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8" r:id="rId2"/>
    <p:sldId id="499" r:id="rId3"/>
    <p:sldId id="500" r:id="rId4"/>
    <p:sldId id="413" r:id="rId5"/>
    <p:sldId id="414" r:id="rId6"/>
    <p:sldId id="415" r:id="rId7"/>
    <p:sldId id="416" r:id="rId8"/>
    <p:sldId id="417" r:id="rId9"/>
    <p:sldId id="418" r:id="rId10"/>
    <p:sldId id="419" r:id="rId11"/>
    <p:sldId id="420" r:id="rId12"/>
    <p:sldId id="421" r:id="rId13"/>
    <p:sldId id="422" r:id="rId14"/>
    <p:sldId id="423" r:id="rId15"/>
    <p:sldId id="424" r:id="rId16"/>
    <p:sldId id="425" r:id="rId17"/>
    <p:sldId id="426" r:id="rId18"/>
    <p:sldId id="427" r:id="rId19"/>
    <p:sldId id="428"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366" r:id="rId41"/>
    <p:sldId id="502" r:id="rId42"/>
    <p:sldId id="503" r:id="rId43"/>
    <p:sldId id="514" r:id="rId44"/>
    <p:sldId id="504" r:id="rId45"/>
    <p:sldId id="505" r:id="rId46"/>
    <p:sldId id="506" r:id="rId47"/>
    <p:sldId id="507" r:id="rId48"/>
    <p:sldId id="501" r:id="rId49"/>
    <p:sldId id="367" r:id="rId50"/>
    <p:sldId id="373" r:id="rId51"/>
    <p:sldId id="510" r:id="rId52"/>
    <p:sldId id="511" r:id="rId53"/>
    <p:sldId id="509" r:id="rId54"/>
    <p:sldId id="315" r:id="rId55"/>
    <p:sldId id="512" r:id="rId56"/>
    <p:sldId id="508" r:id="rId57"/>
    <p:sldId id="312" r:id="rId58"/>
    <p:sldId id="513" r:id="rId59"/>
    <p:sldId id="398" r:id="rId6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103" d="100"/>
          <a:sy n="103" d="100"/>
        </p:scale>
        <p:origin x="2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13/03/2018</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150373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13/03/2018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133448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394066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36</a:t>
            </a:fld>
            <a:endParaRPr lang="nl-NL"/>
          </a:p>
        </p:txBody>
      </p:sp>
    </p:spTree>
    <p:extLst>
      <p:ext uri="{BB962C8B-B14F-4D97-AF65-F5344CB8AC3E}">
        <p14:creationId xmlns:p14="http://schemas.microsoft.com/office/powerpoint/2010/main" val="383591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37</a:t>
            </a:fld>
            <a:endParaRPr lang="nl-NL"/>
          </a:p>
        </p:txBody>
      </p:sp>
    </p:spTree>
    <p:extLst>
      <p:ext uri="{BB962C8B-B14F-4D97-AF65-F5344CB8AC3E}">
        <p14:creationId xmlns:p14="http://schemas.microsoft.com/office/powerpoint/2010/main" val="204060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38</a:t>
            </a:fld>
            <a:endParaRPr lang="nl-NL"/>
          </a:p>
        </p:txBody>
      </p:sp>
    </p:spTree>
    <p:extLst>
      <p:ext uri="{BB962C8B-B14F-4D97-AF65-F5344CB8AC3E}">
        <p14:creationId xmlns:p14="http://schemas.microsoft.com/office/powerpoint/2010/main" val="196636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39</a:t>
            </a:fld>
            <a:endParaRPr lang="nl-NL"/>
          </a:p>
        </p:txBody>
      </p:sp>
    </p:spTree>
    <p:extLst>
      <p:ext uri="{BB962C8B-B14F-4D97-AF65-F5344CB8AC3E}">
        <p14:creationId xmlns:p14="http://schemas.microsoft.com/office/powerpoint/2010/main" val="1627595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40</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681995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41</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151986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42</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3804396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43</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183285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44</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495813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45</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05141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28</a:t>
            </a:fld>
            <a:endParaRPr lang="nl-NL"/>
          </a:p>
        </p:txBody>
      </p:sp>
    </p:spTree>
    <p:extLst>
      <p:ext uri="{BB962C8B-B14F-4D97-AF65-F5344CB8AC3E}">
        <p14:creationId xmlns:p14="http://schemas.microsoft.com/office/powerpoint/2010/main" val="419783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46</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429139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47</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543963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48</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807486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85" tIns="45343" rIns="90685" bIns="45343" anchor="b"/>
          <a:lstStyle/>
          <a:p>
            <a:pPr algn="r" defTabSz="905359"/>
            <a:fld id="{7406BC35-F46A-4F48-BF24-7C008FAB2DB2}" type="slidenum">
              <a:rPr lang="it-IT" sz="1100">
                <a:latin typeface="Calibri" pitchFamily="34" charset="0"/>
              </a:rPr>
              <a:pPr algn="r" defTabSz="905359"/>
              <a:t>49</a:t>
            </a:fld>
            <a:endParaRPr lang="it-IT" sz="1100" dirty="0">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510543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50</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55292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51</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3058122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52</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04793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53</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496962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54</a:t>
            </a:fld>
            <a:endParaRPr lang="it-IT" smtClean="0"/>
          </a:p>
        </p:txBody>
      </p:sp>
    </p:spTree>
    <p:extLst>
      <p:ext uri="{BB962C8B-B14F-4D97-AF65-F5344CB8AC3E}">
        <p14:creationId xmlns:p14="http://schemas.microsoft.com/office/powerpoint/2010/main" val="1021997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55</a:t>
            </a:fld>
            <a:endParaRPr lang="it-IT" smtClean="0"/>
          </a:p>
        </p:txBody>
      </p:sp>
    </p:spTree>
    <p:extLst>
      <p:ext uri="{BB962C8B-B14F-4D97-AF65-F5344CB8AC3E}">
        <p14:creationId xmlns:p14="http://schemas.microsoft.com/office/powerpoint/2010/main" val="277292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29</a:t>
            </a:fld>
            <a:endParaRPr lang="nl-NL"/>
          </a:p>
        </p:txBody>
      </p:sp>
    </p:spTree>
    <p:extLst>
      <p:ext uri="{BB962C8B-B14F-4D97-AF65-F5344CB8AC3E}">
        <p14:creationId xmlns:p14="http://schemas.microsoft.com/office/powerpoint/2010/main" val="625129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56</a:t>
            </a:fld>
            <a:endParaRPr lang="it-IT" smtClean="0"/>
          </a:p>
        </p:txBody>
      </p:sp>
    </p:spTree>
    <p:extLst>
      <p:ext uri="{BB962C8B-B14F-4D97-AF65-F5344CB8AC3E}">
        <p14:creationId xmlns:p14="http://schemas.microsoft.com/office/powerpoint/2010/main" val="25950267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57</a:t>
            </a:fld>
            <a:endParaRPr lang="it-IT" smtClean="0"/>
          </a:p>
        </p:txBody>
      </p:sp>
    </p:spTree>
    <p:extLst>
      <p:ext uri="{BB962C8B-B14F-4D97-AF65-F5344CB8AC3E}">
        <p14:creationId xmlns:p14="http://schemas.microsoft.com/office/powerpoint/2010/main" val="2667297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58</a:t>
            </a:fld>
            <a:endParaRPr lang="it-IT" smtClean="0"/>
          </a:p>
        </p:txBody>
      </p:sp>
    </p:spTree>
    <p:extLst>
      <p:ext uri="{BB962C8B-B14F-4D97-AF65-F5344CB8AC3E}">
        <p14:creationId xmlns:p14="http://schemas.microsoft.com/office/powerpoint/2010/main" val="2330254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59</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02497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30</a:t>
            </a:fld>
            <a:endParaRPr lang="nl-NL"/>
          </a:p>
        </p:txBody>
      </p:sp>
    </p:spTree>
    <p:extLst>
      <p:ext uri="{BB962C8B-B14F-4D97-AF65-F5344CB8AC3E}">
        <p14:creationId xmlns:p14="http://schemas.microsoft.com/office/powerpoint/2010/main" val="2870866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31</a:t>
            </a:fld>
            <a:endParaRPr lang="nl-NL"/>
          </a:p>
        </p:txBody>
      </p:sp>
    </p:spTree>
    <p:extLst>
      <p:ext uri="{BB962C8B-B14F-4D97-AF65-F5344CB8AC3E}">
        <p14:creationId xmlns:p14="http://schemas.microsoft.com/office/powerpoint/2010/main" val="235860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32</a:t>
            </a:fld>
            <a:endParaRPr lang="nl-NL"/>
          </a:p>
        </p:txBody>
      </p:sp>
    </p:spTree>
    <p:extLst>
      <p:ext uri="{BB962C8B-B14F-4D97-AF65-F5344CB8AC3E}">
        <p14:creationId xmlns:p14="http://schemas.microsoft.com/office/powerpoint/2010/main" val="3697635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33</a:t>
            </a:fld>
            <a:endParaRPr lang="nl-NL"/>
          </a:p>
        </p:txBody>
      </p:sp>
    </p:spTree>
    <p:extLst>
      <p:ext uri="{BB962C8B-B14F-4D97-AF65-F5344CB8AC3E}">
        <p14:creationId xmlns:p14="http://schemas.microsoft.com/office/powerpoint/2010/main" val="159448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34</a:t>
            </a:fld>
            <a:endParaRPr lang="nl-NL"/>
          </a:p>
        </p:txBody>
      </p:sp>
    </p:spTree>
    <p:extLst>
      <p:ext uri="{BB962C8B-B14F-4D97-AF65-F5344CB8AC3E}">
        <p14:creationId xmlns:p14="http://schemas.microsoft.com/office/powerpoint/2010/main" val="1622783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35</a:t>
            </a:fld>
            <a:endParaRPr lang="nl-NL"/>
          </a:p>
        </p:txBody>
      </p:sp>
    </p:spTree>
    <p:extLst>
      <p:ext uri="{BB962C8B-B14F-4D97-AF65-F5344CB8AC3E}">
        <p14:creationId xmlns:p14="http://schemas.microsoft.com/office/powerpoint/2010/main" val="113265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fld id="{6494843C-4296-4E1B-8851-A24CAA283927}" type="datetime1">
              <a:rPr lang="it-IT" smtClean="0"/>
              <a:pPr>
                <a:defRPr/>
              </a:pPr>
              <a:t>13/03/2018</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0AB5E63-F085-4D97-AF96-A779825B0DB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13/03/2018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www.normattiva.it/uri-res/N2Ls?urn:nir:stato:decreto.legge:2011-08-13;138"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555093"/>
          </a:xfrm>
          <a:prstGeom prst="rect">
            <a:avLst/>
          </a:prstGeom>
          <a:noFill/>
          <a:ln w="9525">
            <a:solidFill>
              <a:srgbClr val="002060"/>
            </a:solid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 TIPOLOGIE CONTRATTUALI</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13 </a:t>
            </a:r>
            <a:r>
              <a:rPr lang="it-IT" sz="2000" dirty="0" smtClean="0">
                <a:solidFill>
                  <a:srgbClr val="002060"/>
                </a:solidFill>
                <a:latin typeface="Arial" pitchFamily="34" charset="0"/>
                <a:cs typeface="Arial" pitchFamily="34" charset="0"/>
              </a:rPr>
              <a:t>marzo </a:t>
            </a:r>
            <a:r>
              <a:rPr lang="it-IT" sz="2000" dirty="0" smtClean="0">
                <a:solidFill>
                  <a:srgbClr val="002060"/>
                </a:solidFill>
                <a:latin typeface="Arial" pitchFamily="34" charset="0"/>
                <a:cs typeface="Arial" pitchFamily="34" charset="0"/>
              </a:rPr>
              <a:t>2018</a:t>
            </a: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Avv. </a:t>
            </a:r>
            <a:r>
              <a:rPr lang="it-IT" sz="2000" dirty="0" smtClean="0">
                <a:solidFill>
                  <a:srgbClr val="002060"/>
                </a:solidFill>
                <a:latin typeface="Arial" pitchFamily="34" charset="0"/>
                <a:cs typeface="Arial" pitchFamily="34" charset="0"/>
              </a:rPr>
              <a:t>Simone Carrà</a:t>
            </a:r>
            <a:endParaRPr lang="it-IT" sz="20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
        <p:nvSpPr>
          <p:cNvPr id="2" name="Segnaposto piè di pagina 1"/>
          <p:cNvSpPr>
            <a:spLocks noGrp="1"/>
          </p:cNvSpPr>
          <p:nvPr>
            <p:ph type="ftr" sz="quarter" idx="11"/>
          </p:nvPr>
        </p:nvSpPr>
        <p:spPr/>
        <p:txBody>
          <a:bodyPr/>
          <a:lstStyle/>
          <a:p>
            <a:r>
              <a:rPr lang="it-IT" dirty="0" smtClean="0"/>
              <a:t>1</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PROROGHE E RINNOVI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21 D. LGS. N. 81/2015</a:t>
            </a:r>
          </a:p>
          <a:p>
            <a:pPr algn="just"/>
            <a:r>
              <a:rPr lang="it-IT" sz="1600" dirty="0" smtClean="0">
                <a:solidFill>
                  <a:srgbClr val="002060"/>
                </a:solidFill>
                <a:latin typeface="Arial" pitchFamily="34" charset="0"/>
                <a:cs typeface="Arial" pitchFamily="34" charset="0"/>
              </a:rPr>
              <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Qualora il lavoratore sia riassunto a tempo determinato</a:t>
            </a:r>
          </a:p>
          <a:p>
            <a:pPr algn="just">
              <a:buFontTx/>
              <a:buChar char="-"/>
            </a:pPr>
            <a:r>
              <a:rPr lang="it-IT" sz="1600" dirty="0" smtClean="0">
                <a:solidFill>
                  <a:srgbClr val="002060"/>
                </a:solidFill>
                <a:latin typeface="Arial" pitchFamily="34" charset="0"/>
                <a:cs typeface="Arial" pitchFamily="34" charset="0"/>
              </a:rPr>
              <a:t>entro dieci giorni dalla data di scadenza di un contratto di durata fino a sei mesi;</a:t>
            </a:r>
          </a:p>
          <a:p>
            <a:pPr algn="just">
              <a:buFontTx/>
              <a:buChar char="-"/>
            </a:pPr>
            <a:r>
              <a:rPr lang="it-IT" sz="1600" dirty="0" smtClean="0">
                <a:solidFill>
                  <a:srgbClr val="002060"/>
                </a:solidFill>
                <a:latin typeface="Arial" pitchFamily="34" charset="0"/>
                <a:cs typeface="Arial" pitchFamily="34" charset="0"/>
              </a:rPr>
              <a:t>ovvero venti giorni dalla data di scadenza di un contratto di durata superiore a sei mesi, </a:t>
            </a:r>
          </a:p>
        </p:txBody>
      </p:sp>
      <p:sp>
        <p:nvSpPr>
          <p:cNvPr id="9" name="Rettangolo 8"/>
          <p:cNvSpPr/>
          <p:nvPr/>
        </p:nvSpPr>
        <p:spPr>
          <a:xfrm>
            <a:off x="611560" y="4293096"/>
            <a:ext cx="7740277" cy="830997"/>
          </a:xfrm>
          <a:prstGeom prst="rect">
            <a:avLst/>
          </a:prstGeom>
        </p:spPr>
        <p:txBody>
          <a:bodyPr wrap="square">
            <a:spAutoFit/>
          </a:bodyPr>
          <a:lstStyle/>
          <a:p>
            <a:pPr lvl="0" algn="just"/>
            <a:r>
              <a:rPr lang="it-IT" sz="1600" dirty="0" smtClean="0">
                <a:solidFill>
                  <a:srgbClr val="002060"/>
                </a:solidFill>
                <a:latin typeface="Arial" pitchFamily="34" charset="0"/>
                <a:cs typeface="Arial" pitchFamily="34" charset="0"/>
              </a:rPr>
              <a:t>Tali disposizioni non trovano applicazione nei confronti dei </a:t>
            </a:r>
            <a:r>
              <a:rPr lang="it-IT" sz="1600" b="1" dirty="0" smtClean="0">
                <a:solidFill>
                  <a:srgbClr val="002060"/>
                </a:solidFill>
                <a:latin typeface="Arial" pitchFamily="34" charset="0"/>
                <a:cs typeface="Arial" pitchFamily="34" charset="0"/>
              </a:rPr>
              <a:t>lavoratori impiegati nelle attività stagionali</a:t>
            </a:r>
            <a:r>
              <a:rPr lang="it-IT" sz="1600" dirty="0" smtClean="0">
                <a:solidFill>
                  <a:srgbClr val="002060"/>
                </a:solidFill>
                <a:latin typeface="Arial" pitchFamily="34" charset="0"/>
                <a:cs typeface="Arial" pitchFamily="34" charset="0"/>
              </a:rPr>
              <a:t> individuate con decreto del Ministero del lavoro e delle politiche sociali nonché nelle ipotesi individuate dai contratti collettivi. </a:t>
            </a:r>
            <a:endParaRPr lang="it-IT" sz="1600" b="1" dirty="0" smtClean="0">
              <a:solidFill>
                <a:srgbClr val="002060"/>
              </a:solidFill>
              <a:latin typeface="Arial" pitchFamily="34" charset="0"/>
              <a:cs typeface="Arial" pitchFamily="34" charset="0"/>
            </a:endParaRPr>
          </a:p>
        </p:txBody>
      </p:sp>
      <p:sp>
        <p:nvSpPr>
          <p:cNvPr id="10" name="Freccia circolare a destra 9"/>
          <p:cNvSpPr/>
          <p:nvPr/>
        </p:nvSpPr>
        <p:spPr>
          <a:xfrm>
            <a:off x="2771800" y="2852936"/>
            <a:ext cx="731520"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p:cNvSpPr/>
          <p:nvPr/>
        </p:nvSpPr>
        <p:spPr>
          <a:xfrm>
            <a:off x="4211960" y="3068960"/>
            <a:ext cx="4572000" cy="646331"/>
          </a:xfrm>
          <a:prstGeom prst="rect">
            <a:avLst/>
          </a:prstGeom>
        </p:spPr>
        <p:txBody>
          <a:bodyPr>
            <a:spAutoFit/>
          </a:bodyPr>
          <a:lstStyle/>
          <a:p>
            <a:pPr algn="just"/>
            <a:r>
              <a:rPr lang="it-IT" dirty="0" smtClean="0">
                <a:solidFill>
                  <a:srgbClr val="002060"/>
                </a:solidFill>
                <a:latin typeface="Arial" pitchFamily="34" charset="0"/>
                <a:cs typeface="Arial" pitchFamily="34" charset="0"/>
              </a:rPr>
              <a:t>il secondo contratto si trasforma in contratto a tempo indeterminato. </a:t>
            </a:r>
          </a:p>
        </p:txBody>
      </p:sp>
      <p:sp>
        <p:nvSpPr>
          <p:cNvPr id="12" name="Rettangolo 11"/>
          <p:cNvSpPr/>
          <p:nvPr/>
        </p:nvSpPr>
        <p:spPr>
          <a:xfrm>
            <a:off x="539552" y="5373216"/>
            <a:ext cx="7704856" cy="830997"/>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I limiti previsti dal presente articolo non si </a:t>
            </a:r>
            <a:r>
              <a:rPr lang="it-IT" sz="1600" b="1" dirty="0" smtClean="0">
                <a:solidFill>
                  <a:srgbClr val="002060"/>
                </a:solidFill>
                <a:latin typeface="Arial" pitchFamily="34" charset="0"/>
                <a:cs typeface="Arial" pitchFamily="34" charset="0"/>
              </a:rPr>
              <a:t>applicano alle imprese start-up innovative </a:t>
            </a:r>
          </a:p>
          <a:p>
            <a:pPr algn="just"/>
            <a:endParaRPr lang="it-IT" sz="16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CONTINUAZIONE OLTRE LA SCADENZA DEL TERMINE</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22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539552" y="1556792"/>
            <a:ext cx="7776864" cy="2862322"/>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Se il rapporto di lavoro continua dopo la scadenza del termine inizialmente fissato o successivamente prorogato, il datore di lavoro è tenuto a corrispondere al lavoratore una </a:t>
            </a:r>
            <a:r>
              <a:rPr lang="it-IT" b="1" u="sng" dirty="0" smtClean="0">
                <a:solidFill>
                  <a:srgbClr val="002060"/>
                </a:solidFill>
                <a:latin typeface="Arial" pitchFamily="34" charset="0"/>
                <a:cs typeface="Arial" pitchFamily="34" charset="0"/>
              </a:rPr>
              <a:t>maggiorazione della retribuzione </a:t>
            </a:r>
            <a:r>
              <a:rPr lang="it-IT" u="sng" dirty="0" smtClean="0">
                <a:solidFill>
                  <a:srgbClr val="002060"/>
                </a:solidFill>
                <a:latin typeface="Arial" pitchFamily="34" charset="0"/>
                <a:cs typeface="Arial" pitchFamily="34" charset="0"/>
              </a:rPr>
              <a:t>per ogni giorno di continuazione del rapporto pari al 20 per cento fino al decimo giorno successivo e al 40 per cento per ciascun giorno ulteriore</a:t>
            </a:r>
            <a:r>
              <a:rPr lang="it-IT" dirty="0" smtClean="0">
                <a:solidFill>
                  <a:srgbClr val="002060"/>
                </a:solidFill>
                <a:latin typeface="Arial" pitchFamily="34" charset="0"/>
                <a:cs typeface="Arial" pitchFamily="34" charset="0"/>
              </a:rPr>
              <a:t>.</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Se il rapporto di lavoro continua  </a:t>
            </a:r>
            <a:r>
              <a:rPr lang="it-IT" b="1" dirty="0" smtClean="0">
                <a:solidFill>
                  <a:srgbClr val="002060"/>
                </a:solidFill>
                <a:latin typeface="Arial" pitchFamily="34" charset="0"/>
                <a:cs typeface="Arial" pitchFamily="34" charset="0"/>
              </a:rPr>
              <a:t>oltre il trentesimo giorno </a:t>
            </a:r>
            <a:r>
              <a:rPr lang="it-IT" dirty="0" smtClean="0">
                <a:solidFill>
                  <a:srgbClr val="002060"/>
                </a:solidFill>
                <a:latin typeface="Arial" pitchFamily="34" charset="0"/>
                <a:cs typeface="Arial" pitchFamily="34" charset="0"/>
              </a:rPr>
              <a:t>in caso di contratto di durata inferiore a sei mesi, ovvero oltre il </a:t>
            </a:r>
            <a:r>
              <a:rPr lang="it-IT" b="1" dirty="0" smtClean="0">
                <a:solidFill>
                  <a:srgbClr val="002060"/>
                </a:solidFill>
                <a:latin typeface="Arial" pitchFamily="34" charset="0"/>
                <a:cs typeface="Arial" pitchFamily="34" charset="0"/>
              </a:rPr>
              <a:t>cinquantesimo giorno </a:t>
            </a:r>
            <a:r>
              <a:rPr lang="it-IT" dirty="0" smtClean="0">
                <a:solidFill>
                  <a:srgbClr val="002060"/>
                </a:solidFill>
                <a:latin typeface="Arial" pitchFamily="34" charset="0"/>
                <a:cs typeface="Arial" pitchFamily="34" charset="0"/>
              </a:rPr>
              <a:t>negli altri casi </a:t>
            </a:r>
            <a:endParaRPr lang="it-IT" dirty="0">
              <a:solidFill>
                <a:srgbClr val="002060"/>
              </a:solidFill>
              <a:latin typeface="Arial" pitchFamily="34" charset="0"/>
              <a:cs typeface="Arial" pitchFamily="34" charset="0"/>
            </a:endParaRPr>
          </a:p>
        </p:txBody>
      </p:sp>
      <p:sp>
        <p:nvSpPr>
          <p:cNvPr id="10" name="Rettangolo 9"/>
          <p:cNvSpPr/>
          <p:nvPr/>
        </p:nvSpPr>
        <p:spPr>
          <a:xfrm>
            <a:off x="5148064" y="5013176"/>
            <a:ext cx="3600399" cy="1200329"/>
          </a:xfrm>
          <a:prstGeom prst="rect">
            <a:avLst/>
          </a:prstGeom>
        </p:spPr>
        <p:txBody>
          <a:bodyPr wrap="square">
            <a:spAutoFit/>
          </a:bodyPr>
          <a:lstStyle/>
          <a:p>
            <a:r>
              <a:rPr lang="it-IT" dirty="0" smtClean="0">
                <a:solidFill>
                  <a:srgbClr val="002060"/>
                </a:solidFill>
                <a:latin typeface="Arial" pitchFamily="34" charset="0"/>
                <a:cs typeface="Arial" pitchFamily="34" charset="0"/>
              </a:rPr>
              <a:t>il contratto si trasforma in contratto a tempo indeterminato dalla scadenza dei predetti termini.</a:t>
            </a:r>
            <a:endParaRPr lang="it-IT" dirty="0">
              <a:latin typeface="Arial" pitchFamily="34" charset="0"/>
              <a:cs typeface="Arial" pitchFamily="34" charset="0"/>
            </a:endParaRPr>
          </a:p>
        </p:txBody>
      </p:sp>
      <p:cxnSp>
        <p:nvCxnSpPr>
          <p:cNvPr id="12" name="Connettore 2 11"/>
          <p:cNvCxnSpPr/>
          <p:nvPr/>
        </p:nvCxnSpPr>
        <p:spPr>
          <a:xfrm>
            <a:off x="3275856" y="4869160"/>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2123728" y="5589240"/>
            <a:ext cx="1556836" cy="369332"/>
          </a:xfrm>
          <a:prstGeom prst="rect">
            <a:avLst/>
          </a:prstGeom>
          <a:noFill/>
        </p:spPr>
        <p:txBody>
          <a:bodyPr wrap="none" rtlCol="0">
            <a:spAutoFit/>
          </a:bodyPr>
          <a:lstStyle/>
          <a:p>
            <a:r>
              <a:rPr lang="it-IT" dirty="0" smtClean="0">
                <a:latin typeface="Arial" pitchFamily="34" charset="0"/>
                <a:cs typeface="Arial" pitchFamily="34" charset="0"/>
              </a:rPr>
              <a:t>conseguenza</a:t>
            </a: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NUMERO COMPLESSIVO DEI CONTRATTI A TEMPO 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539552" y="1556792"/>
            <a:ext cx="7776864" cy="2585323"/>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Salvo diversa disposizione dei contratti collettivi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non possono essere assunti lavoratori a tempo determinato in misura superiore al </a:t>
            </a:r>
            <a:r>
              <a:rPr lang="it-IT" b="1" dirty="0" smtClean="0">
                <a:solidFill>
                  <a:srgbClr val="002060"/>
                </a:solidFill>
                <a:latin typeface="Arial" pitchFamily="34" charset="0"/>
                <a:cs typeface="Arial" pitchFamily="34" charset="0"/>
              </a:rPr>
              <a:t>20 per cento </a:t>
            </a:r>
            <a:r>
              <a:rPr lang="it-IT" dirty="0" smtClean="0">
                <a:solidFill>
                  <a:srgbClr val="002060"/>
                </a:solidFill>
                <a:latin typeface="Arial" pitchFamily="34" charset="0"/>
                <a:cs typeface="Arial" pitchFamily="34" charset="0"/>
              </a:rPr>
              <a:t>del numero dei lavoratori a tempo indeterminato in forza al 1° gennaio dell'anno di assunzione […]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Nel caso di inizio dell'attività nel corso dell'anno, </a:t>
            </a:r>
            <a:r>
              <a:rPr lang="it-IT" u="sng" dirty="0" smtClean="0">
                <a:solidFill>
                  <a:srgbClr val="002060"/>
                </a:solidFill>
                <a:latin typeface="Arial" pitchFamily="34" charset="0"/>
                <a:cs typeface="Arial" pitchFamily="34" charset="0"/>
              </a:rPr>
              <a:t>il limite percentuale si computa sul numero dei lavoratori a tempo indeterminato in forza al momento dell'assunzione</a:t>
            </a:r>
            <a:r>
              <a:rPr lang="it-IT" dirty="0" smtClean="0">
                <a:solidFill>
                  <a:srgbClr val="002060"/>
                </a:solidFill>
                <a:latin typeface="Arial" pitchFamily="34" charset="0"/>
                <a:cs typeface="Arial" pitchFamily="34" charset="0"/>
              </a:rPr>
              <a:t>. </a:t>
            </a:r>
            <a:endParaRPr lang="it-IT" dirty="0">
              <a:solidFill>
                <a:srgbClr val="002060"/>
              </a:solidFill>
              <a:latin typeface="Arial" pitchFamily="34" charset="0"/>
              <a:cs typeface="Arial" pitchFamily="34" charset="0"/>
            </a:endParaRPr>
          </a:p>
        </p:txBody>
      </p:sp>
      <p:sp>
        <p:nvSpPr>
          <p:cNvPr id="13" name="Rettangolo 12"/>
          <p:cNvSpPr/>
          <p:nvPr/>
        </p:nvSpPr>
        <p:spPr>
          <a:xfrm>
            <a:off x="611560" y="4653135"/>
            <a:ext cx="7848872" cy="646331"/>
          </a:xfrm>
          <a:prstGeom prst="rect">
            <a:avLst/>
          </a:prstGeom>
        </p:spPr>
        <p:txBody>
          <a:bodyPr wrap="square">
            <a:spAutoFit/>
          </a:bodyPr>
          <a:lstStyle/>
          <a:p>
            <a:pPr algn="just"/>
            <a:r>
              <a:rPr lang="it-IT" b="1" dirty="0" smtClean="0">
                <a:solidFill>
                  <a:srgbClr val="002060"/>
                </a:solidFill>
                <a:latin typeface="Arial" pitchFamily="34" charset="0"/>
                <a:cs typeface="Arial" pitchFamily="34" charset="0"/>
              </a:rPr>
              <a:t>Per i datori di lavoro che occupano fino a cinque dipendenti è sempre possibile stipulare un contratto di lavoro a tempo determinato.</a:t>
            </a:r>
            <a:endParaRPr lang="it-IT"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ESENZIONI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2"/>
            <a:ext cx="8136904" cy="1569660"/>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467544" y="1700808"/>
            <a:ext cx="7776864" cy="3046988"/>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Sono esenti dal limite percentuale, nonché da eventuali limitazioni quantitative previste da contratti collettivi, i contratti a tempo determinato conclusi:</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nella fase di avvio di nuove attività, per i periodi definiti dai contratti collettivi, anche in misura non uniforme con riferimento ad aree geografiche e comparti merceologici; </a:t>
            </a:r>
          </a:p>
          <a:p>
            <a:pPr algn="just"/>
            <a:r>
              <a:rPr lang="it-IT" sz="1600" dirty="0" smtClean="0">
                <a:solidFill>
                  <a:srgbClr val="002060"/>
                </a:solidFill>
                <a:latin typeface="Arial" pitchFamily="34" charset="0"/>
                <a:cs typeface="Arial" pitchFamily="34" charset="0"/>
              </a:rPr>
              <a:t>b)  da imprese start-up innovative per il periodo di quattro anni dalla costituzione della società ovvero […] ; </a:t>
            </a:r>
          </a:p>
          <a:p>
            <a:pPr algn="just"/>
            <a:r>
              <a:rPr lang="it-IT" sz="1600" dirty="0" smtClean="0">
                <a:solidFill>
                  <a:srgbClr val="002060"/>
                </a:solidFill>
                <a:latin typeface="Arial" pitchFamily="34" charset="0"/>
                <a:cs typeface="Arial" pitchFamily="34" charset="0"/>
              </a:rPr>
              <a:t>c)  per lo svolgimento delle attività stagionali ; </a:t>
            </a:r>
          </a:p>
          <a:p>
            <a:pPr algn="just"/>
            <a:r>
              <a:rPr lang="it-IT" sz="1600" dirty="0" smtClean="0">
                <a:solidFill>
                  <a:srgbClr val="002060"/>
                </a:solidFill>
                <a:latin typeface="Arial" pitchFamily="34" charset="0"/>
                <a:cs typeface="Arial" pitchFamily="34" charset="0"/>
              </a:rPr>
              <a:t>d)  per specifici spettacoli ovvero specifici programmi radiofonici o televisivi; </a:t>
            </a:r>
          </a:p>
          <a:p>
            <a:pPr algn="just"/>
            <a:r>
              <a:rPr lang="it-IT" sz="1600" dirty="0" smtClean="0">
                <a:solidFill>
                  <a:srgbClr val="002060"/>
                </a:solidFill>
                <a:latin typeface="Arial" pitchFamily="34" charset="0"/>
                <a:cs typeface="Arial" pitchFamily="34" charset="0"/>
              </a:rPr>
              <a:t>e)  per sostituzione di lavoratori assenti; </a:t>
            </a:r>
          </a:p>
          <a:p>
            <a:pPr algn="just"/>
            <a:r>
              <a:rPr lang="it-IT" sz="1600" dirty="0" smtClean="0">
                <a:solidFill>
                  <a:srgbClr val="002060"/>
                </a:solidFill>
                <a:latin typeface="Arial" pitchFamily="34" charset="0"/>
                <a:cs typeface="Arial" pitchFamily="34" charset="0"/>
              </a:rPr>
              <a:t>f)  con lavoratori di età superiore a 50 anni.</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539552" y="5085184"/>
            <a:ext cx="8352928" cy="1077218"/>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Il limite percentuale non si applica ai contratti a tempo determinato stipulati tra università private, incluse le filiazioni straniere, istituti pubblici  di ricerca ovvero enti privati di ricerca e lavoratori chiamati a svolgere attività di insegnamento, ricerca scientifica o tecnologica, di assistenza tecnica </a:t>
            </a:r>
            <a:r>
              <a:rPr lang="it-IT" sz="1600" dirty="0" smtClean="0">
                <a:solidFill>
                  <a:srgbClr val="002060"/>
                </a:solidFill>
              </a:rPr>
              <a:t>…</a:t>
            </a:r>
            <a:endParaRPr lang="it-IT" sz="16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92088"/>
          </a:xfrm>
        </p:spPr>
        <p:txBody>
          <a:bodyPr>
            <a:normAutofit fontScale="90000"/>
          </a:bodyPr>
          <a:lstStyle/>
          <a:p>
            <a:pPr algn="ctr"/>
            <a:r>
              <a:rPr lang="it-IT" sz="2000" b="1" dirty="0" smtClean="0">
                <a:solidFill>
                  <a:srgbClr val="002060"/>
                </a:solidFill>
                <a:latin typeface="Arial" pitchFamily="34" charset="0"/>
                <a:cs typeface="Arial" pitchFamily="34" charset="0"/>
              </a:rPr>
              <a:t>CONSEGUENZE IN CASO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VIOLAZIONE DEL LIMITE PERCENTUALE: NON E’ PREVISTA LA TRASFORMAZIONE IN CONTRATTI A TEMPO INDETERMINATO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1700808"/>
            <a:ext cx="8136904" cy="1815882"/>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23 D. LGS. N. 81/2015</a:t>
            </a:r>
          </a:p>
          <a:p>
            <a:pPr marL="342900" indent="-342900"/>
            <a:endParaRPr lang="it-IT" sz="1600" b="1" dirty="0" smtClean="0">
              <a:solidFill>
                <a:srgbClr val="002060"/>
              </a:solidFill>
              <a:latin typeface="Arial" pitchFamily="34" charset="0"/>
              <a:cs typeface="Arial" pitchFamily="34" charset="0"/>
            </a:endParaRPr>
          </a:p>
          <a:p>
            <a:r>
              <a:rPr lang="it-IT" sz="1600" dirty="0" smtClean="0"/>
              <a:t/>
            </a:r>
            <a:br>
              <a:rPr lang="it-IT" sz="1600" dirty="0" smtClean="0"/>
            </a:br>
            <a:endParaRPr lang="it-IT" sz="1600" dirty="0" smtClean="0"/>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a:p>
            <a:pPr marL="342900" indent="-342900"/>
            <a:endParaRPr lang="it-IT" sz="1600" b="1" dirty="0" smtClean="0">
              <a:solidFill>
                <a:srgbClr val="002060"/>
              </a:solidFill>
              <a:latin typeface="Arial" pitchFamily="34" charset="0"/>
              <a:cs typeface="Arial" pitchFamily="34" charset="0"/>
            </a:endParaRPr>
          </a:p>
        </p:txBody>
      </p:sp>
      <p:sp>
        <p:nvSpPr>
          <p:cNvPr id="10" name="Rettangolo 9"/>
          <p:cNvSpPr/>
          <p:nvPr/>
        </p:nvSpPr>
        <p:spPr>
          <a:xfrm>
            <a:off x="395536" y="1988840"/>
            <a:ext cx="8280920" cy="3416320"/>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In caso di violazione del limite percentuale, </a:t>
            </a:r>
            <a:r>
              <a:rPr lang="it-IT" u="sng" dirty="0" smtClean="0">
                <a:solidFill>
                  <a:srgbClr val="002060"/>
                </a:solidFill>
                <a:latin typeface="Arial" pitchFamily="34" charset="0"/>
                <a:cs typeface="Arial" pitchFamily="34" charset="0"/>
              </a:rPr>
              <a:t>restando esclusa la trasformazione dei contratti interessati in contratti a tempo indeterminato</a:t>
            </a:r>
            <a:r>
              <a:rPr lang="it-IT" dirty="0" smtClean="0">
                <a:solidFill>
                  <a:srgbClr val="002060"/>
                </a:solidFill>
                <a:latin typeface="Arial" pitchFamily="34" charset="0"/>
                <a:cs typeface="Arial" pitchFamily="34" charset="0"/>
              </a:rPr>
              <a:t>, per ciascun lavoratore si applica una sanzione amministrativa di importo pari:</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a)  al</a:t>
            </a:r>
            <a:r>
              <a:rPr lang="it-IT" b="1" dirty="0" smtClean="0">
                <a:solidFill>
                  <a:srgbClr val="002060"/>
                </a:solidFill>
                <a:latin typeface="Arial" pitchFamily="34" charset="0"/>
                <a:cs typeface="Arial" pitchFamily="34" charset="0"/>
              </a:rPr>
              <a:t> 20 per cento </a:t>
            </a:r>
            <a:r>
              <a:rPr lang="it-IT" dirty="0" smtClean="0">
                <a:solidFill>
                  <a:srgbClr val="002060"/>
                </a:solidFill>
                <a:latin typeface="Arial" pitchFamily="34" charset="0"/>
                <a:cs typeface="Arial" pitchFamily="34" charset="0"/>
              </a:rPr>
              <a:t>della retribuzione, per ciascun mese o frazione di mese superiore a quindici giorni di durata del rapporto di lavoro, se il numero dei lavoratori assunti in violazione del limite percentuale non è superiore a uno;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b)  al </a:t>
            </a:r>
            <a:r>
              <a:rPr lang="it-IT" b="1" dirty="0" smtClean="0">
                <a:solidFill>
                  <a:srgbClr val="002060"/>
                </a:solidFill>
                <a:latin typeface="Arial" pitchFamily="34" charset="0"/>
                <a:cs typeface="Arial" pitchFamily="34" charset="0"/>
              </a:rPr>
              <a:t>50 per cento </a:t>
            </a:r>
            <a:r>
              <a:rPr lang="it-IT" dirty="0" smtClean="0">
                <a:solidFill>
                  <a:srgbClr val="002060"/>
                </a:solidFill>
                <a:latin typeface="Arial" pitchFamily="34" charset="0"/>
                <a:cs typeface="Arial" pitchFamily="34" charset="0"/>
              </a:rPr>
              <a:t>della retribuzione, per ciascun mese o frazione di mese superiore a quindici giorni di durata del rapporto di lavoro, se il numero dei lavoratori assunti in violazione del limite percentuale è superiore a uno.</a:t>
            </a:r>
            <a:endParaRPr lang="it-IT"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1696740"/>
            <a:ext cx="8136904" cy="2031325"/>
          </a:xfrm>
          <a:prstGeom prst="rect">
            <a:avLst/>
          </a:prstGeom>
          <a:noFill/>
        </p:spPr>
        <p:txBody>
          <a:bodyPr wrap="square" rtlCol="0">
            <a:spAutoFit/>
          </a:bodyPr>
          <a:lstStyle/>
          <a:p>
            <a:pPr marL="342900" indent="-342900">
              <a:buAutoNum type="arabicPeriod"/>
            </a:pPr>
            <a:endParaRPr lang="it-IT" sz="1800" dirty="0" smtClean="0">
              <a:solidFill>
                <a:srgbClr val="002060"/>
              </a:solidFill>
              <a:latin typeface="Arial" pitchFamily="34" charset="0"/>
              <a:cs typeface="Arial" pitchFamily="34" charset="0"/>
            </a:endParaRPr>
          </a:p>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I</a:t>
            </a:r>
            <a:r>
              <a:rPr lang="it-IT" sz="1800" dirty="0" smtClean="0">
                <a:solidFill>
                  <a:srgbClr val="002060"/>
                </a:solidFill>
                <a:latin typeface="Arial" pitchFamily="34" charset="0"/>
                <a:cs typeface="Arial" pitchFamily="34" charset="0"/>
              </a:rPr>
              <a:t>l lavoratore che, nell'esecuzione di uno o più contratti a tempo determinato presso la stessa azienda, ha prestato attività lavorativa per un periodo superiore a sei mesi ha diritto di precedenza nelle assunzioni a tempo indeterminato effettuate dal datore di lavoro entro i successivi dodici mesi con riferimento alle mansioni già espletate in esecuzione dei rapporti a termine</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231384" y="4077072"/>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3" name="CasellaDiTesto 12"/>
          <p:cNvSpPr txBox="1"/>
          <p:nvPr/>
        </p:nvSpPr>
        <p:spPr>
          <a:xfrm>
            <a:off x="899592" y="5157192"/>
            <a:ext cx="7344817" cy="707886"/>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I contratti collettivi possono derogare  al diritto di precedenza</a:t>
            </a:r>
            <a:endParaRPr lang="it-IT"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1477328"/>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Per le lavoratrici, il congedo di maternità usufruito nell'esecuzione di un contratto a tempo determinato presso lo stesso datore di lavoro, </a:t>
            </a:r>
            <a:r>
              <a:rPr lang="it-IT" b="1" dirty="0" smtClean="0">
                <a:solidFill>
                  <a:srgbClr val="002060"/>
                </a:solidFill>
                <a:latin typeface="Arial" pitchFamily="34" charset="0"/>
                <a:cs typeface="Arial" pitchFamily="34" charset="0"/>
              </a:rPr>
              <a:t>concorre a determinare il periodo di attività lavorativa utile a conseguire il diritto di precedenza</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067944" y="2780928"/>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ttangolo 10"/>
          <p:cNvSpPr/>
          <p:nvPr/>
        </p:nvSpPr>
        <p:spPr>
          <a:xfrm>
            <a:off x="683568" y="4005064"/>
            <a:ext cx="7704856" cy="1200329"/>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Alle medesime lavoratrici è altresì riconosciuto il diritto di precedenza nelle assunzioni a tempo determinato effettuate dal datore di lavoro entro i successivi dodici mesi, con riferimento alle mansioni già espletate in esecuzione dei precedenti rapporti a termine.</a:t>
            </a: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3416320"/>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marL="342900" indent="-342900"/>
            <a:endParaRPr lang="it-IT" sz="1800"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deve essere espressamente richiamato nell'atto scritto e può essere esercitato a condizione che il lavoratore manifesti per iscritto la propria volontà in tal senso al datore di lavoro entro </a:t>
            </a:r>
            <a:r>
              <a:rPr lang="it-IT" b="1" dirty="0" smtClean="0">
                <a:solidFill>
                  <a:srgbClr val="002060"/>
                </a:solidFill>
                <a:latin typeface="Arial" pitchFamily="34" charset="0"/>
                <a:cs typeface="Arial" pitchFamily="34" charset="0"/>
              </a:rPr>
              <a:t>sei mesi </a:t>
            </a:r>
            <a:r>
              <a:rPr lang="it-IT" dirty="0" smtClean="0">
                <a:solidFill>
                  <a:srgbClr val="002060"/>
                </a:solidFill>
                <a:latin typeface="Arial" pitchFamily="34" charset="0"/>
                <a:cs typeface="Arial" pitchFamily="34" charset="0"/>
              </a:rPr>
              <a:t>dalla data di cessazione del rapporto di lavoro nei casi di assunzioni a tempo indeterminato  e nel caso delle lavoratrici in congedo maternità ed entro </a:t>
            </a:r>
            <a:r>
              <a:rPr lang="it-IT" b="1" dirty="0" smtClean="0">
                <a:solidFill>
                  <a:srgbClr val="002060"/>
                </a:solidFill>
                <a:latin typeface="Arial" pitchFamily="34" charset="0"/>
                <a:cs typeface="Arial" pitchFamily="34" charset="0"/>
              </a:rPr>
              <a:t>tre mesi</a:t>
            </a:r>
            <a:r>
              <a:rPr lang="it-IT" dirty="0" smtClean="0">
                <a:solidFill>
                  <a:srgbClr val="002060"/>
                </a:solidFill>
                <a:latin typeface="Arial" pitchFamily="34" charset="0"/>
                <a:cs typeface="Arial" pitchFamily="34" charset="0"/>
              </a:rPr>
              <a:t> nel caso dei lavoratori stagionali.</a:t>
            </a:r>
          </a:p>
          <a:p>
            <a:pPr algn="just"/>
            <a:endParaRPr lang="it-IT" dirty="0" smtClean="0">
              <a:solidFill>
                <a:srgbClr val="002060"/>
              </a:solidFill>
              <a:latin typeface="Arial" pitchFamily="34" charset="0"/>
              <a:cs typeface="Arial" pitchFamily="34" charset="0"/>
            </a:endParaRP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si estingue una volta trascorso un anno dalla data di cessazione del rapporto</a:t>
            </a:r>
            <a:endParaRPr lang="it-IT" sz="1800" b="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DECADENZE E TUTELE</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1323439"/>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28, </a:t>
            </a:r>
            <a:r>
              <a:rPr lang="it-IT" sz="1600" b="1" dirty="0" err="1" smtClean="0">
                <a:solidFill>
                  <a:srgbClr val="002060"/>
                </a:solidFill>
                <a:latin typeface="Arial" pitchFamily="34" charset="0"/>
                <a:cs typeface="Arial" pitchFamily="34" charset="0"/>
              </a:rPr>
              <a:t>D.LGS.</a:t>
            </a:r>
            <a:r>
              <a:rPr lang="it-IT" sz="1600" b="1" dirty="0" smtClean="0">
                <a:solidFill>
                  <a:srgbClr val="002060"/>
                </a:solidFill>
                <a:latin typeface="Arial" pitchFamily="34" charset="0"/>
                <a:cs typeface="Arial" pitchFamily="34" charset="0"/>
              </a:rPr>
              <a:t> N. 81/2015</a:t>
            </a:r>
          </a:p>
          <a:p>
            <a:pPr marL="342900" indent="-342900"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L'impugnazione del contratto a tempo determinato deve avvenire, entro 120 giorni dalla cessazione del singolo contratto e il deposito del ricorso deve avvenire nei successivi 180 giorni.</a:t>
            </a:r>
            <a:endParaRPr lang="it-IT" sz="1600" dirty="0" smtClean="0">
              <a:solidFill>
                <a:srgbClr val="002060"/>
              </a:solidFill>
              <a:latin typeface="Arial" pitchFamily="34" charset="0"/>
              <a:cs typeface="Arial" pitchFamily="34" charset="0"/>
            </a:endParaRPr>
          </a:p>
        </p:txBody>
      </p:sp>
      <p:sp>
        <p:nvSpPr>
          <p:cNvPr id="9" name="Freccia in giù 8"/>
          <p:cNvSpPr/>
          <p:nvPr/>
        </p:nvSpPr>
        <p:spPr>
          <a:xfrm>
            <a:off x="4211960" y="278092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611560" y="3429000"/>
            <a:ext cx="8136904" cy="2585323"/>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Nei casi di trasformazione del contratto a tempo determinato in contratto a tempo indeterminato, </a:t>
            </a:r>
            <a:r>
              <a:rPr lang="it-IT" sz="1600" u="sng" dirty="0" smtClean="0">
                <a:solidFill>
                  <a:srgbClr val="002060"/>
                </a:solidFill>
                <a:latin typeface="Arial" pitchFamily="34" charset="0"/>
                <a:cs typeface="Arial" pitchFamily="34" charset="0"/>
              </a:rPr>
              <a:t>il giudice condanna il datore di lavoro al risarcimento del danno a favore del lavoratore stabilendo un'indennità onnicomprensiva nella misura compresa tra un minimo di 2,5 e un massimo di 12 mensilità dell'ultima retribuzione di riferimento per il calcolo del trattamento di fine rapporto</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La predetta indennità ristora per intero il pregiudizio subito dal lavoratore, comprese le conseguenze retributive e contributive relative al periodo compreso tra la scadenza del termine e la pronuncia con la quale il giudice ha ordinato la ricostituzione del rapporto di lavoro</a:t>
            </a:r>
            <a:r>
              <a:rPr lang="it-IT" dirty="0" smtClean="0">
                <a:solidFill>
                  <a:srgbClr val="00206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IN SINTESI : </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13284" y="1484784"/>
            <a:ext cx="8317432" cy="3693319"/>
          </a:xfrm>
          <a:prstGeom prst="rect">
            <a:avLst/>
          </a:prstGeom>
          <a:noFill/>
        </p:spPr>
        <p:txBody>
          <a:bodyPr wrap="square" rtlCol="0">
            <a:spAutoFit/>
          </a:bodyPr>
          <a:lstStyle/>
          <a:p>
            <a:endParaRPr lang="it-IT" sz="1800" b="1" dirty="0" smtClean="0">
              <a:solidFill>
                <a:srgbClr val="002060"/>
              </a:solidFill>
              <a:latin typeface="Arial" pitchFamily="34" charset="0"/>
              <a:cs typeface="Arial" pitchFamily="34" charset="0"/>
            </a:endParaRPr>
          </a:p>
          <a:p>
            <a:r>
              <a:rPr lang="it-IT" b="1" dirty="0" smtClean="0">
                <a:solidFill>
                  <a:srgbClr val="002060"/>
                </a:solidFill>
                <a:latin typeface="Arial" pitchFamily="34" charset="0"/>
                <a:cs typeface="Arial" pitchFamily="34" charset="0"/>
              </a:rPr>
              <a:t>I PUNTI DA RICORDARE:</a:t>
            </a:r>
            <a:endParaRPr lang="it-IT" sz="1800" b="1"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pPr marL="342900" indent="-342900">
              <a:buAutoNum type="arabicPeriod"/>
            </a:pPr>
            <a:r>
              <a:rPr lang="it-IT" sz="1800" dirty="0" smtClean="0">
                <a:solidFill>
                  <a:srgbClr val="002060"/>
                </a:solidFill>
                <a:latin typeface="Arial" pitchFamily="34" charset="0"/>
                <a:cs typeface="Arial" pitchFamily="34" charset="0"/>
              </a:rPr>
              <a:t>DURATA MASSIMA PARI A 36 MESI</a:t>
            </a:r>
          </a:p>
          <a:p>
            <a:pPr marL="342900" indent="-342900">
              <a:buAutoNum type="arabicPeriod"/>
            </a:pPr>
            <a:endParaRPr lang="it-IT" sz="1800" dirty="0" smtClean="0">
              <a:solidFill>
                <a:srgbClr val="002060"/>
              </a:solidFill>
              <a:latin typeface="Arial" pitchFamily="34" charset="0"/>
              <a:cs typeface="Arial" pitchFamily="34" charset="0"/>
            </a:endParaRPr>
          </a:p>
          <a:p>
            <a:pPr marL="342900" indent="-342900">
              <a:buAutoNum type="arabicPeriod"/>
            </a:pPr>
            <a:r>
              <a:rPr lang="it-IT" sz="1800" dirty="0" smtClean="0">
                <a:solidFill>
                  <a:srgbClr val="002060"/>
                </a:solidFill>
                <a:latin typeface="Arial" pitchFamily="34" charset="0"/>
                <a:cs typeface="Arial" pitchFamily="34" charset="0"/>
              </a:rPr>
              <a:t>LIMITE </a:t>
            </a:r>
            <a:r>
              <a:rPr lang="it-IT" sz="1800" dirty="0" err="1" smtClean="0">
                <a:solidFill>
                  <a:srgbClr val="002060"/>
                </a:solidFill>
                <a:latin typeface="Arial" pitchFamily="34" charset="0"/>
                <a:cs typeface="Arial" pitchFamily="34" charset="0"/>
              </a:rPr>
              <a:t>DI</a:t>
            </a:r>
            <a:r>
              <a:rPr lang="it-IT" sz="1800" dirty="0" smtClean="0">
                <a:solidFill>
                  <a:srgbClr val="002060"/>
                </a:solidFill>
                <a:latin typeface="Arial" pitchFamily="34" charset="0"/>
                <a:cs typeface="Arial" pitchFamily="34" charset="0"/>
              </a:rPr>
              <a:t> CONTINGENTAMENTO DEL 20% RISPETTO AGLI ASSUNTI A TEMPO INDETERMINATO</a:t>
            </a:r>
          </a:p>
          <a:p>
            <a:pPr marL="342900" indent="-342900">
              <a:buAutoNum type="arabicPeriod"/>
            </a:pPr>
            <a:endParaRPr lang="it-IT" dirty="0" smtClean="0">
              <a:solidFill>
                <a:srgbClr val="002060"/>
              </a:solidFill>
              <a:latin typeface="Arial" pitchFamily="34" charset="0"/>
              <a:cs typeface="Arial" pitchFamily="34" charset="0"/>
            </a:endParaRPr>
          </a:p>
          <a:p>
            <a:pPr marL="342900" indent="-342900">
              <a:buAutoNum type="arabicPeriod" startAt="5"/>
            </a:pPr>
            <a:r>
              <a:rPr lang="it-IT" dirty="0" smtClean="0">
                <a:solidFill>
                  <a:srgbClr val="002060"/>
                </a:solidFill>
                <a:latin typeface="Arial" pitchFamily="34" charset="0"/>
                <a:cs typeface="Arial" pitchFamily="34" charset="0"/>
              </a:rPr>
              <a:t>CINQUE PROROGHE NELL’ARCO DEI 36 MESI A PRESCINDERE DAL NUMERO DEI CONTRATTI</a:t>
            </a:r>
          </a:p>
          <a:p>
            <a:pPr marL="342900" indent="-342900">
              <a:buAutoNum type="arabicPeriod" startAt="5"/>
            </a:pPr>
            <a:endParaRPr lang="it-IT" sz="1800" dirty="0" smtClean="0">
              <a:solidFill>
                <a:srgbClr val="002060"/>
              </a:solidFill>
              <a:latin typeface="Arial" pitchFamily="34" charset="0"/>
              <a:cs typeface="Arial" pitchFamily="34" charset="0"/>
            </a:endParaRPr>
          </a:p>
          <a:p>
            <a:pPr marL="342900" indent="-342900">
              <a:buAutoNum type="arabicPeriod" startAt="5"/>
            </a:pPr>
            <a:r>
              <a:rPr lang="it-IT" dirty="0" smtClean="0">
                <a:solidFill>
                  <a:srgbClr val="002060"/>
                </a:solidFill>
                <a:latin typeface="Arial" pitchFamily="34" charset="0"/>
                <a:cs typeface="Arial" pitchFamily="34" charset="0"/>
              </a:rPr>
              <a:t>IMPUGNAZIONE ENTRO 120 GIORNI DALLA CESSAZIONE DEL SINGOLO CONTRATTO</a:t>
            </a:r>
            <a:endParaRPr lang="it-IT" sz="18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28600" y="838200"/>
            <a:ext cx="8534400" cy="5047536"/>
          </a:xfrm>
          <a:prstGeom prst="rect">
            <a:avLst/>
          </a:prstGeom>
          <a:noFill/>
        </p:spPr>
        <p:txBody>
          <a:bodyPr>
            <a:spAutoFit/>
          </a:bodyPr>
          <a:lstStyle/>
          <a:p>
            <a:pPr marL="342900" indent="-342900" algn="just">
              <a:defRPr/>
            </a:pPr>
            <a:r>
              <a:rPr lang="it-IT" sz="1400" b="1" dirty="0">
                <a:solidFill>
                  <a:schemeClr val="tx2">
                    <a:lumMod val="50000"/>
                  </a:schemeClr>
                </a:solidFill>
                <a:latin typeface="Times New Roman" pitchFamily="18" charset="0"/>
                <a:cs typeface="Times New Roman" pitchFamily="18" charset="0"/>
              </a:rPr>
              <a:t>Legge delega n. 183 del 10 dicembre 2014</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4 marzo 2015- Pubblicati il 6 marzo 2015</a:t>
            </a:r>
          </a:p>
          <a:p>
            <a:pPr marL="342900" indent="-342900"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22</a:t>
            </a:r>
            <a:r>
              <a:rPr lang="it-IT" sz="1400" dirty="0">
                <a:solidFill>
                  <a:schemeClr val="tx2">
                    <a:lumMod val="50000"/>
                  </a:schemeClr>
                </a:solidFill>
                <a:latin typeface="Times New Roman" pitchFamily="18" charset="0"/>
                <a:cs typeface="Times New Roman" pitchFamily="18" charset="0"/>
              </a:rPr>
              <a:t> Disposizioni per il riordino della normativa in materia di ammortizzatori sociali in caso di disoccupazione involontaria e di ricollocazione dei lavoratori disoccupati</a:t>
            </a:r>
          </a:p>
          <a:p>
            <a:pPr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23</a:t>
            </a:r>
            <a:r>
              <a:rPr lang="it-IT" sz="1400" dirty="0">
                <a:solidFill>
                  <a:schemeClr val="tx2">
                    <a:lumMod val="50000"/>
                  </a:schemeClr>
                </a:solidFill>
                <a:latin typeface="Times New Roman" pitchFamily="18" charset="0"/>
                <a:cs typeface="Times New Roman" pitchFamily="18" charset="0"/>
              </a:rPr>
              <a:t> Disposizioni in materia di contratto di lavoro a tempo indeterminato a tutele crescenti</a:t>
            </a:r>
          </a:p>
          <a:p>
            <a:pPr marL="342900" indent="-342900" algn="just">
              <a:buFont typeface="+mj-lt"/>
              <a:buAutoNum type="arabicPeriod"/>
              <a:defRPr/>
            </a:pPr>
            <a:endParaRPr lang="it-IT" sz="1400"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15 giugno 2015 – Pubblicati il 24 giugno 2015</a:t>
            </a:r>
          </a:p>
          <a:p>
            <a:pPr marL="342900" indent="-342900" algn="just">
              <a:buFont typeface="+mj-lt"/>
              <a:buAutoNum type="arabicPeriod"/>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80 </a:t>
            </a:r>
            <a:r>
              <a:rPr lang="it-IT" sz="1400" dirty="0">
                <a:solidFill>
                  <a:schemeClr val="tx2">
                    <a:lumMod val="50000"/>
                  </a:schemeClr>
                </a:solidFill>
                <a:latin typeface="Times New Roman" pitchFamily="18" charset="0"/>
                <a:cs typeface="Times New Roman" pitchFamily="18" charset="0"/>
              </a:rPr>
              <a:t>Misure per la conciliazione delle esigenze di cura, di vita e di lavoro, in attuazione dell‘articolo 1, commi 8 e 9, della legge 10 dicembre 2014, n. 183</a:t>
            </a: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81</a:t>
            </a:r>
            <a:r>
              <a:rPr lang="it-IT" sz="1400" dirty="0">
                <a:solidFill>
                  <a:schemeClr val="tx2">
                    <a:lumMod val="50000"/>
                  </a:schemeClr>
                </a:solidFill>
                <a:latin typeface="Times New Roman" pitchFamily="18" charset="0"/>
                <a:cs typeface="Times New Roman" pitchFamily="18" charset="0"/>
              </a:rPr>
              <a:t>. Disciplina organica dei contratti di lavoro e revisione della normativa in tema di mansioni, a norma dell'</a:t>
            </a:r>
            <a:r>
              <a:rPr lang="it-IT" sz="1400" i="1" dirty="0">
                <a:solidFill>
                  <a:schemeClr val="tx2">
                    <a:lumMod val="50000"/>
                  </a:schemeClr>
                </a:solidFill>
                <a:latin typeface="Times New Roman" pitchFamily="18" charset="0"/>
                <a:cs typeface="Times New Roman" pitchFamily="18" charset="0"/>
              </a:rPr>
              <a:t>articolo 1, comma 7, della legge 10 dicembre 2014, n. 183</a:t>
            </a:r>
            <a:r>
              <a:rPr lang="it-IT" sz="1400" dirty="0">
                <a:solidFill>
                  <a:schemeClr val="tx2">
                    <a:lumMod val="50000"/>
                  </a:schemeClr>
                </a:solidFill>
                <a:latin typeface="Times New Roman" pitchFamily="18" charset="0"/>
                <a:cs typeface="Times New Roman" pitchFamily="18" charset="0"/>
              </a:rPr>
              <a:t>.</a:t>
            </a:r>
          </a:p>
          <a:p>
            <a:pPr marL="342900" indent="-342900" algn="just">
              <a:defRPr/>
            </a:pPr>
            <a:r>
              <a:rPr lang="it-IT" sz="1400" dirty="0">
                <a:solidFill>
                  <a:schemeClr val="tx2">
                    <a:lumMod val="50000"/>
                  </a:schemeClr>
                </a:solidFill>
                <a:latin typeface="Times New Roman" pitchFamily="18" charset="0"/>
                <a:cs typeface="Times New Roman" pitchFamily="18" charset="0"/>
              </a:rPr>
              <a:t> </a:t>
            </a:r>
            <a:endParaRPr lang="it-IT" sz="1400" b="1" u="sng"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14 settembre 2015 – Pubblicati il 23 settembre 2015</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148 del 14 settembre 2015</a:t>
            </a:r>
            <a:r>
              <a:rPr lang="it-IT" sz="1400" dirty="0">
                <a:solidFill>
                  <a:schemeClr val="tx2">
                    <a:lumMod val="50000"/>
                  </a:schemeClr>
                </a:solidFill>
                <a:latin typeface="Times New Roman" pitchFamily="18" charset="0"/>
                <a:cs typeface="Times New Roman" pitchFamily="18" charset="0"/>
              </a:rPr>
              <a:t>  Riordino degli ammortizzatori sociali in costanza di rapporto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149 del 14 settembre 2015</a:t>
            </a:r>
            <a:r>
              <a:rPr lang="it-IT" sz="1400" dirty="0">
                <a:solidFill>
                  <a:schemeClr val="tx2">
                    <a:lumMod val="50000"/>
                  </a:schemeClr>
                </a:solidFill>
                <a:latin typeface="Times New Roman" pitchFamily="18" charset="0"/>
                <a:cs typeface="Times New Roman" pitchFamily="18" charset="0"/>
              </a:rPr>
              <a:t>  Razionalizzazione dell’attività ispettiva in materia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150 del 14 settembre 2015</a:t>
            </a:r>
            <a:r>
              <a:rPr lang="it-IT" sz="1400" dirty="0">
                <a:solidFill>
                  <a:schemeClr val="tx2">
                    <a:lumMod val="50000"/>
                  </a:schemeClr>
                </a:solidFill>
                <a:latin typeface="Times New Roman" pitchFamily="18" charset="0"/>
                <a:cs typeface="Times New Roman" pitchFamily="18" charset="0"/>
              </a:rPr>
              <a:t>  Riforma dei servizi per il lavoro e di politiche attive;</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151 del 14 settembre 2015</a:t>
            </a:r>
            <a:r>
              <a:rPr lang="it-IT" sz="1400" dirty="0">
                <a:solidFill>
                  <a:schemeClr val="tx2">
                    <a:lumMod val="50000"/>
                  </a:schemeClr>
                </a:solidFill>
                <a:latin typeface="Times New Roman" pitchFamily="18" charset="0"/>
                <a:cs typeface="Times New Roman" pitchFamily="18" charset="0"/>
              </a:rPr>
              <a:t>  Semplificazione delle procedure e degli adempimenti a carico di cittadini e imprese.</a:t>
            </a:r>
          </a:p>
        </p:txBody>
      </p:sp>
      <p:sp>
        <p:nvSpPr>
          <p:cNvPr id="6" name="CasellaDiTesto 5"/>
          <p:cNvSpPr txBox="1"/>
          <p:nvPr/>
        </p:nvSpPr>
        <p:spPr>
          <a:xfrm>
            <a:off x="1740694" y="361950"/>
            <a:ext cx="5662613" cy="400050"/>
          </a:xfrm>
          <a:prstGeom prst="rect">
            <a:avLst/>
          </a:prstGeom>
          <a:noFill/>
        </p:spPr>
        <p:txBody>
          <a:bodyPr>
            <a:spAutoFit/>
          </a:bodyPr>
          <a:lstStyle/>
          <a:p>
            <a:pPr algn="ctr">
              <a:defRPr/>
            </a:pPr>
            <a:r>
              <a:rPr lang="it-IT" sz="2000" b="1" cap="all" dirty="0">
                <a:solidFill>
                  <a:srgbClr val="002060"/>
                </a:solidFill>
              </a:rPr>
              <a:t>Jobs </a:t>
            </a:r>
            <a:r>
              <a:rPr lang="it-IT" sz="2000" b="1" cap="all" dirty="0" err="1">
                <a:solidFill>
                  <a:srgbClr val="002060"/>
                </a:solidFill>
              </a:rPr>
              <a:t>act</a:t>
            </a:r>
            <a:r>
              <a:rPr lang="it-IT" sz="2000" b="1" cap="all" dirty="0">
                <a:solidFill>
                  <a:srgbClr val="002060"/>
                </a:solidFill>
              </a:rPr>
              <a:t>: Il quadro completo</a:t>
            </a: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2</a:t>
            </a:fld>
            <a:endParaRPr lang="it-IT" sz="12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bwMode="auto">
          <a:xfrm>
            <a:off x="685800" y="2708920"/>
            <a:ext cx="77724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Il lavoro a tempo parziale</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endParaRPr kumimoji="0" lang="it-IT" sz="4000" b="1" i="0" u="none" strike="noStrike" kern="0" cap="none" spc="0" normalizeH="0" baseline="0" noProof="0" dirty="0">
              <a:ln>
                <a:noFill/>
              </a:ln>
              <a:solidFill>
                <a:srgbClr val="001978"/>
              </a:solidFill>
              <a:effectLst/>
              <a:uLnTx/>
              <a:uFillTx/>
              <a:latin typeface="Arial" pitchFamily="34" charset="0"/>
              <a:ea typeface="+mj-ea"/>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827996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3"/>
          <p:cNvSpPr txBox="1">
            <a:spLocks/>
          </p:cNvSpPr>
          <p:nvPr/>
        </p:nvSpPr>
        <p:spPr bwMode="white">
          <a:xfrm>
            <a:off x="4745481" y="6577027"/>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4" name="CasellaDiTesto 13"/>
          <p:cNvSpPr txBox="1"/>
          <p:nvPr/>
        </p:nvSpPr>
        <p:spPr>
          <a:xfrm>
            <a:off x="1115616" y="476672"/>
            <a:ext cx="6912768" cy="1015663"/>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A TEMPO PARZIALE</a:t>
            </a:r>
          </a:p>
          <a:p>
            <a:pPr algn="ctr"/>
            <a:r>
              <a:rPr lang="it-IT" sz="2000" b="1" dirty="0" smtClean="0">
                <a:solidFill>
                  <a:srgbClr val="002060"/>
                </a:solidFill>
                <a:latin typeface="Arial" pitchFamily="34" charset="0"/>
                <a:cs typeface="Arial" pitchFamily="34" charset="0"/>
              </a:rPr>
              <a:t>Riscritto dal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n. 81/2015  </a:t>
            </a:r>
          </a:p>
          <a:p>
            <a:pPr algn="ctr"/>
            <a:r>
              <a:rPr lang="it-IT" sz="2000" b="1" dirty="0" smtClean="0">
                <a:solidFill>
                  <a:srgbClr val="002060"/>
                </a:solidFill>
                <a:latin typeface="Arial" pitchFamily="34" charset="0"/>
                <a:cs typeface="Arial" pitchFamily="34" charset="0"/>
              </a:rPr>
              <a:t> </a:t>
            </a:r>
            <a:endParaRPr lang="it-IT" sz="2000" b="1" dirty="0">
              <a:solidFill>
                <a:srgbClr val="002060"/>
              </a:solidFill>
              <a:latin typeface="Arial" pitchFamily="34" charset="0"/>
              <a:cs typeface="Arial" pitchFamily="34" charset="0"/>
            </a:endParaRPr>
          </a:p>
        </p:txBody>
      </p:sp>
      <p:sp>
        <p:nvSpPr>
          <p:cNvPr id="2" name="Rettangolo 1"/>
          <p:cNvSpPr/>
          <p:nvPr/>
        </p:nvSpPr>
        <p:spPr>
          <a:xfrm>
            <a:off x="827584" y="1988840"/>
            <a:ext cx="7704856" cy="646331"/>
          </a:xfrm>
          <a:prstGeom prst="rect">
            <a:avLst/>
          </a:prstGeom>
        </p:spPr>
        <p:txBody>
          <a:bodyPr wrap="square">
            <a:spAutoFit/>
          </a:bodyPr>
          <a:lstStyle/>
          <a:p>
            <a:pPr algn="just">
              <a:buFont typeface="Wingdings" pitchFamily="2" charset="2"/>
              <a:buChar char="ü"/>
            </a:pPr>
            <a:r>
              <a:rPr lang="it-IT" dirty="0" smtClean="0">
                <a:solidFill>
                  <a:schemeClr val="tx2">
                    <a:lumMod val="50000"/>
                  </a:schemeClr>
                </a:solidFill>
                <a:latin typeface="Arial" pitchFamily="34" charset="0"/>
                <a:cs typeface="Arial" pitchFamily="34" charset="0"/>
              </a:rPr>
              <a:t> Viene </a:t>
            </a:r>
            <a:r>
              <a:rPr lang="it-IT" dirty="0">
                <a:solidFill>
                  <a:schemeClr val="tx2">
                    <a:lumMod val="50000"/>
                  </a:schemeClr>
                </a:solidFill>
                <a:latin typeface="Arial" pitchFamily="34" charset="0"/>
                <a:cs typeface="Arial" pitchFamily="34" charset="0"/>
              </a:rPr>
              <a:t>abrogato l’accordo-quadro sul lavoro a tempo parziale (DLgs n. 61/2000)</a:t>
            </a:r>
          </a:p>
        </p:txBody>
      </p:sp>
      <p:sp>
        <p:nvSpPr>
          <p:cNvPr id="3" name="Rettangolo 2"/>
          <p:cNvSpPr/>
          <p:nvPr/>
        </p:nvSpPr>
        <p:spPr>
          <a:xfrm>
            <a:off x="899592" y="3068960"/>
            <a:ext cx="7272808" cy="570156"/>
          </a:xfrm>
          <a:prstGeom prst="rect">
            <a:avLst/>
          </a:prstGeom>
        </p:spPr>
        <p:txBody>
          <a:bodyPr wrap="square">
            <a:spAutoFit/>
          </a:bodyPr>
          <a:lstStyle/>
          <a:p>
            <a:pPr lvl="0" algn="just" eaLnBrk="0" hangingPunct="0">
              <a:lnSpc>
                <a:spcPct val="85000"/>
              </a:lnSpc>
              <a:buFont typeface="Wingdings" pitchFamily="2" charset="2"/>
              <a:buChar char="ü"/>
              <a:defRPr/>
            </a:pPr>
            <a:r>
              <a:rPr lang="it-IT" kern="0" dirty="0" smtClean="0">
                <a:solidFill>
                  <a:srgbClr val="10253F"/>
                </a:solidFill>
                <a:latin typeface="Arial" pitchFamily="34" charset="0"/>
                <a:cs typeface="Arial" pitchFamily="34" charset="0"/>
              </a:rPr>
              <a:t> Il decreto n. 81/2015 si </a:t>
            </a:r>
            <a:r>
              <a:rPr lang="it-IT" kern="0" dirty="0">
                <a:solidFill>
                  <a:srgbClr val="10253F"/>
                </a:solidFill>
                <a:latin typeface="Arial" pitchFamily="34" charset="0"/>
                <a:cs typeface="Arial" pitchFamily="34" charset="0"/>
              </a:rPr>
              <a:t>pone l’obiettivo di riorganizzare la disciplina del part-time in un testo organico </a:t>
            </a:r>
            <a:r>
              <a:rPr lang="it-IT" b="1" i="1" kern="0" dirty="0">
                <a:solidFill>
                  <a:srgbClr val="10253F"/>
                </a:solidFill>
                <a:latin typeface="Arial" pitchFamily="34" charset="0"/>
                <a:cs typeface="Arial" pitchFamily="34" charset="0"/>
              </a:rPr>
              <a:t>che non ne muta la sostanza</a:t>
            </a:r>
          </a:p>
        </p:txBody>
      </p:sp>
    </p:spTree>
    <p:extLst>
      <p:ext uri="{BB962C8B-B14F-4D97-AF65-F5344CB8AC3E}">
        <p14:creationId xmlns:p14="http://schemas.microsoft.com/office/powerpoint/2010/main" val="2251626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404664"/>
            <a:ext cx="8280920" cy="461665"/>
          </a:xfrm>
          <a:prstGeom prst="rect">
            <a:avLst/>
          </a:prstGeom>
          <a:noFill/>
        </p:spPr>
        <p:txBody>
          <a:bodyPr wrap="square" rtlCol="0">
            <a:spAutoFit/>
          </a:bodyPr>
          <a:lstStyle/>
          <a:p>
            <a:pPr algn="ctr"/>
            <a:r>
              <a:rPr lang="it-IT" b="1" cap="all" dirty="0" smtClean="0">
                <a:solidFill>
                  <a:srgbClr val="002060"/>
                </a:solidFill>
                <a:latin typeface="Arial" pitchFamily="34" charset="0"/>
                <a:cs typeface="Arial" pitchFamily="34" charset="0"/>
              </a:rPr>
              <a:t>È rimasta immutata:</a:t>
            </a:r>
            <a:endParaRPr lang="it-IT" b="1" cap="all" dirty="0">
              <a:solidFill>
                <a:srgbClr val="002060"/>
              </a:solidFill>
              <a:latin typeface="Arial" pitchFamily="34" charset="0"/>
              <a:cs typeface="Arial" pitchFamily="34" charset="0"/>
            </a:endParaRPr>
          </a:p>
        </p:txBody>
      </p:sp>
      <p:sp>
        <p:nvSpPr>
          <p:cNvPr id="7" name="CasellaDiTesto 6"/>
          <p:cNvSpPr txBox="1"/>
          <p:nvPr/>
        </p:nvSpPr>
        <p:spPr>
          <a:xfrm>
            <a:off x="431540" y="1052736"/>
            <a:ext cx="8280920" cy="5078313"/>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a:t>
            </a:r>
            <a:r>
              <a:rPr lang="it-IT" sz="1800" b="1" i="1" dirty="0" smtClean="0">
                <a:solidFill>
                  <a:srgbClr val="10253F"/>
                </a:solidFill>
                <a:latin typeface="Arial" pitchFamily="34" charset="0"/>
                <a:cs typeface="Arial" pitchFamily="34" charset="0"/>
              </a:rPr>
              <a:t>tempo parziale</a:t>
            </a:r>
            <a:r>
              <a:rPr lang="it-IT" sz="1800" i="1" dirty="0" smtClean="0">
                <a:solidFill>
                  <a:srgbClr val="10253F"/>
                </a:solidFill>
                <a:latin typeface="Arial" pitchFamily="34" charset="0"/>
                <a:cs typeface="Arial" pitchFamily="34" charset="0"/>
              </a:rPr>
              <a:t>:</a:t>
            </a:r>
            <a:r>
              <a:rPr lang="it-IT" sz="1800" dirty="0" smtClean="0">
                <a:solidFill>
                  <a:srgbClr val="10253F"/>
                </a:solidFill>
                <a:latin typeface="Arial" pitchFamily="34" charset="0"/>
                <a:cs typeface="Arial" pitchFamily="34" charset="0"/>
              </a:rPr>
              <a:t> </a:t>
            </a:r>
            <a:r>
              <a:rPr lang="it-IT" sz="1800" dirty="0" smtClean="0">
                <a:solidFill>
                  <a:srgbClr val="10253F"/>
                </a:solidFill>
              </a:rPr>
              <a:t>l'orario di lavoro, fissato dal contratto individuale, cui sia tenuto un lavoratore, che risulti comunque inferiore al tempo pieno</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orizzontale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cui la riduzione di orario rispetto al tempo pieno è prevista in relazione all'orario normale giornaliero di lavoro</a:t>
            </a:r>
          </a:p>
          <a:p>
            <a:pPr algn="just"/>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verticale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relazione al quale risulti previsto che l'attività lavorativa sia svolta a tempo pieno, ma limitatamente a periodi predeterminati nel corso della settimana, del mese o dell'anno </a:t>
            </a:r>
          </a:p>
          <a:p>
            <a:pPr algn="just">
              <a:buFont typeface="Wingdings" pitchFamily="2" charset="2"/>
              <a:buChar char="Ø"/>
            </a:pPr>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misto</a:t>
            </a:r>
            <a:r>
              <a:rPr lang="it-IT" sz="1800" dirty="0" smtClean="0">
                <a:solidFill>
                  <a:srgbClr val="10253F"/>
                </a:solidFill>
                <a:latin typeface="Arial" pitchFamily="34" charset="0"/>
                <a:cs typeface="Arial" pitchFamily="34" charset="0"/>
              </a:rPr>
              <a:t>, </a:t>
            </a:r>
            <a:r>
              <a:rPr lang="it-IT" sz="1800" dirty="0" smtClean="0">
                <a:solidFill>
                  <a:srgbClr val="10253F"/>
                </a:solidFill>
              </a:rPr>
              <a:t>che si svolge secondo una combinazione delle due modalità di tipo orizzontale e di tipo verticale</a:t>
            </a:r>
          </a:p>
          <a:p>
            <a:pPr algn="just">
              <a:buFont typeface="Wingdings" pitchFamily="2" charset="2"/>
              <a:buChar char="Ø"/>
            </a:pPr>
            <a:endParaRPr lang="it-IT" sz="1800" dirty="0" smtClean="0">
              <a:solidFill>
                <a:schemeClr val="accent2">
                  <a:lumMod val="50000"/>
                </a:schemeClr>
              </a:solidFill>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570932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836712"/>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Segue: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1628800"/>
            <a:ext cx="8280920" cy="4801314"/>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definizione di "</a:t>
            </a:r>
            <a:r>
              <a:rPr lang="it-IT" sz="1800" b="1" i="1" dirty="0" smtClean="0">
                <a:solidFill>
                  <a:srgbClr val="10253F"/>
                </a:solidFill>
                <a:latin typeface="Arial" pitchFamily="34" charset="0"/>
                <a:cs typeface="Arial" pitchFamily="34" charset="0"/>
              </a:rPr>
              <a:t>lavoro supplementare</a:t>
            </a:r>
            <a:r>
              <a:rPr lang="it-IT" sz="1800" dirty="0" smtClean="0">
                <a:solidFill>
                  <a:srgbClr val="10253F"/>
                </a:solidFill>
                <a:latin typeface="Arial" pitchFamily="34" charset="0"/>
                <a:cs typeface="Arial" pitchFamily="34" charset="0"/>
              </a:rPr>
              <a:t>” corrispondente alle prestazioni lavorative svolte oltre l'orario di lavoro parziale concordato fra le parti ma è stato posto un limite legale in caso di mancata previsione da parte dei contratti collettivi.</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i="1" dirty="0" smtClean="0">
                <a:solidFill>
                  <a:srgbClr val="10253F"/>
                </a:solidFill>
                <a:latin typeface="Arial" pitchFamily="34" charset="0"/>
                <a:cs typeface="Arial" pitchFamily="34" charset="0"/>
              </a:rPr>
              <a:t>forma</a:t>
            </a:r>
            <a:r>
              <a:rPr lang="it-IT" sz="1800" dirty="0" smtClean="0">
                <a:solidFill>
                  <a:srgbClr val="10253F"/>
                </a:solidFill>
                <a:latin typeface="Arial" pitchFamily="34" charset="0"/>
                <a:cs typeface="Arial" pitchFamily="34" charset="0"/>
              </a:rPr>
              <a:t> e i </a:t>
            </a:r>
            <a:r>
              <a:rPr lang="it-IT" sz="1800" b="1" i="1" dirty="0" smtClean="0">
                <a:solidFill>
                  <a:srgbClr val="10253F"/>
                </a:solidFill>
                <a:latin typeface="Arial" pitchFamily="34" charset="0"/>
                <a:cs typeface="Arial" pitchFamily="34" charset="0"/>
              </a:rPr>
              <a:t>contenuti</a:t>
            </a:r>
            <a:r>
              <a:rPr lang="it-IT" sz="1800" dirty="0" smtClean="0">
                <a:solidFill>
                  <a:srgbClr val="10253F"/>
                </a:solidFill>
                <a:latin typeface="Arial" pitchFamily="34" charset="0"/>
                <a:cs typeface="Arial" pitchFamily="34" charset="0"/>
              </a:rPr>
              <a:t> del contratto a tempo parziale, che deve essere stipulato in forma scritta ai fini della prova e deve contenere la puntuale indicazione della durata della prestazione lavorativa e della collocazione temporale dell'orario con riferimento al giorno, alla settimana, al mese e all'anno con la </a:t>
            </a:r>
            <a:r>
              <a:rPr lang="it-IT" sz="1800" u="sng" dirty="0" smtClean="0">
                <a:solidFill>
                  <a:srgbClr val="10253F"/>
                </a:solidFill>
                <a:latin typeface="Arial" pitchFamily="34" charset="0"/>
                <a:cs typeface="Arial" pitchFamily="34" charset="0"/>
              </a:rPr>
              <a:t>novità che l’indicazione dell’</a:t>
            </a:r>
            <a:r>
              <a:rPr lang="it-IT" u="sng" dirty="0" smtClean="0">
                <a:solidFill>
                  <a:srgbClr val="10253F"/>
                </a:solidFill>
                <a:latin typeface="Arial" pitchFamily="34" charset="0"/>
                <a:cs typeface="Arial" pitchFamily="34" charset="0"/>
              </a:rPr>
              <a:t>orario dell’orario di lavoro può rinviare a turni programmati di lavoro articolati su fasce orarie</a:t>
            </a:r>
            <a:endParaRPr lang="it-IT" sz="1800" u="sng" dirty="0" smtClean="0">
              <a:solidFill>
                <a:srgbClr val="10253F"/>
              </a:solidFill>
              <a:latin typeface="Arial" pitchFamily="34" charset="0"/>
              <a:cs typeface="Arial" pitchFamily="34" charset="0"/>
            </a:endParaRPr>
          </a:p>
          <a:p>
            <a:pPr algn="just"/>
            <a:endParaRPr lang="it-IT" sz="1800" dirty="0" smtClean="0">
              <a:solidFill>
                <a:srgbClr val="10253F"/>
              </a:solidFill>
              <a:latin typeface="Arial" pitchFamily="34" charset="0"/>
              <a:cs typeface="Arial" pitchFamily="34" charset="0"/>
            </a:endParaRP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335550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620688"/>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SUPPLEMENTARE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915099"/>
            <a:ext cx="8280920" cy="6186309"/>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r>
              <a:rPr lang="it-IT" b="1" dirty="0">
                <a:solidFill>
                  <a:srgbClr val="10253F"/>
                </a:solidFill>
                <a:latin typeface="Arial" pitchFamily="34" charset="0"/>
                <a:cs typeface="Arial" pitchFamily="34" charset="0"/>
              </a:rPr>
              <a:t>Disciplina </a:t>
            </a:r>
            <a:r>
              <a:rPr lang="it-IT" b="1" dirty="0" smtClean="0">
                <a:solidFill>
                  <a:srgbClr val="10253F"/>
                </a:solidFill>
                <a:latin typeface="Arial" pitchFamily="34" charset="0"/>
                <a:cs typeface="Arial" pitchFamily="34" charset="0"/>
              </a:rPr>
              <a:t>precedente relativa al lavoro supplementare</a:t>
            </a:r>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Secondo la disciplina originaria, l’effettuazione di prestazioni di lavoro supplementare era subordinata al </a:t>
            </a:r>
            <a:r>
              <a:rPr lang="it-IT" b="1" dirty="0">
                <a:solidFill>
                  <a:srgbClr val="10253F"/>
                </a:solidFill>
                <a:latin typeface="Arial" pitchFamily="34" charset="0"/>
                <a:cs typeface="Arial" pitchFamily="34" charset="0"/>
              </a:rPr>
              <a:t>consenso del lavoratore interessato</a:t>
            </a:r>
            <a:r>
              <a:rPr lang="it-IT" dirty="0">
                <a:solidFill>
                  <a:srgbClr val="10253F"/>
                </a:solidFill>
                <a:latin typeface="Arial" pitchFamily="34" charset="0"/>
                <a:cs typeface="Arial" pitchFamily="34" charset="0"/>
              </a:rPr>
              <a:t> soltanto nel caso in cui l'istituto del lavoro supplementare non fosse previsto né regolamentato dal contratto </a:t>
            </a:r>
            <a:r>
              <a:rPr lang="it-IT" dirty="0" smtClean="0">
                <a:solidFill>
                  <a:srgbClr val="10253F"/>
                </a:solidFill>
                <a:latin typeface="Arial" pitchFamily="34" charset="0"/>
                <a:cs typeface="Arial" pitchFamily="34" charset="0"/>
              </a:rPr>
              <a:t>collettivo</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Era demandata alla </a:t>
            </a:r>
            <a:r>
              <a:rPr lang="it-IT" b="1" dirty="0">
                <a:solidFill>
                  <a:srgbClr val="10253F"/>
                </a:solidFill>
                <a:latin typeface="Arial" pitchFamily="34" charset="0"/>
                <a:cs typeface="Arial" pitchFamily="34" charset="0"/>
              </a:rPr>
              <a:t>contrattazione collettiva</a:t>
            </a:r>
            <a:r>
              <a:rPr lang="it-IT" dirty="0">
                <a:solidFill>
                  <a:srgbClr val="10253F"/>
                </a:solidFill>
                <a:latin typeface="Arial" pitchFamily="34" charset="0"/>
                <a:cs typeface="Arial" pitchFamily="34" charset="0"/>
              </a:rPr>
              <a:t> l'individuazione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 del numero massimo delle ore di lavoro supplementare </a:t>
            </a:r>
            <a:r>
              <a:rPr lang="it-IT" dirty="0" smtClean="0">
                <a:solidFill>
                  <a:srgbClr val="10253F"/>
                </a:solidFill>
                <a:latin typeface="Arial" pitchFamily="34" charset="0"/>
                <a:cs typeface="Arial" pitchFamily="34" charset="0"/>
              </a:rPr>
              <a:t>effettuabili;</a:t>
            </a:r>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relative causali in relazione alle quali si consente di richiedere ad un lavoratore a tempo parziale lo svolgimento di lavoro </a:t>
            </a:r>
            <a:r>
              <a:rPr lang="it-IT" dirty="0" smtClean="0">
                <a:solidFill>
                  <a:srgbClr val="10253F"/>
                </a:solidFill>
                <a:latin typeface="Arial" pitchFamily="34" charset="0"/>
                <a:cs typeface="Arial" pitchFamily="34" charset="0"/>
              </a:rPr>
              <a:t>supplementare;</a:t>
            </a:r>
            <a:endParaRPr lang="it-IT" dirty="0">
              <a:solidFill>
                <a:srgbClr val="10253F"/>
              </a:solidFill>
              <a:latin typeface="Arial" pitchFamily="34" charset="0"/>
              <a:cs typeface="Arial" pitchFamily="34" charset="0"/>
            </a:endParaRPr>
          </a:p>
          <a:p>
            <a:pPr marL="285750" indent="-285750"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conseguenze del superamento delle ore di lavoro </a:t>
            </a:r>
            <a:r>
              <a:rPr lang="it-IT" dirty="0" smtClean="0">
                <a:solidFill>
                  <a:srgbClr val="10253F"/>
                </a:solidFill>
                <a:latin typeface="Arial" pitchFamily="34" charset="0"/>
                <a:cs typeface="Arial" pitchFamily="34" charset="0"/>
              </a:rPr>
              <a:t>supplementare consentite </a:t>
            </a:r>
            <a:r>
              <a:rPr lang="it-IT" dirty="0">
                <a:solidFill>
                  <a:srgbClr val="10253F"/>
                </a:solidFill>
                <a:latin typeface="Arial" pitchFamily="34" charset="0"/>
                <a:cs typeface="Arial" pitchFamily="34" charset="0"/>
              </a:rPr>
              <a:t>dai contratti collettivi stessi</a:t>
            </a:r>
            <a:r>
              <a:rPr lang="it-IT" dirty="0" smtClean="0">
                <a:solidFill>
                  <a:srgbClr val="10253F"/>
                </a:solidFill>
                <a:latin typeface="Arial" pitchFamily="34" charset="0"/>
                <a:cs typeface="Arial" pitchFamily="34" charset="0"/>
              </a:rPr>
              <a:t>.</a:t>
            </a:r>
          </a:p>
          <a:p>
            <a:pPr marL="285750" indent="-285750" algn="just">
              <a:buFontTx/>
              <a:buChar char="-"/>
            </a:pPr>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In assenza di regolamentazione collettiva, e previo accordo individuale, il lavoro supplementare era ammesso senza limiti, fermo restando quello del tempo pieno.</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130804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31540" y="1196752"/>
            <a:ext cx="8280920" cy="4801314"/>
          </a:xfrm>
          <a:prstGeom prst="rect">
            <a:avLst/>
          </a:prstGeom>
          <a:noFill/>
        </p:spPr>
        <p:txBody>
          <a:bodyPr wrap="square" rtlCol="0">
            <a:spAutoFit/>
          </a:bodyPr>
          <a:lstStyle/>
          <a:p>
            <a:pPr algn="just"/>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La nuova disciplina è intervenuta a regolare l’ipotesi di mancata previsione della disciplina del lavoro supplementare da parte dei contratti collettivi.</a:t>
            </a:r>
          </a:p>
          <a:p>
            <a:pPr algn="just"/>
            <a:r>
              <a:rPr lang="it-IT" dirty="0">
                <a:solidFill>
                  <a:srgbClr val="10253F"/>
                </a:solidFill>
                <a:latin typeface="Arial" pitchFamily="34" charset="0"/>
                <a:cs typeface="Arial" pitchFamily="34" charset="0"/>
              </a:rPr>
              <a:t>Nel caso in cui il </a:t>
            </a:r>
            <a:r>
              <a:rPr lang="it-IT" b="1" dirty="0">
                <a:solidFill>
                  <a:srgbClr val="10253F"/>
                </a:solidFill>
                <a:latin typeface="Arial" pitchFamily="34" charset="0"/>
                <a:cs typeface="Arial" pitchFamily="34" charset="0"/>
              </a:rPr>
              <a:t>contratto collettivo</a:t>
            </a:r>
            <a:r>
              <a:rPr lang="it-IT" dirty="0">
                <a:solidFill>
                  <a:srgbClr val="10253F"/>
                </a:solidFill>
                <a:latin typeface="Arial" pitchFamily="34" charset="0"/>
                <a:cs typeface="Arial" pitchFamily="34" charset="0"/>
              </a:rPr>
              <a:t> applicato al rapporto di lavoro non contenga una specifica disciplina del lavoro supplementare, nei rapporti di lavoro a tempo parziale di tipo orizzontale il datore di lavoro può richiedere al lavoratore lo svolgimento di prestazioni di lavoro supplementare in misura non superiore al </a:t>
            </a:r>
            <a:r>
              <a:rPr lang="it-IT" dirty="0" smtClean="0">
                <a:solidFill>
                  <a:srgbClr val="10253F"/>
                </a:solidFill>
                <a:latin typeface="Arial" pitchFamily="34" charset="0"/>
                <a:cs typeface="Arial" pitchFamily="34" charset="0"/>
              </a:rPr>
              <a:t>25 </a:t>
            </a:r>
            <a:r>
              <a:rPr lang="it-IT" dirty="0">
                <a:solidFill>
                  <a:srgbClr val="10253F"/>
                </a:solidFill>
                <a:latin typeface="Arial" pitchFamily="34" charset="0"/>
                <a:cs typeface="Arial" pitchFamily="34" charset="0"/>
              </a:rPr>
              <a:t>per cento delle ore di lavoro settimanali concordate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In </a:t>
            </a:r>
            <a:r>
              <a:rPr lang="it-IT" dirty="0">
                <a:solidFill>
                  <a:srgbClr val="10253F"/>
                </a:solidFill>
                <a:latin typeface="Arial" pitchFamily="34" charset="0"/>
                <a:cs typeface="Arial" pitchFamily="34" charset="0"/>
              </a:rPr>
              <a:t>tale ipotesi il lavoro supplementare è retribuito con una percentuale di </a:t>
            </a:r>
            <a:r>
              <a:rPr lang="it-IT" b="1" dirty="0">
                <a:solidFill>
                  <a:srgbClr val="10253F"/>
                </a:solidFill>
                <a:latin typeface="Arial" pitchFamily="34" charset="0"/>
                <a:cs typeface="Arial" pitchFamily="34" charset="0"/>
              </a:rPr>
              <a:t>maggiorazione </a:t>
            </a:r>
            <a:r>
              <a:rPr lang="it-IT" dirty="0">
                <a:solidFill>
                  <a:srgbClr val="10253F"/>
                </a:solidFill>
                <a:latin typeface="Arial" pitchFamily="34" charset="0"/>
                <a:cs typeface="Arial" pitchFamily="34" charset="0"/>
              </a:rPr>
              <a:t>sull'importo della </a:t>
            </a:r>
            <a:r>
              <a:rPr lang="it-IT" b="1" dirty="0">
                <a:solidFill>
                  <a:srgbClr val="10253F"/>
                </a:solidFill>
                <a:latin typeface="Arial" pitchFamily="34" charset="0"/>
                <a:cs typeface="Arial" pitchFamily="34" charset="0"/>
              </a:rPr>
              <a:t>retribuzione oraria</a:t>
            </a:r>
            <a:r>
              <a:rPr lang="it-IT" dirty="0">
                <a:solidFill>
                  <a:srgbClr val="10253F"/>
                </a:solidFill>
                <a:latin typeface="Arial" pitchFamily="34" charset="0"/>
                <a:cs typeface="Arial" pitchFamily="34" charset="0"/>
              </a:rPr>
              <a:t> globale di fatto pari al 15 per cento, comprensiva dell'incidenza della retribuzione delle ore supplementari sugli istituti retributivi indiretti e differiti.</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8" name="Rettangolo 7"/>
          <p:cNvSpPr/>
          <p:nvPr/>
        </p:nvSpPr>
        <p:spPr>
          <a:xfrm>
            <a:off x="1580158" y="476672"/>
            <a:ext cx="5983684" cy="646331"/>
          </a:xfrm>
          <a:prstGeom prst="rect">
            <a:avLst/>
          </a:prstGeom>
        </p:spPr>
        <p:txBody>
          <a:bodyPr wrap="square">
            <a:spAutoFit/>
          </a:bodyPr>
          <a:lstStyle/>
          <a:p>
            <a:pPr lvl="0" algn="ctr"/>
            <a:r>
              <a:rPr lang="it-IT" b="1" cap="all" dirty="0" smtClean="0">
                <a:solidFill>
                  <a:schemeClr val="tx2">
                    <a:lumMod val="50000"/>
                  </a:schemeClr>
                </a:solidFill>
                <a:latin typeface="Arial" pitchFamily="34" charset="0"/>
                <a:cs typeface="Arial" pitchFamily="34" charset="0"/>
              </a:rPr>
              <a:t>Jobs </a:t>
            </a:r>
            <a:r>
              <a:rPr lang="it-IT" b="1" cap="all" dirty="0" err="1" smtClean="0">
                <a:solidFill>
                  <a:schemeClr val="tx2">
                    <a:lumMod val="50000"/>
                  </a:schemeClr>
                </a:solidFill>
                <a:latin typeface="Arial" pitchFamily="34" charset="0"/>
                <a:cs typeface="Arial" pitchFamily="34" charset="0"/>
              </a:rPr>
              <a:t>Act</a:t>
            </a:r>
            <a:r>
              <a:rPr lang="it-IT" b="1" cap="all" dirty="0" smtClean="0">
                <a:solidFill>
                  <a:schemeClr val="tx2">
                    <a:lumMod val="50000"/>
                  </a:schemeClr>
                </a:solidFill>
                <a:latin typeface="Arial" pitchFamily="34" charset="0"/>
                <a:cs typeface="Arial" pitchFamily="34" charset="0"/>
              </a:rPr>
              <a:t>: nuova disciplina del lavoro supplementare</a:t>
            </a:r>
          </a:p>
        </p:txBody>
      </p:sp>
    </p:spTree>
    <p:extLst>
      <p:ext uri="{BB962C8B-B14F-4D97-AF65-F5344CB8AC3E}">
        <p14:creationId xmlns:p14="http://schemas.microsoft.com/office/powerpoint/2010/main" val="2165368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12666"/>
            <a:ext cx="8568952"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È rimasta invariata la disciplina delle clausole flessibili ed elastiche </a:t>
            </a:r>
          </a:p>
        </p:txBody>
      </p:sp>
      <p:sp>
        <p:nvSpPr>
          <p:cNvPr id="6" name="CasellaDiTesto 5"/>
          <p:cNvSpPr txBox="1"/>
          <p:nvPr/>
        </p:nvSpPr>
        <p:spPr>
          <a:xfrm>
            <a:off x="215516" y="1916832"/>
            <a:ext cx="871296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flessibili: </a:t>
            </a:r>
            <a:r>
              <a:rPr lang="it-IT" sz="1800" dirty="0" smtClean="0">
                <a:solidFill>
                  <a:srgbClr val="002060"/>
                </a:solidFill>
                <a:latin typeface="Arial" pitchFamily="34" charset="0"/>
                <a:cs typeface="Arial" pitchFamily="34" charset="0"/>
              </a:rPr>
              <a:t>in caso di rapporto a tempo parziale di tipo orizzontale, relative alla collocazione temporale della prestazione lavorativa</a:t>
            </a:r>
            <a:endParaRPr lang="it-IT" sz="1800" dirty="0">
              <a:solidFill>
                <a:srgbClr val="002060"/>
              </a:solidFill>
              <a:latin typeface="Arial" pitchFamily="34" charset="0"/>
              <a:cs typeface="Arial" pitchFamily="34" charset="0"/>
            </a:endParaRPr>
          </a:p>
        </p:txBody>
      </p:sp>
      <p:sp>
        <p:nvSpPr>
          <p:cNvPr id="9" name="CasellaDiTesto 8"/>
          <p:cNvSpPr txBox="1"/>
          <p:nvPr/>
        </p:nvSpPr>
        <p:spPr>
          <a:xfrm>
            <a:off x="395536" y="2636912"/>
            <a:ext cx="835292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elastiche</a:t>
            </a:r>
            <a:r>
              <a:rPr lang="it-IT" sz="1800" dirty="0" smtClean="0">
                <a:solidFill>
                  <a:srgbClr val="002060"/>
                </a:solidFill>
                <a:latin typeface="Arial" pitchFamily="34" charset="0"/>
                <a:cs typeface="Arial" pitchFamily="34" charset="0"/>
              </a:rPr>
              <a:t>: in caso di rapporto a tempo parziale di tipo verticale o misto che variano in aumento la durata della prestazione  lavorativa </a:t>
            </a:r>
            <a:endParaRPr lang="it-IT" sz="1800" dirty="0">
              <a:solidFill>
                <a:srgbClr val="002060"/>
              </a:solidFill>
              <a:latin typeface="Arial" pitchFamily="34" charset="0"/>
              <a:cs typeface="Arial" pitchFamily="34" charset="0"/>
            </a:endParaRPr>
          </a:p>
        </p:txBody>
      </p:sp>
      <p:sp>
        <p:nvSpPr>
          <p:cNvPr id="17" name="CasellaDiTesto 16"/>
          <p:cNvSpPr txBox="1"/>
          <p:nvPr/>
        </p:nvSpPr>
        <p:spPr>
          <a:xfrm>
            <a:off x="395536" y="3789040"/>
            <a:ext cx="8352928" cy="1200329"/>
          </a:xfrm>
          <a:prstGeom prst="rect">
            <a:avLst/>
          </a:prstGeom>
          <a:noFill/>
        </p:spPr>
        <p:txBody>
          <a:bodyPr wrap="square" rtlCol="0">
            <a:spAutoFit/>
          </a:bodyPr>
          <a:lstStyle/>
          <a:p>
            <a:pPr algn="just"/>
            <a:r>
              <a:rPr lang="it-IT" sz="1800" dirty="0" smtClean="0">
                <a:solidFill>
                  <a:srgbClr val="002060"/>
                </a:solidFill>
                <a:latin typeface="Arial" pitchFamily="34" charset="0"/>
                <a:cs typeface="Arial" pitchFamily="34" charset="0"/>
              </a:rPr>
              <a:t>La legge rinvia ancora una volta  alla contrattazione collettiva con riguardo:</a:t>
            </a:r>
          </a:p>
          <a:p>
            <a:pPr algn="just"/>
            <a:endParaRPr lang="it-IT" sz="1800"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 alla variazione della collocazione temporale della prestazione lavorativa ovvero relative alla variazione in aumento della durata</a:t>
            </a:r>
            <a:endParaRPr lang="it-IT" sz="18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07881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23119"/>
            <a:ext cx="8568952" cy="461665"/>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NOVITA’ LEGISLATIVE</a:t>
            </a:r>
          </a:p>
        </p:txBody>
      </p:sp>
      <p:sp>
        <p:nvSpPr>
          <p:cNvPr id="7" name="CasellaDiTesto 6"/>
          <p:cNvSpPr txBox="1"/>
          <p:nvPr/>
        </p:nvSpPr>
        <p:spPr>
          <a:xfrm>
            <a:off x="251520" y="1916832"/>
            <a:ext cx="8640960" cy="1938992"/>
          </a:xfrm>
          <a:prstGeom prst="rect">
            <a:avLst/>
          </a:prstGeom>
          <a:noFill/>
        </p:spPr>
        <p:txBody>
          <a:bodyPr wrap="square" rtlCol="0">
            <a:spAutoFit/>
          </a:bodyPr>
          <a:lstStyle/>
          <a:p>
            <a:pPr marL="342900" indent="-342900" algn="just"/>
            <a:r>
              <a:rPr lang="it-IT" sz="2000" b="1" dirty="0" smtClean="0">
                <a:solidFill>
                  <a:srgbClr val="002060"/>
                </a:solidFill>
                <a:latin typeface="Arial" pitchFamily="34" charset="0"/>
                <a:cs typeface="Arial" pitchFamily="34" charset="0"/>
              </a:rPr>
              <a:t>In caso la contrattazione collettiva non contenga una specifica disciplina delle clausole flessibili o elastiche le parti possono concordare le predette clausole avanti le commissioni di certificazione di cui all’art. 76 del DLgs. N. 276/2003.  </a:t>
            </a:r>
          </a:p>
          <a:p>
            <a:pPr marL="342900" indent="-342900">
              <a:buAutoNum type="alphaLcParenR"/>
            </a:pPr>
            <a:endParaRPr lang="it-IT" sz="2000" dirty="0" smtClean="0">
              <a:solidFill>
                <a:srgbClr val="002060"/>
              </a:solidFill>
              <a:latin typeface="Arial" pitchFamily="34" charset="0"/>
              <a:cs typeface="Arial" pitchFamily="34" charset="0"/>
            </a:endParaRPr>
          </a:p>
          <a:p>
            <a:pPr marL="342900" indent="-342900">
              <a:buAutoNum type="alphaLcParenR"/>
            </a:pPr>
            <a:endParaRPr lang="it-IT" sz="2000" dirty="0" smtClean="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978029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27684" y="332657"/>
            <a:ext cx="5688633" cy="36933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Novità legislativa</a:t>
            </a:r>
            <a:endParaRPr lang="it-IT" sz="2400" b="1"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2" name="Rettangolo 1"/>
          <p:cNvSpPr/>
          <p:nvPr/>
        </p:nvSpPr>
        <p:spPr>
          <a:xfrm>
            <a:off x="323528" y="764704"/>
            <a:ext cx="8496944" cy="5755423"/>
          </a:xfrm>
          <a:prstGeom prst="rect">
            <a:avLst/>
          </a:prstGeom>
        </p:spPr>
        <p:txBody>
          <a:bodyPr wrap="square">
            <a:spAutoFit/>
          </a:bodyPr>
          <a:lstStyle/>
          <a:p>
            <a:pPr algn="just"/>
            <a:r>
              <a:rPr lang="it-IT" sz="1600" dirty="0">
                <a:solidFill>
                  <a:srgbClr val="002060"/>
                </a:solidFill>
                <a:latin typeface="Arial" pitchFamily="34" charset="0"/>
                <a:cs typeface="Arial" pitchFamily="34" charset="0"/>
              </a:rPr>
              <a:t>Altro intervento della nuova disciplina riguarda l’attribuzione del diritto </a:t>
            </a:r>
            <a:r>
              <a:rPr lang="it-IT" sz="1600" b="1" dirty="0">
                <a:solidFill>
                  <a:srgbClr val="002060"/>
                </a:solidFill>
                <a:latin typeface="Arial" pitchFamily="34" charset="0"/>
                <a:cs typeface="Arial" pitchFamily="34" charset="0"/>
              </a:rPr>
              <a:t>alla trasformazione del rapporto di lavoro a tempo pieno in lavoro a tempo parziale verticale od orizzontale a soggetti che si trovano in delicate condizioni di salute</a:t>
            </a:r>
            <a:r>
              <a:rPr lang="it-IT" sz="1600" b="1"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r>
              <a:rPr lang="it-IT" sz="1600" dirty="0">
                <a:solidFill>
                  <a:srgbClr val="002060"/>
                </a:solidFill>
                <a:latin typeface="Arial" pitchFamily="34" charset="0"/>
                <a:cs typeface="Arial" pitchFamily="34" charset="0"/>
              </a:rPr>
              <a:t>Tale diritto spetta:</a:t>
            </a:r>
          </a:p>
          <a:p>
            <a:pPr algn="just"/>
            <a:r>
              <a:rPr lang="it-IT" sz="1600" dirty="0">
                <a:solidFill>
                  <a:srgbClr val="002060"/>
                </a:solidFill>
                <a:latin typeface="Arial" pitchFamily="34" charset="0"/>
                <a:cs typeface="Arial" pitchFamily="34" charset="0"/>
              </a:rPr>
              <a:t>1) Ai lavoratori del settore pubblico e del settore privato affetti da patologie oncologiche nonché da gravi patologie cronico-degenerative ingravescenti, per le quali residui una ridotta capacità lavorativa, eventualmente anche a causa degli effetti invalidanti di terapie salvavita, accertata da una commissione medica istituita presso l'azienda sanitaria locale territorialmente competente. A richiesta del lavoratore il rapporto di lavoro a tempo parziale è trasformato nuovamente in rapporto di lavoro a tempo pieno.</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E</a:t>
            </a:r>
            <a:r>
              <a:rPr lang="it-IT" sz="1600" dirty="0">
                <a:solidFill>
                  <a:srgbClr val="002060"/>
                </a:solidFill>
                <a:latin typeface="Arial" pitchFamily="34" charset="0"/>
                <a:cs typeface="Arial" pitchFamily="34" charset="0"/>
              </a:rPr>
              <a:t>’ poi riconosciuta la priorità nella </a:t>
            </a:r>
            <a:r>
              <a:rPr lang="it-IT" sz="1600" b="1" dirty="0">
                <a:solidFill>
                  <a:srgbClr val="002060"/>
                </a:solidFill>
                <a:latin typeface="Arial" pitchFamily="34" charset="0"/>
                <a:cs typeface="Arial" pitchFamily="34" charset="0"/>
              </a:rPr>
              <a:t>trasformazione del contratto di lavoro da tempo pieno a tempo parziale:</a:t>
            </a:r>
          </a:p>
          <a:p>
            <a:pPr algn="just"/>
            <a:r>
              <a:rPr lang="it-IT" sz="1600" dirty="0">
                <a:solidFill>
                  <a:srgbClr val="002060"/>
                </a:solidFill>
                <a:latin typeface="Arial" pitchFamily="34" charset="0"/>
                <a:cs typeface="Arial" pitchFamily="34" charset="0"/>
              </a:rPr>
              <a:t>1) In caso di patologie oncologiche o gravi patologie cronico-degenerative ingravescenti riguardanti il coniuge, i figli o i genitori del lavoratore o della lavoratrice, nonché nel caso in cui il lavoratore o la lavoratrice assista una persona convivente con totale e permanente inabilità lavorativa, alla quale è stata riconosciuta una percentuale d’invalidità̀ pari al 100 per cento, con necessità di assistenza continua in quanto non in grado di compiere gli atti quotidiani della vita</a:t>
            </a:r>
          </a:p>
          <a:p>
            <a:pPr algn="just"/>
            <a:r>
              <a:rPr lang="it-IT" sz="1600" dirty="0">
                <a:solidFill>
                  <a:srgbClr val="002060"/>
                </a:solidFill>
                <a:latin typeface="Arial" pitchFamily="34" charset="0"/>
                <a:cs typeface="Arial" pitchFamily="34" charset="0"/>
              </a:rPr>
              <a:t>2) Nel caso di richiesta del lavoratore o della lavoratrice, con figlio convivente di età non superiore a tredici anni o con figlio convivente portatore di handicap ai sensi dell'articolo 3 della legge n. 104 del </a:t>
            </a:r>
            <a:r>
              <a:rPr lang="it-IT" sz="1600" dirty="0" smtClean="0">
                <a:solidFill>
                  <a:srgbClr val="002060"/>
                </a:solidFill>
                <a:latin typeface="Arial" pitchFamily="34" charset="0"/>
                <a:cs typeface="Arial" pitchFamily="34" charset="0"/>
              </a:rPr>
              <a:t>1992.</a:t>
            </a:r>
            <a:endParaRPr lang="it-IT" sz="16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79690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2348880"/>
            <a:ext cx="7920880" cy="2800767"/>
          </a:xfrm>
          <a:prstGeom prst="rect">
            <a:avLst/>
          </a:prstGeom>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it-IT" sz="1600" b="1" i="1" cap="all" dirty="0" smtClean="0">
              <a:solidFill>
                <a:srgbClr val="002060"/>
              </a:solidFill>
              <a:latin typeface="Arial" pitchFamily="34" charset="0"/>
              <a:cs typeface="Arial" pitchFamily="34" charset="0"/>
            </a:endParaRPr>
          </a:p>
          <a:p>
            <a:pPr algn="ctr"/>
            <a:r>
              <a:rPr lang="it-IT" dirty="0" smtClean="0">
                <a:solidFill>
                  <a:srgbClr val="10253F"/>
                </a:solidFill>
                <a:latin typeface="Arial" pitchFamily="34" charset="0"/>
                <a:cs typeface="Arial" pitchFamily="34" charset="0"/>
              </a:rPr>
              <a:t>Il decreto legislativo n. 81/2015 prevede la trasformazione temporanea del contratto di lavoro in</a:t>
            </a:r>
            <a:r>
              <a:rPr lang="it-IT" b="1" dirty="0" smtClean="0">
                <a:solidFill>
                  <a:srgbClr val="10253F"/>
                </a:solidFill>
                <a:latin typeface="Arial" pitchFamily="34" charset="0"/>
                <a:cs typeface="Arial" pitchFamily="34" charset="0"/>
              </a:rPr>
              <a:t> part-time </a:t>
            </a:r>
            <a:r>
              <a:rPr lang="it-IT" dirty="0" smtClean="0">
                <a:solidFill>
                  <a:srgbClr val="10253F"/>
                </a:solidFill>
                <a:latin typeface="Arial" pitchFamily="34" charset="0"/>
                <a:cs typeface="Arial" pitchFamily="34" charset="0"/>
              </a:rPr>
              <a:t>al posto del </a:t>
            </a:r>
            <a:r>
              <a:rPr lang="it-IT" b="1" dirty="0" smtClean="0">
                <a:solidFill>
                  <a:srgbClr val="10253F"/>
                </a:solidFill>
                <a:latin typeface="Arial" pitchFamily="34" charset="0"/>
                <a:cs typeface="Arial" pitchFamily="34" charset="0"/>
              </a:rPr>
              <a:t>congedo parentale. </a:t>
            </a: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r>
              <a:rPr lang="it-IT" b="1" dirty="0" smtClean="0">
                <a:solidFill>
                  <a:srgbClr val="10253F"/>
                </a:solidFill>
                <a:latin typeface="Arial" pitchFamily="34" charset="0"/>
                <a:cs typeface="Arial" pitchFamily="34" charset="0"/>
              </a:rPr>
              <a:t>il datore di lavoro è tenuto a dar corso alla trasformazione. </a:t>
            </a:r>
          </a:p>
          <a:p>
            <a:pPr algn="ctr"/>
            <a:endParaRPr lang="it-IT" b="1" cap="all" dirty="0">
              <a:solidFill>
                <a:srgbClr val="10253F"/>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Freccia in giù 8"/>
          <p:cNvSpPr/>
          <p:nvPr/>
        </p:nvSpPr>
        <p:spPr>
          <a:xfrm>
            <a:off x="4067944"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827584" y="620688"/>
            <a:ext cx="7488832"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11386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39552" y="836712"/>
            <a:ext cx="8136904" cy="1631216"/>
          </a:xfrm>
          <a:prstGeom prst="rect">
            <a:avLst/>
          </a:prstGeom>
          <a:noFill/>
        </p:spPr>
        <p:txBody>
          <a:bodyPr wrap="square">
            <a:spAutoFit/>
          </a:bodyPr>
          <a:lstStyle/>
          <a:p>
            <a:pPr algn="ctr">
              <a:defRPr/>
            </a:pPr>
            <a:r>
              <a:rPr lang="it-IT" sz="2000" b="1" cap="all" dirty="0" smtClean="0">
                <a:solidFill>
                  <a:srgbClr val="002060"/>
                </a:solidFill>
              </a:rPr>
              <a:t>Il decreto legislativo n. 81/2015: disciplina organica dei contratti di lavoro e revisione della normativa in tema di mansioni, a norma dell'articolo 1, comma 7, della legge 10 dicembre 2014, n. 183</a:t>
            </a:r>
          </a:p>
          <a:p>
            <a:pPr algn="ctr">
              <a:defRPr/>
            </a:pPr>
            <a:r>
              <a:rPr lang="it-IT" sz="2000" b="1" cap="all" dirty="0" smtClean="0">
                <a:solidFill>
                  <a:srgbClr val="002060"/>
                </a:solidFill>
              </a:rPr>
              <a:t> </a:t>
            </a:r>
            <a:endParaRPr lang="it-IT" sz="2000" b="1" cap="all" dirty="0">
              <a:solidFill>
                <a:srgbClr val="002060"/>
              </a:solidFill>
            </a:endParaRP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3</a:t>
            </a:fld>
            <a:endParaRPr lang="it-IT" sz="1200" dirty="0">
              <a:solidFill>
                <a:schemeClr val="bg1">
                  <a:lumMod val="65000"/>
                </a:schemeClr>
              </a:solidFill>
            </a:endParaRPr>
          </a:p>
        </p:txBody>
      </p:sp>
      <p:sp>
        <p:nvSpPr>
          <p:cNvPr id="10" name="CasellaDiTesto 9"/>
          <p:cNvSpPr txBox="1"/>
          <p:nvPr/>
        </p:nvSpPr>
        <p:spPr>
          <a:xfrm>
            <a:off x="971600" y="2780928"/>
            <a:ext cx="6768752" cy="3693319"/>
          </a:xfrm>
          <a:prstGeom prst="rect">
            <a:avLst/>
          </a:prstGeom>
          <a:noFill/>
        </p:spPr>
        <p:txBody>
          <a:bodyPr wrap="square" rtlCol="0">
            <a:spAutoFit/>
          </a:bodyPr>
          <a:lstStyle/>
          <a:p>
            <a:r>
              <a:rPr lang="it-IT" dirty="0" smtClean="0">
                <a:solidFill>
                  <a:schemeClr val="tx2">
                    <a:lumMod val="50000"/>
                  </a:schemeClr>
                </a:solidFill>
              </a:rPr>
              <a:t> </a:t>
            </a:r>
            <a:r>
              <a:rPr lang="it-IT" dirty="0" smtClean="0">
                <a:solidFill>
                  <a:schemeClr val="tx2">
                    <a:lumMod val="50000"/>
                  </a:schemeClr>
                </a:solidFill>
                <a:latin typeface="Arial" pitchFamily="34" charset="0"/>
                <a:cs typeface="Arial" pitchFamily="34" charset="0"/>
              </a:rPr>
              <a:t>Cosa modifica e “riscrive” il decreto legislativo n. 81/2015?</a:t>
            </a:r>
          </a:p>
          <a:p>
            <a:endParaRPr lang="it-IT" dirty="0" smtClean="0">
              <a:solidFill>
                <a:schemeClr val="tx2">
                  <a:lumMod val="50000"/>
                </a:schemeClr>
              </a:solidFill>
              <a:latin typeface="Arial" pitchFamily="34" charset="0"/>
              <a:cs typeface="Arial" pitchFamily="34" charset="0"/>
            </a:endParaRPr>
          </a:p>
          <a:p>
            <a:pPr>
              <a:buFontTx/>
              <a:buChar char="-"/>
            </a:pPr>
            <a:r>
              <a:rPr lang="it-IT" dirty="0" smtClean="0">
                <a:solidFill>
                  <a:schemeClr val="tx2">
                    <a:lumMod val="50000"/>
                  </a:schemeClr>
                </a:solidFill>
                <a:latin typeface="Arial" pitchFamily="34" charset="0"/>
                <a:cs typeface="Arial" pitchFamily="34" charset="0"/>
              </a:rPr>
              <a:t>Collaborazioni organizzate dal committente (già trattate precedentemente)</a:t>
            </a:r>
          </a:p>
          <a:p>
            <a:pPr>
              <a:buFontTx/>
              <a:buChar char="-"/>
            </a:pPr>
            <a:r>
              <a:rPr lang="it-IT" dirty="0" smtClean="0">
                <a:solidFill>
                  <a:schemeClr val="tx2">
                    <a:lumMod val="50000"/>
                  </a:schemeClr>
                </a:solidFill>
                <a:latin typeface="Arial" pitchFamily="34" charset="0"/>
                <a:cs typeface="Arial" pitchFamily="34" charset="0"/>
              </a:rPr>
              <a:t>Disciplina delle mansioni (già trattata precedentemente)</a:t>
            </a:r>
          </a:p>
          <a:p>
            <a:pPr>
              <a:buFontTx/>
              <a:buChar char="-"/>
            </a:pPr>
            <a:r>
              <a:rPr lang="it-IT" dirty="0" smtClean="0">
                <a:solidFill>
                  <a:schemeClr val="tx2">
                    <a:lumMod val="50000"/>
                  </a:schemeClr>
                </a:solidFill>
                <a:latin typeface="Arial" pitchFamily="34" charset="0"/>
                <a:cs typeface="Arial" pitchFamily="34" charset="0"/>
              </a:rPr>
              <a:t>Contratto a tempo parziale</a:t>
            </a:r>
          </a:p>
          <a:p>
            <a:pPr>
              <a:buFontTx/>
              <a:buChar char="-"/>
            </a:pPr>
            <a:r>
              <a:rPr lang="it-IT" dirty="0" smtClean="0">
                <a:solidFill>
                  <a:schemeClr val="tx2">
                    <a:lumMod val="50000"/>
                  </a:schemeClr>
                </a:solidFill>
                <a:latin typeface="Arial" pitchFamily="34" charset="0"/>
                <a:cs typeface="Arial" pitchFamily="34" charset="0"/>
              </a:rPr>
              <a:t>Lavoro intermittente</a:t>
            </a:r>
          </a:p>
          <a:p>
            <a:pPr>
              <a:buFontTx/>
              <a:buChar char="-"/>
            </a:pPr>
            <a:r>
              <a:rPr lang="it-IT" dirty="0" smtClean="0">
                <a:solidFill>
                  <a:schemeClr val="tx2">
                    <a:lumMod val="50000"/>
                  </a:schemeClr>
                </a:solidFill>
                <a:latin typeface="Arial" pitchFamily="34" charset="0"/>
                <a:cs typeface="Arial" pitchFamily="34" charset="0"/>
              </a:rPr>
              <a:t>Lavoro a tempo determinato</a:t>
            </a:r>
          </a:p>
          <a:p>
            <a:pPr>
              <a:buFontTx/>
              <a:buChar char="-"/>
            </a:pPr>
            <a:r>
              <a:rPr lang="it-IT" dirty="0" smtClean="0">
                <a:solidFill>
                  <a:schemeClr val="tx2">
                    <a:lumMod val="50000"/>
                  </a:schemeClr>
                </a:solidFill>
                <a:latin typeface="Arial" pitchFamily="34" charset="0"/>
                <a:cs typeface="Arial" pitchFamily="34" charset="0"/>
              </a:rPr>
              <a:t>Somministrazione di lavoro</a:t>
            </a:r>
          </a:p>
          <a:p>
            <a:pPr>
              <a:buFontTx/>
              <a:buChar char="-"/>
            </a:pPr>
            <a:r>
              <a:rPr lang="it-IT" dirty="0" smtClean="0">
                <a:solidFill>
                  <a:schemeClr val="tx2">
                    <a:lumMod val="50000"/>
                  </a:schemeClr>
                </a:solidFill>
                <a:latin typeface="Arial" pitchFamily="34" charset="0"/>
                <a:cs typeface="Arial" pitchFamily="34" charset="0"/>
              </a:rPr>
              <a:t>Apprendistato</a:t>
            </a:r>
          </a:p>
          <a:p>
            <a:pPr>
              <a:buFontTx/>
              <a:buChar char="-"/>
            </a:pPr>
            <a:r>
              <a:rPr lang="it-IT" dirty="0" smtClean="0">
                <a:solidFill>
                  <a:srgbClr val="002060"/>
                </a:solidFill>
                <a:latin typeface="Arial" pitchFamily="34" charset="0"/>
                <a:cs typeface="Arial" pitchFamily="34" charset="0"/>
              </a:rPr>
              <a:t> Lavoro accessorio</a:t>
            </a:r>
          </a:p>
          <a:p>
            <a:pPr>
              <a:buFontTx/>
              <a:buChar char="-"/>
            </a:pPr>
            <a:endParaRPr lang="it-IT" dirty="0" smtClean="0"/>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780719" y="620688"/>
            <a:ext cx="8363281" cy="461665"/>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endParaRPr lang="it-IT" sz="2400" b="1" cap="all" dirty="0" smtClean="0">
              <a:solidFill>
                <a:srgbClr val="002060"/>
              </a:solidFill>
              <a:latin typeface="Arial" pitchFamily="34" charset="0"/>
              <a:cs typeface="Arial" pitchFamily="34" charset="0"/>
            </a:endParaRPr>
          </a:p>
        </p:txBody>
      </p:sp>
      <p:sp>
        <p:nvSpPr>
          <p:cNvPr id="3" name="CasellaDiTesto 2"/>
          <p:cNvSpPr txBox="1"/>
          <p:nvPr/>
        </p:nvSpPr>
        <p:spPr>
          <a:xfrm>
            <a:off x="503548" y="1772816"/>
            <a:ext cx="8136904" cy="3970318"/>
          </a:xfrm>
          <a:prstGeom prst="rect">
            <a:avLst/>
          </a:prstGeom>
          <a:noFill/>
        </p:spPr>
        <p:txBody>
          <a:bodyPr wrap="square" rtlCol="0">
            <a:spAutoFit/>
          </a:bodyPr>
          <a:lstStyle/>
          <a:p>
            <a:pPr algn="just"/>
            <a:endParaRPr lang="it-IT" sz="1600" b="1" cap="all" dirty="0">
              <a:solidFill>
                <a:schemeClr val="accent2">
                  <a:lumMod val="50000"/>
                </a:schemeClr>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lavoratore può chiedere, per </a:t>
            </a:r>
            <a:r>
              <a:rPr lang="it-IT" sz="2000" b="1" dirty="0" smtClean="0">
                <a:solidFill>
                  <a:srgbClr val="10253F"/>
                </a:solidFill>
                <a:latin typeface="Arial" pitchFamily="34" charset="0"/>
                <a:cs typeface="Arial" pitchFamily="34" charset="0"/>
              </a:rPr>
              <a:t>una sola volta</a:t>
            </a:r>
            <a:r>
              <a:rPr lang="it-IT" sz="2000" dirty="0" smtClean="0">
                <a:solidFill>
                  <a:srgbClr val="10253F"/>
                </a:solidFill>
                <a:latin typeface="Arial" pitchFamily="34" charset="0"/>
                <a:cs typeface="Arial" pitchFamily="34" charset="0"/>
              </a:rPr>
              <a:t>, la </a:t>
            </a:r>
            <a:r>
              <a:rPr lang="it-IT" sz="2000" b="1" dirty="0" smtClean="0">
                <a:solidFill>
                  <a:srgbClr val="10253F"/>
                </a:solidFill>
                <a:latin typeface="Arial" pitchFamily="34" charset="0"/>
                <a:cs typeface="Arial" pitchFamily="34" charset="0"/>
              </a:rPr>
              <a:t>trasformazione</a:t>
            </a:r>
            <a:r>
              <a:rPr lang="it-IT" sz="2000" dirty="0" smtClean="0">
                <a:solidFill>
                  <a:srgbClr val="10253F"/>
                </a:solidFill>
                <a:latin typeface="Arial" pitchFamily="34" charset="0"/>
                <a:cs typeface="Arial" pitchFamily="34" charset="0"/>
              </a:rPr>
              <a:t> del rapporto da tempo pieno a part-time, in luogo del congedo parentale, per un periodo di tempo corrispondente e una riduzione di orario non superiore al 50%. </a:t>
            </a:r>
          </a:p>
          <a:p>
            <a:pPr algn="just"/>
            <a:endParaRPr lang="it-IT" sz="2000" dirty="0" smtClean="0">
              <a:solidFill>
                <a:srgbClr val="10253F"/>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a:t>
            </a:r>
            <a:r>
              <a:rPr lang="it-IT" sz="2000" b="1" dirty="0" smtClean="0">
                <a:solidFill>
                  <a:srgbClr val="10253F"/>
                </a:solidFill>
                <a:latin typeface="Arial" pitchFamily="34" charset="0"/>
                <a:cs typeface="Arial" pitchFamily="34" charset="0"/>
              </a:rPr>
              <a:t>congedo parentale</a:t>
            </a:r>
            <a:r>
              <a:rPr lang="it-IT" sz="2000" dirty="0" smtClean="0">
                <a:solidFill>
                  <a:srgbClr val="10253F"/>
                </a:solidFill>
                <a:latin typeface="Arial" pitchFamily="34" charset="0"/>
                <a:cs typeface="Arial" pitchFamily="34" charset="0"/>
              </a:rPr>
              <a:t>, regolamentato dagli </a:t>
            </a:r>
            <a:r>
              <a:rPr lang="it-IT" sz="2000" i="1" dirty="0" smtClean="0">
                <a:solidFill>
                  <a:srgbClr val="10253F"/>
                </a:solidFill>
                <a:latin typeface="Arial" pitchFamily="34" charset="0"/>
                <a:cs typeface="Arial" pitchFamily="34" charset="0"/>
              </a:rPr>
              <a:t>articoli 32 e seguenti del </a:t>
            </a:r>
            <a:r>
              <a:rPr lang="it-IT" sz="2000" i="1" dirty="0" err="1" smtClean="0">
                <a:solidFill>
                  <a:srgbClr val="10253F"/>
                </a:solidFill>
                <a:latin typeface="Arial" pitchFamily="34" charset="0"/>
                <a:cs typeface="Arial" pitchFamily="34" charset="0"/>
              </a:rPr>
              <a:t>Dlgs</a:t>
            </a:r>
            <a:r>
              <a:rPr lang="it-IT" sz="2000" i="1" dirty="0" smtClean="0">
                <a:solidFill>
                  <a:srgbClr val="10253F"/>
                </a:solidFill>
                <a:latin typeface="Arial" pitchFamily="34" charset="0"/>
                <a:cs typeface="Arial" pitchFamily="34" charset="0"/>
              </a:rPr>
              <a:t> 151/2001</a:t>
            </a:r>
            <a:r>
              <a:rPr lang="it-IT" sz="2000" dirty="0" smtClean="0">
                <a:solidFill>
                  <a:srgbClr val="10253F"/>
                </a:solidFill>
                <a:latin typeface="Arial" pitchFamily="34" charset="0"/>
                <a:cs typeface="Arial" pitchFamily="34" charset="0"/>
              </a:rPr>
              <a:t> (il testo unico dei diritti a sostegno della genitorialità dei lavoratori), può durare per i due genitori al massimo 10 mesi, con un tetto di 6 mesi per ciascuno di essi. </a:t>
            </a:r>
          </a:p>
          <a:p>
            <a:pPr algn="just"/>
            <a:r>
              <a:rPr lang="it-IT" sz="2000" dirty="0" smtClean="0">
                <a:solidFill>
                  <a:srgbClr val="10253F"/>
                </a:solidFill>
                <a:latin typeface="Arial" pitchFamily="34" charset="0"/>
                <a:cs typeface="Arial" pitchFamily="34" charset="0"/>
              </a:rPr>
              <a:t>Se ne deduce che i limiti temporali di questa alternativa: 10 mesi complessivi da dividere fra i due genitori, con limite di 6 ciascuno.</a:t>
            </a:r>
            <a:endParaRPr lang="it-IT" sz="1600" dirty="0" smtClean="0">
              <a:solidFill>
                <a:srgbClr val="10253F"/>
              </a:solidFill>
              <a:latin typeface="Arial" pitchFamily="34" charset="0"/>
              <a:cs typeface="Arial" pitchFamily="34" charset="0"/>
            </a:endParaRPr>
          </a:p>
          <a:p>
            <a:pPr algn="just"/>
            <a:endParaRPr lang="it-IT" sz="1600"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Rettangolo 8"/>
          <p:cNvSpPr/>
          <p:nvPr/>
        </p:nvSpPr>
        <p:spPr>
          <a:xfrm>
            <a:off x="755576" y="620688"/>
            <a:ext cx="7632848"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588648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9512" y="692696"/>
            <a:ext cx="8784976" cy="181588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La trasformazione da full-time a part-time</a:t>
            </a:r>
          </a:p>
          <a:p>
            <a:pPr marL="342900" indent="-342900" algn="ctr" fontAlgn="auto">
              <a:spcBef>
                <a:spcPts val="0"/>
              </a:spcBef>
              <a:spcAft>
                <a:spcPts val="0"/>
              </a:spcAft>
              <a:defRPr/>
            </a:pPr>
            <a:endParaRPr lang="it-IT"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i principi sono gli stessi</a:t>
            </a:r>
            <a:endParaRPr lang="it-IT" sz="2400" b="1"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sp>
        <p:nvSpPr>
          <p:cNvPr id="3" name="CasellaDiTesto 2"/>
          <p:cNvSpPr txBox="1"/>
          <p:nvPr/>
        </p:nvSpPr>
        <p:spPr>
          <a:xfrm>
            <a:off x="359532" y="2276872"/>
            <a:ext cx="8424936" cy="4031873"/>
          </a:xfrm>
          <a:prstGeom prst="rect">
            <a:avLst/>
          </a:prstGeom>
          <a:noFill/>
        </p:spPr>
        <p:txBody>
          <a:bodyPr wrap="square" rtlCol="0">
            <a:spAutoFit/>
          </a:bodyPr>
          <a:lstStyle/>
          <a:p>
            <a:pPr>
              <a:buFontTx/>
              <a:buChar char="-"/>
            </a:pPr>
            <a:r>
              <a:rPr lang="it-IT" sz="2000" b="1" u="sng" dirty="0" smtClean="0">
                <a:solidFill>
                  <a:srgbClr val="002060"/>
                </a:solidFill>
                <a:latin typeface="Arial" pitchFamily="34" charset="0"/>
                <a:cs typeface="Arial" pitchFamily="34" charset="0"/>
              </a:rPr>
              <a:t> deve avvenire nell’ambito di un accordo tra lavoratore e datore di lavoro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il rifiuto del lavoratore di trasformare il proprio rapporto non costituisce giusta causa di licenziamento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in caso di assunzione di personale a tempo parziale il datore di lavoro deve darne avviso al personale già dipendente con rapporto a tempo pieno e a prendere in considerazione eventuali domande di </a:t>
            </a:r>
            <a:r>
              <a:rPr lang="it-IT" sz="2000" b="1" u="sng" dirty="0" err="1" smtClean="0">
                <a:solidFill>
                  <a:srgbClr val="002060"/>
                </a:solidFill>
                <a:latin typeface="Arial" pitchFamily="34" charset="0"/>
                <a:cs typeface="Arial" pitchFamily="34" charset="0"/>
              </a:rPr>
              <a:t>trasformazionea</a:t>
            </a:r>
            <a:r>
              <a:rPr lang="it-IT" sz="2000" b="1" u="sng" dirty="0" smtClean="0">
                <a:solidFill>
                  <a:srgbClr val="002060"/>
                </a:solidFill>
                <a:latin typeface="Arial" pitchFamily="34" charset="0"/>
                <a:cs typeface="Arial" pitchFamily="34" charset="0"/>
              </a:rPr>
              <a:t> tempo parziale</a:t>
            </a:r>
          </a:p>
          <a:p>
            <a:pPr>
              <a:buFontTx/>
              <a:buChar char="-"/>
            </a:pPr>
            <a:endParaRPr lang="it-IT" sz="2000" b="1" u="sng" dirty="0" smtClean="0">
              <a:solidFill>
                <a:srgbClr val="002060"/>
              </a:solidFill>
              <a:latin typeface="Arial" pitchFamily="34" charset="0"/>
              <a:cs typeface="Arial" pitchFamily="34" charset="0"/>
            </a:endParaRPr>
          </a:p>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2543128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251520" y="548680"/>
            <a:ext cx="8363281" cy="523220"/>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800" b="1" cap="all" dirty="0" smtClean="0">
                <a:solidFill>
                  <a:srgbClr val="002060"/>
                </a:solidFill>
                <a:latin typeface="Arial" pitchFamily="34" charset="0"/>
                <a:cs typeface="Arial" pitchFamily="34" charset="0"/>
              </a:rPr>
              <a:t>SANZIONI</a:t>
            </a: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2" name="CasellaDiTesto 11"/>
          <p:cNvSpPr txBox="1"/>
          <p:nvPr/>
        </p:nvSpPr>
        <p:spPr>
          <a:xfrm>
            <a:off x="431540" y="1340768"/>
            <a:ext cx="8280920" cy="1477328"/>
          </a:xfrm>
          <a:prstGeom prst="rect">
            <a:avLst/>
          </a:prstGeom>
          <a:noFill/>
        </p:spPr>
        <p:txBody>
          <a:bodyPr wrap="square" rtlCol="0">
            <a:spAutoFit/>
          </a:bodyPr>
          <a:lstStyle/>
          <a:p>
            <a:pPr marL="457200" indent="-457200" algn="just"/>
            <a:r>
              <a:rPr lang="it-IT" dirty="0" smtClean="0">
                <a:solidFill>
                  <a:srgbClr val="002060"/>
                </a:solidFill>
                <a:latin typeface="Arial" pitchFamily="34" charset="0"/>
                <a:cs typeface="Arial" pitchFamily="34" charset="0"/>
              </a:rPr>
              <a:t>	</a:t>
            </a:r>
          </a:p>
          <a:p>
            <a:pPr marL="457200" indent="-457200" algn="just"/>
            <a:r>
              <a:rPr lang="it-IT" dirty="0" smtClean="0">
                <a:solidFill>
                  <a:srgbClr val="002060"/>
                </a:solidFill>
                <a:latin typeface="Arial" pitchFamily="34" charset="0"/>
                <a:cs typeface="Arial" pitchFamily="34" charset="0"/>
              </a:rPr>
              <a:t>	In difetto di prova della stipula del contratto a tempo parziale, su domanda del lavoratore è dichiarata la sussistenza fra le parti di un rapporto di lavoro a tempo pieno.</a:t>
            </a:r>
          </a:p>
          <a:p>
            <a:endParaRPr lang="it-IT" dirty="0">
              <a:solidFill>
                <a:srgbClr val="002060"/>
              </a:solidFill>
            </a:endParaRPr>
          </a:p>
        </p:txBody>
      </p:sp>
      <p:sp>
        <p:nvSpPr>
          <p:cNvPr id="2" name="Rettangolo 1"/>
          <p:cNvSpPr/>
          <p:nvPr/>
        </p:nvSpPr>
        <p:spPr>
          <a:xfrm>
            <a:off x="719572" y="2636912"/>
            <a:ext cx="7704856" cy="2585323"/>
          </a:xfrm>
          <a:prstGeom prst="rect">
            <a:avLst/>
          </a:prstGeom>
        </p:spPr>
        <p:txBody>
          <a:bodyPr wrap="square">
            <a:spAutoFit/>
          </a:bodyPr>
          <a:lstStyle/>
          <a:p>
            <a:pPr algn="just"/>
            <a:r>
              <a:rPr lang="it-IT" dirty="0">
                <a:solidFill>
                  <a:srgbClr val="002060"/>
                </a:solidFill>
                <a:latin typeface="Arial" pitchFamily="34" charset="0"/>
                <a:cs typeface="Arial" pitchFamily="34" charset="0"/>
              </a:rPr>
              <a:t>Se non è stata determinata la durata della prestazione </a:t>
            </a:r>
            <a:r>
              <a:rPr lang="it-IT" dirty="0" smtClean="0">
                <a:solidFill>
                  <a:srgbClr val="002060"/>
                </a:solidFill>
                <a:latin typeface="Arial" pitchFamily="34" charset="0"/>
                <a:cs typeface="Arial" pitchFamily="34" charset="0"/>
              </a:rPr>
              <a:t>lavorativa, su domanda del lavoratore, </a:t>
            </a:r>
            <a:r>
              <a:rPr lang="it-IT" dirty="0">
                <a:solidFill>
                  <a:srgbClr val="002060"/>
                </a:solidFill>
                <a:latin typeface="Arial" pitchFamily="34" charset="0"/>
                <a:cs typeface="Arial" pitchFamily="34" charset="0"/>
              </a:rPr>
              <a:t>è dichiarata la sussistenza di un rapporto a tempo pieno dalla data della sentenza, con diritto per il pregresso alla retribuzione e al risarcimento del danno</a:t>
            </a:r>
          </a:p>
          <a:p>
            <a:pPr algn="just"/>
            <a:r>
              <a:rPr lang="it-IT" dirty="0">
                <a:solidFill>
                  <a:srgbClr val="002060"/>
                </a:solidFill>
                <a:latin typeface="Arial" pitchFamily="34" charset="0"/>
                <a:cs typeface="Arial" pitchFamily="34" charset="0"/>
              </a:rPr>
              <a:t>	</a:t>
            </a:r>
          </a:p>
          <a:p>
            <a:pPr algn="just"/>
            <a:r>
              <a:rPr lang="it-IT" dirty="0" smtClean="0">
                <a:solidFill>
                  <a:srgbClr val="002060"/>
                </a:solidFill>
                <a:latin typeface="Arial" pitchFamily="34" charset="0"/>
                <a:cs typeface="Arial" pitchFamily="34" charset="0"/>
              </a:rPr>
              <a:t>Se </a:t>
            </a:r>
            <a:r>
              <a:rPr lang="it-IT" dirty="0">
                <a:solidFill>
                  <a:srgbClr val="002060"/>
                </a:solidFill>
                <a:latin typeface="Arial" pitchFamily="34" charset="0"/>
                <a:cs typeface="Arial" pitchFamily="34" charset="0"/>
              </a:rPr>
              <a:t>non risulta determinata la collocazione temporale dell’orario di lavoro il Giudice determina le modalità temporali di svolgimento con valutazione equitativa, dalla data della sentenza, con diritto al risarcimento del danno per il periodo precedente.</a:t>
            </a:r>
            <a:endParaRPr lang="it-IT" dirty="0">
              <a:solidFill>
                <a:srgbClr val="002060"/>
              </a:solidFill>
            </a:endParaRPr>
          </a:p>
        </p:txBody>
      </p:sp>
    </p:spTree>
    <p:extLst>
      <p:ext uri="{BB962C8B-B14F-4D97-AF65-F5344CB8AC3E}">
        <p14:creationId xmlns:p14="http://schemas.microsoft.com/office/powerpoint/2010/main" val="189813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11560" y="2348880"/>
            <a:ext cx="77724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t>Il lavoro intermittente</a:t>
            </a:r>
            <a:b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br>
            <a: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t/>
            </a:r>
            <a:br>
              <a:rPr kumimoji="0" lang="it-IT" sz="4400" b="1" i="0" u="none" strike="noStrike" kern="0" cap="small" spc="0" normalizeH="0" baseline="0" noProof="0" dirty="0" smtClean="0">
                <a:ln>
                  <a:noFill/>
                </a:ln>
                <a:solidFill>
                  <a:srgbClr val="002060"/>
                </a:solidFill>
                <a:effectLst/>
                <a:uLnTx/>
                <a:uFillTx/>
                <a:latin typeface="Arial" pitchFamily="34" charset="0"/>
                <a:ea typeface="+mj-ea"/>
                <a:cs typeface="Arial" pitchFamily="34" charset="0"/>
              </a:rPr>
            </a:br>
            <a:endParaRPr kumimoji="0" lang="it-IT" sz="4400" b="1" i="0" u="none" strike="noStrike" kern="0" cap="none" spc="0" normalizeH="0" baseline="0" noProof="0" dirty="0">
              <a:ln>
                <a:noFill/>
              </a:ln>
              <a:solidFill>
                <a:srgbClr val="002060"/>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val="1160784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628800"/>
            <a:ext cx="7772400" cy="1368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lnSpc>
                <a:spcPct val="85000"/>
              </a:lnSpc>
              <a:defRPr/>
            </a:pPr>
            <a:endParaRPr lang="it-IT" dirty="0" smtClean="0">
              <a:solidFill>
                <a:schemeClr val="accent2">
                  <a:lumMod val="50000"/>
                </a:schemeClr>
              </a:solidFill>
              <a:latin typeface="Arial" pitchFamily="34" charset="0"/>
              <a:cs typeface="Arial" pitchFamily="34" charset="0"/>
            </a:endParaRPr>
          </a:p>
          <a:p>
            <a:pPr lvl="0" algn="just">
              <a:lnSpc>
                <a:spcPct val="85000"/>
              </a:lnSpc>
              <a:defRPr/>
            </a:pPr>
            <a:r>
              <a:rPr lang="it-IT" dirty="0" smtClean="0">
                <a:solidFill>
                  <a:srgbClr val="10253F"/>
                </a:solidFill>
                <a:latin typeface="Arial" pitchFamily="34" charset="0"/>
                <a:cs typeface="Arial" pitchFamily="34" charset="0"/>
              </a:rPr>
              <a:t>La disciplina del lavoro “a chiamata” è stata, praticamente, “trasferita” dal </a:t>
            </a:r>
            <a:r>
              <a:rPr lang="it-IT" dirty="0" err="1" smtClean="0">
                <a:solidFill>
                  <a:srgbClr val="10253F"/>
                </a:solidFill>
                <a:latin typeface="Arial" pitchFamily="34" charset="0"/>
                <a:cs typeface="Arial" pitchFamily="34" charset="0"/>
              </a:rPr>
              <a:t>D.Lgs.</a:t>
            </a:r>
            <a:r>
              <a:rPr lang="it-IT" dirty="0" smtClean="0">
                <a:solidFill>
                  <a:srgbClr val="10253F"/>
                </a:solidFill>
                <a:latin typeface="Arial" pitchFamily="34" charset="0"/>
                <a:cs typeface="Arial" pitchFamily="34" charset="0"/>
              </a:rPr>
              <a:t> n. 276/2003 nel nuovo di decreto (artt. da 13 a 18), con piccolissime modifiche (per lo più lessicali) che lasciano completamente inalterati i capisaldi di questo istituto contrattuale.</a:t>
            </a:r>
            <a:endParaRPr kumimoji="0" lang="it-IT" i="0" u="none" strike="noStrike" kern="0" cap="none" spc="0" normalizeH="0" baseline="0" noProof="0" dirty="0">
              <a:ln>
                <a:noFill/>
              </a:ln>
              <a:solidFill>
                <a:srgbClr val="10253F"/>
              </a:solidFill>
              <a:effectLst/>
              <a:uLnTx/>
              <a:uFillTx/>
              <a:latin typeface="Arial" pitchFamily="34" charset="0"/>
              <a:ea typeface="+mj-ea"/>
              <a:cs typeface="Arial" pitchFamily="34" charset="0"/>
            </a:endParaRPr>
          </a:p>
        </p:txBody>
      </p:sp>
      <p:sp>
        <p:nvSpPr>
          <p:cNvPr id="2" name="CasellaDiTesto 1"/>
          <p:cNvSpPr txBox="1"/>
          <p:nvPr/>
        </p:nvSpPr>
        <p:spPr>
          <a:xfrm>
            <a:off x="2013266" y="764704"/>
            <a:ext cx="5117469" cy="369332"/>
          </a:xfrm>
          <a:prstGeom prst="rect">
            <a:avLst/>
          </a:prstGeom>
          <a:noFill/>
        </p:spPr>
        <p:txBody>
          <a:bodyPr wrap="none" rtlCol="0">
            <a:spAutoFit/>
          </a:bodyPr>
          <a:lstStyle/>
          <a:p>
            <a:pPr algn="ctr"/>
            <a:r>
              <a:rPr lang="it-IT" b="1" dirty="0" smtClean="0">
                <a:solidFill>
                  <a:srgbClr val="10253F"/>
                </a:solidFill>
                <a:latin typeface="Arial" pitchFamily="34" charset="0"/>
                <a:cs typeface="Arial" pitchFamily="34" charset="0"/>
              </a:rPr>
              <a:t>IL CONTRATTO DI LAVORO INTERMITTENTE</a:t>
            </a:r>
            <a:endParaRPr lang="it-IT" b="1" dirty="0">
              <a:solidFill>
                <a:srgbClr val="10253F"/>
              </a:solidFill>
              <a:latin typeface="Arial" pitchFamily="34" charset="0"/>
              <a:cs typeface="Arial" pitchFamily="34" charset="0"/>
            </a:endParaRPr>
          </a:p>
        </p:txBody>
      </p:sp>
      <p:sp>
        <p:nvSpPr>
          <p:cNvPr id="4" name="Rettangolo 3"/>
          <p:cNvSpPr/>
          <p:nvPr/>
        </p:nvSpPr>
        <p:spPr>
          <a:xfrm>
            <a:off x="791580" y="4149080"/>
            <a:ext cx="7560840" cy="1200329"/>
          </a:xfrm>
          <a:prstGeom prst="rect">
            <a:avLst/>
          </a:prstGeom>
        </p:spPr>
        <p:txBody>
          <a:bodyPr wrap="square">
            <a:spAutoFit/>
          </a:bodyPr>
          <a:lstStyle/>
          <a:p>
            <a:pPr algn="just"/>
            <a:r>
              <a:rPr lang="it-IT" dirty="0">
                <a:solidFill>
                  <a:srgbClr val="10253F"/>
                </a:solidFill>
                <a:latin typeface="Arial" pitchFamily="34" charset="0"/>
                <a:cs typeface="Arial" pitchFamily="34" charset="0"/>
              </a:rPr>
              <a:t>Il contratto di lavoro intermittente, anche a tempo determinato, è il contratto mediante il quale un lavoratore si pone a disposizione di un datore di lavoro che ne può utilizzare la prestazione </a:t>
            </a:r>
            <a:r>
              <a:rPr lang="it-IT" dirty="0" smtClean="0">
                <a:solidFill>
                  <a:srgbClr val="10253F"/>
                </a:solidFill>
                <a:latin typeface="Arial" pitchFamily="34" charset="0"/>
                <a:cs typeface="Arial" pitchFamily="34" charset="0"/>
              </a:rPr>
              <a:t>lavorativa in modo discontinuo o intermittente  […]</a:t>
            </a:r>
            <a:endParaRPr lang="it-IT" dirty="0">
              <a:solidFill>
                <a:srgbClr val="10253F"/>
              </a:solidFill>
              <a:latin typeface="Arial" pitchFamily="34" charset="0"/>
              <a:cs typeface="Arial" pitchFamily="34" charset="0"/>
            </a:endParaRPr>
          </a:p>
        </p:txBody>
      </p:sp>
      <p:sp>
        <p:nvSpPr>
          <p:cNvPr id="5" name="Rettangolo 4"/>
          <p:cNvSpPr/>
          <p:nvPr/>
        </p:nvSpPr>
        <p:spPr>
          <a:xfrm>
            <a:off x="3748679" y="3244334"/>
            <a:ext cx="1646642" cy="369332"/>
          </a:xfrm>
          <a:prstGeom prst="rect">
            <a:avLst/>
          </a:prstGeom>
        </p:spPr>
        <p:txBody>
          <a:bodyPr wrap="none">
            <a:spAutoFit/>
          </a:bodyPr>
          <a:lstStyle/>
          <a:p>
            <a:pPr algn="ctr"/>
            <a:r>
              <a:rPr lang="it-IT" b="1" cap="all" dirty="0">
                <a:solidFill>
                  <a:srgbClr val="10253F"/>
                </a:solidFill>
                <a:latin typeface="Arial" pitchFamily="34" charset="0"/>
                <a:cs typeface="Arial" pitchFamily="34" charset="0"/>
              </a:rPr>
              <a:t>Definizione</a:t>
            </a:r>
          </a:p>
        </p:txBody>
      </p:sp>
      <p:sp>
        <p:nvSpPr>
          <p:cNvPr id="11" name="Freccia a destra 10"/>
          <p:cNvSpPr/>
          <p:nvPr/>
        </p:nvSpPr>
        <p:spPr>
          <a:xfrm>
            <a:off x="3419872"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98688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431540" y="1844824"/>
            <a:ext cx="8280920"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sz="2000" dirty="0">
                <a:solidFill>
                  <a:srgbClr val="10253F"/>
                </a:solidFill>
                <a:latin typeface="Arial" pitchFamily="34" charset="0"/>
                <a:cs typeface="Arial" pitchFamily="34" charset="0"/>
              </a:rPr>
              <a:t>Il contratto di lavoro intermittente può essere stipulato:</a:t>
            </a:r>
          </a:p>
          <a:p>
            <a:pPr algn="just"/>
            <a:endParaRPr lang="it-IT" sz="2000" dirty="0">
              <a:solidFill>
                <a:srgbClr val="10253F"/>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  </a:t>
            </a:r>
            <a:r>
              <a:rPr lang="it-IT" sz="2000" dirty="0">
                <a:solidFill>
                  <a:srgbClr val="10253F"/>
                </a:solidFill>
                <a:latin typeface="Arial" pitchFamily="34" charset="0"/>
                <a:cs typeface="Arial" pitchFamily="34" charset="0"/>
              </a:rPr>
              <a:t>per le esigenze individuate dai contratti collettivi, anche con riferimento allo </a:t>
            </a:r>
            <a:r>
              <a:rPr lang="it-IT" sz="2000" dirty="0" smtClean="0">
                <a:solidFill>
                  <a:srgbClr val="10253F"/>
                </a:solidFill>
                <a:latin typeface="Arial" pitchFamily="34" charset="0"/>
                <a:cs typeface="Arial" pitchFamily="34" charset="0"/>
              </a:rPr>
              <a:t>svolgimento </a:t>
            </a:r>
            <a:r>
              <a:rPr lang="it-IT" sz="2000" dirty="0">
                <a:solidFill>
                  <a:srgbClr val="10253F"/>
                </a:solidFill>
                <a:latin typeface="Arial" pitchFamily="34" charset="0"/>
                <a:cs typeface="Arial" pitchFamily="34" charset="0"/>
              </a:rPr>
              <a:t>di prestazioni in periodi predeterminati nell'arco della settimana, del mese o dell'anno;</a:t>
            </a:r>
          </a:p>
          <a:p>
            <a:pPr algn="just"/>
            <a:r>
              <a:rPr lang="it-IT" sz="2000" dirty="0">
                <a:solidFill>
                  <a:srgbClr val="10253F"/>
                </a:solidFill>
                <a:latin typeface="Arial" pitchFamily="34" charset="0"/>
                <a:cs typeface="Arial" pitchFamily="34" charset="0"/>
              </a:rPr>
              <a:t>  </a:t>
            </a:r>
            <a:r>
              <a:rPr lang="it-IT" sz="2000" dirty="0" smtClean="0">
                <a:solidFill>
                  <a:srgbClr val="10253F"/>
                </a:solidFill>
                <a:latin typeface="Arial" pitchFamily="34" charset="0"/>
                <a:cs typeface="Arial" pitchFamily="34" charset="0"/>
              </a:rPr>
              <a:t>-  </a:t>
            </a:r>
            <a:r>
              <a:rPr lang="it-IT" sz="2000" dirty="0">
                <a:solidFill>
                  <a:srgbClr val="10253F"/>
                </a:solidFill>
                <a:latin typeface="Arial" pitchFamily="34" charset="0"/>
                <a:cs typeface="Arial" pitchFamily="34" charset="0"/>
              </a:rPr>
              <a:t>nel caso di soggetti di età inferiore a 24 anni, oppure, di età superiore a 55 anni. Le prestazioni a chiamata si devono comunque concludere entro il compimento del 25esimo anno.</a:t>
            </a:r>
          </a:p>
          <a:p>
            <a:pPr algn="just"/>
            <a:endParaRPr lang="it-IT" sz="2000" dirty="0">
              <a:solidFill>
                <a:srgbClr val="10253F"/>
              </a:solidFill>
              <a:latin typeface="Arial" pitchFamily="34" charset="0"/>
              <a:cs typeface="Arial" pitchFamily="34" charset="0"/>
            </a:endParaRPr>
          </a:p>
          <a:p>
            <a:pPr algn="just"/>
            <a:r>
              <a:rPr lang="it-IT" sz="2000" dirty="0">
                <a:solidFill>
                  <a:srgbClr val="10253F"/>
                </a:solidFill>
                <a:latin typeface="Arial" pitchFamily="34" charset="0"/>
                <a:cs typeface="Arial" pitchFamily="34" charset="0"/>
              </a:rPr>
              <a:t>Qualora la prima ipotesi non sia attuata dalla contrattazione collettiva, le ipotesi di ricorso a questo tipo di contratto sono individuate da un apposito decreto ministeriale.</a:t>
            </a:r>
          </a:p>
        </p:txBody>
      </p:sp>
      <p:sp>
        <p:nvSpPr>
          <p:cNvPr id="12" name="CasellaDiTesto 11"/>
          <p:cNvSpPr txBox="1"/>
          <p:nvPr/>
        </p:nvSpPr>
        <p:spPr>
          <a:xfrm>
            <a:off x="791580" y="692696"/>
            <a:ext cx="7560840" cy="646331"/>
          </a:xfrm>
          <a:prstGeom prst="rect">
            <a:avLst/>
          </a:prstGeom>
          <a:noFill/>
        </p:spPr>
        <p:txBody>
          <a:bodyPr wrap="square" rtlCol="0">
            <a:spAutoFit/>
          </a:bodyPr>
          <a:lstStyle/>
          <a:p>
            <a:pPr algn="ctr"/>
            <a:r>
              <a:rPr lang="it-IT" b="1" cap="all" dirty="0" smtClean="0">
                <a:solidFill>
                  <a:srgbClr val="10253F"/>
                </a:solidFill>
              </a:rPr>
              <a:t>Quando può essere stipulato un contratto di lavoro intermittente?</a:t>
            </a:r>
            <a:endParaRPr lang="it-IT" b="1" cap="all" dirty="0">
              <a:solidFill>
                <a:srgbClr val="10253F"/>
              </a:solidFill>
            </a:endParaRPr>
          </a:p>
        </p:txBody>
      </p:sp>
    </p:spTree>
    <p:extLst>
      <p:ext uri="{BB962C8B-B14F-4D97-AF65-F5344CB8AC3E}">
        <p14:creationId xmlns:p14="http://schemas.microsoft.com/office/powerpoint/2010/main" val="3190490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778620"/>
            <a:ext cx="8424936" cy="646331"/>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431540" y="1844824"/>
            <a:ext cx="8280920"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sz="2000" dirty="0" smtClean="0">
                <a:solidFill>
                  <a:srgbClr val="10253F"/>
                </a:solidFill>
              </a:rPr>
              <a:t>In </a:t>
            </a:r>
            <a:r>
              <a:rPr lang="it-IT" sz="2000" dirty="0">
                <a:solidFill>
                  <a:srgbClr val="10253F"/>
                </a:solidFill>
              </a:rPr>
              <a:t>ogni caso, con l'eccezione dei settori del turismo, dei pubblici esercizi e dello spettacolo, il contratto di lavoro intermittente è ammesso, per ciascun lavoratore con il medesimo datore di lavoro, per un periodo complessivamente non superiore a </a:t>
            </a:r>
            <a:r>
              <a:rPr lang="it-IT" sz="2000" b="1" dirty="0">
                <a:solidFill>
                  <a:srgbClr val="10253F"/>
                </a:solidFill>
              </a:rPr>
              <a:t>quattrocento giornate di effettivo lavoro nell'arco di tre anni solari</a:t>
            </a:r>
            <a:r>
              <a:rPr lang="it-IT" sz="2000" dirty="0">
                <a:solidFill>
                  <a:srgbClr val="10253F"/>
                </a:solidFill>
              </a:rPr>
              <a:t>. In caso di superamento del predetto periodo il relativo rapporto si trasforma in un rapporto di lavoro a tempo pieno e indeterminato</a:t>
            </a:r>
            <a:r>
              <a:rPr lang="it-IT" sz="2000" dirty="0" smtClean="0">
                <a:solidFill>
                  <a:srgbClr val="10253F"/>
                </a:solidFill>
              </a:rPr>
              <a:t>.</a:t>
            </a:r>
          </a:p>
          <a:p>
            <a:pPr algn="just"/>
            <a:r>
              <a:rPr lang="it-IT" sz="2000" dirty="0">
                <a:solidFill>
                  <a:srgbClr val="10253F"/>
                </a:solidFill>
              </a:rPr>
              <a:t/>
            </a:r>
            <a:br>
              <a:rPr lang="it-IT" sz="2000" dirty="0">
                <a:solidFill>
                  <a:srgbClr val="10253F"/>
                </a:solidFill>
              </a:rPr>
            </a:br>
            <a:endParaRPr lang="it-IT" sz="2000" dirty="0">
              <a:solidFill>
                <a:srgbClr val="10253F"/>
              </a:solidFill>
            </a:endParaRPr>
          </a:p>
          <a:p>
            <a:pPr algn="just"/>
            <a:r>
              <a:rPr lang="it-IT" sz="2000" dirty="0" smtClean="0">
                <a:solidFill>
                  <a:srgbClr val="10253F"/>
                </a:solidFill>
              </a:rPr>
              <a:t>Nei </a:t>
            </a:r>
            <a:r>
              <a:rPr lang="it-IT" sz="2000" dirty="0">
                <a:solidFill>
                  <a:srgbClr val="10253F"/>
                </a:solidFill>
              </a:rPr>
              <a:t>periodi in cui non ne viene utilizzata la prestazione il lavoratore intermittente non matura alcun trattamento economico e normativo, salvo che abbia garantito al datore di lavoro la propria disponibilità a rispondere alle chiamate, nel qual caso gli spetta l'indennità di </a:t>
            </a:r>
            <a:r>
              <a:rPr lang="it-IT" sz="2000" dirty="0" smtClean="0">
                <a:solidFill>
                  <a:srgbClr val="10253F"/>
                </a:solidFill>
              </a:rPr>
              <a:t>disponibilità.</a:t>
            </a:r>
            <a:endParaRPr lang="it-IT" sz="2000" dirty="0">
              <a:solidFill>
                <a:srgbClr val="10253F"/>
              </a:solidFill>
            </a:endParaRPr>
          </a:p>
          <a:p>
            <a:pPr algn="just"/>
            <a:endParaRPr lang="it-IT" sz="2000" dirty="0" smtClean="0">
              <a:solidFill>
                <a:srgbClr val="10253F"/>
              </a:solidFill>
              <a:latin typeface="Arial" pitchFamily="34" charset="0"/>
              <a:cs typeface="Arial" pitchFamily="34" charset="0"/>
            </a:endParaRPr>
          </a:p>
        </p:txBody>
      </p:sp>
      <p:sp>
        <p:nvSpPr>
          <p:cNvPr id="12" name="CasellaDiTesto 11"/>
          <p:cNvSpPr txBox="1"/>
          <p:nvPr/>
        </p:nvSpPr>
        <p:spPr>
          <a:xfrm>
            <a:off x="791580" y="692696"/>
            <a:ext cx="7560840" cy="646331"/>
          </a:xfrm>
          <a:prstGeom prst="rect">
            <a:avLst/>
          </a:prstGeom>
          <a:noFill/>
        </p:spPr>
        <p:txBody>
          <a:bodyPr wrap="square" rtlCol="0">
            <a:spAutoFit/>
          </a:bodyPr>
          <a:lstStyle/>
          <a:p>
            <a:pPr algn="ctr"/>
            <a:r>
              <a:rPr lang="it-IT" b="1" cap="all" dirty="0" smtClean="0">
                <a:solidFill>
                  <a:srgbClr val="10253F"/>
                </a:solidFill>
              </a:rPr>
              <a:t>Limiti all’utilizzo del contratto di lavoro intermittente</a:t>
            </a:r>
            <a:endParaRPr lang="it-IT" b="1" cap="all" dirty="0">
              <a:solidFill>
                <a:srgbClr val="10253F"/>
              </a:solidFill>
            </a:endParaRPr>
          </a:p>
        </p:txBody>
      </p:sp>
      <p:sp>
        <p:nvSpPr>
          <p:cNvPr id="2" name="Freccia destra 1"/>
          <p:cNvSpPr/>
          <p:nvPr/>
        </p:nvSpPr>
        <p:spPr>
          <a:xfrm>
            <a:off x="2843808" y="5877272"/>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82143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476672"/>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r>
              <a:rPr lang="it-IT" sz="1600" b="1" cap="all" dirty="0" smtClean="0">
                <a:solidFill>
                  <a:srgbClr val="002060"/>
                </a:solidFill>
                <a:latin typeface="Arial" pitchFamily="34" charset="0"/>
                <a:cs typeface="Arial" pitchFamily="34" charset="0"/>
              </a:rPr>
              <a:t>			</a:t>
            </a:r>
            <a:r>
              <a:rPr lang="it-IT" b="1" cap="all" dirty="0" err="1" smtClean="0">
                <a:solidFill>
                  <a:srgbClr val="10253F"/>
                </a:solidFill>
                <a:latin typeface="Arial" pitchFamily="34" charset="0"/>
                <a:cs typeface="Arial" pitchFamily="34" charset="0"/>
              </a:rPr>
              <a:t>l’indennita’</a:t>
            </a:r>
            <a:r>
              <a:rPr lang="it-IT" b="1" cap="all" dirty="0" smtClean="0">
                <a:solidFill>
                  <a:srgbClr val="10253F"/>
                </a:solidFill>
                <a:latin typeface="Arial" pitchFamily="34" charset="0"/>
                <a:cs typeface="Arial" pitchFamily="34" charset="0"/>
              </a:rPr>
              <a:t> di </a:t>
            </a:r>
            <a:r>
              <a:rPr lang="it-IT" b="1" cap="all" dirty="0" err="1" smtClean="0">
                <a:solidFill>
                  <a:srgbClr val="10253F"/>
                </a:solidFill>
                <a:latin typeface="Arial" pitchFamily="34" charset="0"/>
                <a:cs typeface="Arial" pitchFamily="34" charset="0"/>
              </a:rPr>
              <a:t>disponibilita’</a:t>
            </a:r>
            <a:r>
              <a:rPr lang="it-IT" b="1" cap="all" dirty="0" smtClean="0">
                <a:solidFill>
                  <a:srgbClr val="10253F"/>
                </a:solidFill>
                <a:latin typeface="Arial" pitchFamily="34" charset="0"/>
                <a:cs typeface="Arial" pitchFamily="34" charset="0"/>
              </a:rPr>
              <a:t> </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628800"/>
            <a:ext cx="77724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lnSpc>
                <a:spcPct val="85000"/>
              </a:lnSpc>
              <a:defRPr/>
            </a:pPr>
            <a:endParaRPr lang="it-IT" dirty="0" smtClean="0">
              <a:solidFill>
                <a:srgbClr val="10253F"/>
              </a:solidFill>
              <a:latin typeface="Arial" pitchFamily="34" charset="0"/>
              <a:cs typeface="Arial" pitchFamily="34" charset="0"/>
            </a:endParaRPr>
          </a:p>
          <a:p>
            <a:pPr lvl="0" algn="just">
              <a:lnSpc>
                <a:spcPct val="85000"/>
              </a:lnSpc>
              <a:defRPr/>
            </a:pPr>
            <a:r>
              <a:rPr lang="it-IT" dirty="0">
                <a:solidFill>
                  <a:schemeClr val="tx2">
                    <a:lumMod val="50000"/>
                  </a:schemeClr>
                </a:solidFill>
                <a:latin typeface="Arial" pitchFamily="34" charset="0"/>
                <a:cs typeface="Arial" pitchFamily="34" charset="0"/>
              </a:rPr>
              <a:t>A livello retributivo è poi prevista un’</a:t>
            </a:r>
            <a:r>
              <a:rPr lang="it-IT" b="1" dirty="0">
                <a:solidFill>
                  <a:schemeClr val="tx2">
                    <a:lumMod val="50000"/>
                  </a:schemeClr>
                </a:solidFill>
                <a:latin typeface="Arial" pitchFamily="34" charset="0"/>
                <a:cs typeface="Arial" pitchFamily="34" charset="0"/>
              </a:rPr>
              <a:t>indennità di disponibilità</a:t>
            </a:r>
            <a:r>
              <a:rPr lang="it-IT" dirty="0">
                <a:solidFill>
                  <a:schemeClr val="tx2">
                    <a:lumMod val="50000"/>
                  </a:schemeClr>
                </a:solidFill>
                <a:latin typeface="Arial" pitchFamily="34" charset="0"/>
                <a:cs typeface="Arial" pitchFamily="34" charset="0"/>
              </a:rPr>
              <a:t> nel caso in cui il lavoratore si impegni contrattualmente a rispondere alla chiamata</a:t>
            </a:r>
            <a:r>
              <a:rPr lang="it-IT" dirty="0" smtClean="0">
                <a:solidFill>
                  <a:schemeClr val="tx2">
                    <a:lumMod val="50000"/>
                  </a:schemeClr>
                </a:solidFill>
                <a:latin typeface="Arial" pitchFamily="34" charset="0"/>
                <a:cs typeface="Arial" pitchFamily="34" charset="0"/>
              </a:rPr>
              <a:t>.</a:t>
            </a:r>
          </a:p>
          <a:p>
            <a:pPr lvl="0" algn="just">
              <a:lnSpc>
                <a:spcPct val="85000"/>
              </a:lnSpc>
              <a:defRPr/>
            </a:pPr>
            <a:endParaRPr lang="it-IT" dirty="0">
              <a:solidFill>
                <a:schemeClr val="tx2">
                  <a:lumMod val="50000"/>
                </a:schemeClr>
              </a:solidFill>
              <a:latin typeface="Arial" pitchFamily="34" charset="0"/>
              <a:cs typeface="Arial" pitchFamily="34" charset="0"/>
            </a:endParaRPr>
          </a:p>
          <a:p>
            <a:pPr lvl="0" algn="just">
              <a:lnSpc>
                <a:spcPct val="85000"/>
              </a:lnSpc>
              <a:defRPr/>
            </a:pPr>
            <a:r>
              <a:rPr lang="it-IT" dirty="0" smtClean="0">
                <a:solidFill>
                  <a:schemeClr val="tx2">
                    <a:lumMod val="50000"/>
                  </a:schemeClr>
                </a:solidFill>
                <a:latin typeface="Arial" pitchFamily="34" charset="0"/>
                <a:cs typeface="Arial" pitchFamily="34" charset="0"/>
              </a:rPr>
              <a:t>L’importo </a:t>
            </a:r>
            <a:r>
              <a:rPr lang="it-IT" dirty="0">
                <a:solidFill>
                  <a:schemeClr val="tx2">
                    <a:lumMod val="50000"/>
                  </a:schemeClr>
                </a:solidFill>
                <a:latin typeface="Arial" pitchFamily="34" charset="0"/>
                <a:cs typeface="Arial" pitchFamily="34" charset="0"/>
              </a:rPr>
              <a:t>dell’indennità è determinato dai contratti collettivi ma non è inferiore all'importo minimo fissato con decreto del Ministro del lavoro e delle politiche sociali, sentite le associazioni sindacali comparativamente più rappresentative sul piano nazionale.</a:t>
            </a:r>
            <a:endParaRPr lang="it-IT" dirty="0" smtClean="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4385277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620688"/>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pPr algn="ctr"/>
            <a:r>
              <a:rPr lang="it-IT" b="1" cap="all" dirty="0" smtClean="0">
                <a:solidFill>
                  <a:srgbClr val="10253F"/>
                </a:solidFill>
                <a:latin typeface="Arial" pitchFamily="34" charset="0"/>
                <a:cs typeface="Arial" pitchFamily="34" charset="0"/>
              </a:rPr>
              <a:t>Il lavoro intermittente è vietato:</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2420888"/>
            <a:ext cx="7772400" cy="36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it-IT" dirty="0" smtClean="0">
                <a:latin typeface="Arial" pitchFamily="34" charset="0"/>
                <a:cs typeface="Arial" pitchFamily="34" charset="0"/>
              </a:rPr>
              <a:t>a</a:t>
            </a:r>
            <a:r>
              <a:rPr lang="it-IT" dirty="0">
                <a:latin typeface="Arial" pitchFamily="34" charset="0"/>
                <a:cs typeface="Arial" pitchFamily="34" charset="0"/>
              </a:rPr>
              <a:t>)  per la sostituzione di lavoratori che esercitano il diritto di sciopero; </a:t>
            </a:r>
            <a:endParaRPr lang="it-IT" dirty="0" smtClean="0">
              <a:latin typeface="Arial" pitchFamily="34" charset="0"/>
              <a:cs typeface="Arial" pitchFamily="34" charset="0"/>
            </a:endParaRPr>
          </a:p>
          <a:p>
            <a:pPr algn="just"/>
            <a:endParaRPr lang="it-IT" dirty="0">
              <a:latin typeface="Arial" pitchFamily="34" charset="0"/>
              <a:cs typeface="Arial" pitchFamily="34" charset="0"/>
            </a:endParaRPr>
          </a:p>
          <a:p>
            <a:pPr algn="just"/>
            <a:r>
              <a:rPr lang="it-IT" dirty="0">
                <a:latin typeface="Arial" pitchFamily="34" charset="0"/>
                <a:cs typeface="Arial" pitchFamily="34" charset="0"/>
              </a:rPr>
              <a:t>b)  presso unità produttive nelle quali si è proceduto, entro i sei mesi precedenti, a licenziamenti collettivi </a:t>
            </a:r>
            <a:r>
              <a:rPr lang="it-IT" dirty="0" smtClean="0">
                <a:latin typeface="Arial" pitchFamily="34" charset="0"/>
                <a:cs typeface="Arial" pitchFamily="34" charset="0"/>
              </a:rPr>
              <a:t>che </a:t>
            </a:r>
            <a:r>
              <a:rPr lang="it-IT" dirty="0">
                <a:latin typeface="Arial" pitchFamily="34" charset="0"/>
                <a:cs typeface="Arial" pitchFamily="34" charset="0"/>
              </a:rPr>
              <a:t>hanno riguardato lavoratori adibiti alle stesse mansioni cui si riferisce il contratto di lavoro intermittente, ovvero presso unità produttive nelle quali sono operanti una sospensione del lavoro o una riduzione dell'orario in regime di cassa integrazione guadagni, che interessano lavoratori adibiti alle mansioni cui si riferisce il contratto di lavoro intermittente; </a:t>
            </a:r>
            <a:endParaRPr lang="it-IT" dirty="0" smtClean="0">
              <a:latin typeface="Arial" pitchFamily="34" charset="0"/>
              <a:cs typeface="Arial" pitchFamily="34" charset="0"/>
            </a:endParaRPr>
          </a:p>
          <a:p>
            <a:pPr algn="just"/>
            <a:endParaRPr lang="it-IT" dirty="0">
              <a:latin typeface="Arial" pitchFamily="34" charset="0"/>
              <a:cs typeface="Arial" pitchFamily="34" charset="0"/>
            </a:endParaRPr>
          </a:p>
          <a:p>
            <a:pPr algn="just"/>
            <a:r>
              <a:rPr lang="it-IT" dirty="0">
                <a:latin typeface="Arial" pitchFamily="34" charset="0"/>
                <a:cs typeface="Arial" pitchFamily="34" charset="0"/>
              </a:rPr>
              <a:t>c)  ai datori di lavoro che non hanno effettuato la valutazione dei rischi in applicazione della normativa di tutela della salute e della sicurezza dei lavoratori.</a:t>
            </a:r>
          </a:p>
          <a:p>
            <a:pPr algn="just">
              <a:lnSpc>
                <a:spcPct val="85000"/>
              </a:lnSpc>
              <a:buFontTx/>
              <a:buChar char="-"/>
              <a:defRPr/>
            </a:pPr>
            <a:endParaRPr lang="it-IT" dirty="0" smtClean="0">
              <a:solidFill>
                <a:schemeClr val="accent2">
                  <a:lumMod val="50000"/>
                </a:schemeClr>
              </a:solidFill>
              <a:latin typeface="Arial" pitchFamily="34" charset="0"/>
              <a:cs typeface="Arial" pitchFamily="34" charset="0"/>
            </a:endParaRPr>
          </a:p>
        </p:txBody>
      </p:sp>
      <p:sp>
        <p:nvSpPr>
          <p:cNvPr id="8" name="Freccia in giù 7"/>
          <p:cNvSpPr/>
          <p:nvPr/>
        </p:nvSpPr>
        <p:spPr>
          <a:xfrm>
            <a:off x="3995936" y="162880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9073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59532" y="260648"/>
            <a:ext cx="8424936" cy="677108"/>
          </a:xfrm>
          <a:prstGeom prst="rect">
            <a:avLst/>
          </a:prstGeom>
          <a:noFill/>
        </p:spPr>
        <p:txBody>
          <a:bodyPr wrap="square" rtlCol="0">
            <a:spAutoFit/>
          </a:bodyPr>
          <a:lstStyle/>
          <a:p>
            <a:endParaRPr lang="it-IT" sz="2000" dirty="0" smtClean="0">
              <a:solidFill>
                <a:srgbClr val="002060"/>
              </a:solidFill>
              <a:latin typeface="Arial" pitchFamily="34" charset="0"/>
              <a:cs typeface="Arial" pitchFamily="34" charset="0"/>
            </a:endParaRPr>
          </a:p>
          <a:p>
            <a:pPr algn="ctr"/>
            <a:r>
              <a:rPr lang="it-IT" b="1" cap="all" dirty="0" smtClean="0">
                <a:solidFill>
                  <a:srgbClr val="10253F"/>
                </a:solidFill>
                <a:latin typeface="Arial" pitchFamily="34" charset="0"/>
                <a:cs typeface="Arial" pitchFamily="34" charset="0"/>
              </a:rPr>
              <a:t>Il lavoro intermittente: Forma</a:t>
            </a:r>
            <a:endParaRPr lang="it-IT" b="1" cap="all" dirty="0">
              <a:solidFill>
                <a:srgbClr val="10253F"/>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0"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
        <p:nvSpPr>
          <p:cNvPr id="13" name="Titolo 1"/>
          <p:cNvSpPr txBox="1">
            <a:spLocks/>
          </p:cNvSpPr>
          <p:nvPr/>
        </p:nvSpPr>
        <p:spPr bwMode="auto">
          <a:xfrm>
            <a:off x="685800" y="1340768"/>
            <a:ext cx="77724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it-IT" dirty="0" smtClean="0">
                <a:solidFill>
                  <a:srgbClr val="10253F"/>
                </a:solidFill>
                <a:latin typeface="Arial" pitchFamily="34" charset="0"/>
                <a:cs typeface="Arial" pitchFamily="34" charset="0"/>
              </a:rPr>
              <a:t>1</a:t>
            </a:r>
            <a:r>
              <a:rPr lang="it-IT" dirty="0">
                <a:solidFill>
                  <a:srgbClr val="10253F"/>
                </a:solidFill>
                <a:latin typeface="Arial" pitchFamily="34" charset="0"/>
                <a:cs typeface="Arial" pitchFamily="34" charset="0"/>
              </a:rPr>
              <a:t>.  Il contratto di lavoro intermittente è stipulato in forma scritta ai fini della prova dei seguenti elementi:</a:t>
            </a:r>
            <a:br>
              <a:rPr lang="it-IT" dirty="0">
                <a:solidFill>
                  <a:srgbClr val="10253F"/>
                </a:solidFill>
                <a:latin typeface="Arial" pitchFamily="34" charset="0"/>
                <a:cs typeface="Arial" pitchFamily="34" charset="0"/>
              </a:rPr>
            </a:br>
            <a:endParaRPr lang="it-IT" dirty="0">
              <a:solidFill>
                <a:srgbClr val="10253F"/>
              </a:solidFill>
              <a:latin typeface="Arial" pitchFamily="34" charset="0"/>
              <a:cs typeface="Arial" pitchFamily="34" charset="0"/>
            </a:endParaRPr>
          </a:p>
          <a:p>
            <a:r>
              <a:rPr lang="it-IT" dirty="0">
                <a:solidFill>
                  <a:srgbClr val="10253F"/>
                </a:solidFill>
                <a:latin typeface="Arial" pitchFamily="34" charset="0"/>
                <a:cs typeface="Arial" pitchFamily="34" charset="0"/>
              </a:rPr>
              <a:t>a)  durata e ipotesi, oggettive o soggettive, che consentono la stipulazione del contratto a norma dell'articolo 13; </a:t>
            </a:r>
          </a:p>
          <a:p>
            <a:r>
              <a:rPr lang="it-IT" dirty="0">
                <a:solidFill>
                  <a:srgbClr val="10253F"/>
                </a:solidFill>
                <a:latin typeface="Arial" pitchFamily="34" charset="0"/>
                <a:cs typeface="Arial" pitchFamily="34" charset="0"/>
              </a:rPr>
              <a:t>b)  luogo e modalità della disponibilità, eventualmente garantita dal lavoratore, e del relativo preavviso di chiamata del lavoratore, che non può essere inferiore a un giorno lavorativo; </a:t>
            </a:r>
          </a:p>
          <a:p>
            <a:r>
              <a:rPr lang="it-IT" dirty="0">
                <a:solidFill>
                  <a:srgbClr val="10253F"/>
                </a:solidFill>
                <a:latin typeface="Arial" pitchFamily="34" charset="0"/>
                <a:cs typeface="Arial" pitchFamily="34" charset="0"/>
              </a:rPr>
              <a:t>c)  trattamento economico e normativo spettante al lavoratore per la prestazione eseguita e relativa indennità di disponibilità, ove prevista; </a:t>
            </a:r>
          </a:p>
          <a:p>
            <a:r>
              <a:rPr lang="it-IT" dirty="0">
                <a:solidFill>
                  <a:srgbClr val="10253F"/>
                </a:solidFill>
                <a:latin typeface="Arial" pitchFamily="34" charset="0"/>
                <a:cs typeface="Arial" pitchFamily="34" charset="0"/>
              </a:rPr>
              <a:t>d)  forme e modalità, con cui il datore di lavoro è legittimato a richiedere l'esecuzione della prestazione di lavoro, nonché modalità di rilevazione della prestazione; </a:t>
            </a:r>
          </a:p>
          <a:p>
            <a:r>
              <a:rPr lang="it-IT" dirty="0">
                <a:solidFill>
                  <a:srgbClr val="10253F"/>
                </a:solidFill>
                <a:latin typeface="Arial" pitchFamily="34" charset="0"/>
                <a:cs typeface="Arial" pitchFamily="34" charset="0"/>
              </a:rPr>
              <a:t>e)  tempi e modalità di pagamento della retribuzione e della indennità di disponibilità; </a:t>
            </a:r>
          </a:p>
          <a:p>
            <a:r>
              <a:rPr lang="it-IT" dirty="0" err="1">
                <a:solidFill>
                  <a:srgbClr val="10253F"/>
                </a:solidFill>
                <a:latin typeface="Arial" pitchFamily="34" charset="0"/>
                <a:cs typeface="Arial" pitchFamily="34" charset="0"/>
              </a:rPr>
              <a:t>f</a:t>
            </a:r>
            <a:r>
              <a:rPr lang="it-IT" dirty="0">
                <a:solidFill>
                  <a:srgbClr val="10253F"/>
                </a:solidFill>
                <a:latin typeface="Arial" pitchFamily="34" charset="0"/>
                <a:cs typeface="Arial" pitchFamily="34" charset="0"/>
              </a:rPr>
              <a:t>)  misure di sicurezza necessarie in relazione al tipo di attività dedotta in contratto.</a:t>
            </a:r>
          </a:p>
          <a:p>
            <a:pPr algn="just"/>
            <a:endParaRPr lang="it-IT" dirty="0"/>
          </a:p>
          <a:p>
            <a:pPr algn="just">
              <a:lnSpc>
                <a:spcPct val="85000"/>
              </a:lnSpc>
              <a:buFontTx/>
              <a:buChar char="-"/>
              <a:defRPr/>
            </a:pPr>
            <a:endParaRPr lang="it-IT" dirty="0" smtClean="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230421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arrotondato 7"/>
          <p:cNvSpPr/>
          <p:nvPr/>
        </p:nvSpPr>
        <p:spPr bwMode="auto">
          <a:xfrm>
            <a:off x="467544" y="1772816"/>
            <a:ext cx="8208912" cy="237626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 name="Titolo 1"/>
          <p:cNvSpPr>
            <a:spLocks noGrp="1"/>
          </p:cNvSpPr>
          <p:nvPr>
            <p:ph type="title"/>
          </p:nvPr>
        </p:nvSpPr>
        <p:spPr>
          <a:xfrm>
            <a:off x="467544" y="2276872"/>
            <a:ext cx="8229600" cy="1143000"/>
          </a:xfrm>
        </p:spPr>
        <p:txBody>
          <a:bodyPr>
            <a:normAutofit fontScale="90000"/>
          </a:bodyPr>
          <a:lstStyle/>
          <a:p>
            <a:pPr algn="ct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CONTRATTO </a:t>
            </a:r>
            <a:r>
              <a:rPr lang="it-IT" sz="3200" b="1" dirty="0" err="1" smtClean="0">
                <a:solidFill>
                  <a:srgbClr val="002060"/>
                </a:solidFill>
                <a:latin typeface="Arial" pitchFamily="34" charset="0"/>
                <a:cs typeface="Arial" pitchFamily="34" charset="0"/>
              </a:rPr>
              <a:t>DI</a:t>
            </a:r>
            <a:r>
              <a:rPr lang="it-IT" sz="3200" b="1" dirty="0" smtClean="0">
                <a:solidFill>
                  <a:srgbClr val="002060"/>
                </a:solidFill>
                <a:latin typeface="Arial" pitchFamily="34" charset="0"/>
                <a:cs typeface="Arial" pitchFamily="34" charset="0"/>
              </a:rPr>
              <a:t> LAVORO A TEMPO DETERMINATO</a:t>
            </a:r>
            <a:endParaRPr lang="it-IT" sz="36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500063"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IL LAVORO ACCESSORIO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ACCESSORIO: DEFINIZIONE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3416320"/>
          </a:xfrm>
          <a:prstGeom prst="rect">
            <a:avLst/>
          </a:prstGeom>
        </p:spPr>
        <p:txBody>
          <a:bodyPr wrap="square">
            <a:spAutoFit/>
          </a:bodyPr>
          <a:lstStyle/>
          <a:p>
            <a:pPr algn="just">
              <a:buFont typeface="Arial" pitchFamily="34" charset="0"/>
              <a:buChar char="•"/>
            </a:pPr>
            <a:r>
              <a:rPr lang="it-IT" dirty="0" smtClean="0">
                <a:solidFill>
                  <a:schemeClr val="tx2">
                    <a:lumMod val="50000"/>
                  </a:schemeClr>
                </a:solidFill>
                <a:latin typeface="Arial" pitchFamily="34" charset="0"/>
                <a:cs typeface="Arial" pitchFamily="34" charset="0"/>
              </a:rPr>
              <a:t> Per prestazioni di lavoro accessorio si intendono attività lavorative che </a:t>
            </a:r>
            <a:r>
              <a:rPr lang="it-IT" u="sng" dirty="0" smtClean="0">
                <a:solidFill>
                  <a:schemeClr val="tx2">
                    <a:lumMod val="50000"/>
                  </a:schemeClr>
                </a:solidFill>
                <a:latin typeface="Arial" pitchFamily="34" charset="0"/>
                <a:cs typeface="Arial" pitchFamily="34" charset="0"/>
              </a:rPr>
              <a:t>non danno luogo, con riferimento alla totalità dei committenti, a compensi superiori a 7.000 euro nel corso di un anno civile</a:t>
            </a:r>
            <a:r>
              <a:rPr lang="it-IT" dirty="0" smtClean="0">
                <a:solidFill>
                  <a:schemeClr val="tx2">
                    <a:lumMod val="50000"/>
                  </a:schemeClr>
                </a:solidFill>
                <a:latin typeface="Arial" pitchFamily="34" charset="0"/>
                <a:cs typeface="Arial" pitchFamily="34" charset="0"/>
              </a:rPr>
              <a:t>, annualmente rivalutati sulla base della variazione dell'indice ISTAT dei prezzi al consumo per le famiglie degli operai e degli impiegati. </a:t>
            </a: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buFont typeface="Arial" pitchFamily="34" charset="0"/>
              <a:buChar char="•"/>
            </a:pPr>
            <a:r>
              <a:rPr lang="it-IT" dirty="0" smtClean="0">
                <a:solidFill>
                  <a:schemeClr val="tx2">
                    <a:lumMod val="50000"/>
                  </a:schemeClr>
                </a:solidFill>
                <a:latin typeface="Arial" pitchFamily="34" charset="0"/>
                <a:cs typeface="Arial" pitchFamily="34" charset="0"/>
              </a:rPr>
              <a:t> Fermo restando il limite complessivo di 7.000 euro, nei confronti dei committenti imprenditori o professionisti, </a:t>
            </a:r>
            <a:r>
              <a:rPr lang="it-IT" u="sng" dirty="0" smtClean="0">
                <a:solidFill>
                  <a:schemeClr val="tx2">
                    <a:lumMod val="50000"/>
                  </a:schemeClr>
                </a:solidFill>
                <a:latin typeface="Arial" pitchFamily="34" charset="0"/>
                <a:cs typeface="Arial" pitchFamily="34" charset="0"/>
              </a:rPr>
              <a:t>le attività lavorative possono essere svolte a favore di ciascun singolo committente per compensi non superiori a 2.000 euro</a:t>
            </a:r>
            <a:r>
              <a:rPr lang="it-IT" dirty="0" smtClean="0">
                <a:solidFill>
                  <a:schemeClr val="tx2">
                    <a:lumMod val="50000"/>
                  </a:schemeClr>
                </a:solidFill>
                <a:latin typeface="Arial" pitchFamily="34" charset="0"/>
                <a:cs typeface="Arial" pitchFamily="34" charset="0"/>
              </a:rPr>
              <a:t>, rivalutati annualmente ai sensi del presente comma.</a:t>
            </a: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ACCESSORIO: DIVIETI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1200329"/>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E' vietato il ricorso a prestazioni di lavoro accessorio nell'ambito dell'esecuzione di appalti di opere o servizi, fatte salve le specifiche ipotesi individuate con decreto del Ministero del lavoro e delle politiche sociali, sentite le parti sociali.</a:t>
            </a: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620688"/>
            <a:ext cx="7128792" cy="648072"/>
          </a:xfrm>
        </p:spPr>
        <p:txBody>
          <a:bodyPr>
            <a:normAutofit fontScale="90000"/>
          </a:bodyPr>
          <a:lstStyle/>
          <a:p>
            <a:r>
              <a:rPr lang="it-IT" sz="1800" b="1" dirty="0" smtClean="0">
                <a:solidFill>
                  <a:srgbClr val="002060"/>
                </a:solidFill>
                <a:latin typeface="Arial" pitchFamily="34" charset="0"/>
                <a:cs typeface="Arial" pitchFamily="34" charset="0"/>
              </a:rPr>
              <a:t>DL 17.3.2017 n. 25</a:t>
            </a:r>
            <a:br>
              <a:rPr lang="it-IT" sz="1800" b="1" dirty="0" smtClean="0">
                <a:solidFill>
                  <a:srgbClr val="002060"/>
                </a:solidFill>
                <a:latin typeface="Arial" pitchFamily="34" charset="0"/>
                <a:cs typeface="Arial" pitchFamily="34" charset="0"/>
              </a:rPr>
            </a:br>
            <a:r>
              <a:rPr lang="it-IT" sz="1800" b="1" dirty="0">
                <a:solidFill>
                  <a:srgbClr val="002060"/>
                </a:solidFill>
                <a:latin typeface="Arial" pitchFamily="34" charset="0"/>
                <a:cs typeface="Arial" pitchFamily="34" charset="0"/>
              </a:rPr>
              <a:t>( Disposizioni urgenti per l'abrogazione delle disposizioni in materia </a:t>
            </a:r>
            <a:br>
              <a:rPr lang="it-IT" sz="1800" b="1" dirty="0">
                <a:solidFill>
                  <a:srgbClr val="002060"/>
                </a:solidFill>
                <a:latin typeface="Arial" pitchFamily="34" charset="0"/>
                <a:cs typeface="Arial" pitchFamily="34" charset="0"/>
              </a:rPr>
            </a:br>
            <a:r>
              <a:rPr lang="it-IT" sz="1800" b="1" dirty="0">
                <a:solidFill>
                  <a:srgbClr val="002060"/>
                </a:solidFill>
                <a:latin typeface="Arial" pitchFamily="34" charset="0"/>
                <a:cs typeface="Arial" pitchFamily="34" charset="0"/>
              </a:rPr>
              <a:t>di lavoro accessorio </a:t>
            </a:r>
            <a:r>
              <a:rPr lang="it-IT" sz="1800" b="1" dirty="0" smtClean="0">
                <a:solidFill>
                  <a:srgbClr val="002060"/>
                </a:solidFill>
                <a:latin typeface="Arial" pitchFamily="34" charset="0"/>
                <a:cs typeface="Arial" pitchFamily="34" charset="0"/>
              </a:rPr>
              <a:t>nonché </a:t>
            </a:r>
            <a:r>
              <a:rPr lang="it-IT" sz="1800" b="1" dirty="0">
                <a:solidFill>
                  <a:srgbClr val="002060"/>
                </a:solidFill>
                <a:latin typeface="Arial" pitchFamily="34" charset="0"/>
                <a:cs typeface="Arial" pitchFamily="34" charset="0"/>
              </a:rPr>
              <a:t>per la modifica delle disposizioni sulla </a:t>
            </a:r>
            <a:br>
              <a:rPr lang="it-IT" sz="1800" b="1" dirty="0">
                <a:solidFill>
                  <a:srgbClr val="002060"/>
                </a:solidFill>
                <a:latin typeface="Arial" pitchFamily="34" charset="0"/>
                <a:cs typeface="Arial" pitchFamily="34" charset="0"/>
              </a:rPr>
            </a:br>
            <a:r>
              <a:rPr lang="it-IT" sz="1800" b="1" dirty="0" smtClean="0">
                <a:solidFill>
                  <a:srgbClr val="002060"/>
                </a:solidFill>
                <a:latin typeface="Arial" pitchFamily="34" charset="0"/>
                <a:cs typeface="Arial" pitchFamily="34" charset="0"/>
              </a:rPr>
              <a:t>responsabilità </a:t>
            </a:r>
            <a:r>
              <a:rPr lang="it-IT" sz="1800" b="1" dirty="0">
                <a:solidFill>
                  <a:srgbClr val="002060"/>
                </a:solidFill>
                <a:latin typeface="Arial" pitchFamily="34" charset="0"/>
                <a:cs typeface="Arial" pitchFamily="34" charset="0"/>
              </a:rPr>
              <a:t>solidale in materia di </a:t>
            </a:r>
            <a:r>
              <a:rPr lang="it-IT" sz="1800" b="1" dirty="0" smtClean="0">
                <a:solidFill>
                  <a:srgbClr val="002060"/>
                </a:solidFill>
                <a:latin typeface="Arial" pitchFamily="34" charset="0"/>
                <a:cs typeface="Arial" pitchFamily="34" charset="0"/>
              </a:rPr>
              <a:t>appalti) </a:t>
            </a:r>
            <a:endParaRPr lang="it-IT" sz="1800" b="1" dirty="0">
              <a:solidFill>
                <a:srgbClr val="002060"/>
              </a:solidFill>
              <a:latin typeface="Arial" pitchFamily="34" charset="0"/>
              <a:cs typeface="Arial" pitchFamily="34" charset="0"/>
            </a:endParaRPr>
          </a:p>
        </p:txBody>
      </p:sp>
      <p:sp>
        <p:nvSpPr>
          <p:cNvPr id="996355" name="Text Box 3"/>
          <p:cNvSpPr txBox="1">
            <a:spLocks noChangeArrowheads="1"/>
          </p:cNvSpPr>
          <p:nvPr/>
        </p:nvSpPr>
        <p:spPr bwMode="auto">
          <a:xfrm>
            <a:off x="8583613" y="4070400"/>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961654"/>
            <a:ext cx="7488832" cy="3139321"/>
          </a:xfrm>
          <a:prstGeom prst="rect">
            <a:avLst/>
          </a:prstGeom>
        </p:spPr>
        <p:txBody>
          <a:bodyPr wrap="square">
            <a:spAutoFit/>
          </a:bodyPr>
          <a:lstStyle/>
          <a:p>
            <a:pPr algn="ctr"/>
            <a:r>
              <a:rPr lang="it-IT" dirty="0">
                <a:solidFill>
                  <a:schemeClr val="tx2">
                    <a:lumMod val="50000"/>
                  </a:schemeClr>
                </a:solidFill>
                <a:latin typeface="Arial" pitchFamily="34" charset="0"/>
                <a:cs typeface="Arial" pitchFamily="34" charset="0"/>
              </a:rPr>
              <a:t>Art. 1 </a:t>
            </a:r>
          </a:p>
          <a:p>
            <a:pPr algn="ctr"/>
            <a:endParaRPr lang="it-IT" dirty="0" smtClean="0">
              <a:solidFill>
                <a:schemeClr val="tx2">
                  <a:lumMod val="50000"/>
                </a:schemeClr>
              </a:solidFill>
              <a:latin typeface="Arial" pitchFamily="34" charset="0"/>
              <a:cs typeface="Arial" pitchFamily="34" charset="0"/>
            </a:endParaRPr>
          </a:p>
          <a:p>
            <a:r>
              <a:rPr lang="it-IT" dirty="0" smtClean="0">
                <a:solidFill>
                  <a:schemeClr val="tx2">
                    <a:lumMod val="50000"/>
                  </a:schemeClr>
                </a:solidFill>
                <a:latin typeface="Arial" pitchFamily="34" charset="0"/>
                <a:cs typeface="Arial" pitchFamily="34" charset="0"/>
              </a:rPr>
              <a:t>« </a:t>
            </a:r>
            <a:r>
              <a:rPr lang="it-IT" i="1" dirty="0">
                <a:solidFill>
                  <a:schemeClr val="tx2">
                    <a:lumMod val="50000"/>
                  </a:schemeClr>
                </a:solidFill>
                <a:latin typeface="Arial" pitchFamily="34" charset="0"/>
                <a:cs typeface="Arial" pitchFamily="34" charset="0"/>
              </a:rPr>
              <a:t>1. Gli articoli 48, 49 a 50 del decreto legislativo 15 giugno 2015, </a:t>
            </a:r>
          </a:p>
          <a:p>
            <a:r>
              <a:rPr lang="it-IT" i="1" dirty="0">
                <a:solidFill>
                  <a:schemeClr val="tx2">
                    <a:lumMod val="50000"/>
                  </a:schemeClr>
                </a:solidFill>
                <a:latin typeface="Arial" pitchFamily="34" charset="0"/>
                <a:cs typeface="Arial" pitchFamily="34" charset="0"/>
              </a:rPr>
              <a:t>n. 81, sono abrogati. </a:t>
            </a:r>
            <a:endParaRPr lang="it-IT" i="1" dirty="0" smtClean="0">
              <a:solidFill>
                <a:schemeClr val="tx2">
                  <a:lumMod val="50000"/>
                </a:schemeClr>
              </a:solidFill>
              <a:latin typeface="Arial" pitchFamily="34" charset="0"/>
              <a:cs typeface="Arial" pitchFamily="34" charset="0"/>
            </a:endParaRPr>
          </a:p>
          <a:p>
            <a:endParaRPr lang="it-IT" i="1" dirty="0">
              <a:solidFill>
                <a:schemeClr val="tx2">
                  <a:lumMod val="50000"/>
                </a:schemeClr>
              </a:solidFill>
              <a:latin typeface="Arial" pitchFamily="34" charset="0"/>
              <a:cs typeface="Arial" pitchFamily="34" charset="0"/>
            </a:endParaRPr>
          </a:p>
          <a:p>
            <a:r>
              <a:rPr lang="it-IT" i="1" dirty="0">
                <a:solidFill>
                  <a:schemeClr val="tx2">
                    <a:lumMod val="50000"/>
                  </a:schemeClr>
                </a:solidFill>
                <a:latin typeface="Arial" pitchFamily="34" charset="0"/>
                <a:cs typeface="Arial" pitchFamily="34" charset="0"/>
              </a:rPr>
              <a:t>2. I buoni per prestazioni di lavoro accessorio richiesti alla data </a:t>
            </a:r>
          </a:p>
          <a:p>
            <a:r>
              <a:rPr lang="it-IT" i="1" dirty="0">
                <a:solidFill>
                  <a:schemeClr val="tx2">
                    <a:lumMod val="50000"/>
                  </a:schemeClr>
                </a:solidFill>
                <a:latin typeface="Arial" pitchFamily="34" charset="0"/>
                <a:cs typeface="Arial" pitchFamily="34" charset="0"/>
              </a:rPr>
              <a:t>di entrata in vigore del presente decreto possono essere utilizzati </a:t>
            </a:r>
          </a:p>
          <a:p>
            <a:r>
              <a:rPr lang="it-IT" i="1" dirty="0">
                <a:solidFill>
                  <a:schemeClr val="tx2">
                    <a:lumMod val="50000"/>
                  </a:schemeClr>
                </a:solidFill>
                <a:latin typeface="Arial" pitchFamily="34" charset="0"/>
                <a:cs typeface="Arial" pitchFamily="34" charset="0"/>
              </a:rPr>
              <a:t>fino al 31 dicembre </a:t>
            </a:r>
            <a:r>
              <a:rPr lang="it-IT" i="1" dirty="0" smtClean="0">
                <a:solidFill>
                  <a:schemeClr val="tx2">
                    <a:lumMod val="50000"/>
                  </a:schemeClr>
                </a:solidFill>
                <a:latin typeface="Arial" pitchFamily="34" charset="0"/>
                <a:cs typeface="Arial" pitchFamily="34" charset="0"/>
              </a:rPr>
              <a:t>2017</a:t>
            </a:r>
            <a:r>
              <a:rPr lang="it-IT" dirty="0" smtClean="0">
                <a:solidFill>
                  <a:schemeClr val="tx2">
                    <a:lumMod val="50000"/>
                  </a:schemeClr>
                </a:solidFill>
                <a:latin typeface="Arial" pitchFamily="34" charset="0"/>
                <a:cs typeface="Arial" pitchFamily="34" charset="0"/>
              </a:rPr>
              <a:t>»</a:t>
            </a:r>
          </a:p>
          <a:p>
            <a:endParaRPr lang="it-IT" dirty="0" smtClean="0">
              <a:solidFill>
                <a:schemeClr val="tx2">
                  <a:lumMod val="50000"/>
                </a:schemeClr>
              </a:solidFill>
              <a:latin typeface="Arial" pitchFamily="34" charset="0"/>
              <a:cs typeface="Arial" pitchFamily="34" charset="0"/>
            </a:endParaRPr>
          </a:p>
          <a:p>
            <a:endParaRPr lang="it-IT" dirty="0">
              <a:solidFill>
                <a:schemeClr val="tx2">
                  <a:lumMod val="50000"/>
                </a:schemeClr>
              </a:solidFill>
              <a:latin typeface="Arial" pitchFamily="34" charset="0"/>
              <a:cs typeface="Arial" pitchFamily="34" charset="0"/>
            </a:endParaRPr>
          </a:p>
          <a:p>
            <a:r>
              <a:rPr lang="it-IT" b="1" dirty="0" smtClean="0">
                <a:solidFill>
                  <a:schemeClr val="tx2">
                    <a:lumMod val="50000"/>
                  </a:schemeClr>
                </a:solidFill>
                <a:latin typeface="Arial" pitchFamily="34" charset="0"/>
                <a:cs typeface="Arial" pitchFamily="34" charset="0"/>
              </a:rPr>
              <a:t>PERIODO TRANSITORIO? </a:t>
            </a:r>
            <a:r>
              <a:rPr lang="it-IT" dirty="0" smtClean="0">
                <a:solidFill>
                  <a:schemeClr val="tx2">
                    <a:lumMod val="50000"/>
                  </a:schemeClr>
                </a:solidFill>
                <a:latin typeface="Arial" pitchFamily="34" charset="0"/>
                <a:cs typeface="Arial" pitchFamily="34" charset="0"/>
              </a:rPr>
              <a:t>L’ennesimo esempio di lacuna legislativa…</a:t>
            </a:r>
          </a:p>
        </p:txBody>
      </p:sp>
    </p:spTree>
    <p:extLst>
      <p:ext uri="{BB962C8B-B14F-4D97-AF65-F5344CB8AC3E}">
        <p14:creationId xmlns:p14="http://schemas.microsoft.com/office/powerpoint/2010/main" val="143201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DOMESTICO: RIFERIMENTI NORMATIVI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899592" y="1772816"/>
            <a:ext cx="7344816" cy="1200329"/>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Quello domestico è un rapporto di lavoro subordinato regolato dal codice civile (artt. 2240 – 2246 c.c.), dalla legge (L- 339/58 e , per gli aspetti previdenziali DPR 1403/71) e dal contratto collettivo collaboratori familiari  - lavoro domestico del 20 febbraio 2014</a:t>
            </a:r>
            <a:endParaRPr lang="it-IT" dirty="0">
              <a:solidFill>
                <a:schemeClr val="tx2">
                  <a:lumMod val="50000"/>
                </a:schemeClr>
              </a:solidFill>
              <a:latin typeface="Arial" pitchFamily="34" charset="0"/>
              <a:cs typeface="Arial" pitchFamily="34" charset="0"/>
            </a:endParaRPr>
          </a:p>
        </p:txBody>
      </p:sp>
      <p:cxnSp>
        <p:nvCxnSpPr>
          <p:cNvPr id="14" name="Connettore 7 13"/>
          <p:cNvCxnSpPr/>
          <p:nvPr/>
        </p:nvCxnSpPr>
        <p:spPr>
          <a:xfrm>
            <a:off x="4716016" y="3645024"/>
            <a:ext cx="2448272" cy="86409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DOMESTICO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7" name="Rettangolo 6"/>
          <p:cNvSpPr/>
          <p:nvPr/>
        </p:nvSpPr>
        <p:spPr>
          <a:xfrm>
            <a:off x="827584" y="1556792"/>
            <a:ext cx="7488832" cy="2308324"/>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È  lavoratore domestico il soggetto che presta la propria opera </a:t>
            </a:r>
            <a:r>
              <a:rPr lang="it-IT" b="1" dirty="0" smtClean="0">
                <a:solidFill>
                  <a:schemeClr val="tx2">
                    <a:lumMod val="50000"/>
                  </a:schemeClr>
                </a:solidFill>
                <a:latin typeface="Arial" pitchFamily="34" charset="0"/>
                <a:cs typeface="Arial" pitchFamily="34" charset="0"/>
              </a:rPr>
              <a:t>esclusivamente per la necessità della vita familiare</a:t>
            </a:r>
            <a:r>
              <a:rPr lang="it-IT" dirty="0" smtClean="0">
                <a:solidFill>
                  <a:schemeClr val="tx2">
                    <a:lumMod val="50000"/>
                  </a:schemeClr>
                </a:solidFill>
                <a:latin typeface="Arial" pitchFamily="34" charset="0"/>
                <a:cs typeface="Arial" pitchFamily="34" charset="0"/>
              </a:rPr>
              <a:t> del datore di lavoro. Rientrano a tal fine in questa classificazione:</a:t>
            </a:r>
          </a:p>
          <a:p>
            <a:pPr algn="just"/>
            <a:endParaRPr lang="it-IT" dirty="0" smtClean="0">
              <a:solidFill>
                <a:schemeClr val="tx2">
                  <a:lumMod val="50000"/>
                </a:schemeClr>
              </a:solidFill>
              <a:latin typeface="Arial" pitchFamily="34" charset="0"/>
              <a:cs typeface="Arial" pitchFamily="34" charset="0"/>
            </a:endParaRPr>
          </a:p>
          <a:p>
            <a:pPr algn="just"/>
            <a:r>
              <a:rPr lang="it-IT" b="1" dirty="0" smtClean="0">
                <a:solidFill>
                  <a:schemeClr val="tx2">
                    <a:lumMod val="50000"/>
                  </a:schemeClr>
                </a:solidFill>
                <a:latin typeface="Arial" pitchFamily="34" charset="0"/>
                <a:cs typeface="Arial" pitchFamily="34" charset="0"/>
              </a:rPr>
              <a:t>1)</a:t>
            </a:r>
            <a:r>
              <a:rPr lang="it-IT" dirty="0" smtClean="0">
                <a:solidFill>
                  <a:schemeClr val="tx2">
                    <a:lumMod val="50000"/>
                  </a:schemeClr>
                </a:solidFill>
                <a:latin typeface="Arial" pitchFamily="34" charset="0"/>
                <a:cs typeface="Arial" pitchFamily="34" charset="0"/>
              </a:rPr>
              <a:t> il personale che si occupa delle attività tipiche legate all'andamento della vita familiare (colf, cameriere, governante, cuoco, ecc); </a:t>
            </a:r>
          </a:p>
          <a:p>
            <a:pPr algn="just"/>
            <a:r>
              <a:rPr lang="it-IT" b="1" dirty="0" smtClean="0">
                <a:solidFill>
                  <a:schemeClr val="tx2">
                    <a:lumMod val="50000"/>
                  </a:schemeClr>
                </a:solidFill>
                <a:latin typeface="Arial" pitchFamily="34" charset="0"/>
                <a:cs typeface="Arial" pitchFamily="34" charset="0"/>
              </a:rPr>
              <a:t>2)</a:t>
            </a:r>
            <a:r>
              <a:rPr lang="it-IT" dirty="0" smtClean="0">
                <a:solidFill>
                  <a:schemeClr val="tx2">
                    <a:lumMod val="50000"/>
                  </a:schemeClr>
                </a:solidFill>
                <a:latin typeface="Arial" pitchFamily="34" charset="0"/>
                <a:cs typeface="Arial" pitchFamily="34" charset="0"/>
              </a:rPr>
              <a:t> il personale che presta attività a beneficio del nucleo familiare con incarichi specifici (giardiniere, autista, ecc.).</a:t>
            </a:r>
            <a:endParaRPr lang="it-IT" dirty="0">
              <a:solidFill>
                <a:schemeClr val="tx2">
                  <a:lumMod val="50000"/>
                </a:schemeClr>
              </a:solidFill>
              <a:latin typeface="Arial" pitchFamily="34" charset="0"/>
              <a:cs typeface="Arial" pitchFamily="34" charset="0"/>
            </a:endParaRPr>
          </a:p>
        </p:txBody>
      </p:sp>
      <p:sp>
        <p:nvSpPr>
          <p:cNvPr id="12" name="Rettangolo 11"/>
          <p:cNvSpPr/>
          <p:nvPr/>
        </p:nvSpPr>
        <p:spPr>
          <a:xfrm>
            <a:off x="899592" y="4149080"/>
            <a:ext cx="7344816" cy="1477328"/>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Il  lavoro domestico può essere prestato </a:t>
            </a:r>
          </a:p>
          <a:p>
            <a:pPr marL="342900" indent="-342900" algn="just">
              <a:buAutoNum type="arabicParenR"/>
            </a:pPr>
            <a:r>
              <a:rPr lang="it-IT" dirty="0" smtClean="0">
                <a:solidFill>
                  <a:schemeClr val="tx2">
                    <a:lumMod val="50000"/>
                  </a:schemeClr>
                </a:solidFill>
                <a:latin typeface="Arial" pitchFamily="34" charset="0"/>
                <a:cs typeface="Arial" pitchFamily="34" charset="0"/>
              </a:rPr>
              <a:t>in regime di </a:t>
            </a:r>
            <a:r>
              <a:rPr lang="it-IT" b="1" dirty="0" smtClean="0">
                <a:solidFill>
                  <a:schemeClr val="tx2">
                    <a:lumMod val="50000"/>
                  </a:schemeClr>
                </a:solidFill>
                <a:latin typeface="Arial" pitchFamily="34" charset="0"/>
                <a:cs typeface="Arial" pitchFamily="34" charset="0"/>
              </a:rPr>
              <a:t>convivenza</a:t>
            </a:r>
            <a:r>
              <a:rPr lang="it-IT" dirty="0" smtClean="0">
                <a:solidFill>
                  <a:schemeClr val="tx2">
                    <a:lumMod val="50000"/>
                  </a:schemeClr>
                </a:solidFill>
                <a:latin typeface="Arial" pitchFamily="34" charset="0"/>
                <a:cs typeface="Arial" pitchFamily="34" charset="0"/>
              </a:rPr>
              <a:t> ma anche in regime normale, </a:t>
            </a:r>
          </a:p>
          <a:p>
            <a:pPr marL="342900" indent="-342900" algn="just">
              <a:buAutoNum type="arabicParenR"/>
            </a:pPr>
            <a:r>
              <a:rPr lang="it-IT" dirty="0" smtClean="0">
                <a:solidFill>
                  <a:schemeClr val="tx2">
                    <a:lumMod val="50000"/>
                  </a:schemeClr>
                </a:solidFill>
                <a:latin typeface="Arial" pitchFamily="34" charset="0"/>
                <a:cs typeface="Arial" pitchFamily="34" charset="0"/>
              </a:rPr>
              <a:t> a </a:t>
            </a:r>
            <a:r>
              <a:rPr lang="it-IT" b="1" dirty="0" smtClean="0">
                <a:solidFill>
                  <a:schemeClr val="tx2">
                    <a:lumMod val="50000"/>
                  </a:schemeClr>
                </a:solidFill>
                <a:latin typeface="Arial" pitchFamily="34" charset="0"/>
                <a:cs typeface="Arial" pitchFamily="34" charset="0"/>
              </a:rPr>
              <a:t>tempo pieno</a:t>
            </a:r>
            <a:r>
              <a:rPr lang="it-IT" dirty="0" smtClean="0">
                <a:solidFill>
                  <a:schemeClr val="tx2">
                    <a:lumMod val="50000"/>
                  </a:schemeClr>
                </a:solidFill>
                <a:latin typeface="Arial" pitchFamily="34" charset="0"/>
                <a:cs typeface="Arial" pitchFamily="34" charset="0"/>
              </a:rPr>
              <a:t> oppure a </a:t>
            </a:r>
            <a:r>
              <a:rPr lang="it-IT" b="1" dirty="0" smtClean="0">
                <a:solidFill>
                  <a:schemeClr val="tx2">
                    <a:lumMod val="50000"/>
                  </a:schemeClr>
                </a:solidFill>
                <a:latin typeface="Arial" pitchFamily="34" charset="0"/>
                <a:cs typeface="Arial" pitchFamily="34" charset="0"/>
              </a:rPr>
              <a:t>tempo parziale</a:t>
            </a:r>
            <a:r>
              <a:rPr lang="it-IT" dirty="0" smtClean="0">
                <a:solidFill>
                  <a:schemeClr val="tx2">
                    <a:lumMod val="50000"/>
                  </a:schemeClr>
                </a:solidFill>
                <a:latin typeface="Arial" pitchFamily="34" charset="0"/>
                <a:cs typeface="Arial" pitchFamily="34" charset="0"/>
              </a:rPr>
              <a:t>;</a:t>
            </a:r>
          </a:p>
          <a:p>
            <a:pPr marL="342900" indent="-342900" algn="just">
              <a:buAutoNum type="arabicParenR"/>
            </a:pPr>
            <a:r>
              <a:rPr lang="it-IT" dirty="0" smtClean="0">
                <a:solidFill>
                  <a:schemeClr val="tx2">
                    <a:lumMod val="50000"/>
                  </a:schemeClr>
                </a:solidFill>
                <a:latin typeface="Arial" pitchFamily="34" charset="0"/>
                <a:cs typeface="Arial" pitchFamily="34" charset="0"/>
              </a:rPr>
              <a:t>a tempo indeterminato e a tempo determinato/accessorio</a:t>
            </a:r>
          </a:p>
          <a:p>
            <a:pPr marL="342900" indent="-342900" algn="just">
              <a:buAutoNum type="arabicParenR"/>
            </a:pPr>
            <a:endParaRPr lang="it-IT"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cap="all" dirty="0" smtClean="0">
                <a:solidFill>
                  <a:srgbClr val="002060"/>
                </a:solidFill>
                <a:latin typeface="Arial" pitchFamily="34" charset="0"/>
                <a:cs typeface="Arial" pitchFamily="34" charset="0"/>
              </a:rPr>
              <a:t>Un nuovo modo di lavorare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923330"/>
          </a:xfrm>
          <a:prstGeom prst="rect">
            <a:avLst/>
          </a:prstGeom>
        </p:spPr>
        <p:txBody>
          <a:bodyPr wrap="square">
            <a:spAutoFit/>
          </a:bodyPr>
          <a:lstStyle/>
          <a:p>
            <a:pPr algn="just"/>
            <a:r>
              <a:rPr lang="it-IT" b="1" i="1" dirty="0" smtClean="0">
                <a:solidFill>
                  <a:srgbClr val="002060"/>
                </a:solidFill>
                <a:latin typeface="Arial" pitchFamily="34" charset="0"/>
                <a:cs typeface="Arial" pitchFamily="34" charset="0"/>
              </a:rPr>
              <a:t>Smart </a:t>
            </a:r>
            <a:r>
              <a:rPr lang="it-IT" b="1" i="1" dirty="0" err="1" smtClean="0">
                <a:solidFill>
                  <a:srgbClr val="002060"/>
                </a:solidFill>
                <a:latin typeface="Arial" pitchFamily="34" charset="0"/>
                <a:cs typeface="Arial" pitchFamily="34" charset="0"/>
              </a:rPr>
              <a:t>working</a:t>
            </a:r>
            <a:r>
              <a:rPr lang="it-IT" b="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 </a:t>
            </a:r>
            <a:r>
              <a:rPr lang="it-IT" dirty="0" smtClean="0">
                <a:latin typeface="Arial" pitchFamily="34" charset="0"/>
                <a:cs typeface="Arial" pitchFamily="34" charset="0"/>
              </a:rPr>
              <a:t>si configura come un nuovo approccio all’organizzazione aziendale, in cui le esigenze individuali del lavoratore si contemperano, in maniera complementare, con quelle dell’impresa. </a:t>
            </a:r>
            <a:endParaRPr lang="it-IT" dirty="0">
              <a:latin typeface="Arial" pitchFamily="34" charset="0"/>
              <a:cs typeface="Arial" pitchFamily="34" charset="0"/>
            </a:endParaRPr>
          </a:p>
        </p:txBody>
      </p:sp>
      <p:cxnSp>
        <p:nvCxnSpPr>
          <p:cNvPr id="13" name="Connettore 7 12"/>
          <p:cNvCxnSpPr/>
          <p:nvPr/>
        </p:nvCxnSpPr>
        <p:spPr>
          <a:xfrm>
            <a:off x="1619672" y="2996952"/>
            <a:ext cx="914400" cy="9144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3563889" y="3212976"/>
            <a:ext cx="5112568" cy="1477328"/>
          </a:xfrm>
          <a:prstGeom prst="rect">
            <a:avLst/>
          </a:prstGeom>
          <a:noFill/>
        </p:spPr>
        <p:txBody>
          <a:bodyPr wrap="square" rtlCol="0">
            <a:spAutoFit/>
          </a:bodyPr>
          <a:lstStyle/>
          <a:p>
            <a:r>
              <a:rPr lang="it-IT" dirty="0" smtClean="0">
                <a:latin typeface="Arial" pitchFamily="34" charset="0"/>
                <a:cs typeface="Arial" pitchFamily="34" charset="0"/>
              </a:rPr>
              <a:t>Il Jobs </a:t>
            </a:r>
            <a:r>
              <a:rPr lang="it-IT" dirty="0" err="1" smtClean="0">
                <a:latin typeface="Arial" pitchFamily="34" charset="0"/>
                <a:cs typeface="Arial" pitchFamily="34" charset="0"/>
              </a:rPr>
              <a:t>act</a:t>
            </a:r>
            <a:r>
              <a:rPr lang="it-IT" dirty="0" smtClean="0">
                <a:latin typeface="Arial" pitchFamily="34" charset="0"/>
                <a:cs typeface="Arial" pitchFamily="34" charset="0"/>
              </a:rPr>
              <a:t> del lavoro autonomo, non ancora definitivo, contiene alcune norme riguardanti il “lavoro agile”, che permetterebbero una maggiore fruibilità di tale strumento, sostituendo così il “telelavoro”. </a:t>
            </a:r>
            <a:endParaRPr lang="it-IT"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AGILE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3416320"/>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Il lavoro agile, consiste, non in una </a:t>
            </a:r>
            <a:r>
              <a:rPr lang="it-IT" i="1" dirty="0" smtClean="0">
                <a:solidFill>
                  <a:schemeClr val="tx2">
                    <a:lumMod val="50000"/>
                  </a:schemeClr>
                </a:solidFill>
                <a:latin typeface="Arial" pitchFamily="34" charset="0"/>
                <a:cs typeface="Arial" pitchFamily="34" charset="0"/>
              </a:rPr>
              <a:t>nuova</a:t>
            </a:r>
            <a:r>
              <a:rPr lang="it-IT" dirty="0" smtClean="0">
                <a:solidFill>
                  <a:schemeClr val="tx2">
                    <a:lumMod val="50000"/>
                  </a:schemeClr>
                </a:solidFill>
                <a:latin typeface="Arial" pitchFamily="34" charset="0"/>
                <a:cs typeface="Arial" pitchFamily="34" charset="0"/>
              </a:rPr>
              <a:t> tipologia contrattuale, ma in una </a:t>
            </a:r>
            <a:r>
              <a:rPr lang="it-IT" u="sng" dirty="0" smtClean="0">
                <a:solidFill>
                  <a:schemeClr val="tx2">
                    <a:lumMod val="50000"/>
                  </a:schemeClr>
                </a:solidFill>
                <a:latin typeface="Arial" pitchFamily="34" charset="0"/>
                <a:cs typeface="Arial" pitchFamily="34" charset="0"/>
              </a:rPr>
              <a:t>modalità flessibile di svolgimento del rapporto di lavoro subordinato quanto ai luoghi e ai tempi di lavoro</a:t>
            </a:r>
            <a:r>
              <a:rPr lang="it-IT" dirty="0" smtClean="0">
                <a:solidFill>
                  <a:schemeClr val="tx2">
                    <a:lumMod val="50000"/>
                  </a:schemeClr>
                </a:solidFill>
                <a:latin typeface="Arial" pitchFamily="34" charset="0"/>
                <a:cs typeface="Arial" pitchFamily="34" charset="0"/>
              </a:rPr>
              <a:t> finalizzata a regolare forme innovative di organizzazione del lavoro, agevolando così  la conciliazione dei tempi di vita e di lavoro.</a:t>
            </a: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r>
              <a:rPr lang="it-IT" dirty="0" smtClean="0">
                <a:solidFill>
                  <a:schemeClr val="tx2">
                    <a:lumMod val="50000"/>
                  </a:schemeClr>
                </a:solidFill>
                <a:latin typeface="Arial" pitchFamily="34" charset="0"/>
                <a:cs typeface="Arial" pitchFamily="34" charset="0"/>
              </a:rPr>
              <a:t>Il lavoro agile consiste in una prestazione di lavoro subordinato che può essere eseguita in parte all’interno dei locali aziendali e in parte all’esterno, entro i soli limiti di durata massima dell’orario di lavoro giornaliero e settimanale, derivanti dalla legge e dalla contrattazione collettiva.</a:t>
            </a:r>
            <a:endParaRPr lang="it-IT" dirty="0">
              <a:solidFill>
                <a:schemeClr val="tx2">
                  <a:lumMod val="50000"/>
                </a:schemeClr>
              </a:solidFill>
              <a:latin typeface="Arial" pitchFamily="34" charset="0"/>
              <a:cs typeface="Arial" pitchFamily="34" charset="0"/>
            </a:endParaRPr>
          </a:p>
        </p:txBody>
      </p:sp>
      <p:sp>
        <p:nvSpPr>
          <p:cNvPr id="11" name="Freccia in giù 10"/>
          <p:cNvSpPr/>
          <p:nvPr/>
        </p:nvSpPr>
        <p:spPr>
          <a:xfrm>
            <a:off x="3995936" y="2996952"/>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500063"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ACCESSO NEL MONDO DEL LAVORO PER I GIOVANI:</a:t>
            </a:r>
            <a:br>
              <a:rPr lang="it-IT" sz="32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APPRENDISTATO E TIROCINI FORMATIVI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6866" name="Text Box 2"/>
          <p:cNvSpPr txBox="1">
            <a:spLocks noChangeArrowheads="1"/>
          </p:cNvSpPr>
          <p:nvPr/>
        </p:nvSpPr>
        <p:spPr bwMode="auto">
          <a:xfrm>
            <a:off x="431800" y="995881"/>
            <a:ext cx="8280400" cy="4985980"/>
          </a:xfrm>
          <a:prstGeom prst="rect">
            <a:avLst/>
          </a:prstGeom>
          <a:noFill/>
          <a:ln w="9525">
            <a:noFill/>
            <a:miter lim="800000"/>
            <a:headEnd/>
            <a:tailEnd/>
          </a:ln>
          <a:effectLst/>
        </p:spPr>
        <p:txBody>
          <a:bodyPr wrap="square">
            <a:spAutoFit/>
          </a:bodyPr>
          <a:lstStyle/>
          <a:p>
            <a:pPr marL="457200" indent="-457200" algn="ctr" defTabSz="538163" fontAlgn="auto">
              <a:spcBef>
                <a:spcPts val="0"/>
              </a:spcBef>
              <a:spcAft>
                <a:spcPts val="0"/>
              </a:spcAft>
              <a:tabLst>
                <a:tab pos="717550" algn="l"/>
              </a:tabLst>
              <a:defRPr/>
            </a:pPr>
            <a:r>
              <a:rPr lang="it-IT" sz="1700" i="1" dirty="0">
                <a:solidFill>
                  <a:srgbClr val="002060"/>
                </a:solidFill>
                <a:latin typeface="+mn-lt"/>
                <a:cs typeface="Arial" charset="0"/>
              </a:rPr>
              <a:t/>
            </a:r>
            <a:br>
              <a:rPr lang="it-IT" sz="1700" i="1" dirty="0">
                <a:solidFill>
                  <a:srgbClr val="002060"/>
                </a:solidFill>
                <a:latin typeface="+mn-lt"/>
                <a:cs typeface="Arial" charset="0"/>
              </a:rPr>
            </a:br>
            <a:r>
              <a:rPr lang="it-IT" sz="2000" b="1" dirty="0" smtClean="0">
                <a:solidFill>
                  <a:srgbClr val="002060"/>
                </a:solidFill>
                <a:latin typeface="Arial" pitchFamily="34" charset="0"/>
                <a:cs typeface="Arial" pitchFamily="34" charset="0"/>
              </a:rPr>
              <a:t>CONTRATTO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a:t>
            </a:r>
            <a:r>
              <a:rPr lang="it-IT" sz="2000" b="1" dirty="0" smtClean="0">
                <a:solidFill>
                  <a:srgbClr val="002060"/>
                </a:solidFill>
                <a:latin typeface="Arial" pitchFamily="34" charset="0"/>
                <a:cs typeface="Arial" pitchFamily="34" charset="0"/>
              </a:rPr>
              <a:t>APPRENDISTATO</a:t>
            </a:r>
            <a:endParaRPr lang="it-IT" sz="2400" b="1" dirty="0" smtClean="0">
              <a:solidFill>
                <a:srgbClr val="002060"/>
              </a:solidFill>
              <a:latin typeface="Arial" pitchFamily="34" charset="0"/>
              <a:cs typeface="Arial" pitchFamily="34" charset="0"/>
            </a:endParaRPr>
          </a:p>
          <a:p>
            <a:pPr marL="457200" indent="-457200" algn="ctr" defTabSz="538163" fontAlgn="auto">
              <a:spcBef>
                <a:spcPts val="0"/>
              </a:spcBef>
              <a:spcAft>
                <a:spcPts val="0"/>
              </a:spcAft>
              <a:tabLst>
                <a:tab pos="717550" algn="l"/>
              </a:tabLst>
              <a:defRPr/>
            </a:pPr>
            <a:endParaRPr lang="it-IT" sz="2400" b="1" dirty="0" smtClean="0">
              <a:solidFill>
                <a:srgbClr val="002060"/>
              </a:solidFill>
              <a:latin typeface="Arial" pitchFamily="34" charset="0"/>
              <a:cs typeface="Arial" pitchFamily="34" charset="0"/>
            </a:endParaRPr>
          </a:p>
          <a:p>
            <a:pPr marL="457200" indent="-457200" algn="just"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Frammentazione normativa:</a:t>
            </a:r>
            <a:endParaRPr lang="it-IT" sz="1400" b="1" dirty="0">
              <a:solidFill>
                <a:srgbClr val="002060"/>
              </a:solidFill>
              <a:latin typeface="+mn-lt"/>
              <a:cs typeface="Arial"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r>
              <a:rPr lang="it-IT" dirty="0" smtClean="0">
                <a:solidFill>
                  <a:srgbClr val="002060"/>
                </a:solidFill>
                <a:latin typeface="Arial" pitchFamily="34" charset="0"/>
                <a:cs typeface="Arial" pitchFamily="34" charset="0"/>
              </a:rPr>
              <a:t>L</a:t>
            </a:r>
            <a:r>
              <a:rPr lang="it-IT" dirty="0">
                <a:solidFill>
                  <a:srgbClr val="002060"/>
                </a:solidFill>
                <a:latin typeface="Arial" pitchFamily="34" charset="0"/>
                <a:cs typeface="Arial" pitchFamily="34" charset="0"/>
              </a:rPr>
              <a:t>. n. 25/1955</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L</a:t>
            </a:r>
            <a:r>
              <a:rPr lang="it-IT" dirty="0">
                <a:solidFill>
                  <a:srgbClr val="002060"/>
                </a:solidFill>
                <a:latin typeface="Arial" pitchFamily="34" charset="0"/>
                <a:cs typeface="Arial" pitchFamily="34" charset="0"/>
              </a:rPr>
              <a:t>. n. 196/1997</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a:t>
            </a:r>
            <a:r>
              <a:rPr lang="it-IT" dirty="0" err="1" smtClean="0">
                <a:solidFill>
                  <a:srgbClr val="002060"/>
                </a:solidFill>
                <a:latin typeface="Arial" pitchFamily="34" charset="0"/>
                <a:cs typeface="Arial" pitchFamily="34" charset="0"/>
              </a:rPr>
              <a:t>D.Lgs</a:t>
            </a:r>
            <a:r>
              <a:rPr lang="it-IT" dirty="0" err="1">
                <a:solidFill>
                  <a:srgbClr val="002060"/>
                </a:solidFill>
                <a:latin typeface="Arial" pitchFamily="34" charset="0"/>
                <a:cs typeface="Arial" pitchFamily="34" charset="0"/>
              </a:rPr>
              <a:t>.</a:t>
            </a:r>
            <a:r>
              <a:rPr lang="it-IT" dirty="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n. </a:t>
            </a:r>
            <a:r>
              <a:rPr lang="it-IT" dirty="0">
                <a:solidFill>
                  <a:srgbClr val="002060"/>
                </a:solidFill>
                <a:latin typeface="Arial" pitchFamily="34" charset="0"/>
                <a:cs typeface="Arial" pitchFamily="34" charset="0"/>
              </a:rPr>
              <a:t>276/2003 (artt. 48-53)</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L. n. 183/2010 (art. 48)</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TESTO UNICO DELL’APPRENDISTATO: </a:t>
            </a:r>
            <a:r>
              <a:rPr lang="it-IT" dirty="0" err="1" smtClean="0">
                <a:solidFill>
                  <a:srgbClr val="002060"/>
                </a:solidFill>
                <a:latin typeface="Arial" pitchFamily="34" charset="0"/>
                <a:cs typeface="Arial" pitchFamily="34" charset="0"/>
              </a:rPr>
              <a:t>D.LGS.</a:t>
            </a:r>
            <a:r>
              <a:rPr lang="it-IT" dirty="0" smtClean="0">
                <a:solidFill>
                  <a:srgbClr val="002060"/>
                </a:solidFill>
                <a:latin typeface="Arial" pitchFamily="34" charset="0"/>
                <a:cs typeface="Arial" pitchFamily="34" charset="0"/>
              </a:rPr>
              <a:t> 167/2011 come modificato da L. n. 92/2012, </a:t>
            </a:r>
            <a:r>
              <a:rPr lang="it-IT" dirty="0" err="1" smtClean="0">
                <a:solidFill>
                  <a:srgbClr val="002060"/>
                </a:solidFill>
                <a:latin typeface="Arial" pitchFamily="34" charset="0"/>
                <a:cs typeface="Arial" pitchFamily="34" charset="0"/>
              </a:rPr>
              <a:t>DL</a:t>
            </a:r>
            <a:r>
              <a:rPr lang="it-IT" dirty="0" smtClean="0">
                <a:solidFill>
                  <a:srgbClr val="002060"/>
                </a:solidFill>
                <a:latin typeface="Arial" pitchFamily="34" charset="0"/>
                <a:cs typeface="Arial" pitchFamily="34" charset="0"/>
              </a:rPr>
              <a:t>. 34/2014</a:t>
            </a: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700" dirty="0" smtClean="0">
              <a:solidFill>
                <a:srgbClr val="002060"/>
              </a:solidFill>
              <a:effectLst>
                <a:outerShdw blurRad="38100" dist="38100" dir="2700000" algn="tl">
                  <a:srgbClr val="C0C0C0"/>
                </a:outerShdw>
              </a:effectLst>
              <a:latin typeface="+mn-lt"/>
              <a:cs typeface="Arial" charset="0"/>
            </a:endParaRPr>
          </a:p>
          <a:p>
            <a:pPr marL="457200" indent="-457200" algn="just" defTabSz="538163" fontAlgn="auto">
              <a:spcBef>
                <a:spcPts val="0"/>
              </a:spcBef>
              <a:spcAft>
                <a:spcPts val="0"/>
              </a:spcAft>
              <a:tabLst>
                <a:tab pos="717550" algn="l"/>
              </a:tabLst>
              <a:defRPr/>
            </a:pPr>
            <a:r>
              <a:rPr lang="it-IT" sz="1700" b="1" dirty="0" smtClean="0">
                <a:solidFill>
                  <a:srgbClr val="002060"/>
                </a:solidFill>
                <a:effectLst>
                  <a:outerShdw blurRad="38100" dist="38100" dir="2700000" algn="tl">
                    <a:srgbClr val="C0C0C0"/>
                  </a:outerShdw>
                </a:effectLst>
                <a:latin typeface="+mn-lt"/>
                <a:cs typeface="Arial" charset="0"/>
              </a:rPr>
              <a:t>		</a:t>
            </a:r>
            <a:endParaRPr lang="it-IT" sz="1400" dirty="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400" u="sng" dirty="0" smtClean="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endParaRPr lang="it-IT" sz="1400" dirty="0">
              <a:solidFill>
                <a:srgbClr val="002060"/>
              </a:solidFill>
              <a:latin typeface="+mn-lt"/>
              <a:cs typeface="Arial" charset="0"/>
            </a:endParaRPr>
          </a:p>
        </p:txBody>
      </p:sp>
      <p:sp>
        <p:nvSpPr>
          <p:cNvPr id="8" name="Freccia a destra 7"/>
          <p:cNvSpPr/>
          <p:nvPr/>
        </p:nvSpPr>
        <p:spPr>
          <a:xfrm>
            <a:off x="467544" y="3429000"/>
            <a:ext cx="8640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Freccia circolare a destra 8"/>
          <p:cNvSpPr/>
          <p:nvPr/>
        </p:nvSpPr>
        <p:spPr>
          <a:xfrm>
            <a:off x="899592" y="4797152"/>
            <a:ext cx="731520" cy="864096"/>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CasellaDiTesto 9"/>
          <p:cNvSpPr txBox="1"/>
          <p:nvPr/>
        </p:nvSpPr>
        <p:spPr>
          <a:xfrm>
            <a:off x="3131840" y="5013176"/>
            <a:ext cx="4395008" cy="523220"/>
          </a:xfrm>
          <a:prstGeom prst="rect">
            <a:avLst/>
          </a:prstGeom>
          <a:noFill/>
        </p:spPr>
        <p:txBody>
          <a:bodyPr wrap="square" rtlCol="0">
            <a:spAutoFit/>
          </a:bodyPr>
          <a:lstStyle/>
          <a:p>
            <a:r>
              <a:rPr lang="it-IT" sz="2800" b="1" dirty="0" smtClean="0">
                <a:solidFill>
                  <a:srgbClr val="FF0000"/>
                </a:solidFill>
              </a:rPr>
              <a:t>OGGI D. LGS. N. 81/2015</a:t>
            </a:r>
            <a:endParaRPr lang="it-IT"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6866">
                                            <p:txEl>
                                              <p:pRg st="0" end="0"/>
                                            </p:txEl>
                                          </p:spTgt>
                                        </p:tgtEl>
                                        <p:attrNameLst>
                                          <p:attrName>style.visibility</p:attrName>
                                        </p:attrNameLst>
                                      </p:cBhvr>
                                      <p:to>
                                        <p:strVal val="visible"/>
                                      </p:to>
                                    </p:set>
                                    <p:animEffect transition="in" filter="fade">
                                      <p:cBhvr>
                                        <p:cTn id="7" dur="500"/>
                                        <p:tgtEl>
                                          <p:spTgt spid="67686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6866">
                                            <p:txEl>
                                              <p:pRg st="2" end="2"/>
                                            </p:txEl>
                                          </p:spTgt>
                                        </p:tgtEl>
                                        <p:attrNameLst>
                                          <p:attrName>style.visibility</p:attrName>
                                        </p:attrNameLst>
                                      </p:cBhvr>
                                      <p:to>
                                        <p:strVal val="visible"/>
                                      </p:to>
                                    </p:set>
                                    <p:animEffect transition="in" filter="fade">
                                      <p:cBhvr>
                                        <p:cTn id="11" dur="500"/>
                                        <p:tgtEl>
                                          <p:spTgt spid="676866">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76866">
                                            <p:txEl>
                                              <p:pRg st="3" end="3"/>
                                            </p:txEl>
                                          </p:spTgt>
                                        </p:tgtEl>
                                        <p:attrNameLst>
                                          <p:attrName>style.visibility</p:attrName>
                                        </p:attrNameLst>
                                      </p:cBhvr>
                                      <p:to>
                                        <p:strVal val="visible"/>
                                      </p:to>
                                    </p:set>
                                    <p:animEffect transition="in" filter="fade">
                                      <p:cBhvr>
                                        <p:cTn id="15" dur="500"/>
                                        <p:tgtEl>
                                          <p:spTgt spid="676866">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76866">
                                            <p:txEl>
                                              <p:pRg st="4" end="4"/>
                                            </p:txEl>
                                          </p:spTgt>
                                        </p:tgtEl>
                                        <p:attrNameLst>
                                          <p:attrName>style.visibility</p:attrName>
                                        </p:attrNameLst>
                                      </p:cBhvr>
                                      <p:to>
                                        <p:strVal val="visible"/>
                                      </p:to>
                                    </p:set>
                                    <p:animEffect transition="in" filter="fade">
                                      <p:cBhvr>
                                        <p:cTn id="19" dur="500"/>
                                        <p:tgtEl>
                                          <p:spTgt spid="676866">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76866">
                                            <p:txEl>
                                              <p:pRg st="5" end="5"/>
                                            </p:txEl>
                                          </p:spTgt>
                                        </p:tgtEl>
                                        <p:attrNameLst>
                                          <p:attrName>style.visibility</p:attrName>
                                        </p:attrNameLst>
                                      </p:cBhvr>
                                      <p:to>
                                        <p:strVal val="visible"/>
                                      </p:to>
                                    </p:set>
                                    <p:animEffect transition="in" filter="fade">
                                      <p:cBhvr>
                                        <p:cTn id="23" dur="500"/>
                                        <p:tgtEl>
                                          <p:spTgt spid="676866">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76866">
                                            <p:txEl>
                                              <p:pRg st="6" end="6"/>
                                            </p:txEl>
                                          </p:spTgt>
                                        </p:tgtEl>
                                        <p:attrNameLst>
                                          <p:attrName>style.visibility</p:attrName>
                                        </p:attrNameLst>
                                      </p:cBhvr>
                                      <p:to>
                                        <p:strVal val="visible"/>
                                      </p:to>
                                    </p:set>
                                    <p:animEffect transition="in" filter="fade">
                                      <p:cBhvr>
                                        <p:cTn id="27" dur="500"/>
                                        <p:tgtEl>
                                          <p:spTgt spid="676866">
                                            <p:txEl>
                                              <p:pRg st="6" end="6"/>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76866">
                                            <p:txEl>
                                              <p:pRg st="7" end="7"/>
                                            </p:txEl>
                                          </p:spTgt>
                                        </p:tgtEl>
                                        <p:attrNameLst>
                                          <p:attrName>style.visibility</p:attrName>
                                        </p:attrNameLst>
                                      </p:cBhvr>
                                      <p:to>
                                        <p:strVal val="visible"/>
                                      </p:to>
                                    </p:set>
                                    <p:animEffect transition="in" filter="fade">
                                      <p:cBhvr>
                                        <p:cTn id="31" dur="500"/>
                                        <p:tgtEl>
                                          <p:spTgt spid="676866">
                                            <p:txEl>
                                              <p:pRg st="7" end="7"/>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676866">
                                            <p:txEl>
                                              <p:pRg st="8" end="8"/>
                                            </p:txEl>
                                          </p:spTgt>
                                        </p:tgtEl>
                                        <p:attrNameLst>
                                          <p:attrName>style.visibility</p:attrName>
                                        </p:attrNameLst>
                                      </p:cBhvr>
                                      <p:to>
                                        <p:strVal val="visible"/>
                                      </p:to>
                                    </p:set>
                                    <p:animEffect transition="in" filter="fade">
                                      <p:cBhvr>
                                        <p:cTn id="35" dur="500"/>
                                        <p:tgtEl>
                                          <p:spTgt spid="676866">
                                            <p:txEl>
                                              <p:pRg st="8" end="8"/>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676866">
                                            <p:txEl>
                                              <p:pRg st="12" end="12"/>
                                            </p:txEl>
                                          </p:spTgt>
                                        </p:tgtEl>
                                        <p:attrNameLst>
                                          <p:attrName>style.visibility</p:attrName>
                                        </p:attrNameLst>
                                      </p:cBhvr>
                                      <p:to>
                                        <p:strVal val="visible"/>
                                      </p:to>
                                    </p:set>
                                    <p:animEffect transition="in" filter="fade">
                                      <p:cBhvr>
                                        <p:cTn id="39" dur="500"/>
                                        <p:tgtEl>
                                          <p:spTgt spid="676866">
                                            <p:txEl>
                                              <p:pRg st="12" end="12"/>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676866">
                                            <p:txEl>
                                              <p:pRg st="13" end="13"/>
                                            </p:txEl>
                                          </p:spTgt>
                                        </p:tgtEl>
                                        <p:attrNameLst>
                                          <p:attrName>style.visibility</p:attrName>
                                        </p:attrNameLst>
                                      </p:cBhvr>
                                      <p:to>
                                        <p:strVal val="visible"/>
                                      </p:to>
                                    </p:set>
                                    <p:animEffect transition="in" filter="fade">
                                      <p:cBhvr>
                                        <p:cTn id="43" dur="500"/>
                                        <p:tgtEl>
                                          <p:spTgt spid="676866">
                                            <p:txEl>
                                              <p:pRg st="13" end="13"/>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76866">
                                            <p:txEl>
                                              <p:pRg st="14" end="14"/>
                                            </p:txEl>
                                          </p:spTgt>
                                        </p:tgtEl>
                                        <p:attrNameLst>
                                          <p:attrName>style.visibility</p:attrName>
                                        </p:attrNameLst>
                                      </p:cBhvr>
                                      <p:to>
                                        <p:strVal val="visible"/>
                                      </p:to>
                                    </p:set>
                                    <p:animEffect transition="in" filter="fade">
                                      <p:cBhvr>
                                        <p:cTn id="47" dur="500"/>
                                        <p:tgtEl>
                                          <p:spTgt spid="67686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6" grpId="0" build="p"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LE MODIFICHE DALLA L. N. 92/2012 AL D. LGS. N. 81/2015</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8" name="CasellaDiTesto 7"/>
          <p:cNvSpPr txBox="1"/>
          <p:nvPr/>
        </p:nvSpPr>
        <p:spPr>
          <a:xfrm>
            <a:off x="431540" y="1700808"/>
            <a:ext cx="8280920" cy="5632311"/>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La disciplina del contratto a tempo determinato era contenuta nel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368/2001: </a:t>
            </a:r>
          </a:p>
          <a:p>
            <a:pPr algn="just"/>
            <a:endParaRPr lang="it-IT"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Con la c.d. </a:t>
            </a:r>
            <a:r>
              <a:rPr lang="it-IT" sz="1800" b="1" dirty="0" smtClean="0">
                <a:solidFill>
                  <a:srgbClr val="002060"/>
                </a:solidFill>
                <a:latin typeface="Arial" pitchFamily="34" charset="0"/>
                <a:cs typeface="Arial" pitchFamily="34" charset="0"/>
              </a:rPr>
              <a:t>Legge </a:t>
            </a:r>
            <a:r>
              <a:rPr lang="it-IT" sz="1800" b="1"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(legge n. 92/2012)</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era stato eliminato l’obbligo di motivare l’apposizione del termine in ipotesi di un “</a:t>
            </a:r>
            <a:r>
              <a:rPr lang="it-IT" sz="1800" i="1" dirty="0" smtClean="0">
                <a:solidFill>
                  <a:srgbClr val="002060"/>
                </a:solidFill>
                <a:latin typeface="Arial" pitchFamily="34" charset="0"/>
                <a:cs typeface="Arial" pitchFamily="34" charset="0"/>
              </a:rPr>
              <a:t>primo rapporto a tempo determinato, di durata non superiore a 12 mesi”.</a:t>
            </a:r>
          </a:p>
          <a:p>
            <a:pPr algn="just"/>
            <a:endParaRPr lang="it-IT" sz="1800" i="1"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c.d. </a:t>
            </a:r>
            <a:r>
              <a:rPr lang="it-IT" sz="1800" b="1" dirty="0" smtClean="0">
                <a:solidFill>
                  <a:srgbClr val="002060"/>
                </a:solidFill>
                <a:latin typeface="Arial" pitchFamily="34" charset="0"/>
                <a:cs typeface="Arial" pitchFamily="34" charset="0"/>
              </a:rPr>
              <a:t>Decreto </a:t>
            </a:r>
            <a:r>
              <a:rPr lang="it-IT" sz="1800" b="1" dirty="0" err="1" smtClean="0">
                <a:solidFill>
                  <a:srgbClr val="002060"/>
                </a:solidFill>
                <a:latin typeface="Arial" pitchFamily="34" charset="0"/>
                <a:cs typeface="Arial" pitchFamily="34" charset="0"/>
              </a:rPr>
              <a:t>Poletti</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(d.l. 34/2014) l’obbligo di motivare il contratto a termine è stato definitivamente sostituito da quello del rispetto, da parte del datore di lavoro, della percentuale di contingentamento del 20% “</a:t>
            </a:r>
            <a:r>
              <a:rPr lang="it-IT" sz="1800" i="1" dirty="0" smtClean="0">
                <a:solidFill>
                  <a:srgbClr val="002060"/>
                </a:solidFill>
                <a:latin typeface="Arial" pitchFamily="34" charset="0"/>
                <a:cs typeface="Arial" pitchFamily="34" charset="0"/>
              </a:rPr>
              <a:t>del numero dei lavoratori in forza dal primo gennaio dell’anno di assunzione</a:t>
            </a:r>
            <a:r>
              <a:rPr lang="it-IT" sz="1800" dirty="0" smtClean="0">
                <a:solidFill>
                  <a:srgbClr val="002060"/>
                </a:solidFill>
                <a:latin typeface="Arial" pitchFamily="34" charset="0"/>
                <a:cs typeface="Arial" pitchFamily="34" charset="0"/>
              </a:rPr>
              <a:t>”.</a:t>
            </a:r>
          </a:p>
          <a:p>
            <a:pPr algn="just"/>
            <a:endParaRPr lang="it-IT" sz="1800"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a:t>
            </a:r>
            <a:r>
              <a:rPr lang="it-IT" sz="1800" b="1" dirty="0" smtClean="0">
                <a:solidFill>
                  <a:srgbClr val="002060"/>
                </a:solidFill>
                <a:latin typeface="Arial" pitchFamily="34" charset="0"/>
                <a:cs typeface="Arial" pitchFamily="34" charset="0"/>
              </a:rPr>
              <a:t>d. </a:t>
            </a:r>
            <a:r>
              <a:rPr lang="it-IT" sz="1800" b="1" dirty="0" err="1" smtClean="0">
                <a:solidFill>
                  <a:srgbClr val="002060"/>
                </a:solidFill>
                <a:latin typeface="Arial" pitchFamily="34" charset="0"/>
                <a:cs typeface="Arial" pitchFamily="34" charset="0"/>
              </a:rPr>
              <a:t>lgs</a:t>
            </a:r>
            <a:r>
              <a:rPr lang="it-IT" sz="1800" b="1" dirty="0" smtClean="0">
                <a:solidFill>
                  <a:srgbClr val="002060"/>
                </a:solidFill>
                <a:latin typeface="Arial" pitchFamily="34" charset="0"/>
                <a:cs typeface="Arial" pitchFamily="34" charset="0"/>
              </a:rPr>
              <a:t>. 81/2015 </a:t>
            </a:r>
            <a:r>
              <a:rPr lang="it-IT" sz="1800" dirty="0" smtClean="0">
                <a:solidFill>
                  <a:srgbClr val="002060"/>
                </a:solidFill>
                <a:latin typeface="Arial" pitchFamily="34" charset="0"/>
                <a:cs typeface="Arial" pitchFamily="34" charset="0"/>
              </a:rPr>
              <a:t>viene perfezionata e sistematizzata la disciplina sul contratto a termine, sulla scorta dei principi introdotti dalla Legge </a:t>
            </a:r>
            <a:r>
              <a:rPr lang="it-IT" sz="1800"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dapprima e, soprattutto, dal Decreto </a:t>
            </a:r>
            <a:r>
              <a:rPr lang="it-IT" sz="1800" dirty="0" err="1" smtClean="0">
                <a:solidFill>
                  <a:srgbClr val="002060"/>
                </a:solidFill>
                <a:latin typeface="Arial" pitchFamily="34" charset="0"/>
                <a:cs typeface="Arial" pitchFamily="34" charset="0"/>
              </a:rPr>
              <a:t>Poletti</a:t>
            </a:r>
            <a:r>
              <a:rPr lang="it-IT" sz="1800" dirty="0" smtClean="0">
                <a:solidFill>
                  <a:srgbClr val="002060"/>
                </a:solidFill>
                <a:latin typeface="Arial" pitchFamily="34" charset="0"/>
                <a:cs typeface="Arial" pitchFamily="34" charset="0"/>
              </a:rPr>
              <a:t>. </a:t>
            </a:r>
            <a:r>
              <a:rPr lang="it-IT" sz="1800" u="sng" dirty="0" smtClean="0">
                <a:solidFill>
                  <a:srgbClr val="002060"/>
                </a:solidFill>
                <a:latin typeface="Arial" pitchFamily="34" charset="0"/>
                <a:cs typeface="Arial" pitchFamily="34" charset="0"/>
              </a:rPr>
              <a:t>Viene abrogato il d. </a:t>
            </a:r>
            <a:r>
              <a:rPr lang="it-IT" sz="1800" u="sng" dirty="0" err="1" smtClean="0">
                <a:solidFill>
                  <a:srgbClr val="002060"/>
                </a:solidFill>
                <a:latin typeface="Arial" pitchFamily="34" charset="0"/>
                <a:cs typeface="Arial" pitchFamily="34" charset="0"/>
              </a:rPr>
              <a:t>lgs</a:t>
            </a:r>
            <a:r>
              <a:rPr lang="it-IT" sz="1800" u="sng" dirty="0" smtClean="0">
                <a:solidFill>
                  <a:srgbClr val="002060"/>
                </a:solidFill>
                <a:latin typeface="Arial" pitchFamily="34" charset="0"/>
                <a:cs typeface="Arial" pitchFamily="34" charset="0"/>
              </a:rPr>
              <a:t>. n. 368/2001</a:t>
            </a:r>
            <a:r>
              <a:rPr lang="it-IT" sz="1800" dirty="0" smtClean="0">
                <a:solidFill>
                  <a:srgbClr val="002060"/>
                </a:solidFill>
                <a:latin typeface="Arial" pitchFamily="34" charset="0"/>
                <a:cs typeface="Arial" pitchFamily="34" charset="0"/>
              </a:rPr>
              <a:t>.</a:t>
            </a: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464742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DEFINIZIONE E TIPOLOGIE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APPRENDISTATO</a:t>
            </a: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È un contratto di lavoro a tempo indeterminato finalizzato alla formazione e alla occupazione dei giovani.</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Tre tipologie:</a:t>
            </a:r>
            <a:endParaRPr lang="it-IT" dirty="0" smtClean="0">
              <a:solidFill>
                <a:srgbClr val="002060"/>
              </a:solidFill>
              <a:latin typeface="+mn-lt"/>
            </a:endParaRPr>
          </a:p>
          <a:p>
            <a:pPr algn="just" fontAlgn="auto">
              <a:spcBef>
                <a:spcPts val="0"/>
              </a:spcBef>
              <a:spcAft>
                <a:spcPts val="0"/>
              </a:spcAft>
              <a:defRPr/>
            </a:pPr>
            <a:endParaRPr lang="it-IT"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a:t>
            </a:r>
            <a:r>
              <a:rPr lang="it-IT" u="sng" dirty="0">
                <a:solidFill>
                  <a:srgbClr val="002060"/>
                </a:solidFill>
                <a:latin typeface="Arial" pitchFamily="34" charset="0"/>
                <a:cs typeface="Arial" pitchFamily="34" charset="0"/>
              </a:rPr>
              <a:t>per la qualifica e per il diploma </a:t>
            </a:r>
            <a:r>
              <a:rPr lang="it-IT" u="sng" dirty="0" smtClean="0">
                <a:solidFill>
                  <a:srgbClr val="002060"/>
                </a:solidFill>
                <a:latin typeface="Arial" pitchFamily="34" charset="0"/>
                <a:cs typeface="Arial" pitchFamily="34" charset="0"/>
              </a:rPr>
              <a:t>professionale</a:t>
            </a:r>
            <a:r>
              <a:rPr lang="it-IT" dirty="0" smtClean="0">
                <a:solidFill>
                  <a:srgbClr val="002060"/>
                </a:solidFill>
                <a:latin typeface="Arial" pitchFamily="34" charset="0"/>
                <a:cs typeface="Arial" pitchFamily="34" charset="0"/>
              </a:rPr>
              <a:t>, il diploma di istruzione secondaria superiore e il certificato di specializzazione tecnica 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professionalizzante</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sz="1200"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di alta formazione e di ricerca </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36009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a:t>
            </a:r>
            <a:r>
              <a:rPr lang="it-IT" b="1" dirty="0">
                <a:solidFill>
                  <a:srgbClr val="002060"/>
                </a:solidFill>
                <a:latin typeface="Arial" pitchFamily="34" charset="0"/>
                <a:cs typeface="Arial" pitchFamily="34" charset="0"/>
              </a:rPr>
              <a:t>per la qualifica e per il diploma </a:t>
            </a:r>
            <a:r>
              <a:rPr lang="it-IT" b="1" dirty="0" smtClean="0">
                <a:solidFill>
                  <a:srgbClr val="002060"/>
                </a:solidFill>
                <a:latin typeface="Arial" pitchFamily="34" charset="0"/>
                <a:cs typeface="Arial" pitchFamily="34" charset="0"/>
              </a:rPr>
              <a:t>professionale, il diploma di</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istruzione secondaria superiore e il certificato di specializzazione tecnica</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strutturato in modo da coniugare la formazione in azienda con l’istruzione e la formazione professionale svolta dalle istituzioni  che operano nell’ambito dei sistemi regionali di istruzione e formazione;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finalizzato al riconoscimento di un titolo riconosciuto nell’ordinamento scolastico</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ricolto ai giovani iscritti a partire dal secondo anno dei percorsi di istruzione secondaria superiore;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La durata è determinata in base alla qualifica o titolo da conseguire (3/4 anni)</a:t>
            </a: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4365104"/>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4869160"/>
            <a:ext cx="8364306" cy="1200329"/>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a) È finalizzato al conseguimento di una qualificazione professionale ai fini contrattuali determinata dalle parti del contratto sulla base dei profili o qualificazioni professionali per il settore di riferimento dai sistemi di inquadramento del personale  dei CCNL </a:t>
            </a:r>
          </a:p>
        </p:txBody>
      </p:sp>
      <p:sp>
        <p:nvSpPr>
          <p:cNvPr id="8" name="Freccia a destra 7"/>
          <p:cNvSpPr/>
          <p:nvPr/>
        </p:nvSpPr>
        <p:spPr>
          <a:xfrm>
            <a:off x="6732240" y="60932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836712"/>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1556792"/>
            <a:ext cx="8364306" cy="1477328"/>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b) La durata, anche minima, del periodo di apprendistato  è stabilita dai CCNL, ma in ogni caso, non può superare:</a:t>
            </a:r>
          </a:p>
          <a:p>
            <a:pPr algn="just"/>
            <a:r>
              <a:rPr lang="it-IT" dirty="0" smtClean="0">
                <a:solidFill>
                  <a:srgbClr val="002060"/>
                </a:solidFill>
                <a:latin typeface="Arial" pitchFamily="34" charset="0"/>
                <a:cs typeface="Arial" pitchFamily="34" charset="0"/>
              </a:rPr>
              <a:t>3 anni nella generalità dei casi;</a:t>
            </a:r>
          </a:p>
          <a:p>
            <a:pPr algn="just"/>
            <a:r>
              <a:rPr lang="it-IT" dirty="0" smtClean="0">
                <a:solidFill>
                  <a:srgbClr val="002060"/>
                </a:solidFill>
                <a:latin typeface="Arial" pitchFamily="34" charset="0"/>
                <a:cs typeface="Arial" pitchFamily="34" charset="0"/>
              </a:rPr>
              <a:t>5 anni, per i profili professionali caratterizzanti la figura dell’artigianato individuati nella contrattazione collettiva di riferimento.</a:t>
            </a:r>
          </a:p>
        </p:txBody>
      </p:sp>
      <p:sp>
        <p:nvSpPr>
          <p:cNvPr id="9" name="Rettangolo 8"/>
          <p:cNvSpPr/>
          <p:nvPr/>
        </p:nvSpPr>
        <p:spPr>
          <a:xfrm>
            <a:off x="1439652" y="3105834"/>
            <a:ext cx="6264696" cy="369332"/>
          </a:xfrm>
          <a:prstGeom prst="rect">
            <a:avLst/>
          </a:prstGeom>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di alta formazione e di ricerca </a:t>
            </a:r>
          </a:p>
        </p:txBody>
      </p:sp>
      <p:sp>
        <p:nvSpPr>
          <p:cNvPr id="10" name="CasellaDiTesto 9"/>
          <p:cNvSpPr txBox="1"/>
          <p:nvPr/>
        </p:nvSpPr>
        <p:spPr>
          <a:xfrm>
            <a:off x="611560" y="3789040"/>
            <a:ext cx="7920881" cy="2585323"/>
          </a:xfrm>
          <a:prstGeom prst="rect">
            <a:avLst/>
          </a:prstGeom>
          <a:noFill/>
        </p:spPr>
        <p:txBody>
          <a:bodyPr wrap="square" rtlCol="0">
            <a:spAutoFit/>
          </a:bodyPr>
          <a:lstStyle/>
          <a:p>
            <a:pPr marL="342900" indent="-342900" algn="just">
              <a:buAutoNum type="alphaLcParenR"/>
            </a:pPr>
            <a:r>
              <a:rPr lang="it-IT" dirty="0" smtClean="0">
                <a:solidFill>
                  <a:srgbClr val="002060"/>
                </a:solidFill>
                <a:latin typeface="Arial" pitchFamily="34" charset="0"/>
                <a:cs typeface="Arial" pitchFamily="34" charset="0"/>
              </a:rPr>
              <a:t>È finalizzato al conseguimento di un titolo di studio universitario e dell’alta formazione compresi i dottorati di ricerca, percorsi formativi in istituti tecnici superiori, attività di ricerca, praticantato per l’accesso alle professioni </a:t>
            </a:r>
            <a:r>
              <a:rPr lang="it-IT" dirty="0" err="1" smtClean="0">
                <a:solidFill>
                  <a:srgbClr val="002060"/>
                </a:solidFill>
                <a:latin typeface="Arial" pitchFamily="34" charset="0"/>
                <a:cs typeface="Arial" pitchFamily="34" charset="0"/>
              </a:rPr>
              <a:t>ordinistiche</a:t>
            </a:r>
            <a:endParaRPr lang="it-IT" dirty="0" smtClean="0">
              <a:solidFill>
                <a:srgbClr val="002060"/>
              </a:solidFill>
              <a:latin typeface="Arial" pitchFamily="34" charset="0"/>
              <a:cs typeface="Arial" pitchFamily="34" charset="0"/>
            </a:endParaRPr>
          </a:p>
          <a:p>
            <a:pPr marL="342900" indent="-342900" algn="just">
              <a:buAutoNum type="alphaLcParenR"/>
            </a:pPr>
            <a:r>
              <a:rPr lang="it-IT" dirty="0" smtClean="0">
                <a:solidFill>
                  <a:srgbClr val="002060"/>
                </a:solidFill>
                <a:latin typeface="Arial" pitchFamily="34" charset="0"/>
                <a:cs typeface="Arial" pitchFamily="34" charset="0"/>
              </a:rPr>
              <a:t>La durata per i soli profili che attengono la formazione, è rimessa alle regioni (e alle province autonome di Trento e Bolzano) in accordo con le associazioni territoriali dei datori di lavoro e dei lavoratori comparativamente più rappresentative sul piano nazionale, le Università, gli istituti tecnici ecc..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3620458" y="404664"/>
            <a:ext cx="1903085"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Regole generali</a:t>
            </a:r>
          </a:p>
        </p:txBody>
      </p:sp>
      <p:sp>
        <p:nvSpPr>
          <p:cNvPr id="7" name="CasellaDiTesto 6"/>
          <p:cNvSpPr txBox="1"/>
          <p:nvPr/>
        </p:nvSpPr>
        <p:spPr>
          <a:xfrm>
            <a:off x="389847" y="908720"/>
            <a:ext cx="8364306" cy="1200329"/>
          </a:xfrm>
          <a:prstGeom prst="rect">
            <a:avLst/>
          </a:prstGeom>
          <a:noFill/>
        </p:spPr>
        <p:txBody>
          <a:bodyPr wrap="square" rtlCol="0">
            <a:spAutoFit/>
          </a:bodyPr>
          <a:lstStyle/>
          <a:p>
            <a:pPr marL="342900" indent="-342900" algn="just">
              <a:buAutoNum type="arabicPeriod"/>
            </a:pPr>
            <a:r>
              <a:rPr lang="it-IT" dirty="0" smtClean="0">
                <a:solidFill>
                  <a:srgbClr val="002060"/>
                </a:solidFill>
                <a:latin typeface="Arial" pitchFamily="34" charset="0"/>
                <a:cs typeface="Arial" pitchFamily="34" charset="0"/>
              </a:rPr>
              <a:t>Obbligo di individuare un tutor o referente aziendale</a:t>
            </a:r>
          </a:p>
          <a:p>
            <a:pPr marL="342900" indent="-342900" algn="just">
              <a:buAutoNum type="arabicPeriod"/>
            </a:pPr>
            <a:r>
              <a:rPr lang="it-IT" dirty="0" smtClean="0">
                <a:solidFill>
                  <a:srgbClr val="002060"/>
                </a:solidFill>
                <a:latin typeface="Arial" pitchFamily="34" charset="0"/>
                <a:cs typeface="Arial" pitchFamily="34" charset="0"/>
              </a:rPr>
              <a:t>Finanziare i percorsi tramite fondi interprofessionali</a:t>
            </a:r>
          </a:p>
          <a:p>
            <a:pPr marL="342900" indent="-342900" algn="just">
              <a:buAutoNum type="arabicPeriod"/>
            </a:pPr>
            <a:r>
              <a:rPr lang="it-IT" dirty="0" smtClean="0">
                <a:solidFill>
                  <a:srgbClr val="002060"/>
                </a:solidFill>
                <a:latin typeface="Arial" pitchFamily="34" charset="0"/>
                <a:cs typeface="Arial" pitchFamily="34" charset="0"/>
              </a:rPr>
              <a:t>Registrare la formazione effettuata e la qualifica professionale a fini contrattuali eventualmente acquisita nel fascicolo elettronico </a:t>
            </a:r>
          </a:p>
        </p:txBody>
      </p:sp>
      <p:sp>
        <p:nvSpPr>
          <p:cNvPr id="11" name="CasellaDiTesto 10"/>
          <p:cNvSpPr txBox="1"/>
          <p:nvPr/>
        </p:nvSpPr>
        <p:spPr>
          <a:xfrm>
            <a:off x="671400" y="2420888"/>
            <a:ext cx="7801201" cy="369332"/>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ATTENZIONE: VINCOLI APPRENDISTATO PROFESSIONALIZZANTE </a:t>
            </a:r>
          </a:p>
        </p:txBody>
      </p:sp>
      <p:sp>
        <p:nvSpPr>
          <p:cNvPr id="12" name="Rettangolo 11"/>
          <p:cNvSpPr/>
          <p:nvPr/>
        </p:nvSpPr>
        <p:spPr>
          <a:xfrm>
            <a:off x="431540" y="2996952"/>
            <a:ext cx="8280920" cy="3416320"/>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Ferma restando la possibilità per i contratti collettivi nazionali di lavoro, stipulati dalle associazioni sindacali comparativamente più rappresentative sul piano nazionale, di individuare limiti diversi da quelli previsti dal presente comma, </a:t>
            </a:r>
            <a:r>
              <a:rPr lang="it-IT" b="1" dirty="0" smtClean="0">
                <a:solidFill>
                  <a:srgbClr val="002060"/>
                </a:solidFill>
                <a:latin typeface="Arial" pitchFamily="34" charset="0"/>
                <a:cs typeface="Arial" pitchFamily="34" charset="0"/>
              </a:rPr>
              <a:t>esclusivamente per i datori di lavoro che occupano almeno cinquanta dipendenti</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l'assunzione di nuovi apprendisti con contratto di apprendistato professionalizzante è subordinata alla prosecuzione, a tempo indeterminato, del rapporto di lavoro al termine del periodo di apprendistato, nei trentasei mesi precedenti la nuova assunzione, di almeno il 20 per cento degli apprendisti dipendenti dallo stesso datore di lavoro</a:t>
            </a:r>
            <a:r>
              <a:rPr lang="it-IT" dirty="0" smtClean="0">
                <a:solidFill>
                  <a:srgbClr val="002060"/>
                </a:solidFill>
                <a:latin typeface="Arial" pitchFamily="34" charset="0"/>
                <a:cs typeface="Arial" pitchFamily="34" charset="0"/>
              </a:rPr>
              <a:t>, restando esclusi dal computo i rapporti cessati per recesso durante il periodo di prova, dimissioni o licenziamento per giusta causa. (art. 42, comma8,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7" y="1052513"/>
            <a:ext cx="8447087" cy="5040312"/>
          </a:xfrm>
        </p:spPr>
        <p:txBody>
          <a:bodyPr>
            <a:normAutofit/>
          </a:bodyPr>
          <a:lstStyle/>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r>
              <a:rPr lang="it-IT" sz="2400" b="1" cap="all" dirty="0" smtClean="0">
                <a:solidFill>
                  <a:srgbClr val="002060"/>
                </a:solidFill>
                <a:latin typeface="Arial" pitchFamily="34" charset="0"/>
                <a:cs typeface="Arial" pitchFamily="34" charset="0"/>
              </a:rPr>
              <a:t>Tirocini formativi e di orientamento</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832648"/>
          </a:xfrm>
        </p:spPr>
        <p:txBody>
          <a:bodyPr>
            <a:normAutofit fontScale="85000" lnSpcReduction="20000"/>
          </a:bodyPr>
          <a:lstStyle/>
          <a:p>
            <a:pPr algn="ctr">
              <a:buNone/>
              <a:defRPr/>
            </a:pPr>
            <a:r>
              <a:rPr lang="it-IT" sz="2400" b="1" cap="all" dirty="0" smtClean="0">
                <a:solidFill>
                  <a:srgbClr val="002060"/>
                </a:solidFill>
                <a:latin typeface="Arial" pitchFamily="34" charset="0"/>
                <a:cs typeface="Arial" pitchFamily="34" charset="0"/>
              </a:rPr>
              <a:t>Tirocini</a:t>
            </a:r>
          </a:p>
          <a:p>
            <a:pPr algn="just">
              <a:buNone/>
              <a:defRPr/>
            </a:pPr>
            <a:endParaRPr lang="it-IT" sz="2100" cap="all"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Il tirocinio formativo consiste in un </a:t>
            </a:r>
            <a:r>
              <a:rPr lang="it-IT" sz="1600" b="1" dirty="0" smtClean="0">
                <a:solidFill>
                  <a:srgbClr val="002060"/>
                </a:solidFill>
                <a:latin typeface="Arial" pitchFamily="34" charset="0"/>
                <a:cs typeface="Arial" pitchFamily="34" charset="0"/>
              </a:rPr>
              <a:t>periodo di formazione</a:t>
            </a:r>
            <a:r>
              <a:rPr lang="it-IT" sz="1600" dirty="0" smtClean="0">
                <a:solidFill>
                  <a:srgbClr val="002060"/>
                </a:solidFill>
                <a:latin typeface="Arial" pitchFamily="34" charset="0"/>
                <a:cs typeface="Arial" pitchFamily="34" charset="0"/>
              </a:rPr>
              <a:t> utile all’acquisizione di nuove competenze da utilizzare per inserirsi o reinserirsi nel mercato del lavoro e non è assimilabile in alcun modo ad un rapporto di lavoro subordinato.</a:t>
            </a:r>
          </a:p>
          <a:p>
            <a:pPr algn="just">
              <a:buNone/>
            </a:pPr>
            <a:r>
              <a:rPr lang="it-IT" sz="1600" dirty="0" smtClean="0">
                <a:solidFill>
                  <a:srgbClr val="002060"/>
                </a:solidFill>
                <a:latin typeface="Arial" pitchFamily="34" charset="0"/>
                <a:cs typeface="Arial" pitchFamily="34" charset="0"/>
              </a:rPr>
              <a:t> </a:t>
            </a:r>
            <a:r>
              <a:rPr lang="it-IT" sz="1600" dirty="0" smtClean="0"/>
              <a:t/>
            </a:r>
            <a:br>
              <a:rPr lang="it-IT" sz="1600" dirty="0" smtClean="0"/>
            </a:br>
            <a:endParaRPr lang="it-IT" sz="1600" dirty="0" smtClean="0"/>
          </a:p>
          <a:p>
            <a:pPr algn="just">
              <a:buNone/>
            </a:pPr>
            <a:r>
              <a:rPr lang="it-IT" sz="1600" b="1" u="sng" dirty="0" smtClean="0">
                <a:solidFill>
                  <a:srgbClr val="002060"/>
                </a:solidFill>
                <a:latin typeface="Arial" pitchFamily="34" charset="0"/>
                <a:cs typeface="Arial" pitchFamily="34" charset="0"/>
              </a:rPr>
              <a:t>La disciplina che regolamenta i tirocini è di competenza regionale </a:t>
            </a:r>
            <a:r>
              <a:rPr lang="it-IT" sz="1600" dirty="0" smtClean="0">
                <a:solidFill>
                  <a:srgbClr val="002060"/>
                </a:solidFill>
                <a:latin typeface="Arial" pitchFamily="34" charset="0"/>
                <a:cs typeface="Arial" pitchFamily="34" charset="0"/>
              </a:rPr>
              <a:t>e si distingue in base alla tipologia dei destinatari dell’azione formativa. I tirocini curriculari - promossi dalle università o dalle scuole – sono svolti all’interno di un percorso formale di istruzione o formazione. </a:t>
            </a: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Mentre l’ambito più ampio dei tirocini extracurriculari comprende:</a:t>
            </a:r>
          </a:p>
          <a:p>
            <a:pPr algn="just"/>
            <a:r>
              <a:rPr lang="it-IT" sz="1600" b="1" dirty="0" smtClean="0">
                <a:solidFill>
                  <a:srgbClr val="002060"/>
                </a:solidFill>
                <a:latin typeface="Arial" pitchFamily="34" charset="0"/>
                <a:cs typeface="Arial" pitchFamily="34" charset="0"/>
              </a:rPr>
              <a:t>Tirocini formativi e di orientamento</a:t>
            </a:r>
            <a:r>
              <a:rPr lang="it-IT" sz="1600" dirty="0" smtClean="0">
                <a:solidFill>
                  <a:srgbClr val="002060"/>
                </a:solidFill>
                <a:latin typeface="Arial" pitchFamily="34" charset="0"/>
                <a:cs typeface="Arial" pitchFamily="34" charset="0"/>
              </a:rPr>
              <a:t>, svolti da soggetti che abbiano conseguito un titolo di studio entro e non oltre i 12 mesi (neodiplomati o neolaureati), finalizzati ad agevolare le scelte professionali e l’</a:t>
            </a:r>
            <a:r>
              <a:rPr lang="it-IT" sz="1600" dirty="0" err="1" smtClean="0">
                <a:solidFill>
                  <a:srgbClr val="002060"/>
                </a:solidFill>
                <a:latin typeface="Arial" pitchFamily="34" charset="0"/>
                <a:cs typeface="Arial" pitchFamily="34" charset="0"/>
              </a:rPr>
              <a:t>occupabilità</a:t>
            </a:r>
            <a:r>
              <a:rPr lang="it-IT" sz="1600" dirty="0" smtClean="0">
                <a:solidFill>
                  <a:srgbClr val="002060"/>
                </a:solidFill>
                <a:latin typeface="Arial" pitchFamily="34" charset="0"/>
                <a:cs typeface="Arial" pitchFamily="34" charset="0"/>
              </a:rPr>
              <a:t> dei giovani nella transizione scuola lavoro</a:t>
            </a:r>
          </a:p>
          <a:p>
            <a:pPr algn="just"/>
            <a:r>
              <a:rPr lang="it-IT" sz="1600" b="1" dirty="0" smtClean="0">
                <a:solidFill>
                  <a:srgbClr val="002060"/>
                </a:solidFill>
                <a:latin typeface="Arial" pitchFamily="34" charset="0"/>
                <a:cs typeface="Arial" pitchFamily="34" charset="0"/>
              </a:rPr>
              <a:t>Tirocini di inserimento o reinserimento </a:t>
            </a:r>
            <a:r>
              <a:rPr lang="it-IT" sz="1600" dirty="0" smtClean="0">
                <a:solidFill>
                  <a:srgbClr val="002060"/>
                </a:solidFill>
                <a:latin typeface="Arial" pitchFamily="34" charset="0"/>
                <a:cs typeface="Arial" pitchFamily="34" charset="0"/>
              </a:rPr>
              <a:t>nel mercato del lavoro, finalizzati a percorsi di recupero occupazionale a favore di inoccupati e disoccupati, anche in mobilità, nonché a beneficiari di ammortizzatori sociali sulla base di specifici accordi in attuazione di politiche attive del lavoro</a:t>
            </a:r>
          </a:p>
          <a:p>
            <a:pPr algn="just"/>
            <a:r>
              <a:rPr lang="it-IT" sz="1600" b="1" dirty="0" smtClean="0">
                <a:solidFill>
                  <a:srgbClr val="002060"/>
                </a:solidFill>
                <a:latin typeface="Arial" pitchFamily="34" charset="0"/>
                <a:cs typeface="Arial" pitchFamily="34" charset="0"/>
              </a:rPr>
              <a:t>Tirocini di orientamento e formazione </a:t>
            </a:r>
            <a:r>
              <a:rPr lang="it-IT" sz="1600" dirty="0" smtClean="0">
                <a:solidFill>
                  <a:srgbClr val="002060"/>
                </a:solidFill>
                <a:latin typeface="Arial" pitchFamily="34" charset="0"/>
                <a:cs typeface="Arial" pitchFamily="34" charset="0"/>
              </a:rPr>
              <a:t>oppure di inserimento/reinserimento in favore di disabili, persone svantaggiate e richiedenti asilo politico o titolari di protezione internazionale</a:t>
            </a:r>
          </a:p>
          <a:p>
            <a:pPr algn="just"/>
            <a:r>
              <a:rPr lang="it-IT" sz="1600" b="1" dirty="0" smtClean="0">
                <a:solidFill>
                  <a:srgbClr val="002060"/>
                </a:solidFill>
                <a:latin typeface="Arial" pitchFamily="34" charset="0"/>
                <a:cs typeface="Arial" pitchFamily="34" charset="0"/>
              </a:rPr>
              <a:t>Tirocini finalizzati allo svolgimento della pratica professionale </a:t>
            </a:r>
            <a:r>
              <a:rPr lang="it-IT" sz="1600" dirty="0" smtClean="0">
                <a:solidFill>
                  <a:srgbClr val="002060"/>
                </a:solidFill>
                <a:latin typeface="Arial" pitchFamily="34" charset="0"/>
                <a:cs typeface="Arial" pitchFamily="34" charset="0"/>
              </a:rPr>
              <a:t>e all’accesso alle professioni </a:t>
            </a:r>
            <a:r>
              <a:rPr lang="it-IT" sz="1600" dirty="0" err="1" smtClean="0">
                <a:solidFill>
                  <a:srgbClr val="002060"/>
                </a:solidFill>
                <a:latin typeface="Arial" pitchFamily="34" charset="0"/>
                <a:cs typeface="Arial" pitchFamily="34" charset="0"/>
              </a:rPr>
              <a:t>ordinistiche</a:t>
            </a:r>
            <a:endParaRPr lang="it-IT" sz="1600"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Tirocini transnazional</a:t>
            </a:r>
            <a:r>
              <a:rPr lang="it-IT" sz="1600" dirty="0" smtClean="0">
                <a:solidFill>
                  <a:srgbClr val="002060"/>
                </a:solidFill>
                <a:latin typeface="Arial" pitchFamily="34" charset="0"/>
                <a:cs typeface="Arial" pitchFamily="34" charset="0"/>
              </a:rPr>
              <a:t>i realizzati nell'ambito di specifici programmi europei (LLP) tirocini per soggetti extracomunitari promossi all’interno delle quote di ingresso, tirocini estivi. </a:t>
            </a:r>
          </a:p>
          <a:p>
            <a:pPr algn="just"/>
            <a:r>
              <a:rPr lang="it-IT" sz="1600" b="1" dirty="0" smtClean="0">
                <a:solidFill>
                  <a:srgbClr val="002060"/>
                </a:solidFill>
                <a:latin typeface="Arial" pitchFamily="34" charset="0"/>
                <a:cs typeface="Arial" pitchFamily="34" charset="0"/>
              </a:rPr>
              <a:t>Tirocini per soggetti extracomunitari </a:t>
            </a:r>
            <a:r>
              <a:rPr lang="it-IT" sz="1600" dirty="0" smtClean="0">
                <a:solidFill>
                  <a:srgbClr val="002060"/>
                </a:solidFill>
                <a:latin typeface="Arial" pitchFamily="34" charset="0"/>
                <a:cs typeface="Arial" pitchFamily="34" charset="0"/>
              </a:rPr>
              <a:t>promossi all’interno delle quote di ingresso </a:t>
            </a:r>
          </a:p>
          <a:p>
            <a:pPr algn="just"/>
            <a:r>
              <a:rPr lang="it-IT" sz="1600" b="1" dirty="0" smtClean="0">
                <a:solidFill>
                  <a:srgbClr val="002060"/>
                </a:solidFill>
                <a:latin typeface="Arial" pitchFamily="34" charset="0"/>
                <a:cs typeface="Arial" pitchFamily="34" charset="0"/>
              </a:rPr>
              <a:t>Tirocini estivi.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328592"/>
          </a:xfrm>
        </p:spPr>
        <p:txBody>
          <a:bodyPr>
            <a:normAutofit/>
          </a:bodyPr>
          <a:lstStyle/>
          <a:p>
            <a:pPr algn="ctr">
              <a:buNone/>
              <a:defRPr/>
            </a:pPr>
            <a:r>
              <a:rPr lang="it-IT" sz="2400" b="1" cap="all" dirty="0" smtClean="0">
                <a:solidFill>
                  <a:srgbClr val="002060"/>
                </a:solidFill>
                <a:latin typeface="Arial" pitchFamily="34" charset="0"/>
                <a:cs typeface="Arial" pitchFamily="34" charset="0"/>
              </a:rPr>
              <a:t>Tirocini formativi e di orientamento</a:t>
            </a:r>
          </a:p>
          <a:p>
            <a:pPr algn="ctr">
              <a:buNone/>
              <a:defRPr/>
            </a:pPr>
            <a:endParaRPr lang="it-IT" sz="2100" cap="all"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Disciplina frammentata</a:t>
            </a:r>
            <a:r>
              <a:rPr lang="it-IT" sz="1600" b="1" dirty="0" smtClean="0">
                <a:solidFill>
                  <a:srgbClr val="002060"/>
                </a:solidFill>
                <a:latin typeface="Arial" pitchFamily="34" charset="0"/>
                <a:cs typeface="Arial" pitchFamily="34" charset="0"/>
              </a:rPr>
              <a:t>:</a:t>
            </a:r>
          </a:p>
          <a:p>
            <a:pPr>
              <a:buFontTx/>
              <a:buChar char="-"/>
              <a:defRPr/>
            </a:pPr>
            <a:r>
              <a:rPr lang="it-IT" sz="1600" dirty="0" smtClean="0">
                <a:solidFill>
                  <a:srgbClr val="002060"/>
                </a:solidFill>
                <a:latin typeface="Arial" pitchFamily="34" charset="0"/>
                <a:cs typeface="Arial" pitchFamily="34" charset="0"/>
              </a:rPr>
              <a:t>L. 196/1997</a:t>
            </a:r>
          </a:p>
          <a:p>
            <a:pPr>
              <a:buFontTx/>
              <a:buChar char="-"/>
              <a:defRPr/>
            </a:pPr>
            <a:r>
              <a:rPr lang="it-IT" sz="1600" dirty="0" smtClean="0">
                <a:solidFill>
                  <a:srgbClr val="002060"/>
                </a:solidFill>
                <a:latin typeface="Arial" pitchFamily="34" charset="0"/>
                <a:cs typeface="Arial" pitchFamily="34" charset="0"/>
              </a:rPr>
              <a:t>D.M. 142/1998</a:t>
            </a:r>
          </a:p>
          <a:p>
            <a:pPr>
              <a:buFontTx/>
              <a:buChar char="-"/>
              <a:defRPr/>
            </a:pPr>
            <a:r>
              <a:rPr lang="it-IT" sz="1600" dirty="0" smtClean="0">
                <a:solidFill>
                  <a:srgbClr val="002060"/>
                </a:solidFill>
                <a:latin typeface="Arial" pitchFamily="34" charset="0"/>
                <a:cs typeface="Arial" pitchFamily="34" charset="0"/>
              </a:rPr>
              <a:t>L. 30/2003</a:t>
            </a:r>
          </a:p>
          <a:p>
            <a:pPr>
              <a:buFontTx/>
              <a:buChar char="-"/>
              <a:defRPr/>
            </a:pPr>
            <a:r>
              <a:rPr lang="it-IT" sz="1600" dirty="0" err="1" smtClean="0">
                <a:solidFill>
                  <a:srgbClr val="002060"/>
                </a:solidFill>
                <a:latin typeface="Arial" pitchFamily="34" charset="0"/>
                <a:cs typeface="Arial" pitchFamily="34" charset="0"/>
              </a:rPr>
              <a:t>D.LGS.</a:t>
            </a:r>
            <a:r>
              <a:rPr lang="it-IT" sz="1600" dirty="0" smtClean="0">
                <a:solidFill>
                  <a:srgbClr val="002060"/>
                </a:solidFill>
                <a:latin typeface="Arial" pitchFamily="34" charset="0"/>
                <a:cs typeface="Arial" pitchFamily="34" charset="0"/>
              </a:rPr>
              <a:t> 276/2003</a:t>
            </a:r>
          </a:p>
          <a:p>
            <a:pPr>
              <a:buFontTx/>
              <a:buChar char="-"/>
              <a:defRPr/>
            </a:pPr>
            <a:r>
              <a:rPr lang="it-IT" sz="1600" dirty="0" smtClean="0">
                <a:solidFill>
                  <a:srgbClr val="002060"/>
                </a:solidFill>
                <a:latin typeface="Arial" pitchFamily="34" charset="0"/>
                <a:cs typeface="Arial" pitchFamily="34" charset="0"/>
              </a:rPr>
              <a:t>D.L. 138/2011</a:t>
            </a:r>
          </a:p>
          <a:p>
            <a:pPr>
              <a:buFontTx/>
              <a:buChar char="-"/>
              <a:defRPr/>
            </a:pPr>
            <a:r>
              <a:rPr lang="it-IT" sz="1600" dirty="0" smtClean="0">
                <a:solidFill>
                  <a:srgbClr val="002060"/>
                </a:solidFill>
                <a:latin typeface="Arial" pitchFamily="34" charset="0"/>
                <a:cs typeface="Arial" pitchFamily="34" charset="0"/>
              </a:rPr>
              <a:t>L. 92/2012</a:t>
            </a:r>
          </a:p>
          <a:p>
            <a:pPr>
              <a:buFontTx/>
              <a:buChar char="-"/>
              <a:defRPr/>
            </a:pPr>
            <a:r>
              <a:rPr lang="it-IT" sz="1600" dirty="0" smtClean="0">
                <a:solidFill>
                  <a:srgbClr val="002060"/>
                </a:solidFill>
                <a:latin typeface="Arial" pitchFamily="34" charset="0"/>
                <a:cs typeface="Arial" pitchFamily="34" charset="0"/>
              </a:rPr>
              <a:t>D.L.  76/2013</a:t>
            </a:r>
          </a:p>
          <a:p>
            <a:pPr>
              <a:buFontTx/>
              <a:buChar char="-"/>
              <a:defRPr/>
            </a:pPr>
            <a:r>
              <a:rPr lang="it-IT" sz="1600" dirty="0" smtClean="0">
                <a:solidFill>
                  <a:srgbClr val="002060"/>
                </a:solidFill>
                <a:latin typeface="Arial" pitchFamily="34" charset="0"/>
                <a:cs typeface="Arial" pitchFamily="34" charset="0"/>
              </a:rPr>
              <a:t>LEGGI REGIONALI </a:t>
            </a:r>
          </a:p>
          <a:p>
            <a:pPr>
              <a:buFontTx/>
              <a:buChar char="-"/>
              <a:defRPr/>
            </a:pPr>
            <a:endParaRPr lang="it-IT" sz="1600" dirty="0" smtClean="0">
              <a:solidFill>
                <a:srgbClr val="002060"/>
              </a:solidFill>
              <a:latin typeface="Arial" pitchFamily="34" charset="0"/>
              <a:cs typeface="Arial" pitchFamily="34" charset="0"/>
            </a:endParaRPr>
          </a:p>
          <a:p>
            <a:pPr>
              <a:buFontTx/>
              <a:buChar char="-"/>
              <a:defRPr/>
            </a:pPr>
            <a:endParaRPr lang="it-IT" sz="1600"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La disciplina dei tirocini formativi è caratterizzata da una lunga serie di interventi legislativi che hanno man mano modificato il quadro </a:t>
            </a:r>
            <a:r>
              <a:rPr lang="it-IT" sz="1600" dirty="0" err="1" smtClean="0">
                <a:solidFill>
                  <a:srgbClr val="002060"/>
                </a:solidFill>
                <a:latin typeface="Arial" pitchFamily="34" charset="0"/>
                <a:cs typeface="Arial" pitchFamily="34" charset="0"/>
              </a:rPr>
              <a:t>regolatorio</a:t>
            </a:r>
            <a:r>
              <a:rPr lang="it-IT" sz="1600" dirty="0" smtClean="0">
                <a:solidFill>
                  <a:srgbClr val="002060"/>
                </a:solidFill>
                <a:latin typeface="Arial" pitchFamily="34" charset="0"/>
                <a:cs typeface="Arial" pitchFamily="34" charset="0"/>
              </a:rPr>
              <a:t>.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lnSpcReduction="10000"/>
          </a:bodyPr>
          <a:lstStyle/>
          <a:p>
            <a:pPr algn="ctr">
              <a:buNone/>
              <a:defRPr/>
            </a:pPr>
            <a:r>
              <a:rPr lang="it-IT" sz="2000" b="1" cap="all" dirty="0" smtClean="0">
                <a:solidFill>
                  <a:srgbClr val="002060"/>
                </a:solidFill>
                <a:latin typeface="Arial" pitchFamily="34" charset="0"/>
                <a:cs typeface="Arial" pitchFamily="34" charset="0"/>
              </a:rPr>
              <a:t>Tirocini formativi e di orientamento:</a:t>
            </a:r>
          </a:p>
          <a:p>
            <a:pPr algn="ctr">
              <a:buNone/>
              <a:defRPr/>
            </a:pPr>
            <a:r>
              <a:rPr lang="it-IT" sz="2000" b="1" cap="all" dirty="0" smtClean="0">
                <a:solidFill>
                  <a:srgbClr val="002060"/>
                </a:solidFill>
                <a:latin typeface="Arial" pitchFamily="34" charset="0"/>
                <a:cs typeface="Arial" pitchFamily="34" charset="0"/>
              </a:rPr>
              <a:t>CORTE </a:t>
            </a:r>
            <a:r>
              <a:rPr lang="it-IT" sz="2000" b="1" cap="all" dirty="0" err="1" smtClean="0">
                <a:solidFill>
                  <a:srgbClr val="002060"/>
                </a:solidFill>
                <a:latin typeface="Arial" pitchFamily="34" charset="0"/>
                <a:cs typeface="Arial" pitchFamily="34" charset="0"/>
              </a:rPr>
              <a:t>COST</a:t>
            </a:r>
            <a:r>
              <a:rPr lang="it-IT" sz="2000" b="1" cap="all" dirty="0" smtClean="0">
                <a:solidFill>
                  <a:srgbClr val="002060"/>
                </a:solidFill>
                <a:latin typeface="Arial" pitchFamily="34" charset="0"/>
                <a:cs typeface="Arial" pitchFamily="34" charset="0"/>
              </a:rPr>
              <a:t>. 19 DICEMBRE 2012 N. 287</a:t>
            </a:r>
          </a:p>
          <a:p>
            <a:pPr algn="just">
              <a:defRPr/>
            </a:pPr>
            <a:endParaRPr lang="it-IT" sz="1800" b="1" dirty="0" smtClean="0">
              <a:solidFill>
                <a:srgbClr val="002060"/>
              </a:solidFill>
              <a:latin typeface="Arial" pitchFamily="34" charset="0"/>
              <a:cs typeface="Arial" pitchFamily="34" charset="0"/>
            </a:endParaRPr>
          </a:p>
          <a:p>
            <a:pPr algn="just">
              <a:defRPr/>
            </a:pPr>
            <a:r>
              <a:rPr lang="it-IT" sz="1400" dirty="0" smtClean="0">
                <a:solidFill>
                  <a:srgbClr val="002060"/>
                </a:solidFill>
                <a:latin typeface="Arial" pitchFamily="34" charset="0"/>
                <a:cs typeface="Arial" pitchFamily="34" charset="0"/>
              </a:rPr>
              <a:t>La Corte ha dichiarato la </a:t>
            </a:r>
            <a:r>
              <a:rPr lang="it-IT" sz="1400" b="1" dirty="0" smtClean="0">
                <a:solidFill>
                  <a:srgbClr val="002060"/>
                </a:solidFill>
                <a:latin typeface="Arial" pitchFamily="34" charset="0"/>
                <a:cs typeface="Arial" pitchFamily="34" charset="0"/>
              </a:rPr>
              <a:t>illegittimità costituzionale dell'articolo 11 del </a:t>
            </a:r>
            <a:r>
              <a:rPr lang="it-IT" sz="1400" b="1" dirty="0" smtClean="0">
                <a:solidFill>
                  <a:srgbClr val="002060"/>
                </a:solidFill>
                <a:latin typeface="Arial" pitchFamily="34" charset="0"/>
                <a:cs typeface="Arial" pitchFamily="34" charset="0"/>
                <a:hlinkClick r:id="rId3"/>
              </a:rPr>
              <a:t>Decreto Legge n. 138 del 2011</a:t>
            </a:r>
            <a:r>
              <a:rPr lang="it-IT" sz="1400" dirty="0" smtClean="0">
                <a:solidFill>
                  <a:srgbClr val="002060"/>
                </a:solidFill>
                <a:latin typeface="Arial" pitchFamily="34" charset="0"/>
                <a:cs typeface="Arial" pitchFamily="34" charset="0"/>
              </a:rPr>
              <a:t>, convertito, con modificazioni, dalla Legge n. 148 del 2011, per violazione dell'articolo 117, 4° comma, della Costituzione "</a:t>
            </a:r>
            <a:r>
              <a:rPr lang="it-IT" sz="1400" b="1" i="1" dirty="0" smtClean="0">
                <a:solidFill>
                  <a:srgbClr val="002060"/>
                </a:solidFill>
                <a:latin typeface="Arial" pitchFamily="34" charset="0"/>
                <a:cs typeface="Arial" pitchFamily="34" charset="0"/>
              </a:rPr>
              <a:t>poiché va ad invadere un territorio di competenza normativa residuale delle Regioni</a:t>
            </a:r>
            <a:r>
              <a:rPr lang="it-IT" sz="1400" dirty="0" smtClean="0">
                <a:solidFill>
                  <a:srgbClr val="002060"/>
                </a:solidFill>
                <a:latin typeface="Arial" pitchFamily="34" charset="0"/>
                <a:cs typeface="Arial" pitchFamily="34" charset="0"/>
              </a:rPr>
              <a:t>". </a:t>
            </a:r>
          </a:p>
          <a:p>
            <a:pPr algn="just">
              <a:defRPr/>
            </a:pPr>
            <a:r>
              <a:rPr lang="it-IT" sz="1400" dirty="0" smtClean="0">
                <a:solidFill>
                  <a:srgbClr val="002060"/>
                </a:solidFill>
                <a:latin typeface="Arial" pitchFamily="34" charset="0"/>
                <a:cs typeface="Arial" pitchFamily="34" charset="0"/>
              </a:rPr>
              <a:t>In pratica, </a:t>
            </a:r>
            <a:r>
              <a:rPr lang="it-IT" sz="1400" b="1" dirty="0" smtClean="0">
                <a:solidFill>
                  <a:srgbClr val="002060"/>
                </a:solidFill>
                <a:latin typeface="Arial" pitchFamily="34" charset="0"/>
                <a:cs typeface="Arial" pitchFamily="34" charset="0"/>
              </a:rPr>
              <a:t>la regolamentazione, con legge dello Stato, della durata e dei requisiti che devono possedere i soggetti che promuovono tirocini formativi è illegittima in quanto viola la competenze delle Regioni</a:t>
            </a:r>
            <a:r>
              <a:rPr lang="it-IT" sz="1400" dirty="0" smtClean="0">
                <a:solidFill>
                  <a:srgbClr val="002060"/>
                </a:solidFill>
                <a:latin typeface="Arial" pitchFamily="34" charset="0"/>
                <a:cs typeface="Arial" pitchFamily="34" charset="0"/>
              </a:rPr>
              <a:t>.</a:t>
            </a:r>
          </a:p>
          <a:p>
            <a:pPr algn="just">
              <a:defRPr/>
            </a:pPr>
            <a:r>
              <a:rPr lang="it-IT" sz="1400" dirty="0" smtClean="0">
                <a:solidFill>
                  <a:srgbClr val="002060"/>
                </a:solidFill>
                <a:latin typeface="Arial" pitchFamily="34" charset="0"/>
                <a:cs typeface="Arial" pitchFamily="34" charset="0"/>
              </a:rPr>
              <a:t>Secondo la Consulta: "</a:t>
            </a:r>
            <a:r>
              <a:rPr lang="it-IT" sz="1400" i="1" dirty="0" smtClean="0">
                <a:solidFill>
                  <a:srgbClr val="002060"/>
                </a:solidFill>
                <a:latin typeface="Arial" pitchFamily="34" charset="0"/>
                <a:cs typeface="Arial" pitchFamily="34" charset="0"/>
              </a:rPr>
              <a:t>Il comma 1 della disposizione, infatti, interviene a stabilire i requisiti che devono essere posseduti dai soggetti che promuovono i tirocini formativi e di orientamento. La seconda parte del medesimo comma, poi, dispone che, fatta eccezione per una serie di categorie ivi indicate, i tirocini formativi e di orientamento non curriculari non possono avere una durata superiore a sei mesi, proroghe comprese, e possono essere rivolti solo ad una determinata platea di beneficiari. In questo modo, però, la legge statale – pur rinviando, nella citata prima parte del comma 1, ai requisiti «preventivamente determinati dalle normative regionali» – interviene comunque in via diretta in una materia che non ha nulla a che vedere con la formazione aziendale</a:t>
            </a:r>
            <a:r>
              <a:rPr lang="it-IT" sz="1400" dirty="0" smtClean="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D'altra parte, che la normativa in esame costituisca un'indebita invasione dello Stato in una materia di competenza residuale delle Regioni è confermato dal comma 2 del censurato art. 11, il quale stabilisce la diretta applicazione – in caso di inerzia delle Regioni – di una normativa statale, ossia l'art. 18 della legge n. 196 del 1997 – peraltro risalente ad un momento storico antecedente l'entrata in vigore della Riforma Costituzionale del 2001 – che prevede l'adozione di una disciplina volta a «realizzare momenti di alternanza tra studio e lavoro e di agevolare le scelte professionali mediante la conoscenza diretta del mondo del lavoro, attraverso iniziative di tirocini pratici e </a:t>
            </a:r>
            <a:r>
              <a:rPr lang="it-IT" sz="1400" i="1" dirty="0" err="1" smtClean="0">
                <a:solidFill>
                  <a:srgbClr val="002060"/>
                </a:solidFill>
                <a:latin typeface="Arial" pitchFamily="34" charset="0"/>
                <a:cs typeface="Arial" pitchFamily="34" charset="0"/>
              </a:rPr>
              <a:t>stages</a:t>
            </a:r>
            <a:r>
              <a:rPr lang="it-IT" sz="1400" i="1" dirty="0" smtClean="0">
                <a:solidFill>
                  <a:srgbClr val="002060"/>
                </a:solidFill>
                <a:latin typeface="Arial" pitchFamily="34" charset="0"/>
                <a:cs typeface="Arial" pitchFamily="34" charset="0"/>
              </a:rPr>
              <a:t> a favore di soggetti che hanno già assolto l'obbligo scolastico</a:t>
            </a:r>
            <a:r>
              <a:rPr lang="it-IT" sz="1400" dirty="0" smtClean="0">
                <a:solidFill>
                  <a:srgbClr val="002060"/>
                </a:solidFill>
                <a:latin typeface="Arial" pitchFamily="34" charset="0"/>
                <a:cs typeface="Arial" pitchFamily="34" charset="0"/>
              </a:rPr>
              <a:t>”. </a:t>
            </a:r>
          </a:p>
          <a:p>
            <a:pPr>
              <a:defRPr/>
            </a:pPr>
            <a:endParaRPr lang="it-IT" sz="1400" dirty="0" smtClean="0">
              <a:solidFill>
                <a:srgbClr val="002060"/>
              </a:solidFill>
              <a:latin typeface="Arial" pitchFamily="34" charset="0"/>
              <a:cs typeface="Arial" pitchFamily="34" charset="0"/>
            </a:endParaRPr>
          </a:p>
        </p:txBody>
      </p:sp>
      <p:sp>
        <p:nvSpPr>
          <p:cNvPr id="7"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a:bodyPr>
          <a:lstStyle/>
          <a:p>
            <a:pPr algn="ctr">
              <a:buNone/>
              <a:defRPr/>
            </a:pPr>
            <a:r>
              <a:rPr lang="it-IT" sz="2000" b="1" cap="all" dirty="0" smtClean="0">
                <a:solidFill>
                  <a:srgbClr val="002060"/>
                </a:solidFill>
                <a:latin typeface="Arial" pitchFamily="34" charset="0"/>
                <a:cs typeface="Arial" pitchFamily="34" charset="0"/>
              </a:rPr>
              <a:t>Le linee guida del 24 gennaio 2013 </a:t>
            </a:r>
          </a:p>
          <a:p>
            <a:pPr algn="ctr">
              <a:buNone/>
              <a:defRPr/>
            </a:pPr>
            <a:r>
              <a:rPr lang="it-IT" sz="2000" b="1" cap="all" dirty="0" smtClean="0">
                <a:solidFill>
                  <a:srgbClr val="002060"/>
                </a:solidFill>
                <a:latin typeface="Arial" pitchFamily="34" charset="0"/>
                <a:cs typeface="Arial" pitchFamily="34" charset="0"/>
              </a:rPr>
              <a:t>Accordo stato Regioni</a:t>
            </a: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marL="0" algn="just">
              <a:buNone/>
              <a:defRPr/>
            </a:pPr>
            <a:r>
              <a:rPr lang="it-IT" sz="1800" dirty="0" smtClean="0">
                <a:solidFill>
                  <a:srgbClr val="002060"/>
                </a:solidFill>
                <a:latin typeface="Arial" pitchFamily="34" charset="0"/>
                <a:cs typeface="Arial" pitchFamily="34" charset="0"/>
              </a:rPr>
              <a:t>Sono finalizzate a stabilire degli standard minimi uniformi in tutta Italia per i tirocini formativi e di orientamento, i tirocini di inserimento o reinserimento per categorie svantaggiate.</a:t>
            </a:r>
          </a:p>
          <a:p>
            <a:pPr marL="0" algn="just">
              <a:buNone/>
              <a:defRPr/>
            </a:pPr>
            <a:r>
              <a:rPr lang="it-IT" sz="1800" dirty="0" smtClean="0">
                <a:solidFill>
                  <a:srgbClr val="002060"/>
                </a:solidFill>
                <a:latin typeface="Arial" pitchFamily="34" charset="0"/>
                <a:cs typeface="Arial" pitchFamily="34" charset="0"/>
              </a:rPr>
              <a:t/>
            </a:r>
            <a:br>
              <a:rPr lang="it-IT" sz="1800" dirty="0" smtClean="0">
                <a:solidFill>
                  <a:srgbClr val="002060"/>
                </a:solidFill>
                <a:latin typeface="Arial" pitchFamily="34" charset="0"/>
                <a:cs typeface="Arial" pitchFamily="34" charset="0"/>
              </a:rPr>
            </a:br>
            <a:r>
              <a:rPr lang="it-IT" sz="1800" dirty="0" smtClean="0">
                <a:solidFill>
                  <a:srgbClr val="002060"/>
                </a:solidFill>
                <a:latin typeface="Arial" pitchFamily="34" charset="0"/>
                <a:cs typeface="Arial" pitchFamily="34" charset="0"/>
              </a:rPr>
              <a:t>Fermo restando la possibilità per le Regioni e le Province Autonome di prevedere una disciplina migliorativa, è previsto il riconoscimento di un’</a:t>
            </a:r>
            <a:r>
              <a:rPr lang="it-IT" sz="1800" b="1" dirty="0" smtClean="0">
                <a:solidFill>
                  <a:srgbClr val="002060"/>
                </a:solidFill>
                <a:latin typeface="Arial" pitchFamily="34" charset="0"/>
                <a:cs typeface="Arial" pitchFamily="34" charset="0"/>
              </a:rPr>
              <a:t>indennità risarcitoria minima</a:t>
            </a:r>
            <a:r>
              <a:rPr lang="it-IT" sz="1800" dirty="0" smtClean="0">
                <a:solidFill>
                  <a:srgbClr val="002060"/>
                </a:solidFill>
                <a:latin typeface="Arial" pitchFamily="34" charset="0"/>
                <a:cs typeface="Arial" pitchFamily="34" charset="0"/>
              </a:rPr>
              <a:t> per le attività svolte dal tirocinante, in assenza del quale è prevista la sanzione amministrativa di una ammenda di importo da 1.000 a 6.000 euro. </a:t>
            </a:r>
          </a:p>
        </p:txBody>
      </p:sp>
      <p:sp>
        <p:nvSpPr>
          <p:cNvPr id="3" name="Segnaposto piè di pagina 2"/>
          <p:cNvSpPr>
            <a:spLocks noGrp="1"/>
          </p:cNvSpPr>
          <p:nvPr>
            <p:ph type="ftr" sz="quarter" idx="11"/>
          </p:nvPr>
        </p:nvSpPr>
        <p:spPr/>
        <p:txBody>
          <a:bodyPr/>
          <a:lstStyle/>
          <a:p>
            <a:pPr>
              <a:defRPr/>
            </a:pPr>
            <a:r>
              <a:rPr lang="it-IT" dirty="0" smtClean="0"/>
              <a:t>57</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2132856"/>
            <a:ext cx="8784976" cy="4032448"/>
          </a:xfrm>
        </p:spPr>
        <p:txBody>
          <a:bodyPr>
            <a:normAutofit/>
          </a:bodyPr>
          <a:lstStyle/>
          <a:p>
            <a:pPr algn="just">
              <a:buNone/>
            </a:pPr>
            <a:r>
              <a:rPr lang="it-IT" sz="4400" b="1" dirty="0" smtClean="0">
                <a:solidFill>
                  <a:srgbClr val="002060"/>
                </a:solidFill>
                <a:latin typeface="Arial" pitchFamily="34" charset="0"/>
                <a:cs typeface="Arial" pitchFamily="34" charset="0"/>
              </a:rPr>
              <a:t>GRAZIE PER L’ATTENZIONE!</a:t>
            </a:r>
          </a:p>
          <a:p>
            <a:pPr algn="ctr">
              <a:buNone/>
            </a:pPr>
            <a:r>
              <a:rPr lang="it-IT" sz="3600" b="1" dirty="0" smtClean="0">
                <a:solidFill>
                  <a:srgbClr val="002060"/>
                </a:solidFill>
                <a:latin typeface="Arial" pitchFamily="34" charset="0"/>
                <a:cs typeface="Arial" pitchFamily="34" charset="0"/>
              </a:rPr>
              <a:t>s.carra@lablaw.com</a:t>
            </a:r>
            <a:endParaRPr lang="it-IT" sz="36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59</a:t>
            </a:fld>
            <a:endParaRPr kumimoji="0" lang="it-IT" sz="1200" b="0" i="0" u="none" strike="noStrike" kern="1200" cap="none" spc="0" normalizeH="0" baseline="0" noProof="0" dirty="0" smtClean="0">
              <a:ln>
                <a:noFill/>
              </a:ln>
              <a:solidFill>
                <a:schemeClr val="bg1">
                  <a:lumMod val="65000"/>
                </a:schemeClr>
              </a:solidFill>
              <a:effectLst/>
              <a:uLnTx/>
              <a:uFillTx/>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LA DISCIPLINA 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E’ CONTENUTA OGGI</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NEL D. LGS. N. 81/2015</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980729"/>
            <a:ext cx="8245424" cy="3046988"/>
          </a:xfrm>
          <a:prstGeom prst="rect">
            <a:avLst/>
          </a:prstGeom>
          <a:noFill/>
        </p:spPr>
        <p:txBody>
          <a:bodyPr wrap="square" rtlCol="0">
            <a:spAutoFit/>
          </a:bodyPr>
          <a:lstStyle/>
          <a:p>
            <a:pPr algn="just"/>
            <a:endParaRPr lang="it-IT" sz="1600" dirty="0" smtClean="0">
              <a:solidFill>
                <a:srgbClr val="002060"/>
              </a:solidFill>
              <a:latin typeface="Arial" pitchFamily="34" charset="0"/>
              <a:cs typeface="Arial" pitchFamily="34" charset="0"/>
            </a:endParaRPr>
          </a:p>
          <a:p>
            <a:pPr algn="just"/>
            <a:r>
              <a:rPr lang="it-IT" sz="1600" b="1" u="sng" dirty="0" smtClean="0">
                <a:solidFill>
                  <a:srgbClr val="002060"/>
                </a:solidFill>
                <a:latin typeface="Arial" pitchFamily="34" charset="0"/>
                <a:cs typeface="Arial" pitchFamily="34" charset="0"/>
              </a:rPr>
              <a:t>Artt. 19 – 29 d. </a:t>
            </a:r>
            <a:r>
              <a:rPr lang="it-IT" sz="1600" b="1" u="sng" dirty="0" err="1" smtClean="0">
                <a:solidFill>
                  <a:srgbClr val="002060"/>
                </a:solidFill>
                <a:latin typeface="Arial" pitchFamily="34" charset="0"/>
                <a:cs typeface="Arial" pitchFamily="34" charset="0"/>
              </a:rPr>
              <a:t>lgs</a:t>
            </a:r>
            <a:r>
              <a:rPr lang="it-IT" sz="1600" b="1" u="sng" dirty="0" smtClean="0">
                <a:solidFill>
                  <a:srgbClr val="002060"/>
                </a:solidFill>
                <a:latin typeface="Arial" pitchFamily="34" charset="0"/>
                <a:cs typeface="Arial" pitchFamily="34" charset="0"/>
              </a:rPr>
              <a:t>. n. 81/2015  </a:t>
            </a:r>
            <a:r>
              <a:rPr lang="it-IT" sz="1600" b="1" u="sng" dirty="0" smtClean="0">
                <a:solidFill>
                  <a:srgbClr val="002060"/>
                </a:solidFill>
              </a:rPr>
              <a:t>in vigore dal 25 giugno 2015 </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rPr>
              <a:t>Art. 19.  Apposizione del termine e durata massima</a:t>
            </a:r>
          </a:p>
          <a:p>
            <a:pPr algn="just"/>
            <a:endParaRPr lang="it-IT" sz="1600" b="1" dirty="0" smtClean="0">
              <a:solidFill>
                <a:srgbClr val="002060"/>
              </a:solidFill>
            </a:endParaRPr>
          </a:p>
          <a:p>
            <a:pPr algn="just"/>
            <a:r>
              <a:rPr lang="it-IT" sz="1600" dirty="0" smtClean="0">
                <a:solidFill>
                  <a:srgbClr val="002060"/>
                </a:solidFill>
              </a:rPr>
              <a:t>Al contratto di lavoro subordinato può essere apposto un termine di durata non superiore a trentasei mesi.</a:t>
            </a:r>
          </a:p>
          <a:p>
            <a:pPr algn="just"/>
            <a:r>
              <a:rPr lang="it-IT" sz="1600" dirty="0" smtClean="0">
                <a:solidFill>
                  <a:srgbClr val="002060"/>
                </a:solidFill>
              </a:rPr>
              <a:t/>
            </a:r>
            <a:br>
              <a:rPr lang="it-IT" sz="1600" dirty="0" smtClean="0">
                <a:solidFill>
                  <a:srgbClr val="002060"/>
                </a:solidFill>
              </a:rPr>
            </a:br>
            <a:r>
              <a:rPr lang="it-IT" sz="1600" u="sng" dirty="0" smtClean="0">
                <a:solidFill>
                  <a:srgbClr val="002060"/>
                </a:solidFill>
              </a:rPr>
              <a:t>La durata dei rapporti di lavoro a tempo determinato intercorsi tra lo stesso datore di lavoro e lo stesso lavoratore</a:t>
            </a:r>
            <a:r>
              <a:rPr lang="it-IT" sz="1600" dirty="0" smtClean="0">
                <a:solidFill>
                  <a:srgbClr val="002060"/>
                </a:solidFill>
              </a:rPr>
              <a:t>, per effetto di una successione di contratti, conclusi per lo svolgimento di mansioni di pari livello e categoria legale e indipendentemente dai periodi di interruzione tra un contratto e l'altro, </a:t>
            </a:r>
            <a:r>
              <a:rPr lang="it-IT" sz="1600" b="1" u="sng" dirty="0" smtClean="0">
                <a:solidFill>
                  <a:srgbClr val="002060"/>
                </a:solidFill>
              </a:rPr>
              <a:t>non può superare i trentasei mesi. </a:t>
            </a:r>
          </a:p>
        </p:txBody>
      </p:sp>
      <p:cxnSp>
        <p:nvCxnSpPr>
          <p:cNvPr id="11" name="Connettore 4 10"/>
          <p:cNvCxnSpPr/>
          <p:nvPr/>
        </p:nvCxnSpPr>
        <p:spPr>
          <a:xfrm>
            <a:off x="2915816" y="4221088"/>
            <a:ext cx="914400" cy="6263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4283968" y="4077072"/>
            <a:ext cx="4572000" cy="1169551"/>
          </a:xfrm>
          <a:prstGeom prst="rect">
            <a:avLst/>
          </a:prstGeom>
        </p:spPr>
        <p:txBody>
          <a:bodyPr wrap="square">
            <a:spAutoFit/>
          </a:bodyPr>
          <a:lstStyle/>
          <a:p>
            <a:pPr algn="just"/>
            <a:r>
              <a:rPr lang="it-IT" sz="1400" dirty="0" smtClean="0">
                <a:solidFill>
                  <a:srgbClr val="002060"/>
                </a:solidFill>
              </a:rPr>
              <a:t>Ai fini del computo di tale periodo si tiene altresì conto </a:t>
            </a:r>
            <a:r>
              <a:rPr lang="it-IT" sz="1400" u="sng" dirty="0" smtClean="0">
                <a:solidFill>
                  <a:srgbClr val="002060"/>
                </a:solidFill>
              </a:rPr>
              <a:t>dei periodi di missione aventi ad oggetto mansioni di pari livello e categoria legale, svolti tra i medesimi soggetti, nell'ambito di somministrazioni di lavoro a tempo determinato</a:t>
            </a:r>
            <a:r>
              <a:rPr lang="it-IT" sz="1400" dirty="0" smtClean="0">
                <a:solidFill>
                  <a:srgbClr val="002060"/>
                </a:solidFill>
              </a:rPr>
              <a:t>. </a:t>
            </a:r>
          </a:p>
        </p:txBody>
      </p:sp>
      <p:sp>
        <p:nvSpPr>
          <p:cNvPr id="14" name="Rettangolo 13"/>
          <p:cNvSpPr/>
          <p:nvPr/>
        </p:nvSpPr>
        <p:spPr>
          <a:xfrm>
            <a:off x="251520" y="5445224"/>
            <a:ext cx="8604448" cy="738664"/>
          </a:xfrm>
          <a:prstGeom prst="rect">
            <a:avLst/>
          </a:prstGeom>
        </p:spPr>
        <p:txBody>
          <a:bodyPr wrap="square">
            <a:spAutoFit/>
          </a:bodyPr>
          <a:lstStyle/>
          <a:p>
            <a:pPr algn="just"/>
            <a:r>
              <a:rPr lang="it-IT" sz="1400" b="1" dirty="0" smtClean="0">
                <a:solidFill>
                  <a:srgbClr val="002060"/>
                </a:solidFill>
              </a:rPr>
              <a:t>Qualora il limite dei trentasei mesi sia superato, per effetto di un unico contratto o di una successione di contratti, il contratto si trasforma in contratto a tempo indeterminato dalla data di tale superamento.</a:t>
            </a:r>
            <a:endParaRPr lang="it-IT"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8" name="CasellaDiTesto 7"/>
          <p:cNvSpPr txBox="1"/>
          <p:nvPr/>
        </p:nvSpPr>
        <p:spPr>
          <a:xfrm>
            <a:off x="341276" y="965621"/>
            <a:ext cx="8461448" cy="5847755"/>
          </a:xfrm>
          <a:prstGeom prst="rect">
            <a:avLst/>
          </a:prstGeom>
          <a:noFill/>
        </p:spPr>
        <p:txBody>
          <a:bodyPr wrap="square" rtlCol="0">
            <a:spAutoFit/>
          </a:bodyPr>
          <a:lstStyle/>
          <a:p>
            <a:endParaRPr lang="it-IT"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Artt. 19 d. </a:t>
            </a:r>
            <a:r>
              <a:rPr lang="it-IT" sz="1600" b="1" dirty="0" err="1" smtClean="0">
                <a:solidFill>
                  <a:srgbClr val="002060"/>
                </a:solidFill>
                <a:latin typeface="Arial" pitchFamily="34" charset="0"/>
                <a:cs typeface="Arial" pitchFamily="34" charset="0"/>
              </a:rPr>
              <a:t>lgs</a:t>
            </a:r>
            <a:r>
              <a:rPr lang="it-IT" sz="1600" b="1" dirty="0" smtClean="0">
                <a:solidFill>
                  <a:srgbClr val="002060"/>
                </a:solidFill>
                <a:latin typeface="Arial" pitchFamily="34" charset="0"/>
                <a:cs typeface="Arial" pitchFamily="34" charset="0"/>
              </a:rPr>
              <a:t>. n. 81/2015  </a:t>
            </a:r>
          </a:p>
          <a:p>
            <a:pPr algn="just"/>
            <a:endParaRPr lang="it-IT" sz="1600" dirty="0" smtClean="0">
              <a:solidFill>
                <a:srgbClr val="002060"/>
              </a:solidFill>
            </a:endParaRPr>
          </a:p>
          <a:p>
            <a:pPr algn="just"/>
            <a:r>
              <a:rPr lang="it-IT" dirty="0" smtClean="0">
                <a:solidFill>
                  <a:srgbClr val="002060"/>
                </a:solidFill>
              </a:rPr>
              <a:t>U</a:t>
            </a:r>
            <a:r>
              <a:rPr lang="it-IT" u="sng" dirty="0" smtClean="0">
                <a:solidFill>
                  <a:srgbClr val="002060"/>
                </a:solidFill>
              </a:rPr>
              <a:t>n ulteriore contratto a tempo determinato fra gli stessi soggetti, della durata massima di dodici mesi</a:t>
            </a:r>
            <a:r>
              <a:rPr lang="it-IT" dirty="0" smtClean="0">
                <a:solidFill>
                  <a:srgbClr val="002060"/>
                </a:solidFill>
              </a:rPr>
              <a:t>, </a:t>
            </a:r>
            <a:r>
              <a:rPr lang="it-IT" u="sng" dirty="0" smtClean="0">
                <a:solidFill>
                  <a:srgbClr val="002060"/>
                </a:solidFill>
              </a:rPr>
              <a:t>può essere stipulato presso la direzione territoriale del lavoro competente per territorio.</a:t>
            </a:r>
            <a:r>
              <a:rPr lang="it-IT" dirty="0" smtClean="0">
                <a:solidFill>
                  <a:srgbClr val="002060"/>
                </a:solidFill>
              </a:rPr>
              <a:t> </a:t>
            </a:r>
          </a:p>
          <a:p>
            <a:pPr algn="just"/>
            <a:endParaRPr lang="it-IT" dirty="0" smtClean="0">
              <a:solidFill>
                <a:srgbClr val="002060"/>
              </a:solidFill>
            </a:endParaRPr>
          </a:p>
          <a:p>
            <a:pPr algn="just"/>
            <a:r>
              <a:rPr lang="it-IT" b="1" dirty="0" smtClean="0">
                <a:solidFill>
                  <a:srgbClr val="002060"/>
                </a:solidFill>
              </a:rPr>
              <a:t>!!!!   In caso di mancato rispetto della descritta procedura, nonché di superamento del termine stabilito nel medesimo contratto, lo stesso si trasforma in contratto a tempo indeterminato dalla data della stipulazione.   !!!!!!</a:t>
            </a:r>
          </a:p>
          <a:p>
            <a:pPr algn="just"/>
            <a:r>
              <a:rPr lang="it-IT" dirty="0" smtClean="0">
                <a:solidFill>
                  <a:srgbClr val="002060"/>
                </a:solidFill>
              </a:rPr>
              <a:t/>
            </a:r>
            <a:br>
              <a:rPr lang="it-IT" dirty="0" smtClean="0">
                <a:solidFill>
                  <a:srgbClr val="002060"/>
                </a:solidFill>
              </a:rPr>
            </a:br>
            <a:r>
              <a:rPr lang="it-IT" dirty="0" smtClean="0">
                <a:solidFill>
                  <a:srgbClr val="002060"/>
                </a:solidFill>
              </a:rPr>
              <a:t>L'apposizione del termine al contratto è priva di effetto se non risulta, direttamente o indirettamente, da </a:t>
            </a:r>
            <a:r>
              <a:rPr lang="it-IT" b="1" u="sng" dirty="0" smtClean="0">
                <a:solidFill>
                  <a:srgbClr val="002060"/>
                </a:solidFill>
              </a:rPr>
              <a:t>atto scritto</a:t>
            </a:r>
            <a:r>
              <a:rPr lang="it-IT" u="sng" dirty="0" smtClean="0">
                <a:solidFill>
                  <a:srgbClr val="002060"/>
                </a:solidFill>
              </a:rPr>
              <a:t>, </a:t>
            </a:r>
            <a:r>
              <a:rPr lang="it-IT" dirty="0" smtClean="0">
                <a:solidFill>
                  <a:srgbClr val="002060"/>
                </a:solidFill>
              </a:rPr>
              <a:t>una copia del quale deve essere consegnata dal datore di lavoro al lavoratore entro cinque giorni lavorativi dall'inizio della prestazione </a:t>
            </a:r>
          </a:p>
          <a:p>
            <a:pPr algn="just"/>
            <a:endParaRPr lang="it-IT" dirty="0" smtClean="0">
              <a:solidFill>
                <a:srgbClr val="002060"/>
              </a:solidFill>
            </a:endParaRPr>
          </a:p>
          <a:p>
            <a:pPr algn="just"/>
            <a:r>
              <a:rPr lang="it-IT" b="1" dirty="0" smtClean="0">
                <a:solidFill>
                  <a:srgbClr val="002060"/>
                </a:solidFill>
              </a:rPr>
              <a:t>ECCEZIONE riguarda i rapporti di lavoro di durata non superiore a dodici giorni</a:t>
            </a:r>
            <a:br>
              <a:rPr lang="it-IT" b="1" dirty="0" smtClean="0">
                <a:solidFill>
                  <a:srgbClr val="002060"/>
                </a:solidFill>
              </a:rPr>
            </a:br>
            <a:endParaRPr lang="it-IT" b="1" dirty="0" smtClean="0">
              <a:solidFill>
                <a:srgbClr val="002060"/>
              </a:solidFill>
            </a:endParaRPr>
          </a:p>
          <a:p>
            <a:endParaRPr lang="it-IT" sz="18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DIVIETI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503548" y="1484784"/>
            <a:ext cx="8136904" cy="4770537"/>
          </a:xfrm>
          <a:prstGeom prst="rect">
            <a:avLst/>
          </a:prstGeom>
          <a:noFill/>
        </p:spPr>
        <p:txBody>
          <a:bodyPr wrap="square" rtlCol="0">
            <a:spAutoFit/>
          </a:bodyPr>
          <a:lstStyle/>
          <a:p>
            <a:pPr marL="342900" indent="-342900"/>
            <a:r>
              <a:rPr lang="it-IT" sz="1600" b="1" dirty="0" smtClean="0">
                <a:solidFill>
                  <a:srgbClr val="002060"/>
                </a:solidFill>
                <a:latin typeface="Arial" pitchFamily="34" charset="0"/>
                <a:cs typeface="Arial" pitchFamily="34" charset="0"/>
              </a:rPr>
              <a:t>ART. 20 D. LGS. N. 81/2015</a:t>
            </a:r>
          </a:p>
          <a:p>
            <a:pPr algn="just"/>
            <a:r>
              <a:rPr lang="it-IT" sz="1600" dirty="0" smtClean="0">
                <a:solidFill>
                  <a:srgbClr val="002060"/>
                </a:solidFill>
                <a:latin typeface="Arial" pitchFamily="34" charset="0"/>
                <a:cs typeface="Arial" pitchFamily="34" charset="0"/>
              </a:rPr>
              <a:t>LA STIPULAZIONE </a:t>
            </a:r>
            <a:r>
              <a:rPr lang="it-IT" sz="1600" dirty="0" err="1" smtClean="0">
                <a:solidFill>
                  <a:srgbClr val="002060"/>
                </a:solidFill>
                <a:latin typeface="Arial" pitchFamily="34" charset="0"/>
                <a:cs typeface="Arial" pitchFamily="34" charset="0"/>
              </a:rPr>
              <a:t>DI</a:t>
            </a:r>
            <a:r>
              <a:rPr lang="it-IT" sz="1600" dirty="0" smtClean="0">
                <a:solidFill>
                  <a:srgbClr val="002060"/>
                </a:solidFill>
                <a:latin typeface="Arial" pitchFamily="34" charset="0"/>
                <a:cs typeface="Arial" pitchFamily="34" charset="0"/>
              </a:rPr>
              <a:t> UN CONTRATTO </a:t>
            </a:r>
            <a:r>
              <a:rPr lang="it-IT" sz="1600" dirty="0" err="1" smtClean="0">
                <a:solidFill>
                  <a:srgbClr val="002060"/>
                </a:solidFill>
                <a:latin typeface="Arial" pitchFamily="34" charset="0"/>
                <a:cs typeface="Arial" pitchFamily="34" charset="0"/>
              </a:rPr>
              <a:t>DI</a:t>
            </a:r>
            <a:r>
              <a:rPr lang="it-IT" sz="1600" dirty="0" smtClean="0">
                <a:solidFill>
                  <a:srgbClr val="002060"/>
                </a:solidFill>
                <a:latin typeface="Arial" pitchFamily="34" charset="0"/>
                <a:cs typeface="Arial" pitchFamily="34" charset="0"/>
              </a:rPr>
              <a:t> LAVORO A TEMPO DETERMINATO E’ VIETATA: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per la sostituzione di lavoratori che esercitano il diritto di sciopero;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b)  presso unità produttive nelle quali si è proceduto, entro i sei mesi precedenti, a licenziamenti collettivi a norma degli </a:t>
            </a:r>
            <a:r>
              <a:rPr lang="it-IT" sz="1600" i="1" dirty="0" smtClean="0">
                <a:solidFill>
                  <a:srgbClr val="002060"/>
                </a:solidFill>
                <a:latin typeface="Arial" pitchFamily="34" charset="0"/>
                <a:cs typeface="Arial" pitchFamily="34" charset="0"/>
              </a:rPr>
              <a:t>articoli 4 e 24 della legge n. 223 del 1991</a:t>
            </a:r>
            <a:r>
              <a:rPr lang="it-IT" sz="1600" dirty="0" smtClean="0">
                <a:solidFill>
                  <a:srgbClr val="002060"/>
                </a:solidFill>
                <a:latin typeface="Arial" pitchFamily="34" charset="0"/>
                <a:cs typeface="Arial" pitchFamily="34" charset="0"/>
              </a:rPr>
              <a:t>, che hanno riguardato lavoratori adibiti alle stesse mansioni cui si riferisce il contratto di lavoro a tempo determinato, salvo che il contratto sia concluso per provvedere alla sostituzione di lavoratori assenti, per assumere lavoratori iscritti nelle liste di mobilità, o abbia una durata iniziale non superiore a tre mesi;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c)  presso unità produttive nelle quali sono operanti una sospensione del lavoro o una riduzione dell'orario in regime di cassa integrazione guadagni, che interessano lavoratori adibiti alle mansioni cui si riferisce il contratto a tempo determinato;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d)  da parte di datori di lavoro che non hanno effettuato la valutazione dei rischi in applicazione della normativa di tutela della salute e della sicurezza dei lavoratori.</a:t>
            </a:r>
            <a:endParaRPr lang="it-IT" sz="16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PROROGHE E RINNOVI</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196753"/>
            <a:ext cx="8136904" cy="1815882"/>
          </a:xfrm>
          <a:prstGeom prst="rect">
            <a:avLst/>
          </a:prstGeom>
          <a:noFill/>
        </p:spPr>
        <p:txBody>
          <a:bodyPr wrap="square" rtlCol="0">
            <a:spAutoFit/>
          </a:bodyPr>
          <a:lstStyle/>
          <a:p>
            <a:pPr marL="342900" indent="-342900" algn="just"/>
            <a:r>
              <a:rPr lang="it-IT" sz="1600" b="1" dirty="0" smtClean="0">
                <a:solidFill>
                  <a:srgbClr val="002060"/>
                </a:solidFill>
                <a:latin typeface="Arial" pitchFamily="34" charset="0"/>
                <a:cs typeface="Arial" pitchFamily="34" charset="0"/>
              </a:rPr>
              <a:t>ART. 21 D. LGS. N. 81/2015</a:t>
            </a:r>
          </a:p>
          <a:p>
            <a:pPr marL="342900" indent="-342900" algn="just"/>
            <a:endParaRPr lang="it-IT" sz="1600" b="1"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1.  Il termine del contratto a tempo determinato può essere prorogato, con il consenso del lavoratore, solo quando la durata iniziale del contratto sia inferiore a trentasei mesi, e, comunque, </a:t>
            </a:r>
            <a:r>
              <a:rPr lang="it-IT" sz="1600" b="1" u="sng" dirty="0" smtClean="0">
                <a:solidFill>
                  <a:srgbClr val="002060"/>
                </a:solidFill>
                <a:latin typeface="Arial" pitchFamily="34" charset="0"/>
                <a:cs typeface="Arial" pitchFamily="34" charset="0"/>
              </a:rPr>
              <a:t>per un massimo di cinque volte nell'arco di trentasei mesi </a:t>
            </a:r>
            <a:r>
              <a:rPr lang="it-IT" sz="1600" dirty="0" smtClean="0">
                <a:solidFill>
                  <a:srgbClr val="002060"/>
                </a:solidFill>
                <a:latin typeface="Arial" pitchFamily="34" charset="0"/>
                <a:cs typeface="Arial" pitchFamily="34" charset="0"/>
              </a:rPr>
              <a:t>a </a:t>
            </a:r>
            <a:r>
              <a:rPr lang="it-IT" sz="1600" b="1" dirty="0" smtClean="0">
                <a:solidFill>
                  <a:srgbClr val="002060"/>
                </a:solidFill>
                <a:latin typeface="Arial" pitchFamily="34" charset="0"/>
                <a:cs typeface="Arial" pitchFamily="34" charset="0"/>
              </a:rPr>
              <a:t>prescindere dal numero dei contratti</a:t>
            </a:r>
            <a:r>
              <a:rPr lang="it-IT" sz="1600" dirty="0" smtClean="0">
                <a:solidFill>
                  <a:srgbClr val="002060"/>
                </a:solidFill>
                <a:latin typeface="Arial" pitchFamily="34" charset="0"/>
                <a:cs typeface="Arial" pitchFamily="34" charset="0"/>
              </a:rPr>
              <a:t>. </a:t>
            </a:r>
          </a:p>
          <a:p>
            <a:pPr algn="just"/>
            <a:endParaRPr lang="it-IT" sz="1600" b="1" dirty="0" smtClean="0">
              <a:solidFill>
                <a:srgbClr val="002060"/>
              </a:solidFill>
              <a:latin typeface="Arial" pitchFamily="34" charset="0"/>
              <a:cs typeface="Arial" pitchFamily="34" charset="0"/>
            </a:endParaRPr>
          </a:p>
        </p:txBody>
      </p:sp>
      <p:sp>
        <p:nvSpPr>
          <p:cNvPr id="9" name="Rettangolo 8"/>
          <p:cNvSpPr/>
          <p:nvPr/>
        </p:nvSpPr>
        <p:spPr>
          <a:xfrm>
            <a:off x="4427984" y="3789040"/>
            <a:ext cx="3851920" cy="1477328"/>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Qualora il numero delle proroghe sia superiore, il contratto si </a:t>
            </a:r>
            <a:r>
              <a:rPr lang="it-IT" b="1" u="sng" dirty="0" smtClean="0">
                <a:solidFill>
                  <a:srgbClr val="002060"/>
                </a:solidFill>
                <a:latin typeface="Arial" pitchFamily="34" charset="0"/>
                <a:cs typeface="Arial" pitchFamily="34" charset="0"/>
              </a:rPr>
              <a:t>trasforma in contratto a tempo indeterminato dalla data di decorrenza della sesta proroga.</a:t>
            </a:r>
          </a:p>
        </p:txBody>
      </p:sp>
      <p:cxnSp>
        <p:nvCxnSpPr>
          <p:cNvPr id="11" name="Connettore 4 10"/>
          <p:cNvCxnSpPr/>
          <p:nvPr/>
        </p:nvCxnSpPr>
        <p:spPr>
          <a:xfrm>
            <a:off x="2915816" y="306896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4932</Words>
  <Application>Microsoft Office PowerPoint</Application>
  <PresentationFormat>Presentazione su schermo (4:3)</PresentationFormat>
  <Paragraphs>577</Paragraphs>
  <Slides>59</Slides>
  <Notes>33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59</vt:i4>
      </vt:variant>
    </vt:vector>
  </HeadingPairs>
  <TitlesOfParts>
    <vt:vector size="66" baseType="lpstr">
      <vt:lpstr>ＭＳ Ｐゴシック</vt:lpstr>
      <vt:lpstr>Arial</vt:lpstr>
      <vt:lpstr>Calibri</vt:lpstr>
      <vt:lpstr>Tahoma</vt:lpstr>
      <vt:lpstr>Times New Roman</vt:lpstr>
      <vt:lpstr>Wingdings</vt:lpstr>
      <vt:lpstr>Tema di Office</vt:lpstr>
      <vt:lpstr>Presentazione standard di PowerPoint</vt:lpstr>
      <vt:lpstr>Presentazione standard di PowerPoint</vt:lpstr>
      <vt:lpstr>Presentazione standard di PowerPoint</vt:lpstr>
      <vt:lpstr> CONTRATTO DI LAVORO A TEMPO DETERMINATO</vt:lpstr>
      <vt:lpstr>CONTRATTO DI LAVORO A TEMPO DETERMINATO: LE MODIFICHE DALLA L. N. 92/2012 AL D. LGS. N. 81/2015</vt:lpstr>
      <vt:lpstr>LA DISCIPLINA DEL CONTRATTO DI LAVORO A TEMPO DETERMINATO E’ CONTENUTA OGGI NEL D. LGS. N. 81/2015</vt:lpstr>
      <vt:lpstr>CONTRATTO DI LAVORO A TEMPO DETERMINATO</vt:lpstr>
      <vt:lpstr>CONTRATTO DI LAVORO A TEMPO DETERMINATO: DIVIETI</vt:lpstr>
      <vt:lpstr>CONTRATTO DI LAVORO A TEMPO DETERMINATO: PROROGHE E RINNOVI</vt:lpstr>
      <vt:lpstr>CONTRATTO DI LAVORO A TEMPO DETERMINATO: PROROGHE E RINNOVI</vt:lpstr>
      <vt:lpstr>CONTRATTO DI LAVORO A TEMPO DETERMINATO: CONTINUAZIONE OLTRE LA SCADENZA DEL TERMINE</vt:lpstr>
      <vt:lpstr>CONTRATTO DI LAVORO A TEMPO DETERMINATO: NUMERO COMPLESSIVO DEI CONTRATTI A TEMPO DETERMINATO</vt:lpstr>
      <vt:lpstr>CONTRATTO DI LAVORO A TEMPO DETERMINATO: ESENZIONI</vt:lpstr>
      <vt:lpstr>CONSEGUENZE IN CASO DI VIOLAZIONE DEL LIMITE PERCENTUALE: NON E’ PREVISTA LA TRASFORMAZIONE IN CONTRATTI A TEMPO INDETERMINATO</vt:lpstr>
      <vt:lpstr>CONTRATTO DI LAVORO A TEMPO DETERMINATO: DIRITTO DI PRECEDENZA</vt:lpstr>
      <vt:lpstr>CONTRATTO DI LAVORO A TEMPO DETERMINATO: DIRITTO DI PRECEDENZA</vt:lpstr>
      <vt:lpstr>CONTRATTO DI LAVORO A TEMPO DETERMINATO: DIRITTO DI PRECEDENZA</vt:lpstr>
      <vt:lpstr>CONTRATTO DI LAVORO A TEMPO DETERMINATO: DECADENZE E TUTELE</vt:lpstr>
      <vt:lpstr>IN SINTESI :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LAVORO ACCESSORIO</vt:lpstr>
      <vt:lpstr>IL LAVORO ACCESSORIO: DEFINIZIONE</vt:lpstr>
      <vt:lpstr>IL LAVORO ACCESSORIO: DIVIETI</vt:lpstr>
      <vt:lpstr>DL 17.3.2017 n. 25 ( Disposizioni urgenti per l'abrogazione delle disposizioni in materia  di lavoro accessorio nonché per la modifica delle disposizioni sulla  responsabilità solidale in materia di appalti) </vt:lpstr>
      <vt:lpstr>Il LAVORO DOMESTICO: RIFERIMENTI NORMATIVI</vt:lpstr>
      <vt:lpstr>Il LAVORO DOMESTICO</vt:lpstr>
      <vt:lpstr>Un nuovo modo di lavorare</vt:lpstr>
      <vt:lpstr>IL LAVORO AGILE</vt:lpstr>
      <vt:lpstr>ACCESSO NEL MONDO DEL LAVORO PER I GIOVANI: APPRENDISTATO E TIROCINI FORMATIVI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Simone Carrà</cp:lastModifiedBy>
  <cp:revision>234</cp:revision>
  <dcterms:created xsi:type="dcterms:W3CDTF">2013-05-08T09:28:11Z</dcterms:created>
  <dcterms:modified xsi:type="dcterms:W3CDTF">2018-03-13T08:30:08Z</dcterms:modified>
</cp:coreProperties>
</file>