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8" r:id="rId2"/>
  </p:sldMasterIdLst>
  <p:notesMasterIdLst>
    <p:notesMasterId r:id="rId57"/>
  </p:notesMasterIdLst>
  <p:handoutMasterIdLst>
    <p:handoutMasterId r:id="rId58"/>
  </p:handoutMasterIdLst>
  <p:sldIdLst>
    <p:sldId id="866" r:id="rId3"/>
    <p:sldId id="868" r:id="rId4"/>
    <p:sldId id="867" r:id="rId5"/>
    <p:sldId id="813" r:id="rId6"/>
    <p:sldId id="919" r:id="rId7"/>
    <p:sldId id="870" r:id="rId8"/>
    <p:sldId id="849" r:id="rId9"/>
    <p:sldId id="850" r:id="rId10"/>
    <p:sldId id="871" r:id="rId11"/>
    <p:sldId id="872" r:id="rId12"/>
    <p:sldId id="873" r:id="rId13"/>
    <p:sldId id="874" r:id="rId14"/>
    <p:sldId id="876" r:id="rId15"/>
    <p:sldId id="877" r:id="rId16"/>
    <p:sldId id="881" r:id="rId17"/>
    <p:sldId id="882" r:id="rId18"/>
    <p:sldId id="879" r:id="rId19"/>
    <p:sldId id="880" r:id="rId20"/>
    <p:sldId id="883" r:id="rId21"/>
    <p:sldId id="884" r:id="rId22"/>
    <p:sldId id="885" r:id="rId23"/>
    <p:sldId id="886" r:id="rId24"/>
    <p:sldId id="887" r:id="rId25"/>
    <p:sldId id="888" r:id="rId26"/>
    <p:sldId id="889" r:id="rId27"/>
    <p:sldId id="890" r:id="rId28"/>
    <p:sldId id="891" r:id="rId29"/>
    <p:sldId id="958" r:id="rId30"/>
    <p:sldId id="959" r:id="rId31"/>
    <p:sldId id="960" r:id="rId32"/>
    <p:sldId id="961" r:id="rId33"/>
    <p:sldId id="962" r:id="rId34"/>
    <p:sldId id="963" r:id="rId35"/>
    <p:sldId id="933" r:id="rId36"/>
    <p:sldId id="947" r:id="rId37"/>
    <p:sldId id="948" r:id="rId38"/>
    <p:sldId id="949" r:id="rId39"/>
    <p:sldId id="950" r:id="rId40"/>
    <p:sldId id="951" r:id="rId41"/>
    <p:sldId id="952" r:id="rId42"/>
    <p:sldId id="953" r:id="rId43"/>
    <p:sldId id="954" r:id="rId44"/>
    <p:sldId id="955" r:id="rId45"/>
    <p:sldId id="956" r:id="rId46"/>
    <p:sldId id="957" r:id="rId47"/>
    <p:sldId id="918" r:id="rId48"/>
    <p:sldId id="913" r:id="rId49"/>
    <p:sldId id="914" r:id="rId50"/>
    <p:sldId id="964" r:id="rId51"/>
    <p:sldId id="965" r:id="rId52"/>
    <p:sldId id="966" r:id="rId53"/>
    <p:sldId id="967" r:id="rId54"/>
    <p:sldId id="968" r:id="rId55"/>
    <p:sldId id="917" r:id="rId56"/>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0" autoAdjust="0"/>
    <p:restoredTop sz="96774" autoAdjust="0"/>
  </p:normalViewPr>
  <p:slideViewPr>
    <p:cSldViewPr>
      <p:cViewPr varScale="1">
        <p:scale>
          <a:sx n="105" d="100"/>
          <a:sy n="105" d="100"/>
        </p:scale>
        <p:origin x="114" y="78"/>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68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val="1781549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07/05/2018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val="1230527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1796330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extLst>
      <p:ext uri="{BB962C8B-B14F-4D97-AF65-F5344CB8AC3E}">
        <p14:creationId xmlns:p14="http://schemas.microsoft.com/office/powerpoint/2010/main" val="1516641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extLst>
      <p:ext uri="{BB962C8B-B14F-4D97-AF65-F5344CB8AC3E}">
        <p14:creationId xmlns:p14="http://schemas.microsoft.com/office/powerpoint/2010/main" val="214234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extLst>
      <p:ext uri="{BB962C8B-B14F-4D97-AF65-F5344CB8AC3E}">
        <p14:creationId xmlns:p14="http://schemas.microsoft.com/office/powerpoint/2010/main" val="728514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extLst>
      <p:ext uri="{BB962C8B-B14F-4D97-AF65-F5344CB8AC3E}">
        <p14:creationId xmlns:p14="http://schemas.microsoft.com/office/powerpoint/2010/main" val="141198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extLst>
      <p:ext uri="{BB962C8B-B14F-4D97-AF65-F5344CB8AC3E}">
        <p14:creationId xmlns:p14="http://schemas.microsoft.com/office/powerpoint/2010/main" val="783756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15</a:t>
            </a:fld>
            <a:endParaRPr lang="it-IT"/>
          </a:p>
        </p:txBody>
      </p:sp>
    </p:spTree>
    <p:extLst>
      <p:ext uri="{BB962C8B-B14F-4D97-AF65-F5344CB8AC3E}">
        <p14:creationId xmlns:p14="http://schemas.microsoft.com/office/powerpoint/2010/main" val="650438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extLst>
      <p:ext uri="{BB962C8B-B14F-4D97-AF65-F5344CB8AC3E}">
        <p14:creationId xmlns:p14="http://schemas.microsoft.com/office/powerpoint/2010/main" val="1381473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17</a:t>
            </a:fld>
            <a:endParaRPr lang="it-IT"/>
          </a:p>
        </p:txBody>
      </p:sp>
    </p:spTree>
    <p:extLst>
      <p:ext uri="{BB962C8B-B14F-4D97-AF65-F5344CB8AC3E}">
        <p14:creationId xmlns:p14="http://schemas.microsoft.com/office/powerpoint/2010/main" val="2351209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18</a:t>
            </a:fld>
            <a:endParaRPr lang="it-IT"/>
          </a:p>
        </p:txBody>
      </p:sp>
    </p:spTree>
    <p:extLst>
      <p:ext uri="{BB962C8B-B14F-4D97-AF65-F5344CB8AC3E}">
        <p14:creationId xmlns:p14="http://schemas.microsoft.com/office/powerpoint/2010/main" val="310521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19</a:t>
            </a:fld>
            <a:endParaRPr lang="it-IT"/>
          </a:p>
        </p:txBody>
      </p:sp>
    </p:spTree>
    <p:extLst>
      <p:ext uri="{BB962C8B-B14F-4D97-AF65-F5344CB8AC3E}">
        <p14:creationId xmlns:p14="http://schemas.microsoft.com/office/powerpoint/2010/main" val="419589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a:p>
        </p:txBody>
      </p:sp>
    </p:spTree>
    <p:extLst>
      <p:ext uri="{BB962C8B-B14F-4D97-AF65-F5344CB8AC3E}">
        <p14:creationId xmlns:p14="http://schemas.microsoft.com/office/powerpoint/2010/main" val="1241538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20</a:t>
            </a:fld>
            <a:endParaRPr lang="it-IT"/>
          </a:p>
        </p:txBody>
      </p:sp>
    </p:spTree>
    <p:extLst>
      <p:ext uri="{BB962C8B-B14F-4D97-AF65-F5344CB8AC3E}">
        <p14:creationId xmlns:p14="http://schemas.microsoft.com/office/powerpoint/2010/main" val="1179865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431EB9F7-E7B3-4E4B-81AA-6FD1A528BAAE}" type="slidenum">
              <a:rPr lang="it-IT" sz="1200">
                <a:latin typeface="+mn-lt"/>
              </a:rPr>
              <a:pPr algn="r" fontAlgn="auto">
                <a:spcBef>
                  <a:spcPts val="0"/>
                </a:spcBef>
                <a:spcAft>
                  <a:spcPts val="0"/>
                </a:spcAft>
                <a:defRPr/>
              </a:pPr>
              <a:t>21</a:t>
            </a:fld>
            <a:endParaRPr lang="it-IT" sz="1200">
              <a:latin typeface="+mn-lt"/>
            </a:endParaRPr>
          </a:p>
        </p:txBody>
      </p:sp>
    </p:spTree>
    <p:extLst>
      <p:ext uri="{BB962C8B-B14F-4D97-AF65-F5344CB8AC3E}">
        <p14:creationId xmlns:p14="http://schemas.microsoft.com/office/powerpoint/2010/main" val="590153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22</a:t>
            </a:fld>
            <a:endParaRPr lang="it-IT" sz="1200">
              <a:latin typeface="+mn-lt"/>
            </a:endParaRPr>
          </a:p>
        </p:txBody>
      </p:sp>
    </p:spTree>
    <p:extLst>
      <p:ext uri="{BB962C8B-B14F-4D97-AF65-F5344CB8AC3E}">
        <p14:creationId xmlns:p14="http://schemas.microsoft.com/office/powerpoint/2010/main" val="1336793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734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5"/>
            <a:ext cx="2946400" cy="496887"/>
          </a:xfrm>
          <a:prstGeom prst="rect">
            <a:avLst/>
          </a:prstGeom>
          <a:noFill/>
        </p:spPr>
        <p:txBody>
          <a:bodyPr anchor="b"/>
          <a:lstStyle/>
          <a:p>
            <a:pPr algn="r" fontAlgn="auto">
              <a:spcBef>
                <a:spcPts val="0"/>
              </a:spcBef>
              <a:spcAft>
                <a:spcPts val="0"/>
              </a:spcAft>
              <a:defRPr/>
            </a:pPr>
            <a:fld id="{8A292992-EF85-459B-AE56-127ECB4BCF7B}" type="slidenum">
              <a:rPr lang="it-IT" sz="1200">
                <a:latin typeface="+mn-lt"/>
              </a:rPr>
              <a:pPr algn="r" fontAlgn="auto">
                <a:spcBef>
                  <a:spcPts val="0"/>
                </a:spcBef>
                <a:spcAft>
                  <a:spcPts val="0"/>
                </a:spcAft>
                <a:defRPr/>
              </a:pPr>
              <a:t>23</a:t>
            </a:fld>
            <a:endParaRPr lang="it-IT" sz="1200">
              <a:latin typeface="+mn-lt"/>
            </a:endParaRPr>
          </a:p>
        </p:txBody>
      </p:sp>
    </p:spTree>
    <p:extLst>
      <p:ext uri="{BB962C8B-B14F-4D97-AF65-F5344CB8AC3E}">
        <p14:creationId xmlns:p14="http://schemas.microsoft.com/office/powerpoint/2010/main" val="34123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24</a:t>
            </a:fld>
            <a:endParaRPr lang="it-IT"/>
          </a:p>
        </p:txBody>
      </p:sp>
    </p:spTree>
    <p:extLst>
      <p:ext uri="{BB962C8B-B14F-4D97-AF65-F5344CB8AC3E}">
        <p14:creationId xmlns:p14="http://schemas.microsoft.com/office/powerpoint/2010/main" val="2420401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25</a:t>
            </a:fld>
            <a:endParaRPr lang="it-IT"/>
          </a:p>
        </p:txBody>
      </p:sp>
    </p:spTree>
    <p:extLst>
      <p:ext uri="{BB962C8B-B14F-4D97-AF65-F5344CB8AC3E}">
        <p14:creationId xmlns:p14="http://schemas.microsoft.com/office/powerpoint/2010/main" val="847523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26</a:t>
            </a:fld>
            <a:endParaRPr lang="it-IT" sz="1200">
              <a:latin typeface="+mn-lt"/>
            </a:endParaRPr>
          </a:p>
        </p:txBody>
      </p:sp>
    </p:spTree>
    <p:extLst>
      <p:ext uri="{BB962C8B-B14F-4D97-AF65-F5344CB8AC3E}">
        <p14:creationId xmlns:p14="http://schemas.microsoft.com/office/powerpoint/2010/main" val="6296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27</a:t>
            </a:fld>
            <a:endParaRPr lang="it-IT" sz="1200">
              <a:latin typeface="+mn-lt"/>
            </a:endParaRPr>
          </a:p>
        </p:txBody>
      </p:sp>
    </p:spTree>
    <p:extLst>
      <p:ext uri="{BB962C8B-B14F-4D97-AF65-F5344CB8AC3E}">
        <p14:creationId xmlns:p14="http://schemas.microsoft.com/office/powerpoint/2010/main" val="1309527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28</a:t>
            </a:fld>
            <a:endParaRPr lang="it-IT"/>
          </a:p>
        </p:txBody>
      </p:sp>
    </p:spTree>
    <p:extLst>
      <p:ext uri="{BB962C8B-B14F-4D97-AF65-F5344CB8AC3E}">
        <p14:creationId xmlns:p14="http://schemas.microsoft.com/office/powerpoint/2010/main" val="12982201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37EF9446-6995-4C9E-B3FD-F2E926E72BEC}" type="slidenum">
              <a:rPr lang="it-IT" smtClean="0"/>
              <a:pPr/>
              <a:t>29</a:t>
            </a:fld>
            <a:endParaRPr lang="it-IT" smtClean="0"/>
          </a:p>
        </p:txBody>
      </p:sp>
      <p:sp>
        <p:nvSpPr>
          <p:cNvPr id="147459" name="Rectangle 2"/>
          <p:cNvSpPr>
            <a:spLocks noGrp="1" noRot="1" noChangeAspect="1" noChangeArrowheads="1" noTextEdit="1"/>
          </p:cNvSpPr>
          <p:nvPr>
            <p:ph type="sldImg"/>
          </p:nvPr>
        </p:nvSpPr>
        <p:spPr bwMode="auto">
          <a:xfrm>
            <a:off x="917575" y="744538"/>
            <a:ext cx="4965700" cy="3724275"/>
          </a:xfrm>
          <a:solidFill>
            <a:srgbClr val="FFFFFF"/>
          </a:solidFill>
          <a:ln>
            <a:solidFill>
              <a:srgbClr val="000000"/>
            </a:solidFill>
            <a:miter lim="800000"/>
            <a:headEnd/>
            <a:tailEnd/>
          </a:ln>
        </p:spPr>
      </p:sp>
      <p:sp>
        <p:nvSpPr>
          <p:cNvPr id="147460" name="Rectangle 3"/>
          <p:cNvSpPr>
            <a:spLocks noGrp="1" noChangeArrowheads="1"/>
          </p:cNvSpPr>
          <p:nvPr>
            <p:ph type="body" idx="1"/>
          </p:nvPr>
        </p:nvSpPr>
        <p:spPr bwMode="auto">
          <a:xfrm>
            <a:off x="906357" y="4716877"/>
            <a:ext cx="4984962" cy="4465263"/>
          </a:xfrm>
          <a:solidFill>
            <a:srgbClr val="FFFFFF"/>
          </a:solidFill>
          <a:ln>
            <a:solidFill>
              <a:srgbClr val="000000"/>
            </a:solidFill>
            <a:miter lim="800000"/>
            <a:headEnd/>
            <a:tailEnd/>
          </a:ln>
        </p:spPr>
        <p:txBody>
          <a:bodyPr wrap="square" lIns="87844" tIns="43922" rIns="87844" bIns="43922" numCol="1" anchor="t" anchorCtr="0" compatLnSpc="1">
            <a:prstTxWarp prst="textNoShape">
              <a:avLst/>
            </a:prstTxWarp>
          </a:bodyPr>
          <a:lstStyle/>
          <a:p>
            <a:pPr eaLnBrk="1" hangingPunct="1">
              <a:spcBef>
                <a:spcPct val="0"/>
              </a:spcBef>
            </a:pPr>
            <a:endParaRPr lang="it-IT" dirty="0" smtClean="0"/>
          </a:p>
        </p:txBody>
      </p:sp>
    </p:spTree>
    <p:extLst>
      <p:ext uri="{BB962C8B-B14F-4D97-AF65-F5344CB8AC3E}">
        <p14:creationId xmlns:p14="http://schemas.microsoft.com/office/powerpoint/2010/main" val="199340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530976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30</a:t>
            </a:fld>
            <a:endParaRPr lang="it-IT"/>
          </a:p>
        </p:txBody>
      </p:sp>
    </p:spTree>
    <p:extLst>
      <p:ext uri="{BB962C8B-B14F-4D97-AF65-F5344CB8AC3E}">
        <p14:creationId xmlns:p14="http://schemas.microsoft.com/office/powerpoint/2010/main" val="787585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31</a:t>
            </a:fld>
            <a:endParaRPr lang="it-IT"/>
          </a:p>
        </p:txBody>
      </p:sp>
    </p:spTree>
    <p:extLst>
      <p:ext uri="{BB962C8B-B14F-4D97-AF65-F5344CB8AC3E}">
        <p14:creationId xmlns:p14="http://schemas.microsoft.com/office/powerpoint/2010/main" val="1689527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32</a:t>
            </a:fld>
            <a:endParaRPr lang="it-IT"/>
          </a:p>
        </p:txBody>
      </p:sp>
    </p:spTree>
    <p:extLst>
      <p:ext uri="{BB962C8B-B14F-4D97-AF65-F5344CB8AC3E}">
        <p14:creationId xmlns:p14="http://schemas.microsoft.com/office/powerpoint/2010/main" val="1923336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33</a:t>
            </a:fld>
            <a:endParaRPr lang="it-IT"/>
          </a:p>
        </p:txBody>
      </p:sp>
    </p:spTree>
    <p:extLst>
      <p:ext uri="{BB962C8B-B14F-4D97-AF65-F5344CB8AC3E}">
        <p14:creationId xmlns:p14="http://schemas.microsoft.com/office/powerpoint/2010/main" val="3899050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34</a:t>
            </a:fld>
            <a:endParaRPr lang="it-IT" sz="1200">
              <a:latin typeface="+mn-lt"/>
            </a:endParaRPr>
          </a:p>
        </p:txBody>
      </p:sp>
    </p:spTree>
    <p:extLst>
      <p:ext uri="{BB962C8B-B14F-4D97-AF65-F5344CB8AC3E}">
        <p14:creationId xmlns:p14="http://schemas.microsoft.com/office/powerpoint/2010/main" val="4180167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35</a:t>
            </a:fld>
            <a:endParaRPr lang="it-IT" sz="1200">
              <a:latin typeface="+mn-lt"/>
            </a:endParaRPr>
          </a:p>
        </p:txBody>
      </p:sp>
    </p:spTree>
    <p:extLst>
      <p:ext uri="{BB962C8B-B14F-4D97-AF65-F5344CB8AC3E}">
        <p14:creationId xmlns:p14="http://schemas.microsoft.com/office/powerpoint/2010/main" val="1117693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36</a:t>
            </a:fld>
            <a:endParaRPr lang="it-IT" sz="1200">
              <a:latin typeface="+mn-lt"/>
            </a:endParaRPr>
          </a:p>
        </p:txBody>
      </p:sp>
    </p:spTree>
    <p:extLst>
      <p:ext uri="{BB962C8B-B14F-4D97-AF65-F5344CB8AC3E}">
        <p14:creationId xmlns:p14="http://schemas.microsoft.com/office/powerpoint/2010/main" val="35094856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37</a:t>
            </a:fld>
            <a:endParaRPr lang="it-IT" sz="1200">
              <a:latin typeface="+mn-lt"/>
            </a:endParaRPr>
          </a:p>
        </p:txBody>
      </p:sp>
    </p:spTree>
    <p:extLst>
      <p:ext uri="{BB962C8B-B14F-4D97-AF65-F5344CB8AC3E}">
        <p14:creationId xmlns:p14="http://schemas.microsoft.com/office/powerpoint/2010/main" val="35552934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38</a:t>
            </a:fld>
            <a:endParaRPr lang="it-IT" sz="1200">
              <a:latin typeface="+mn-lt"/>
            </a:endParaRPr>
          </a:p>
        </p:txBody>
      </p:sp>
    </p:spTree>
    <p:extLst>
      <p:ext uri="{BB962C8B-B14F-4D97-AF65-F5344CB8AC3E}">
        <p14:creationId xmlns:p14="http://schemas.microsoft.com/office/powerpoint/2010/main" val="42905028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39</a:t>
            </a:fld>
            <a:endParaRPr lang="it-IT" sz="1200">
              <a:latin typeface="+mn-lt"/>
            </a:endParaRPr>
          </a:p>
        </p:txBody>
      </p:sp>
    </p:spTree>
    <p:extLst>
      <p:ext uri="{BB962C8B-B14F-4D97-AF65-F5344CB8AC3E}">
        <p14:creationId xmlns:p14="http://schemas.microsoft.com/office/powerpoint/2010/main" val="161088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a:p>
        </p:txBody>
      </p:sp>
    </p:spTree>
    <p:extLst>
      <p:ext uri="{BB962C8B-B14F-4D97-AF65-F5344CB8AC3E}">
        <p14:creationId xmlns:p14="http://schemas.microsoft.com/office/powerpoint/2010/main" val="3148404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40</a:t>
            </a:fld>
            <a:endParaRPr lang="it-IT" sz="1200">
              <a:latin typeface="+mn-lt"/>
            </a:endParaRPr>
          </a:p>
        </p:txBody>
      </p:sp>
    </p:spTree>
    <p:extLst>
      <p:ext uri="{BB962C8B-B14F-4D97-AF65-F5344CB8AC3E}">
        <p14:creationId xmlns:p14="http://schemas.microsoft.com/office/powerpoint/2010/main" val="23496263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41</a:t>
            </a:fld>
            <a:endParaRPr lang="it-IT" sz="1200">
              <a:latin typeface="+mn-lt"/>
            </a:endParaRPr>
          </a:p>
        </p:txBody>
      </p:sp>
    </p:spTree>
    <p:extLst>
      <p:ext uri="{BB962C8B-B14F-4D97-AF65-F5344CB8AC3E}">
        <p14:creationId xmlns:p14="http://schemas.microsoft.com/office/powerpoint/2010/main" val="23521184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42</a:t>
            </a:fld>
            <a:endParaRPr lang="it-IT" sz="1200">
              <a:latin typeface="+mn-lt"/>
            </a:endParaRPr>
          </a:p>
        </p:txBody>
      </p:sp>
    </p:spTree>
    <p:extLst>
      <p:ext uri="{BB962C8B-B14F-4D97-AF65-F5344CB8AC3E}">
        <p14:creationId xmlns:p14="http://schemas.microsoft.com/office/powerpoint/2010/main" val="38531757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43</a:t>
            </a:fld>
            <a:endParaRPr lang="it-IT" sz="1200">
              <a:latin typeface="+mn-lt"/>
            </a:endParaRPr>
          </a:p>
        </p:txBody>
      </p:sp>
    </p:spTree>
    <p:extLst>
      <p:ext uri="{BB962C8B-B14F-4D97-AF65-F5344CB8AC3E}">
        <p14:creationId xmlns:p14="http://schemas.microsoft.com/office/powerpoint/2010/main" val="24316093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44</a:t>
            </a:fld>
            <a:endParaRPr lang="it-IT" sz="1200">
              <a:latin typeface="+mn-lt"/>
            </a:endParaRPr>
          </a:p>
        </p:txBody>
      </p:sp>
    </p:spTree>
    <p:extLst>
      <p:ext uri="{BB962C8B-B14F-4D97-AF65-F5344CB8AC3E}">
        <p14:creationId xmlns:p14="http://schemas.microsoft.com/office/powerpoint/2010/main" val="15054429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45</a:t>
            </a:fld>
            <a:endParaRPr lang="it-IT" sz="1200">
              <a:latin typeface="+mn-lt"/>
            </a:endParaRPr>
          </a:p>
        </p:txBody>
      </p:sp>
    </p:spTree>
    <p:extLst>
      <p:ext uri="{BB962C8B-B14F-4D97-AF65-F5344CB8AC3E}">
        <p14:creationId xmlns:p14="http://schemas.microsoft.com/office/powerpoint/2010/main" val="14919771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46</a:t>
            </a:fld>
            <a:endParaRPr lang="it-IT" sz="1200">
              <a:latin typeface="+mn-lt"/>
            </a:endParaRPr>
          </a:p>
        </p:txBody>
      </p:sp>
    </p:spTree>
    <p:extLst>
      <p:ext uri="{BB962C8B-B14F-4D97-AF65-F5344CB8AC3E}">
        <p14:creationId xmlns:p14="http://schemas.microsoft.com/office/powerpoint/2010/main" val="14425991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9826060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49</a:t>
            </a:fld>
            <a:endParaRPr lang="it-IT"/>
          </a:p>
        </p:txBody>
      </p:sp>
    </p:spTree>
    <p:extLst>
      <p:ext uri="{BB962C8B-B14F-4D97-AF65-F5344CB8AC3E}">
        <p14:creationId xmlns:p14="http://schemas.microsoft.com/office/powerpoint/2010/main" val="14823728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50</a:t>
            </a:fld>
            <a:endParaRPr lang="it-IT"/>
          </a:p>
        </p:txBody>
      </p:sp>
    </p:spTree>
    <p:extLst>
      <p:ext uri="{BB962C8B-B14F-4D97-AF65-F5344CB8AC3E}">
        <p14:creationId xmlns:p14="http://schemas.microsoft.com/office/powerpoint/2010/main" val="361774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extLst>
      <p:ext uri="{BB962C8B-B14F-4D97-AF65-F5344CB8AC3E}">
        <p14:creationId xmlns:p14="http://schemas.microsoft.com/office/powerpoint/2010/main" val="5841952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51</a:t>
            </a:fld>
            <a:endParaRPr lang="it-IT"/>
          </a:p>
        </p:txBody>
      </p:sp>
    </p:spTree>
    <p:extLst>
      <p:ext uri="{BB962C8B-B14F-4D97-AF65-F5344CB8AC3E}">
        <p14:creationId xmlns:p14="http://schemas.microsoft.com/office/powerpoint/2010/main" val="16617062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52</a:t>
            </a:fld>
            <a:endParaRPr lang="it-IT"/>
          </a:p>
        </p:txBody>
      </p:sp>
    </p:spTree>
    <p:extLst>
      <p:ext uri="{BB962C8B-B14F-4D97-AF65-F5344CB8AC3E}">
        <p14:creationId xmlns:p14="http://schemas.microsoft.com/office/powerpoint/2010/main" val="10887431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53</a:t>
            </a:fld>
            <a:endParaRPr lang="it-IT"/>
          </a:p>
        </p:txBody>
      </p:sp>
    </p:spTree>
    <p:extLst>
      <p:ext uri="{BB962C8B-B14F-4D97-AF65-F5344CB8AC3E}">
        <p14:creationId xmlns:p14="http://schemas.microsoft.com/office/powerpoint/2010/main" val="34064881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54</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383312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extLst>
      <p:ext uri="{BB962C8B-B14F-4D97-AF65-F5344CB8AC3E}">
        <p14:creationId xmlns:p14="http://schemas.microsoft.com/office/powerpoint/2010/main" val="76041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extLst>
      <p:ext uri="{BB962C8B-B14F-4D97-AF65-F5344CB8AC3E}">
        <p14:creationId xmlns:p14="http://schemas.microsoft.com/office/powerpoint/2010/main" val="125138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extLst>
      <p:ext uri="{BB962C8B-B14F-4D97-AF65-F5344CB8AC3E}">
        <p14:creationId xmlns:p14="http://schemas.microsoft.com/office/powerpoint/2010/main" val="138570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extLst>
      <p:ext uri="{BB962C8B-B14F-4D97-AF65-F5344CB8AC3E}">
        <p14:creationId xmlns:p14="http://schemas.microsoft.com/office/powerpoint/2010/main" val="4079850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4F3976C-8EF1-475D-9282-8E63AC6299C4}" type="datetime1">
              <a:rPr lang="it-IT"/>
              <a:pPr>
                <a:defRPr/>
              </a:pPr>
              <a:t>07/05/2018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34549E1-C276-42E9-B52E-8897D45D5394}" type="datetime1">
              <a:rPr lang="it-IT"/>
              <a:pPr>
                <a:defRPr/>
              </a:pPr>
              <a:t>07/05/2018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fld id="{D7D0D480-F453-4151-80A1-E87CFBA89C08}" type="datetime1">
              <a:rPr lang="it-IT"/>
              <a:pPr>
                <a:defRPr/>
              </a:pPr>
              <a:t>07/05/2018</a:t>
            </a:fld>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07/05/2018</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0F76E937-F86C-45C5-805F-B0B44A3C4438}" type="datetime1">
              <a:rPr lang="it-IT"/>
              <a:pPr>
                <a:defRPr/>
              </a:pPr>
              <a:t>07/05/2018</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07/05/2018</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9F8D3CF2-2600-46DA-8CFD-3728C1DB6E1A}" type="datetime1">
              <a:rPr lang="it-IT"/>
              <a:pPr>
                <a:defRPr/>
              </a:pPr>
              <a:t>07/05/2018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4599831-E923-4E91-A7D6-7DF9107F4E74}" type="datetime1">
              <a:rPr lang="it-IT"/>
              <a:pPr>
                <a:defRPr/>
              </a:pPr>
              <a:t>07/05/2018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230C2D4-889C-4952-AEF8-F717849C84DE}" type="datetime1">
              <a:rPr lang="it-IT"/>
              <a:pPr>
                <a:defRPr/>
              </a:pPr>
              <a:t>07/05/2018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DF97688C-6241-4844-8031-76FE4E32DFA4}" type="datetime1">
              <a:rPr lang="it-IT"/>
              <a:pPr>
                <a:defRPr/>
              </a:pPr>
              <a:t>07/05/2018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C4CD383-B9DA-467E-8356-A138436C6602}" type="datetime1">
              <a:rPr lang="it-IT"/>
              <a:pPr>
                <a:defRPr/>
              </a:pPr>
              <a:t>07/05/2018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dirty="0"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AE14BAA-3BF3-4D55-922C-FF8BBC8E7B41}" type="datetime1">
              <a:rPr lang="it-IT"/>
              <a:pPr>
                <a:defRPr/>
              </a:pPr>
              <a:t>07/05/2018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5473812-3504-45EB-9802-0D371C91597A}" type="datetime1">
              <a:rPr lang="it-IT"/>
              <a:pPr>
                <a:defRPr/>
              </a:pPr>
              <a:t>07/05/2018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0CA6779-2FFE-413F-9054-BACF42396FD7}" type="datetime1">
              <a:rPr lang="it-IT"/>
              <a:pPr>
                <a:defRPr/>
              </a:pPr>
              <a:t>07/05/2018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 id="2147483684" r:id="rId15"/>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82477-6933-4DA2-8BCE-B45F21B96C28}" type="datetimeFigureOut">
              <a:rPr lang="it-IT" smtClean="0"/>
              <a:pPr/>
              <a:t>07/05/2018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07504" y="404664"/>
            <a:ext cx="8763000" cy="5047536"/>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LA RISOLUZIONE DEL RAPPORTO </a:t>
            </a:r>
            <a:r>
              <a:rPr lang="it-IT" sz="4400" b="1" dirty="0" err="1" smtClean="0">
                <a:solidFill>
                  <a:srgbClr val="002060"/>
                </a:solidFill>
                <a:latin typeface="Arial" pitchFamily="34" charset="0"/>
                <a:cs typeface="Arial" pitchFamily="34" charset="0"/>
              </a:rPr>
              <a:t>DI</a:t>
            </a:r>
            <a:r>
              <a:rPr lang="it-IT" sz="4400" b="1" dirty="0" smtClean="0">
                <a:solidFill>
                  <a:srgbClr val="002060"/>
                </a:solidFill>
                <a:latin typeface="Arial" pitchFamily="34" charset="0"/>
                <a:cs typeface="Arial" pitchFamily="34" charset="0"/>
              </a:rPr>
              <a:t> LAVORO</a:t>
            </a:r>
          </a:p>
          <a:p>
            <a:pPr marL="177800" algn="ctr"/>
            <a:endParaRPr lang="it-IT" sz="4400" b="1"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8 maggio 2018</a:t>
            </a:r>
            <a:endParaRPr lang="it-IT" sz="2000" dirty="0" smtClean="0">
              <a:solidFill>
                <a:srgbClr val="002060"/>
              </a:solidFill>
              <a:latin typeface="Arial" pitchFamily="34" charset="0"/>
              <a:cs typeface="Arial" pitchFamily="34" charset="0"/>
            </a:endParaRPr>
          </a:p>
          <a:p>
            <a:pPr marL="177800" algn="ctr"/>
            <a:endParaRPr lang="it-IT" sz="2000" dirty="0">
              <a:solidFill>
                <a:srgbClr val="002060"/>
              </a:solidFill>
              <a:latin typeface="Arial" pitchFamily="34" charset="0"/>
              <a:cs typeface="Arial" pitchFamily="34" charset="0"/>
            </a:endParaRPr>
          </a:p>
          <a:p>
            <a:pPr marL="177800" algn="ctr"/>
            <a:r>
              <a:rPr lang="it-IT" sz="2400" dirty="0">
                <a:solidFill>
                  <a:srgbClr val="002060"/>
                </a:solidFill>
                <a:latin typeface="Arial" pitchFamily="34" charset="0"/>
                <a:cs typeface="Arial" pitchFamily="34" charset="0"/>
              </a:rPr>
              <a:t>Avv. Prof. Francesco Rotondi</a:t>
            </a:r>
          </a:p>
          <a:p>
            <a:pPr marL="177800" algn="ctr"/>
            <a:endParaRPr lang="it-IT" sz="2400" dirty="0" smtClean="0">
              <a:solidFill>
                <a:srgbClr val="002060"/>
              </a:solidFill>
              <a:latin typeface="Arial" pitchFamily="34" charset="0"/>
              <a:cs typeface="Arial" pitchFamily="34" charset="0"/>
            </a:endParaRP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54360"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INGIUSTIFICATO - SANZIONI</a:t>
            </a:r>
          </a:p>
          <a:p>
            <a:pPr algn="ctr">
              <a:buNone/>
            </a:pPr>
            <a:r>
              <a:rPr lang="it-IT" sz="2000" b="1" dirty="0" smtClean="0">
                <a:solidFill>
                  <a:srgbClr val="002060"/>
                </a:solidFill>
                <a:latin typeface="Arial" pitchFamily="34" charset="0"/>
                <a:cs typeface="Arial" pitchFamily="34" charset="0"/>
              </a:rPr>
              <a:t>ART. 18, c. 4 e 5 L. 300/1970 come modificati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4: “ </a:t>
            </a:r>
            <a:r>
              <a:rPr lang="it-IT" sz="1400" i="1" dirty="0" smtClean="0">
                <a:solidFill>
                  <a:srgbClr val="002060"/>
                </a:solidFill>
                <a:latin typeface="Arial" pitchFamily="34" charset="0"/>
                <a:cs typeface="Arial" pitchFamily="34" charset="0"/>
              </a:rPr>
              <a:t>Il giudice, nelle ipotesi in cui accerta che non ricorrono gli estremi del giustificato motivo soggettivo o della giusta causa addotti dal datore di lavoro, </a:t>
            </a:r>
            <a:r>
              <a:rPr lang="it-IT" sz="1400" i="1" u="sng" dirty="0" smtClean="0">
                <a:solidFill>
                  <a:srgbClr val="002060"/>
                </a:solidFill>
                <a:latin typeface="Arial" pitchFamily="34" charset="0"/>
                <a:cs typeface="Arial" pitchFamily="34" charset="0"/>
              </a:rPr>
              <a:t>per insussistenza del fatto contestato </a:t>
            </a:r>
            <a:r>
              <a:rPr lang="it-IT" sz="1400" i="1" dirty="0" smtClean="0">
                <a:solidFill>
                  <a:srgbClr val="002060"/>
                </a:solidFill>
                <a:latin typeface="Arial" pitchFamily="34" charset="0"/>
                <a:cs typeface="Arial" pitchFamily="34" charset="0"/>
              </a:rPr>
              <a:t>ovvero perché il fatto </a:t>
            </a:r>
            <a:r>
              <a:rPr lang="it-IT" sz="1400" i="1" u="sng" dirty="0" smtClean="0">
                <a:solidFill>
                  <a:srgbClr val="002060"/>
                </a:solidFill>
                <a:latin typeface="Arial" pitchFamily="34" charset="0"/>
                <a:cs typeface="Arial" pitchFamily="34" charset="0"/>
              </a:rPr>
              <a:t>rientra tra le condotte punibili con una sanzione conservativa </a:t>
            </a:r>
            <a:r>
              <a:rPr lang="it-IT" sz="1400" i="1"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e al pagamento di un’indennità risarcitoria commisurata all’ultima retribuzione globale di fatto dal giorno del licenziamento sino a quello dell’effettiva reintegrazione, </a:t>
            </a:r>
            <a:r>
              <a:rPr lang="it-IT" sz="1400" i="1" u="sng" dirty="0" smtClean="0">
                <a:solidFill>
                  <a:srgbClr val="002060"/>
                </a:solidFill>
                <a:latin typeface="Arial" pitchFamily="34" charset="0"/>
                <a:cs typeface="Arial" pitchFamily="34" charset="0"/>
              </a:rPr>
              <a:t>dedotto quanto il lavoratore ha percepito</a:t>
            </a:r>
            <a:r>
              <a:rPr lang="it-IT" sz="1400" i="1" dirty="0" smtClean="0">
                <a:solidFill>
                  <a:srgbClr val="002060"/>
                </a:solidFill>
                <a:latin typeface="Arial" pitchFamily="34" charset="0"/>
                <a:cs typeface="Arial" pitchFamily="34" charset="0"/>
              </a:rPr>
              <a:t>, nel periodo di estromissione, per lo svolgimento di altre attività lavorative, </a:t>
            </a:r>
            <a:r>
              <a:rPr lang="it-IT" sz="1400" i="1" u="sng" dirty="0" smtClean="0">
                <a:solidFill>
                  <a:srgbClr val="002060"/>
                </a:solidFill>
                <a:latin typeface="Arial" pitchFamily="34" charset="0"/>
                <a:cs typeface="Arial" pitchFamily="34" charset="0"/>
              </a:rPr>
              <a:t>nonché quanto avrebbe potuto percepire </a:t>
            </a:r>
            <a:r>
              <a:rPr lang="it-IT" sz="1400" i="1" dirty="0" smtClean="0">
                <a:solidFill>
                  <a:srgbClr val="002060"/>
                </a:solidFill>
                <a:latin typeface="Arial" pitchFamily="34" charset="0"/>
                <a:cs typeface="Arial" pitchFamily="34" charset="0"/>
              </a:rPr>
              <a:t>dedicandosi con diligenza alla ricerca di una nuova occupazione. In ogni caso, la misura dell’indennità risarcitoria non può essere superiore a dodici mensilità della retribuzione globale di fatto.(…).</a:t>
            </a: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400" i="1" dirty="0" smtClean="0">
                <a:solidFill>
                  <a:srgbClr val="002060"/>
                </a:solidFill>
                <a:latin typeface="Arial" pitchFamily="34" charset="0"/>
                <a:cs typeface="Arial" pitchFamily="34" charset="0"/>
              </a:rPr>
              <a:t>c. 5: Il giudice, </a:t>
            </a:r>
            <a:r>
              <a:rPr lang="it-IT" sz="1400" i="1" u="sng" dirty="0" smtClean="0">
                <a:solidFill>
                  <a:srgbClr val="002060"/>
                </a:solidFill>
                <a:latin typeface="Arial" pitchFamily="34" charset="0"/>
                <a:cs typeface="Arial" pitchFamily="34" charset="0"/>
              </a:rPr>
              <a:t>nelle altre ipotesi </a:t>
            </a:r>
            <a:r>
              <a:rPr lang="it-IT" sz="1400" i="1" dirty="0" smtClean="0">
                <a:solidFill>
                  <a:srgbClr val="002060"/>
                </a:solidFill>
                <a:latin typeface="Arial" pitchFamily="34" charset="0"/>
                <a:cs typeface="Arial" pitchFamily="34" charset="0"/>
              </a:rPr>
              <a:t>in cui accerta che non ricorrono gli estremi  del giustificato motivo soggettivo o della giusta causa addotti dal datore di lavoro, dichiara risolto il rapporto di lavoro con effetto dalla data del licenziamento e condanna il datore di lavoro al pagamento di un’indennità onnicomprensiva determinata da un minimo di dodici e un massimo di ventiquattro mensilità dell’ultima retribuzione globale di fatto, in relazione all'anzianità del lavoratore e tenuto conto del numero dei dipendenti occupati, delle dimensioni dell'attività economica, del comportamento e delle condizioni delle parti, con onere di specifica motivazione a tale riguardo”.</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Licenziamento disciplinare ingiustificato</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11</a:t>
            </a:fld>
            <a:endParaRPr lang="it-IT" dirty="0"/>
          </a:p>
        </p:txBody>
      </p:sp>
      <p:sp>
        <p:nvSpPr>
          <p:cNvPr id="8" name="Segnaposto contenuto 1"/>
          <p:cNvSpPr txBox="1">
            <a:spLocks/>
          </p:cNvSpPr>
          <p:nvPr/>
        </p:nvSpPr>
        <p:spPr bwMode="auto">
          <a:xfrm>
            <a:off x="488032" y="838200"/>
            <a:ext cx="8167936" cy="57218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Nell’ipotesi di licenziamento per giusta causa e/o per giustificato motivo soggettivo il giudice potrà alternativamente:</a:t>
            </a: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 </a:t>
            </a: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in giù 8"/>
          <p:cNvSpPr/>
          <p:nvPr/>
        </p:nvSpPr>
        <p:spPr>
          <a:xfrm rot="2158973">
            <a:off x="3270002" y="2408283"/>
            <a:ext cx="485775" cy="873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Freccia in giù 9"/>
          <p:cNvSpPr/>
          <p:nvPr/>
        </p:nvSpPr>
        <p:spPr>
          <a:xfrm rot="19333766">
            <a:off x="5019675" y="2400565"/>
            <a:ext cx="484187" cy="9220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a:off x="1115616" y="3284984"/>
            <a:ext cx="244827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spcBef>
                <a:spcPct val="20000"/>
              </a:spcBef>
              <a:defRPr/>
            </a:pPr>
            <a:r>
              <a:rPr lang="it-IT" sz="1400" dirty="0" smtClean="0">
                <a:solidFill>
                  <a:srgbClr val="002060"/>
                </a:solidFill>
                <a:latin typeface="Arial" pitchFamily="34" charset="0"/>
                <a:cs typeface="Arial" pitchFamily="34" charset="0"/>
              </a:rPr>
              <a:t>Annullare il licenziamento</a:t>
            </a:r>
          </a:p>
          <a:p>
            <a:pPr marL="400050" lvl="0" indent="-400050">
              <a:spcBef>
                <a:spcPct val="20000"/>
              </a:spcBef>
              <a:defRPr/>
            </a:pPr>
            <a:r>
              <a:rPr lang="it-IT" sz="1400" dirty="0" smtClean="0">
                <a:solidFill>
                  <a:srgbClr val="002060"/>
                </a:solidFill>
                <a:latin typeface="Arial" pitchFamily="34" charset="0"/>
                <a:cs typeface="Arial" pitchFamily="34" charset="0"/>
              </a:rPr>
              <a:t>		 e</a:t>
            </a:r>
          </a:p>
          <a:p>
            <a:pPr marL="400050" lvl="0" indent="-400050">
              <a:spcBef>
                <a:spcPct val="20000"/>
              </a:spcBef>
              <a:defRPr/>
            </a:pPr>
            <a:r>
              <a:rPr lang="it-IT" sz="1400" dirty="0" smtClean="0">
                <a:solidFill>
                  <a:srgbClr val="002060"/>
                </a:solidFill>
                <a:latin typeface="Arial" pitchFamily="34" charset="0"/>
                <a:cs typeface="Arial" pitchFamily="34" charset="0"/>
              </a:rPr>
              <a:t> reintegrare il lavoratore </a:t>
            </a:r>
          </a:p>
          <a:p>
            <a:pPr marL="400050" lvl="0" indent="-400050" algn="ctr">
              <a:spcBef>
                <a:spcPct val="20000"/>
              </a:spcBef>
              <a:defRPr/>
            </a:pPr>
            <a:r>
              <a:rPr lang="it-IT" sz="1400" dirty="0" smtClean="0">
                <a:solidFill>
                  <a:srgbClr val="002060"/>
                </a:solidFill>
                <a:latin typeface="Arial" pitchFamily="34" charset="0"/>
                <a:cs typeface="Arial" pitchFamily="34" charset="0"/>
              </a:rPr>
              <a:t>+</a:t>
            </a:r>
          </a:p>
          <a:p>
            <a:pPr marL="400050" lvl="0" indent="-400050">
              <a:spcBef>
                <a:spcPct val="20000"/>
              </a:spcBef>
              <a:defRPr/>
            </a:pPr>
            <a:r>
              <a:rPr lang="it-IT" sz="1400" dirty="0" smtClean="0">
                <a:solidFill>
                  <a:srgbClr val="002060"/>
                </a:solidFill>
                <a:latin typeface="Arial" pitchFamily="34" charset="0"/>
                <a:cs typeface="Arial" pitchFamily="34" charset="0"/>
              </a:rPr>
              <a:t>indennizzo sino a 12 mensilità</a:t>
            </a:r>
          </a:p>
          <a:p>
            <a:pPr marL="400050" lvl="0" indent="-400050">
              <a:spcBef>
                <a:spcPct val="20000"/>
              </a:spcBef>
              <a:defRPr/>
            </a:pPr>
            <a:endParaRPr lang="it-IT" sz="1400" dirty="0">
              <a:solidFill>
                <a:srgbClr val="002060"/>
              </a:solidFill>
              <a:latin typeface="Arial" pitchFamily="34" charset="0"/>
              <a:cs typeface="Arial" pitchFamily="34" charset="0"/>
            </a:endParaRPr>
          </a:p>
        </p:txBody>
      </p:sp>
      <p:sp>
        <p:nvSpPr>
          <p:cNvPr id="13" name="Rettangolo 12"/>
          <p:cNvSpPr/>
          <p:nvPr/>
        </p:nvSpPr>
        <p:spPr>
          <a:xfrm>
            <a:off x="4860032" y="3645024"/>
            <a:ext cx="2592288"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lgn="just">
              <a:spcBef>
                <a:spcPct val="20000"/>
              </a:spcBef>
              <a:defRPr/>
            </a:pPr>
            <a:r>
              <a:rPr lang="it-IT" sz="1400" dirty="0" smtClean="0">
                <a:solidFill>
                  <a:srgbClr val="002060"/>
                </a:solidFill>
                <a:latin typeface="Arial" pitchFamily="34" charset="0"/>
                <a:cs typeface="Arial" pitchFamily="34" charset="0"/>
              </a:rPr>
              <a:t>Liquidare un indennizzo tra</a:t>
            </a:r>
          </a:p>
          <a:p>
            <a:pPr lvl="0" indent="-400050" algn="just">
              <a:spcBef>
                <a:spcPct val="20000"/>
              </a:spcBef>
              <a:defRPr/>
            </a:pPr>
            <a:r>
              <a:rPr lang="it-IT" sz="1400" dirty="0" smtClean="0">
                <a:solidFill>
                  <a:srgbClr val="002060"/>
                </a:solidFill>
                <a:latin typeface="Arial" pitchFamily="34" charset="0"/>
                <a:cs typeface="Arial" pitchFamily="34" charset="0"/>
              </a:rPr>
              <a:t>12 e 24 mensilità (senza annullare il recesso)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64232" y="620688"/>
            <a:ext cx="8015536" cy="5688632"/>
          </a:xfrm>
        </p:spPr>
        <p:txBody>
          <a:bodyPr/>
          <a:lstStyle/>
          <a:p>
            <a:pPr algn="ctr">
              <a:buNone/>
            </a:pPr>
            <a:r>
              <a:rPr lang="it-IT" sz="2400" b="1" cap="all" dirty="0" smtClean="0">
                <a:solidFill>
                  <a:srgbClr val="002060"/>
                </a:solidFill>
                <a:latin typeface="Arial" pitchFamily="34" charset="0"/>
                <a:cs typeface="Arial" pitchFamily="34" charset="0"/>
              </a:rPr>
              <a:t>1.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12</a:t>
            </a:fld>
            <a:endParaRPr lang="it-IT" dirty="0"/>
          </a:p>
        </p:txBody>
      </p:sp>
      <p:sp>
        <p:nvSpPr>
          <p:cNvPr id="8" name="Segnaposto contenuto 1"/>
          <p:cNvSpPr txBox="1">
            <a:spLocks/>
          </p:cNvSpPr>
          <p:nvPr/>
        </p:nvSpPr>
        <p:spPr bwMode="auto">
          <a:xfrm>
            <a:off x="457200" y="1268760"/>
            <a:ext cx="8229600"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r>
              <a:rPr lang="it-IT" sz="1600" b="1" u="sng" dirty="0" smtClean="0">
                <a:solidFill>
                  <a:srgbClr val="002060"/>
                </a:solidFill>
                <a:cs typeface="Arial" charset="0"/>
              </a:rPr>
              <a:t>1^  i</a:t>
            </a:r>
            <a:r>
              <a:rPr kumimoji="0" lang="it-IT" sz="1600" b="1" i="0" u="sng" strike="noStrike" kern="1200" cap="none" spc="0" normalizeH="0" baseline="0" noProof="0" dirty="0" err="1" smtClean="0">
                <a:ln>
                  <a:noFill/>
                </a:ln>
                <a:solidFill>
                  <a:srgbClr val="002060"/>
                </a:solidFill>
                <a:effectLst/>
                <a:uLnTx/>
                <a:uFillTx/>
                <a:latin typeface="Arial" charset="0"/>
                <a:ea typeface="+mn-ea"/>
                <a:cs typeface="Arial" charset="0"/>
              </a:rPr>
              <a:t>potesi</a:t>
            </a:r>
            <a:endParaRPr lang="it-IT" sz="1600"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lvl="0" indent="-400050" algn="just">
              <a:spcBef>
                <a:spcPct val="20000"/>
              </a:spcBef>
              <a:defRPr/>
            </a:pPr>
            <a:r>
              <a:rPr lang="it-IT" sz="1600" noProof="0" dirty="0" smtClean="0">
                <a:solidFill>
                  <a:srgbClr val="002060"/>
                </a:solidFill>
                <a:cs typeface="Arial" charset="0"/>
              </a:rPr>
              <a:t>	</a:t>
            </a:r>
            <a:r>
              <a:rPr lang="it-IT" sz="1600" dirty="0" smtClean="0">
                <a:solidFill>
                  <a:srgbClr val="002060"/>
                </a:solidFill>
                <a:cs typeface="Arial" charset="0"/>
              </a:rPr>
              <a:t>Il giudice </a:t>
            </a:r>
            <a:r>
              <a:rPr lang="it-IT" sz="1600" u="sng" dirty="0" smtClean="0">
                <a:solidFill>
                  <a:srgbClr val="002060"/>
                </a:solidFill>
                <a:cs typeface="Arial" charset="0"/>
              </a:rPr>
              <a:t>reintegra</a:t>
            </a:r>
            <a:r>
              <a:rPr lang="it-IT" sz="1600" dirty="0" smtClean="0">
                <a:solidFill>
                  <a:srgbClr val="002060"/>
                </a:solidFill>
                <a:cs typeface="Arial" charset="0"/>
              </a:rPr>
              <a:t> il lavoratore + condanna il datore di lavoro al pagamento di una indennità risarcitoria </a:t>
            </a:r>
            <a:r>
              <a:rPr lang="it-IT" sz="1600" dirty="0" smtClean="0">
                <a:solidFill>
                  <a:srgbClr val="002060"/>
                </a:solidFill>
                <a:latin typeface="Arial" pitchFamily="34" charset="0"/>
                <a:cs typeface="Arial" pitchFamily="34" charset="0"/>
              </a:rPr>
              <a:t>commisurata all’ultima retribuzione globale di fatto dal giorno del licenziamento sino a quello dell’effettiva reintegra </a:t>
            </a:r>
            <a:r>
              <a:rPr lang="it-IT" sz="1600" dirty="0" smtClean="0">
                <a:solidFill>
                  <a:srgbClr val="002060"/>
                </a:solidFill>
                <a:cs typeface="Arial" charset="0"/>
              </a:rPr>
              <a:t>(con </a:t>
            </a:r>
            <a:r>
              <a:rPr lang="it-IT" sz="1600" u="sng" dirty="0" smtClean="0">
                <a:solidFill>
                  <a:srgbClr val="002060"/>
                </a:solidFill>
                <a:cs typeface="Arial" charset="0"/>
              </a:rPr>
              <a:t>detrazione dell’</a:t>
            </a:r>
            <a:r>
              <a:rPr lang="it-IT" sz="1600" i="1" u="sng" dirty="0" err="1" smtClean="0">
                <a:solidFill>
                  <a:srgbClr val="002060"/>
                </a:solidFill>
                <a:cs typeface="Arial" charset="0"/>
              </a:rPr>
              <a:t>aliunde</a:t>
            </a:r>
            <a:r>
              <a:rPr lang="it-IT" sz="1600" i="1" u="sng" dirty="0" smtClean="0">
                <a:solidFill>
                  <a:srgbClr val="002060"/>
                </a:solidFill>
                <a:cs typeface="Arial" charset="0"/>
              </a:rPr>
              <a:t> </a:t>
            </a:r>
            <a:r>
              <a:rPr lang="it-IT" sz="1600" i="1" u="sng" dirty="0" err="1" smtClean="0">
                <a:solidFill>
                  <a:srgbClr val="002060"/>
                </a:solidFill>
                <a:cs typeface="Arial" charset="0"/>
              </a:rPr>
              <a:t>perceptum</a:t>
            </a:r>
            <a:r>
              <a:rPr lang="it-IT" sz="1600" i="1" u="sng" dirty="0" smtClean="0">
                <a:solidFill>
                  <a:srgbClr val="002060"/>
                </a:solidFill>
                <a:cs typeface="Arial" charset="0"/>
              </a:rPr>
              <a:t> e </a:t>
            </a:r>
            <a:r>
              <a:rPr lang="it-IT" sz="1600" i="1" u="sng" dirty="0" err="1" smtClean="0">
                <a:solidFill>
                  <a:srgbClr val="002060"/>
                </a:solidFill>
                <a:cs typeface="Arial" charset="0"/>
              </a:rPr>
              <a:t>percipiendum</a:t>
            </a:r>
            <a:r>
              <a:rPr lang="it-IT" sz="1600" i="1" dirty="0" smtClean="0">
                <a:solidFill>
                  <a:srgbClr val="002060"/>
                </a:solidFill>
                <a:cs typeface="Arial" charset="0"/>
              </a:rPr>
              <a:t>)</a:t>
            </a:r>
            <a:r>
              <a:rPr lang="it-IT" sz="1600" dirty="0" smtClean="0">
                <a:solidFill>
                  <a:srgbClr val="002060"/>
                </a:solidFill>
                <a:cs typeface="Arial" charset="0"/>
              </a:rPr>
              <a:t> per un massimo di 12 mesi + contributi, </a:t>
            </a:r>
            <a:r>
              <a:rPr kumimoji="0" lang="it-IT" sz="1600" b="0" u="sng" strike="noStrike" kern="1200" cap="none" spc="0" normalizeH="0" baseline="0" noProof="0" dirty="0" smtClean="0">
                <a:ln>
                  <a:noFill/>
                </a:ln>
                <a:solidFill>
                  <a:srgbClr val="002060"/>
                </a:solidFill>
                <a:effectLst/>
                <a:uLnTx/>
                <a:uFillTx/>
                <a:latin typeface="Arial" charset="0"/>
                <a:ea typeface="+mn-ea"/>
                <a:cs typeface="Arial" charset="0"/>
              </a:rPr>
              <a:t>unicamente </a:t>
            </a:r>
            <a:r>
              <a:rPr kumimoji="0" lang="it-IT" sz="1600" b="0" strike="noStrike" kern="1200" cap="none" spc="0" normalizeH="0" baseline="0" noProof="0" dirty="0" smtClean="0">
                <a:ln>
                  <a:noFill/>
                </a:ln>
                <a:solidFill>
                  <a:srgbClr val="002060"/>
                </a:solidFill>
                <a:effectLst/>
                <a:uLnTx/>
                <a:uFillTx/>
                <a:latin typeface="Arial" charset="0"/>
                <a:ea typeface="+mn-ea"/>
                <a:cs typeface="Arial" charset="0"/>
              </a:rPr>
              <a:t>nelle</a:t>
            </a:r>
            <a:r>
              <a:rPr kumimoji="0" lang="it-IT" sz="1600" b="0" strike="noStrike" kern="1200" cap="none" spc="0" normalizeH="0" noProof="0" dirty="0" smtClean="0">
                <a:ln>
                  <a:noFill/>
                </a:ln>
                <a:solidFill>
                  <a:srgbClr val="002060"/>
                </a:solidFill>
                <a:effectLst/>
                <a:uLnTx/>
                <a:uFillTx/>
                <a:latin typeface="Arial" charset="0"/>
                <a:ea typeface="+mn-ea"/>
                <a:cs typeface="Arial" charset="0"/>
              </a:rPr>
              <a:t> ipotesi di :</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baseline="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i="1"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i) “insussistenza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del</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fatto contestato  </a:t>
            </a: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ovvero </a:t>
            </a:r>
          </a:p>
          <a:p>
            <a:pPr marL="400050" marR="0" lvl="0" indent="-400050" algn="just" defTabSz="914400" rtl="0" eaLnBrk="1" fontAlgn="base" latinLnBrk="0" hangingPunct="1">
              <a:lnSpc>
                <a:spcPct val="100000"/>
              </a:lnSpc>
              <a:spcBef>
                <a:spcPct val="20000"/>
              </a:spcBef>
              <a:spcAft>
                <a:spcPct val="0"/>
              </a:spcAft>
              <a:buClrTx/>
              <a:buSzTx/>
              <a:tabLst/>
              <a:defRPr/>
            </a:pP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ii</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perché il fatto rientra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tra le condotte punibili con una </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sanzione conservativa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sulla   base delle previsioni dei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ccnl</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ovvero dei codici disciplinari” (sproporzione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tabellata</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della sanzione)</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Ma cosa significa “insussistenza del fatto contestato”?</a:t>
            </a:r>
          </a:p>
          <a:p>
            <a:pPr marL="400050" lvl="0" indent="-400050" algn="just">
              <a:spcBef>
                <a:spcPct val="20000"/>
              </a:spcBef>
              <a:defRPr/>
            </a:pPr>
            <a:r>
              <a:rPr lang="it-IT" sz="1600" b="1" dirty="0" smtClean="0">
                <a:solidFill>
                  <a:srgbClr val="002060"/>
                </a:solidFill>
                <a:cs typeface="Arial" charset="0"/>
              </a:rPr>
              <a:t>Si intende il fatto materiale o giuridico?</a:t>
            </a:r>
          </a:p>
          <a:p>
            <a:pPr marL="400050" lvl="0" indent="-400050" algn="just">
              <a:spcBef>
                <a:spcPct val="20000"/>
              </a:spcBef>
              <a:defRPr/>
            </a:pPr>
            <a:r>
              <a:rPr lang="it-IT" sz="1600" b="1" dirty="0" smtClean="0">
                <a:solidFill>
                  <a:srgbClr val="002060"/>
                </a:solidFill>
                <a:cs typeface="Arial" charset="0"/>
              </a:rPr>
              <a:t>In molti casi dipenderà dalla qualificazione giuridica che ne darà il giudice del lavoro</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2.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13</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sz="1500" b="1" u="sng" dirty="0" smtClean="0">
                <a:solidFill>
                  <a:srgbClr val="002060"/>
                </a:solidFill>
                <a:cs typeface="Arial" charset="0"/>
              </a:rPr>
              <a:t>2^ Ipotesi </a:t>
            </a: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t>
            </a:r>
            <a:r>
              <a:rPr lang="it-IT" dirty="0" smtClean="0">
                <a:solidFill>
                  <a:srgbClr val="002060"/>
                </a:solidFill>
                <a:cs typeface="Arial" charset="0"/>
              </a:rPr>
              <a:t>Solo</a:t>
            </a:r>
            <a:r>
              <a:rPr lang="it-IT" b="1" dirty="0" smtClean="0">
                <a:solidFill>
                  <a:srgbClr val="002060"/>
                </a:solidFill>
                <a:cs typeface="Arial" charset="0"/>
              </a:rPr>
              <a:t> </a:t>
            </a:r>
            <a:r>
              <a:rPr lang="it-IT" dirty="0" smtClean="0">
                <a:solidFill>
                  <a:srgbClr val="002060"/>
                </a:solidFill>
                <a:cs typeface="Arial" charset="0"/>
              </a:rPr>
              <a:t>indennizzo 12/24 mensilità (NO REINTEGRA)</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p>
          <a:p>
            <a:pPr marL="342900" lvl="0" indent="-342900" algn="just">
              <a:spcBef>
                <a:spcPct val="20000"/>
              </a:spcBef>
              <a:defRPr/>
            </a:pP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i="1" dirty="0" smtClean="0">
                <a:solidFill>
                  <a:srgbClr val="002060"/>
                </a:solidFill>
                <a:cs typeface="Arial" charset="0"/>
              </a:rPr>
              <a:t>(…) nelle altre ipotesi  in cui (il giudice) accerta che non ricorrono gli estremi della giusta causa o del giustificato motivo soggettivo </a:t>
            </a:r>
            <a:r>
              <a:rPr lang="it-IT" dirty="0" smtClean="0">
                <a:solidFill>
                  <a:srgbClr val="002060"/>
                </a:solidFill>
                <a:cs typeface="Arial" charset="0"/>
              </a:rPr>
              <a:t>(ferma restando la sussistenza del fatto contestato)</a:t>
            </a:r>
            <a:endParaRPr lang="it-IT" i="1" dirty="0" smtClean="0">
              <a:solidFill>
                <a:srgbClr val="002060"/>
              </a:solidFill>
              <a:cs typeface="Arial" charset="0"/>
            </a:endParaRPr>
          </a:p>
          <a:p>
            <a:pPr marL="342900" lvl="0" indent="-342900" algn="ctr">
              <a:spcBef>
                <a:spcPct val="20000"/>
              </a:spcBef>
              <a:defRPr/>
            </a:pPr>
            <a:r>
              <a:rPr lang="it-IT" dirty="0" smtClean="0">
                <a:solidFill>
                  <a:srgbClr val="002060"/>
                </a:solidFill>
                <a:cs typeface="Arial" charset="0"/>
              </a:rPr>
              <a:t>	</a:t>
            </a:r>
          </a:p>
          <a:p>
            <a:pPr marL="342900" lvl="0" indent="-342900" algn="just">
              <a:spcBef>
                <a:spcPct val="20000"/>
              </a:spcBef>
              <a:defRPr/>
            </a:pPr>
            <a:endParaRPr lang="it-IT" dirty="0" smtClean="0">
              <a:solidFill>
                <a:srgbClr val="002060"/>
              </a:solidFill>
              <a:cs typeface="Arial" charset="0"/>
            </a:endParaRPr>
          </a:p>
          <a:p>
            <a:pPr marL="342900" lvl="0" indent="-342900" algn="ctr">
              <a:spcBef>
                <a:spcPct val="20000"/>
              </a:spcBef>
              <a:defRPr/>
            </a:pPr>
            <a:r>
              <a:rPr lang="it-IT" b="1" i="1" u="sng" dirty="0" smtClean="0">
                <a:solidFill>
                  <a:srgbClr val="002060"/>
                </a:solidFill>
                <a:cs typeface="Arial" charset="0"/>
              </a:rPr>
              <a:t>Ma quali sono le “altre ipotesi” di licenziamento disciplinare ingiustificato?</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283968" y="2636912"/>
            <a:ext cx="762000" cy="76238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Le “altre ipotesi” di licenziamento </a:t>
            </a:r>
            <a:r>
              <a:rPr lang="it-IT" sz="2400" b="1" cap="all" dirty="0" err="1" smtClean="0">
                <a:solidFill>
                  <a:srgbClr val="002060"/>
                </a:solidFill>
                <a:latin typeface="Arial" pitchFamily="34" charset="0"/>
                <a:cs typeface="Arial" pitchFamily="34" charset="0"/>
              </a:rPr>
              <a:t>iNGIUSTIFICATO</a:t>
            </a:r>
            <a:endParaRPr lang="it-IT" sz="2000" b="1" cap="all" dirty="0" smtClean="0">
              <a:solidFill>
                <a:srgbClr val="002060"/>
              </a:solidFill>
              <a:latin typeface="Arial" pitchFamily="34" charset="0"/>
              <a:cs typeface="Arial" pitchFamily="34" charset="0"/>
            </a:endParaRP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14</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u="sng" dirty="0" smtClean="0">
                <a:solidFill>
                  <a:srgbClr val="002060"/>
                </a:solidFill>
                <a:cs typeface="Arial" charset="0"/>
              </a:rPr>
              <a:t>ad esempio</a:t>
            </a:r>
            <a:r>
              <a:rPr lang="it-IT" i="1" dirty="0" smtClean="0">
                <a:solidFill>
                  <a:srgbClr val="002060"/>
                </a:solidFill>
                <a:cs typeface="Arial" charset="0"/>
              </a:rPr>
              <a:t>, “le altre ipotesi” </a:t>
            </a:r>
            <a:r>
              <a:rPr lang="it-IT" dirty="0" smtClean="0">
                <a:solidFill>
                  <a:srgbClr val="002060"/>
                </a:solidFill>
                <a:cs typeface="Arial" charset="0"/>
              </a:rPr>
              <a:t>potrebbero essere:</a:t>
            </a:r>
            <a:endParaRPr lang="it-IT" i="1" dirty="0" smtClean="0">
              <a:solidFill>
                <a:srgbClr val="002060"/>
              </a:solidFill>
              <a:cs typeface="Arial" charset="0"/>
            </a:endParaRPr>
          </a:p>
          <a:p>
            <a:pPr marL="342900" lvl="0" indent="-342900" algn="just">
              <a:spcBef>
                <a:spcPct val="20000"/>
              </a:spcBef>
              <a:defRPr/>
            </a:pPr>
            <a:endParaRPr lang="it-IT" b="1" i="1" u="sng"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b="1" dirty="0" smtClean="0">
                <a:solidFill>
                  <a:srgbClr val="002060"/>
                </a:solidFill>
                <a:cs typeface="Arial" charset="0"/>
              </a:rPr>
              <a:t>a) </a:t>
            </a:r>
            <a:r>
              <a:rPr lang="it-IT" dirty="0" smtClean="0">
                <a:solidFill>
                  <a:srgbClr val="002060"/>
                </a:solidFill>
                <a:cs typeface="Arial" charset="0"/>
              </a:rPr>
              <a:t>il fatto sussiste ma difetta il principio di proporzionalità fra fatto contestato      </a:t>
            </a:r>
          </a:p>
          <a:p>
            <a:pPr marL="342900" lvl="0" indent="-342900" algn="just">
              <a:spcBef>
                <a:spcPct val="20000"/>
              </a:spcBef>
              <a:defRPr/>
            </a:pPr>
            <a:r>
              <a:rPr lang="it-IT" dirty="0" smtClean="0">
                <a:solidFill>
                  <a:srgbClr val="002060"/>
                </a:solidFill>
                <a:cs typeface="Arial" charset="0"/>
              </a:rPr>
              <a:t>          e sanzione del licenziamento;</a:t>
            </a:r>
          </a:p>
          <a:p>
            <a:pPr marL="342900" lvl="0" indent="-342900" algn="just">
              <a:spcBef>
                <a:spcPct val="20000"/>
              </a:spcBef>
              <a:defRPr/>
            </a:pPr>
            <a:r>
              <a:rPr lang="it-IT" dirty="0" smtClean="0">
                <a:solidFill>
                  <a:srgbClr val="002060"/>
                </a:solidFill>
                <a:cs typeface="Arial" charset="0"/>
              </a:rPr>
              <a:t>	 </a:t>
            </a:r>
            <a:r>
              <a:rPr lang="it-IT" b="1" dirty="0" err="1" smtClean="0">
                <a:solidFill>
                  <a:srgbClr val="002060"/>
                </a:solidFill>
                <a:cs typeface="Arial" charset="0"/>
              </a:rPr>
              <a:t>b</a:t>
            </a:r>
            <a:r>
              <a:rPr lang="it-IT" b="1" dirty="0" smtClean="0">
                <a:solidFill>
                  <a:srgbClr val="002060"/>
                </a:solidFill>
                <a:cs typeface="Arial" charset="0"/>
              </a:rPr>
              <a:t>) </a:t>
            </a:r>
            <a:r>
              <a:rPr lang="it-IT" dirty="0" smtClean="0">
                <a:solidFill>
                  <a:srgbClr val="002060"/>
                </a:solidFill>
                <a:cs typeface="Arial" charset="0"/>
              </a:rPr>
              <a:t>violazione dell’art. </a:t>
            </a:r>
            <a:r>
              <a:rPr lang="it-IT" dirty="0" err="1" smtClean="0">
                <a:solidFill>
                  <a:srgbClr val="002060"/>
                </a:solidFill>
                <a:cs typeface="Arial" charset="0"/>
              </a:rPr>
              <a:t>4</a:t>
            </a:r>
            <a:r>
              <a:rPr lang="it-IT" dirty="0" smtClean="0">
                <a:solidFill>
                  <a:srgbClr val="002060"/>
                </a:solidFill>
                <a:cs typeface="Arial" charset="0"/>
              </a:rPr>
              <a:t> l. 300/70</a:t>
            </a: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dirty="0" err="1" smtClean="0">
                <a:solidFill>
                  <a:srgbClr val="002060"/>
                </a:solidFill>
                <a:cs typeface="Arial" charset="0"/>
              </a:rPr>
              <a:t>NB</a:t>
            </a:r>
            <a:r>
              <a:rPr lang="it-IT" dirty="0" smtClean="0">
                <a:solidFill>
                  <a:srgbClr val="002060"/>
                </a:solidFill>
                <a:cs typeface="Arial" charset="0"/>
              </a:rPr>
              <a:t>. In ogni caso il fatto contestato al lavoratore deve essere “sussistente”, altrimenti si ricade nell’ipotesi precedente (in cui il Giudice dispone la reintegrazione del lavoratore)</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marL="457200" indent="-457200"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Licenziamento disciplinare: ALCUNI ESEMPI tratti dalla </a:t>
            </a:r>
            <a:r>
              <a:rPr lang="it-IT" sz="2400" b="1" cap="all" dirty="0" err="1" smtClean="0">
                <a:solidFill>
                  <a:srgbClr val="002060"/>
                </a:solidFill>
                <a:latin typeface="Arial" pitchFamily="34" charset="0"/>
                <a:cs typeface="Arial" pitchFamily="34" charset="0"/>
              </a:rPr>
              <a:t>realtà…</a:t>
            </a:r>
            <a:r>
              <a:rPr lang="it-IT" sz="2400" b="1" cap="all" dirty="0" smtClean="0">
                <a:solidFill>
                  <a:srgbClr val="002060"/>
                </a:solidFill>
                <a:latin typeface="Arial" pitchFamily="34" charset="0"/>
                <a:cs typeface="Arial" pitchFamily="34" charset="0"/>
              </a:rPr>
              <a:t> </a:t>
            </a:r>
            <a:endParaRPr lang="it-IT" sz="2000" b="1" cap="all" dirty="0" smtClean="0">
              <a:solidFill>
                <a:srgbClr val="002060"/>
              </a:solidFill>
              <a:latin typeface="Arial" pitchFamily="34" charset="0"/>
              <a:cs typeface="Arial" pitchFamily="34" charset="0"/>
            </a:endParaRPr>
          </a:p>
          <a:p>
            <a:pPr marL="457200" indent="-457200" algn="ctr">
              <a:buNone/>
            </a:pPr>
            <a:r>
              <a:rPr lang="it-IT" sz="2000" dirty="0" smtClean="0">
                <a:solidFill>
                  <a:srgbClr val="002060"/>
                </a:solidFill>
                <a:cs typeface="Arial" charset="0"/>
              </a:rPr>
              <a:t> </a:t>
            </a:r>
            <a:r>
              <a:rPr lang="it-IT" sz="2000" b="1" cap="all"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15</a:t>
            </a:fld>
            <a:endParaRPr lang="it-IT" dirty="0"/>
          </a:p>
        </p:txBody>
      </p:sp>
      <p:sp>
        <p:nvSpPr>
          <p:cNvPr id="8" name="Segnaposto contenuto 1"/>
          <p:cNvSpPr txBox="1">
            <a:spLocks/>
          </p:cNvSpPr>
          <p:nvPr/>
        </p:nvSpPr>
        <p:spPr bwMode="auto">
          <a:xfrm>
            <a:off x="723900" y="914400"/>
            <a:ext cx="7696200" cy="56456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1</a:t>
            </a:r>
            <a:r>
              <a:rPr lang="it-IT" sz="1600" dirty="0" smtClean="0">
                <a:solidFill>
                  <a:srgbClr val="002060"/>
                </a:solidFill>
                <a:cs typeface="Arial" charset="0"/>
              </a:rPr>
              <a:t>. FURTO </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2</a:t>
            </a:r>
            <a:r>
              <a:rPr lang="it-IT" sz="1600" dirty="0" smtClean="0">
                <a:solidFill>
                  <a:srgbClr val="002060"/>
                </a:solidFill>
                <a:cs typeface="Arial" charset="0"/>
              </a:rPr>
              <a:t>. ASSENZA INGIUSTIFICATA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3</a:t>
            </a:r>
            <a:r>
              <a:rPr lang="it-IT" sz="1600" dirty="0" smtClean="0">
                <a:solidFill>
                  <a:srgbClr val="002060"/>
                </a:solidFill>
                <a:cs typeface="Arial" charset="0"/>
              </a:rPr>
              <a:t>. ASSENTEISMO (FALSO CERTIFICATO MEDICO)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ABBANDONO (</a:t>
            </a:r>
            <a:r>
              <a:rPr lang="it-IT" sz="1600" i="1" dirty="0" smtClean="0">
                <a:solidFill>
                  <a:srgbClr val="002060"/>
                </a:solidFill>
                <a:cs typeface="Arial" charset="0"/>
              </a:rPr>
              <a:t>INGIUSTIFICATO</a:t>
            </a:r>
            <a:r>
              <a:rPr lang="it-IT" sz="1600" dirty="0" smtClean="0">
                <a:solidFill>
                  <a:srgbClr val="002060"/>
                </a:solidFill>
                <a:cs typeface="Arial" charset="0"/>
              </a:rPr>
              <a:t>) DEL POSTO </a:t>
            </a:r>
            <a:r>
              <a:rPr lang="it-IT" sz="1600" dirty="0" err="1" smtClean="0">
                <a:solidFill>
                  <a:srgbClr val="002060"/>
                </a:solidFill>
                <a:cs typeface="Arial" charset="0"/>
              </a:rPr>
              <a:t>DI</a:t>
            </a:r>
            <a:r>
              <a:rPr lang="it-IT" sz="1600" dirty="0" smtClean="0">
                <a:solidFill>
                  <a:srgbClr val="002060"/>
                </a:solidFill>
                <a:cs typeface="Arial" charset="0"/>
              </a:rPr>
              <a:t>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RITARDO SUL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5</a:t>
            </a:r>
            <a:r>
              <a:rPr lang="it-IT" sz="1600" dirty="0" smtClean="0">
                <a:solidFill>
                  <a:srgbClr val="002060"/>
                </a:solidFill>
                <a:cs typeface="Arial" charset="0"/>
              </a:rPr>
              <a:t>. VIOLAZIONE DELL’OBBLIGO </a:t>
            </a:r>
            <a:r>
              <a:rPr lang="it-IT" sz="1600" dirty="0" err="1" smtClean="0">
                <a:solidFill>
                  <a:srgbClr val="002060"/>
                </a:solidFill>
                <a:cs typeface="Arial" charset="0"/>
              </a:rPr>
              <a:t>DI</a:t>
            </a:r>
            <a:r>
              <a:rPr lang="it-IT" sz="1600" dirty="0" smtClean="0">
                <a:solidFill>
                  <a:srgbClr val="002060"/>
                </a:solidFill>
                <a:cs typeface="Arial" charset="0"/>
              </a:rPr>
              <a:t> NON CONCORRENZA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6. PERMANENZA NON AUTORIZZATA NEI LOCALI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7. INSUBORDINAZIONE (ALLE DIRETTIVE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8. VIOLAZIONE DELL’OBBLIGO </a:t>
            </a:r>
            <a:r>
              <a:rPr lang="it-IT" sz="1600" dirty="0" err="1" smtClean="0">
                <a:solidFill>
                  <a:srgbClr val="002060"/>
                </a:solidFill>
                <a:cs typeface="Arial" charset="0"/>
              </a:rPr>
              <a:t>DI</a:t>
            </a:r>
            <a:r>
              <a:rPr lang="it-IT" sz="1600" dirty="0" smtClean="0">
                <a:solidFill>
                  <a:srgbClr val="002060"/>
                </a:solidFill>
                <a:cs typeface="Arial" charset="0"/>
              </a:rPr>
              <a:t> DILIGENZA E/O SCARSO RENDIMENTO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1"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6368" y="2171997"/>
            <a:ext cx="8291264" cy="3561259"/>
          </a:xfrm>
        </p:spPr>
        <p:txBody>
          <a:bodyPr>
            <a:noAutofit/>
          </a:bodyPr>
          <a:lstStyle/>
          <a:p>
            <a:pPr marL="0" indent="12700" algn="just">
              <a:buNone/>
            </a:pPr>
            <a:r>
              <a:rPr lang="it-IT" sz="1400" b="1" dirty="0" smtClean="0">
                <a:solidFill>
                  <a:srgbClr val="002060"/>
                </a:solidFill>
                <a:latin typeface="Arial" pitchFamily="34" charset="0"/>
                <a:cs typeface="Arial" pitchFamily="34" charset="0"/>
              </a:rPr>
              <a:t>CASO</a:t>
            </a:r>
            <a:r>
              <a:rPr lang="it-IT" sz="1400" dirty="0" smtClean="0">
                <a:solidFill>
                  <a:srgbClr val="002060"/>
                </a:solidFill>
                <a:latin typeface="Arial" pitchFamily="34" charset="0"/>
                <a:cs typeface="Arial" pitchFamily="34" charset="0"/>
              </a:rPr>
              <a:t>: dipendente licenziato per giusta causa per aver risposto via e-mail al proprio superiore gerarchico  (in merito ad una </a:t>
            </a:r>
            <a:r>
              <a:rPr lang="it-IT" sz="1400" i="1" dirty="0" err="1" smtClean="0">
                <a:solidFill>
                  <a:srgbClr val="002060"/>
                </a:solidFill>
                <a:latin typeface="Arial" pitchFamily="34" charset="0"/>
                <a:cs typeface="Arial" pitchFamily="34" charset="0"/>
              </a:rPr>
              <a:t>deadline</a:t>
            </a:r>
            <a:r>
              <a:rPr lang="it-IT" sz="1400" dirty="0" smtClean="0">
                <a:solidFill>
                  <a:srgbClr val="002060"/>
                </a:solidFill>
                <a:latin typeface="Arial" pitchFamily="34" charset="0"/>
                <a:cs typeface="Arial" pitchFamily="34" charset="0"/>
              </a:rPr>
              <a:t> già fissata): </a:t>
            </a:r>
            <a:r>
              <a:rPr lang="it-IT" sz="1400" i="1" dirty="0" smtClean="0">
                <a:solidFill>
                  <a:srgbClr val="002060"/>
                </a:solidFill>
                <a:latin typeface="Arial" pitchFamily="34" charset="0"/>
                <a:cs typeface="Arial" pitchFamily="34" charset="0"/>
              </a:rPr>
              <a:t>“Parlare di pianificazione nel Gruppo è come parlare di psicologia con un maiale, nessuno ha il minimo sentore di cosa voglia dire pianificare una minima attività in questa azienda. Pertanto, se Dio vuole, per martedì 24.7.12 avrai tutto ciò che serve”</a:t>
            </a:r>
          </a:p>
          <a:p>
            <a:pPr marL="0" indent="12700" algn="just">
              <a:buNone/>
            </a:pPr>
            <a:endParaRPr lang="it-IT" sz="1400" dirty="0" smtClean="0">
              <a:solidFill>
                <a:srgbClr val="002060"/>
              </a:solidFill>
              <a:latin typeface="Arial" pitchFamily="34" charset="0"/>
              <a:cs typeface="Arial" pitchFamily="34" charset="0"/>
            </a:endParaRPr>
          </a:p>
          <a:p>
            <a:pPr marL="0" indent="12700" algn="just">
              <a:buNone/>
            </a:pPr>
            <a:r>
              <a:rPr lang="it-IT" sz="1400" dirty="0" smtClean="0">
                <a:solidFill>
                  <a:srgbClr val="002060"/>
                </a:solidFill>
                <a:latin typeface="Arial" pitchFamily="34" charset="0"/>
                <a:cs typeface="Arial" pitchFamily="34" charset="0"/>
              </a:rPr>
              <a:t>Giudice </a:t>
            </a:r>
            <a:r>
              <a:rPr lang="it-IT" sz="1400" b="1" dirty="0" smtClean="0">
                <a:solidFill>
                  <a:srgbClr val="002060"/>
                </a:solidFill>
                <a:latin typeface="Arial" pitchFamily="34" charset="0"/>
                <a:cs typeface="Arial" pitchFamily="34" charset="0"/>
              </a:rPr>
              <a:t>ha ordinato la reintegrazione </a:t>
            </a:r>
            <a:r>
              <a:rPr lang="it-IT" sz="1400" dirty="0" smtClean="0">
                <a:solidFill>
                  <a:srgbClr val="002060"/>
                </a:solidFill>
                <a:latin typeface="Arial" pitchFamily="34" charset="0"/>
                <a:cs typeface="Arial" pitchFamily="34" charset="0"/>
              </a:rPr>
              <a:t>di un lavoratore che era stato licenziato, dopo l’entrata in vigore della Riforma </a:t>
            </a:r>
            <a:r>
              <a:rPr lang="it-IT" sz="1400" dirty="0" err="1" smtClean="0">
                <a:solidFill>
                  <a:srgbClr val="002060"/>
                </a:solidFill>
                <a:latin typeface="Arial" pitchFamily="34" charset="0"/>
                <a:cs typeface="Arial" pitchFamily="34" charset="0"/>
              </a:rPr>
              <a:t>Fornero</a:t>
            </a:r>
            <a:r>
              <a:rPr lang="it-IT" sz="1400" dirty="0" smtClean="0">
                <a:solidFill>
                  <a:srgbClr val="002060"/>
                </a:solidFill>
                <a:latin typeface="Arial" pitchFamily="34" charset="0"/>
                <a:cs typeface="Arial" pitchFamily="34" charset="0"/>
              </a:rPr>
              <a:t>, sulla base di un’asserita </a:t>
            </a:r>
            <a:r>
              <a:rPr lang="it-IT" sz="1400" b="1" dirty="0" smtClean="0">
                <a:solidFill>
                  <a:srgbClr val="002060"/>
                </a:solidFill>
                <a:latin typeface="Arial" pitchFamily="34" charset="0"/>
                <a:cs typeface="Arial" pitchFamily="34" charset="0"/>
              </a:rPr>
              <a:t>giusta causa ed ha applicato il comma 4 del nuovo art. 18</a:t>
            </a:r>
            <a:r>
              <a:rPr lang="it-IT" sz="1400" dirty="0" smtClean="0">
                <a:solidFill>
                  <a:srgbClr val="002060"/>
                </a:solidFill>
                <a:latin typeface="Arial" pitchFamily="34" charset="0"/>
                <a:cs typeface="Arial" pitchFamily="34" charset="0"/>
              </a:rPr>
              <a:t>, secondo cui «il giudice, nelle ipotesi in cui accerta che non ricorrono gli estremi (…) della giusta causa addotti dal datore di lavoro, per </a:t>
            </a:r>
            <a:r>
              <a:rPr lang="it-IT" sz="1400" i="1" dirty="0" smtClean="0">
                <a:solidFill>
                  <a:srgbClr val="002060"/>
                </a:solidFill>
                <a:latin typeface="Arial" pitchFamily="34" charset="0"/>
                <a:cs typeface="Arial" pitchFamily="34" charset="0"/>
              </a:rPr>
              <a:t>insussistenza del fatto contestato </a:t>
            </a:r>
            <a:r>
              <a:rPr lang="it-IT" sz="1400" dirty="0" smtClean="0">
                <a:solidFill>
                  <a:srgbClr val="002060"/>
                </a:solidFill>
                <a:latin typeface="Arial" pitchFamily="34" charset="0"/>
                <a:cs typeface="Arial" pitchFamily="34" charset="0"/>
              </a:rPr>
              <a:t>ovvero </a:t>
            </a:r>
            <a:r>
              <a:rPr lang="it-IT" sz="1400" i="1" dirty="0" smtClean="0">
                <a:solidFill>
                  <a:srgbClr val="002060"/>
                </a:solidFill>
                <a:latin typeface="Arial" pitchFamily="34" charset="0"/>
                <a:cs typeface="Arial" pitchFamily="34" charset="0"/>
              </a:rPr>
              <a:t>perché il fatto rientra tra le condotte punibili con una sanzione conservativa </a:t>
            </a:r>
            <a:r>
              <a:rPr lang="it-IT" sz="1400"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 </a:t>
            </a:r>
          </a:p>
          <a:p>
            <a:pPr marL="0" indent="12700" algn="just">
              <a:buNone/>
            </a:pPr>
            <a:endParaRPr lang="it-IT" sz="1600" i="1" dirty="0" smtClean="0">
              <a:solidFill>
                <a:srgbClr val="002060"/>
              </a:solidFill>
              <a:latin typeface="Arial" pitchFamily="34" charset="0"/>
              <a:cs typeface="Arial" pitchFamily="34" charset="0"/>
            </a:endParaRPr>
          </a:p>
          <a:p>
            <a:pPr marL="0" indent="12700" algn="just">
              <a:buNone/>
            </a:pPr>
            <a:r>
              <a:rPr lang="it-IT" sz="1400" b="1" dirty="0" smtClean="0">
                <a:solidFill>
                  <a:srgbClr val="002060"/>
                </a:solidFill>
                <a:latin typeface="Arial" pitchFamily="34" charset="0"/>
                <a:cs typeface="Arial" pitchFamily="34" charset="0"/>
              </a:rPr>
              <a:t>N.B.</a:t>
            </a:r>
            <a:r>
              <a:rPr lang="it-IT" sz="1400" i="1" dirty="0" smtClean="0">
                <a:solidFill>
                  <a:srgbClr val="002060"/>
                </a:solidFill>
                <a:latin typeface="Arial" pitchFamily="34" charset="0"/>
                <a:cs typeface="Arial" pitchFamily="34" charset="0"/>
              </a:rPr>
              <a:t> </a:t>
            </a:r>
            <a:r>
              <a:rPr lang="it-IT" sz="1400" dirty="0" smtClean="0">
                <a:solidFill>
                  <a:srgbClr val="002060"/>
                </a:solidFill>
                <a:latin typeface="Arial" pitchFamily="34" charset="0"/>
                <a:cs typeface="Arial" pitchFamily="34" charset="0"/>
              </a:rPr>
              <a:t>La pronuncia fa discutere perché, nel valutare la «insussistenza del fatto contestato», il Giudice ha accolto la tesi in base alla quale </a:t>
            </a:r>
            <a:r>
              <a:rPr lang="it-IT" sz="1400" u="sng" dirty="0" smtClean="0">
                <a:solidFill>
                  <a:srgbClr val="002060"/>
                </a:solidFill>
                <a:latin typeface="Arial" pitchFamily="34" charset="0"/>
                <a:cs typeface="Arial" pitchFamily="34" charset="0"/>
              </a:rPr>
              <a:t>la norma in questione, parlando di fatto, farebbe necessariamente riferimento al c.d. </a:t>
            </a:r>
            <a:r>
              <a:rPr lang="it-IT" sz="1400" b="1" u="sng" dirty="0" smtClean="0">
                <a:solidFill>
                  <a:srgbClr val="002060"/>
                </a:solidFill>
                <a:latin typeface="Arial" pitchFamily="34" charset="0"/>
                <a:cs typeface="Arial" pitchFamily="34" charset="0"/>
              </a:rPr>
              <a:t>“fatto giuridico</a:t>
            </a:r>
            <a:r>
              <a:rPr lang="it-IT" sz="1400" u="sng" dirty="0" smtClean="0">
                <a:solidFill>
                  <a:srgbClr val="002060"/>
                </a:solidFill>
                <a:latin typeface="Arial" pitchFamily="34" charset="0"/>
                <a:cs typeface="Arial" pitchFamily="34" charset="0"/>
              </a:rPr>
              <a:t>” inteso nell’</a:t>
            </a:r>
            <a:r>
              <a:rPr lang="it-IT" sz="1400" i="1" u="sng" dirty="0" smtClean="0">
                <a:solidFill>
                  <a:srgbClr val="002060"/>
                </a:solidFill>
                <a:latin typeface="Arial" pitchFamily="34" charset="0"/>
                <a:cs typeface="Arial" pitchFamily="34" charset="0"/>
              </a:rPr>
              <a:t>unicum</a:t>
            </a:r>
            <a:r>
              <a:rPr lang="it-IT" sz="1400" u="sng" dirty="0" smtClean="0">
                <a:solidFill>
                  <a:srgbClr val="002060"/>
                </a:solidFill>
                <a:latin typeface="Arial" pitchFamily="34" charset="0"/>
                <a:cs typeface="Arial" pitchFamily="34" charset="0"/>
              </a:rPr>
              <a:t> della sua componente oggettiva e della sua componente soggettiva</a:t>
            </a:r>
            <a:r>
              <a:rPr lang="it-IT" sz="1400" dirty="0" smtClean="0">
                <a:solidFill>
                  <a:srgbClr val="002060"/>
                </a:solidFill>
                <a:latin typeface="Arial" pitchFamily="34" charset="0"/>
                <a:cs typeface="Arial" pitchFamily="34" charset="0"/>
              </a:rPr>
              <a:t> in sostanza sostenendo l’interpretazione che vigeva per il precedente art. 18 l. 300/70. (confermata dalla </a:t>
            </a:r>
            <a:r>
              <a:rPr lang="it-IT" sz="1400" b="1" dirty="0" smtClean="0">
                <a:solidFill>
                  <a:srgbClr val="002060"/>
                </a:solidFill>
                <a:latin typeface="Arial" pitchFamily="34" charset="0"/>
                <a:cs typeface="Arial" pitchFamily="34" charset="0"/>
              </a:rPr>
              <a:t>Corte App. Bologna 11 aprile 2013 n. 604</a:t>
            </a:r>
            <a:r>
              <a:rPr lang="it-IT" sz="1400" dirty="0" smtClean="0">
                <a:solidFill>
                  <a:srgbClr val="002060"/>
                </a:solidFill>
                <a:latin typeface="Arial" pitchFamily="34" charset="0"/>
                <a:cs typeface="Arial" pitchFamily="34" charset="0"/>
              </a:rPr>
              <a:t>)</a:t>
            </a:r>
          </a:p>
          <a:p>
            <a:pPr marL="0" indent="12700" algn="just">
              <a:buNone/>
            </a:pPr>
            <a:r>
              <a:rPr lang="it-IT" sz="1400" u="sng" dirty="0" smtClean="0">
                <a:solidFill>
                  <a:srgbClr val="002060"/>
                </a:solidFill>
                <a:latin typeface="Arial" pitchFamily="34" charset="0"/>
                <a:cs typeface="Arial" pitchFamily="34" charset="0"/>
              </a:rPr>
              <a:t> </a:t>
            </a:r>
          </a:p>
          <a:p>
            <a:pPr>
              <a:buNone/>
            </a:pPr>
            <a:endParaRPr lang="it-IT" sz="1400" dirty="0" smtClean="0">
              <a:solidFill>
                <a:srgbClr val="002060"/>
              </a:solidFill>
              <a:latin typeface="Arial" pitchFamily="34" charset="0"/>
              <a:cs typeface="Arial" pitchFamily="34" charset="0"/>
            </a:endParaRPr>
          </a:p>
          <a:p>
            <a:pPr>
              <a:buNone/>
            </a:pPr>
            <a:endParaRPr lang="it-IT" sz="2800" dirty="0">
              <a:solidFill>
                <a:srgbClr val="002060"/>
              </a:solidFill>
            </a:endParaRPr>
          </a:p>
        </p:txBody>
      </p:sp>
      <p:sp>
        <p:nvSpPr>
          <p:cNvPr id="3" name="CasellaDiTesto 2"/>
          <p:cNvSpPr txBox="1"/>
          <p:nvPr/>
        </p:nvSpPr>
        <p:spPr>
          <a:xfrm>
            <a:off x="251520" y="476672"/>
            <a:ext cx="8640960" cy="1446550"/>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FATTO MATERIALE O FATTO GIURIDICO? </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UNA INTERESSANTE PRONUNCIA</a:t>
            </a:r>
          </a:p>
          <a:p>
            <a:pPr algn="ct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BOLOGNA 15 OTTOBRE 2012</a:t>
            </a:r>
          </a:p>
          <a:p>
            <a:pPr algn="ctr"/>
            <a:r>
              <a:rPr lang="it-IT" sz="2000" b="1" dirty="0" smtClean="0">
                <a:solidFill>
                  <a:srgbClr val="002060"/>
                </a:solidFill>
                <a:latin typeface="Arial" pitchFamily="34" charset="0"/>
                <a:cs typeface="Arial" pitchFamily="34" charset="0"/>
              </a:rPr>
              <a:t>(licenziamento illegittimo: art. 18, IV c. </a:t>
            </a:r>
            <a:r>
              <a:rPr lang="it-IT" sz="2000" b="1" dirty="0" err="1" smtClean="0">
                <a:solidFill>
                  <a:srgbClr val="002060"/>
                </a:solidFill>
                <a:latin typeface="Arial" pitchFamily="34" charset="0"/>
                <a:cs typeface="Arial" pitchFamily="34" charset="0"/>
              </a:rPr>
              <a:t>Stat</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a:t>
            </a:r>
            <a:endParaRPr lang="it-IT" sz="2000" b="1" dirty="0">
              <a:solidFill>
                <a:srgbClr val="002060"/>
              </a:solidFill>
              <a:latin typeface="Arial" pitchFamily="34" charset="0"/>
              <a:cs typeface="Arial" pitchFamily="34"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6: </a:t>
            </a:r>
            <a:r>
              <a:rPr lang="it-IT" sz="1400" i="1" dirty="0" smtClean="0">
                <a:solidFill>
                  <a:srgbClr val="002060"/>
                </a:solidFill>
                <a:latin typeface="Arial" pitchFamily="34" charset="0"/>
                <a:cs typeface="Arial" pitchFamily="34" charset="0"/>
              </a:rPr>
              <a:t>Nell'ipotesi in cui il licenziamento sia dichiarato inefficace per </a:t>
            </a:r>
            <a:r>
              <a:rPr lang="it-IT" sz="1400" i="1" u="sng" dirty="0" smtClean="0">
                <a:solidFill>
                  <a:srgbClr val="002060"/>
                </a:solidFill>
                <a:latin typeface="Arial" pitchFamily="34" charset="0"/>
                <a:cs typeface="Arial" pitchFamily="34" charset="0"/>
              </a:rPr>
              <a:t>violazione del requisito di motivazione</a:t>
            </a:r>
            <a:r>
              <a:rPr lang="it-IT" sz="1400" i="1" dirty="0" smtClean="0">
                <a:solidFill>
                  <a:srgbClr val="002060"/>
                </a:solidFill>
                <a:latin typeface="Arial" pitchFamily="34" charset="0"/>
                <a:cs typeface="Arial" pitchFamily="34" charset="0"/>
              </a:rPr>
              <a:t> di cui all'articolo 2, comma 2, della legge 15 luglio 1966, n. 604, e successive modificazioni, </a:t>
            </a:r>
            <a:r>
              <a:rPr lang="it-IT" sz="1400" i="1" u="sng" dirty="0" smtClean="0">
                <a:solidFill>
                  <a:srgbClr val="002060"/>
                </a:solidFill>
                <a:latin typeface="Arial" pitchFamily="34" charset="0"/>
                <a:cs typeface="Arial" pitchFamily="34" charset="0"/>
              </a:rPr>
              <a:t>della procedura di cui all'articolo 7 della presente legge</a:t>
            </a:r>
            <a:r>
              <a:rPr lang="it-IT" sz="1400" i="1" dirty="0" smtClean="0">
                <a:solidFill>
                  <a:srgbClr val="002060"/>
                </a:solidFill>
                <a:latin typeface="Arial" pitchFamily="34" charset="0"/>
                <a:cs typeface="Arial" pitchFamily="34" charset="0"/>
              </a:rPr>
              <a:t>, o </a:t>
            </a:r>
            <a:r>
              <a:rPr lang="it-IT" sz="1400" i="1" u="sng" dirty="0" smtClean="0">
                <a:solidFill>
                  <a:srgbClr val="002060"/>
                </a:solidFill>
                <a:latin typeface="Arial" pitchFamily="34" charset="0"/>
                <a:cs typeface="Arial" pitchFamily="34" charset="0"/>
              </a:rPr>
              <a:t>della procedura di cui all'articolo 7 della legge 15 luglio 1966, n. 604, </a:t>
            </a:r>
            <a:r>
              <a:rPr lang="it-IT" sz="1400" i="1" dirty="0" smtClean="0">
                <a:solidFill>
                  <a:srgbClr val="002060"/>
                </a:solidFill>
                <a:latin typeface="Arial" pitchFamily="34" charset="0"/>
                <a:cs typeface="Arial" pitchFamily="34" charset="0"/>
              </a:rPr>
              <a:t>e successive modificazioni, si applica il regime di cui al quinto comma, ma con attribuzione al lavoratore di un'</a:t>
            </a:r>
            <a:r>
              <a:rPr lang="it-IT" sz="1400" i="1" dirty="0" err="1" smtClean="0">
                <a:solidFill>
                  <a:srgbClr val="002060"/>
                </a:solidFill>
                <a:latin typeface="Arial" pitchFamily="34" charset="0"/>
                <a:cs typeface="Arial" pitchFamily="34" charset="0"/>
              </a:rPr>
              <a:t>indennita</a:t>
            </a:r>
            <a:r>
              <a:rPr lang="it-IT" sz="1400" i="1" dirty="0" smtClean="0">
                <a:solidFill>
                  <a:srgbClr val="002060"/>
                </a:solidFill>
                <a:latin typeface="Arial" pitchFamily="34" charset="0"/>
                <a:cs typeface="Arial" pitchFamily="34" charset="0"/>
              </a:rPr>
              <a:t>' risarcitoria onnicomprensiva determinata, in relazione alla </a:t>
            </a:r>
            <a:r>
              <a:rPr lang="it-IT" sz="1400" i="1" dirty="0" err="1" smtClean="0">
                <a:solidFill>
                  <a:srgbClr val="002060"/>
                </a:solidFill>
                <a:latin typeface="Arial" pitchFamily="34" charset="0"/>
                <a:cs typeface="Arial" pitchFamily="34" charset="0"/>
              </a:rPr>
              <a:t>gravita'</a:t>
            </a:r>
            <a:r>
              <a:rPr lang="it-IT" sz="1400" i="1" dirty="0" smtClean="0">
                <a:solidFill>
                  <a:srgbClr val="002060"/>
                </a:solidFill>
                <a:latin typeface="Arial" pitchFamily="34" charset="0"/>
                <a:cs typeface="Arial" pitchFamily="34" charset="0"/>
              </a:rPr>
              <a:t> della violazione formale o procedurale commessa dal datore di lavoro, tra un minimo di sei e un massimo di dodici </a:t>
            </a:r>
            <a:r>
              <a:rPr lang="it-IT" sz="1400" i="1" dirty="0" err="1" smtClean="0">
                <a:solidFill>
                  <a:srgbClr val="002060"/>
                </a:solidFill>
                <a:latin typeface="Arial" pitchFamily="34" charset="0"/>
                <a:cs typeface="Arial" pitchFamily="34" charset="0"/>
              </a:rPr>
              <a:t>mensilita'</a:t>
            </a:r>
            <a:r>
              <a:rPr lang="it-IT" sz="1400" i="1" dirty="0" smtClean="0">
                <a:solidFill>
                  <a:srgbClr val="002060"/>
                </a:solidFill>
                <a:latin typeface="Arial" pitchFamily="34" charset="0"/>
                <a:cs typeface="Arial" pitchFamily="34" charset="0"/>
              </a:rPr>
              <a:t> dell'ultima retribuzione globale di fatto, con onere di specifica motivazione a tale riguardo, a meno che il giudice, sulla base della domanda del lavoratore, accerti che vi e' anche un difetto di giustificazione del licenziamento, nel qual caso applica, in luogo di quelle previste dal presente comma, le tutele di cui ai commi quarto, quinto o settimo </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16632"/>
            <a:ext cx="8820472" cy="5328592"/>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400"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Se:</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del requisito di motivazione del licenziamento di cui all'articolo 2, comma 2, della legge 15 luglio 1966, n. 604 </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procedurale</a:t>
            </a:r>
          </a:p>
          <a:p>
            <a:pPr indent="0" algn="just">
              <a:buFont typeface="Wingdings" pitchFamily="2" charset="2"/>
              <a:buChar char="Ø"/>
            </a:pPr>
            <a:endParaRPr lang="it-IT" sz="1800"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indennità risarcitoria onnicomprensiva</a:t>
            </a:r>
            <a:r>
              <a:rPr lang="it-IT" sz="1800" i="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tra un minimo di sei e un massimo di dodici mensilità dell'ultima retribuzione globale di fatto (NO CONTRIBUTI, NO DETRAZIONE ALIUNDE PERCEPTUM)</a:t>
            </a:r>
          </a:p>
          <a:p>
            <a:pPr indent="0" algn="ctr">
              <a:buNone/>
            </a:pPr>
            <a:r>
              <a:rPr lang="it-IT" sz="1800" b="1" dirty="0" smtClean="0">
                <a:solidFill>
                  <a:srgbClr val="002060"/>
                </a:solidFill>
                <a:latin typeface="Arial" pitchFamily="34" charset="0"/>
                <a:cs typeface="Arial" pitchFamily="34" charset="0"/>
              </a:rPr>
              <a:t>MA</a:t>
            </a:r>
            <a:endParaRPr lang="it-IT" sz="18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se vi è anche un difetto di giustificazione del licenziamento, nel qual caso si applicano, in luogo di quelle previste dal presente comma, le tutele di cui ai commi quarto, quinto o settimo. </a:t>
            </a:r>
          </a:p>
        </p:txBody>
      </p:sp>
      <p:sp>
        <p:nvSpPr>
          <p:cNvPr id="8" name="Freccia a destra 7"/>
          <p:cNvSpPr/>
          <p:nvPr/>
        </p:nvSpPr>
        <p:spPr>
          <a:xfrm>
            <a:off x="107504" y="1196752"/>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283968"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052735"/>
            <a:ext cx="8229600" cy="4248473"/>
          </a:xfrm>
        </p:spPr>
        <p:txBody>
          <a:bodyPr/>
          <a:lstStyle/>
          <a:p>
            <a:pPr algn="ctr">
              <a:buNone/>
            </a:pPr>
            <a:r>
              <a:rPr lang="it-IT" sz="2400" b="1" dirty="0" smtClean="0">
                <a:solidFill>
                  <a:srgbClr val="002060"/>
                </a:solidFill>
                <a:latin typeface="Arial" pitchFamily="34" charset="0"/>
                <a:cs typeface="Arial" pitchFamily="34" charset="0"/>
              </a:rPr>
              <a:t>LICENZIAMENTO PER GIUSTIFICATO MOTIVO OGGETTIVO</a:t>
            </a:r>
          </a:p>
          <a:p>
            <a:pPr algn="ctr">
              <a:buNone/>
            </a:pPr>
            <a:r>
              <a:rPr lang="it-IT" sz="2000" b="1" dirty="0" smtClean="0">
                <a:solidFill>
                  <a:srgbClr val="002060"/>
                </a:solidFill>
                <a:latin typeface="Arial" pitchFamily="34" charset="0"/>
                <a:cs typeface="Arial" pitchFamily="34" charset="0"/>
              </a:rPr>
              <a:t>(Art. 3 L. 604/1966)</a:t>
            </a:r>
          </a:p>
          <a:p>
            <a:pPr algn="ctr">
              <a:buNone/>
            </a:pPr>
            <a:endParaRPr lang="it-IT" sz="2000" dirty="0" smtClean="0">
              <a:solidFill>
                <a:srgbClr val="002060"/>
              </a:solidFill>
              <a:latin typeface="Arial" pitchFamily="34" charset="0"/>
              <a:cs typeface="Arial" pitchFamily="34" charset="0"/>
            </a:endParaRPr>
          </a:p>
          <a:p>
            <a:pPr algn="just">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 da ragioni inerenti all’attività produttiva, all’organizzazione del lavoro e al regolare funzionamento di essa”</a:t>
            </a:r>
            <a:endParaRPr lang="it-IT" sz="28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2</a:t>
            </a:fld>
            <a:endParaRPr lang="it-IT" dirty="0"/>
          </a:p>
        </p:txBody>
      </p:sp>
      <p:sp>
        <p:nvSpPr>
          <p:cNvPr id="8" name="Segnaposto contenuto 1"/>
          <p:cNvSpPr txBox="1">
            <a:spLocks/>
          </p:cNvSpPr>
          <p:nvPr/>
        </p:nvSpPr>
        <p:spPr bwMode="auto">
          <a:xfrm>
            <a:off x="539552" y="1563960"/>
            <a:ext cx="7920880"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La forma più comune di estinzione del rapporto di lavoro subordinato, è costituita dal potere di recesso del datore di lavoro e del lavoratore denominati, rispettivamente, </a:t>
            </a:r>
            <a:r>
              <a:rPr lang="it-IT" sz="1600" b="1" u="sng" dirty="0" smtClean="0">
                <a:solidFill>
                  <a:srgbClr val="002060"/>
                </a:solidFill>
                <a:cs typeface="Arial" charset="0"/>
              </a:rPr>
              <a:t>licenziamento </a:t>
            </a:r>
            <a:r>
              <a:rPr lang="it-IT" sz="1600" dirty="0" smtClean="0">
                <a:solidFill>
                  <a:srgbClr val="002060"/>
                </a:solidFill>
                <a:cs typeface="Arial" charset="0"/>
              </a:rPr>
              <a:t>e </a:t>
            </a:r>
            <a:r>
              <a:rPr lang="it-IT" sz="1600" b="1" u="sng" dirty="0" smtClean="0">
                <a:solidFill>
                  <a:srgbClr val="002060"/>
                </a:solidFill>
                <a:cs typeface="Arial" charset="0"/>
              </a:rPr>
              <a:t>dimissioni</a:t>
            </a:r>
            <a:r>
              <a:rPr lang="it-IT" sz="1600" dirty="0" smtClean="0">
                <a:solidFill>
                  <a:srgbClr val="002060"/>
                </a:solidFill>
                <a:cs typeface="Arial" charset="0"/>
              </a:rPr>
              <a:t>.</a:t>
            </a:r>
          </a:p>
          <a:p>
            <a:pPr marL="0" lvl="1" indent="-342900" algn="just">
              <a:spcBef>
                <a:spcPts val="0"/>
              </a:spcBef>
              <a:buClr>
                <a:schemeClr val="tx1"/>
              </a:buClr>
              <a:defRPr/>
            </a:pPr>
            <a:endParaRPr lang="it-IT" sz="1600" b="1" i="1" u="sng" dirty="0" smtClean="0">
              <a:solidFill>
                <a:srgbClr val="002060"/>
              </a:solidFill>
              <a:cs typeface="Arial" charset="0"/>
            </a:endParaRPr>
          </a:p>
          <a:p>
            <a:pPr marL="0" lvl="1" indent="-342900" algn="just">
              <a:spcBef>
                <a:spcPts val="0"/>
              </a:spcBef>
              <a:buClr>
                <a:schemeClr val="tx1"/>
              </a:buClr>
              <a:defRPr/>
            </a:pPr>
            <a:r>
              <a:rPr lang="it-IT" sz="1600" b="1" u="sng" dirty="0" smtClean="0">
                <a:solidFill>
                  <a:srgbClr val="002060"/>
                </a:solidFill>
                <a:cs typeface="Arial" charset="0"/>
              </a:rPr>
              <a:t>Sono entrambi negozi unilaterali </a:t>
            </a:r>
            <a:r>
              <a:rPr lang="it-IT" sz="1600" b="1" u="sng" dirty="0" err="1" smtClean="0">
                <a:solidFill>
                  <a:srgbClr val="002060"/>
                </a:solidFill>
                <a:cs typeface="Arial" charset="0"/>
              </a:rPr>
              <a:t>recettizi</a:t>
            </a:r>
            <a:r>
              <a:rPr lang="it-IT" sz="1600" b="1" u="sng" dirty="0" smtClean="0">
                <a:solidFill>
                  <a:srgbClr val="002060"/>
                </a:solidFill>
                <a:cs typeface="Arial" charset="0"/>
              </a:rPr>
              <a:t> e, dunque, efficaci nel momento in cui il destinatario ne viene a conoscenza</a:t>
            </a:r>
            <a:r>
              <a:rPr lang="it-IT" sz="1600" dirty="0" smtClean="0">
                <a:solidFill>
                  <a:srgbClr val="002060"/>
                </a:solidFill>
                <a:cs typeface="Arial" charset="0"/>
              </a:rPr>
              <a:t>.</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Ulteriore ipotesi di estinzione del rapporto di lavoro è poi costituita dalla </a:t>
            </a:r>
            <a:r>
              <a:rPr lang="it-IT" sz="1600" b="1" dirty="0" smtClean="0">
                <a:solidFill>
                  <a:srgbClr val="002060"/>
                </a:solidFill>
                <a:cs typeface="Arial" charset="0"/>
              </a:rPr>
              <a:t>risoluzione consensuale </a:t>
            </a:r>
            <a:r>
              <a:rPr lang="it-IT" sz="1600" dirty="0" smtClean="0">
                <a:solidFill>
                  <a:srgbClr val="002060"/>
                </a:solidFill>
                <a:cs typeface="Arial" charset="0"/>
              </a:rPr>
              <a:t>ossia la cessazione del rapporto per “mutuo consenso”.</a:t>
            </a: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la cessazione del rapporto di lavoro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764704"/>
            <a:ext cx="8352928"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Il licenziamento PER GIUSTIFICATO MOTIVO OGGETTIVO</a:t>
            </a:r>
            <a:endParaRPr lang="it-IT" sz="2000" b="1" cap="all" dirty="0" smtClean="0">
              <a:solidFill>
                <a:srgbClr val="002060"/>
              </a:solidFill>
              <a:latin typeface="Arial" pitchFamily="34" charset="0"/>
              <a:cs typeface="Arial" pitchFamily="34" charset="0"/>
            </a:endParaRP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L’art. 18 comma 7 rimanda alle sanzioni di cui ai commi 4 e 5 per le seguenti ipotesi:</a:t>
            </a:r>
            <a:r>
              <a:rPr lang="it-IT" sz="2000" b="1" cap="all" dirty="0" smtClean="0">
                <a:solidFill>
                  <a:srgbClr val="002060"/>
                </a:solidFill>
                <a:latin typeface="Arial" pitchFamily="34" charset="0"/>
                <a:cs typeface="Arial" pitchFamily="34" charset="0"/>
              </a:rPr>
              <a:t> </a:t>
            </a:r>
          </a:p>
          <a:p>
            <a:pPr algn="ctr">
              <a:buNone/>
            </a:pPr>
            <a:r>
              <a:rPr lang="it-IT" sz="2000" b="1" cap="all"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467544" y="620688"/>
            <a:ext cx="7786688" cy="568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dirty="0" smtClean="0">
                <a:solidFill>
                  <a:schemeClr val="tx2"/>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u="sng" dirty="0" smtClean="0">
                <a:solidFill>
                  <a:srgbClr val="002060"/>
                </a:solidFill>
                <a:cs typeface="Arial" charset="0"/>
              </a:rPr>
              <a:t>1^ Ipotesi</a:t>
            </a: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endParaRPr lang="it-IT" sz="1600" b="1" dirty="0" smtClean="0">
              <a:solidFill>
                <a:srgbClr val="002060"/>
              </a:solidFill>
              <a:cs typeface="Arial" charset="0"/>
            </a:endParaRPr>
          </a:p>
          <a:p>
            <a:pPr marL="342900" lvl="0" indent="-342900" algn="just">
              <a:spcBef>
                <a:spcPct val="20000"/>
              </a:spcBef>
              <a:defRPr/>
            </a:pPr>
            <a:r>
              <a:rPr lang="it-IT" sz="1600" b="1" dirty="0" smtClean="0">
                <a:solidFill>
                  <a:srgbClr val="002060"/>
                </a:solidFill>
                <a:cs typeface="Arial" charset="0"/>
              </a:rPr>
              <a:t>Licenziamento “economico” ingiustificato “</a:t>
            </a:r>
            <a:r>
              <a:rPr lang="it-IT" sz="1600" b="1" i="1" dirty="0" smtClean="0">
                <a:solidFill>
                  <a:srgbClr val="002060"/>
                </a:solidFill>
                <a:cs typeface="Arial" charset="0"/>
              </a:rPr>
              <a:t>per manifesta ‘insussistenza’ del fatto posto a base del licenziamento</a:t>
            </a:r>
            <a:r>
              <a:rPr lang="it-IT" sz="1600" b="1" dirty="0" smtClean="0">
                <a:solidFill>
                  <a:srgbClr val="002060"/>
                </a:solidFill>
                <a:cs typeface="Arial" charset="0"/>
              </a:rPr>
              <a:t>” </a:t>
            </a:r>
          </a:p>
          <a:p>
            <a:pPr marL="342900" lvl="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 </a:t>
            </a:r>
          </a:p>
          <a:p>
            <a:pPr marL="342900" lvl="0" indent="-342900" algn="just">
              <a:spcBef>
                <a:spcPct val="20000"/>
              </a:spcBef>
              <a:defRPr/>
            </a:pPr>
            <a:endParaRPr lang="it-IT" sz="1600" dirty="0" smtClean="0">
              <a:solidFill>
                <a:srgbClr val="002060"/>
              </a:solidFill>
              <a:cs typeface="Arial" charset="0"/>
            </a:endParaRPr>
          </a:p>
          <a:p>
            <a:pPr marL="342900" lvl="0" indent="-342900" algn="just">
              <a:spcBef>
                <a:spcPct val="20000"/>
              </a:spcBef>
              <a:defRPr/>
            </a:pPr>
            <a:r>
              <a:rPr lang="it-IT" sz="1600" dirty="0" smtClean="0">
                <a:solidFill>
                  <a:srgbClr val="002060"/>
                </a:solidFill>
                <a:cs typeface="Arial" charset="0"/>
              </a:rPr>
              <a:t>Il giudice “</a:t>
            </a:r>
            <a:r>
              <a:rPr lang="it-IT" sz="1600" i="1" dirty="0" smtClean="0">
                <a:solidFill>
                  <a:srgbClr val="002060"/>
                </a:solidFill>
                <a:cs typeface="Arial" charset="0"/>
              </a:rPr>
              <a:t>può</a:t>
            </a:r>
            <a:r>
              <a:rPr lang="it-IT" sz="1600" dirty="0" smtClean="0">
                <a:solidFill>
                  <a:srgbClr val="002060"/>
                </a:solidFill>
                <a:cs typeface="Arial" charset="0"/>
              </a:rPr>
              <a:t>” reintegrare il lavoratore + condanna al pagamento di una indennità risarcitoria massima di 12 mesi (detratto </a:t>
            </a:r>
            <a:r>
              <a:rPr lang="it-IT" sz="1600" dirty="0" err="1" smtClean="0">
                <a:solidFill>
                  <a:srgbClr val="002060"/>
                </a:solidFill>
                <a:cs typeface="Arial" charset="0"/>
              </a:rPr>
              <a:t>aliunde</a:t>
            </a:r>
            <a:r>
              <a:rPr lang="it-IT" sz="1600" dirty="0" smtClean="0">
                <a:solidFill>
                  <a:srgbClr val="002060"/>
                </a:solidFill>
                <a:cs typeface="Arial" charset="0"/>
              </a:rPr>
              <a:t> </a:t>
            </a:r>
            <a:r>
              <a:rPr lang="it-IT" sz="1600" dirty="0" err="1" smtClean="0">
                <a:solidFill>
                  <a:srgbClr val="002060"/>
                </a:solidFill>
                <a:cs typeface="Arial" charset="0"/>
              </a:rPr>
              <a:t>perceptum</a:t>
            </a:r>
            <a:r>
              <a:rPr lang="it-IT" sz="1600" dirty="0" smtClean="0">
                <a:solidFill>
                  <a:srgbClr val="002060"/>
                </a:solidFill>
                <a:cs typeface="Arial" charset="0"/>
              </a:rPr>
              <a:t> e </a:t>
            </a:r>
            <a:r>
              <a:rPr lang="it-IT" sz="1600" dirty="0" err="1" smtClean="0">
                <a:solidFill>
                  <a:srgbClr val="002060"/>
                </a:solidFill>
                <a:cs typeface="Arial" charset="0"/>
              </a:rPr>
              <a:t>percipiendum</a:t>
            </a:r>
            <a:r>
              <a:rPr lang="it-IT" sz="1600" dirty="0" smtClean="0">
                <a:solidFill>
                  <a:srgbClr val="002060"/>
                </a:solidFill>
                <a:cs typeface="Arial" charset="0"/>
              </a:rPr>
              <a:t>) + contributi  (ex  4° comma)</a:t>
            </a:r>
            <a:endParaRPr kumimoji="0" lang="it-IT" sz="1600" b="1"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6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lang="it-IT" sz="1600" b="1" u="sng" dirty="0" smtClean="0">
                <a:solidFill>
                  <a:srgbClr val="002060"/>
                </a:solidFill>
                <a:cs typeface="Arial" charset="0"/>
              </a:rPr>
              <a:t>2^ Ipotesi</a:t>
            </a:r>
          </a:p>
          <a:p>
            <a:pPr marL="34290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nelle altre ipotesi” in cui il (</a:t>
            </a:r>
            <a:r>
              <a:rPr lang="it-IT" sz="1600" b="1" dirty="0" err="1" smtClean="0">
                <a:solidFill>
                  <a:srgbClr val="002060"/>
                </a:solidFill>
                <a:cs typeface="Arial" charset="0"/>
              </a:rPr>
              <a:t>il</a:t>
            </a:r>
            <a:r>
              <a:rPr lang="it-IT" sz="1600" b="1" dirty="0" smtClean="0">
                <a:solidFill>
                  <a:srgbClr val="002060"/>
                </a:solidFill>
                <a:cs typeface="Arial" charset="0"/>
              </a:rPr>
              <a:t> Giudice) accerta che </a:t>
            </a:r>
            <a:r>
              <a:rPr lang="it-IT" sz="1600" b="1" u="sng" dirty="0" smtClean="0">
                <a:solidFill>
                  <a:srgbClr val="002060"/>
                </a:solidFill>
                <a:cs typeface="Arial" charset="0"/>
              </a:rPr>
              <a:t>non</a:t>
            </a:r>
            <a:r>
              <a:rPr lang="it-IT" sz="1600" b="1" dirty="0" smtClean="0">
                <a:solidFill>
                  <a:srgbClr val="002060"/>
                </a:solidFill>
                <a:cs typeface="Arial" charset="0"/>
              </a:rPr>
              <a:t> ricorrono gli   estremi del predetto giustificato motivo” </a:t>
            </a:r>
            <a:r>
              <a:rPr lang="it-IT" sz="1600" dirty="0" smtClean="0">
                <a:solidFill>
                  <a:srgbClr val="002060"/>
                </a:solidFill>
                <a:cs typeface="Arial" charset="0"/>
              </a:rPr>
              <a:t>(sempre che il fatto non sia  “manifestamente infondato”)</a:t>
            </a:r>
          </a:p>
          <a:p>
            <a:pPr marL="342900" indent="-342900" algn="just">
              <a:spcBef>
                <a:spcPct val="20000"/>
              </a:spcBef>
              <a:defRPr/>
            </a:pPr>
            <a:endParaRPr lang="it-IT" sz="1600" dirty="0" smtClean="0">
              <a:solidFill>
                <a:srgbClr val="002060"/>
              </a:solidFill>
              <a:cs typeface="Arial" charset="0"/>
            </a:endParaRPr>
          </a:p>
          <a:p>
            <a:pPr marL="342900" indent="-342900" algn="just">
              <a:spcBef>
                <a:spcPct val="20000"/>
              </a:spcBef>
              <a:defRPr/>
            </a:pPr>
            <a:r>
              <a:rPr lang="it-IT" sz="1600" dirty="0" smtClean="0">
                <a:solidFill>
                  <a:srgbClr val="002060"/>
                </a:solidFill>
                <a:cs typeface="Arial" charset="0"/>
              </a:rPr>
              <a:t>Il giudice liquiderà un indennizzo tra 12/24 mensilità (ex 5° comma)</a:t>
            </a:r>
          </a:p>
          <a:p>
            <a:pPr marL="342900" indent="-342900" algn="just">
              <a:spcBef>
                <a:spcPct val="20000"/>
              </a:spcBef>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lang="it-IT" sz="1600"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0" name="Freccia giù 9"/>
          <p:cNvSpPr/>
          <p:nvPr/>
        </p:nvSpPr>
        <p:spPr>
          <a:xfrm>
            <a:off x="4139952" y="5373216"/>
            <a:ext cx="720080" cy="537592"/>
          </a:xfrm>
          <a:prstGeom prst="downArrow">
            <a:avLst/>
          </a:prstGeom>
          <a:ln/>
        </p:spPr>
        <p:style>
          <a:lnRef idx="1">
            <a:schemeClr val="accent1"/>
          </a:lnRef>
          <a:fillRef idx="3">
            <a:schemeClr val="accent1"/>
          </a:fillRef>
          <a:effectRef idx="2">
            <a:schemeClr val="accent1"/>
          </a:effectRef>
          <a:fontRef idx="minor">
            <a:schemeClr val="lt1"/>
          </a:fontRef>
        </p:style>
      </p:sp>
      <p:sp>
        <p:nvSpPr>
          <p:cNvPr id="12" name="Freccia giù 11"/>
          <p:cNvSpPr/>
          <p:nvPr/>
        </p:nvSpPr>
        <p:spPr>
          <a:xfrm>
            <a:off x="3995936" y="2903240"/>
            <a:ext cx="720080" cy="453752"/>
          </a:xfrm>
          <a:prstGeom prst="downArrow">
            <a:avLst>
              <a:gd name="adj1" fmla="val 50000"/>
              <a:gd name="adj2" fmla="val 53444"/>
            </a:avLst>
          </a:prstGeom>
          <a:ln/>
        </p:spPr>
        <p:style>
          <a:lnRef idx="1">
            <a:schemeClr val="accent1"/>
          </a:lnRef>
          <a:fillRef idx="3">
            <a:schemeClr val="accent1"/>
          </a:fillRef>
          <a:effectRef idx="2">
            <a:schemeClr val="accent1"/>
          </a:effectRef>
          <a:fontRef idx="minor">
            <a:schemeClr val="lt1"/>
          </a:fontRef>
        </p:style>
        <p:txBody>
          <a:bodyPr/>
          <a:lstStyle/>
          <a:p>
            <a:endParaRPr lang="it-IT" dirty="0" smtClean="0"/>
          </a:p>
          <a:p>
            <a:endParaRPr lang="it-IT" dirty="0" smtClean="0"/>
          </a:p>
          <a:p>
            <a:endParaRPr lang="it-IT" dirty="0"/>
          </a:p>
        </p:txBody>
      </p:sp>
      <p:sp>
        <p:nvSpPr>
          <p:cNvPr id="1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Segnaposto contenuto 1"/>
          <p:cNvSpPr>
            <a:spLocks noGrp="1"/>
          </p:cNvSpPr>
          <p:nvPr>
            <p:ph idx="4294967295"/>
          </p:nvPr>
        </p:nvSpPr>
        <p:spPr>
          <a:xfrm>
            <a:off x="395536" y="764704"/>
            <a:ext cx="8229600" cy="1080120"/>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previsione di una conciliazione preventiva</a:t>
            </a:r>
          </a:p>
          <a:p>
            <a:pPr algn="ctr" eaLnBrk="1" hangingPunct="1">
              <a:buFont typeface="Arial" charset="0"/>
              <a:buNone/>
            </a:pPr>
            <a:r>
              <a:rPr lang="it-IT" sz="2000" b="1" cap="all" dirty="0" smtClean="0">
                <a:solidFill>
                  <a:srgbClr val="002060"/>
                </a:solidFill>
                <a:latin typeface="Arial" charset="0"/>
                <a:cs typeface="Arial" charset="0"/>
              </a:rPr>
              <a:t>(art. 7 L. n. 604/1966)</a:t>
            </a:r>
            <a:endParaRPr lang="it-IT" sz="1800" b="1" cap="all" dirty="0" smtClean="0">
              <a:solidFill>
                <a:srgbClr val="002060"/>
              </a:solidFill>
              <a:latin typeface="Arial" charset="0"/>
              <a:cs typeface="Arial" charset="0"/>
            </a:endParaRPr>
          </a:p>
          <a:p>
            <a:pPr algn="just" eaLnBrk="1" hangingPunct="1">
              <a:buFont typeface="Arial" charset="0"/>
              <a:buNone/>
            </a:pPr>
            <a:endParaRPr lang="it-IT" sz="1800" b="1" cap="all" dirty="0" smtClean="0">
              <a:solidFill>
                <a:schemeClr val="tx2"/>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009F51AD-85EE-4067-A1B1-E1C05C4BF879}" type="slidenum">
              <a:rPr lang="it-IT" sz="1200">
                <a:solidFill>
                  <a:schemeClr val="tx1">
                    <a:tint val="75000"/>
                  </a:schemeClr>
                </a:solidFill>
                <a:latin typeface="+mn-lt"/>
              </a:rPr>
              <a:pPr algn="ctr" fontAlgn="auto">
                <a:spcBef>
                  <a:spcPts val="0"/>
                </a:spcBef>
                <a:spcAft>
                  <a:spcPts val="0"/>
                </a:spcAft>
                <a:defRPr/>
              </a:pPr>
              <a:t>21</a:t>
            </a:fld>
            <a:endParaRPr lang="it-IT" sz="1200" dirty="0">
              <a:solidFill>
                <a:schemeClr val="tx1">
                  <a:tint val="75000"/>
                </a:schemeClr>
              </a:solidFill>
              <a:latin typeface="+mn-lt"/>
            </a:endParaRPr>
          </a:p>
        </p:txBody>
      </p:sp>
      <p:sp>
        <p:nvSpPr>
          <p:cNvPr id="52230" name="Rettangolo 8"/>
          <p:cNvSpPr>
            <a:spLocks noChangeArrowheads="1"/>
          </p:cNvSpPr>
          <p:nvPr/>
        </p:nvSpPr>
        <p:spPr bwMode="auto">
          <a:xfrm>
            <a:off x="467544" y="1916832"/>
            <a:ext cx="7848872" cy="3939540"/>
          </a:xfrm>
          <a:prstGeom prst="rect">
            <a:avLst/>
          </a:prstGeom>
          <a:noFill/>
          <a:ln w="9525">
            <a:noFill/>
            <a:miter lim="800000"/>
            <a:headEnd/>
            <a:tailEnd/>
          </a:ln>
        </p:spPr>
        <p:txBody>
          <a:bodyPr wrap="square">
            <a:spAutoFit/>
          </a:bodyPr>
          <a:lstStyle/>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licenziamento economico deve essere preceduto da una fase di conciliazione preventiva</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a:t>
            </a:r>
            <a:r>
              <a:rPr lang="it-IT" sz="1600" dirty="0">
                <a:solidFill>
                  <a:srgbClr val="002060"/>
                </a:solidFill>
              </a:rPr>
              <a:t>datore di lavoro </a:t>
            </a:r>
            <a:r>
              <a:rPr lang="it-IT" sz="1600" dirty="0" smtClean="0">
                <a:solidFill>
                  <a:srgbClr val="002060"/>
                </a:solidFill>
              </a:rPr>
              <a:t>deve comunicare</a:t>
            </a:r>
            <a:r>
              <a:rPr lang="it-IT" sz="1600" dirty="0">
                <a:solidFill>
                  <a:srgbClr val="002060"/>
                </a:solidFill>
              </a:rPr>
              <a:t>, preventivamente alla Direzione Territoriale del Lavoro (DTL) del luogo dove il lavoratore presta la sua opera e, per conoscenza allo stesso lavoratore, la propria intenzione di voler </a:t>
            </a:r>
            <a:r>
              <a:rPr lang="it-IT" sz="1600" i="1" dirty="0">
                <a:solidFill>
                  <a:srgbClr val="002060"/>
                </a:solidFill>
              </a:rPr>
              <a:t>recedere</a:t>
            </a:r>
            <a:r>
              <a:rPr lang="it-IT" sz="1600" dirty="0">
                <a:solidFill>
                  <a:srgbClr val="002060"/>
                </a:solidFill>
              </a:rPr>
              <a:t> dal rapporto di lavoro per motivi economici</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La </a:t>
            </a:r>
            <a:r>
              <a:rPr lang="it-IT" sz="1600" dirty="0">
                <a:solidFill>
                  <a:srgbClr val="002060"/>
                </a:solidFill>
              </a:rPr>
              <a:t>comunicazione </a:t>
            </a:r>
            <a:r>
              <a:rPr lang="it-IT" sz="1600" dirty="0" smtClean="0">
                <a:solidFill>
                  <a:srgbClr val="002060"/>
                </a:solidFill>
              </a:rPr>
              <a:t>deve </a:t>
            </a:r>
            <a:r>
              <a:rPr lang="it-IT" sz="1600" dirty="0">
                <a:solidFill>
                  <a:srgbClr val="002060"/>
                </a:solidFill>
              </a:rPr>
              <a:t>contenere i motivi che rendono necessario il recesso </a:t>
            </a:r>
            <a:r>
              <a:rPr lang="it-IT" sz="1600" dirty="0" smtClean="0">
                <a:solidFill>
                  <a:srgbClr val="002060"/>
                </a:solidFill>
              </a:rPr>
              <a:t>e le </a:t>
            </a:r>
            <a:r>
              <a:rPr lang="it-IT" sz="1600" dirty="0">
                <a:solidFill>
                  <a:srgbClr val="002060"/>
                </a:solidFill>
              </a:rPr>
              <a:t>eventuali misure di assistenza alla ricollocazione </a:t>
            </a:r>
            <a:r>
              <a:rPr lang="it-IT" sz="1600" dirty="0" smtClean="0">
                <a:solidFill>
                  <a:srgbClr val="002060"/>
                </a:solidFill>
              </a:rPr>
              <a:t>professionale </a:t>
            </a:r>
            <a:r>
              <a:rPr lang="it-IT" sz="1600" dirty="0">
                <a:solidFill>
                  <a:srgbClr val="002060"/>
                </a:solidFill>
              </a:rPr>
              <a:t>del </a:t>
            </a:r>
            <a:r>
              <a:rPr lang="it-IT" sz="1600" dirty="0" smtClean="0">
                <a:solidFill>
                  <a:srgbClr val="002060"/>
                </a:solidFill>
              </a:rPr>
              <a:t>lavoratore </a:t>
            </a:r>
          </a:p>
          <a:p>
            <a:pPr>
              <a:buFont typeface="Wingdings" pitchFamily="2" charset="2"/>
              <a:buChar char="Ø"/>
              <a:tabLst>
                <a:tab pos="457200" algn="l"/>
              </a:tabLst>
            </a:pPr>
            <a:endParaRPr lang="it-IT" dirty="0">
              <a:solidFill>
                <a:schemeClr val="tx2"/>
              </a:solidFill>
            </a:endParaRPr>
          </a:p>
          <a:p>
            <a:pPr>
              <a:tabLst>
                <a:tab pos="457200" algn="l"/>
              </a:tabLst>
            </a:pPr>
            <a:r>
              <a:rPr lang="it-IT" dirty="0">
                <a:solidFill>
                  <a:schemeClr val="tx2"/>
                </a:solidFill>
              </a:rPr>
              <a:t>             </a:t>
            </a:r>
            <a:r>
              <a:rPr lang="it-IT" dirty="0" smtClean="0">
                <a:solidFill>
                  <a:schemeClr val="tx2"/>
                </a:solidFill>
              </a:rPr>
              <a:t>                                                                               </a:t>
            </a:r>
            <a:r>
              <a:rPr lang="it-IT" sz="1400" b="1" dirty="0" smtClean="0">
                <a:solidFill>
                  <a:schemeClr val="tx2"/>
                </a:solidFill>
              </a:rPr>
              <a:t> </a:t>
            </a:r>
            <a:endParaRPr lang="it-IT" sz="1400" b="1"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692697"/>
            <a:ext cx="8229600" cy="792088"/>
          </a:xfrm>
        </p:spPr>
        <p:txBody>
          <a:bodyPr/>
          <a:lstStyle/>
          <a:p>
            <a:pPr algn="ctr" eaLnBrk="1" hangingPunct="1">
              <a:buFont typeface="Arial" charset="0"/>
              <a:buNone/>
            </a:pPr>
            <a:r>
              <a:rPr lang="it-IT" sz="2400" b="1" cap="all" dirty="0" smtClean="0">
                <a:solidFill>
                  <a:srgbClr val="002060"/>
                </a:solidFill>
                <a:latin typeface="Arial" charset="0"/>
                <a:cs typeface="Arial" charset="0"/>
              </a:rPr>
              <a:t>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di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22</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1484785"/>
            <a:ext cx="8496944" cy="5078313"/>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La </a:t>
            </a:r>
            <a:r>
              <a:rPr lang="it-IT" dirty="0">
                <a:solidFill>
                  <a:srgbClr val="002060"/>
                </a:solidFill>
              </a:rPr>
              <a:t>DTL </a:t>
            </a:r>
            <a:r>
              <a:rPr lang="it-IT" dirty="0" smtClean="0">
                <a:solidFill>
                  <a:srgbClr val="002060"/>
                </a:solidFill>
              </a:rPr>
              <a:t>deve </a:t>
            </a:r>
            <a:r>
              <a:rPr lang="it-IT" dirty="0">
                <a:solidFill>
                  <a:srgbClr val="002060"/>
                </a:solidFill>
              </a:rPr>
              <a:t>convocare le parti, avanti la Commissione </a:t>
            </a:r>
            <a:r>
              <a:rPr lang="it-IT" dirty="0" smtClean="0">
                <a:solidFill>
                  <a:srgbClr val="002060"/>
                </a:solidFill>
              </a:rPr>
              <a:t>istituita ex </a:t>
            </a:r>
            <a:r>
              <a:rPr lang="it-IT" dirty="0">
                <a:solidFill>
                  <a:srgbClr val="002060"/>
                </a:solidFill>
              </a:rPr>
              <a:t>art. 410 </a:t>
            </a:r>
            <a:r>
              <a:rPr lang="it-IT" dirty="0" err="1">
                <a:solidFill>
                  <a:srgbClr val="002060"/>
                </a:solidFill>
              </a:rPr>
              <a:t>c.p.c.</a:t>
            </a:r>
            <a:r>
              <a:rPr lang="it-IT" dirty="0">
                <a:solidFill>
                  <a:srgbClr val="002060"/>
                </a:solidFill>
              </a:rPr>
              <a:t>, entro il termine perentorio di 7 giorni dalla </a:t>
            </a:r>
            <a:r>
              <a:rPr lang="it-IT" dirty="0" smtClean="0">
                <a:solidFill>
                  <a:srgbClr val="002060"/>
                </a:solidFill>
              </a:rPr>
              <a:t>ricezione della richiesta, </a:t>
            </a:r>
            <a:r>
              <a:rPr lang="it-IT" dirty="0">
                <a:solidFill>
                  <a:srgbClr val="002060"/>
                </a:solidFill>
              </a:rPr>
              <a:t>per procedere all’esame e verificare possibili soluzioni alternative al recesso </a:t>
            </a: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Le parti possono </a:t>
            </a:r>
            <a:r>
              <a:rPr lang="it-IT" dirty="0">
                <a:solidFill>
                  <a:srgbClr val="002060"/>
                </a:solidFill>
              </a:rPr>
              <a:t>farsi assistere da un </a:t>
            </a:r>
            <a:r>
              <a:rPr lang="it-IT" dirty="0" smtClean="0">
                <a:solidFill>
                  <a:srgbClr val="002060"/>
                </a:solidFill>
              </a:rPr>
              <a:t>avvocato, da </a:t>
            </a:r>
            <a:r>
              <a:rPr lang="it-IT" dirty="0">
                <a:solidFill>
                  <a:srgbClr val="002060"/>
                </a:solidFill>
              </a:rPr>
              <a:t>un </a:t>
            </a:r>
            <a:r>
              <a:rPr lang="it-IT" dirty="0" smtClean="0">
                <a:solidFill>
                  <a:srgbClr val="002060"/>
                </a:solidFill>
              </a:rPr>
              <a:t>rappresentante delle </a:t>
            </a:r>
            <a:r>
              <a:rPr lang="it-IT" dirty="0" err="1" smtClean="0">
                <a:solidFill>
                  <a:srgbClr val="002060"/>
                </a:solidFill>
              </a:rPr>
              <a:t>OO.SS</a:t>
            </a:r>
            <a:r>
              <a:rPr lang="it-IT" dirty="0" smtClean="0">
                <a:solidFill>
                  <a:srgbClr val="002060"/>
                </a:solidFill>
              </a:rPr>
              <a:t>. o da un consulente del lavoro</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Entro </a:t>
            </a:r>
            <a:r>
              <a:rPr lang="it-IT" dirty="0">
                <a:solidFill>
                  <a:srgbClr val="002060"/>
                </a:solidFill>
              </a:rPr>
              <a:t>20 giorni </a:t>
            </a:r>
            <a:r>
              <a:rPr lang="it-IT" dirty="0" smtClean="0">
                <a:solidFill>
                  <a:srgbClr val="002060"/>
                </a:solidFill>
              </a:rPr>
              <a:t>deve </a:t>
            </a:r>
            <a:r>
              <a:rPr lang="it-IT" dirty="0">
                <a:solidFill>
                  <a:srgbClr val="002060"/>
                </a:solidFill>
              </a:rPr>
              <a:t>concludersi la procedura conciliativa; non si tratta di termine perentorio e quindi con l’accordo delle parti il termine potrà essere </a:t>
            </a:r>
            <a:r>
              <a:rPr lang="it-IT" dirty="0" smtClean="0">
                <a:solidFill>
                  <a:srgbClr val="002060"/>
                </a:solidFill>
              </a:rPr>
              <a:t>ampliato</a:t>
            </a:r>
          </a:p>
          <a:p>
            <a:pPr algn="just">
              <a:buFont typeface="Wingdings" pitchFamily="2" charset="2"/>
              <a:buChar char="Ø"/>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In caso di legittimo e documentato impedimento del lavoratore la procedura può essere sospesa per un massimo di 15 giorni</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tabLst>
                <a:tab pos="457200" algn="l"/>
              </a:tabLst>
            </a:pPr>
            <a:endParaRPr lang="it-IT" dirty="0">
              <a:solidFill>
                <a:srgbClr val="002060"/>
              </a:solidFill>
            </a:endParaRPr>
          </a:p>
          <a:p>
            <a:pPr>
              <a:tabLst>
                <a:tab pos="457200" algn="l"/>
              </a:tabLst>
            </a:pPr>
            <a:r>
              <a:rPr lang="it-IT" dirty="0">
                <a:solidFill>
                  <a:srgbClr val="002060"/>
                </a:solidFill>
              </a:rPr>
              <a:t>                                                                                           </a:t>
            </a:r>
            <a:r>
              <a:rPr lang="it-IT" sz="1400" b="1" dirty="0" smtClean="0">
                <a:solidFill>
                  <a:srgbClr val="002060"/>
                </a:solidFill>
              </a:rPr>
              <a:t>segue </a:t>
            </a:r>
            <a:endParaRPr lang="it-IT" sz="1400" b="1"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Segnaposto contenuto 1"/>
          <p:cNvSpPr>
            <a:spLocks noGrp="1"/>
          </p:cNvSpPr>
          <p:nvPr>
            <p:ph idx="4294967295"/>
          </p:nvPr>
        </p:nvSpPr>
        <p:spPr>
          <a:xfrm>
            <a:off x="251520" y="188640"/>
            <a:ext cx="8640960" cy="720080"/>
          </a:xfrm>
        </p:spPr>
        <p:txBody>
          <a:bodyPr/>
          <a:lstStyle/>
          <a:p>
            <a:pPr algn="ctr" eaLnBrk="1" hangingPunct="1">
              <a:buFont typeface="Arial" charset="0"/>
              <a:buNone/>
            </a:pPr>
            <a:endParaRPr lang="it-IT" sz="2000" b="1" cap="all" dirty="0" smtClean="0">
              <a:solidFill>
                <a:srgbClr val="002060"/>
              </a:solidFill>
              <a:latin typeface="Arial" charset="0"/>
              <a:cs typeface="Arial" charset="0"/>
            </a:endParaRPr>
          </a:p>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a:t>
            </a:r>
            <a:r>
              <a:rPr lang="it-IT" sz="2000" b="1" cap="all" dirty="0" err="1" smtClean="0">
                <a:solidFill>
                  <a:srgbClr val="002060"/>
                </a:solidFill>
                <a:latin typeface="Arial" charset="0"/>
                <a:cs typeface="Arial" charset="0"/>
              </a:rPr>
              <a:t>DI</a:t>
            </a:r>
            <a:r>
              <a:rPr lang="it-IT" sz="2000" b="1" cap="all" dirty="0" smtClean="0">
                <a:solidFill>
                  <a:srgbClr val="002060"/>
                </a:solidFill>
                <a:latin typeface="Arial" charset="0"/>
                <a:cs typeface="Arial" charset="0"/>
              </a:rPr>
              <a:t>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C360326B-6C7A-431B-910F-5070E3FC162C}" type="slidenum">
              <a:rPr lang="it-IT" sz="1200">
                <a:solidFill>
                  <a:schemeClr val="tx1">
                    <a:tint val="75000"/>
                  </a:schemeClr>
                </a:solidFill>
                <a:latin typeface="+mn-lt"/>
              </a:rPr>
              <a:pPr algn="ctr" fontAlgn="auto">
                <a:spcBef>
                  <a:spcPts val="0"/>
                </a:spcBef>
                <a:spcAft>
                  <a:spcPts val="0"/>
                </a:spcAft>
                <a:defRPr/>
              </a:pPr>
              <a:t>23</a:t>
            </a:fld>
            <a:endParaRPr lang="it-IT" sz="1200" dirty="0">
              <a:solidFill>
                <a:schemeClr val="tx1">
                  <a:tint val="75000"/>
                </a:schemeClr>
              </a:solidFill>
              <a:latin typeface="+mn-lt"/>
            </a:endParaRPr>
          </a:p>
        </p:txBody>
      </p:sp>
      <p:sp>
        <p:nvSpPr>
          <p:cNvPr id="56326" name="Rectangle 13"/>
          <p:cNvSpPr>
            <a:spLocks noChangeArrowheads="1"/>
          </p:cNvSpPr>
          <p:nvPr/>
        </p:nvSpPr>
        <p:spPr bwMode="auto">
          <a:xfrm>
            <a:off x="5076056" y="2382017"/>
            <a:ext cx="3600450" cy="2062103"/>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a:t>
            </a:r>
            <a:r>
              <a:rPr lang="it-IT" sz="1600" b="1" u="sng" dirty="0" smtClean="0">
                <a:solidFill>
                  <a:srgbClr val="002060"/>
                </a:solidFill>
              </a:rPr>
              <a:t>negativo</a:t>
            </a:r>
            <a:r>
              <a:rPr lang="it-IT" sz="1600" dirty="0" smtClean="0">
                <a:solidFill>
                  <a:srgbClr val="002060"/>
                </a:solidFill>
              </a:rPr>
              <a:t> e, comunque, se la DTL non convoca le parti entro il termine di 7 giorni dalla richiesta, </a:t>
            </a:r>
            <a:r>
              <a:rPr lang="it-IT" sz="1600" dirty="0">
                <a:solidFill>
                  <a:srgbClr val="002060"/>
                </a:solidFill>
              </a:rPr>
              <a:t>il datore di lavoro potrà procedere a comunicare il </a:t>
            </a:r>
            <a:r>
              <a:rPr lang="it-IT" sz="1600" dirty="0" smtClean="0">
                <a:solidFill>
                  <a:srgbClr val="002060"/>
                </a:solidFill>
              </a:rPr>
              <a:t>recesso.</a:t>
            </a:r>
            <a:endParaRPr lang="it-IT" sz="1600" dirty="0">
              <a:solidFill>
                <a:srgbClr val="002060"/>
              </a:solidFill>
            </a:endParaRPr>
          </a:p>
        </p:txBody>
      </p:sp>
      <p:sp>
        <p:nvSpPr>
          <p:cNvPr id="56327" name="Rectangle 7"/>
          <p:cNvSpPr>
            <a:spLocks noChangeArrowheads="1"/>
          </p:cNvSpPr>
          <p:nvPr/>
        </p:nvSpPr>
        <p:spPr bwMode="auto">
          <a:xfrm>
            <a:off x="539552" y="1665353"/>
            <a:ext cx="3095625" cy="3293209"/>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positivo</a:t>
            </a:r>
            <a:r>
              <a:rPr lang="it-IT" sz="1600" b="1" dirty="0">
                <a:solidFill>
                  <a:srgbClr val="002060"/>
                </a:solidFill>
              </a:rPr>
              <a:t> </a:t>
            </a:r>
            <a:r>
              <a:rPr lang="it-IT" sz="1600" dirty="0">
                <a:solidFill>
                  <a:srgbClr val="002060"/>
                </a:solidFill>
              </a:rPr>
              <a:t>e prevede la risoluzione del </a:t>
            </a:r>
            <a:r>
              <a:rPr lang="it-IT" sz="1600" dirty="0" smtClean="0">
                <a:solidFill>
                  <a:srgbClr val="002060"/>
                </a:solidFill>
              </a:rPr>
              <a:t>rapporto è </a:t>
            </a:r>
            <a:r>
              <a:rPr lang="it-IT" sz="1600" dirty="0">
                <a:solidFill>
                  <a:srgbClr val="002060"/>
                </a:solidFill>
              </a:rPr>
              <a:t>prevista l’applicazione del nuovo ammortizzatore previsto dalla riforma (ASPI). Il lavoratore può essere altresì affidato a un'agenzia che ne </a:t>
            </a:r>
            <a:r>
              <a:rPr lang="it-IT" sz="1600" dirty="0" smtClean="0">
                <a:solidFill>
                  <a:srgbClr val="002060"/>
                </a:solidFill>
              </a:rPr>
              <a:t>tenti il </a:t>
            </a:r>
            <a:r>
              <a:rPr lang="it-IT" sz="1600" dirty="0">
                <a:solidFill>
                  <a:srgbClr val="002060"/>
                </a:solidFill>
              </a:rPr>
              <a:t>ricollocamento (outplacement</a:t>
            </a:r>
            <a:r>
              <a:rPr lang="it-IT" sz="1600" dirty="0" smtClean="0">
                <a:solidFill>
                  <a:srgbClr val="002060"/>
                </a:solidFill>
              </a:rPr>
              <a:t>).</a:t>
            </a:r>
            <a:endParaRPr lang="it-IT" sz="1600" dirty="0">
              <a:solidFill>
                <a:srgbClr val="002060"/>
              </a:solidFill>
            </a:endParaRPr>
          </a:p>
        </p:txBody>
      </p:sp>
      <p:sp>
        <p:nvSpPr>
          <p:cNvPr id="21" name="Freccia in giù 20"/>
          <p:cNvSpPr/>
          <p:nvPr/>
        </p:nvSpPr>
        <p:spPr>
          <a:xfrm rot="19333766">
            <a:off x="6315964" y="1777077"/>
            <a:ext cx="484187"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2" name="Freccia in giù 21"/>
          <p:cNvSpPr/>
          <p:nvPr/>
        </p:nvSpPr>
        <p:spPr>
          <a:xfrm rot="2158973">
            <a:off x="2495342" y="1728380"/>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Freccia in giù 10"/>
          <p:cNvSpPr/>
          <p:nvPr/>
        </p:nvSpPr>
        <p:spPr>
          <a:xfrm>
            <a:off x="4211960" y="4365104"/>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a:off x="1403648" y="5301208"/>
            <a:ext cx="6120680" cy="830997"/>
          </a:xfrm>
          <a:prstGeom prst="rect">
            <a:avLst/>
          </a:prstGeom>
        </p:spPr>
        <p:txBody>
          <a:bodyPr wrap="square">
            <a:spAutoFit/>
          </a:bodyPr>
          <a:lstStyle/>
          <a:p>
            <a:r>
              <a:rPr lang="it-IT" sz="1600" dirty="0" smtClean="0">
                <a:solidFill>
                  <a:srgbClr val="002060"/>
                </a:solidFill>
              </a:rPr>
              <a:t>In sede di giudizio, il giudice poi valuterà il comportamento complessivo tenuto dalle parti così come desumibile dal verbale di mancata conciliazione.</a:t>
            </a:r>
            <a:endParaRPr lang="it-IT"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268760"/>
            <a:ext cx="8424936" cy="4680520"/>
          </a:xfrm>
        </p:spPr>
        <p:txBody>
          <a:bodyPr/>
          <a:lstStyle/>
          <a:p>
            <a:pPr algn="ctr">
              <a:spcBef>
                <a:spcPts val="0"/>
              </a:spcBef>
              <a:buNone/>
            </a:pPr>
            <a:endParaRPr lang="it-IT" sz="1800" dirty="0" smtClean="0">
              <a:solidFill>
                <a:srgbClr val="002060"/>
              </a:solidFill>
              <a:latin typeface="Arial" pitchFamily="34" charset="0"/>
              <a:cs typeface="Arial" pitchFamily="34" charset="0"/>
            </a:endParaRPr>
          </a:p>
          <a:p>
            <a:pPr algn="ctr">
              <a:spcBef>
                <a:spcPts val="0"/>
              </a:spcBef>
              <a:buNone/>
            </a:pPr>
            <a:r>
              <a:rPr lang="it-IT" sz="2000" i="1" u="sng" dirty="0" smtClean="0">
                <a:solidFill>
                  <a:srgbClr val="002060"/>
                </a:solidFill>
                <a:latin typeface="Arial" pitchFamily="34" charset="0"/>
                <a:cs typeface="Arial" pitchFamily="34" charset="0"/>
              </a:rPr>
              <a:t>In quali ipotesi NON deve essere esperita?</a:t>
            </a:r>
          </a:p>
          <a:p>
            <a:pPr algn="just">
              <a:spcBef>
                <a:spcPts val="0"/>
              </a:spcBef>
              <a:buAutoNum type="arabicPeriod"/>
            </a:pPr>
            <a:endParaRPr lang="it-IT" sz="2000" dirty="0" smtClean="0">
              <a:solidFill>
                <a:srgbClr val="002060"/>
              </a:solidFill>
              <a:latin typeface="Arial" pitchFamily="34" charset="0"/>
              <a:cs typeface="Arial" pitchFamily="34" charset="0"/>
            </a:endParaRPr>
          </a:p>
          <a:p>
            <a:pPr algn="ctr">
              <a:spcBef>
                <a:spcPts val="0"/>
              </a:spcBef>
              <a:buNone/>
            </a:pPr>
            <a:r>
              <a:rPr lang="it-IT" sz="2000" b="1" dirty="0" smtClean="0">
                <a:solidFill>
                  <a:srgbClr val="002060"/>
                </a:solidFill>
                <a:latin typeface="Arial" pitchFamily="34" charset="0"/>
                <a:cs typeface="Arial" pitchFamily="34" charset="0"/>
              </a:rPr>
              <a:t>Art. 7, comma 4, D.L. 76/2013 CONV. IN. L. 99/2013</a:t>
            </a:r>
          </a:p>
          <a:p>
            <a:pPr>
              <a:spcBef>
                <a:spcPts val="0"/>
              </a:spcBef>
              <a:buNone/>
            </a:pPr>
            <a:endParaRPr lang="it-IT" sz="2000" dirty="0" smtClean="0">
              <a:solidFill>
                <a:srgbClr val="002060"/>
              </a:solidFill>
              <a:latin typeface="Arial" pitchFamily="34" charset="0"/>
              <a:cs typeface="Arial" pitchFamily="34" charset="0"/>
            </a:endParaRPr>
          </a:p>
          <a:p>
            <a:pPr algn="just">
              <a:spcBef>
                <a:spcPts val="0"/>
              </a:spcBef>
              <a:buNone/>
            </a:pPr>
            <a:r>
              <a:rPr lang="it-IT" sz="2000" dirty="0" smtClean="0">
                <a:solidFill>
                  <a:srgbClr val="002060"/>
                </a:solidFill>
                <a:latin typeface="Arial" pitchFamily="34" charset="0"/>
                <a:cs typeface="Arial" pitchFamily="34" charset="0"/>
              </a:rPr>
              <a:t>1. In caso di licenziamento per superamento periodo di comporto ex art. 2110 c.c. (cfr. norma di interpretazione autentica </a:t>
            </a:r>
            <a:r>
              <a:rPr lang="it-IT" sz="2000" dirty="0" err="1" smtClean="0">
                <a:solidFill>
                  <a:schemeClr val="tx2">
                    <a:lumMod val="75000"/>
                  </a:schemeClr>
                </a:solidFill>
                <a:latin typeface="Arial" pitchFamily="34" charset="0"/>
                <a:cs typeface="Arial" pitchFamily="34" charset="0"/>
              </a:rPr>
              <a:t>D.L.n.</a:t>
            </a:r>
            <a:r>
              <a:rPr lang="it-IT" sz="2000" dirty="0" smtClean="0">
                <a:solidFill>
                  <a:schemeClr val="tx2">
                    <a:lumMod val="75000"/>
                  </a:schemeClr>
                </a:solidFill>
                <a:latin typeface="Arial" pitchFamily="34" charset="0"/>
                <a:cs typeface="Arial" pitchFamily="34" charset="0"/>
              </a:rPr>
              <a:t> 76 del 28/6/2013</a:t>
            </a:r>
            <a:r>
              <a:rPr lang="it-IT" sz="2000" dirty="0" smtClean="0">
                <a:solidFill>
                  <a:srgbClr val="002060"/>
                </a:solidFill>
                <a:latin typeface="Arial" pitchFamily="34" charset="0"/>
                <a:cs typeface="Arial" pitchFamily="34" charset="0"/>
              </a:rPr>
              <a:t>);</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None/>
            </a:pPr>
            <a:r>
              <a:rPr lang="it-IT" sz="2000" dirty="0" smtClean="0">
                <a:solidFill>
                  <a:srgbClr val="002060"/>
                </a:solidFill>
                <a:latin typeface="Arial" pitchFamily="34" charset="0"/>
                <a:cs typeface="Arial" pitchFamily="34" charset="0"/>
              </a:rPr>
              <a:t>2.  Nelle ipotesi previste dall’art. 2, comma 34, L. 92/2012: </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Licenziamenti effettuati in occasione di cambi d’appalto, ai quali siano seguite assunzioni presso altri datori di lavoro;</a:t>
            </a: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Interruzioni di rapporti a tempo indeterminato nel settore edile per completamento delle fasi lavorative e chiusura del cantiere.</a:t>
            </a:r>
          </a:p>
        </p:txBody>
      </p:sp>
      <p:sp>
        <p:nvSpPr>
          <p:cNvPr id="8" name="Segnaposto contenuto 1"/>
          <p:cNvSpPr txBox="1">
            <a:spLocks/>
          </p:cNvSpPr>
          <p:nvPr/>
        </p:nvSpPr>
        <p:spPr bwMode="auto">
          <a:xfrm>
            <a:off x="0"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467544" y="836712"/>
            <a:ext cx="7920880" cy="461665"/>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p:txBody>
      </p:sp>
      <p:sp>
        <p:nvSpPr>
          <p:cNvPr id="14"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24</a:t>
            </a:fld>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268760"/>
            <a:ext cx="8568952" cy="5184576"/>
          </a:xfrm>
        </p:spPr>
        <p:txBody>
          <a:bodyPr anchor="t"/>
          <a:lstStyle/>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tentativo di conciliazione è OBBLIGATORIO: l’omissione determina INEFFICACIA del licenziamento intimato;</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è un vizio formale                Art. 18, comma 6 (indennità risarcitoria tra 6 e 12 mensilità)</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u="sng" dirty="0" smtClean="0">
                <a:solidFill>
                  <a:srgbClr val="002060"/>
                </a:solidFill>
                <a:latin typeface="Arial" pitchFamily="34" charset="0"/>
                <a:cs typeface="Arial" pitchFamily="34" charset="0"/>
              </a:rPr>
              <a:t>La mancata presentazione</a:t>
            </a:r>
            <a:r>
              <a:rPr lang="it-IT" sz="1800" dirty="0" smtClean="0">
                <a:solidFill>
                  <a:srgbClr val="002060"/>
                </a:solidFill>
                <a:latin typeface="Arial" pitchFamily="34" charset="0"/>
                <a:cs typeface="Arial" pitchFamily="34" charset="0"/>
              </a:rPr>
              <a:t> di una o entrambe le parti al tentativo di conciliazione </a:t>
            </a:r>
            <a:r>
              <a:rPr lang="it-IT" sz="1800" u="sng" dirty="0" smtClean="0">
                <a:solidFill>
                  <a:srgbClr val="002060"/>
                </a:solidFill>
                <a:latin typeface="Arial" pitchFamily="34" charset="0"/>
                <a:cs typeface="Arial" pitchFamily="34" charset="0"/>
              </a:rPr>
              <a:t>è valutata dal Giudice ai sensi dell'articolo 116 </a:t>
            </a:r>
            <a:r>
              <a:rPr lang="it-IT" sz="1800" u="sng" dirty="0" err="1" smtClean="0">
                <a:solidFill>
                  <a:srgbClr val="002060"/>
                </a:solidFill>
                <a:latin typeface="Arial" pitchFamily="34" charset="0"/>
                <a:cs typeface="Arial" pitchFamily="34" charset="0"/>
              </a:rPr>
              <a:t>c.p.c</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(Art. 7, comma 6, L. 604/1966 come modificata dall’Art. 7, comma 4, D.L. 76/2013) </a:t>
            </a:r>
          </a:p>
          <a:p>
            <a:pPr algn="just">
              <a:spcBef>
                <a:spcPts val="0"/>
              </a:spcBef>
              <a:buFont typeface="Wingdings" pitchFamily="2" charset="2"/>
              <a:buChar char="Ø"/>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comportamento tenuto dalle parti in sede di conciliazione, come desumibile dal verbale redatto, è valutato dal Giudice (Art. 7, comma 8, L. 604/1966):</a:t>
            </a:r>
          </a:p>
          <a:p>
            <a:pPr algn="just">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179512"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755576" y="548680"/>
            <a:ext cx="7920880" cy="769441"/>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ATTENZIONE:</a:t>
            </a:r>
            <a:endParaRPr lang="it-IT" sz="2000" b="1" i="1" dirty="0" smtClean="0">
              <a:solidFill>
                <a:srgbClr val="002060"/>
              </a:solidFill>
              <a:latin typeface="Arial" pitchFamily="34" charset="0"/>
              <a:cs typeface="Arial" pitchFamily="34" charset="0"/>
            </a:endParaRPr>
          </a:p>
        </p:txBody>
      </p:sp>
      <p:cxnSp>
        <p:nvCxnSpPr>
          <p:cNvPr id="19" name="Connettore 2 18"/>
          <p:cNvCxnSpPr/>
          <p:nvPr/>
        </p:nvCxnSpPr>
        <p:spPr>
          <a:xfrm>
            <a:off x="3491880" y="2564904"/>
            <a:ext cx="64807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p:nvPr/>
        </p:nvCxnSpPr>
        <p:spPr>
          <a:xfrm>
            <a:off x="755576" y="2204864"/>
            <a:ext cx="720080" cy="43204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25</a:t>
            </a:fld>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251520" y="836712"/>
            <a:ext cx="8568952" cy="5447645"/>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endParaRPr lang="it-IT" dirty="0">
              <a:solidFill>
                <a:srgbClr val="002060"/>
              </a:solidFill>
            </a:endParaRPr>
          </a:p>
          <a:p>
            <a:pPr>
              <a:tabLst>
                <a:tab pos="457200" algn="l"/>
              </a:tabLst>
            </a:pPr>
            <a:r>
              <a:rPr lang="it-IT" dirty="0" smtClean="0">
                <a:solidFill>
                  <a:srgbClr val="002060"/>
                </a:solidFill>
              </a:rPr>
              <a:t>Le disposizioni dal comma 4 al 7 dell’art. 18 L. 300/1970 si applicano solo al datore di lavoro che occupa alle proprie dipendenze:</a:t>
            </a:r>
          </a:p>
          <a:p>
            <a:pPr>
              <a:buFont typeface="Wingdings" pitchFamily="2" charset="2"/>
              <a:buChar char="ü"/>
              <a:tabLst>
                <a:tab pos="457200" algn="l"/>
              </a:tabLst>
            </a:pPr>
            <a:r>
              <a:rPr lang="it-IT" dirty="0" smtClean="0">
                <a:solidFill>
                  <a:srgbClr val="002060"/>
                </a:solidFill>
              </a:rPr>
              <a:t> più di 15 dipendenti nello stesso stabilimento/ufficio o nello stesso comune</a:t>
            </a:r>
          </a:p>
          <a:p>
            <a:pPr>
              <a:buFont typeface="Wingdings" pitchFamily="2" charset="2"/>
              <a:buChar char="ü"/>
              <a:tabLst>
                <a:tab pos="457200" algn="l"/>
              </a:tabLst>
            </a:pPr>
            <a:r>
              <a:rPr lang="it-IT" dirty="0" smtClean="0">
                <a:solidFill>
                  <a:srgbClr val="002060"/>
                </a:solidFill>
              </a:rPr>
              <a:t>complessivamente più di 60 dipendenti</a:t>
            </a:r>
          </a:p>
          <a:p>
            <a:pPr>
              <a:tabLst>
                <a:tab pos="457200" algn="l"/>
              </a:tabLst>
            </a:pPr>
            <a:endParaRPr lang="it-IT" dirty="0" smtClean="0">
              <a:solidFill>
                <a:srgbClr val="002060"/>
              </a:solidFill>
            </a:endParaRPr>
          </a:p>
          <a:p>
            <a:pPr algn="ctr">
              <a:tabLst>
                <a:tab pos="457200" algn="l"/>
              </a:tabLst>
            </a:pPr>
            <a:r>
              <a:rPr lang="it-IT" b="1" dirty="0" smtClean="0">
                <a:solidFill>
                  <a:srgbClr val="002060"/>
                </a:solidFill>
              </a:rPr>
              <a:t>Negli altri casi si applica la “tutela obbligatoria” di cui all’art. 8 L. 604/1966:</a:t>
            </a:r>
          </a:p>
          <a:p>
            <a:pPr algn="just">
              <a:tabLst>
                <a:tab pos="457200" algn="l"/>
              </a:tabLst>
            </a:pPr>
            <a:r>
              <a:rPr lang="it-IT" sz="1200" i="1" dirty="0" smtClean="0">
                <a:solidFill>
                  <a:srgbClr val="002060"/>
                </a:solidFill>
              </a:rPr>
              <a:t>“Quando risulti accertato che non ricorrono gli estremi del licenziamento per giusta causa o giustificato motivo, il datore di lavoro è tenuto a riassumere il prestatore di lavoro entro il termine di tre giorni o, in mancanza, a risarcire il danno versandogli un'indennità di importo compreso fra un minimo di 2,5 ed un massimo di 6 mensilità dell'ultima retribuzione globale di fatto, avuto riguardo al numero dei dipendenti occupati, alle dimensioni dell'impresa, all'anzianità di servizio del prestatore di lavoro, al comportamento e alle condizioni delle parti. La misura massima della predetta indennità può essere maggiorata fino a 10 mensilità per il prestatore di lavoro con anzianità superiore ai dieci anni e fino a 14 mensilità per il prestatore di lavoro con anzianità superiore ai venti anni, se dipendenti da datore di lavoro che occupa più di quindici prestatori di lavoro”.</a:t>
            </a:r>
          </a:p>
          <a:p>
            <a:pPr algn="just">
              <a:tabLst>
                <a:tab pos="457200" algn="l"/>
              </a:tabLst>
            </a:pPr>
            <a:r>
              <a:rPr lang="it-IT" sz="1200" i="1" dirty="0" smtClean="0">
                <a:solidFill>
                  <a:srgbClr val="002060"/>
                </a:solidFill>
              </a:rPr>
              <a:t> </a:t>
            </a:r>
          </a:p>
          <a:p>
            <a:pPr algn="just">
              <a:tabLst>
                <a:tab pos="457200" algn="l"/>
              </a:tabLst>
            </a:pPr>
            <a:endParaRPr lang="it-IT" sz="1200" b="1" i="1" dirty="0" smtClean="0">
              <a:solidFill>
                <a:srgbClr val="002060"/>
              </a:solidFill>
            </a:endParaRPr>
          </a:p>
          <a:p>
            <a:pPr algn="just">
              <a:tabLst>
                <a:tab pos="457200" algn="l"/>
              </a:tabLst>
            </a:pPr>
            <a:endParaRPr lang="it-IT" sz="1200" b="1" i="1" dirty="0" smtClean="0">
              <a:solidFill>
                <a:srgbClr val="002060"/>
              </a:solidFill>
            </a:endParaRPr>
          </a:p>
          <a:p>
            <a:pPr algn="just">
              <a:tabLst>
                <a:tab pos="457200" algn="l"/>
              </a:tabLst>
            </a:pPr>
            <a:r>
              <a:rPr lang="it-IT" dirty="0" smtClean="0">
                <a:solidFill>
                  <a:srgbClr val="002060"/>
                </a:solidFill>
              </a:rPr>
              <a:t>indennità di un importo compreso tra 2,5 e 6 mensilità di retribuzione (importo determinato sulla base delle dimensioni dell'impresa, dell'anzianità di servizio del prestatore di lavoro, del comportamento e delle condizioni delle parti) maggiorata sino a 10 se il dipendente ha un’anzianità superiore a 10 anni; fino a 14 se il dipendente ha un’anzianità superiore a 20 anni</a:t>
            </a:r>
            <a:endParaRPr lang="it-IT" dirty="0">
              <a:solidFill>
                <a:srgbClr val="002060"/>
              </a:solidFill>
            </a:endParaRPr>
          </a:p>
        </p:txBody>
      </p:sp>
      <p:sp>
        <p:nvSpPr>
          <p:cNvPr id="9" name="Freccia in giù 8"/>
          <p:cNvSpPr/>
          <p:nvPr/>
        </p:nvSpPr>
        <p:spPr>
          <a:xfrm>
            <a:off x="4355976" y="422108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27</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467544" y="1196752"/>
            <a:ext cx="8136904" cy="4801314"/>
          </a:xfrm>
          <a:prstGeom prst="rect">
            <a:avLst/>
          </a:prstGeom>
          <a:noFill/>
          <a:ln w="9525">
            <a:noFill/>
            <a:miter lim="800000"/>
            <a:headEnd/>
            <a:tailEnd/>
          </a:ln>
        </p:spPr>
        <p:txBody>
          <a:bodyPr wrap="square">
            <a:spAutoFit/>
          </a:bodyPr>
          <a:lstStyle/>
          <a:p>
            <a:pPr algn="just">
              <a:buFont typeface="Wingdings" pitchFamily="2" charset="2"/>
              <a:buChar char="ü"/>
              <a:tabLst>
                <a:tab pos="457200" algn="l"/>
              </a:tabLst>
            </a:pPr>
            <a:r>
              <a:rPr lang="it-IT" dirty="0" smtClean="0">
                <a:solidFill>
                  <a:srgbClr val="002060"/>
                </a:solidFill>
              </a:rPr>
              <a:t> </a:t>
            </a:r>
            <a:r>
              <a:rPr lang="it-IT" b="1" dirty="0" smtClean="0">
                <a:solidFill>
                  <a:srgbClr val="002060"/>
                </a:solidFill>
              </a:rPr>
              <a:t>EFFICACIA DEL LICENZIAMENTO </a:t>
            </a:r>
            <a:r>
              <a:rPr lang="it-IT" dirty="0" smtClean="0">
                <a:solidFill>
                  <a:srgbClr val="002060"/>
                </a:solidFill>
              </a:rPr>
              <a:t>Il licenziamento intimato all’esito del procedimento disciplinare di cui all’art. 7 L. n. 300/70 oppure all’esito del procedimento di cui all’art. 7 L. n. 604/66 così come modificato, produce effetto </a:t>
            </a:r>
            <a:r>
              <a:rPr lang="it-IT" b="1" dirty="0" smtClean="0">
                <a:solidFill>
                  <a:srgbClr val="002060"/>
                </a:solidFill>
              </a:rPr>
              <a:t>dal giorno della comunicazione con cui il procedimento medesimo è stato avviato</a:t>
            </a:r>
            <a:r>
              <a:rPr lang="it-IT" dirty="0" smtClean="0">
                <a:solidFill>
                  <a:srgbClr val="002060"/>
                </a:solidFill>
              </a:rPr>
              <a:t>, salvo l’eventuale diritto del lavoratore al preavviso o alla relativa indennità sostitutiva.</a:t>
            </a:r>
          </a:p>
          <a:p>
            <a:pPr algn="just">
              <a:tabLst>
                <a:tab pos="457200" algn="l"/>
              </a:tabLst>
            </a:pPr>
            <a:r>
              <a:rPr lang="it-IT" dirty="0" smtClean="0">
                <a:solidFill>
                  <a:srgbClr val="002060"/>
                </a:solidFill>
              </a:rPr>
              <a:t>È fatto salvo, in ogni caso, </a:t>
            </a:r>
            <a:r>
              <a:rPr lang="it-IT" b="1" dirty="0" smtClean="0">
                <a:solidFill>
                  <a:srgbClr val="002060"/>
                </a:solidFill>
              </a:rPr>
              <a:t>l’effetto sospensivo disposto dalle norme del TU in materia di tutela della maternità e della paternità </a:t>
            </a:r>
            <a:r>
              <a:rPr lang="it-IT" dirty="0" smtClean="0">
                <a:solidFill>
                  <a:srgbClr val="002060"/>
                </a:solidFill>
              </a:rPr>
              <a:t>di cui al </a:t>
            </a:r>
            <a:r>
              <a:rPr lang="it-IT" dirty="0" err="1" smtClean="0">
                <a:solidFill>
                  <a:srgbClr val="002060"/>
                </a:solidFill>
              </a:rPr>
              <a:t>D.L.s.</a:t>
            </a:r>
            <a:r>
              <a:rPr lang="it-IT" dirty="0" smtClean="0">
                <a:solidFill>
                  <a:srgbClr val="002060"/>
                </a:solidFill>
              </a:rPr>
              <a:t> n. 151/2001.</a:t>
            </a:r>
          </a:p>
          <a:p>
            <a:pPr algn="just">
              <a:tabLst>
                <a:tab pos="457200" algn="l"/>
              </a:tabLst>
            </a:pPr>
            <a:r>
              <a:rPr lang="it-IT" dirty="0" smtClean="0">
                <a:solidFill>
                  <a:srgbClr val="002060"/>
                </a:solidFill>
              </a:rPr>
              <a:t>Gli effetti rimangono </a:t>
            </a:r>
            <a:r>
              <a:rPr lang="it-IT" b="1" dirty="0" smtClean="0">
                <a:solidFill>
                  <a:srgbClr val="002060"/>
                </a:solidFill>
              </a:rPr>
              <a:t>altresì sospesi </a:t>
            </a:r>
            <a:r>
              <a:rPr lang="it-IT" dirty="0" smtClean="0">
                <a:solidFill>
                  <a:srgbClr val="002060"/>
                </a:solidFill>
              </a:rPr>
              <a:t>in caso di impedimento derivante da infortunio occorso sul lavoro. Il periodo di eventuale lavoro svolto in costanza della procedura si considera come preavviso lavorato.</a:t>
            </a:r>
          </a:p>
          <a:p>
            <a:pPr algn="just">
              <a:buFont typeface="Wingdings" pitchFamily="2" charset="2"/>
              <a:buChar char="ü"/>
              <a:tabLst>
                <a:tab pos="457200" algn="l"/>
              </a:tabLst>
            </a:pPr>
            <a:endParaRPr lang="it-IT" dirty="0">
              <a:solidFill>
                <a:srgbClr val="002060"/>
              </a:solidFill>
            </a:endParaRPr>
          </a:p>
          <a:p>
            <a:pPr>
              <a:buFont typeface="Wingdings" pitchFamily="2" charset="2"/>
              <a:buChar char="ü"/>
              <a:tabLst>
                <a:tab pos="457200" algn="l"/>
              </a:tabLst>
            </a:pPr>
            <a:r>
              <a:rPr lang="it-IT" dirty="0" smtClean="0">
                <a:solidFill>
                  <a:srgbClr val="002060"/>
                </a:solidFill>
              </a:rPr>
              <a:t> possibilità di </a:t>
            </a:r>
            <a:r>
              <a:rPr lang="it-IT" b="1" dirty="0" smtClean="0">
                <a:solidFill>
                  <a:srgbClr val="002060"/>
                </a:solidFill>
              </a:rPr>
              <a:t>REVOCA</a:t>
            </a:r>
            <a:r>
              <a:rPr lang="it-IT" dirty="0" smtClean="0">
                <a:solidFill>
                  <a:srgbClr val="002060"/>
                </a:solidFill>
              </a:rPr>
              <a:t> del licenziamento entro 15 giorni dalla comunicazione al datore di lavoro dell’impugnazione del medesimo </a:t>
            </a:r>
            <a:r>
              <a:rPr lang="it-IT" dirty="0" smtClean="0">
                <a:solidFill>
                  <a:srgbClr val="002060"/>
                </a:solidFill>
                <a:sym typeface="Wingdings" pitchFamily="2" charset="2"/>
              </a:rPr>
              <a:t> il rapporto si intende ripristinato senza soluzione di continuità con il pagamento delle retribuzioni </a:t>
            </a:r>
            <a:r>
              <a:rPr lang="it-IT" i="1" dirty="0" smtClean="0">
                <a:solidFill>
                  <a:srgbClr val="002060"/>
                </a:solidFill>
                <a:sym typeface="Wingdings" pitchFamily="2" charset="2"/>
              </a:rPr>
              <a:t>medio tempore</a:t>
            </a:r>
            <a:r>
              <a:rPr lang="it-IT" dirty="0" smtClean="0">
                <a:solidFill>
                  <a:srgbClr val="002060"/>
                </a:solidFill>
                <a:sym typeface="Wingdings" pitchFamily="2" charset="2"/>
              </a:rPr>
              <a:t> maturate.</a:t>
            </a:r>
            <a:endParaRPr lang="it-IT"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323528" y="764704"/>
            <a:ext cx="8229600" cy="5688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algn="just"/>
            <a:endParaRPr lang="it-IT" sz="1400" dirty="0" smtClean="0">
              <a:solidFill>
                <a:srgbClr val="002060"/>
              </a:solidFill>
            </a:endParaRPr>
          </a:p>
          <a:p>
            <a:pPr algn="just"/>
            <a:r>
              <a:rPr lang="it-IT" sz="1400" dirty="0" smtClean="0">
                <a:solidFill>
                  <a:srgbClr val="002060"/>
                </a:solidFill>
              </a:rPr>
              <a:t>Il giudice, con la sentenza con la quale dichiara la nullità del licenziamento, perché:</a:t>
            </a:r>
          </a:p>
          <a:p>
            <a:pPr algn="just"/>
            <a:endParaRPr lang="it-IT" sz="1400" dirty="0" smtClean="0">
              <a:solidFill>
                <a:srgbClr val="002060"/>
              </a:solidFill>
            </a:endParaRPr>
          </a:p>
          <a:p>
            <a:pPr marL="228600" indent="-228600" algn="just">
              <a:buAutoNum type="alphaLcParenR"/>
            </a:pPr>
            <a:r>
              <a:rPr lang="it-IT" sz="1400" dirty="0" smtClean="0">
                <a:solidFill>
                  <a:srgbClr val="002060"/>
                </a:solidFill>
              </a:rPr>
              <a:t>fondato su ragioni di credo politico o fede religiosa, sull’appartenenza ad un sindacato e sulla partecipazione ad attività sindacali - art. 4 L. 15 luglio 1966, n. 604; </a:t>
            </a:r>
          </a:p>
          <a:p>
            <a:pPr marL="228600" indent="-228600" algn="just">
              <a:buAutoNum type="alphaLcParenR"/>
            </a:pPr>
            <a:r>
              <a:rPr lang="it-IT" sz="1400" dirty="0" smtClean="0">
                <a:solidFill>
                  <a:srgbClr val="002060"/>
                </a:solidFill>
              </a:rPr>
              <a:t>determinato da motivazioni di natura politica, religiosa, razziale, di lingua o di sesso, di handicap, di età o basata sull'orientamento sessuale o sulle convinzioni personali - art. 15 della L. n. 300/1970, come integrata tenendo conto delle disposizioni dei </a:t>
            </a:r>
            <a:r>
              <a:rPr lang="it-IT" sz="1400" dirty="0" err="1" smtClean="0">
                <a:solidFill>
                  <a:srgbClr val="002060"/>
                </a:solidFill>
              </a:rPr>
              <a:t>D.Lgs.</a:t>
            </a:r>
            <a:r>
              <a:rPr lang="it-IT" sz="1400" dirty="0" smtClean="0">
                <a:solidFill>
                  <a:srgbClr val="002060"/>
                </a:solidFill>
              </a:rPr>
              <a:t> n. 215/2003 e n. 216/2003; </a:t>
            </a:r>
          </a:p>
          <a:p>
            <a:pPr marL="228600" indent="-228600" algn="just">
              <a:buAutoNum type="alphaLcParenR"/>
            </a:pPr>
            <a:r>
              <a:rPr lang="it-IT" sz="1400" dirty="0" smtClean="0">
                <a:solidFill>
                  <a:srgbClr val="002060"/>
                </a:solidFill>
              </a:rPr>
              <a:t>intimato tra la richiesta di pubblicazione del matrimonio sino ad un anno dalla celebrazione dello stesso (art. 35 del </a:t>
            </a:r>
            <a:r>
              <a:rPr lang="it-IT" sz="1400" dirty="0" err="1" smtClean="0">
                <a:solidFill>
                  <a:srgbClr val="002060"/>
                </a:solidFill>
              </a:rPr>
              <a:t>D.Lgs.</a:t>
            </a:r>
            <a:r>
              <a:rPr lang="it-IT" sz="1400" dirty="0" smtClean="0">
                <a:solidFill>
                  <a:srgbClr val="002060"/>
                </a:solidFill>
              </a:rPr>
              <a:t> n.198/2006), ovvero nel periodo di tutela previsto dalla legge per la lavoratrice madre o comunque derivante dalla domanda o dalla fruizione del congedo parentale (art. 54, commi 1, 6 e 9 del </a:t>
            </a:r>
            <a:r>
              <a:rPr lang="it-IT" sz="1400" dirty="0" err="1" smtClean="0">
                <a:solidFill>
                  <a:srgbClr val="002060"/>
                </a:solidFill>
              </a:rPr>
              <a:t>D.Lgs.</a:t>
            </a:r>
            <a:r>
              <a:rPr lang="it-IT" sz="1400" dirty="0" smtClean="0">
                <a:solidFill>
                  <a:srgbClr val="002060"/>
                </a:solidFill>
              </a:rPr>
              <a:t> n. 151/2001);</a:t>
            </a:r>
          </a:p>
          <a:p>
            <a:pPr marL="228600" indent="-228600" algn="just">
              <a:buAutoNum type="alphaLcParenR"/>
            </a:pPr>
            <a:r>
              <a:rPr lang="it-IT" sz="1400" dirty="0" smtClean="0">
                <a:solidFill>
                  <a:srgbClr val="002060"/>
                </a:solidFill>
              </a:rPr>
              <a:t>riconducibile ad altri casi di nullità previsti dalla legge o determinato da un motivo illecito  determinante (art. 1345 c.c.);</a:t>
            </a:r>
          </a:p>
          <a:p>
            <a:pPr marL="228600" indent="-228600" algn="just">
              <a:buAutoNum type="alphaLcParenR"/>
            </a:pPr>
            <a:r>
              <a:rPr lang="it-IT" sz="1400" noProof="0" dirty="0" smtClean="0">
                <a:solidFill>
                  <a:srgbClr val="002060"/>
                </a:solidFill>
                <a:cs typeface="Arial" charset="0"/>
              </a:rPr>
              <a:t>di</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chiarato inefficace</a:t>
            </a:r>
            <a:r>
              <a:rPr kumimoji="0" lang="it-IT" sz="1400" i="0" strike="noStrike" kern="1200" cap="none" spc="0" normalizeH="0" noProof="0" dirty="0" smtClean="0">
                <a:ln>
                  <a:noFill/>
                </a:ln>
                <a:solidFill>
                  <a:srgbClr val="002060"/>
                </a:solidFill>
                <a:effectLst/>
                <a:uLnTx/>
                <a:uFillTx/>
                <a:latin typeface="Arial" charset="0"/>
                <a:ea typeface="+mn-ea"/>
                <a:cs typeface="Arial" charset="0"/>
              </a:rPr>
              <a:t> in quanto intimato in forma </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 orale</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b="1"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Reintegrazione cd.</a:t>
            </a:r>
            <a:r>
              <a:rPr kumimoji="0" lang="it-IT" b="0" i="0" strike="noStrike" kern="1200" cap="none" spc="0" normalizeH="0" noProof="0" dirty="0" smtClean="0">
                <a:ln>
                  <a:noFill/>
                </a:ln>
                <a:solidFill>
                  <a:srgbClr val="002060"/>
                </a:solidFill>
                <a:effectLst/>
                <a:uLnTx/>
                <a:uFillTx/>
                <a:latin typeface="Arial" charset="0"/>
                <a:ea typeface="+mn-ea"/>
                <a:cs typeface="Arial" charset="0"/>
              </a:rPr>
              <a:t> piena </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retribuzioni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medio</a:t>
            </a:r>
            <a:r>
              <a:rPr kumimoji="0" lang="it-IT" b="0" i="1" strike="noStrike" kern="1200" cap="none" spc="0" normalizeH="0" noProof="0" dirty="0" smtClean="0">
                <a:ln>
                  <a:noFill/>
                </a:ln>
                <a:solidFill>
                  <a:srgbClr val="002060"/>
                </a:solidFill>
                <a:effectLst/>
                <a:uLnTx/>
                <a:uFillTx/>
                <a:latin typeface="Arial" charset="0"/>
                <a:ea typeface="+mn-ea"/>
                <a:cs typeface="Arial" charset="0"/>
              </a:rPr>
              <a:t>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tempore</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maturate + versamento contributi</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lang="it-IT" b="1" dirty="0" smtClean="0">
                <a:solidFill>
                  <a:srgbClr val="002060"/>
                </a:solidFill>
                <a:cs typeface="Arial" charset="0"/>
              </a:rPr>
              <a:t>		NO REQUISITO DIMENSIONALE</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kumimoji="0" lang="it-IT"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b="1" dirty="0" smtClean="0">
                <a:solidFill>
                  <a:srgbClr val="002060"/>
                </a:solidFill>
                <a:cs typeface="Arial" charset="0"/>
              </a:rPr>
              <a:t> </a:t>
            </a:r>
            <a:endParaRPr lang="it-IT"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499992" y="4941168"/>
            <a:ext cx="576064" cy="432048"/>
          </a:xfrm>
          <a:prstGeom prst="downArrow">
            <a:avLst>
              <a:gd name="adj1" fmla="val 50000"/>
              <a:gd name="adj2" fmla="val 4790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p:cNvSpPr txBox="1"/>
          <p:nvPr/>
        </p:nvSpPr>
        <p:spPr>
          <a:xfrm>
            <a:off x="971600" y="332656"/>
            <a:ext cx="7200800" cy="1138773"/>
          </a:xfrm>
          <a:prstGeom prst="rect">
            <a:avLst/>
          </a:prstGeom>
          <a:noFill/>
        </p:spPr>
        <p:txBody>
          <a:bodyPr wrap="square" rtlCol="0">
            <a:spAutoFit/>
          </a:bodyPr>
          <a:lstStyle/>
          <a:p>
            <a:pPr algn="ctr"/>
            <a:r>
              <a:rPr lang="it-IT" sz="2400" b="1" cap="all" dirty="0" smtClean="0">
                <a:solidFill>
                  <a:srgbClr val="002060"/>
                </a:solidFill>
                <a:cs typeface="Arial" charset="0"/>
              </a:rPr>
              <a:t>LE “PATOLOGIE” DEL LICENZIAMENTO: Licenziamento discriminatorio e nullo</a:t>
            </a:r>
          </a:p>
          <a:p>
            <a:pPr algn="ctr"/>
            <a:r>
              <a:rPr lang="it-IT" sz="2000" b="1" cap="all" dirty="0" smtClean="0">
                <a:solidFill>
                  <a:srgbClr val="002060"/>
                </a:solidFill>
                <a:cs typeface="Arial" charset="0"/>
              </a:rPr>
              <a:t>art. 18, c. 1 L. 300/70</a:t>
            </a:r>
            <a:endParaRPr lang="it-IT" cap="all" dirty="0">
              <a:solidFill>
                <a:srgbClr val="002060"/>
              </a:solidFill>
            </a:endParaRPr>
          </a:p>
        </p:txBody>
      </p:sp>
      <p:sp>
        <p:nvSpPr>
          <p:cNvPr id="14"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747838" y="1125538"/>
            <a:ext cx="5618162" cy="790575"/>
          </a:xfrm>
          <a:prstGeom prst="rect">
            <a:avLst/>
          </a:prstGeom>
          <a:noFill/>
          <a:ln w="12700">
            <a:noFill/>
            <a:miter lim="800000"/>
            <a:headEnd/>
            <a:tailEnd/>
          </a:ln>
          <a:effectLst>
            <a:prstShdw prst="shdw17" dist="17961" dir="2700000">
              <a:srgbClr val="23374E">
                <a:alpha val="74997"/>
              </a:srgbClr>
            </a:prstShdw>
          </a:effectLst>
        </p:spPr>
        <p:txBody>
          <a:bodyPr wrap="none" anchor="ctr"/>
          <a:lstStyle/>
          <a:p>
            <a:pPr algn="ctr" eaLnBrk="1" hangingPunct="1"/>
            <a:r>
              <a:rPr lang="it-IT" sz="2400" b="1" dirty="0" smtClean="0">
                <a:solidFill>
                  <a:srgbClr val="002060"/>
                </a:solidFill>
              </a:rPr>
              <a:t>LICENZIAMENTO NULLO</a:t>
            </a:r>
            <a:endParaRPr lang="it-IT" sz="2400" b="1" dirty="0">
              <a:solidFill>
                <a:srgbClr val="002060"/>
              </a:solidFill>
            </a:endParaRPr>
          </a:p>
        </p:txBody>
      </p:sp>
      <p:sp>
        <p:nvSpPr>
          <p:cNvPr id="4" name="AutoShape 4"/>
          <p:cNvSpPr>
            <a:spLocks noChangeArrowheads="1"/>
          </p:cNvSpPr>
          <p:nvPr/>
        </p:nvSpPr>
        <p:spPr bwMode="auto">
          <a:xfrm>
            <a:off x="4284663" y="2276475"/>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5" name="Rectangle 5"/>
          <p:cNvSpPr>
            <a:spLocks noChangeArrowheads="1"/>
          </p:cNvSpPr>
          <p:nvPr/>
        </p:nvSpPr>
        <p:spPr bwMode="auto">
          <a:xfrm>
            <a:off x="827088" y="2781300"/>
            <a:ext cx="7416800" cy="790575"/>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ctr" eaLnBrk="1" hangingPunct="1"/>
            <a:r>
              <a:rPr lang="it-IT" sz="1800" b="1" dirty="0">
                <a:solidFill>
                  <a:srgbClr val="002060"/>
                </a:solidFill>
              </a:rPr>
              <a:t>Per ragioni discriminatorie </a:t>
            </a:r>
            <a:endParaRPr lang="it-IT" b="1" dirty="0">
              <a:solidFill>
                <a:srgbClr val="002060"/>
              </a:solidFill>
            </a:endParaRPr>
          </a:p>
          <a:p>
            <a:pPr algn="ctr"/>
            <a:r>
              <a:rPr lang="it-IT" sz="1400" i="1" dirty="0">
                <a:solidFill>
                  <a:srgbClr val="002060"/>
                </a:solidFill>
              </a:rPr>
              <a:t>ex </a:t>
            </a:r>
            <a:r>
              <a:rPr lang="it-IT" sz="1400" dirty="0">
                <a:solidFill>
                  <a:srgbClr val="002060"/>
                </a:solidFill>
              </a:rPr>
              <a:t>art. Art 4 L. 604/66; art. 15 L. 300/70</a:t>
            </a:r>
          </a:p>
        </p:txBody>
      </p:sp>
      <p:sp>
        <p:nvSpPr>
          <p:cNvPr id="6" name="Text Box 7"/>
          <p:cNvSpPr txBox="1">
            <a:spLocks noChangeArrowheads="1"/>
          </p:cNvSpPr>
          <p:nvPr/>
        </p:nvSpPr>
        <p:spPr bwMode="auto">
          <a:xfrm>
            <a:off x="3059113" y="3644900"/>
            <a:ext cx="5616575" cy="1040285"/>
          </a:xfrm>
          <a:prstGeom prst="rect">
            <a:avLst/>
          </a:prstGeom>
          <a:noFill/>
          <a:ln w="9525">
            <a:noFill/>
            <a:miter lim="800000"/>
            <a:headEnd/>
            <a:tailEnd/>
          </a:ln>
        </p:spPr>
        <p:txBody>
          <a:bodyPr>
            <a:spAutoFit/>
          </a:bodyPr>
          <a:lstStyle/>
          <a:p>
            <a:pPr eaLnBrk="1" hangingPunct="1">
              <a:lnSpc>
                <a:spcPct val="70000"/>
              </a:lnSpc>
              <a:spcBef>
                <a:spcPct val="50000"/>
              </a:spcBef>
            </a:pPr>
            <a:r>
              <a:rPr lang="it-IT" sz="1600" dirty="0">
                <a:solidFill>
                  <a:srgbClr val="002060"/>
                </a:solidFill>
              </a:rPr>
              <a:t>matrimonio</a:t>
            </a:r>
          </a:p>
          <a:p>
            <a:pPr eaLnBrk="1" hangingPunct="1">
              <a:lnSpc>
                <a:spcPct val="70000"/>
              </a:lnSpc>
              <a:spcBef>
                <a:spcPct val="50000"/>
              </a:spcBef>
            </a:pPr>
            <a:r>
              <a:rPr lang="it-IT" sz="1600" dirty="0">
                <a:solidFill>
                  <a:srgbClr val="002060"/>
                </a:solidFill>
              </a:rPr>
              <a:t>maternità (art. 54 </a:t>
            </a:r>
            <a:r>
              <a:rPr lang="it-IT" sz="1600" dirty="0" err="1">
                <a:solidFill>
                  <a:srgbClr val="002060"/>
                </a:solidFill>
              </a:rPr>
              <a:t>D.Lgs.</a:t>
            </a:r>
            <a:r>
              <a:rPr lang="it-IT" sz="1600" dirty="0">
                <a:solidFill>
                  <a:srgbClr val="002060"/>
                </a:solidFill>
              </a:rPr>
              <a:t> 151/2001)</a:t>
            </a:r>
          </a:p>
          <a:p>
            <a:pPr algn="just" eaLnBrk="1" hangingPunct="1">
              <a:lnSpc>
                <a:spcPct val="70000"/>
              </a:lnSpc>
              <a:spcBef>
                <a:spcPct val="50000"/>
              </a:spcBef>
            </a:pPr>
            <a:r>
              <a:rPr lang="it-IT" sz="1600" dirty="0">
                <a:solidFill>
                  <a:srgbClr val="002060"/>
                </a:solidFill>
              </a:rPr>
              <a:t>razza, credo politico o religioso, sesso, lingua, appartenenza ad un sindacato </a:t>
            </a:r>
            <a:r>
              <a:rPr lang="it-IT" sz="1600" dirty="0" smtClean="0">
                <a:solidFill>
                  <a:srgbClr val="002060"/>
                </a:solidFill>
              </a:rPr>
              <a:t>… Motivo illecito …</a:t>
            </a:r>
            <a:endParaRPr lang="it-IT" sz="1600" dirty="0">
              <a:solidFill>
                <a:srgbClr val="002060"/>
              </a:solidFill>
            </a:endParaRPr>
          </a:p>
        </p:txBody>
      </p:sp>
      <p:sp>
        <p:nvSpPr>
          <p:cNvPr id="7" name="AutoShape 6"/>
          <p:cNvSpPr>
            <a:spLocks noChangeArrowheads="1"/>
          </p:cNvSpPr>
          <p:nvPr/>
        </p:nvSpPr>
        <p:spPr bwMode="auto">
          <a:xfrm>
            <a:off x="2268538" y="3068638"/>
            <a:ext cx="574675" cy="1081087"/>
          </a:xfrm>
          <a:prstGeom prst="curvedRightArrow">
            <a:avLst>
              <a:gd name="adj1" fmla="val 50174"/>
              <a:gd name="adj2" fmla="val 89262"/>
              <a:gd name="adj3" fmla="val 33333"/>
            </a:avLst>
          </a:prstGeom>
          <a:solidFill>
            <a:schemeClr val="accent1"/>
          </a:solidFill>
          <a:ln w="9525">
            <a:solidFill>
              <a:schemeClr val="tx1"/>
            </a:solidFill>
            <a:miter lim="800000"/>
            <a:headEnd/>
            <a:tailEnd/>
          </a:ln>
        </p:spPr>
        <p:txBody>
          <a:bodyPr wrap="none" anchor="ctr"/>
          <a:lstStyle/>
          <a:p>
            <a:endParaRPr lang="it-IT"/>
          </a:p>
        </p:txBody>
      </p:sp>
      <p:sp>
        <p:nvSpPr>
          <p:cNvPr id="9" name="AutoShape 8"/>
          <p:cNvSpPr>
            <a:spLocks noChangeArrowheads="1"/>
          </p:cNvSpPr>
          <p:nvPr/>
        </p:nvSpPr>
        <p:spPr bwMode="auto">
          <a:xfrm>
            <a:off x="4211638" y="4724400"/>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10" name="Rectangle 9"/>
          <p:cNvSpPr>
            <a:spLocks noChangeArrowheads="1"/>
          </p:cNvSpPr>
          <p:nvPr/>
        </p:nvSpPr>
        <p:spPr bwMode="auto">
          <a:xfrm>
            <a:off x="827088" y="5302250"/>
            <a:ext cx="7416800" cy="647700"/>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just" eaLnBrk="1" hangingPunct="1"/>
            <a:r>
              <a:rPr lang="it-IT" sz="1800" dirty="0" smtClean="0">
                <a:solidFill>
                  <a:srgbClr val="002060"/>
                </a:solidFill>
              </a:rPr>
              <a:t> </a:t>
            </a:r>
            <a:r>
              <a:rPr lang="it-IT" sz="1800" b="1" dirty="0" smtClean="0">
                <a:solidFill>
                  <a:srgbClr val="002060"/>
                </a:solidFill>
              </a:rPr>
              <a:t> </a:t>
            </a:r>
            <a:endParaRPr lang="it-IT" sz="1400" i="1" dirty="0">
              <a:solidFill>
                <a:srgbClr val="002060"/>
              </a:solidFill>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Rettangolo 1"/>
          <p:cNvSpPr/>
          <p:nvPr/>
        </p:nvSpPr>
        <p:spPr>
          <a:xfrm>
            <a:off x="7524328" y="6093296"/>
            <a:ext cx="1440160" cy="581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3000"/>
                            </p:stCondLst>
                            <p:childTnLst>
                              <p:par>
                                <p:cTn id="23" presetID="12" presetClass="entr" presetSubtype="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Right)">
                                      <p:cBhvr>
                                        <p:cTn id="25" dur="500"/>
                                        <p:tgtEl>
                                          <p:spTgt spid="7"/>
                                        </p:tgtEl>
                                      </p:cBhvr>
                                    </p:animEffect>
                                  </p:childTnLst>
                                </p:cTn>
                              </p:par>
                            </p:childTnLst>
                          </p:cTn>
                        </p:par>
                        <p:par>
                          <p:cTn id="26" fill="hold">
                            <p:stCondLst>
                              <p:cond delay="3500"/>
                            </p:stCondLst>
                            <p:childTnLst>
                              <p:par>
                                <p:cTn id="27" presetID="47"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916832"/>
            <a:ext cx="6697662" cy="169277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IL LICENZIAMENTO</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3</a:t>
            </a:fld>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066800"/>
            <a:ext cx="8015536" cy="5242520"/>
          </a:xfrm>
        </p:spPr>
        <p:txBody>
          <a:bodyPr/>
          <a:lstStyle/>
          <a:p>
            <a:pPr algn="ctr">
              <a:buNone/>
            </a:pPr>
            <a:r>
              <a:rPr lang="it-IT" sz="2400" b="1" cap="all" dirty="0" smtClean="0">
                <a:solidFill>
                  <a:srgbClr val="002060"/>
                </a:solidFill>
                <a:latin typeface="Arial" pitchFamily="34" charset="0"/>
                <a:cs typeface="Arial" pitchFamily="34" charset="0"/>
              </a:rPr>
              <a:t>Effetti della reintegra del lavoratore (nel caso di licenziamento nullo e/o discriminatorio)</a:t>
            </a:r>
          </a:p>
        </p:txBody>
      </p:sp>
      <p:sp>
        <p:nvSpPr>
          <p:cNvPr id="8" name="Segnaposto contenuto 1"/>
          <p:cNvSpPr txBox="1">
            <a:spLocks/>
          </p:cNvSpPr>
          <p:nvPr/>
        </p:nvSpPr>
        <p:spPr bwMode="auto">
          <a:xfrm>
            <a:off x="395536" y="692696"/>
            <a:ext cx="7910264"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lang="it-IT" sz="15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rgbClr val="002060"/>
              </a:solidFill>
              <a:cs typeface="Arial" charset="0"/>
            </a:endParaRP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  </a:t>
            </a:r>
            <a:r>
              <a:rPr lang="it-IT" dirty="0" smtClean="0">
                <a:solidFill>
                  <a:srgbClr val="002060"/>
                </a:solidFill>
                <a:cs typeface="Arial" charset="0"/>
              </a:rPr>
              <a:t>Il giudice fissa una indennità corrispondente alle </a:t>
            </a:r>
            <a:r>
              <a:rPr lang="it-IT" u="sng" dirty="0" smtClean="0">
                <a:solidFill>
                  <a:srgbClr val="002060"/>
                </a:solidFill>
                <a:cs typeface="Arial" charset="0"/>
              </a:rPr>
              <a:t>retribuzioni maturate sino alla data della reintegrazione</a:t>
            </a:r>
            <a:r>
              <a:rPr lang="it-IT" dirty="0" smtClean="0">
                <a:solidFill>
                  <a:srgbClr val="002060"/>
                </a:solidFill>
                <a:cs typeface="Arial" charset="0"/>
              </a:rPr>
              <a:t>, con il limite minimo di 5 mensilità della retribuzione globale + contributi con detrazione dell’</a:t>
            </a:r>
            <a:r>
              <a:rPr lang="it-IT" i="1" dirty="0" err="1" smtClean="0">
                <a:solidFill>
                  <a:srgbClr val="002060"/>
                </a:solidFill>
                <a:cs typeface="Arial" charset="0"/>
              </a:rPr>
              <a:t>aliunde</a:t>
            </a:r>
            <a:r>
              <a:rPr lang="it-IT" i="1" dirty="0" smtClean="0">
                <a:solidFill>
                  <a:srgbClr val="002060"/>
                </a:solidFill>
                <a:cs typeface="Arial" charset="0"/>
              </a:rPr>
              <a:t> </a:t>
            </a:r>
            <a:r>
              <a:rPr lang="it-IT" i="1" dirty="0" err="1" smtClean="0">
                <a:solidFill>
                  <a:srgbClr val="002060"/>
                </a:solidFill>
                <a:cs typeface="Arial" charset="0"/>
              </a:rPr>
              <a:t>perceptum</a:t>
            </a:r>
            <a:r>
              <a:rPr lang="it-IT" i="1" dirty="0" smtClean="0">
                <a:solidFill>
                  <a:srgbClr val="002060"/>
                </a:solidFill>
                <a:cs typeface="Arial" charset="0"/>
              </a:rPr>
              <a:t>  </a:t>
            </a:r>
          </a:p>
          <a:p>
            <a:pPr marL="342900" lvl="0" indent="-342900" algn="just">
              <a:spcBef>
                <a:spcPct val="20000"/>
              </a:spcBef>
              <a:defRPr/>
            </a:pPr>
            <a:endParaRPr lang="it-IT" i="1" dirty="0" smtClean="0">
              <a:solidFill>
                <a:srgbClr val="002060"/>
              </a:solidFill>
              <a:cs typeface="Arial" charset="0"/>
            </a:endParaRPr>
          </a:p>
          <a:p>
            <a:pPr marL="342900" lvl="0" indent="-342900" algn="just">
              <a:spcBef>
                <a:spcPct val="20000"/>
              </a:spcBef>
              <a:defRPr/>
            </a:pPr>
            <a:r>
              <a:rPr lang="it-IT" i="1" dirty="0" smtClean="0">
                <a:solidFill>
                  <a:srgbClr val="002060"/>
                </a:solidFill>
                <a:cs typeface="Arial" charset="0"/>
              </a:rPr>
              <a:t>	</a:t>
            </a:r>
            <a:r>
              <a:rPr lang="it-IT" b="1" dirty="0" smtClean="0">
                <a:solidFill>
                  <a:srgbClr val="002060"/>
                </a:solidFill>
                <a:cs typeface="Arial" charset="0"/>
              </a:rPr>
              <a:t>b) </a:t>
            </a:r>
            <a:r>
              <a:rPr lang="it-IT" dirty="0" smtClean="0">
                <a:solidFill>
                  <a:srgbClr val="002060"/>
                </a:solidFill>
                <a:cs typeface="Arial" charset="0"/>
              </a:rPr>
              <a:t> Come in passato, il lavoratore può optare per una ulteriore indennità di 15 mensilità sostitutiva della reintegrazione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endParaRPr lang="it-IT" b="1" i="1" u="sng" dirty="0" smtClean="0">
              <a:solidFill>
                <a:srgbClr val="002060"/>
              </a:solidFill>
              <a:cs typeface="Arial" charset="0"/>
            </a:endParaRP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251520" y="1412776"/>
            <a:ext cx="8712968" cy="3083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171700" lvl="4" indent="-342900" algn="just">
              <a:spcBef>
                <a:spcPct val="20000"/>
              </a:spcBef>
              <a:defRPr/>
            </a:pPr>
            <a:endParaRPr lang="it-IT" b="1" u="sng" dirty="0" smtClean="0">
              <a:solidFill>
                <a:schemeClr val="tx2"/>
              </a:solidFill>
              <a:cs typeface="Arial" charset="0"/>
            </a:endParaRPr>
          </a:p>
          <a:p>
            <a:pPr marL="2171700" lvl="4" indent="-342900" algn="just">
              <a:spcBef>
                <a:spcPct val="20000"/>
              </a:spcBef>
              <a:defRPr/>
            </a:pPr>
            <a:endParaRPr lang="it-IT" b="1" u="sng" dirty="0" smtClean="0">
              <a:solidFill>
                <a:schemeClr val="tx2"/>
              </a:solidFill>
              <a:cs typeface="Arial" charset="0"/>
            </a:endParaRPr>
          </a:p>
          <a:p>
            <a:pPr marL="342900" lvl="0" indent="-342900" algn="just">
              <a:spcBef>
                <a:spcPct val="20000"/>
              </a:spcBef>
              <a:buAutoNum type="arabicPeriod"/>
              <a:defRPr/>
            </a:pPr>
            <a:endParaRPr lang="it-IT" dirty="0" smtClean="0">
              <a:solidFill>
                <a:schemeClr val="tx2"/>
              </a:solidFill>
              <a:cs typeface="Arial" charset="0"/>
            </a:endParaRPr>
          </a:p>
          <a:p>
            <a:pPr marL="342900" lvl="0" indent="-342900" algn="just">
              <a:spcBef>
                <a:spcPct val="20000"/>
              </a:spcBef>
              <a:defRPr/>
            </a:pPr>
            <a:r>
              <a:rPr lang="it-IT" dirty="0" smtClean="0">
                <a:solidFill>
                  <a:schemeClr val="tx2"/>
                </a:solidFill>
                <a:cs typeface="Arial" charset="0"/>
              </a:rPr>
              <a:t> </a:t>
            </a:r>
          </a:p>
          <a:p>
            <a:pPr marL="342900" lvl="0" indent="-342900" algn="ctr">
              <a:spcBef>
                <a:spcPct val="20000"/>
              </a:spcBef>
              <a:defRPr/>
            </a:pPr>
            <a:endParaRPr lang="it-IT" b="1"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3" name="Segnaposto contenuto 12"/>
          <p:cNvSpPr>
            <a:spLocks noGrp="1"/>
          </p:cNvSpPr>
          <p:nvPr>
            <p:ph idx="1"/>
          </p:nvPr>
        </p:nvSpPr>
        <p:spPr>
          <a:xfrm>
            <a:off x="0" y="1556792"/>
            <a:ext cx="8568952" cy="4666456"/>
          </a:xfrm>
        </p:spPr>
        <p:txBody>
          <a:bodyPr/>
          <a:lstStyle/>
          <a:p>
            <a:pPr algn="just">
              <a:buNone/>
            </a:pPr>
            <a:r>
              <a:rPr lang="it-IT" sz="1600" spc="-150" dirty="0" smtClean="0">
                <a:solidFill>
                  <a:srgbClr val="002060"/>
                </a:solidFill>
                <a:latin typeface="Arial" pitchFamily="34" charset="0"/>
                <a:cs typeface="Arial" pitchFamily="34" charset="0"/>
              </a:rPr>
              <a:t>	</a:t>
            </a:r>
            <a:r>
              <a:rPr lang="it-IT" sz="1500" spc="-150" dirty="0" smtClean="0">
                <a:solidFill>
                  <a:srgbClr val="002060"/>
                </a:solidFill>
                <a:latin typeface="Arial" pitchFamily="34" charset="0"/>
                <a:cs typeface="Arial" pitchFamily="34" charset="0"/>
              </a:rPr>
              <a:t>Una lavoratrice, dipendente part-time da oltre venti anni, alla quale, in </a:t>
            </a:r>
            <a:r>
              <a:rPr lang="it-IT" sz="1500" b="1" spc="-150" dirty="0" smtClean="0">
                <a:solidFill>
                  <a:srgbClr val="002060"/>
                </a:solidFill>
                <a:latin typeface="Arial" pitchFamily="34" charset="0"/>
                <a:cs typeface="Arial" pitchFamily="34" charset="0"/>
              </a:rPr>
              <a:t>occasione della chiusura di un punto vendita svolto dalla società sotto il marchio e con l’insegna  </a:t>
            </a:r>
            <a:r>
              <a:rPr lang="it-IT" sz="1500" spc="-150" dirty="0" smtClean="0">
                <a:solidFill>
                  <a:srgbClr val="002060"/>
                </a:solidFill>
                <a:latin typeface="Arial" pitchFamily="34" charset="0"/>
                <a:cs typeface="Arial" pitchFamily="34" charset="0"/>
              </a:rPr>
              <a:t>(…) , era stata proposta l’assunzione presso un nuovo esercizio, a condizione che accettasse le condizioni di lavoro praticate agli altri dipendenti (rapporto di lavoro a tempo pieno, con tutti i sabato e le domeniche lavorati). La lavoratrice veniva licenziata il 25 luglio 2012 (senza che venisse esperito il tentativo di conciliazione di cui all’art. 7 l. 604/1966). Impugnato il licenziamento con la nuovo legge Fornero, la lavoratrice lamentava </a:t>
            </a:r>
            <a:r>
              <a:rPr lang="it-IT" sz="1500" b="1" spc="-150" dirty="0" smtClean="0">
                <a:solidFill>
                  <a:srgbClr val="002060"/>
                </a:solidFill>
                <a:latin typeface="Arial" pitchFamily="34" charset="0"/>
                <a:cs typeface="Arial" pitchFamily="34" charset="0"/>
              </a:rPr>
              <a:t>la violazione dell’art. 5 d. </a:t>
            </a:r>
            <a:r>
              <a:rPr lang="it-IT" sz="1500" b="1" spc="-150" dirty="0" err="1" smtClean="0">
                <a:solidFill>
                  <a:srgbClr val="002060"/>
                </a:solidFill>
                <a:latin typeface="Arial" pitchFamily="34" charset="0"/>
                <a:cs typeface="Arial" pitchFamily="34" charset="0"/>
              </a:rPr>
              <a:t>lgs</a:t>
            </a:r>
            <a:r>
              <a:rPr lang="it-IT" sz="1500" b="1" spc="-150" dirty="0" smtClean="0">
                <a:solidFill>
                  <a:srgbClr val="002060"/>
                </a:solidFill>
                <a:latin typeface="Arial" pitchFamily="34" charset="0"/>
                <a:cs typeface="Arial" pitchFamily="34" charset="0"/>
              </a:rPr>
              <a:t>. 61/200 a tutela del lavoro part-time</a:t>
            </a:r>
            <a:r>
              <a:rPr lang="it-IT" sz="1500" spc="-150" dirty="0" smtClean="0">
                <a:solidFill>
                  <a:srgbClr val="002060"/>
                </a:solidFill>
                <a:latin typeface="Arial" pitchFamily="34" charset="0"/>
                <a:cs typeface="Arial" pitchFamily="34" charset="0"/>
              </a:rPr>
              <a:t>, secondo cui il rifiuto di un lavoratore di trasformare il proprio rapporto di lavoro da tempo parziale a tempo pieno (e viceversa) non costituisce giustificato motivo oggettivo di licenziamento: conseguentemente </a:t>
            </a:r>
            <a:r>
              <a:rPr lang="it-IT" sz="1500" b="1" spc="-150" dirty="0" smtClean="0">
                <a:solidFill>
                  <a:srgbClr val="002060"/>
                </a:solidFill>
                <a:latin typeface="Arial" pitchFamily="34" charset="0"/>
                <a:cs typeface="Arial" pitchFamily="34" charset="0"/>
              </a:rPr>
              <a:t>chiedeva la reintegrazione nel posto di lavoro ai sensi dell’art.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 prevista per i licenziamenti discriminatori e per quelli determinati da “motivo illecito</a:t>
            </a:r>
            <a:r>
              <a:rPr lang="it-IT" sz="1500" spc="-150" dirty="0" smtClean="0">
                <a:solidFill>
                  <a:srgbClr val="002060"/>
                </a:solidFill>
                <a:latin typeface="Arial" pitchFamily="34" charset="0"/>
                <a:cs typeface="Arial" pitchFamily="34" charset="0"/>
              </a:rPr>
              <a:t>”.</a:t>
            </a:r>
          </a:p>
          <a:p>
            <a:pPr algn="just">
              <a:buNone/>
            </a:pP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La fortuna della dipendente, per la quale non era agevole dimostrare una sospetta discriminazione in ragione della sua età,  è stata quella di potere invece provare (perché riconosciuto nei documenti e negli stessi atti di causa) che – come accertato nell’ordinanza del Tribunale di Bologna, v’è stato </a:t>
            </a:r>
            <a:r>
              <a:rPr lang="it-IT" sz="1500" i="1" spc="-150" dirty="0" smtClean="0">
                <a:solidFill>
                  <a:srgbClr val="002060"/>
                </a:solidFill>
                <a:latin typeface="Arial" pitchFamily="34" charset="0"/>
                <a:cs typeface="Arial" pitchFamily="34" charset="0"/>
              </a:rPr>
              <a:t>“il tentativo di esercitare, in coincidenza con la chiusura di un punto vendita, una coazione sulla lavoratrice per ottenere l’accettazione di condizioni di lavoro deteriori”.</a:t>
            </a: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Pertanto, il Giudice bolognese ha accolto integralmente il ricorso, dando atto che </a:t>
            </a:r>
            <a:r>
              <a:rPr lang="it-IT" sz="1500" i="1" spc="-150" dirty="0" smtClean="0">
                <a:solidFill>
                  <a:srgbClr val="002060"/>
                </a:solidFill>
                <a:latin typeface="Arial" pitchFamily="34" charset="0"/>
                <a:cs typeface="Arial" pitchFamily="34" charset="0"/>
              </a:rPr>
              <a:t>“</a:t>
            </a:r>
            <a:r>
              <a:rPr lang="it-IT" sz="1500" b="1" i="1" spc="-150" dirty="0" smtClean="0">
                <a:solidFill>
                  <a:srgbClr val="002060"/>
                </a:solidFill>
                <a:latin typeface="Arial" pitchFamily="34" charset="0"/>
                <a:cs typeface="Arial" pitchFamily="34" charset="0"/>
              </a:rPr>
              <a:t>la manifesta violazione di tale norma integra il motivo illecito nonché il carattere esclusivamente ritorsivo (e come tale discriminatorio) e, quindi, </a:t>
            </a:r>
            <a:r>
              <a:rPr lang="it-IT" sz="1500" b="1" spc="-150" dirty="0" smtClean="0">
                <a:solidFill>
                  <a:srgbClr val="002060"/>
                </a:solidFill>
                <a:latin typeface="Arial" pitchFamily="34" charset="0"/>
                <a:cs typeface="Arial" pitchFamily="34" charset="0"/>
              </a:rPr>
              <a:t>la </a:t>
            </a:r>
            <a:r>
              <a:rPr lang="it-IT" sz="1500" b="1" u="sng" spc="-150" dirty="0" smtClean="0">
                <a:solidFill>
                  <a:srgbClr val="002060"/>
                </a:solidFill>
                <a:latin typeface="Arial" pitchFamily="34" charset="0"/>
                <a:cs typeface="Arial" pitchFamily="34" charset="0"/>
              </a:rPr>
              <a:t>nullità del licenziamento intimato</a:t>
            </a:r>
            <a:r>
              <a:rPr lang="it-IT" sz="1500" b="1" spc="-150" dirty="0" smtClean="0">
                <a:solidFill>
                  <a:srgbClr val="002060"/>
                </a:solidFill>
                <a:latin typeface="Arial" pitchFamily="34" charset="0"/>
                <a:cs typeface="Arial" pitchFamily="34" charset="0"/>
              </a:rPr>
              <a:t>, che rende applicabile a favore della ricorrente la tutela </a:t>
            </a:r>
            <a:r>
              <a:rPr lang="it-IT" sz="1500" b="1" spc="-150" dirty="0" err="1" smtClean="0">
                <a:solidFill>
                  <a:srgbClr val="002060"/>
                </a:solidFill>
                <a:latin typeface="Arial" pitchFamily="34" charset="0"/>
                <a:cs typeface="Arial" pitchFamily="34" charset="0"/>
              </a:rPr>
              <a:t>reintegratoria</a:t>
            </a:r>
            <a:r>
              <a:rPr lang="it-IT" sz="1500" b="1" spc="-150" dirty="0" smtClean="0">
                <a:solidFill>
                  <a:srgbClr val="002060"/>
                </a:solidFill>
                <a:latin typeface="Arial" pitchFamily="34" charset="0"/>
                <a:cs typeface="Arial" pitchFamily="34" charset="0"/>
              </a:rPr>
              <a:t> prevista dal novellato 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avverso il licenziamento discriminatorio nonché riconducibile ad altri casi di nullità previsti dalla legge o determinato da un motivo illecito determinante ai sensi dell’art. 1345 cod. </a:t>
            </a:r>
            <a:r>
              <a:rPr lang="it-IT" sz="1500" b="1" spc="-150" dirty="0" err="1" smtClean="0">
                <a:solidFill>
                  <a:srgbClr val="002060"/>
                </a:solidFill>
                <a:latin typeface="Arial" pitchFamily="34" charset="0"/>
                <a:cs typeface="Arial" pitchFamily="34" charset="0"/>
              </a:rPr>
              <a:t>civ</a:t>
            </a:r>
            <a:r>
              <a:rPr lang="it-IT" sz="1500" b="1" spc="-150" dirty="0" smtClean="0">
                <a:solidFill>
                  <a:srgbClr val="002060"/>
                </a:solidFill>
                <a:latin typeface="Arial" pitchFamily="34" charset="0"/>
                <a:cs typeface="Arial" pitchFamily="34" charset="0"/>
              </a:rPr>
              <a:t>.</a:t>
            </a:r>
            <a:r>
              <a:rPr lang="it-IT" sz="1500" spc="-150" dirty="0" smtClean="0">
                <a:solidFill>
                  <a:srgbClr val="002060"/>
                </a:solidFill>
                <a:latin typeface="Arial" pitchFamily="34" charset="0"/>
                <a:cs typeface="Arial" pitchFamily="34" charset="0"/>
              </a:rPr>
              <a:t>.</a:t>
            </a:r>
          </a:p>
        </p:txBody>
      </p:sp>
      <p:sp>
        <p:nvSpPr>
          <p:cNvPr id="12" name="Rettangolo 11"/>
          <p:cNvSpPr/>
          <p:nvPr/>
        </p:nvSpPr>
        <p:spPr>
          <a:xfrm>
            <a:off x="251520" y="260648"/>
            <a:ext cx="8748464" cy="1274195"/>
          </a:xfrm>
          <a:prstGeom prst="rect">
            <a:avLst/>
          </a:prstGeom>
        </p:spPr>
        <p:txBody>
          <a:bodyPr wrap="square">
            <a:spAutoFit/>
          </a:bodyPr>
          <a:lstStyle/>
          <a:p>
            <a:pPr marL="342900" lvl="0" indent="-342900" algn="ctr">
              <a:spcBef>
                <a:spcPct val="20000"/>
              </a:spcBef>
            </a:pPr>
            <a:r>
              <a:rPr lang="it-IT" sz="2400" b="1" dirty="0" smtClean="0">
                <a:solidFill>
                  <a:srgbClr val="002060"/>
                </a:solidFill>
                <a:latin typeface="Arial" pitchFamily="34" charset="0"/>
                <a:cs typeface="Arial" pitchFamily="34" charset="0"/>
              </a:rPr>
              <a:t>CASI CONCRETI:</a:t>
            </a:r>
          </a:p>
          <a:p>
            <a:pPr marL="342900" lvl="0" indent="-342900" algn="ctr">
              <a:spcBef>
                <a:spcPct val="20000"/>
              </a:spcBef>
            </a:pP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BOLOGNA 19 novembre 2012</a:t>
            </a:r>
            <a:r>
              <a:rPr lang="it-IT" sz="2400" b="1" dirty="0" smtClean="0">
                <a:solidFill>
                  <a:srgbClr val="002060"/>
                </a:solidFill>
                <a:latin typeface="Arial" pitchFamily="34" charset="0"/>
                <a:cs typeface="Arial" pitchFamily="34" charset="0"/>
              </a:rPr>
              <a:t>   </a:t>
            </a:r>
          </a:p>
          <a:p>
            <a:pPr marL="342900" lvl="0" indent="-342900" algn="ctr">
              <a:spcBef>
                <a:spcPct val="20000"/>
              </a:spcBef>
            </a:pPr>
            <a:r>
              <a:rPr lang="it-IT" sz="2000" b="1" dirty="0" smtClean="0">
                <a:solidFill>
                  <a:srgbClr val="002060"/>
                </a:solidFill>
                <a:latin typeface="Arial" pitchFamily="34" charset="0"/>
                <a:cs typeface="Arial" pitchFamily="34" charset="0"/>
              </a:rPr>
              <a:t>(licenziamento discriminatorio: nullità) </a:t>
            </a: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Rettangolo 2"/>
          <p:cNvSpPr/>
          <p:nvPr/>
        </p:nvSpPr>
        <p:spPr>
          <a:xfrm>
            <a:off x="7524328" y="6165304"/>
            <a:ext cx="1619672" cy="509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916832"/>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Se questo è il quadro probatorio emerso dall’istruttoria, alla </a:t>
            </a:r>
            <a:r>
              <a:rPr lang="it-IT" sz="1500" b="1" i="1" dirty="0" smtClean="0">
                <a:solidFill>
                  <a:srgbClr val="002060"/>
                </a:solidFill>
                <a:latin typeface="Arial" pitchFamily="34" charset="0"/>
                <a:cs typeface="Arial" pitchFamily="34" charset="0"/>
              </a:rPr>
              <a:t>oggettiva insussistenza degli addebiti mossi al lavoratore</a:t>
            </a:r>
            <a:r>
              <a:rPr lang="it-IT" sz="1500" i="1" dirty="0" smtClean="0">
                <a:solidFill>
                  <a:srgbClr val="002060"/>
                </a:solidFill>
                <a:latin typeface="Arial" pitchFamily="34" charset="0"/>
                <a:cs typeface="Arial" pitchFamily="34" charset="0"/>
              </a:rPr>
              <a:t> (salvo l’allontanamento dal posto di lavoro non certo ingiustificato ma dettato dall’infortunio occorso) non può che discenderne, anche per la censurabile condotta della società, la fondatezza di quanto allegato dal lavoratore circa la </a:t>
            </a:r>
            <a:r>
              <a:rPr lang="it-IT" sz="1500" b="1" i="1" u="sng" dirty="0" smtClean="0">
                <a:solidFill>
                  <a:srgbClr val="002060"/>
                </a:solidFill>
                <a:latin typeface="Arial" pitchFamily="34" charset="0"/>
                <a:cs typeface="Arial" pitchFamily="34" charset="0"/>
              </a:rPr>
              <a:t>natura sostanzialmente ritorsiva</a:t>
            </a:r>
            <a:r>
              <a:rPr lang="it-IT" sz="1500" b="1" i="1" dirty="0" smtClean="0">
                <a:solidFill>
                  <a:srgbClr val="002060"/>
                </a:solidFill>
                <a:latin typeface="Arial" pitchFamily="34" charset="0"/>
                <a:cs typeface="Arial" pitchFamily="34" charset="0"/>
              </a:rPr>
              <a:t> del licenziamento. (…).</a:t>
            </a:r>
          </a:p>
          <a:p>
            <a:pPr marL="0" indent="12700" algn="just">
              <a:buNone/>
            </a:pPr>
            <a:r>
              <a:rPr lang="it-IT" sz="1500" i="1" dirty="0" smtClean="0">
                <a:solidFill>
                  <a:srgbClr val="002060"/>
                </a:solidFill>
                <a:latin typeface="Arial" pitchFamily="34" charset="0"/>
                <a:cs typeface="Arial" pitchFamily="34" charset="0"/>
              </a:rPr>
              <a:t>Per quanto sia pacifico in causa che … occupi alle proprie dipendenze meno di 15 lavoratori e sia quindi soggetta alla </a:t>
            </a:r>
            <a:r>
              <a:rPr lang="it-IT" sz="1500" i="1" dirty="0" err="1" smtClean="0">
                <a:solidFill>
                  <a:srgbClr val="002060"/>
                </a:solidFill>
                <a:latin typeface="Arial" pitchFamily="34" charset="0"/>
                <a:cs typeface="Arial" pitchFamily="34" charset="0"/>
              </a:rPr>
              <a:t>c.d</a:t>
            </a:r>
            <a:r>
              <a:rPr lang="it-IT" sz="1500" i="1" dirty="0" smtClean="0">
                <a:solidFill>
                  <a:srgbClr val="002060"/>
                </a:solidFill>
                <a:latin typeface="Arial" pitchFamily="34" charset="0"/>
                <a:cs typeface="Arial" pitchFamily="34" charset="0"/>
              </a:rPr>
              <a:t> tutela obbligatoria, l’art. 3 L. 108/90 espressamente prevede che il </a:t>
            </a:r>
            <a:r>
              <a:rPr lang="it-IT" sz="1500" b="1" i="1" dirty="0" smtClean="0">
                <a:solidFill>
                  <a:srgbClr val="002060"/>
                </a:solidFill>
                <a:latin typeface="Arial" pitchFamily="34" charset="0"/>
                <a:cs typeface="Arial" pitchFamily="34" charset="0"/>
              </a:rPr>
              <a:t>licenziamento determinato da ragioni discriminatorie (vuoi ai sensi dell’art. 4 L. 604/66 vuoi ai sensi dell’art. 15 L. 300/70) è da considerarsi nullo e comporta, a prescindere dal numero dei dipendenti occupati dal datore di lavoro, le conseguenze di cui all’art. 18 S.l.</a:t>
            </a:r>
          </a:p>
          <a:p>
            <a:pPr marL="0" indent="12700" algn="just">
              <a:buNone/>
            </a:pPr>
            <a:r>
              <a:rPr lang="it-IT" sz="1500" b="1" i="1" dirty="0" smtClean="0">
                <a:solidFill>
                  <a:srgbClr val="002060"/>
                </a:solidFill>
                <a:latin typeface="Arial" pitchFamily="34" charset="0"/>
                <a:cs typeface="Arial" pitchFamily="34" charset="0"/>
              </a:rPr>
              <a:t>Pertanto, … deve essere condannata alla immediata reintegra di … nel posto di lavoro, con lo stesso inquadramento e le medesime mansioni o mansioni equivalenti. (…)”. </a:t>
            </a: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836712"/>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24 DICEMBRE 2012</a:t>
            </a:r>
          </a:p>
          <a:p>
            <a:pPr algn="ctr"/>
            <a:r>
              <a:rPr lang="it-IT" sz="2000" b="1" dirty="0" smtClean="0">
                <a:solidFill>
                  <a:srgbClr val="002060"/>
                </a:solidFill>
                <a:latin typeface="Arial" pitchFamily="34" charset="0"/>
                <a:cs typeface="Arial" pitchFamily="34" charset="0"/>
              </a:rPr>
              <a:t>(licenziamento discriminatorio: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844824"/>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Alla luce di quanto esposto pertanto, rilevato che il ricorrente ha dimostrato l’intervenuta cessazione del rapporto alla data del suo rientro dalle ferie e l’assoluta inefficacia delle dimissioni, da lui mai sottoscritte, trasmesse dall’azienda al Centro per l’Impiego e che nessuna prova è stata fornita dal datore di lavoro che ha preferito restare contumace, deve </a:t>
            </a:r>
            <a:r>
              <a:rPr lang="it-IT" sz="1500" b="1" i="1" dirty="0" smtClean="0">
                <a:solidFill>
                  <a:srgbClr val="002060"/>
                </a:solidFill>
                <a:latin typeface="Arial" pitchFamily="34" charset="0"/>
                <a:cs typeface="Arial" pitchFamily="34" charset="0"/>
              </a:rPr>
              <a:t>ritenersi fondata la tesi del ricorrente di essere stato licenziato oralmente</a:t>
            </a:r>
            <a:r>
              <a:rPr lang="it-IT" sz="1500" i="1" dirty="0" smtClean="0">
                <a:solidFill>
                  <a:srgbClr val="002060"/>
                </a:solidFill>
                <a:latin typeface="Arial" pitchFamily="34" charset="0"/>
                <a:cs typeface="Arial" pitchFamily="34" charset="0"/>
              </a:rPr>
              <a:t>. </a:t>
            </a:r>
            <a:endParaRPr lang="it-IT" sz="1500" b="1" i="1" dirty="0" smtClean="0">
              <a:solidFill>
                <a:srgbClr val="002060"/>
              </a:solidFill>
              <a:latin typeface="Arial" pitchFamily="34" charset="0"/>
              <a:cs typeface="Arial" pitchFamily="34" charset="0"/>
            </a:endParaRPr>
          </a:p>
          <a:p>
            <a:pPr marL="0" indent="12700" algn="just">
              <a:buNone/>
            </a:pPr>
            <a:r>
              <a:rPr lang="it-IT" sz="1500" i="1" dirty="0" smtClean="0">
                <a:solidFill>
                  <a:srgbClr val="002060"/>
                </a:solidFill>
                <a:latin typeface="Arial" pitchFamily="34" charset="0"/>
                <a:cs typeface="Arial" pitchFamily="34" charset="0"/>
              </a:rPr>
              <a:t>Va quindi </a:t>
            </a:r>
            <a:r>
              <a:rPr lang="it-IT" sz="1500" b="1" i="1" dirty="0" smtClean="0">
                <a:solidFill>
                  <a:srgbClr val="002060"/>
                </a:solidFill>
                <a:latin typeface="Arial" pitchFamily="34" charset="0"/>
                <a:cs typeface="Arial" pitchFamily="34" charset="0"/>
              </a:rPr>
              <a:t>dichiarata la nullità del recesso e</a:t>
            </a:r>
            <a:r>
              <a:rPr lang="it-IT" sz="1500" i="1" dirty="0" smtClean="0">
                <a:solidFill>
                  <a:srgbClr val="002060"/>
                </a:solidFill>
                <a:latin typeface="Arial" pitchFamily="34" charset="0"/>
                <a:cs typeface="Arial" pitchFamily="34" charset="0"/>
              </a:rPr>
              <a:t>, ai sensi, dell’art. 18 </a:t>
            </a:r>
            <a:r>
              <a:rPr lang="it-IT" sz="1500" i="1" dirty="0" err="1" smtClean="0">
                <a:solidFill>
                  <a:srgbClr val="002060"/>
                </a:solidFill>
                <a:latin typeface="Arial" pitchFamily="34" charset="0"/>
                <a:cs typeface="Arial" pitchFamily="34" charset="0"/>
              </a:rPr>
              <a:t>Stat</a:t>
            </a:r>
            <a:r>
              <a:rPr lang="it-IT" sz="1500" i="1" dirty="0" smtClean="0">
                <a:solidFill>
                  <a:srgbClr val="002060"/>
                </a:solidFill>
                <a:latin typeface="Arial" pitchFamily="34" charset="0"/>
                <a:cs typeface="Arial" pitchFamily="34" charset="0"/>
              </a:rPr>
              <a:t>. </a:t>
            </a:r>
            <a:r>
              <a:rPr lang="it-IT" sz="1500" i="1" dirty="0" err="1" smtClean="0">
                <a:solidFill>
                  <a:srgbClr val="002060"/>
                </a:solidFill>
                <a:latin typeface="Arial" pitchFamily="34" charset="0"/>
                <a:cs typeface="Arial" pitchFamily="34" charset="0"/>
              </a:rPr>
              <a:t>lav</a:t>
            </a:r>
            <a:r>
              <a:rPr lang="it-IT" sz="1500" i="1" dirty="0" smtClean="0">
                <a:solidFill>
                  <a:srgbClr val="002060"/>
                </a:solidFill>
                <a:latin typeface="Arial" pitchFamily="34" charset="0"/>
                <a:cs typeface="Arial" pitchFamily="34" charset="0"/>
              </a:rPr>
              <a:t>.  così come modificato dalla legge 92/2012, la società, indipendentemente dal numero dei lavoratori occupati, </a:t>
            </a:r>
            <a:r>
              <a:rPr lang="it-IT" sz="1500" b="1" i="1" dirty="0" smtClean="0">
                <a:solidFill>
                  <a:srgbClr val="002060"/>
                </a:solidFill>
                <a:latin typeface="Arial" pitchFamily="34" charset="0"/>
                <a:cs typeface="Arial" pitchFamily="34" charset="0"/>
              </a:rPr>
              <a:t>va condannata a reintegrare il lavoratore nel posto di lavoro e corrispondere un’indennità risarcitoria</a:t>
            </a:r>
            <a:r>
              <a:rPr lang="it-IT" sz="1500" i="1" dirty="0" smtClean="0">
                <a:solidFill>
                  <a:srgbClr val="002060"/>
                </a:solidFill>
                <a:latin typeface="Arial" pitchFamily="34" charset="0"/>
                <a:cs typeface="Arial" pitchFamily="34" charset="0"/>
              </a:rPr>
              <a:t> pari all’ultima retribuzione globale di fatto  determinata in €. 2.201,65 dalla data di licenziamento sino alla riammissione in servizio oltre al versamento dei contributi previdenziali ed assistenziali per il medesimo periodo (…)”. </a:t>
            </a:r>
            <a:endParaRPr lang="it-IT" sz="1500" b="1" i="1" dirty="0" smtClean="0">
              <a:solidFill>
                <a:srgbClr val="002060"/>
              </a:solidFill>
              <a:latin typeface="Arial" pitchFamily="34" charset="0"/>
              <a:cs typeface="Arial" pitchFamily="34" charset="0"/>
            </a:endParaRP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764704"/>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13 FEBBRAIO 2013</a:t>
            </a:r>
          </a:p>
          <a:p>
            <a:pPr algn="ctr"/>
            <a:r>
              <a:rPr lang="it-IT" sz="2000" b="1" dirty="0" smtClean="0">
                <a:solidFill>
                  <a:srgbClr val="002060"/>
                </a:solidFill>
                <a:latin typeface="Arial" pitchFamily="34" charset="0"/>
                <a:cs typeface="Arial" pitchFamily="34" charset="0"/>
              </a:rPr>
              <a:t>(licenziamento orale: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34</a:t>
            </a:fld>
            <a:endParaRPr lang="it-IT" sz="1200" dirty="0">
              <a:solidFill>
                <a:schemeClr val="tx1">
                  <a:tint val="75000"/>
                </a:schemeClr>
              </a:solidFill>
              <a:latin typeface="+mn-lt"/>
            </a:endParaRPr>
          </a:p>
        </p:txBody>
      </p:sp>
      <p:sp>
        <p:nvSpPr>
          <p:cNvPr id="7" name="Rectangle 2"/>
          <p:cNvSpPr txBox="1">
            <a:spLocks noChangeArrowheads="1"/>
          </p:cNvSpPr>
          <p:nvPr/>
        </p:nvSpPr>
        <p:spPr>
          <a:xfrm>
            <a:off x="827585" y="1450429"/>
            <a:ext cx="7200800" cy="3418731"/>
          </a:xfrm>
          <a:prstGeom prst="rect">
            <a:avLst/>
          </a:prstGeom>
          <a:solidFill>
            <a:schemeClr val="bg1">
              <a:lumMod val="85000"/>
            </a:schemeClr>
          </a:solidFill>
        </p:spPr>
        <p:txBody>
          <a:bodyPr>
            <a:normAutofit fontScale="92500" lnSpcReduction="10000"/>
          </a:bodyPr>
          <a:lstStyle/>
          <a:p>
            <a:pPr algn="ctr" fontAlgn="auto">
              <a:spcAft>
                <a:spcPts val="0"/>
              </a:spcAft>
              <a:defRPr/>
            </a:pP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endParaRPr lang="it-IT" sz="1600" b="1" dirty="0" smtClean="0">
              <a:solidFill>
                <a:srgbClr val="002060"/>
              </a:solidFill>
              <a:latin typeface="Arial" pitchFamily="34" charset="0"/>
              <a:cs typeface="Arial" pitchFamily="34" charset="0"/>
            </a:endParaRPr>
          </a:p>
          <a:p>
            <a:pPr algn="ctr" fontAlgn="auto">
              <a:spcAft>
                <a:spcPts val="0"/>
              </a:spcAft>
              <a:defRPr/>
            </a:pPr>
            <a:r>
              <a:rPr lang="it-IT" sz="3600" b="1" dirty="0" smtClean="0">
                <a:solidFill>
                  <a:srgbClr val="002060"/>
                </a:solidFill>
                <a:latin typeface="Arial" pitchFamily="34" charset="0"/>
                <a:cs typeface="Arial" pitchFamily="34" charset="0"/>
              </a:rPr>
              <a:t>IL REGIME </a:t>
            </a:r>
            <a:r>
              <a:rPr lang="it-IT" sz="3600" b="1" dirty="0" err="1" smtClean="0">
                <a:solidFill>
                  <a:srgbClr val="002060"/>
                </a:solidFill>
                <a:latin typeface="Arial" pitchFamily="34" charset="0"/>
                <a:cs typeface="Arial" pitchFamily="34" charset="0"/>
              </a:rPr>
              <a:t>DI</a:t>
            </a:r>
            <a:r>
              <a:rPr lang="it-IT" sz="3600" b="1" dirty="0" smtClean="0">
                <a:solidFill>
                  <a:srgbClr val="002060"/>
                </a:solidFill>
                <a:latin typeface="Arial" pitchFamily="34" charset="0"/>
                <a:cs typeface="Arial" pitchFamily="34" charset="0"/>
              </a:rPr>
              <a:t> TUTELA PER I NUOVI ASSUNTI</a:t>
            </a:r>
            <a:endParaRPr lang="it-IT" sz="3600" b="1" dirty="0" smtClean="0">
              <a:solidFill>
                <a:srgbClr val="002060"/>
              </a:solidFill>
              <a:latin typeface="Arial" pitchFamily="34" charset="0"/>
              <a:ea typeface="+mj-ea"/>
              <a:cs typeface="Arial" pitchFamily="34" charset="0"/>
            </a:endParaRPr>
          </a:p>
          <a:p>
            <a:pPr algn="ctr" fontAlgn="auto">
              <a:spcAft>
                <a:spcPts val="0"/>
              </a:spcAft>
              <a:defRPr/>
            </a:pP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endParaRPr lang="it-IT" sz="1800" b="1" dirty="0">
              <a:solidFill>
                <a:srgbClr val="002060"/>
              </a:solidFill>
              <a:latin typeface="Arial" pitchFamily="34" charset="0"/>
              <a:ea typeface="+mj-ea"/>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35</a:t>
            </a:fld>
            <a:endParaRPr lang="it-IT" sz="1200" dirty="0">
              <a:solidFill>
                <a:schemeClr val="tx1">
                  <a:tint val="75000"/>
                </a:schemeClr>
              </a:solidFill>
              <a:latin typeface="+mn-lt"/>
            </a:endParaRPr>
          </a:p>
        </p:txBody>
      </p:sp>
      <p:sp>
        <p:nvSpPr>
          <p:cNvPr id="9" name="Rettangolo 5"/>
          <p:cNvSpPr>
            <a:spLocks noChangeArrowheads="1"/>
          </p:cNvSpPr>
          <p:nvPr/>
        </p:nvSpPr>
        <p:spPr bwMode="auto">
          <a:xfrm>
            <a:off x="313175" y="692696"/>
            <a:ext cx="8363281" cy="1323439"/>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Licenziamenti discriminatori, nulli e intimati in forma orale: </a:t>
            </a:r>
            <a:r>
              <a:rPr lang="it-IT" b="1" cap="all" dirty="0" smtClean="0">
                <a:solidFill>
                  <a:srgbClr val="FF0000"/>
                </a:solidFill>
                <a:latin typeface="Arial" pitchFamily="34" charset="0"/>
                <a:cs typeface="Arial" pitchFamily="34" charset="0"/>
              </a:rPr>
              <a:t>COSA cambia ?</a:t>
            </a:r>
            <a:endParaRPr lang="it-IT" b="1" dirty="0" smtClean="0">
              <a:solidFill>
                <a:srgbClr val="FF000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539552" y="1700808"/>
            <a:ext cx="7848872" cy="3046988"/>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cap="all" dirty="0" smtClean="0">
                <a:solidFill>
                  <a:srgbClr val="002060"/>
                </a:solidFill>
                <a:latin typeface="Arial" pitchFamily="34" charset="0"/>
                <a:cs typeface="Arial" pitchFamily="34" charset="0"/>
              </a:rPr>
              <a:t>Art. 2 DEL DERETO</a:t>
            </a:r>
          </a:p>
          <a:p>
            <a:endParaRPr lang="it-IT" sz="1600" b="1" cap="all" dirty="0" smtClean="0">
              <a:solidFill>
                <a:srgbClr val="002060"/>
              </a:solidFill>
              <a:latin typeface="Arial" pitchFamily="34" charset="0"/>
              <a:cs typeface="Arial" pitchFamily="34" charset="0"/>
            </a:endParaRPr>
          </a:p>
          <a:p>
            <a:pPr algn="just"/>
            <a:r>
              <a:rPr lang="it-IT" sz="1600" i="1" dirty="0" smtClean="0">
                <a:solidFill>
                  <a:srgbClr val="002060"/>
                </a:solidFill>
                <a:latin typeface="Arial" pitchFamily="34" charset="0"/>
                <a:cs typeface="Arial" pitchFamily="34" charset="0"/>
              </a:rPr>
              <a:t>“Il giudice, con la pronuncia con la quale dichiara la nullità del licenziamento perché </a:t>
            </a:r>
            <a:r>
              <a:rPr lang="it-IT" sz="1600" b="1" i="1" dirty="0" smtClean="0">
                <a:solidFill>
                  <a:srgbClr val="002060"/>
                </a:solidFill>
                <a:latin typeface="Arial" pitchFamily="34" charset="0"/>
                <a:cs typeface="Arial" pitchFamily="34" charset="0"/>
              </a:rPr>
              <a:t>discriminatorio </a:t>
            </a:r>
            <a:r>
              <a:rPr lang="it-IT" sz="1600" u="sng" dirty="0" smtClean="0">
                <a:solidFill>
                  <a:srgbClr val="002060"/>
                </a:solidFill>
                <a:latin typeface="Arial" pitchFamily="34" charset="0"/>
                <a:cs typeface="Arial" pitchFamily="34" charset="0"/>
              </a:rPr>
              <a:t>a norma dell’art. 15 </a:t>
            </a:r>
            <a:r>
              <a:rPr lang="it-IT" sz="1600" u="sng" dirty="0" err="1" smtClean="0">
                <a:solidFill>
                  <a:srgbClr val="002060"/>
                </a:solidFill>
                <a:latin typeface="Arial" pitchFamily="34" charset="0"/>
                <a:cs typeface="Arial" pitchFamily="34" charset="0"/>
              </a:rPr>
              <a:t>Stat</a:t>
            </a:r>
            <a:r>
              <a:rPr lang="it-IT" sz="1600" u="sng" dirty="0" smtClean="0">
                <a:solidFill>
                  <a:srgbClr val="002060"/>
                </a:solidFill>
                <a:latin typeface="Arial" pitchFamily="34" charset="0"/>
                <a:cs typeface="Arial" pitchFamily="34" charset="0"/>
              </a:rPr>
              <a:t>. </a:t>
            </a:r>
            <a:r>
              <a:rPr lang="it-IT" sz="1600" u="sng" dirty="0" err="1" smtClean="0">
                <a:solidFill>
                  <a:srgbClr val="002060"/>
                </a:solidFill>
                <a:latin typeface="Arial" pitchFamily="34" charset="0"/>
                <a:cs typeface="Arial" pitchFamily="34" charset="0"/>
              </a:rPr>
              <a:t>Lav</a:t>
            </a:r>
            <a:r>
              <a:rPr lang="it-IT" sz="1600" i="1" dirty="0" smtClean="0">
                <a:solidFill>
                  <a:srgbClr val="002060"/>
                </a:solidFill>
                <a:latin typeface="Arial" pitchFamily="34" charset="0"/>
                <a:cs typeface="Arial" pitchFamily="34" charset="0"/>
              </a:rPr>
              <a:t>. ovvero </a:t>
            </a:r>
            <a:r>
              <a:rPr lang="it-IT" sz="1600" b="1" i="1" dirty="0" smtClean="0">
                <a:solidFill>
                  <a:srgbClr val="002060"/>
                </a:solidFill>
                <a:latin typeface="Arial" pitchFamily="34" charset="0"/>
                <a:cs typeface="Arial" pitchFamily="34" charset="0"/>
              </a:rPr>
              <a:t>riconducibile agli altri casi di nullità espressamente previsti dalle legge</a:t>
            </a:r>
            <a:r>
              <a:rPr lang="it-IT" sz="1600" i="1" dirty="0" smtClean="0">
                <a:solidFill>
                  <a:srgbClr val="002060"/>
                </a:solidFill>
                <a:latin typeface="Arial" pitchFamily="34" charset="0"/>
                <a:cs typeface="Arial" pitchFamily="34" charset="0"/>
              </a:rPr>
              <a:t>, ordina al datore di lavoro, imprenditore o non imprenditore, </a:t>
            </a:r>
            <a:r>
              <a:rPr lang="it-IT" sz="1600" b="1" i="1" dirty="0" smtClean="0">
                <a:solidFill>
                  <a:srgbClr val="FF0000"/>
                </a:solidFill>
                <a:latin typeface="Arial" pitchFamily="34" charset="0"/>
                <a:cs typeface="Arial" pitchFamily="34" charset="0"/>
              </a:rPr>
              <a:t>la reintegrazione </a:t>
            </a:r>
            <a:r>
              <a:rPr lang="it-IT" sz="1600" i="1" dirty="0" smtClean="0">
                <a:solidFill>
                  <a:srgbClr val="002060"/>
                </a:solidFill>
                <a:latin typeface="Arial" pitchFamily="34" charset="0"/>
                <a:cs typeface="Arial" pitchFamily="34" charset="0"/>
              </a:rPr>
              <a:t>del lavoratore nel posto di lavoro, indipendentemente dal motivo formalmente addotto. A seguito dell'ordine di reintegrazione, il rapporto di lavoro si intende risolto quando il lavoratore non abbia ripreso servizio entro trenta giorni dall'invito del datore di lavoro, salvo il caso in cui abbia richiesto l'indennità di cui al terzo comma del presente articolo. Il regime di cui</a:t>
            </a:r>
          </a:p>
          <a:p>
            <a:pPr algn="just"/>
            <a:r>
              <a:rPr lang="it-IT" sz="1600" i="1" dirty="0" smtClean="0">
                <a:solidFill>
                  <a:srgbClr val="002060"/>
                </a:solidFill>
                <a:latin typeface="Arial" pitchFamily="34" charset="0"/>
                <a:cs typeface="Arial" pitchFamily="34" charset="0"/>
              </a:rPr>
              <a:t>al presente articolo si applica anche al licenziamento dichiarato </a:t>
            </a:r>
            <a:r>
              <a:rPr lang="it-IT" sz="1600" i="1" dirty="0" smtClean="0">
                <a:solidFill>
                  <a:srgbClr val="FF0000"/>
                </a:solidFill>
                <a:latin typeface="Arial" pitchFamily="34" charset="0"/>
                <a:cs typeface="Arial" pitchFamily="34" charset="0"/>
              </a:rPr>
              <a:t>inefficace</a:t>
            </a:r>
            <a:r>
              <a:rPr lang="it-IT" sz="1600" i="1" dirty="0" smtClean="0">
                <a:solidFill>
                  <a:srgbClr val="002060"/>
                </a:solidFill>
                <a:latin typeface="Arial" pitchFamily="34" charset="0"/>
                <a:cs typeface="Arial" pitchFamily="34" charset="0"/>
              </a:rPr>
              <a:t> perché intimato in forma orale .</a:t>
            </a:r>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12" name="Uguale 11"/>
          <p:cNvSpPr/>
          <p:nvPr/>
        </p:nvSpPr>
        <p:spPr bwMode="auto">
          <a:xfrm>
            <a:off x="4139952" y="4797152"/>
            <a:ext cx="914400" cy="914400"/>
          </a:xfrm>
          <a:prstGeom prst="mathEqual">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CasellaDiTesto 13"/>
          <p:cNvSpPr txBox="1"/>
          <p:nvPr/>
        </p:nvSpPr>
        <p:spPr>
          <a:xfrm>
            <a:off x="2339752" y="5733256"/>
            <a:ext cx="4392488" cy="58477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1600" b="1" cap="all" dirty="0">
                <a:solidFill>
                  <a:srgbClr val="002060"/>
                </a:solidFill>
                <a:latin typeface="Arial" pitchFamily="34" charset="0"/>
                <a:cs typeface="Arial" pitchFamily="34" charset="0"/>
              </a:rPr>
              <a:t>Primi 3 commi dell’art. </a:t>
            </a:r>
            <a:r>
              <a:rPr lang="it-IT" sz="1600" b="1" cap="all" dirty="0" smtClean="0">
                <a:solidFill>
                  <a:srgbClr val="002060"/>
                </a:solidFill>
                <a:latin typeface="Arial" pitchFamily="34" charset="0"/>
                <a:cs typeface="Arial" pitchFamily="34" charset="0"/>
              </a:rPr>
              <a:t>18, STAT. LAV. COME </a:t>
            </a:r>
            <a:r>
              <a:rPr lang="it-IT" sz="1600" b="1" cap="all" dirty="0" err="1" smtClean="0">
                <a:solidFill>
                  <a:srgbClr val="002060"/>
                </a:solidFill>
                <a:latin typeface="Arial" pitchFamily="34" charset="0"/>
                <a:cs typeface="Arial" pitchFamily="34" charset="0"/>
              </a:rPr>
              <a:t>gia’</a:t>
            </a:r>
            <a:r>
              <a:rPr lang="it-IT" sz="1600" b="1" cap="all" dirty="0" smtClean="0">
                <a:solidFill>
                  <a:srgbClr val="002060"/>
                </a:solidFill>
                <a:latin typeface="Arial" pitchFamily="34" charset="0"/>
                <a:cs typeface="Arial" pitchFamily="34" charset="0"/>
              </a:rPr>
              <a:t> IN VIGORE  </a:t>
            </a:r>
            <a:endParaRPr lang="it-IT" sz="1600" b="1" cap="all" dirty="0">
              <a:solidFill>
                <a:srgbClr val="FF0000"/>
              </a:solidFill>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36</a:t>
            </a:fld>
            <a:endParaRPr lang="it-IT" sz="1200" dirty="0">
              <a:solidFill>
                <a:schemeClr val="tx1">
                  <a:tint val="75000"/>
                </a:schemeClr>
              </a:solidFill>
              <a:latin typeface="+mn-lt"/>
            </a:endParaRPr>
          </a:p>
        </p:txBody>
      </p:sp>
      <p:sp>
        <p:nvSpPr>
          <p:cNvPr id="10" name="Ovale 9"/>
          <p:cNvSpPr/>
          <p:nvPr/>
        </p:nvSpPr>
        <p:spPr bwMode="auto">
          <a:xfrm>
            <a:off x="2267744" y="836712"/>
            <a:ext cx="4968552" cy="914400"/>
          </a:xfrm>
          <a:prstGeom prst="ellipse">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2060"/>
                </a:solidFill>
                <a:effectLst/>
                <a:latin typeface="Tahoma" pitchFamily="34" charset="0"/>
              </a:rPr>
              <a:t>Nozione più ampia? </a:t>
            </a:r>
          </a:p>
        </p:txBody>
      </p:sp>
      <p:sp>
        <p:nvSpPr>
          <p:cNvPr id="17" name="CasellaDiTesto 16"/>
          <p:cNvSpPr txBox="1"/>
          <p:nvPr/>
        </p:nvSpPr>
        <p:spPr>
          <a:xfrm>
            <a:off x="539552" y="2420888"/>
            <a:ext cx="7920880" cy="3293209"/>
          </a:xfrm>
          <a:prstGeom prst="rect">
            <a:avLst/>
          </a:prstGeom>
          <a:noFill/>
        </p:spPr>
        <p:txBody>
          <a:bodyPr wrap="square" rtlCol="0">
            <a:spAutoFit/>
          </a:bodyPr>
          <a:lstStyle/>
          <a:p>
            <a:pPr algn="just"/>
            <a:r>
              <a:rPr lang="it-IT" sz="1600" b="1" dirty="0" smtClean="0">
                <a:solidFill>
                  <a:srgbClr val="002060"/>
                </a:solidFill>
                <a:latin typeface="Arial" pitchFamily="34" charset="0"/>
                <a:cs typeface="Arial" pitchFamily="34" charset="0"/>
              </a:rPr>
              <a:t>Licenziamento nulli: </a:t>
            </a:r>
          </a:p>
          <a:p>
            <a:pPr marL="285750" indent="-285750" algn="just">
              <a:buFontTx/>
              <a:buChar char="-"/>
            </a:pPr>
            <a:r>
              <a:rPr lang="it-IT" sz="1600" dirty="0" smtClean="0">
                <a:solidFill>
                  <a:srgbClr val="002060"/>
                </a:solidFill>
                <a:latin typeface="Arial" pitchFamily="34" charset="0"/>
                <a:cs typeface="Arial" pitchFamily="34" charset="0"/>
              </a:rPr>
              <a:t>Licenziamenti discriminatorio determinati da motivi di natura politica, razziale, di lingua, sesso, handicap, età, orientamento sessuale e convinzioni personali </a:t>
            </a:r>
            <a:r>
              <a:rPr lang="it-IT" sz="1600" b="1" dirty="0" smtClean="0">
                <a:solidFill>
                  <a:srgbClr val="002060"/>
                </a:solidFill>
                <a:latin typeface="Arial" pitchFamily="34" charset="0"/>
                <a:cs typeface="Arial" pitchFamily="34" charset="0"/>
              </a:rPr>
              <a:t>(art. 15, Stat. Lav.)</a:t>
            </a:r>
          </a:p>
          <a:p>
            <a:pPr marL="285750" indent="-285750" algn="just">
              <a:buFontTx/>
              <a:buChar char="-"/>
            </a:pPr>
            <a:r>
              <a:rPr lang="it-IT" sz="1600" dirty="0" smtClean="0">
                <a:solidFill>
                  <a:srgbClr val="002060"/>
                </a:solidFill>
                <a:latin typeface="Arial" pitchFamily="34" charset="0"/>
                <a:cs typeface="Arial" pitchFamily="34" charset="0"/>
              </a:rPr>
              <a:t>Licenziamenti per ritorsione o rappresaglia determinati da una ingiusta reazione del datore di lavoro (unica ragione del provvedimento espulsivo) ad un comportamento legittimo del lavoratore. </a:t>
            </a:r>
          </a:p>
          <a:p>
            <a:pPr marL="285750" indent="-285750" algn="just">
              <a:buFontTx/>
              <a:buChar char="-"/>
            </a:pPr>
            <a:r>
              <a:rPr lang="it-IT" sz="1600" dirty="0" smtClean="0">
                <a:solidFill>
                  <a:srgbClr val="002060"/>
                </a:solidFill>
                <a:latin typeface="Arial" pitchFamily="34" charset="0"/>
                <a:cs typeface="Arial" pitchFamily="34" charset="0"/>
              </a:rPr>
              <a:t>Licenziamento in concomitanza di matrimonio o in maternità</a:t>
            </a:r>
          </a:p>
          <a:p>
            <a:pPr marL="285750" indent="-285750" algn="just">
              <a:buFontTx/>
              <a:buChar char="-"/>
            </a:pPr>
            <a:r>
              <a:rPr lang="it-IT" sz="1600" dirty="0" smtClean="0">
                <a:solidFill>
                  <a:srgbClr val="002060"/>
                </a:solidFill>
                <a:latin typeface="Arial" pitchFamily="34" charset="0"/>
                <a:cs typeface="Arial" pitchFamily="34" charset="0"/>
              </a:rPr>
              <a:t>Licenziamento per altro motivo illecito determinante</a:t>
            </a:r>
          </a:p>
          <a:p>
            <a:pPr marL="285750" indent="-285750" algn="just"/>
            <a:endParaRPr lang="it-IT" sz="1600" dirty="0" smtClean="0">
              <a:solidFill>
                <a:srgbClr val="002060"/>
              </a:solidFill>
              <a:latin typeface="Arial" pitchFamily="34" charset="0"/>
              <a:cs typeface="Arial" pitchFamily="34" charset="0"/>
            </a:endParaRPr>
          </a:p>
          <a:p>
            <a:pPr marL="285750" indent="-285750" algn="just"/>
            <a:r>
              <a:rPr lang="it-IT" sz="1600" b="1" dirty="0" smtClean="0">
                <a:solidFill>
                  <a:srgbClr val="002060"/>
                </a:solidFill>
                <a:latin typeface="Arial" pitchFamily="34" charset="0"/>
                <a:cs typeface="Arial" pitchFamily="34" charset="0"/>
              </a:rPr>
              <a:t>Licenziamento inefficace:</a:t>
            </a:r>
          </a:p>
          <a:p>
            <a:pPr marL="285750" indent="-285750" algn="just"/>
            <a:r>
              <a:rPr lang="it-IT" sz="1600" dirty="0" smtClean="0">
                <a:solidFill>
                  <a:srgbClr val="002060"/>
                </a:solidFill>
                <a:latin typeface="Arial" pitchFamily="34" charset="0"/>
                <a:cs typeface="Arial" pitchFamily="34" charset="0"/>
              </a:rPr>
              <a:t>- Licenziamento intimato in forma orale</a:t>
            </a:r>
          </a:p>
          <a:p>
            <a:endParaRPr lang="it-IT" sz="1600" dirty="0">
              <a:solidFill>
                <a:srgbClr val="002060"/>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37</a:t>
            </a:fld>
            <a:endParaRPr lang="it-IT" sz="1200" dirty="0">
              <a:solidFill>
                <a:schemeClr val="tx1">
                  <a:tint val="75000"/>
                </a:schemeClr>
              </a:solidFill>
              <a:latin typeface="+mn-lt"/>
            </a:endParaRPr>
          </a:p>
        </p:txBody>
      </p:sp>
      <p:sp>
        <p:nvSpPr>
          <p:cNvPr id="9" name="Rettangolo 8"/>
          <p:cNvSpPr/>
          <p:nvPr/>
        </p:nvSpPr>
        <p:spPr>
          <a:xfrm>
            <a:off x="2286000" y="764705"/>
            <a:ext cx="4572000" cy="1138773"/>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licenziamento discriminatorio, nullo o intimato in forma orale</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323528" y="1844824"/>
            <a:ext cx="8640960" cy="3293209"/>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2, DEL DECRETO</a:t>
            </a:r>
          </a:p>
          <a:p>
            <a:endParaRPr lang="it-IT" sz="1600" dirty="0">
              <a:solidFill>
                <a:srgbClr val="002060"/>
              </a:solidFill>
              <a:latin typeface="Arial" pitchFamily="34" charset="0"/>
              <a:cs typeface="Arial" pitchFamily="34" charset="0"/>
            </a:endParaRPr>
          </a:p>
          <a:p>
            <a:pPr algn="just"/>
            <a:r>
              <a:rPr lang="it-IT" sz="1600" b="1" dirty="0" smtClean="0">
                <a:solidFill>
                  <a:srgbClr val="001978"/>
                </a:solidFill>
              </a:rPr>
              <a:t>2</a:t>
            </a:r>
            <a:r>
              <a:rPr lang="it-IT" sz="1600" dirty="0" smtClean="0">
                <a:solidFill>
                  <a:srgbClr val="001978"/>
                </a:solidFill>
              </a:rPr>
              <a:t>. Con la pronuncia di cui al comma 1, il giudice condanna altresì il datore di lavoro al risarcimento del danno subito dal lavoratore per il licenziamento di cui sia stata accertata la nullità e l’inefficacia, stabilendo a tal fine </a:t>
            </a:r>
            <a:r>
              <a:rPr lang="it-IT" sz="1600" dirty="0" smtClean="0">
                <a:solidFill>
                  <a:srgbClr val="FF0000"/>
                </a:solidFill>
              </a:rPr>
              <a:t>un'indennità commisurata all’ultima retribuzione di riferimento per il calcolo del trattamento di fine rapporto, corrispondente al periodo dal giorno del licenziamento sino a quello dell'effettiva reintegrazione</a:t>
            </a:r>
            <a:r>
              <a:rPr lang="it-IT" sz="1600" dirty="0" smtClean="0">
                <a:solidFill>
                  <a:srgbClr val="001978"/>
                </a:solidFill>
              </a:rPr>
              <a:t>, dedotto quanto percepito, nel periodo di estromissione, per lo svolgimento di altre attività lavorative. In ogni caso la misura del risarcimento non potrà essere inferiore a cinque mensilità dell’ultima retribuzione di riferimento per il calcolo del trattamento di fine rapporto. </a:t>
            </a:r>
            <a:r>
              <a:rPr lang="it-IT" sz="1600" dirty="0" smtClean="0">
                <a:solidFill>
                  <a:srgbClr val="FF0000"/>
                </a:solidFill>
              </a:rPr>
              <a:t>Il datore di lavoro è condannato, altresì, per il medesimo periodo, al versamento dei contributi previdenziali e assistenziali</a:t>
            </a:r>
            <a:r>
              <a:rPr lang="it-IT" sz="1600" dirty="0" smtClean="0">
                <a:solidFill>
                  <a:srgbClr val="001978"/>
                </a:solidFill>
              </a:rPr>
              <a:t>.</a:t>
            </a:r>
            <a:endParaRPr lang="it-IT" sz="1600" i="1" dirty="0" smtClean="0">
              <a:solidFill>
                <a:srgbClr val="001978"/>
              </a:solidFill>
              <a:latin typeface="Arial" pitchFamily="34" charset="0"/>
              <a:cs typeface="Arial" pitchFamily="34" charset="0"/>
            </a:endParaRPr>
          </a:p>
          <a:p>
            <a:pPr algn="just"/>
            <a:endParaRPr lang="it-IT" sz="1600" i="1" dirty="0">
              <a:solidFill>
                <a:srgbClr val="002060"/>
              </a:solidFill>
              <a:latin typeface="Arial" pitchFamily="34" charset="0"/>
              <a:cs typeface="Arial" pitchFamily="34" charset="0"/>
            </a:endParaRPr>
          </a:p>
          <a:p>
            <a:pPr algn="just"/>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38</a:t>
            </a:fld>
            <a:endParaRPr lang="it-IT" sz="1200" dirty="0">
              <a:solidFill>
                <a:schemeClr val="tx1">
                  <a:tint val="75000"/>
                </a:schemeClr>
              </a:solidFill>
              <a:latin typeface="+mn-lt"/>
            </a:endParaRPr>
          </a:p>
        </p:txBody>
      </p:sp>
      <p:sp>
        <p:nvSpPr>
          <p:cNvPr id="12" name="Rettangolo 11"/>
          <p:cNvSpPr/>
          <p:nvPr/>
        </p:nvSpPr>
        <p:spPr>
          <a:xfrm>
            <a:off x="2286000" y="620689"/>
            <a:ext cx="4572000" cy="646331"/>
          </a:xfrm>
          <a:prstGeom prst="rect">
            <a:avLst/>
          </a:prstGeom>
        </p:spPr>
        <p:txBody>
          <a:bodyPr wrap="square">
            <a:spAutoFit/>
          </a:bodyPr>
          <a:lstStyle/>
          <a:p>
            <a:r>
              <a:rPr lang="it-IT" b="1" cap="all" dirty="0" smtClean="0">
                <a:solidFill>
                  <a:srgbClr val="002060"/>
                </a:solidFill>
                <a:latin typeface="Arial" pitchFamily="34" charset="0"/>
                <a:cs typeface="Arial" pitchFamily="34" charset="0"/>
              </a:rPr>
              <a:t>licenziamento discriminatorio, nullo o intimato in forma orale</a:t>
            </a:r>
            <a:endParaRPr lang="it-IT" dirty="0"/>
          </a:p>
        </p:txBody>
      </p:sp>
      <p:sp>
        <p:nvSpPr>
          <p:cNvPr id="14" name="CasellaDiTesto 13"/>
          <p:cNvSpPr txBox="1"/>
          <p:nvPr/>
        </p:nvSpPr>
        <p:spPr>
          <a:xfrm>
            <a:off x="323528" y="1484784"/>
            <a:ext cx="8640960" cy="452431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3 E 4, DEL DECRETO</a:t>
            </a:r>
          </a:p>
          <a:p>
            <a:pPr algn="just"/>
            <a:endParaRPr lang="it-IT" sz="1600" i="1" dirty="0">
              <a:solidFill>
                <a:srgbClr val="002060"/>
              </a:solidFill>
              <a:latin typeface="Arial" pitchFamily="34" charset="0"/>
              <a:cs typeface="Arial" pitchFamily="34" charset="0"/>
            </a:endParaRPr>
          </a:p>
          <a:p>
            <a:pPr algn="just"/>
            <a:r>
              <a:rPr lang="it-IT" sz="1600" b="1" u="sng" dirty="0">
                <a:solidFill>
                  <a:srgbClr val="002060"/>
                </a:solidFill>
                <a:latin typeface="Arial" pitchFamily="34" charset="0"/>
                <a:cs typeface="Arial" pitchFamily="34" charset="0"/>
              </a:rPr>
              <a:t>L’opzione alternativa unilaterale = art. 18 Stat.  </a:t>
            </a:r>
            <a:r>
              <a:rPr lang="it-IT" sz="1600" b="1" u="sng" dirty="0" err="1">
                <a:solidFill>
                  <a:srgbClr val="002060"/>
                </a:solidFill>
                <a:latin typeface="Arial" pitchFamily="34" charset="0"/>
                <a:cs typeface="Arial" pitchFamily="34" charset="0"/>
              </a:rPr>
              <a:t>Lav</a:t>
            </a:r>
            <a:r>
              <a:rPr lang="it-IT" sz="1600" b="1" u="sng" dirty="0" smtClean="0">
                <a:solidFill>
                  <a:srgbClr val="002060"/>
                </a:solidFill>
                <a:latin typeface="Arial" pitchFamily="34" charset="0"/>
                <a:cs typeface="Arial" pitchFamily="34" charset="0"/>
              </a:rPr>
              <a:t>.</a:t>
            </a:r>
          </a:p>
          <a:p>
            <a:pPr algn="just"/>
            <a:endParaRPr lang="it-IT" sz="1600" b="1" u="sng"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3. </a:t>
            </a:r>
            <a:r>
              <a:rPr lang="it-IT" sz="1600" dirty="0" smtClean="0">
                <a:solidFill>
                  <a:srgbClr val="002060"/>
                </a:solidFill>
                <a:latin typeface="Arial" pitchFamily="34" charset="0"/>
                <a:cs typeface="Arial" pitchFamily="34" charset="0"/>
              </a:rPr>
              <a:t>Fermo restando il diritto al risarcimento del danno come previsto al comma 2, al lavoratore è data la facoltà di chiedere al datore di lavoro, </a:t>
            </a:r>
            <a:r>
              <a:rPr lang="it-IT" sz="1600" dirty="0" smtClean="0">
                <a:solidFill>
                  <a:srgbClr val="FF0000"/>
                </a:solidFill>
                <a:latin typeface="Arial" pitchFamily="34" charset="0"/>
                <a:cs typeface="Arial" pitchFamily="34" charset="0"/>
              </a:rPr>
              <a:t>in sostituzione della reintegrazione nel posto di lavoro, un'indennità pari a quindici mensilità dell’ultima retribuzione di riferimento </a:t>
            </a:r>
            <a:r>
              <a:rPr lang="it-IT" sz="1600" dirty="0" smtClean="0">
                <a:solidFill>
                  <a:srgbClr val="002060"/>
                </a:solidFill>
                <a:latin typeface="Arial" pitchFamily="34" charset="0"/>
                <a:cs typeface="Arial" pitchFamily="34" charset="0"/>
              </a:rPr>
              <a:t>per il calcolo del trattamento di fine rapporto, la cui richiesta determina la risoluzione del rapporto di lavoro, e che non è assoggettata a contribuzione previdenziale. La richiesta dell'indennità deve essere effettuata entro trenta giorni dalla comunicazione del deposito della pronuncia o dall'invito del datore di lavoro a riprendere servizio, se anteriore alla predetta comunicazione.</a:t>
            </a: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1978"/>
                </a:solidFill>
                <a:latin typeface="Arial" pitchFamily="34" charset="0"/>
                <a:cs typeface="Arial" pitchFamily="34" charset="0"/>
              </a:rPr>
              <a:t>4. </a:t>
            </a:r>
            <a:r>
              <a:rPr lang="it-IT" sz="1600" dirty="0" smtClean="0">
                <a:solidFill>
                  <a:srgbClr val="001978"/>
                </a:solidFill>
                <a:latin typeface="Arial" pitchFamily="34" charset="0"/>
                <a:cs typeface="Arial" pitchFamily="34" charset="0"/>
              </a:rPr>
              <a:t>La disciplina di cui al presente articolo trova applicazione anche nelle ipotesi in cui il giudice accerta il </a:t>
            </a:r>
            <a:r>
              <a:rPr lang="it-IT" sz="1600" dirty="0" smtClean="0">
                <a:solidFill>
                  <a:srgbClr val="FF0000"/>
                </a:solidFill>
                <a:latin typeface="Arial" pitchFamily="34" charset="0"/>
                <a:cs typeface="Arial" pitchFamily="34" charset="0"/>
              </a:rPr>
              <a:t>difetto di giustificazione per motivo consistente nella disabilità fisica o psichica del lavoratore,</a:t>
            </a:r>
            <a:r>
              <a:rPr lang="it-IT" sz="1600" dirty="0" smtClean="0">
                <a:solidFill>
                  <a:srgbClr val="001978"/>
                </a:solidFill>
                <a:latin typeface="Arial" pitchFamily="34" charset="0"/>
                <a:cs typeface="Arial" pitchFamily="34" charset="0"/>
              </a:rPr>
              <a:t> anche ai sensi degli articoli 4, comma 4, e 10, comma 3, della legge 12 marzo 1999, n. 68. </a:t>
            </a:r>
            <a:r>
              <a:rPr lang="it-IT" sz="1600" cap="all" dirty="0" smtClean="0">
                <a:solidFill>
                  <a:srgbClr val="002060"/>
                </a:solidFill>
                <a:latin typeface="Arial" pitchFamily="34" charset="0"/>
                <a:cs typeface="Arial" pitchFamily="34" charset="0"/>
              </a:rPr>
              <a:t>	</a:t>
            </a:r>
          </a:p>
          <a:p>
            <a:pPr algn="just"/>
            <a:endParaRPr lang="it-IT" sz="1600" cap="all" dirty="0" smtClean="0">
              <a:solidFill>
                <a:srgbClr val="002060"/>
              </a:solidFill>
              <a:latin typeface="Arial" pitchFamily="34" charset="0"/>
              <a:cs typeface="Arial" pitchFamily="34" charset="0"/>
            </a:endParaRPr>
          </a:p>
          <a:p>
            <a:pPr algn="ctr"/>
            <a:r>
              <a:rPr lang="it-IT" sz="1600" cap="all" dirty="0" smtClean="0">
                <a:solidFill>
                  <a:srgbClr val="002060"/>
                </a:solidFill>
                <a:latin typeface="Arial" pitchFamily="34" charset="0"/>
                <a:cs typeface="Arial" pitchFamily="34" charset="0"/>
              </a:rPr>
              <a:t>E l’art. 2110 del c.c.???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39</a:t>
            </a:fld>
            <a:endParaRPr lang="it-IT" sz="1200" dirty="0">
              <a:solidFill>
                <a:schemeClr val="tx1">
                  <a:tint val="75000"/>
                </a:schemeClr>
              </a:solidFill>
              <a:latin typeface="+mn-lt"/>
            </a:endParaRPr>
          </a:p>
        </p:txBody>
      </p:sp>
      <p:sp>
        <p:nvSpPr>
          <p:cNvPr id="7" name="Rettangolo 6"/>
          <p:cNvSpPr/>
          <p:nvPr/>
        </p:nvSpPr>
        <p:spPr>
          <a:xfrm>
            <a:off x="2286000" y="692696"/>
            <a:ext cx="4572000" cy="677108"/>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Licenziamento per giustificato motivo e giusta causa</a:t>
            </a:r>
            <a:endParaRPr lang="it-IT" sz="2000" b="1" dirty="0" smtClean="0">
              <a:solidFill>
                <a:srgbClr val="002060"/>
              </a:solidFill>
              <a:latin typeface="Arial" pitchFamily="34" charset="0"/>
              <a:cs typeface="Arial" pitchFamily="34" charset="0"/>
            </a:endParaRPr>
          </a:p>
        </p:txBody>
      </p:sp>
      <p:sp>
        <p:nvSpPr>
          <p:cNvPr id="8" name="CasellaDiTesto 7"/>
          <p:cNvSpPr txBox="1"/>
          <p:nvPr/>
        </p:nvSpPr>
        <p:spPr>
          <a:xfrm>
            <a:off x="611560" y="1700808"/>
            <a:ext cx="7848872" cy="335476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1600" b="1" dirty="0" smtClean="0">
                <a:solidFill>
                  <a:srgbClr val="002060"/>
                </a:solidFill>
                <a:latin typeface="Arial" pitchFamily="34" charset="0"/>
                <a:cs typeface="Arial" pitchFamily="34" charset="0"/>
              </a:rPr>
              <a:t> ART. 3 DEL DECRETO</a:t>
            </a:r>
          </a:p>
          <a:p>
            <a:pPr algn="just"/>
            <a:endParaRPr lang="it-IT" sz="1600" b="1" dirty="0" smtClean="0">
              <a:solidFill>
                <a:srgbClr val="002060"/>
              </a:solidFill>
              <a:latin typeface="Arial" pitchFamily="34" charset="0"/>
              <a:cs typeface="Arial" pitchFamily="34" charset="0"/>
            </a:endParaRPr>
          </a:p>
          <a:p>
            <a:pPr algn="just"/>
            <a:r>
              <a:rPr lang="it-IT" sz="1800" i="1" dirty="0" smtClean="0">
                <a:solidFill>
                  <a:srgbClr val="002060"/>
                </a:solidFill>
                <a:latin typeface="Arial" pitchFamily="34" charset="0"/>
                <a:cs typeface="Arial" pitchFamily="34" charset="0"/>
              </a:rPr>
              <a:t>“Salvo quanto disposto dal comma 2 del presente articolo, nei casi in cui risulta accertato </a:t>
            </a:r>
            <a:r>
              <a:rPr lang="it-IT" sz="18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8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800" i="1" dirty="0" smtClean="0">
                <a:solidFill>
                  <a:srgbClr val="FF0000"/>
                </a:solidFill>
                <a:latin typeface="Arial" pitchFamily="34" charset="0"/>
                <a:cs typeface="Arial" pitchFamily="34" charset="0"/>
              </a:rPr>
              <a:t>due mensilità </a:t>
            </a:r>
            <a:r>
              <a:rPr lang="it-IT" sz="18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800" i="1" dirty="0" err="1" smtClean="0">
                <a:solidFill>
                  <a:srgbClr val="002060"/>
                </a:solidFill>
                <a:latin typeface="Arial" pitchFamily="34" charset="0"/>
                <a:cs typeface="Arial" pitchFamily="34" charset="0"/>
              </a:rPr>
              <a:t>DI</a:t>
            </a:r>
            <a:r>
              <a:rPr lang="it-IT" sz="1800" i="1" dirty="0" smtClean="0">
                <a:solidFill>
                  <a:srgbClr val="002060"/>
                </a:solidFill>
                <a:latin typeface="Arial" pitchFamily="34" charset="0"/>
                <a:cs typeface="Arial" pitchFamily="34" charset="0"/>
              </a:rPr>
              <a:t> FATTO) per ogni anno </a:t>
            </a:r>
            <a:r>
              <a:rPr lang="it-IT" sz="1800" i="1" dirty="0">
                <a:solidFill>
                  <a:srgbClr val="002060"/>
                </a:solidFill>
                <a:latin typeface="Arial" pitchFamily="34" charset="0"/>
                <a:cs typeface="Arial" pitchFamily="34" charset="0"/>
              </a:rPr>
              <a:t>di servizio, </a:t>
            </a:r>
            <a:r>
              <a:rPr lang="it-IT" sz="1800" i="1" dirty="0" smtClean="0">
                <a:solidFill>
                  <a:srgbClr val="FF0000"/>
                </a:solidFill>
                <a:latin typeface="Arial" pitchFamily="34" charset="0"/>
                <a:cs typeface="Arial" pitchFamily="34" charset="0"/>
              </a:rPr>
              <a:t>in misura comunque non inferiore a quattro e non superiore a ventiquattro mensilità</a:t>
            </a:r>
            <a:r>
              <a:rPr lang="it-IT" sz="1800" i="1" dirty="0" smtClean="0">
                <a:solidFill>
                  <a:srgbClr val="002060"/>
                </a:solidFill>
                <a:latin typeface="Arial" pitchFamily="34" charset="0"/>
                <a:cs typeface="Arial" pitchFamily="34" charset="0"/>
              </a:rPr>
              <a:t>”. </a:t>
            </a:r>
            <a:endParaRPr lang="it-IT" sz="1800" i="1" dirty="0">
              <a:solidFill>
                <a:srgbClr val="002060"/>
              </a:solidFill>
              <a:latin typeface="Arial" pitchFamily="34" charset="0"/>
              <a:cs typeface="Arial" pitchFamily="34" charset="0"/>
            </a:endParaRPr>
          </a:p>
        </p:txBody>
      </p:sp>
      <p:sp>
        <p:nvSpPr>
          <p:cNvPr id="9" name="Freccia giù 1"/>
          <p:cNvSpPr/>
          <p:nvPr/>
        </p:nvSpPr>
        <p:spPr bwMode="auto">
          <a:xfrm>
            <a:off x="4067944" y="5157192"/>
            <a:ext cx="556640" cy="57606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1" name="Rettangolo 10"/>
          <p:cNvSpPr/>
          <p:nvPr/>
        </p:nvSpPr>
        <p:spPr>
          <a:xfrm>
            <a:off x="2286000" y="5661248"/>
            <a:ext cx="4572000" cy="646331"/>
          </a:xfrm>
          <a:prstGeom prst="rect">
            <a:avLst/>
          </a:prstGeom>
        </p:spPr>
        <p:txBody>
          <a:bodyPr wrap="square">
            <a:spAutoFit/>
          </a:bodyPr>
          <a:lstStyle/>
          <a:p>
            <a:pPr algn="ctr"/>
            <a:r>
              <a:rPr lang="it-IT" b="1" dirty="0" smtClean="0">
                <a:solidFill>
                  <a:srgbClr val="FF0000"/>
                </a:solidFill>
                <a:latin typeface="Arial" pitchFamily="34" charset="0"/>
                <a:cs typeface="Arial" pitchFamily="34" charset="0"/>
              </a:rPr>
              <a:t>Tutela esclusivamente risarcitoria</a:t>
            </a:r>
          </a:p>
          <a:p>
            <a:pPr algn="ctr"/>
            <a:r>
              <a:rPr lang="it-IT" b="1" dirty="0" smtClean="0">
                <a:solidFill>
                  <a:srgbClr val="FF0000"/>
                </a:solidFill>
                <a:latin typeface="Arial" pitchFamily="34" charset="0"/>
                <a:cs typeface="Arial" pitchFamily="34" charset="0"/>
              </a:rPr>
              <a:t>4-24 mensilità  a seconda dell’anzianità</a:t>
            </a:r>
            <a:endParaRPr lang="it-IT" b="1" dirty="0">
              <a:solidFill>
                <a:srgbClr val="FF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4</a:t>
            </a:fld>
            <a:endParaRPr lang="it-IT" dirty="0"/>
          </a:p>
        </p:txBody>
      </p:sp>
      <p:sp>
        <p:nvSpPr>
          <p:cNvPr id="8" name="Segnaposto contenuto 1"/>
          <p:cNvSpPr txBox="1">
            <a:spLocks/>
          </p:cNvSpPr>
          <p:nvPr/>
        </p:nvSpPr>
        <p:spPr bwMode="auto">
          <a:xfrm>
            <a:off x="251520" y="1268760"/>
            <a:ext cx="8568952"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r>
              <a:rPr lang="it-IT" sz="1600" dirty="0" smtClean="0">
                <a:solidFill>
                  <a:srgbClr val="002060"/>
                </a:solidFill>
                <a:cs typeface="Arial" charset="0"/>
              </a:rPr>
              <a:t>Il licenziamento individuale è disciplinato dalle seguenti fonti:</a:t>
            </a: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Codice civile:</a:t>
            </a:r>
          </a:p>
          <a:p>
            <a:pPr marL="0" lvl="1" indent="-342900" algn="just">
              <a:spcBef>
                <a:spcPts val="0"/>
              </a:spcBef>
              <a:buClr>
                <a:schemeClr val="tx1"/>
              </a:buClr>
              <a:defRPr/>
            </a:pPr>
            <a:r>
              <a:rPr lang="it-IT" sz="1600" dirty="0" smtClean="0">
                <a:solidFill>
                  <a:srgbClr val="002060"/>
                </a:solidFill>
                <a:cs typeface="Arial" charset="0"/>
              </a:rPr>
              <a:t>       - art. 2118 c.c. -&gt; licenziamento con preavviso</a:t>
            </a:r>
          </a:p>
          <a:p>
            <a:pPr marL="0" lvl="1" indent="-342900" algn="just">
              <a:spcBef>
                <a:spcPts val="0"/>
              </a:spcBef>
              <a:buClr>
                <a:schemeClr val="tx1"/>
              </a:buClr>
              <a:defRPr/>
            </a:pPr>
            <a:r>
              <a:rPr lang="it-IT" sz="1600" dirty="0" smtClean="0">
                <a:solidFill>
                  <a:srgbClr val="002060"/>
                </a:solidFill>
                <a:cs typeface="Arial" charset="0"/>
              </a:rPr>
              <a:t>       - art. 2119 c.c. -&gt; licenziamento per giusta causa</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604/1966 </a:t>
            </a:r>
            <a:r>
              <a:rPr lang="it-IT" sz="1600" dirty="0" smtClean="0">
                <a:solidFill>
                  <a:srgbClr val="002060"/>
                </a:solidFill>
                <a:cs typeface="Arial" charset="0"/>
              </a:rPr>
              <a:t>che ha introdotto:</a:t>
            </a:r>
          </a:p>
          <a:p>
            <a:pPr marL="0" lvl="1" indent="-342900" algn="just">
              <a:spcBef>
                <a:spcPts val="0"/>
              </a:spcBef>
              <a:buClr>
                <a:schemeClr val="tx1"/>
              </a:buClr>
              <a:defRPr/>
            </a:pPr>
            <a:r>
              <a:rPr lang="it-IT" sz="1600" dirty="0" smtClean="0">
                <a:solidFill>
                  <a:srgbClr val="002060"/>
                </a:solidFill>
                <a:cs typeface="Arial" charset="0"/>
              </a:rPr>
              <a:t>       -  il principio di necessaria giustificazione del licenziamento</a:t>
            </a:r>
          </a:p>
          <a:p>
            <a:pPr marL="0" lvl="1" indent="-342900" algn="just">
              <a:spcBef>
                <a:spcPts val="0"/>
              </a:spcBef>
              <a:buClr>
                <a:schemeClr val="tx1"/>
              </a:buClr>
              <a:defRPr/>
            </a:pPr>
            <a:r>
              <a:rPr lang="it-IT" sz="1600" dirty="0" smtClean="0">
                <a:solidFill>
                  <a:srgbClr val="002060"/>
                </a:solidFill>
                <a:cs typeface="Arial" charset="0"/>
              </a:rPr>
              <a:t>       -  l’obbligo di forma scritta</a:t>
            </a:r>
          </a:p>
          <a:p>
            <a:pPr marL="0" lvl="1" indent="-342900" algn="just">
              <a:spcBef>
                <a:spcPts val="0"/>
              </a:spcBef>
              <a:buClr>
                <a:schemeClr val="tx1"/>
              </a:buClr>
              <a:defRPr/>
            </a:pPr>
            <a:r>
              <a:rPr lang="it-IT" sz="1600" dirty="0" smtClean="0">
                <a:solidFill>
                  <a:srgbClr val="002060"/>
                </a:solidFill>
                <a:cs typeface="Arial" charset="0"/>
              </a:rPr>
              <a:t>       -  la nozione di giustificato motivo (soggettivo ed oggettivo)</a:t>
            </a:r>
          </a:p>
          <a:p>
            <a:pPr marL="0" lvl="1" indent="-342900" algn="just">
              <a:spcBef>
                <a:spcPts val="0"/>
              </a:spcBef>
              <a:buClr>
                <a:schemeClr val="tx1"/>
              </a:buClr>
              <a:defRPr/>
            </a:pPr>
            <a:r>
              <a:rPr lang="it-IT" sz="1600" dirty="0" smtClean="0">
                <a:solidFill>
                  <a:srgbClr val="002060"/>
                </a:solidFill>
                <a:cs typeface="Arial" charset="0"/>
              </a:rPr>
              <a:t>       -  la sanzione per l’ipotesi di licenziamento privo di giustificato motivo o di giusta causa</a:t>
            </a:r>
          </a:p>
          <a:p>
            <a:pPr marL="0" lvl="1" indent="-342900" algn="just">
              <a:spcBef>
                <a:spcPts val="0"/>
              </a:spcBef>
              <a:buClr>
                <a:schemeClr val="tx1"/>
              </a:buClr>
              <a:defRPr/>
            </a:pPr>
            <a:r>
              <a:rPr lang="it-IT" sz="1600" dirty="0" smtClean="0">
                <a:solidFill>
                  <a:srgbClr val="002060"/>
                </a:solidFill>
                <a:cs typeface="Arial" charset="0"/>
              </a:rPr>
              <a:t>       -  l’ipotesi di licenziamento discriminatorio.</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300/1970 («Statuto dei Lavoratori») – art. 18 </a:t>
            </a:r>
            <a:r>
              <a:rPr lang="it-IT" sz="1600" dirty="0" smtClean="0">
                <a:solidFill>
                  <a:srgbClr val="002060"/>
                </a:solidFill>
                <a:cs typeface="Arial" charset="0"/>
              </a:rPr>
              <a:t>che ha introdotto la sanzione della reintegra nel caso di licenziamento illegittimo</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108/1990 </a:t>
            </a:r>
            <a:r>
              <a:rPr lang="it-IT" sz="1600" dirty="0" smtClean="0">
                <a:solidFill>
                  <a:srgbClr val="002060"/>
                </a:solidFill>
                <a:cs typeface="Arial" charset="0"/>
              </a:rPr>
              <a:t>che è intervenuta sull’ambito di applicazione delle tutele obbligatoria e reale e nuove ipotesi di licenziamento discriminatorio.</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92/2012 («Riforma Fornero») </a:t>
            </a:r>
            <a:r>
              <a:rPr lang="it-IT" sz="1600" dirty="0" smtClean="0">
                <a:solidFill>
                  <a:srgbClr val="002060"/>
                </a:solidFill>
                <a:cs typeface="Arial" charset="0"/>
              </a:rPr>
              <a:t>che ha modificato la precedente versione dell’art. 18 L. 300/1970</a:t>
            </a:r>
          </a:p>
          <a:p>
            <a:pPr marL="0" lvl="1" indent="-342900" algn="just">
              <a:spcBef>
                <a:spcPts val="0"/>
              </a:spcBef>
              <a:buClr>
                <a:schemeClr val="tx1"/>
              </a:buClr>
              <a:defRPr/>
            </a:pPr>
            <a:r>
              <a:rPr lang="it-IT" sz="1600" dirty="0" smtClean="0">
                <a:solidFill>
                  <a:srgbClr val="002060"/>
                </a:solidFill>
                <a:cs typeface="Arial" charset="0"/>
              </a:rPr>
              <a:t>                                                                                                       </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476672"/>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40</a:t>
            </a:fld>
            <a:endParaRPr lang="it-IT" sz="1200" dirty="0">
              <a:solidFill>
                <a:schemeClr val="tx1">
                  <a:tint val="75000"/>
                </a:schemeClr>
              </a:solidFill>
              <a:latin typeface="+mn-lt"/>
            </a:endParaRPr>
          </a:p>
        </p:txBody>
      </p:sp>
      <p:sp>
        <p:nvSpPr>
          <p:cNvPr id="10" name="Rettangolo 5"/>
          <p:cNvSpPr>
            <a:spLocks noChangeArrowheads="1"/>
          </p:cNvSpPr>
          <p:nvPr/>
        </p:nvSpPr>
        <p:spPr bwMode="auto">
          <a:xfrm>
            <a:off x="539552" y="548680"/>
            <a:ext cx="8363281" cy="169277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REINTEGRAZIONE SOLO IN CASO </a:t>
            </a:r>
            <a:r>
              <a:rPr lang="it-IT" b="1" dirty="0" err="1" smtClean="0">
                <a:solidFill>
                  <a:srgbClr val="002060"/>
                </a:solidFill>
                <a:latin typeface="Arial" pitchFamily="34" charset="0"/>
                <a:cs typeface="Arial" pitchFamily="34" charset="0"/>
              </a:rPr>
              <a:t>DI</a:t>
            </a:r>
            <a:r>
              <a:rPr lang="it-IT" b="1" dirty="0" smtClean="0">
                <a:solidFill>
                  <a:srgbClr val="002060"/>
                </a:solidFill>
                <a:latin typeface="Arial" pitchFamily="34" charset="0"/>
                <a:cs typeface="Arial" pitchFamily="34" charset="0"/>
              </a:rPr>
              <a:t> INSUSSISTENZA </a:t>
            </a:r>
            <a:r>
              <a:rPr lang="it-IT" b="1" dirty="0">
                <a:solidFill>
                  <a:srgbClr val="002060"/>
                </a:solidFill>
                <a:latin typeface="Arial" pitchFamily="34" charset="0"/>
                <a:cs typeface="Arial" pitchFamily="34" charset="0"/>
              </a:rPr>
              <a:t>DEL FATTO </a:t>
            </a:r>
            <a:r>
              <a:rPr lang="it-IT" b="1" dirty="0" smtClean="0">
                <a:solidFill>
                  <a:srgbClr val="002060"/>
                </a:solidFill>
                <a:latin typeface="Arial" pitchFamily="34" charset="0"/>
                <a:cs typeface="Arial" pitchFamily="34" charset="0"/>
              </a:rPr>
              <a:t>MATERIALE CONTESTATO DIMOSTRATA IN GIUDIZIO (</a:t>
            </a:r>
            <a:r>
              <a:rPr lang="it-IT" b="1" dirty="0" smtClean="0">
                <a:solidFill>
                  <a:srgbClr val="FF0000"/>
                </a:solidFill>
                <a:latin typeface="Arial" pitchFamily="34" charset="0"/>
                <a:cs typeface="Arial" pitchFamily="34" charset="0"/>
              </a:rPr>
              <a:t>dal lavoratore</a:t>
            </a:r>
            <a:r>
              <a:rPr lang="it-IT" b="1" dirty="0" smtClean="0">
                <a:solidFill>
                  <a:srgbClr val="002060"/>
                </a:solidFill>
                <a:latin typeface="Arial" pitchFamily="34" charset="0"/>
                <a:cs typeface="Arial" pitchFamily="34" charset="0"/>
              </a:rPr>
              <a:t>)</a:t>
            </a:r>
            <a:endParaRPr lang="it-IT" b="1" dirty="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2" name="CasellaDiTesto 11"/>
          <p:cNvSpPr txBox="1"/>
          <p:nvPr/>
        </p:nvSpPr>
        <p:spPr>
          <a:xfrm>
            <a:off x="395536" y="1412776"/>
            <a:ext cx="8280920" cy="3539430"/>
          </a:xfrm>
          <a:prstGeom prst="rect">
            <a:avLst/>
          </a:prstGeom>
          <a:solidFill>
            <a:schemeClr val="bg1">
              <a:lumMod val="75000"/>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it-IT" sz="1400" b="1" dirty="0" smtClean="0">
                <a:solidFill>
                  <a:srgbClr val="002060"/>
                </a:solidFill>
                <a:latin typeface="Arial" pitchFamily="34" charset="0"/>
                <a:cs typeface="Arial" pitchFamily="34" charset="0"/>
              </a:rPr>
              <a:t>ART. 3, COMMA 2, DEL DECRETO</a:t>
            </a:r>
          </a:p>
          <a:p>
            <a:pPr algn="just"/>
            <a:r>
              <a:rPr lang="it-IT" sz="1400" i="1" dirty="0" smtClean="0">
                <a:solidFill>
                  <a:srgbClr val="002060"/>
                </a:solidFill>
                <a:latin typeface="Arial" pitchFamily="34" charset="0"/>
                <a:cs typeface="Arial" pitchFamily="34" charset="0"/>
              </a:rPr>
              <a:t>“</a:t>
            </a:r>
            <a:r>
              <a:rPr lang="it-IT" sz="1400" dirty="0" smtClean="0">
                <a:solidFill>
                  <a:srgbClr val="001978"/>
                </a:solidFill>
                <a:latin typeface="Arial" pitchFamily="34" charset="0"/>
                <a:cs typeface="Arial" pitchFamily="34" charset="0"/>
              </a:rPr>
              <a:t>Esclusivamente nelle ipotesi di licenziamento </a:t>
            </a:r>
            <a:r>
              <a:rPr lang="it-IT" sz="1400" dirty="0" smtClean="0">
                <a:solidFill>
                  <a:srgbClr val="FF0000"/>
                </a:solidFill>
                <a:latin typeface="Arial" pitchFamily="34" charset="0"/>
                <a:cs typeface="Arial" pitchFamily="34" charset="0"/>
              </a:rPr>
              <a:t>per giustificato motivo soggettivo o per giusta causa in cui sia direttamente dimostrata in giudizio l'insussistenza del fatto materiale contestato al lavoratore,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rispetto alla quale resta estranea ogni valutazione circa la sproporzione del licenziamento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il giudice annulla il licenziamento e condanna il datore di lavoro alla reintegrazione del lavoratore nel posto di lavoro e al pagamento di un'indennità risarcitoria commisurata all’ultima retribuzione di riferimento per il calcolo del trattamento di fine rapporto, corrispondente al periodo dal giorno del licenziamento fino a quello dell'effettiva reintegrazione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dedotto quanto il lavoratore abbia percepito per lo svolgimento di altre attività lavorative, nonché quanto avrebbe potuto percepire accettando una congrua offerta di lavoro ai sensi dell’articolo 4, comma 1, lett. c, del decreto legislativo 21 aprile 2000, n. 181. In ogni caso la misura dell'indennità risarcitoria relativa al periodo antecedente alla pronuncia di reintegrazione </a:t>
            </a:r>
            <a:r>
              <a:rPr lang="it-IT" sz="1400" dirty="0" smtClean="0">
                <a:solidFill>
                  <a:srgbClr val="FF0000"/>
                </a:solidFill>
                <a:latin typeface="Arial" pitchFamily="34" charset="0"/>
                <a:cs typeface="Arial" pitchFamily="34" charset="0"/>
              </a:rPr>
              <a:t>non può essere superiore a dodici </a:t>
            </a:r>
            <a:r>
              <a:rPr lang="it-IT" sz="1400" dirty="0" smtClean="0">
                <a:solidFill>
                  <a:srgbClr val="001978"/>
                </a:solidFill>
                <a:latin typeface="Arial" pitchFamily="34" charset="0"/>
                <a:cs typeface="Arial" pitchFamily="34" charset="0"/>
              </a:rPr>
              <a:t>mensilità dell'ultima retribuzione di riferimento per il calcolo del trattamento di fine rapporto. Il datore di lavoro è condannato, altresì, al versamento dei contributi previdenziali e assistenziali dal giorno del licenziamento fino a quello dell’effettiva reintegrazione, senza applicazione di sanzioni per omissione contributiva. Al lavoratore è attribuita la facoltà di cui all’articolo 2, comma 3.</a:t>
            </a:r>
            <a:endParaRPr lang="it-IT" sz="1400" i="1" dirty="0" smtClean="0">
              <a:solidFill>
                <a:srgbClr val="001978"/>
              </a:solidFill>
              <a:latin typeface="Arial" pitchFamily="34" charset="0"/>
              <a:cs typeface="Arial" pitchFamily="34" charset="0"/>
            </a:endParaRPr>
          </a:p>
        </p:txBody>
      </p:sp>
      <p:sp>
        <p:nvSpPr>
          <p:cNvPr id="13" name="Freccia giù 1"/>
          <p:cNvSpPr/>
          <p:nvPr/>
        </p:nvSpPr>
        <p:spPr bwMode="auto">
          <a:xfrm>
            <a:off x="4211960" y="5085184"/>
            <a:ext cx="484632" cy="504056"/>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4" name="CasellaDiTesto 13"/>
          <p:cNvSpPr txBox="1"/>
          <p:nvPr/>
        </p:nvSpPr>
        <p:spPr>
          <a:xfrm>
            <a:off x="539552" y="5589240"/>
            <a:ext cx="7776864" cy="830997"/>
          </a:xfrm>
          <a:prstGeom prst="rect">
            <a:avLst/>
          </a:prstGeom>
          <a:noFill/>
        </p:spPr>
        <p:txBody>
          <a:bodyPr wrap="square" rtlCol="0">
            <a:spAutoFit/>
          </a:bodyPr>
          <a:lstStyle/>
          <a:p>
            <a:pPr algn="ctr"/>
            <a:r>
              <a:rPr lang="it-IT" sz="1600" dirty="0" smtClean="0">
                <a:solidFill>
                  <a:srgbClr val="FF0000"/>
                </a:solidFill>
                <a:latin typeface="Arial" pitchFamily="34" charset="0"/>
                <a:cs typeface="Arial" pitchFamily="34" charset="0"/>
              </a:rPr>
              <a:t>Reintegrazione + risarcimento non superiore a 12 mensilità dell’ultima retribuzione globale di fatto + contributi previdenziali ed assistenziali dal licenziamento alla effettiva reintegrazione</a:t>
            </a:r>
            <a:endParaRPr lang="it-IT" sz="1600" dirty="0">
              <a:solidFill>
                <a:srgbClr val="FF0000"/>
              </a:solidFill>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41</a:t>
            </a:fld>
            <a:endParaRPr lang="it-IT" sz="1200" dirty="0">
              <a:solidFill>
                <a:schemeClr val="tx1">
                  <a:tint val="75000"/>
                </a:schemeClr>
              </a:solidFill>
              <a:latin typeface="+mn-lt"/>
            </a:endParaRPr>
          </a:p>
        </p:txBody>
      </p:sp>
      <p:sp>
        <p:nvSpPr>
          <p:cNvPr id="11" name="Rettangolo 10"/>
          <p:cNvSpPr/>
          <p:nvPr/>
        </p:nvSpPr>
        <p:spPr>
          <a:xfrm>
            <a:off x="2286000" y="620689"/>
            <a:ext cx="4572000" cy="1169551"/>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Reintegrazione SOLO in caso di insussistenza del fatto materiale</a:t>
            </a: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6" name="CasellaDiTesto 15"/>
          <p:cNvSpPr txBox="1"/>
          <p:nvPr/>
        </p:nvSpPr>
        <p:spPr>
          <a:xfrm>
            <a:off x="539552" y="1909281"/>
            <a:ext cx="7848872" cy="13234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it-IT" sz="2000" dirty="0" smtClean="0">
                <a:solidFill>
                  <a:srgbClr val="FF0000"/>
                </a:solidFill>
                <a:latin typeface="Arial" pitchFamily="34" charset="0"/>
                <a:cs typeface="Arial" pitchFamily="34" charset="0"/>
              </a:rPr>
              <a:t>Le nuove disposizioni prevedono la reintegra solo in caso di insussistenza del fatto materiale posto alla base del licenziamento disciplinare, senza alcuna valutazione circa la proporzionalità del licenziamento</a:t>
            </a:r>
            <a:endParaRPr lang="it-IT" sz="1600" dirty="0" smtClean="0">
              <a:solidFill>
                <a:srgbClr val="FF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42</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LICENZIAMENTO “ECONOMICO”</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7" name="Rettangolo 5"/>
          <p:cNvSpPr>
            <a:spLocks noChangeArrowheads="1"/>
          </p:cNvSpPr>
          <p:nvPr/>
        </p:nvSpPr>
        <p:spPr bwMode="auto">
          <a:xfrm>
            <a:off x="323528" y="1772816"/>
            <a:ext cx="8363281" cy="2554545"/>
          </a:xfrm>
          <a:prstGeom prst="rect">
            <a:avLst/>
          </a:prstGeom>
          <a:solidFill>
            <a:schemeClr val="bg1">
              <a:lumMod val="75000"/>
            </a:schemeClr>
          </a:solidFill>
          <a:ln w="9525">
            <a:solidFill>
              <a:schemeClr val="bg1">
                <a:lumMod val="65000"/>
              </a:schemeClr>
            </a:solidFill>
            <a:miter lim="800000"/>
            <a:headEnd/>
            <a:tailEnd/>
          </a:ln>
        </p:spPr>
        <p:txBody>
          <a:bodyPr wrap="square">
            <a:spAutoFit/>
          </a:bodyPr>
          <a:lstStyle/>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sz="1600" b="1" cap="all" dirty="0" smtClean="0">
                <a:solidFill>
                  <a:srgbClr val="002060"/>
                </a:solidFill>
                <a:latin typeface="Arial" pitchFamily="34" charset="0"/>
                <a:cs typeface="Arial" pitchFamily="34" charset="0"/>
              </a:rPr>
              <a:t>ART. 3, DEL DECRETO</a:t>
            </a:r>
          </a:p>
          <a:p>
            <a:pPr algn="just" fontAlgn="auto">
              <a:spcBef>
                <a:spcPts val="0"/>
              </a:spcBef>
              <a:spcAft>
                <a:spcPts val="0"/>
              </a:spcAft>
              <a:defRPr/>
            </a:pPr>
            <a:r>
              <a:rPr lang="it-IT" sz="1600" i="1" dirty="0" smtClean="0">
                <a:solidFill>
                  <a:srgbClr val="002060"/>
                </a:solidFill>
                <a:latin typeface="Arial" pitchFamily="34" charset="0"/>
                <a:cs typeface="Arial" pitchFamily="34" charset="0"/>
              </a:rPr>
              <a:t>“Salvo quanto disposto dal comma 2 del presente articolo, nei casi in cui risulta accertato </a:t>
            </a:r>
            <a:r>
              <a:rPr lang="it-IT" sz="16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6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600" i="1" dirty="0" smtClean="0">
                <a:solidFill>
                  <a:srgbClr val="FF0000"/>
                </a:solidFill>
                <a:latin typeface="Arial" pitchFamily="34" charset="0"/>
                <a:cs typeface="Arial" pitchFamily="34" charset="0"/>
              </a:rPr>
              <a:t>due mensilità </a:t>
            </a:r>
            <a:r>
              <a:rPr lang="it-IT" sz="16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600" i="1" dirty="0" err="1" smtClean="0">
                <a:solidFill>
                  <a:srgbClr val="002060"/>
                </a:solidFill>
                <a:latin typeface="Arial" pitchFamily="34" charset="0"/>
                <a:cs typeface="Arial" pitchFamily="34" charset="0"/>
              </a:rPr>
              <a:t>DI</a:t>
            </a:r>
            <a:r>
              <a:rPr lang="it-IT" sz="1600" i="1" dirty="0" smtClean="0">
                <a:solidFill>
                  <a:srgbClr val="002060"/>
                </a:solidFill>
                <a:latin typeface="Arial" pitchFamily="34" charset="0"/>
                <a:cs typeface="Arial" pitchFamily="34" charset="0"/>
              </a:rPr>
              <a:t> FATTO) per ogni anno di servizio, </a:t>
            </a:r>
            <a:r>
              <a:rPr lang="it-IT" sz="1600" i="1" dirty="0" smtClean="0">
                <a:solidFill>
                  <a:srgbClr val="FF0000"/>
                </a:solidFill>
                <a:latin typeface="Arial" pitchFamily="34" charset="0"/>
                <a:cs typeface="Arial" pitchFamily="34" charset="0"/>
              </a:rPr>
              <a:t>in misura comunque non inferiore a quattro e non superiore a ventiquattro mensilità</a:t>
            </a:r>
            <a:r>
              <a:rPr lang="it-IT" sz="1600" i="1" dirty="0" smtClean="0">
                <a:solidFill>
                  <a:srgbClr val="002060"/>
                </a:solidFill>
                <a:latin typeface="Arial" pitchFamily="34" charset="0"/>
                <a:cs typeface="Arial" pitchFamily="34" charset="0"/>
              </a:rPr>
              <a:t>”.</a:t>
            </a:r>
            <a:endParaRPr lang="it-IT" sz="1600" i="1" dirty="0">
              <a:solidFill>
                <a:srgbClr val="002060"/>
              </a:solidFill>
              <a:latin typeface="Arial" pitchFamily="34" charset="0"/>
              <a:cs typeface="Arial" pitchFamily="34" charset="0"/>
            </a:endParaRPr>
          </a:p>
        </p:txBody>
      </p:sp>
      <p:sp>
        <p:nvSpPr>
          <p:cNvPr id="8" name="Freccia giù 1"/>
          <p:cNvSpPr/>
          <p:nvPr/>
        </p:nvSpPr>
        <p:spPr bwMode="auto">
          <a:xfrm>
            <a:off x="4139952" y="4437112"/>
            <a:ext cx="484632" cy="720080"/>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9" name="Rettangolo 8"/>
          <p:cNvSpPr/>
          <p:nvPr/>
        </p:nvSpPr>
        <p:spPr>
          <a:xfrm>
            <a:off x="2286000" y="5229200"/>
            <a:ext cx="4572000" cy="1200329"/>
          </a:xfrm>
          <a:prstGeom prst="rect">
            <a:avLst/>
          </a:prstGeom>
        </p:spPr>
        <p:txBody>
          <a:bodyPr wrap="square">
            <a:spAutoFit/>
          </a:bodyPr>
          <a:lstStyle/>
          <a:p>
            <a:pPr algn="ctr"/>
            <a:r>
              <a:rPr lang="it-IT" dirty="0" smtClean="0">
                <a:solidFill>
                  <a:srgbClr val="FF0000"/>
                </a:solidFill>
                <a:latin typeface="Arial" pitchFamily="34" charset="0"/>
                <a:cs typeface="Arial" pitchFamily="34" charset="0"/>
              </a:rPr>
              <a:t>TUTELA ESCLUSIVAMENTE RISARCITORIA</a:t>
            </a:r>
          </a:p>
          <a:p>
            <a:pPr algn="ctr"/>
            <a:r>
              <a:rPr lang="it-IT" dirty="0" smtClean="0">
                <a:solidFill>
                  <a:srgbClr val="FF0000"/>
                </a:solidFill>
                <a:latin typeface="Arial" pitchFamily="34" charset="0"/>
                <a:cs typeface="Arial" pitchFamily="34" charset="0"/>
              </a:rPr>
              <a:t>2 mensilità per ogni anno di servizio</a:t>
            </a:r>
          </a:p>
          <a:p>
            <a:pPr algn="ctr"/>
            <a:r>
              <a:rPr lang="it-IT" dirty="0" smtClean="0">
                <a:solidFill>
                  <a:srgbClr val="FF0000"/>
                </a:solidFill>
                <a:latin typeface="Arial" pitchFamily="34" charset="0"/>
                <a:cs typeface="Arial" pitchFamily="34" charset="0"/>
              </a:rPr>
              <a:t>Compresa tra 4-24 mensilità </a:t>
            </a:r>
            <a:endParaRPr lang="it-IT" dirty="0">
              <a:solidFill>
                <a:srgbClr val="FF0000"/>
              </a:solidFill>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43</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E VIZI PROCEDURALI</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0" name="CasellaDiTesto 9"/>
          <p:cNvSpPr txBox="1"/>
          <p:nvPr/>
        </p:nvSpPr>
        <p:spPr>
          <a:xfrm>
            <a:off x="395536" y="1556792"/>
            <a:ext cx="8424936" cy="3447098"/>
          </a:xfrm>
          <a:prstGeom prst="rect">
            <a:avLst/>
          </a:prstGeom>
          <a:solidFill>
            <a:schemeClr val="bg1">
              <a:lumMod val="75000"/>
            </a:schemeClr>
          </a:solidFill>
          <a:ln>
            <a:solidFill>
              <a:schemeClr val="bg1">
                <a:lumMod val="65000"/>
              </a:schemeClr>
            </a:solidFill>
          </a:ln>
        </p:spPr>
        <p:txBody>
          <a:bodyPr wrap="square" rtlCol="0">
            <a:spAutoFit/>
          </a:bodyPr>
          <a:lstStyle/>
          <a:p>
            <a:r>
              <a:rPr lang="it-IT" sz="2000" b="1" dirty="0" smtClean="0">
                <a:solidFill>
                  <a:srgbClr val="002060"/>
                </a:solidFill>
                <a:latin typeface="Arial" pitchFamily="34" charset="0"/>
                <a:cs typeface="Arial" pitchFamily="34" charset="0"/>
              </a:rPr>
              <a:t>ART. 4 DEL DECRETO</a:t>
            </a:r>
            <a:endParaRPr lang="it-IT" sz="2000" b="1" dirty="0">
              <a:solidFill>
                <a:srgbClr val="002060"/>
              </a:solidFill>
              <a:latin typeface="Arial" pitchFamily="34" charset="0"/>
              <a:cs typeface="Arial" pitchFamily="34" charset="0"/>
            </a:endParaRPr>
          </a:p>
          <a:p>
            <a:pPr algn="just"/>
            <a:r>
              <a:rPr lang="it-IT" sz="1800" dirty="0" smtClean="0">
                <a:solidFill>
                  <a:srgbClr val="002060"/>
                </a:solidFill>
              </a:rPr>
              <a:t>Nell’ipotesi in cui il licenziamento </a:t>
            </a:r>
            <a:r>
              <a:rPr lang="it-IT" sz="1800" dirty="0" smtClean="0">
                <a:solidFill>
                  <a:srgbClr val="FF0000"/>
                </a:solidFill>
              </a:rPr>
              <a:t>sia intimato con violazione del requisito di motivazione di cui all’articolo 2, comma 2, della legge n. 604 del 1966 o della procedura di cui all’articolo 7 della legge n. 300 del 1970,</a:t>
            </a:r>
            <a:r>
              <a:rPr lang="it-IT" sz="1800" dirty="0" smtClean="0">
                <a:solidFill>
                  <a:srgbClr val="002060"/>
                </a:solidFill>
              </a:rPr>
              <a:t> il giudice dichiara estinto il rapporto di lavoro alla data del licenziamento e condanna il datore di lavoro al pagamento di un’indennità non assoggettata a contribuzione previdenziale di importo pari a una mensilità dell’ultima retribuzione di riferimento per il calcolo del trattamento di fine rapporto per ogni anno di servizio, in misura comunque </a:t>
            </a:r>
            <a:r>
              <a:rPr lang="it-IT" sz="1800" dirty="0" smtClean="0">
                <a:solidFill>
                  <a:srgbClr val="FF0000"/>
                </a:solidFill>
              </a:rPr>
              <a:t>non inferiore a due e non superiore a dodici mensilità</a:t>
            </a:r>
            <a:r>
              <a:rPr lang="it-IT" sz="1800" dirty="0" smtClean="0">
                <a:solidFill>
                  <a:srgbClr val="002060"/>
                </a:solidFill>
              </a:rPr>
              <a:t>, a meno che il giudice, sulla base della domanda del lavoratore, accerti la sussistenza dei presupposti per l’applicazione delle tutele di cui agli articoli 2 e 3 del presente decreto</a:t>
            </a:r>
            <a:endParaRPr lang="it-IT" sz="1800" dirty="0">
              <a:solidFill>
                <a:srgbClr val="002060"/>
              </a:solidFill>
              <a:latin typeface="Arial" pitchFamily="34" charset="0"/>
              <a:cs typeface="Arial" pitchFamily="34" charset="0"/>
            </a:endParaRPr>
          </a:p>
        </p:txBody>
      </p:sp>
      <p:sp>
        <p:nvSpPr>
          <p:cNvPr id="12" name="Freccia giù 2"/>
          <p:cNvSpPr/>
          <p:nvPr/>
        </p:nvSpPr>
        <p:spPr bwMode="auto">
          <a:xfrm>
            <a:off x="4283968" y="5157192"/>
            <a:ext cx="576064" cy="43204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Rettangolo 13"/>
          <p:cNvSpPr/>
          <p:nvPr/>
        </p:nvSpPr>
        <p:spPr>
          <a:xfrm>
            <a:off x="467544" y="5589240"/>
            <a:ext cx="8352928" cy="1200329"/>
          </a:xfrm>
          <a:prstGeom prst="rect">
            <a:avLst/>
          </a:prstGeom>
        </p:spPr>
        <p:txBody>
          <a:bodyPr wrap="square">
            <a:spAutoFit/>
          </a:bodyPr>
          <a:lstStyle/>
          <a:p>
            <a:pPr algn="just"/>
            <a:r>
              <a:rPr lang="it-IT" b="1" dirty="0" smtClean="0">
                <a:solidFill>
                  <a:srgbClr val="FF0000"/>
                </a:solidFill>
                <a:latin typeface="Arial" pitchFamily="34" charset="0"/>
                <a:cs typeface="Arial" pitchFamily="34" charset="0"/>
              </a:rPr>
              <a:t>indennità</a:t>
            </a:r>
            <a:r>
              <a:rPr lang="it-IT" dirty="0" smtClean="0">
                <a:solidFill>
                  <a:srgbClr val="FF0000"/>
                </a:solidFill>
                <a:latin typeface="Arial" pitchFamily="34" charset="0"/>
                <a:cs typeface="Arial" pitchFamily="34" charset="0"/>
              </a:rPr>
              <a:t>, non soggetta a contribuzione, di importo pari ad 1 mensilità dell’ultima retribuzione di riferimento per il calcolo del trattamento di fine rapporto, per ogni anno di servizio, in misura non inferiore a 2 e non superiore a 12. </a:t>
            </a:r>
            <a:endParaRPr lang="it-IT" dirty="0">
              <a:solidFill>
                <a:srgbClr val="FF00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44</a:t>
            </a:fld>
            <a:endParaRPr lang="it-IT" sz="1200" dirty="0">
              <a:solidFill>
                <a:schemeClr val="tx1">
                  <a:tint val="75000"/>
                </a:schemeClr>
              </a:solidFill>
              <a:latin typeface="+mn-lt"/>
            </a:endParaRPr>
          </a:p>
        </p:txBody>
      </p:sp>
      <p:sp>
        <p:nvSpPr>
          <p:cNvPr id="9" name="Rettangolo 8"/>
          <p:cNvSpPr/>
          <p:nvPr/>
        </p:nvSpPr>
        <p:spPr>
          <a:xfrm>
            <a:off x="2286000" y="476672"/>
            <a:ext cx="4572000" cy="1261884"/>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vizi formali e procedurali</a:t>
            </a: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Vecchio e nuovo regime di tutela</a:t>
            </a:r>
            <a:endParaRPr lang="it-IT"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2927637801"/>
              </p:ext>
            </p:extLst>
          </p:nvPr>
        </p:nvGraphicFramePr>
        <p:xfrm>
          <a:off x="1115616" y="1397000"/>
          <a:ext cx="6912768" cy="4824536"/>
        </p:xfrm>
        <a:graphic>
          <a:graphicData uri="http://schemas.openxmlformats.org/drawingml/2006/table">
            <a:tbl>
              <a:tblPr firstRow="1" bandRow="1">
                <a:tableStyleId>{5C22544A-7EE6-4342-B048-85BDC9FD1C3A}</a:tableStyleId>
              </a:tblPr>
              <a:tblGrid>
                <a:gridCol w="3393759"/>
                <a:gridCol w="3519009"/>
              </a:tblGrid>
              <a:tr h="1038790">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Art. 18 sta. Lav.</a:t>
                      </a:r>
                      <a:endParaRPr lang="it-IT" sz="1600" dirty="0">
                        <a:latin typeface="Arial" pitchFamily="34" charset="0"/>
                        <a:cs typeface="Arial" pitchFamily="34" charset="0"/>
                      </a:endParaRPr>
                    </a:p>
                  </a:txBody>
                  <a:tcPr>
                    <a:solidFill>
                      <a:schemeClr val="accent2"/>
                    </a:solidFill>
                  </a:tcPr>
                </a:tc>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contratto a tutele crescenti</a:t>
                      </a:r>
                      <a:endParaRPr lang="it-IT" sz="1600" dirty="0">
                        <a:latin typeface="Arial" pitchFamily="34" charset="0"/>
                        <a:cs typeface="Arial" pitchFamily="34" charset="0"/>
                      </a:endParaRPr>
                    </a:p>
                  </a:txBody>
                  <a:tcPr>
                    <a:solidFill>
                      <a:schemeClr val="accent2"/>
                    </a:solidFill>
                  </a:tcPr>
                </a:tc>
              </a:tr>
              <a:tr h="2057554">
                <a:tc>
                  <a:txBody>
                    <a:bodyPr/>
                    <a:lstStyle/>
                    <a:p>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p>
                      <a:endParaRPr lang="it-IT" sz="1600" i="0" dirty="0" smtClean="0">
                        <a:solidFill>
                          <a:srgbClr val="002060"/>
                        </a:solidFill>
                        <a:latin typeface="Arial" pitchFamily="34" charset="0"/>
                        <a:cs typeface="Arial" pitchFamily="34" charset="0"/>
                      </a:endParaRPr>
                    </a:p>
                  </a:txBody>
                  <a:tcPr>
                    <a:solidFill>
                      <a:schemeClr val="bg1"/>
                    </a:solidFill>
                  </a:tcPr>
                </a:tc>
              </a:tr>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aseline="0" dirty="0" smtClean="0">
                          <a:solidFill>
                            <a:srgbClr val="FF0000"/>
                          </a:solidFill>
                          <a:latin typeface="Arial" pitchFamily="34" charset="0"/>
                          <a:cs typeface="Arial" pitchFamily="34" charset="0"/>
                        </a:rPr>
                        <a:t>Indennità da 6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FF0000"/>
                          </a:solidFill>
                          <a:latin typeface="Arial" pitchFamily="34" charset="0"/>
                          <a:cs typeface="Arial" pitchFamily="34" charset="0"/>
                        </a:rPr>
                        <a:t>Solo indennità pari a 1 mensilità per ogni anno di</a:t>
                      </a:r>
                      <a:r>
                        <a:rPr lang="it-IT" sz="1600" baseline="0" dirty="0" smtClean="0">
                          <a:solidFill>
                            <a:srgbClr val="FF0000"/>
                          </a:solidFill>
                          <a:latin typeface="Arial" pitchFamily="34" charset="0"/>
                          <a:cs typeface="Arial" pitchFamily="34" charset="0"/>
                        </a:rPr>
                        <a:t> servizio e comunque non inferiore a 2 e non superiore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45</a:t>
            </a:fld>
            <a:endParaRPr lang="it-IT" sz="1200" dirty="0">
              <a:solidFill>
                <a:schemeClr val="tx1">
                  <a:tint val="75000"/>
                </a:schemeClr>
              </a:solidFill>
              <a:latin typeface="+mn-lt"/>
            </a:endParaRPr>
          </a:p>
        </p:txBody>
      </p:sp>
      <p:sp>
        <p:nvSpPr>
          <p:cNvPr id="9" name="Rettangolo 8"/>
          <p:cNvSpPr/>
          <p:nvPr/>
        </p:nvSpPr>
        <p:spPr>
          <a:xfrm>
            <a:off x="2286000" y="476672"/>
            <a:ext cx="4572000" cy="400110"/>
          </a:xfrm>
          <a:prstGeom prst="rect">
            <a:avLst/>
          </a:prstGeom>
        </p:spPr>
        <p:txBody>
          <a:bodyPr wrap="square">
            <a:spAutoFit/>
          </a:bodyPr>
          <a:lstStyle/>
          <a:p>
            <a:pPr marL="342900" indent="-342900" algn="just" fontAlgn="auto">
              <a:spcBef>
                <a:spcPts val="0"/>
              </a:spcBef>
              <a:spcAft>
                <a:spcPts val="0"/>
              </a:spcAft>
              <a:defRPr/>
            </a:pPr>
            <a:r>
              <a:rPr lang="it-IT" sz="2000" b="1" dirty="0" smtClean="0">
                <a:latin typeface="Arial" pitchFamily="34" charset="0"/>
                <a:cs typeface="Arial" pitchFamily="34" charset="0"/>
              </a:rPr>
              <a:t>REVOCA DEL LICENZIAMENTO</a:t>
            </a:r>
            <a:endParaRPr lang="it-IT" sz="2000" cap="all" dirty="0" smtClean="0">
              <a:solidFill>
                <a:srgbClr val="002060"/>
              </a:solidFill>
              <a:latin typeface="Arial" pitchFamily="34" charset="0"/>
              <a:cs typeface="Arial" pitchFamily="34" charset="0"/>
            </a:endParaRPr>
          </a:p>
        </p:txBody>
      </p:sp>
      <p:sp>
        <p:nvSpPr>
          <p:cNvPr id="7" name="Segnaposto contenuto 2"/>
          <p:cNvSpPr txBox="1">
            <a:spLocks/>
          </p:cNvSpPr>
          <p:nvPr/>
        </p:nvSpPr>
        <p:spPr>
          <a:xfrm>
            <a:off x="467544" y="1844824"/>
            <a:ext cx="8231832" cy="2736304"/>
          </a:xfrm>
          <a:prstGeom prst="rect">
            <a:avLst/>
          </a:prstGeom>
          <a:solidFill>
            <a:schemeClr val="bg1">
              <a:lumMod val="75000"/>
            </a:schemeClr>
          </a:solidFill>
          <a:ln>
            <a:solidFill>
              <a:schemeClr val="bg1">
                <a:lumMod val="65000"/>
              </a:schemeClr>
            </a:solidFill>
          </a:ln>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it-IT" sz="1800" b="1" i="0" u="none" strike="noStrike" kern="1200" cap="none" spc="0" normalizeH="0" baseline="0" noProof="0" dirty="0" smtClean="0">
                <a:ln>
                  <a:noFill/>
                </a:ln>
                <a:solidFill>
                  <a:srgbClr val="001978"/>
                </a:solidFill>
                <a:effectLst/>
                <a:uLnTx/>
                <a:uFillTx/>
                <a:latin typeface="Arial" pitchFamily="34" charset="0"/>
                <a:ea typeface="+mj-ea"/>
                <a:cs typeface="Arial" pitchFamily="34" charset="0"/>
              </a:rPr>
              <a:t>ART. 5 DEL DECRETO</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kumimoji="0" lang="it-IT" sz="1800" b="0" i="0"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rPr>
              <a:t>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decreto.</a:t>
            </a:r>
            <a:endParaRPr kumimoji="0" lang="it-IT" sz="1800" b="0" i="1"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001978"/>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(la disposizione è identica a quella che</a:t>
            </a:r>
            <a:r>
              <a:rPr kumimoji="0" lang="it-IT" sz="1800" b="0" i="1" u="none" strike="noStrike" kern="1200" cap="none" spc="0" normalizeH="0" noProof="0" dirty="0" smtClean="0">
                <a:ln>
                  <a:noFill/>
                </a:ln>
                <a:solidFill>
                  <a:srgbClr val="FF0000"/>
                </a:solidFill>
                <a:effectLst/>
                <a:uLnTx/>
                <a:uFillTx/>
                <a:latin typeface="Arial" pitchFamily="34" charset="0"/>
                <a:ea typeface="+mn-ea"/>
                <a:cs typeface="Arial" pitchFamily="34" charset="0"/>
              </a:rPr>
              <a:t> era</a:t>
            </a: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già in vigore)</a:t>
            </a:r>
          </a:p>
          <a:p>
            <a:pPr marL="342900" marR="0" lvl="0" indent="-34290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rgbClr val="000090"/>
              </a:solidFill>
              <a:effectLst/>
              <a:uLnTx/>
              <a:uFillTx/>
              <a:latin typeface="Arial" pitchFamily="34" charset="0"/>
              <a:ea typeface="+mn-ea"/>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576064"/>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DEL DIRIGENTE</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980728"/>
            <a:ext cx="8136904" cy="6186309"/>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Il ruolo apicale del dirigente determina una differenziazione rispetto alle tutele riservate ai lavoratori subordinati.</a:t>
            </a:r>
          </a:p>
          <a:p>
            <a:pPr algn="just">
              <a:tabLst>
                <a:tab pos="457200" algn="l"/>
              </a:tabLst>
            </a:pPr>
            <a:r>
              <a:rPr lang="it-IT" dirty="0" smtClean="0">
                <a:solidFill>
                  <a:srgbClr val="002060"/>
                </a:solidFill>
              </a:rPr>
              <a:t>In particolare ai dirigenti continua ad applicarsi la disciplina </a:t>
            </a:r>
            <a:r>
              <a:rPr lang="it-IT" dirty="0" err="1" smtClean="0">
                <a:solidFill>
                  <a:srgbClr val="002060"/>
                </a:solidFill>
              </a:rPr>
              <a:t>codicistica</a:t>
            </a: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In caso di licenziamento ingiustificato non è prevista la reintegra </a:t>
            </a:r>
          </a:p>
          <a:p>
            <a:pPr algn="just">
              <a:tabLst>
                <a:tab pos="457200" algn="l"/>
              </a:tabLst>
            </a:pPr>
            <a:endParaRPr lang="it-IT" u="sng" dirty="0" smtClean="0">
              <a:solidFill>
                <a:srgbClr val="002060"/>
              </a:solidFill>
            </a:endParaRPr>
          </a:p>
          <a:p>
            <a:pPr algn="ctr">
              <a:tabLst>
                <a:tab pos="457200" algn="l"/>
              </a:tabLst>
            </a:pPr>
            <a:r>
              <a:rPr lang="it-IT" b="1" dirty="0" smtClean="0">
                <a:solidFill>
                  <a:srgbClr val="002060"/>
                </a:solidFill>
              </a:rPr>
              <a:t>MA</a:t>
            </a:r>
          </a:p>
          <a:p>
            <a:pPr algn="just">
              <a:tabLst>
                <a:tab pos="457200" algn="l"/>
              </a:tabLst>
            </a:pPr>
            <a:r>
              <a:rPr lang="it-IT" dirty="0" smtClean="0">
                <a:solidFill>
                  <a:srgbClr val="002060"/>
                </a:solidFill>
              </a:rPr>
              <a:t>i contratti collettivi applicabili ai dirigenti prevedono, per il caso di licenziamento ingiustificato, la corresponsione della c.d. INDENNITÀ SUPPLEMENTARE ossia una somma di denaro conteggiata prendendo come importo unitario la mensilità utile ai fini del preavviso da moltiplicarsi per il numero di mesi determinati sulla base dell’anzianità di servizio e all’età del dirigente.</a:t>
            </a:r>
          </a:p>
          <a:p>
            <a:pPr algn="just">
              <a:tabLst>
                <a:tab pos="457200" algn="l"/>
              </a:tabLst>
            </a:pPr>
            <a:r>
              <a:rPr lang="it-IT" b="1" dirty="0" smtClean="0">
                <a:solidFill>
                  <a:srgbClr val="002060"/>
                </a:solidFill>
              </a:rPr>
              <a:t>N.B.: </a:t>
            </a:r>
            <a:r>
              <a:rPr lang="it-IT" dirty="0" smtClean="0">
                <a:solidFill>
                  <a:srgbClr val="002060"/>
                </a:solidFill>
              </a:rPr>
              <a:t>come per i lavoratori subordinati:</a:t>
            </a:r>
          </a:p>
          <a:p>
            <a:pPr algn="just">
              <a:buFontTx/>
              <a:buChar char="-"/>
              <a:tabLst>
                <a:tab pos="457200" algn="l"/>
              </a:tabLst>
            </a:pPr>
            <a:r>
              <a:rPr lang="it-IT" dirty="0" smtClean="0">
                <a:solidFill>
                  <a:srgbClr val="002060"/>
                </a:solidFill>
              </a:rPr>
              <a:t>nel caso di licenziamento disciplinare occorre seguire la procedura di cui all’art. 7 L. 300/1970,</a:t>
            </a:r>
          </a:p>
          <a:p>
            <a:pPr algn="just">
              <a:buFontTx/>
              <a:buChar char="-"/>
              <a:tabLst>
                <a:tab pos="457200" algn="l"/>
              </a:tabLst>
            </a:pPr>
            <a:r>
              <a:rPr lang="it-IT" dirty="0" smtClean="0">
                <a:solidFill>
                  <a:srgbClr val="002060"/>
                </a:solidFill>
              </a:rPr>
              <a:t> uguali tutele per licenziamento nullo e discriminatorio (segue).</a:t>
            </a: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 </a:t>
            </a:r>
          </a:p>
          <a:p>
            <a:pPr algn="just">
              <a:tabLst>
                <a:tab pos="457200" algn="l"/>
              </a:tabLst>
            </a:pPr>
            <a:endParaRPr lang="it-IT" dirty="0" smtClean="0">
              <a:solidFill>
                <a:srgbClr val="002060"/>
              </a:solidFill>
            </a:endParaRPr>
          </a:p>
        </p:txBody>
      </p:sp>
      <p:sp>
        <p:nvSpPr>
          <p:cNvPr id="9" name="Freccia in giù 8"/>
          <p:cNvSpPr/>
          <p:nvPr/>
        </p:nvSpPr>
        <p:spPr>
          <a:xfrm>
            <a:off x="4139952" y="19888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628800"/>
            <a:ext cx="6697662" cy="29238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DIMISSIONI E RISOLUZIONE CONSENSUALE</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23528" y="6545237"/>
            <a:ext cx="8363272" cy="412155"/>
          </a:xfrm>
        </p:spPr>
        <p:txBody>
          <a:bodyPr/>
          <a:lstStyle/>
          <a:p>
            <a:pPr algn="ctr">
              <a:defRPr/>
            </a:pPr>
            <a:fld id="{1100B7F1-8943-4DF6-85A5-791E3FC248B9}" type="slidenum">
              <a:rPr lang="it-IT" smtClean="0"/>
              <a:pPr algn="ctr">
                <a:defRPr/>
              </a:pPr>
              <a:t>48</a:t>
            </a:fld>
            <a:endParaRPr lang="it-IT" dirty="0"/>
          </a:p>
        </p:txBody>
      </p:sp>
      <p:sp>
        <p:nvSpPr>
          <p:cNvPr id="5" name="TextBox 4"/>
          <p:cNvSpPr txBox="1"/>
          <p:nvPr/>
        </p:nvSpPr>
        <p:spPr>
          <a:xfrm>
            <a:off x="395536" y="476672"/>
            <a:ext cx="8280920" cy="6955750"/>
          </a:xfrm>
          <a:prstGeom prst="rect">
            <a:avLst/>
          </a:prstGeom>
          <a:noFill/>
        </p:spPr>
        <p:txBody>
          <a:bodyPr wrap="square" rtlCol="0">
            <a:spAutoFit/>
          </a:bodyPr>
          <a:lstStyle/>
          <a:p>
            <a:pPr algn="ctr"/>
            <a:r>
              <a:rPr lang="it-IT" sz="2400" b="1" cap="all" dirty="0" smtClean="0">
                <a:solidFill>
                  <a:srgbClr val="002060"/>
                </a:solidFill>
                <a:cs typeface="Arial" charset="0"/>
              </a:rPr>
              <a:t>Dimissioni</a:t>
            </a:r>
          </a:p>
          <a:p>
            <a:pPr algn="just"/>
            <a:endParaRPr lang="it-IT" sz="1400" b="1" dirty="0" smtClean="0">
              <a:solidFill>
                <a:srgbClr val="002060"/>
              </a:solidFill>
            </a:endParaRPr>
          </a:p>
          <a:p>
            <a:pPr algn="just">
              <a:buFont typeface="Wingdings" pitchFamily="2" charset="2"/>
              <a:buChar char="Ø"/>
            </a:pPr>
            <a:r>
              <a:rPr lang="it-IT" sz="1400" b="1" dirty="0" smtClean="0">
                <a:solidFill>
                  <a:srgbClr val="002060"/>
                </a:solidFill>
              </a:rPr>
              <a:t> </a:t>
            </a:r>
            <a:r>
              <a:rPr lang="it-IT" dirty="0" smtClean="0">
                <a:solidFill>
                  <a:srgbClr val="002060"/>
                </a:solidFill>
              </a:rPr>
              <a:t>atto unilaterale </a:t>
            </a:r>
            <a:r>
              <a:rPr lang="it-IT" dirty="0" err="1" smtClean="0">
                <a:solidFill>
                  <a:srgbClr val="002060"/>
                </a:solidFill>
              </a:rPr>
              <a:t>recettizio</a:t>
            </a:r>
            <a:r>
              <a:rPr lang="it-IT" dirty="0" smtClean="0">
                <a:solidFill>
                  <a:srgbClr val="002060"/>
                </a:solidFill>
              </a:rPr>
              <a:t> con cui il lavoratore manifesta la propria volontà di cessare il rapporto di lavoro.</a:t>
            </a:r>
          </a:p>
          <a:p>
            <a:pPr algn="just"/>
            <a:endParaRPr lang="it-IT" dirty="0" smtClean="0">
              <a:solidFill>
                <a:srgbClr val="002060"/>
              </a:solidFill>
            </a:endParaRPr>
          </a:p>
          <a:p>
            <a:pPr algn="just">
              <a:buFont typeface="Wingdings" pitchFamily="2" charset="2"/>
              <a:buChar char="Ø"/>
            </a:pPr>
            <a:r>
              <a:rPr lang="it-IT" sz="1400" b="1" dirty="0" smtClean="0">
                <a:solidFill>
                  <a:srgbClr val="002060"/>
                </a:solidFill>
              </a:rPr>
              <a:t> </a:t>
            </a:r>
            <a:r>
              <a:rPr lang="it-IT" sz="2000" dirty="0" smtClean="0">
                <a:solidFill>
                  <a:srgbClr val="002060"/>
                </a:solidFill>
              </a:rPr>
              <a:t> libertà di forma</a:t>
            </a:r>
          </a:p>
          <a:p>
            <a:pPr algn="just">
              <a:buFont typeface="Wingdings" pitchFamily="2" charset="2"/>
              <a:buChar char="Ø"/>
            </a:pPr>
            <a:endParaRPr lang="it-IT" sz="2000" b="1" dirty="0" smtClean="0">
              <a:solidFill>
                <a:srgbClr val="002060"/>
              </a:solidFill>
            </a:endParaRPr>
          </a:p>
          <a:p>
            <a:pPr algn="just">
              <a:buFont typeface="Wingdings" pitchFamily="2" charset="2"/>
              <a:buChar char="Ø"/>
            </a:pPr>
            <a:r>
              <a:rPr lang="it-IT" sz="2000" b="1" dirty="0" smtClean="0">
                <a:solidFill>
                  <a:srgbClr val="002060"/>
                </a:solidFill>
              </a:rPr>
              <a:t> </a:t>
            </a:r>
            <a:r>
              <a:rPr lang="it-IT" sz="2000" dirty="0" smtClean="0">
                <a:solidFill>
                  <a:srgbClr val="002060"/>
                </a:solidFill>
              </a:rPr>
              <a:t>sussiste il solo obbligo di preavviso (ex art. 2118 c.c.) salvo l’ipotesi di giusta causa (ex art. 2119 c.c.)</a:t>
            </a:r>
          </a:p>
          <a:p>
            <a:pPr algn="just"/>
            <a:endParaRPr lang="it-IT" sz="2000" dirty="0" smtClean="0">
              <a:solidFill>
                <a:srgbClr val="002060"/>
              </a:solidFill>
            </a:endParaRPr>
          </a:p>
          <a:p>
            <a:pPr algn="ctr"/>
            <a:r>
              <a:rPr lang="it-IT" sz="2400" b="1" dirty="0" smtClean="0">
                <a:solidFill>
                  <a:srgbClr val="002060"/>
                </a:solidFill>
              </a:rPr>
              <a:t>RISOLUZIONE CONSENSUALE </a:t>
            </a:r>
          </a:p>
          <a:p>
            <a:pPr algn="just"/>
            <a:r>
              <a:rPr lang="it-IT" sz="2000" dirty="0" smtClean="0">
                <a:solidFill>
                  <a:srgbClr val="002060"/>
                </a:solidFill>
              </a:rPr>
              <a:t>Il contratto di lavoro, come ogni contratto, può essere sciolto “per mutuo consenso”.</a:t>
            </a:r>
          </a:p>
          <a:p>
            <a:pPr algn="just"/>
            <a:r>
              <a:rPr lang="it-IT" sz="2000" dirty="0" smtClean="0">
                <a:solidFill>
                  <a:srgbClr val="002060"/>
                </a:solidFill>
              </a:rPr>
              <a:t>Le parti, in altri termini, come sono libere di accordarsi per costituire o regolare un rapporto giuridico, possono anche, di comune accordo, volerne l’estinzione (art. 1321 c.c.)</a:t>
            </a:r>
          </a:p>
          <a:p>
            <a:pPr algn="just"/>
            <a:endParaRPr lang="it-IT" sz="2000" dirty="0" smtClean="0">
              <a:solidFill>
                <a:srgbClr val="002060"/>
              </a:solidFill>
            </a:endParaRPr>
          </a:p>
          <a:p>
            <a:pPr algn="just"/>
            <a:r>
              <a:rPr lang="it-IT" sz="2000" dirty="0" smtClean="0">
                <a:solidFill>
                  <a:srgbClr val="002060"/>
                </a:solidFill>
                <a:sym typeface="Wingdings" pitchFamily="2" charset="2"/>
              </a:rPr>
              <a:t> Con la Legge </a:t>
            </a:r>
            <a:r>
              <a:rPr lang="it-IT" sz="2000" dirty="0" err="1" smtClean="0">
                <a:solidFill>
                  <a:srgbClr val="002060"/>
                </a:solidFill>
                <a:sym typeface="Wingdings" pitchFamily="2" charset="2"/>
              </a:rPr>
              <a:t>Fornero</a:t>
            </a:r>
            <a:r>
              <a:rPr lang="it-IT" sz="2000" dirty="0" smtClean="0">
                <a:solidFill>
                  <a:srgbClr val="002060"/>
                </a:solidFill>
                <a:sym typeface="Wingdings" pitchFamily="2" charset="2"/>
              </a:rPr>
              <a:t> viene previsto un obbligo di convalida delle dimissioni e della risoluzione consensuale   </a:t>
            </a:r>
            <a:endParaRPr lang="it-IT" sz="2000" dirty="0" smtClean="0">
              <a:solidFill>
                <a:srgbClr val="002060"/>
              </a:solidFill>
            </a:endParaRPr>
          </a:p>
          <a:p>
            <a:pPr algn="just"/>
            <a:endParaRPr lang="it-IT" sz="2400" b="1" dirty="0" smtClean="0">
              <a:solidFill>
                <a:srgbClr val="0070C0"/>
              </a:solidFill>
            </a:endParaRPr>
          </a:p>
          <a:p>
            <a:pPr algn="just"/>
            <a:endParaRPr lang="it-IT" sz="1600" dirty="0" smtClean="0">
              <a:solidFill>
                <a:srgbClr val="002060"/>
              </a:solidFill>
            </a:endParaRPr>
          </a:p>
          <a:p>
            <a:pPr algn="just"/>
            <a:endParaRPr lang="it-IT" sz="1600" dirty="0" smtClean="0">
              <a:solidFill>
                <a:srgbClr val="002060"/>
              </a:solidFill>
            </a:endParaRPr>
          </a:p>
          <a:p>
            <a:pPr algn="just"/>
            <a:endParaRPr lang="it-IT" sz="1400" dirty="0" smtClean="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49</a:t>
            </a:fld>
            <a:endParaRPr lang="it-IT" dirty="0">
              <a:solidFill>
                <a:schemeClr val="bg1">
                  <a:lumMod val="65000"/>
                </a:schemeClr>
              </a:solidFill>
            </a:endParaRPr>
          </a:p>
        </p:txBody>
      </p:sp>
      <p:sp>
        <p:nvSpPr>
          <p:cNvPr id="6" name="Rettangolo 5"/>
          <p:cNvSpPr/>
          <p:nvPr/>
        </p:nvSpPr>
        <p:spPr>
          <a:xfrm>
            <a:off x="185051" y="2133600"/>
            <a:ext cx="8840367" cy="923330"/>
          </a:xfrm>
          <a:prstGeom prst="rect">
            <a:avLst/>
          </a:prstGeom>
        </p:spPr>
        <p:txBody>
          <a:bodyPr wrap="square">
            <a:spAutoFit/>
          </a:bodyPr>
          <a:lstStyle/>
          <a:p>
            <a:r>
              <a:rPr lang="it-IT" dirty="0" smtClean="0">
                <a:solidFill>
                  <a:srgbClr val="002060"/>
                </a:solidFill>
              </a:rPr>
              <a:t>A decorrere dal </a:t>
            </a:r>
            <a:r>
              <a:rPr lang="it-IT" b="1" u="sng" dirty="0" smtClean="0">
                <a:solidFill>
                  <a:srgbClr val="002060"/>
                </a:solidFill>
              </a:rPr>
              <a:t>12 marzo 2016</a:t>
            </a:r>
            <a:r>
              <a:rPr lang="it-IT" dirty="0" smtClean="0">
                <a:solidFill>
                  <a:srgbClr val="002060"/>
                </a:solidFill>
              </a:rPr>
              <a:t> si hanno due procedure per le dimissioni e per le risoluzioni consensuali     </a:t>
            </a:r>
            <a:endParaRPr lang="it-IT" b="1" dirty="0" smtClean="0">
              <a:solidFill>
                <a:srgbClr val="002060"/>
              </a:solidFill>
            </a:endParaRPr>
          </a:p>
          <a:p>
            <a:pPr algn="just">
              <a:buFontTx/>
              <a:buChar char="-"/>
            </a:pPr>
            <a:endParaRPr lang="it-IT" dirty="0" smtClean="0">
              <a:solidFill>
                <a:srgbClr val="002060"/>
              </a:solidFill>
            </a:endParaRPr>
          </a:p>
        </p:txBody>
      </p:sp>
      <p:sp>
        <p:nvSpPr>
          <p:cNvPr id="7" name="Rettangolo 6"/>
          <p:cNvSpPr/>
          <p:nvPr/>
        </p:nvSpPr>
        <p:spPr>
          <a:xfrm>
            <a:off x="1115616" y="476672"/>
            <a:ext cx="7632848" cy="1200329"/>
          </a:xfrm>
          <a:prstGeom prst="rect">
            <a:avLst/>
          </a:prstGeom>
        </p:spPr>
        <p:txBody>
          <a:bodyPr wrap="square">
            <a:spAutoFit/>
          </a:bodyPr>
          <a:lstStyle/>
          <a:p>
            <a:r>
              <a:rPr lang="it-IT" sz="2400" b="1" cap="small" dirty="0" smtClean="0">
                <a:solidFill>
                  <a:srgbClr val="002060"/>
                </a:solidFill>
              </a:rPr>
              <a:t>CON IL JOBS ACT VIENE INTRODOTTA LA CONVALIDA TELEMATICA: DUE PROCEDURE </a:t>
            </a:r>
            <a:r>
              <a:rPr lang="it-IT" sz="2400" b="1" cap="small" dirty="0" err="1" smtClean="0">
                <a:solidFill>
                  <a:srgbClr val="002060"/>
                </a:solidFill>
              </a:rPr>
              <a:t>DI</a:t>
            </a:r>
            <a:r>
              <a:rPr lang="it-IT" sz="2400" b="1" cap="small" dirty="0" smtClean="0">
                <a:solidFill>
                  <a:srgbClr val="002060"/>
                </a:solidFill>
              </a:rPr>
              <a:t> CONVALIDA NELL’ERA DEL </a:t>
            </a:r>
            <a:r>
              <a:rPr lang="it-IT" sz="2400" b="1" i="1" cap="small" dirty="0" smtClean="0">
                <a:solidFill>
                  <a:schemeClr val="tx2">
                    <a:lumMod val="75000"/>
                  </a:schemeClr>
                </a:solidFill>
              </a:rPr>
              <a:t>JOBS ACT</a:t>
            </a:r>
            <a:endParaRPr lang="it-IT" sz="2400" i="1" cap="small" dirty="0">
              <a:solidFill>
                <a:schemeClr val="tx2">
                  <a:lumMod val="75000"/>
                </a:schemeClr>
              </a:solidFill>
            </a:endParaRPr>
          </a:p>
        </p:txBody>
      </p:sp>
      <p:sp>
        <p:nvSpPr>
          <p:cNvPr id="12" name="Rettangolo 11"/>
          <p:cNvSpPr/>
          <p:nvPr/>
        </p:nvSpPr>
        <p:spPr bwMode="auto">
          <a:xfrm>
            <a:off x="179512" y="2996952"/>
            <a:ext cx="3888431" cy="2808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000" b="0" i="1" u="none" strike="noStrike" cap="none" normalizeH="0" baseline="0" dirty="0" smtClean="0">
                <a:ln>
                  <a:noFill/>
                </a:ln>
                <a:solidFill>
                  <a:srgbClr val="002060"/>
                </a:solidFill>
                <a:effectLst/>
                <a:latin typeface="Arial" charset="0"/>
              </a:rPr>
              <a:t>NUOVA</a:t>
            </a:r>
            <a:r>
              <a:rPr kumimoji="0" lang="it-IT" sz="2000" b="0" i="1" u="none" strike="noStrike" cap="none" normalizeH="0" dirty="0" smtClean="0">
                <a:ln>
                  <a:noFill/>
                </a:ln>
                <a:solidFill>
                  <a:srgbClr val="002060"/>
                </a:solidFill>
                <a:effectLst/>
                <a:latin typeface="Arial" charset="0"/>
              </a:rPr>
              <a:t> PROCEDURA STANDARD INTRODOTTA DA JOBS ACT:</a:t>
            </a:r>
            <a:r>
              <a:rPr kumimoji="0" lang="it-IT" sz="2000" b="0" u="none" strike="noStrike" cap="none" normalizeH="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art.</a:t>
            </a:r>
            <a:r>
              <a:rPr kumimoji="0" lang="it-IT" sz="2000" b="0" i="1" u="none" strike="noStrike" cap="none" normalizeH="0" baseline="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26 </a:t>
            </a:r>
            <a:r>
              <a:rPr lang="it-IT" sz="2000" dirty="0" smtClean="0">
                <a:solidFill>
                  <a:srgbClr val="002060"/>
                </a:solidFill>
                <a:latin typeface="Arial" charset="0"/>
              </a:rPr>
              <a:t>D.LGS n. 151/2015 e </a:t>
            </a:r>
            <a:r>
              <a:rPr kumimoji="0" lang="it-IT" sz="2000" b="0" i="0" u="none" strike="noStrike" cap="none" normalizeH="0" baseline="0" dirty="0" smtClean="0">
                <a:ln>
                  <a:noFill/>
                </a:ln>
                <a:solidFill>
                  <a:srgbClr val="002060"/>
                </a:solidFill>
                <a:effectLst/>
                <a:latin typeface="Arial" charset="0"/>
              </a:rPr>
              <a:t>D.M. 15.12.2015</a:t>
            </a:r>
          </a:p>
        </p:txBody>
      </p:sp>
      <p:sp>
        <p:nvSpPr>
          <p:cNvPr id="13" name="Rettangolo 12"/>
          <p:cNvSpPr/>
          <p:nvPr/>
        </p:nvSpPr>
        <p:spPr bwMode="auto">
          <a:xfrm>
            <a:off x="5004048" y="3140968"/>
            <a:ext cx="3489619" cy="22322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i="1" dirty="0" smtClean="0">
                <a:solidFill>
                  <a:srgbClr val="002060"/>
                </a:solidFill>
              </a:rPr>
              <a:t>PROCEDURA PER LAVORATRICE MADRE O LAVORATORE PADRE </a:t>
            </a:r>
            <a:r>
              <a:rPr kumimoji="0" lang="it-IT" sz="1800" b="0" u="none" strike="noStrike" cap="none" normalizeH="0" dirty="0" smtClean="0">
                <a:ln>
                  <a:noFill/>
                </a:ln>
                <a:solidFill>
                  <a:srgbClr val="002060"/>
                </a:solidFill>
                <a:effectLst/>
                <a:latin typeface="Arial" charset="0"/>
              </a:rPr>
              <a:t>ex art. 54, </a:t>
            </a:r>
            <a:r>
              <a:rPr lang="it-IT" dirty="0" smtClean="0">
                <a:solidFill>
                  <a:srgbClr val="002060"/>
                </a:solidFill>
                <a:latin typeface="Arial" charset="0"/>
              </a:rPr>
              <a:t>comma 4, </a:t>
            </a:r>
            <a:r>
              <a:rPr lang="it-IT" dirty="0" err="1" smtClean="0">
                <a:solidFill>
                  <a:srgbClr val="002060"/>
                </a:solidFill>
                <a:latin typeface="Arial" charset="0"/>
              </a:rPr>
              <a:t>D.Lgs</a:t>
            </a:r>
            <a:r>
              <a:rPr lang="it-IT" dirty="0" smtClean="0">
                <a:solidFill>
                  <a:srgbClr val="002060"/>
                </a:solidFill>
                <a:latin typeface="Arial" charset="0"/>
              </a:rPr>
              <a:t> n. 151/2001 e circolare 18.12.2015  n. 22350 (già in vigore)</a:t>
            </a: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p:txBody>
      </p:sp>
      <p:cxnSp>
        <p:nvCxnSpPr>
          <p:cNvPr id="18" name="Connettore 2 17"/>
          <p:cNvCxnSpPr/>
          <p:nvPr/>
        </p:nvCxnSpPr>
        <p:spPr bwMode="auto">
          <a:xfrm flipH="1">
            <a:off x="3635896" y="2708921"/>
            <a:ext cx="911762" cy="288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Connettore 2 19"/>
          <p:cNvCxnSpPr/>
          <p:nvPr/>
        </p:nvCxnSpPr>
        <p:spPr bwMode="auto">
          <a:xfrm>
            <a:off x="4644008" y="2708920"/>
            <a:ext cx="93610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 name="Rettangolo 1"/>
          <p:cNvSpPr/>
          <p:nvPr/>
        </p:nvSpPr>
        <p:spPr>
          <a:xfrm>
            <a:off x="7524328" y="6237312"/>
            <a:ext cx="150109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5</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
        <p:nvSpPr>
          <p:cNvPr id="10" name="Rettangolo 9"/>
          <p:cNvSpPr/>
          <p:nvPr/>
        </p:nvSpPr>
        <p:spPr>
          <a:xfrm>
            <a:off x="323528" y="1196752"/>
            <a:ext cx="8352928" cy="5847755"/>
          </a:xfrm>
          <a:prstGeom prst="rect">
            <a:avLst/>
          </a:prstGeom>
        </p:spPr>
        <p:txBody>
          <a:bodyPr wrap="square">
            <a:spAutoFit/>
          </a:bodyPr>
          <a:lstStyle/>
          <a:p>
            <a:pPr marL="0" lvl="1" indent="-342900" algn="just">
              <a:spcBef>
                <a:spcPts val="0"/>
              </a:spcBef>
              <a:buClr>
                <a:schemeClr val="tx1"/>
              </a:buClr>
              <a:defRPr/>
            </a:pPr>
            <a:r>
              <a:rPr lang="it-IT" sz="1600" dirty="0" err="1" smtClean="0">
                <a:solidFill>
                  <a:srgbClr val="002060"/>
                </a:solidFill>
                <a:cs typeface="Arial" charset="0"/>
              </a:rPr>
              <a:t>…E</a:t>
            </a: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Il </a:t>
            </a:r>
            <a:r>
              <a:rPr lang="it-IT" sz="1600" i="1" dirty="0" smtClean="0">
                <a:solidFill>
                  <a:srgbClr val="002060"/>
                </a:solidFill>
                <a:cs typeface="Arial" charset="0"/>
              </a:rPr>
              <a:t>Jobs </a:t>
            </a:r>
            <a:r>
              <a:rPr lang="it-IT" sz="1600" i="1" dirty="0" err="1" smtClean="0">
                <a:solidFill>
                  <a:srgbClr val="002060"/>
                </a:solidFill>
                <a:cs typeface="Arial" charset="0"/>
              </a:rPr>
              <a:t>Act</a:t>
            </a:r>
            <a:r>
              <a:rPr lang="it-IT" sz="1600" i="1" dirty="0" smtClean="0">
                <a:solidFill>
                  <a:srgbClr val="002060"/>
                </a:solidFill>
                <a:cs typeface="Arial" charset="0"/>
              </a:rPr>
              <a:t> </a:t>
            </a:r>
            <a:r>
              <a:rPr lang="it-IT" sz="1600" dirty="0" smtClean="0">
                <a:solidFill>
                  <a:srgbClr val="002060"/>
                </a:solidFill>
                <a:cs typeface="Arial" charset="0"/>
                <a:sym typeface="Wingdings" pitchFamily="2" charset="2"/>
              </a:rPr>
              <a:t> D.lgs. 4 marzo 2015, n. 23 (in vigore dal 7 marzo 2015)</a:t>
            </a:r>
          </a:p>
          <a:p>
            <a:pPr marL="0" lvl="1" indent="-342900" algn="just">
              <a:spcBef>
                <a:spcPts val="0"/>
              </a:spcBef>
              <a:buClr>
                <a:schemeClr val="tx1"/>
              </a:buClr>
              <a:defRPr/>
            </a:pPr>
            <a:endParaRPr lang="it-IT" sz="1600" dirty="0" smtClean="0">
              <a:solidFill>
                <a:srgbClr val="002060"/>
              </a:solidFill>
              <a:cs typeface="Arial" charset="0"/>
              <a:sym typeface="Wingdings" pitchFamily="2" charset="2"/>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a:t>
            </a:r>
          </a:p>
          <a:p>
            <a:pPr algn="just"/>
            <a:r>
              <a:rPr lang="it-IT" b="1" dirty="0" smtClean="0">
                <a:solidFill>
                  <a:srgbClr val="002060"/>
                </a:solidFill>
                <a:latin typeface="Arial" pitchFamily="34" charset="0"/>
                <a:cs typeface="Arial" pitchFamily="34" charset="0"/>
              </a:rPr>
              <a:t>                                              </a:t>
            </a:r>
            <a:r>
              <a:rPr lang="it-IT" sz="1400" b="1" dirty="0" smtClean="0">
                <a:solidFill>
                  <a:srgbClr val="002060"/>
                </a:solidFill>
                <a:latin typeface="Arial" pitchFamily="34" charset="0"/>
                <a:cs typeface="Arial" pitchFamily="34" charset="0"/>
              </a:rPr>
              <a:t>ART. 1 DEL DECRETO</a:t>
            </a:r>
          </a:p>
          <a:p>
            <a:pPr marL="457200" indent="-457200" algn="just">
              <a:buAutoNum type="arabicPeriod"/>
            </a:pPr>
            <a:r>
              <a:rPr lang="it-IT" sz="1400" dirty="0" smtClean="0">
                <a:solidFill>
                  <a:srgbClr val="002060"/>
                </a:solidFill>
                <a:latin typeface="Arial" pitchFamily="34" charset="0"/>
                <a:cs typeface="Arial" pitchFamily="34" charset="0"/>
              </a:rPr>
              <a:t>«Per i lavoratori che rivestono la qualifica di </a:t>
            </a:r>
            <a:r>
              <a:rPr lang="it-IT" sz="1400" b="1" dirty="0" smtClean="0">
                <a:solidFill>
                  <a:srgbClr val="FF0000"/>
                </a:solidFill>
                <a:latin typeface="Arial" pitchFamily="34" charset="0"/>
                <a:cs typeface="Arial" pitchFamily="34" charset="0"/>
              </a:rPr>
              <a:t>operai, impiegati quadri</a:t>
            </a:r>
            <a:r>
              <a:rPr lang="it-IT" sz="1400" dirty="0" smtClean="0">
                <a:solidFill>
                  <a:srgbClr val="002060"/>
                </a:solidFill>
                <a:latin typeface="Arial" pitchFamily="34" charset="0"/>
                <a:cs typeface="Arial" pitchFamily="34" charset="0"/>
              </a:rPr>
              <a:t>, assunti con contratto di lavoro subordinato a tempo indeterminato a decorrere dalla </a:t>
            </a:r>
            <a:r>
              <a:rPr lang="it-IT" sz="1400" dirty="0" smtClean="0">
                <a:solidFill>
                  <a:srgbClr val="FF0000"/>
                </a:solidFill>
                <a:latin typeface="Arial" pitchFamily="34" charset="0"/>
                <a:cs typeface="Arial" pitchFamily="34" charset="0"/>
              </a:rPr>
              <a:t>data di entrata in vigore del presente decreto,</a:t>
            </a:r>
            <a:r>
              <a:rPr lang="it-IT" sz="1400" dirty="0" smtClean="0">
                <a:solidFill>
                  <a:srgbClr val="002060"/>
                </a:solidFill>
                <a:latin typeface="Arial" pitchFamily="34" charset="0"/>
                <a:cs typeface="Arial" pitchFamily="34" charset="0"/>
              </a:rPr>
              <a:t> il regime di tutela nel caso di licenziamento illegittimo è disciplinato dalle disposizioni di cui al presente decreto.</a:t>
            </a:r>
          </a:p>
          <a:p>
            <a:pPr marL="457200" indent="-457200" algn="just">
              <a:buAutoNum type="arabicPeriod"/>
            </a:pPr>
            <a:endParaRPr lang="it-IT" sz="1400" dirty="0" smtClean="0">
              <a:solidFill>
                <a:srgbClr val="002060"/>
              </a:solidFill>
              <a:latin typeface="Arial" pitchFamily="34" charset="0"/>
              <a:cs typeface="Arial" pitchFamily="34" charset="0"/>
            </a:endParaRPr>
          </a:p>
          <a:p>
            <a:pPr marL="457200" indent="-457200" algn="just"/>
            <a:r>
              <a:rPr lang="it-IT" sz="1400" dirty="0" smtClean="0">
                <a:solidFill>
                  <a:srgbClr val="002060"/>
                </a:solidFill>
                <a:latin typeface="Arial" pitchFamily="34" charset="0"/>
                <a:cs typeface="Arial" pitchFamily="34" charset="0"/>
              </a:rPr>
              <a:t>2. 	Le disposizioni di cui al </a:t>
            </a:r>
            <a:r>
              <a:rPr lang="it-IT" sz="1400" dirty="0">
                <a:solidFill>
                  <a:srgbClr val="002060"/>
                </a:solidFill>
                <a:latin typeface="Arial" pitchFamily="34" charset="0"/>
                <a:cs typeface="Arial" pitchFamily="34" charset="0"/>
              </a:rPr>
              <a:t>presente decreto si applicano anche nei casi di conversione, successiva all'entrata in vigore del presente decreto, di contratto a tempo determinato o di apprendistato in contratto a tempo indeterminato.</a:t>
            </a:r>
          </a:p>
          <a:p>
            <a:pPr marL="457200" indent="-457200" algn="just"/>
            <a:endParaRPr lang="it-IT" sz="1400" dirty="0" smtClean="0">
              <a:solidFill>
                <a:srgbClr val="FF0000"/>
              </a:solidFill>
              <a:latin typeface="Arial" pitchFamily="34" charset="0"/>
              <a:cs typeface="Arial" pitchFamily="34" charset="0"/>
            </a:endParaRPr>
          </a:p>
          <a:p>
            <a:pPr marL="457200" indent="-457200" algn="just">
              <a:buAutoNum type="arabicPeriod" startAt="3"/>
            </a:pPr>
            <a:r>
              <a:rPr lang="it-IT" sz="1400" dirty="0" smtClean="0">
                <a:solidFill>
                  <a:schemeClr val="tx2">
                    <a:lumMod val="75000"/>
                  </a:schemeClr>
                </a:solidFill>
                <a:latin typeface="Arial" pitchFamily="34" charset="0"/>
                <a:cs typeface="Arial" pitchFamily="34" charset="0"/>
              </a:rPr>
              <a:t>Nel caso in cui il datore di lavoro, in conseguenza di assunzioni a tempo indeterminato avvenute successivamente all’entrata in vigore del presente decreto, integri il requisito occupazionale di cui all’articolo 18, ottavo e nono comma, della legge 20 maggio 1970, n. 300, e successive modificazioni, il licenziamento dei lavoratori, anche se assunti precedentemente a tale data, è disciplinato dalle disposizioni del presente decreto».</a:t>
            </a:r>
          </a:p>
          <a:p>
            <a:pPr marL="457200" indent="-457200" algn="just">
              <a:buAutoNum type="arabicPeriod" startAt="3"/>
            </a:pPr>
            <a:endParaRPr lang="it-IT" sz="1400" i="1" dirty="0" smtClean="0">
              <a:solidFill>
                <a:schemeClr val="tx2">
                  <a:lumMod val="75000"/>
                </a:schemeClr>
              </a:solidFill>
              <a:latin typeface="Arial" pitchFamily="34" charset="0"/>
              <a:cs typeface="Arial" pitchFamily="34" charset="0"/>
            </a:endParaRPr>
          </a:p>
          <a:p>
            <a:pPr marL="457200" indent="-457200" algn="just">
              <a:buAutoNum type="arabicPeriod" startAt="3"/>
            </a:pPr>
            <a:r>
              <a:rPr lang="it-IT" sz="1400" i="1" dirty="0" smtClean="0">
                <a:solidFill>
                  <a:schemeClr val="tx2">
                    <a:lumMod val="75000"/>
                  </a:schemeClr>
                </a:solidFill>
                <a:latin typeface="Arial" pitchFamily="34" charset="0"/>
                <a:cs typeface="Arial" pitchFamily="34" charset="0"/>
              </a:rPr>
              <a:t>          </a:t>
            </a:r>
            <a:r>
              <a:rPr lang="it-IT" sz="1600" b="1" dirty="0" smtClean="0">
                <a:solidFill>
                  <a:schemeClr val="accent1">
                    <a:lumMod val="50000"/>
                  </a:schemeClr>
                </a:solidFill>
                <a:latin typeface="Arial" pitchFamily="34" charset="0"/>
                <a:cs typeface="Arial" pitchFamily="34" charset="0"/>
              </a:rPr>
              <a:t>“doppia disciplina” in tema di licenziamento </a:t>
            </a:r>
          </a:p>
          <a:p>
            <a:pPr marL="457200" indent="-457200" algn="just"/>
            <a:r>
              <a:rPr lang="it-IT" i="1" dirty="0" smtClean="0">
                <a:solidFill>
                  <a:srgbClr val="FF0000"/>
                </a:solidFill>
                <a:latin typeface="Arial" pitchFamily="34" charset="0"/>
                <a:cs typeface="Arial" pitchFamily="34" charset="0"/>
              </a:rPr>
              <a:t>               </a:t>
            </a:r>
          </a:p>
          <a:p>
            <a:pPr marL="0" lvl="1" indent="-342900" algn="just">
              <a:spcBef>
                <a:spcPts val="0"/>
              </a:spcBef>
              <a:buClr>
                <a:schemeClr val="tx1"/>
              </a:buClr>
              <a:defRPr/>
            </a:pPr>
            <a:r>
              <a:rPr lang="it-IT" sz="1600" dirty="0" smtClean="0">
                <a:solidFill>
                  <a:srgbClr val="002060"/>
                </a:solidFill>
                <a:cs typeface="Arial" charset="0"/>
              </a:rPr>
              <a:t>                                         </a:t>
            </a:r>
          </a:p>
        </p:txBody>
      </p:sp>
      <p:sp>
        <p:nvSpPr>
          <p:cNvPr id="11" name="Freccia in giù 10"/>
          <p:cNvSpPr/>
          <p:nvPr/>
        </p:nvSpPr>
        <p:spPr>
          <a:xfrm>
            <a:off x="3635896" y="2132856"/>
            <a:ext cx="122413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179512"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50</a:t>
            </a:fld>
            <a:endParaRPr lang="it-IT" dirty="0">
              <a:solidFill>
                <a:schemeClr val="bg1">
                  <a:lumMod val="65000"/>
                </a:schemeClr>
              </a:solidFill>
            </a:endParaRPr>
          </a:p>
        </p:txBody>
      </p:sp>
      <p:sp>
        <p:nvSpPr>
          <p:cNvPr id="6" name="Rettangolo 5"/>
          <p:cNvSpPr/>
          <p:nvPr/>
        </p:nvSpPr>
        <p:spPr>
          <a:xfrm>
            <a:off x="176212" y="908720"/>
            <a:ext cx="8840367" cy="9756517"/>
          </a:xfrm>
          <a:prstGeom prst="rect">
            <a:avLst/>
          </a:prstGeom>
        </p:spPr>
        <p:txBody>
          <a:bodyPr wrap="square">
            <a:spAutoFit/>
          </a:bodyPr>
          <a:lstStyle/>
          <a:p>
            <a:pPr algn="just"/>
            <a:r>
              <a:rPr lang="it-IT" sz="1600" b="1" dirty="0" smtClean="0">
                <a:solidFill>
                  <a:srgbClr val="002060"/>
                </a:solidFill>
              </a:rPr>
              <a:t>L’art. 26 del cit. </a:t>
            </a:r>
            <a:r>
              <a:rPr lang="it-IT" sz="1600" b="1" dirty="0" err="1" smtClean="0">
                <a:solidFill>
                  <a:srgbClr val="002060"/>
                </a:solidFill>
              </a:rPr>
              <a:t>D.Lgs</a:t>
            </a:r>
            <a:r>
              <a:rPr lang="it-IT" sz="1600" b="1" dirty="0" smtClean="0">
                <a:solidFill>
                  <a:srgbClr val="002060"/>
                </a:solidFill>
              </a:rPr>
              <a:t>, in sintesi:</a:t>
            </a:r>
          </a:p>
          <a:p>
            <a:pPr algn="just"/>
            <a:endParaRPr lang="it-IT" sz="1600" b="1" dirty="0" smtClean="0">
              <a:solidFill>
                <a:srgbClr val="002060"/>
              </a:solidFill>
            </a:endParaRPr>
          </a:p>
          <a:p>
            <a:pPr marL="342900" indent="-342900" algn="just">
              <a:buFont typeface="+mj-lt"/>
              <a:buAutoNum type="romanLcPeriod"/>
            </a:pPr>
            <a:r>
              <a:rPr lang="it-IT" sz="1600" b="1" dirty="0">
                <a:solidFill>
                  <a:srgbClr val="002060"/>
                </a:solidFill>
              </a:rPr>
              <a:t>a</a:t>
            </a:r>
            <a:r>
              <a:rPr lang="it-IT" sz="1600" b="1" dirty="0" smtClean="0">
                <a:solidFill>
                  <a:srgbClr val="002060"/>
                </a:solidFill>
              </a:rPr>
              <a:t>l </a:t>
            </a:r>
            <a:r>
              <a:rPr lang="it-IT" sz="1600" b="1" dirty="0">
                <a:solidFill>
                  <a:srgbClr val="002060"/>
                </a:solidFill>
              </a:rPr>
              <a:t>di fuori delle ipotesi di cui all'articolo 55, comma 4, del decreto legislativo 26 marzo 2001, n. 151, </a:t>
            </a:r>
            <a:r>
              <a:rPr lang="it-IT" sz="1600" b="1" dirty="0" smtClean="0">
                <a:solidFill>
                  <a:srgbClr val="002060"/>
                </a:solidFill>
              </a:rPr>
              <a:t>le dimissioni e la risoluzione consensuale del rapporto di lavoro sono fatte, </a:t>
            </a:r>
            <a:r>
              <a:rPr lang="it-IT" sz="1600" b="1" u="sng" dirty="0" smtClean="0">
                <a:solidFill>
                  <a:srgbClr val="002060"/>
                </a:solidFill>
              </a:rPr>
              <a:t>a pena di inefficacia</a:t>
            </a:r>
            <a:r>
              <a:rPr lang="it-IT" sz="1600" b="1" dirty="0" smtClean="0">
                <a:solidFill>
                  <a:srgbClr val="002060"/>
                </a:solidFill>
              </a:rPr>
              <a:t>, esclusivamente con modalità telematiche su appositi moduli con le modalità individuate con il D.M. 15.12.2015 (c.d. «forma tipica»)</a:t>
            </a:r>
            <a:r>
              <a:rPr lang="it-IT" sz="1600" dirty="0" smtClean="0">
                <a:solidFill>
                  <a:srgbClr val="002060"/>
                </a:solidFill>
              </a:rPr>
              <a:t>;</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smtClean="0">
                <a:solidFill>
                  <a:srgbClr val="002060"/>
                </a:solidFill>
              </a:rPr>
              <a:t>la trasmissione dei moduli può avvenire anche per il tramite dei patronati, delle organizzazioni sindacali nonché degli enti bilaterali e delle commissioni di certificazione;</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u="sng" dirty="0" smtClean="0">
                <a:solidFill>
                  <a:srgbClr val="002060"/>
                </a:solidFill>
              </a:rPr>
              <a:t>entro sette giorni </a:t>
            </a:r>
            <a:r>
              <a:rPr lang="it-IT" sz="1600" b="1" dirty="0" smtClean="0">
                <a:solidFill>
                  <a:srgbClr val="002060"/>
                </a:solidFill>
              </a:rPr>
              <a:t>dalla data di trasmissione del modulo di cui al punto (i) il lavoratore ha la facoltà di revocare le dimissioni e la risoluzione consensuale con le medesime modalità;</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a:solidFill>
                  <a:srgbClr val="002060"/>
                </a:solidFill>
              </a:rPr>
              <a:t>s</a:t>
            </a:r>
            <a:r>
              <a:rPr lang="it-IT" sz="1600" b="1" dirty="0" smtClean="0">
                <a:solidFill>
                  <a:srgbClr val="002060"/>
                </a:solidFill>
              </a:rPr>
              <a:t>alvo che il fatto costituisca reato, il datore di lavoro che alteri i moduli di cui al comma 1 è punito con la sanzione amministrativa da euro 5.000 ad euro 30.000. L'accertamento e l'irrogazione della sanzione sono di competenza delle Direzioni territoriali del lavoro</a:t>
            </a:r>
            <a:r>
              <a:rPr lang="it-IT" b="1" dirty="0">
                <a:solidFill>
                  <a:srgbClr val="002060"/>
                </a:solidFill>
              </a:rPr>
              <a:t>;</a:t>
            </a:r>
            <a:endParaRPr lang="it-IT" b="1" dirty="0" smtClean="0">
              <a:solidFill>
                <a:srgbClr val="002060"/>
              </a:solidFill>
            </a:endParaRPr>
          </a:p>
          <a:p>
            <a:pPr marL="342900" indent="-342900" algn="just">
              <a:buFont typeface="+mj-lt"/>
              <a:buAutoNum type="romanLcPeriod"/>
            </a:pPr>
            <a:endParaRPr lang="it-IT" b="1" dirty="0" smtClean="0">
              <a:solidFill>
                <a:srgbClr val="002060"/>
              </a:solidFill>
            </a:endParaRPr>
          </a:p>
          <a:p>
            <a:pPr marL="342900" indent="-342900" algn="just">
              <a:buFont typeface="+mj-lt"/>
              <a:buAutoNum type="romanLcPeriod"/>
            </a:pPr>
            <a:r>
              <a:rPr lang="it-IT" sz="1600" b="1" u="sng" dirty="0">
                <a:solidFill>
                  <a:srgbClr val="002060"/>
                </a:solidFill>
              </a:rPr>
              <a:t>sono abrogati i commi da 17 a 23-</a:t>
            </a:r>
            <a:r>
              <a:rPr lang="it-IT" sz="1600" b="1" i="1" u="sng" dirty="0">
                <a:solidFill>
                  <a:srgbClr val="002060"/>
                </a:solidFill>
              </a:rPr>
              <a:t>bis</a:t>
            </a:r>
            <a:r>
              <a:rPr lang="it-IT" sz="1600" b="1" u="sng" dirty="0">
                <a:solidFill>
                  <a:srgbClr val="002060"/>
                </a:solidFill>
              </a:rPr>
              <a:t> dell'articolo 4 della </a:t>
            </a:r>
            <a:r>
              <a:rPr lang="it-IT" sz="1600" b="1" u="sng" dirty="0" smtClean="0">
                <a:solidFill>
                  <a:srgbClr val="002060"/>
                </a:solidFill>
              </a:rPr>
              <a:t>Legge </a:t>
            </a:r>
            <a:r>
              <a:rPr lang="it-IT" sz="1600" b="1" u="sng" dirty="0">
                <a:solidFill>
                  <a:srgbClr val="002060"/>
                </a:solidFill>
              </a:rPr>
              <a:t>28 giugno 2012, n. 92. </a:t>
            </a:r>
          </a:p>
          <a:p>
            <a:pPr algn="just"/>
            <a:endParaRPr lang="it-IT" u="sng"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buFontTx/>
              <a:buChar char="-"/>
            </a:pPr>
            <a:endParaRPr lang="it-IT" dirty="0" smtClean="0">
              <a:solidFill>
                <a:srgbClr val="002060"/>
              </a:solidFill>
            </a:endParaRPr>
          </a:p>
        </p:txBody>
      </p:sp>
      <p:sp>
        <p:nvSpPr>
          <p:cNvPr id="7" name="Rettangolo 6"/>
          <p:cNvSpPr/>
          <p:nvPr/>
        </p:nvSpPr>
        <p:spPr>
          <a:xfrm>
            <a:off x="912120" y="120695"/>
            <a:ext cx="7319761" cy="1508105"/>
          </a:xfrm>
          <a:prstGeom prst="rect">
            <a:avLst/>
          </a:prstGeom>
        </p:spPr>
        <p:txBody>
          <a:bodyPr wrap="none">
            <a:spAutoFit/>
          </a:bodyPr>
          <a:lstStyle/>
          <a:p>
            <a:r>
              <a:rPr lang="it-IT" sz="2400" b="1" cap="small" dirty="0" smtClean="0">
                <a:solidFill>
                  <a:srgbClr val="002060"/>
                </a:solidFill>
              </a:rPr>
              <a:t>Il Decreto Legislativo, 14 settembre 2015 n. 151</a:t>
            </a:r>
          </a:p>
          <a:p>
            <a:r>
              <a:rPr lang="it-IT" sz="2000" b="1" cap="small" dirty="0" smtClean="0">
                <a:solidFill>
                  <a:srgbClr val="002060"/>
                </a:solidFill>
              </a:rPr>
              <a:t>(</a:t>
            </a:r>
            <a:r>
              <a:rPr lang="it-IT" sz="1600" b="1" cap="small" dirty="0" smtClean="0">
                <a:solidFill>
                  <a:srgbClr val="002060"/>
                </a:solidFill>
              </a:rPr>
              <a:t>Disposizioni </a:t>
            </a:r>
            <a:r>
              <a:rPr lang="it-IT" sz="1600" b="1" u="sng" cap="small" dirty="0" smtClean="0">
                <a:solidFill>
                  <a:srgbClr val="002060"/>
                </a:solidFill>
              </a:rPr>
              <a:t>di razionalizzazione e semplificazione</a:t>
            </a:r>
            <a:r>
              <a:rPr lang="it-IT" sz="1600" b="1" cap="small" dirty="0" smtClean="0">
                <a:solidFill>
                  <a:srgbClr val="002060"/>
                </a:solidFill>
              </a:rPr>
              <a:t> delle procedure </a:t>
            </a:r>
            <a:r>
              <a:rPr lang="it-IT" sz="2000" b="1" cap="small" dirty="0" smtClean="0">
                <a:solidFill>
                  <a:srgbClr val="002060"/>
                </a:solidFill>
              </a:rPr>
              <a:t>)</a:t>
            </a:r>
          </a:p>
          <a:p>
            <a:endParaRPr lang="it-IT" sz="2400" b="1" cap="small" dirty="0" smtClean="0">
              <a:solidFill>
                <a:srgbClr val="002060"/>
              </a:solidFill>
            </a:endParaRPr>
          </a:p>
          <a:p>
            <a:r>
              <a:rPr lang="it-IT" sz="2400" b="1" cap="small" dirty="0" smtClean="0">
                <a:solidFill>
                  <a:srgbClr val="002060"/>
                </a:solidFill>
              </a:rPr>
              <a:t> </a:t>
            </a:r>
            <a:endParaRPr lang="it-IT" sz="2400" i="1" cap="small" dirty="0">
              <a:solidFill>
                <a:srgbClr val="002060"/>
              </a:solidFill>
            </a:endParaRPr>
          </a:p>
        </p:txBody>
      </p:sp>
      <p:sp>
        <p:nvSpPr>
          <p:cNvPr id="2" name="Rettangolo 1"/>
          <p:cNvSpPr/>
          <p:nvPr/>
        </p:nvSpPr>
        <p:spPr>
          <a:xfrm>
            <a:off x="7380312" y="6165304"/>
            <a:ext cx="1636267"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51</a:t>
            </a:fld>
            <a:endParaRPr lang="it-IT" dirty="0">
              <a:solidFill>
                <a:schemeClr val="bg1">
                  <a:lumMod val="65000"/>
                </a:schemeClr>
              </a:solidFill>
            </a:endParaRPr>
          </a:p>
        </p:txBody>
      </p:sp>
      <p:sp>
        <p:nvSpPr>
          <p:cNvPr id="6" name="Rettangolo 5"/>
          <p:cNvSpPr/>
          <p:nvPr/>
        </p:nvSpPr>
        <p:spPr>
          <a:xfrm>
            <a:off x="836304" y="969104"/>
            <a:ext cx="7402298" cy="7140416"/>
          </a:xfrm>
          <a:prstGeom prst="rect">
            <a:avLst/>
          </a:prstGeom>
        </p:spPr>
        <p:txBody>
          <a:bodyPr wrap="square">
            <a:spAutoFit/>
          </a:bodyPr>
          <a:lstStyle/>
          <a:p>
            <a:pPr algn="just"/>
            <a:endParaRPr lang="it-IT" sz="2000" dirty="0" smtClean="0">
              <a:solidFill>
                <a:srgbClr val="002060"/>
              </a:solidFill>
            </a:endParaRPr>
          </a:p>
          <a:p>
            <a:pPr algn="just"/>
            <a:r>
              <a:rPr lang="it-IT" sz="2000" dirty="0" smtClean="0">
                <a:solidFill>
                  <a:srgbClr val="002060"/>
                </a:solidFill>
              </a:rPr>
              <a:t>LA NUOVA PROCEDURA </a:t>
            </a:r>
            <a:r>
              <a:rPr lang="it-IT" sz="2400" u="sng" dirty="0" smtClean="0">
                <a:solidFill>
                  <a:srgbClr val="002060"/>
                </a:solidFill>
              </a:rPr>
              <a:t>NON</a:t>
            </a:r>
            <a:r>
              <a:rPr lang="it-IT" u="sng" dirty="0" smtClean="0">
                <a:solidFill>
                  <a:srgbClr val="002060"/>
                </a:solidFill>
              </a:rPr>
              <a:t> </a:t>
            </a:r>
            <a:r>
              <a:rPr lang="it-IT" dirty="0" smtClean="0">
                <a:solidFill>
                  <a:srgbClr val="002060"/>
                </a:solidFill>
              </a:rPr>
              <a:t>SI APPLICA:</a:t>
            </a:r>
          </a:p>
          <a:p>
            <a:pPr algn="just"/>
            <a:endParaRPr lang="it-IT" dirty="0" smtClean="0">
              <a:solidFill>
                <a:srgbClr val="002060"/>
              </a:solidFill>
            </a:endParaRPr>
          </a:p>
          <a:p>
            <a:pPr algn="just"/>
            <a:endParaRPr lang="it-IT" dirty="0">
              <a:solidFill>
                <a:srgbClr val="002060"/>
              </a:solidFill>
            </a:endParaRPr>
          </a:p>
          <a:p>
            <a:pPr marL="400050" indent="-400050" algn="just">
              <a:buFont typeface="+mj-lt"/>
              <a:buAutoNum type="romanLcPeriod"/>
            </a:pPr>
            <a:r>
              <a:rPr lang="it-IT" dirty="0">
                <a:solidFill>
                  <a:srgbClr val="002060"/>
                </a:solidFill>
              </a:rPr>
              <a:t>p</a:t>
            </a:r>
            <a:r>
              <a:rPr lang="it-IT" dirty="0" smtClean="0">
                <a:solidFill>
                  <a:srgbClr val="002060"/>
                </a:solidFill>
              </a:rPr>
              <a:t>er la lavoratrice Madre o per il lavoratore Padre </a:t>
            </a:r>
            <a:r>
              <a:rPr lang="it-IT" i="1" dirty="0" smtClean="0">
                <a:solidFill>
                  <a:srgbClr val="002060"/>
                </a:solidFill>
              </a:rPr>
              <a:t>ex</a:t>
            </a:r>
            <a:r>
              <a:rPr lang="it-IT" dirty="0" smtClean="0">
                <a:solidFill>
                  <a:srgbClr val="002060"/>
                </a:solidFill>
              </a:rPr>
              <a:t> art. 55, co. 4 </a:t>
            </a:r>
            <a:r>
              <a:rPr lang="it-IT" dirty="0" err="1" smtClean="0">
                <a:solidFill>
                  <a:srgbClr val="002060"/>
                </a:solidFill>
              </a:rPr>
              <a:t>D.Lgs</a:t>
            </a:r>
            <a:r>
              <a:rPr lang="it-IT" dirty="0" smtClean="0">
                <a:solidFill>
                  <a:srgbClr val="002060"/>
                </a:solidFill>
              </a:rPr>
              <a:t> n. 151/2001; </a:t>
            </a:r>
            <a:r>
              <a:rPr lang="it-IT" sz="1200" i="1" dirty="0" smtClean="0">
                <a:solidFill>
                  <a:srgbClr val="002060"/>
                </a:solidFill>
              </a:rPr>
              <a:t>(“La risoluzione consensuale del rapporto o la richiesta di dimissioni presentate dalla lavoratrice, durante il periodo di gravidanza, e dalla lavoratrice o dal lavoratore durante i primi tre anni di vita del bambino o nei primi tre anni di accoglienza del minore adottato o in affidamento, o, in caso di adozione internazionale, nei primi tre anni decorrenti dalle comunicazioni di cui all'articolo 54, comma 9, devono essere convalidate dal servizio ispettivo del Ministero del lavoro e delle politiche sociali competente per territorio. A detta convalida e' sospensivamente condizionata l'efficacia della risoluzione del rapporto di lavoro.“</a:t>
            </a:r>
            <a:r>
              <a:rPr lang="it-IT" sz="1200" dirty="0" smtClean="0">
                <a:solidFill>
                  <a:srgbClr val="002060"/>
                </a:solidFill>
              </a:rPr>
              <a:t>).</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ai lavoratori domestici;</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Alle Dimissioni o risoluzioni consensuali effettuate nelle sedi di cui all’art. 2113, co. 4 cc. o avanti alle commissioni di certificazioni </a:t>
            </a:r>
            <a:r>
              <a:rPr lang="it-IT" i="1" dirty="0" smtClean="0">
                <a:solidFill>
                  <a:srgbClr val="002060"/>
                </a:solidFill>
              </a:rPr>
              <a:t>ex </a:t>
            </a:r>
            <a:r>
              <a:rPr lang="it-IT" dirty="0" smtClean="0">
                <a:solidFill>
                  <a:srgbClr val="002060"/>
                </a:solidFill>
              </a:rPr>
              <a:t>art. 76 </a:t>
            </a:r>
            <a:r>
              <a:rPr lang="it-IT" dirty="0" err="1" smtClean="0">
                <a:solidFill>
                  <a:srgbClr val="002060"/>
                </a:solidFill>
              </a:rPr>
              <a:t>D.lgs</a:t>
            </a:r>
            <a:r>
              <a:rPr lang="it-IT" dirty="0" smtClean="0">
                <a:solidFill>
                  <a:srgbClr val="002060"/>
                </a:solidFill>
              </a:rPr>
              <a:t> n. 276/2003</a:t>
            </a:r>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p:txBody>
      </p:sp>
      <p:sp>
        <p:nvSpPr>
          <p:cNvPr id="7" name="Rettangolo 6"/>
          <p:cNvSpPr/>
          <p:nvPr/>
        </p:nvSpPr>
        <p:spPr>
          <a:xfrm>
            <a:off x="785258" y="355303"/>
            <a:ext cx="7573484" cy="769441"/>
          </a:xfrm>
          <a:prstGeom prst="rect">
            <a:avLst/>
          </a:prstGeom>
        </p:spPr>
        <p:txBody>
          <a:bodyPr wrap="none">
            <a:spAutoFit/>
          </a:bodyPr>
          <a:lstStyle/>
          <a:p>
            <a:pPr marL="457200" indent="-457200">
              <a:buAutoNum type="arabicPeriod"/>
            </a:pPr>
            <a:r>
              <a:rPr lang="it-IT" sz="2400" b="1" cap="small" dirty="0" smtClean="0">
                <a:solidFill>
                  <a:srgbClr val="002060"/>
                </a:solidFill>
              </a:rPr>
              <a:t>LA PROCEDURA </a:t>
            </a:r>
            <a:r>
              <a:rPr lang="it-IT" sz="2400" b="1" i="1" cap="small" dirty="0" smtClean="0">
                <a:solidFill>
                  <a:srgbClr val="002060"/>
                </a:solidFill>
              </a:rPr>
              <a:t>EX</a:t>
            </a:r>
            <a:r>
              <a:rPr lang="it-IT" sz="2400" b="1" cap="small" dirty="0" smtClean="0">
                <a:solidFill>
                  <a:srgbClr val="002060"/>
                </a:solidFill>
              </a:rPr>
              <a:t> ART. 26 D.LGS N. 151/2015</a:t>
            </a:r>
            <a:endParaRPr lang="it-IT" sz="2400" cap="small" dirty="0">
              <a:solidFill>
                <a:srgbClr val="002060"/>
              </a:solidFill>
            </a:endParaRPr>
          </a:p>
          <a:p>
            <a:r>
              <a:rPr lang="it-IT" sz="2000" b="1" i="1" cap="small" dirty="0" smtClean="0">
                <a:solidFill>
                  <a:srgbClr val="002060"/>
                </a:solidFill>
              </a:rPr>
              <a:t>Fattispecie escluse</a:t>
            </a:r>
          </a:p>
        </p:txBody>
      </p:sp>
      <p:sp>
        <p:nvSpPr>
          <p:cNvPr id="2" name="Rettangolo 1"/>
          <p:cNvSpPr/>
          <p:nvPr/>
        </p:nvSpPr>
        <p:spPr>
          <a:xfrm>
            <a:off x="7452320" y="6237312"/>
            <a:ext cx="158417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check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52</a:t>
            </a:fld>
            <a:endParaRPr lang="it-IT" dirty="0">
              <a:solidFill>
                <a:schemeClr val="bg1">
                  <a:lumMod val="65000"/>
                </a:schemeClr>
              </a:solidFill>
            </a:endParaRPr>
          </a:p>
        </p:txBody>
      </p:sp>
      <p:sp>
        <p:nvSpPr>
          <p:cNvPr id="6" name="CasellaDiTesto 5"/>
          <p:cNvSpPr txBox="1"/>
          <p:nvPr/>
        </p:nvSpPr>
        <p:spPr>
          <a:xfrm>
            <a:off x="317989" y="476672"/>
            <a:ext cx="8441553" cy="9910405"/>
          </a:xfrm>
          <a:prstGeom prst="rect">
            <a:avLst/>
          </a:prstGeom>
          <a:noFill/>
        </p:spPr>
        <p:txBody>
          <a:bodyPr wrap="square" rtlCol="0">
            <a:spAutoFit/>
          </a:bodyPr>
          <a:lstStyle/>
          <a:p>
            <a:r>
              <a:rPr lang="it-IT" sz="2400" b="1" cap="small" dirty="0" smtClean="0">
                <a:solidFill>
                  <a:srgbClr val="002060"/>
                </a:solidFill>
                <a:latin typeface="+mj-lt"/>
                <a:cs typeface="Arial" pitchFamily="34" charset="0"/>
              </a:rPr>
              <a:t> </a:t>
            </a:r>
            <a:r>
              <a:rPr lang="it-IT" sz="2400" b="1" cap="small" dirty="0" smtClean="0">
                <a:solidFill>
                  <a:srgbClr val="002060"/>
                </a:solidFill>
                <a:latin typeface="Arial"/>
                <a:ea typeface="+mj-ea"/>
                <a:cs typeface="Arial" pitchFamily="34" charset="0"/>
              </a:rPr>
              <a:t>IL Ministero del Lavoro si traveste da Legislatore:</a:t>
            </a:r>
            <a:br>
              <a:rPr lang="it-IT" sz="2400" b="1" cap="small" dirty="0" smtClean="0">
                <a:solidFill>
                  <a:srgbClr val="002060"/>
                </a:solidFill>
                <a:latin typeface="Arial"/>
                <a:ea typeface="+mj-ea"/>
                <a:cs typeface="Arial" pitchFamily="34" charset="0"/>
              </a:rPr>
            </a:br>
            <a:r>
              <a:rPr lang="it-IT" sz="2400" b="1" cap="small" dirty="0" smtClean="0">
                <a:solidFill>
                  <a:srgbClr val="002060"/>
                </a:solidFill>
                <a:latin typeface="Arial"/>
                <a:ea typeface="+mj-ea"/>
                <a:cs typeface="Arial" pitchFamily="34" charset="0"/>
              </a:rPr>
              <a:t>La circolare n. 12 del 4 marzo 2016</a:t>
            </a:r>
            <a:endParaRPr lang="it-IT" sz="2400" b="1" i="1" cap="small" dirty="0" smtClean="0">
              <a:solidFill>
                <a:srgbClr val="002060"/>
              </a:solidFill>
              <a:latin typeface="+mj-lt"/>
              <a:cs typeface="Arial" pitchFamily="34" charset="0"/>
            </a:endParaRPr>
          </a:p>
          <a:p>
            <a:pPr algn="just"/>
            <a:endParaRPr lang="it-IT" b="1" cap="small" dirty="0" smtClean="0">
              <a:solidFill>
                <a:srgbClr val="002060"/>
              </a:solidFill>
              <a:latin typeface="+mj-lt"/>
              <a:cs typeface="Arial" pitchFamily="34" charset="0"/>
            </a:endParaRPr>
          </a:p>
          <a:p>
            <a:pPr algn="just"/>
            <a:r>
              <a:rPr lang="it-IT" sz="2000" b="1" cap="small" dirty="0" smtClean="0">
                <a:solidFill>
                  <a:srgbClr val="002060"/>
                </a:solidFill>
                <a:latin typeface="+mj-lt"/>
                <a:cs typeface="Arial" pitchFamily="34" charset="0"/>
              </a:rPr>
              <a:t>Per il Ministero La nuova disciplina </a:t>
            </a:r>
            <a:r>
              <a:rPr lang="it-IT" sz="2400" b="1" u="sng" cap="small" dirty="0" smtClean="0">
                <a:solidFill>
                  <a:srgbClr val="002060"/>
                </a:solidFill>
                <a:latin typeface="+mj-lt"/>
                <a:cs typeface="Arial" pitchFamily="34" charset="0"/>
              </a:rPr>
              <a:t>NON</a:t>
            </a:r>
            <a:r>
              <a:rPr lang="it-IT" sz="2000" b="1" cap="small" dirty="0" smtClean="0">
                <a:solidFill>
                  <a:srgbClr val="002060"/>
                </a:solidFill>
                <a:latin typeface="+mj-lt"/>
                <a:cs typeface="Arial" pitchFamily="34" charset="0"/>
              </a:rPr>
              <a:t> si applica anche: </a:t>
            </a:r>
            <a:endParaRPr lang="it-IT" sz="2000" cap="small" dirty="0">
              <a:solidFill>
                <a:srgbClr val="002060"/>
              </a:solidFill>
              <a:latin typeface="+mj-lt"/>
              <a:cs typeface="Arial" pitchFamily="34" charset="0"/>
            </a:endParaRPr>
          </a:p>
          <a:p>
            <a:pPr algn="just"/>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rassegnate durante il periodo di prova;</a:t>
            </a:r>
          </a:p>
          <a:p>
            <a:pPr marL="514350" indent="-514350" algn="just">
              <a:buFont typeface="+mj-lt"/>
              <a:buAutoNum type="romanLcPeriod"/>
            </a:pPr>
            <a:endParaRPr lang="it-IT" sz="2000" b="1" cap="small" dirty="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dei lavoratori della P.A. (poi  confermato da </a:t>
            </a:r>
            <a:r>
              <a:rPr lang="it-IT" sz="2000" b="1" cap="small" dirty="0" err="1" smtClean="0">
                <a:solidFill>
                  <a:srgbClr val="002060"/>
                </a:solidFill>
                <a:latin typeface="+mj-lt"/>
                <a:cs typeface="Arial" pitchFamily="34" charset="0"/>
              </a:rPr>
              <a:t>D.Lgs.</a:t>
            </a:r>
            <a:r>
              <a:rPr lang="it-IT" sz="2000" b="1" cap="small" dirty="0" smtClean="0">
                <a:solidFill>
                  <a:srgbClr val="002060"/>
                </a:solidFill>
                <a:latin typeface="+mj-lt"/>
                <a:cs typeface="Arial" pitchFamily="34" charset="0"/>
              </a:rPr>
              <a:t> 185/2016);</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i lavoratori marittimi.</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r>
              <a:rPr lang="it-IT" sz="2000" b="1" cap="small" dirty="0" smtClean="0">
                <a:solidFill>
                  <a:srgbClr val="002060"/>
                </a:solidFill>
                <a:cs typeface="Arial" pitchFamily="34" charset="0"/>
              </a:rPr>
              <a:t>Attenzione:</a:t>
            </a:r>
            <a:endParaRPr lang="it-IT" sz="2000" b="1" cap="small" dirty="0" smtClean="0">
              <a:solidFill>
                <a:srgbClr val="002060"/>
              </a:solidFill>
              <a:cs typeface="Arial" pitchFamily="34" charset="0"/>
            </a:endParaRPr>
          </a:p>
          <a:p>
            <a:pPr marL="514350" indent="-514350" algn="just"/>
            <a:endParaRPr lang="it-IT" b="1" cap="small" dirty="0" smtClean="0">
              <a:solidFill>
                <a:srgbClr val="002060"/>
              </a:solidFill>
              <a:cs typeface="Arial" pitchFamily="34" charset="0"/>
            </a:endParaRPr>
          </a:p>
          <a:p>
            <a:pPr marL="514350" indent="-514350" algn="just"/>
            <a:r>
              <a:rPr lang="it-IT" b="1" cap="small" dirty="0" smtClean="0">
                <a:solidFill>
                  <a:srgbClr val="002060"/>
                </a:solidFill>
                <a:cs typeface="Arial" pitchFamily="34" charset="0"/>
              </a:rPr>
              <a:t>La nuova procedura si applica alle dimissioni </a:t>
            </a:r>
            <a:r>
              <a:rPr lang="it-IT" b="1" u="sng" cap="small" dirty="0" smtClean="0">
                <a:solidFill>
                  <a:srgbClr val="002060"/>
                </a:solidFill>
                <a:cs typeface="Arial" pitchFamily="34" charset="0"/>
              </a:rPr>
              <a:t>comunicate dal 12 marzo 2016;</a:t>
            </a:r>
          </a:p>
          <a:p>
            <a:pPr marL="514350" indent="-514350" algn="just"/>
            <a:r>
              <a:rPr lang="it-IT" b="1" cap="small" dirty="0" smtClean="0">
                <a:solidFill>
                  <a:srgbClr val="002060"/>
                </a:solidFill>
                <a:cs typeface="Arial" pitchFamily="34" charset="0"/>
              </a:rPr>
              <a:t>La procedura si applica ai rapporti di lavoro </a:t>
            </a:r>
            <a:r>
              <a:rPr lang="it-IT" b="1" cap="small" dirty="0" smtClean="0">
                <a:solidFill>
                  <a:srgbClr val="002060"/>
                </a:solidFill>
                <a:cs typeface="Arial" pitchFamily="34" charset="0"/>
              </a:rPr>
              <a:t>subordinato</a:t>
            </a:r>
            <a:endParaRPr lang="it-IT" b="1" cap="small" dirty="0" smtClean="0">
              <a:solidFill>
                <a:srgbClr val="00206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buFont typeface="+mj-lt"/>
              <a:buAutoNum type="romanLcPeriod"/>
            </a:pPr>
            <a:endParaRPr lang="it-IT" sz="2000" b="1" cap="small" dirty="0" smtClean="0">
              <a:solidFill>
                <a:srgbClr val="0070C0"/>
              </a:solidFill>
              <a:latin typeface="+mj-lt"/>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endParaRPr lang="it-IT" sz="2000" b="1" cap="small" dirty="0">
              <a:solidFill>
                <a:srgbClr val="0070C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p:txBody>
      </p:sp>
      <p:sp>
        <p:nvSpPr>
          <p:cNvPr id="2" name="Rettangolo 1"/>
          <p:cNvSpPr/>
          <p:nvPr/>
        </p:nvSpPr>
        <p:spPr>
          <a:xfrm>
            <a:off x="7380312" y="6165304"/>
            <a:ext cx="158417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54249971"/>
      </p:ext>
    </p:extLst>
  </p:cSld>
  <p:clrMapOvr>
    <a:masterClrMapping/>
  </p:clrMapOvr>
  <p:transition spd="slow">
    <p:whee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53</a:t>
            </a:fld>
            <a:endParaRPr lang="it-IT" dirty="0">
              <a:solidFill>
                <a:schemeClr val="bg1">
                  <a:lumMod val="65000"/>
                </a:schemeClr>
              </a:solidFill>
            </a:endParaRPr>
          </a:p>
        </p:txBody>
      </p:sp>
      <p:sp>
        <p:nvSpPr>
          <p:cNvPr id="6" name="Rettangolo 5"/>
          <p:cNvSpPr/>
          <p:nvPr/>
        </p:nvSpPr>
        <p:spPr>
          <a:xfrm>
            <a:off x="914400" y="2209800"/>
            <a:ext cx="7337638" cy="369332"/>
          </a:xfrm>
          <a:prstGeom prst="rect">
            <a:avLst/>
          </a:prstGeom>
        </p:spPr>
        <p:txBody>
          <a:bodyPr wrap="square">
            <a:spAutoFit/>
          </a:bodyPr>
          <a:lstStyle/>
          <a:p>
            <a:pPr algn="just"/>
            <a:r>
              <a:rPr lang="it-IT" i="1" dirty="0" smtClean="0">
                <a:solidFill>
                  <a:srgbClr val="002060"/>
                </a:solidFill>
              </a:rPr>
              <a:t> </a:t>
            </a:r>
            <a:endParaRPr lang="it-IT" dirty="0" smtClean="0">
              <a:solidFill>
                <a:srgbClr val="002060"/>
              </a:solidFill>
            </a:endParaRPr>
          </a:p>
        </p:txBody>
      </p:sp>
      <p:sp>
        <p:nvSpPr>
          <p:cNvPr id="7" name="Rettangolo 6"/>
          <p:cNvSpPr/>
          <p:nvPr/>
        </p:nvSpPr>
        <p:spPr>
          <a:xfrm>
            <a:off x="975271" y="1023120"/>
            <a:ext cx="7718075" cy="830997"/>
          </a:xfrm>
          <a:prstGeom prst="rect">
            <a:avLst/>
          </a:prstGeom>
        </p:spPr>
        <p:txBody>
          <a:bodyPr wrap="none">
            <a:spAutoFit/>
          </a:bodyPr>
          <a:lstStyle/>
          <a:p>
            <a:r>
              <a:rPr lang="it-IT" sz="2400" b="1" cap="small" dirty="0" smtClean="0">
                <a:solidFill>
                  <a:srgbClr val="002060"/>
                </a:solidFill>
              </a:rPr>
              <a:t>La </a:t>
            </a:r>
            <a:r>
              <a:rPr lang="it-IT" sz="2400" b="1" cap="small" dirty="0">
                <a:solidFill>
                  <a:srgbClr val="002060"/>
                </a:solidFill>
              </a:rPr>
              <a:t>procedura di comunicazione di dimissioni </a:t>
            </a:r>
            <a:r>
              <a:rPr lang="it-IT" sz="2400" b="1" cap="small" dirty="0" smtClean="0">
                <a:solidFill>
                  <a:srgbClr val="002060"/>
                </a:solidFill>
              </a:rPr>
              <a:t>efficaci</a:t>
            </a:r>
          </a:p>
          <a:p>
            <a:endParaRPr lang="it-IT" sz="2400" cap="small" dirty="0">
              <a:solidFill>
                <a:srgbClr val="002060"/>
              </a:solidFill>
            </a:endParaRPr>
          </a:p>
        </p:txBody>
      </p:sp>
      <p:sp>
        <p:nvSpPr>
          <p:cNvPr id="2" name="Rettangolo 1"/>
          <p:cNvSpPr/>
          <p:nvPr/>
        </p:nvSpPr>
        <p:spPr>
          <a:xfrm>
            <a:off x="716802" y="1700809"/>
            <a:ext cx="7245113" cy="4585871"/>
          </a:xfrm>
          <a:prstGeom prst="rect">
            <a:avLst/>
          </a:prstGeom>
        </p:spPr>
        <p:txBody>
          <a:bodyPr wrap="square">
            <a:spAutoFit/>
          </a:bodyPr>
          <a:lstStyle/>
          <a:p>
            <a:pPr algn="just"/>
            <a:r>
              <a:rPr lang="it-IT" dirty="0">
                <a:solidFill>
                  <a:srgbClr val="002060"/>
                </a:solidFill>
              </a:rPr>
              <a:t>La procedura "proposta" </a:t>
            </a:r>
            <a:r>
              <a:rPr lang="it-IT" dirty="0" smtClean="0">
                <a:solidFill>
                  <a:srgbClr val="002060"/>
                </a:solidFill>
              </a:rPr>
              <a:t>può </a:t>
            </a:r>
            <a:r>
              <a:rPr lang="it-IT" dirty="0">
                <a:solidFill>
                  <a:srgbClr val="002060"/>
                </a:solidFill>
              </a:rPr>
              <a:t>essere scomposta in varie fasi </a:t>
            </a:r>
            <a:r>
              <a:rPr lang="it-IT" u="sng" dirty="0">
                <a:solidFill>
                  <a:srgbClr val="002060"/>
                </a:solidFill>
              </a:rPr>
              <a:t>a seconda della scelta del lavoratore di essere o non essere assistito da un soggetto abilitato ai fini della trasmissione del modulo di dimissioni</a:t>
            </a:r>
            <a:r>
              <a:rPr lang="it-IT" dirty="0">
                <a:solidFill>
                  <a:srgbClr val="002060"/>
                </a:solidFill>
              </a:rPr>
              <a:t>.</a:t>
            </a:r>
          </a:p>
          <a:p>
            <a:pPr algn="just"/>
            <a:endParaRPr lang="it-IT" dirty="0" smtClean="0">
              <a:solidFill>
                <a:srgbClr val="002060"/>
              </a:solidFill>
            </a:endParaRPr>
          </a:p>
          <a:p>
            <a:pPr algn="just"/>
            <a:r>
              <a:rPr lang="it-IT" dirty="0" smtClean="0">
                <a:solidFill>
                  <a:srgbClr val="002060"/>
                </a:solidFill>
              </a:rPr>
              <a:t>A </a:t>
            </a:r>
            <a:r>
              <a:rPr lang="it-IT" dirty="0">
                <a:solidFill>
                  <a:srgbClr val="002060"/>
                </a:solidFill>
              </a:rPr>
              <a:t>tal fine si deve ricordare che per </a:t>
            </a:r>
            <a:r>
              <a:rPr lang="it-IT" b="1" u="sng" dirty="0">
                <a:solidFill>
                  <a:srgbClr val="002060"/>
                </a:solidFill>
              </a:rPr>
              <a:t>soggetti abilitati</a:t>
            </a:r>
            <a:r>
              <a:rPr lang="it-IT" b="1" dirty="0">
                <a:solidFill>
                  <a:srgbClr val="002060"/>
                </a:solidFill>
              </a:rPr>
              <a:t> </a:t>
            </a:r>
            <a:r>
              <a:rPr lang="it-IT" dirty="0">
                <a:solidFill>
                  <a:srgbClr val="002060"/>
                </a:solidFill>
              </a:rPr>
              <a:t>si intendono:</a:t>
            </a:r>
          </a:p>
          <a:p>
            <a:pPr algn="just"/>
            <a:endParaRPr lang="it-IT" dirty="0" smtClean="0">
              <a:solidFill>
                <a:srgbClr val="002060"/>
              </a:solidFill>
            </a:endParaRPr>
          </a:p>
          <a:p>
            <a:pPr marL="400050" indent="-400050" algn="just">
              <a:buFont typeface="+mj-lt"/>
              <a:buAutoNum type="romanLcPeriod"/>
            </a:pPr>
            <a:r>
              <a:rPr lang="it-IT" b="1" dirty="0" smtClean="0">
                <a:solidFill>
                  <a:srgbClr val="002060"/>
                </a:solidFill>
              </a:rPr>
              <a:t>Il Patronato</a:t>
            </a:r>
            <a:endParaRPr lang="it-IT" b="1" dirty="0">
              <a:solidFill>
                <a:srgbClr val="002060"/>
              </a:solidFill>
            </a:endParaRPr>
          </a:p>
          <a:p>
            <a:pPr marL="400050" indent="-400050" algn="just">
              <a:buFont typeface="+mj-lt"/>
              <a:buAutoNum type="romanLcPeriod"/>
            </a:pPr>
            <a:r>
              <a:rPr lang="it-IT" b="1" dirty="0">
                <a:solidFill>
                  <a:srgbClr val="002060"/>
                </a:solidFill>
              </a:rPr>
              <a:t>le Organizzazioni sindacali</a:t>
            </a:r>
            <a:r>
              <a:rPr lang="it-IT" b="1" dirty="0" smtClean="0">
                <a:solidFill>
                  <a:srgbClr val="002060"/>
                </a:solidFill>
              </a:rPr>
              <a:t>,</a:t>
            </a:r>
          </a:p>
          <a:p>
            <a:pPr marL="400050" indent="-400050" algn="just">
              <a:buFont typeface="+mj-lt"/>
              <a:buAutoNum type="romanLcPeriod"/>
            </a:pPr>
            <a:r>
              <a:rPr lang="it-IT" b="1" dirty="0" smtClean="0">
                <a:solidFill>
                  <a:srgbClr val="002060"/>
                </a:solidFill>
              </a:rPr>
              <a:t>le sedi territoriali dell’Ispettorato del Lavoro</a:t>
            </a:r>
            <a:endParaRPr lang="it-IT" b="1" dirty="0">
              <a:solidFill>
                <a:srgbClr val="002060"/>
              </a:solidFill>
            </a:endParaRPr>
          </a:p>
          <a:p>
            <a:pPr marL="400050" indent="-400050" algn="just">
              <a:buFont typeface="+mj-lt"/>
              <a:buAutoNum type="romanLcPeriod"/>
            </a:pPr>
            <a:r>
              <a:rPr lang="it-IT" b="1" dirty="0">
                <a:solidFill>
                  <a:srgbClr val="002060"/>
                </a:solidFill>
              </a:rPr>
              <a:t>gli enti bilaterali;</a:t>
            </a:r>
          </a:p>
          <a:p>
            <a:pPr marL="400050" indent="-400050" algn="just">
              <a:buFont typeface="+mj-lt"/>
              <a:buAutoNum type="romanLcPeriod"/>
            </a:pPr>
            <a:r>
              <a:rPr lang="it-IT" b="1" dirty="0">
                <a:solidFill>
                  <a:srgbClr val="002060"/>
                </a:solidFill>
              </a:rPr>
              <a:t>le Commissioni di certificazione</a:t>
            </a:r>
            <a:r>
              <a:rPr lang="it-IT" dirty="0">
                <a:solidFill>
                  <a:srgbClr val="002060"/>
                </a:solidFill>
              </a:rPr>
              <a:t> (di cui art. 76 del </a:t>
            </a:r>
            <a:r>
              <a:rPr lang="it-IT" dirty="0" err="1">
                <a:solidFill>
                  <a:srgbClr val="002060"/>
                </a:solidFill>
              </a:rPr>
              <a:t>D.Lgs.</a:t>
            </a:r>
            <a:r>
              <a:rPr lang="it-IT" dirty="0">
                <a:solidFill>
                  <a:srgbClr val="002060"/>
                </a:solidFill>
              </a:rPr>
              <a:t> n. 276/2003).</a:t>
            </a:r>
          </a:p>
          <a:p>
            <a:pPr algn="just"/>
            <a:endParaRPr lang="it-IT" dirty="0" smtClean="0">
              <a:solidFill>
                <a:srgbClr val="002060"/>
              </a:solidFill>
            </a:endParaRPr>
          </a:p>
          <a:p>
            <a:pPr algn="just"/>
            <a:r>
              <a:rPr lang="it-IT" sz="2000" b="1" dirty="0" smtClean="0">
                <a:solidFill>
                  <a:srgbClr val="002060"/>
                </a:solidFill>
              </a:rPr>
              <a:t>Tali </a:t>
            </a:r>
            <a:r>
              <a:rPr lang="it-IT" sz="2000" b="1" dirty="0">
                <a:solidFill>
                  <a:srgbClr val="002060"/>
                </a:solidFill>
              </a:rPr>
              <a:t>soggetti possono trasmettere il modulo per conto del lavoratore</a:t>
            </a:r>
            <a:r>
              <a:rPr lang="it-IT" dirty="0">
                <a:solidFill>
                  <a:srgbClr val="002060"/>
                </a:solidFill>
              </a:rPr>
              <a:t>.</a:t>
            </a:r>
          </a:p>
        </p:txBody>
      </p:sp>
      <p:pic>
        <p:nvPicPr>
          <p:cNvPr id="552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2604585"/>
            <a:ext cx="1293934" cy="1200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7266201" y="6237312"/>
            <a:ext cx="1770295"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zoom dir="in"/>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51520" y="1916832"/>
            <a:ext cx="8784976" cy="4032448"/>
          </a:xfrm>
        </p:spPr>
        <p:txBody>
          <a:bodyPr>
            <a:normAutofit/>
          </a:bodyPr>
          <a:lstStyle/>
          <a:p>
            <a:pPr algn="ctr">
              <a:buNone/>
            </a:pPr>
            <a:r>
              <a:rPr lang="it-IT" sz="4000" b="1" dirty="0" smtClean="0">
                <a:solidFill>
                  <a:srgbClr val="002060"/>
                </a:solidFill>
                <a:latin typeface="Arial" pitchFamily="34" charset="0"/>
                <a:cs typeface="Arial" pitchFamily="34" charset="0"/>
              </a:rPr>
              <a:t>GRAZIE PER L’ATTENZIONE!</a:t>
            </a:r>
          </a:p>
          <a:p>
            <a:pPr algn="ctr">
              <a:buNone/>
            </a:pPr>
            <a:r>
              <a:rPr lang="it-IT" b="1" dirty="0" smtClean="0">
                <a:solidFill>
                  <a:srgbClr val="002060"/>
                </a:solidFill>
                <a:latin typeface="Arial" pitchFamily="34" charset="0"/>
                <a:cs typeface="Arial" pitchFamily="34" charset="0"/>
              </a:rPr>
              <a:t>f.rotondi@lablaw.com</a:t>
            </a:r>
            <a:endParaRPr lang="it-IT"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9"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54</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556792"/>
            <a:ext cx="8229600" cy="5112568"/>
          </a:xfrm>
        </p:spPr>
        <p:txBody>
          <a:bodyPr/>
          <a:lstStyle/>
          <a:p>
            <a:pPr algn="just">
              <a:buNone/>
            </a:pPr>
            <a:r>
              <a:rPr lang="it-IT" sz="2000" dirty="0" smtClean="0">
                <a:solidFill>
                  <a:srgbClr val="002060"/>
                </a:solidFill>
                <a:latin typeface="Arial" pitchFamily="34" charset="0"/>
                <a:cs typeface="Arial" pitchFamily="34" charset="0"/>
              </a:rPr>
              <a:t>Ipotesi di licenziamento:</a:t>
            </a:r>
          </a:p>
          <a:p>
            <a:pPr algn="just">
              <a:buNone/>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DISCIPLINARE </a:t>
            </a:r>
            <a:r>
              <a:rPr lang="it-IT" sz="2000" dirty="0" smtClean="0">
                <a:solidFill>
                  <a:srgbClr val="002060"/>
                </a:solidFill>
                <a:latin typeface="Arial" pitchFamily="34" charset="0"/>
                <a:cs typeface="Arial" pitchFamily="34" charset="0"/>
              </a:rPr>
              <a:t>(per giusta causa o giustificato motivo soggettivo)</a:t>
            </a:r>
          </a:p>
          <a:p>
            <a:pPr algn="just">
              <a:buFont typeface="Wingdings" pitchFamily="2" charset="2"/>
              <a:buChar char="Ø"/>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PER GIUSTIFICATO MOTIVO OGGETTIVO</a:t>
            </a:r>
          </a:p>
          <a:p>
            <a:pPr algn="just">
              <a:buFont typeface="Wingdings" pitchFamily="2" charset="2"/>
              <a:buChar char="Ø"/>
            </a:pPr>
            <a:endParaRPr lang="it-IT" sz="2000" b="1" dirty="0" smtClean="0">
              <a:solidFill>
                <a:srgbClr val="002060"/>
              </a:solidFill>
              <a:latin typeface="Arial" pitchFamily="34" charset="0"/>
              <a:cs typeface="Arial" pitchFamily="34" charset="0"/>
            </a:endParaRPr>
          </a:p>
          <a:p>
            <a:pPr algn="just">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r>
              <a:rPr lang="it-IT" sz="1800" b="1" dirty="0" smtClean="0">
                <a:solidFill>
                  <a:srgbClr val="002060"/>
                </a:solidFill>
                <a:latin typeface="Arial" pitchFamily="34" charset="0"/>
                <a:cs typeface="Arial" pitchFamily="34" charset="0"/>
              </a:rPr>
              <a:t> </a:t>
            </a:r>
          </a:p>
          <a:p>
            <a:pPr lvl="1" algn="just">
              <a:buNone/>
            </a:pPr>
            <a:r>
              <a:rPr lang="it-IT" sz="1600" b="1"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6</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chemeClr val="tx2"/>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defRPr/>
            </a:pPr>
            <a:endParaRPr lang="it-IT" sz="1400" b="1" dirty="0" smtClean="0">
              <a:solidFill>
                <a:schemeClr val="tx2"/>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IL LICENZIAMENTO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412776"/>
            <a:ext cx="8640960" cy="4968552"/>
          </a:xfrm>
        </p:spPr>
        <p:txBody>
          <a:bodyPr/>
          <a:lstStyle/>
          <a:p>
            <a:pPr algn="ctr">
              <a:buNone/>
            </a:pPr>
            <a:r>
              <a:rPr lang="it-IT" sz="2000" b="1" dirty="0" smtClean="0">
                <a:solidFill>
                  <a:srgbClr val="002060"/>
                </a:solidFill>
                <a:latin typeface="Arial" pitchFamily="34" charset="0"/>
                <a:cs typeface="Arial" pitchFamily="34" charset="0"/>
              </a:rPr>
              <a:t>RECESSO PER GIUSTA CAUSA</a:t>
            </a:r>
          </a:p>
          <a:p>
            <a:pPr algn="ctr">
              <a:buNone/>
            </a:pPr>
            <a:r>
              <a:rPr lang="it-IT" sz="2000" b="1" dirty="0" smtClean="0">
                <a:solidFill>
                  <a:srgbClr val="002060"/>
                </a:solidFill>
                <a:latin typeface="Arial" pitchFamily="34" charset="0"/>
                <a:cs typeface="Arial" pitchFamily="34" charset="0"/>
              </a:rPr>
              <a:t>(ART 2119 C.C.)</a:t>
            </a:r>
          </a:p>
          <a:p>
            <a:pPr indent="0" algn="just">
              <a:buNone/>
            </a:pPr>
            <a:r>
              <a:rPr lang="it-IT" sz="1600" dirty="0" smtClean="0">
                <a:solidFill>
                  <a:srgbClr val="002060"/>
                </a:solidFill>
                <a:latin typeface="Arial" pitchFamily="34" charset="0"/>
                <a:cs typeface="Arial" pitchFamily="34" charset="0"/>
              </a:rPr>
              <a:t>“</a:t>
            </a:r>
            <a:r>
              <a:rPr lang="it-IT" sz="1600" i="1" dirty="0" smtClean="0">
                <a:solidFill>
                  <a:srgbClr val="002060"/>
                </a:solidFill>
                <a:latin typeface="Arial" pitchFamily="34" charset="0"/>
                <a:cs typeface="Arial" pitchFamily="34" charset="0"/>
              </a:rPr>
              <a:t>Ciascuno dei contraenti può recedere dal contratto prima della scadenza del termine, se il contratto è a tempo determinato, o senza preavviso, se il contratto è a tempo indeterminato, qualora si verifichi una </a:t>
            </a:r>
            <a:r>
              <a:rPr lang="it-IT" sz="1600" i="1" u="sng" dirty="0" smtClean="0">
                <a:solidFill>
                  <a:srgbClr val="002060"/>
                </a:solidFill>
                <a:latin typeface="Arial" pitchFamily="34" charset="0"/>
                <a:cs typeface="Arial" pitchFamily="34" charset="0"/>
              </a:rPr>
              <a:t>causa che non consenta la prosecuzione, anche provvisoria, del rapporto</a:t>
            </a:r>
            <a:r>
              <a:rPr lang="it-IT" sz="1600" dirty="0" smtClean="0">
                <a:solidFill>
                  <a:srgbClr val="002060"/>
                </a:solidFill>
                <a:latin typeface="Arial" pitchFamily="34" charset="0"/>
                <a:cs typeface="Arial" pitchFamily="34" charset="0"/>
              </a:rPr>
              <a:t> (…)”.</a:t>
            </a: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ctr">
              <a:buNone/>
            </a:pPr>
            <a:r>
              <a:rPr lang="it-IT" sz="1600" b="1" dirty="0" smtClean="0">
                <a:solidFill>
                  <a:srgbClr val="002060"/>
                </a:solidFill>
                <a:latin typeface="Arial" pitchFamily="34" charset="0"/>
                <a:cs typeface="Arial" pitchFamily="34" charset="0"/>
              </a:rPr>
              <a:t>CHE COS’È LA GIUSTA CAUSA?</a:t>
            </a:r>
          </a:p>
          <a:p>
            <a:pPr indent="0" algn="just">
              <a:buNone/>
            </a:pPr>
            <a:r>
              <a:rPr lang="it-IT" sz="1600" dirty="0" smtClean="0">
                <a:solidFill>
                  <a:srgbClr val="002060"/>
                </a:solidFill>
                <a:latin typeface="Arial" pitchFamily="34" charset="0"/>
                <a:cs typeface="Arial" pitchFamily="34" charset="0"/>
              </a:rPr>
              <a:t>Tesi minoritaria: è costituita esclusivamente da un inadempimento del lavoratore (es. assenza ingiustificata, inosservanza del divieto di fumo in locali dove si trova materiale infiammabile).</a:t>
            </a:r>
          </a:p>
          <a:p>
            <a:pPr indent="0" algn="just">
              <a:buNone/>
            </a:pPr>
            <a:r>
              <a:rPr lang="it-IT" sz="1600" u="sng" dirty="0" smtClean="0">
                <a:solidFill>
                  <a:srgbClr val="002060"/>
                </a:solidFill>
                <a:latin typeface="Arial" pitchFamily="34" charset="0"/>
                <a:cs typeface="Arial" pitchFamily="34" charset="0"/>
              </a:rPr>
              <a:t>Tesi maggioritaria: è costituita non solo da un inadempimento del lavoratore ma anche da qualsiasi fatto o atto che, pur non essendo attinente all’esecuzione della prestazione lavorativa, è tuttavia idoneo a far venir meno la fiducia tra le parti</a:t>
            </a:r>
            <a:r>
              <a:rPr lang="it-IT" sz="1600" dirty="0" smtClean="0">
                <a:solidFill>
                  <a:srgbClr val="002060"/>
                </a:solidFill>
                <a:latin typeface="Arial" pitchFamily="34" charset="0"/>
                <a:cs typeface="Arial" pitchFamily="34" charset="0"/>
              </a:rPr>
              <a:t> (sotto detto ultimo profilo, si pensi al conducente di autobus ligio ai propri doveri ma che sia un consumatore abituale di sostanze stupefacenti; lavoratore che compia un furto fuori dall’azienda).</a:t>
            </a:r>
          </a:p>
          <a:p>
            <a:pPr indent="0" algn="just">
              <a:buNone/>
            </a:pPr>
            <a:endParaRPr lang="it-IT" sz="2400" dirty="0" smtClean="0">
              <a:solidFill>
                <a:srgbClr val="002060"/>
              </a:solidFill>
            </a:endParaRPr>
          </a:p>
          <a:p>
            <a:pPr>
              <a:buNone/>
            </a:pPr>
            <a:endParaRPr lang="it-IT" sz="2400" dirty="0" smtClean="0">
              <a:solidFill>
                <a:srgbClr val="002060"/>
              </a:solidFill>
            </a:endParaRPr>
          </a:p>
        </p:txBody>
      </p:sp>
      <p:sp>
        <p:nvSpPr>
          <p:cNvPr id="8" name="Rettangolo 7"/>
          <p:cNvSpPr/>
          <p:nvPr/>
        </p:nvSpPr>
        <p:spPr>
          <a:xfrm>
            <a:off x="539552" y="620688"/>
            <a:ext cx="7992888"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giusta causa</a:t>
            </a:r>
          </a:p>
        </p:txBody>
      </p:sp>
      <p:sp>
        <p:nvSpPr>
          <p:cNvPr id="9" name="Freccia in giù 8"/>
          <p:cNvSpPr/>
          <p:nvPr/>
        </p:nvSpPr>
        <p:spPr>
          <a:xfrm>
            <a:off x="4329684" y="314096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916832"/>
            <a:ext cx="8229600" cy="3744416"/>
          </a:xfrm>
        </p:spPr>
        <p:txBody>
          <a:bodyPr/>
          <a:lstStyle/>
          <a:p>
            <a:pPr algn="ctr">
              <a:buNone/>
            </a:pPr>
            <a:r>
              <a:rPr lang="it-IT" sz="2000" b="1" dirty="0" smtClean="0">
                <a:solidFill>
                  <a:srgbClr val="002060"/>
                </a:solidFill>
                <a:latin typeface="Arial" pitchFamily="34" charset="0"/>
                <a:cs typeface="Arial" pitchFamily="34" charset="0"/>
              </a:rPr>
              <a:t>RECESSO PER GIUSTIFICATO MOTIVO SOGGETTIVO</a:t>
            </a:r>
          </a:p>
          <a:p>
            <a:pPr algn="ctr">
              <a:buNone/>
            </a:pPr>
            <a:r>
              <a:rPr lang="it-IT" sz="2000" b="1" dirty="0" smtClean="0">
                <a:solidFill>
                  <a:srgbClr val="002060"/>
                </a:solidFill>
                <a:latin typeface="Arial" pitchFamily="34" charset="0"/>
                <a:cs typeface="Arial" pitchFamily="34" charset="0"/>
              </a:rPr>
              <a:t>(Art. 3 L. 604/1966)</a:t>
            </a:r>
          </a:p>
          <a:p>
            <a:pPr marL="0" algn="just">
              <a:spcBef>
                <a:spcPts val="0"/>
              </a:spcBef>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da un notevole inadempimento degli obblighi contrattuali del prestatore di lavoro </a:t>
            </a:r>
            <a:r>
              <a:rPr lang="it-IT" sz="2800" i="1" dirty="0" smtClean="0">
                <a:solidFill>
                  <a:srgbClr val="002060"/>
                </a:solidFill>
                <a:latin typeface="Arial" pitchFamily="34" charset="0"/>
                <a:cs typeface="Arial" pitchFamily="34" charset="0"/>
              </a:rPr>
              <a:t>(…)</a:t>
            </a:r>
            <a:r>
              <a:rPr lang="it-IT" sz="2800" dirty="0" smtClean="0">
                <a:solidFill>
                  <a:srgbClr val="002060"/>
                </a:solidFill>
                <a:latin typeface="Arial" pitchFamily="34" charset="0"/>
                <a:cs typeface="Arial" pitchFamily="34" charset="0"/>
              </a:rPr>
              <a:t>”</a:t>
            </a:r>
          </a:p>
          <a:p>
            <a:pPr marL="0" algn="just">
              <a:spcBef>
                <a:spcPts val="0"/>
              </a:spcBef>
              <a:buNone/>
            </a:pPr>
            <a:endParaRPr lang="it-IT" sz="2800" dirty="0" smtClean="0">
              <a:solidFill>
                <a:srgbClr val="002060"/>
              </a:solidFill>
              <a:latin typeface="Arial" pitchFamily="34" charset="0"/>
              <a:cs typeface="Arial" pitchFamily="34" charset="0"/>
            </a:endParaRPr>
          </a:p>
          <a:p>
            <a:pPr marL="0" algn="ctr">
              <a:spcBef>
                <a:spcPts val="0"/>
              </a:spcBef>
              <a:buNone/>
            </a:pPr>
            <a:r>
              <a:rPr lang="it-IT" sz="1600" b="1" dirty="0" smtClean="0">
                <a:solidFill>
                  <a:srgbClr val="002060"/>
                </a:solidFill>
                <a:latin typeface="Arial" pitchFamily="34" charset="0"/>
                <a:cs typeface="Arial" pitchFamily="34" charset="0"/>
              </a:rPr>
              <a:t>CHE COS’È IL GIUSTIFICATO MOTIVO SOGGETTIVO?</a:t>
            </a:r>
          </a:p>
          <a:p>
            <a:pPr marL="0" algn="just">
              <a:spcBef>
                <a:spcPts val="0"/>
              </a:spcBef>
              <a:buNone/>
            </a:pPr>
            <a:r>
              <a:rPr lang="it-IT" sz="1600" dirty="0" smtClean="0">
                <a:solidFill>
                  <a:srgbClr val="002060"/>
                </a:solidFill>
                <a:latin typeface="Arial" pitchFamily="34" charset="0"/>
                <a:cs typeface="Arial" pitchFamily="34" charset="0"/>
              </a:rPr>
              <a:t>È un notevole inadempimento degli obblighi contrattuali (es. scarso rendimento del lavoratore)</a:t>
            </a:r>
          </a:p>
          <a:p>
            <a:pPr marL="0" algn="just">
              <a:spcBef>
                <a:spcPts val="0"/>
              </a:spcBef>
              <a:buNone/>
            </a:pPr>
            <a:endParaRPr lang="it-IT" sz="1600" b="1" dirty="0" smtClean="0">
              <a:solidFill>
                <a:srgbClr val="002060"/>
              </a:solidFill>
              <a:latin typeface="Arial" pitchFamily="34" charset="0"/>
              <a:cs typeface="Arial" pitchFamily="34" charset="0"/>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Font typeface="Wingdings"/>
              <a:buChar char="à"/>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giustificato motivo soggettivo</a:t>
            </a:r>
          </a:p>
        </p:txBody>
      </p:sp>
      <p:sp>
        <p:nvSpPr>
          <p:cNvPr id="9" name="Freccia in giù 8"/>
          <p:cNvSpPr/>
          <p:nvPr/>
        </p:nvSpPr>
        <p:spPr>
          <a:xfrm>
            <a:off x="4211960" y="350100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484784"/>
            <a:ext cx="8229600" cy="5040560"/>
          </a:xfrm>
        </p:spPr>
        <p:txBody>
          <a:bodyPr/>
          <a:lstStyle/>
          <a:p>
            <a:pPr algn="ctr">
              <a:buNone/>
            </a:pPr>
            <a:endParaRPr lang="it-IT" sz="1600" dirty="0" smtClean="0">
              <a:solidFill>
                <a:srgbClr val="002060"/>
              </a:solidFill>
              <a:latin typeface="Arial" pitchFamily="34" charset="0"/>
              <a:cs typeface="Arial" pitchFamily="34" charset="0"/>
            </a:endParaRPr>
          </a:p>
          <a:p>
            <a:pPr marL="0" algn="just">
              <a:spcBef>
                <a:spcPts val="0"/>
              </a:spcBef>
              <a:buNone/>
            </a:pPr>
            <a:r>
              <a:rPr lang="it-IT" sz="1600" b="1" dirty="0" smtClean="0">
                <a:solidFill>
                  <a:srgbClr val="002060"/>
                </a:solidFill>
                <a:latin typeface="Arial" pitchFamily="34" charset="0"/>
                <a:cs typeface="Arial" pitchFamily="34" charset="0"/>
              </a:rPr>
              <a:t>                   CHE DIFFERENZA C’ È TRA GIUSTA CAUSA E GIUSTIFICATO MOTIVO </a:t>
            </a:r>
          </a:p>
          <a:p>
            <a:pPr marL="0" algn="just">
              <a:spcBef>
                <a:spcPts val="0"/>
              </a:spcBef>
              <a:buNone/>
            </a:pPr>
            <a:r>
              <a:rPr lang="it-IT" sz="1600" b="1" dirty="0" smtClean="0">
                <a:solidFill>
                  <a:srgbClr val="002060"/>
                </a:solidFill>
                <a:latin typeface="Arial" pitchFamily="34" charset="0"/>
                <a:cs typeface="Arial" pitchFamily="34" charset="0"/>
              </a:rPr>
              <a:t>                   SOGGETTIVO?</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In ragione di ciò, il licenziamento per giusta causa ha effetto immediato mentre il licenziamento per giustificato motivo soggettivo ha effetto decorso il termine di preavviso contrattualmente previsto (contratto individuale o, più comunemente, CCNL), in relazione al quale il datore di lavoro può decidere, di converso, di corrispondere la relativa indennità sostitutiva.</a:t>
            </a:r>
          </a:p>
          <a:p>
            <a:pPr marL="0" algn="ctr">
              <a:spcBef>
                <a:spcPts val="0"/>
              </a:spcBef>
              <a:buNone/>
            </a:pPr>
            <a:r>
              <a:rPr lang="it-IT" sz="1600" b="1" dirty="0" smtClean="0">
                <a:solidFill>
                  <a:srgbClr val="002060"/>
                </a:solidFill>
                <a:latin typeface="Arial" pitchFamily="34" charset="0"/>
                <a:cs typeface="Arial" pitchFamily="34" charset="0"/>
                <a:sym typeface="Wingdings" pitchFamily="2" charset="2"/>
              </a:rPr>
              <a:t>MA PER ENTRAMBE LE IPOTESI</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Prima dell’intimazione del licenziamento è necessario esperire la procedura di cui all’art. 7 L. 300/1970</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461665"/>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a:t>
            </a:r>
          </a:p>
        </p:txBody>
      </p:sp>
      <p:sp>
        <p:nvSpPr>
          <p:cNvPr id="10" name="Freccia a destra 9"/>
          <p:cNvSpPr/>
          <p:nvPr/>
        </p:nvSpPr>
        <p:spPr>
          <a:xfrm>
            <a:off x="323528" y="17008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a:off x="4067944" y="3284984"/>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13230</TotalTime>
  <Words>5847</Words>
  <Application>Microsoft Office PowerPoint</Application>
  <PresentationFormat>Presentazione su schermo (4:3)</PresentationFormat>
  <Paragraphs>764</Paragraphs>
  <Slides>54</Slides>
  <Notes>53</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54</vt:i4>
      </vt:variant>
    </vt:vector>
  </HeadingPairs>
  <TitlesOfParts>
    <vt:vector size="62" baseType="lpstr">
      <vt:lpstr>ＭＳ Ｐゴシック</vt:lpstr>
      <vt:lpstr>Arial</vt:lpstr>
      <vt:lpstr>Calibri</vt:lpstr>
      <vt:lpstr>Tahoma</vt:lpstr>
      <vt:lpstr>Wingdings</vt:lpstr>
      <vt:lpstr>ヒラギノ角ゴ Pro W3</vt:lpstr>
      <vt:lpstr>Tema di Office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1976</cp:revision>
  <dcterms:created xsi:type="dcterms:W3CDTF">2012-07-02T05:33:35Z</dcterms:created>
  <dcterms:modified xsi:type="dcterms:W3CDTF">2018-05-07T12:00:00Z</dcterms:modified>
</cp:coreProperties>
</file>