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  <p:sldMasterId id="2147483977" r:id="rId2"/>
  </p:sldMasterIdLst>
  <p:notesMasterIdLst>
    <p:notesMasterId r:id="rId26"/>
  </p:notesMasterIdLst>
  <p:handoutMasterIdLst>
    <p:handoutMasterId r:id="rId27"/>
  </p:handoutMasterIdLst>
  <p:sldIdLst>
    <p:sldId id="854" r:id="rId3"/>
    <p:sldId id="856" r:id="rId4"/>
    <p:sldId id="867" r:id="rId5"/>
    <p:sldId id="868" r:id="rId6"/>
    <p:sldId id="869" r:id="rId7"/>
    <p:sldId id="807" r:id="rId8"/>
    <p:sldId id="800" r:id="rId9"/>
    <p:sldId id="863" r:id="rId10"/>
    <p:sldId id="352" r:id="rId11"/>
    <p:sldId id="806" r:id="rId12"/>
    <p:sldId id="752" r:id="rId13"/>
    <p:sldId id="864" r:id="rId14"/>
    <p:sldId id="852" r:id="rId15"/>
    <p:sldId id="853" r:id="rId16"/>
    <p:sldId id="848" r:id="rId17"/>
    <p:sldId id="855" r:id="rId18"/>
    <p:sldId id="857" r:id="rId19"/>
    <p:sldId id="858" r:id="rId20"/>
    <p:sldId id="859" r:id="rId21"/>
    <p:sldId id="860" r:id="rId22"/>
    <p:sldId id="861" r:id="rId23"/>
    <p:sldId id="862" r:id="rId24"/>
    <p:sldId id="870" r:id="rId25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8FAADC"/>
    <a:srgbClr val="E0B4C7"/>
    <a:srgbClr val="ED7D31"/>
    <a:srgbClr val="5B9BD5"/>
    <a:srgbClr val="D4E8C6"/>
    <a:srgbClr val="96BADA"/>
    <a:srgbClr val="FFECB2"/>
    <a:srgbClr val="EFD9E3"/>
    <a:srgbClr val="F9D8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3737" autoAdjust="0"/>
  </p:normalViewPr>
  <p:slideViewPr>
    <p:cSldViewPr snapToGrid="0">
      <p:cViewPr varScale="1">
        <p:scale>
          <a:sx n="107" d="100"/>
          <a:sy n="107" d="100"/>
        </p:scale>
        <p:origin x="151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2"/>
    </p:cViewPr>
  </p:sorterViewPr>
  <p:notesViewPr>
    <p:cSldViewPr snapToGrid="0">
      <p:cViewPr varScale="1">
        <p:scale>
          <a:sx n="91" d="100"/>
          <a:sy n="91" d="100"/>
        </p:scale>
        <p:origin x="3774" y="108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Tables + Workstations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STEELCASE</c:v>
                </c:pt>
                <c:pt idx="1">
                  <c:v>HAWORTH</c:v>
                </c:pt>
                <c:pt idx="2">
                  <c:v>BENE</c:v>
                </c:pt>
                <c:pt idx="3">
                  <c:v>BRUNNER </c:v>
                </c:pt>
                <c:pt idx="4">
                  <c:v>UNIFOR</c:v>
                </c:pt>
                <c:pt idx="5">
                  <c:v>H.MILLER</c:v>
                </c:pt>
                <c:pt idx="6">
                  <c:v>KNOLL</c:v>
                </c:pt>
                <c:pt idx="7">
                  <c:v>VITRA</c:v>
                </c:pt>
                <c:pt idx="8">
                  <c:v>BERNHARDT</c:v>
                </c:pt>
                <c:pt idx="9">
                  <c:v>ARPER</c:v>
                </c:pt>
                <c:pt idx="10">
                  <c:v>DAVIS</c:v>
                </c:pt>
                <c:pt idx="11">
                  <c:v>FRAU</c:v>
                </c:pt>
                <c:pt idx="12">
                  <c:v>WALTER KNOLL</c:v>
                </c:pt>
                <c:pt idx="13">
                  <c:v>KARTELL</c:v>
                </c:pt>
                <c:pt idx="14">
                  <c:v>HAY</c:v>
                </c:pt>
                <c:pt idx="15">
                  <c:v>FRITZ HANSEN</c:v>
                </c:pt>
                <c:pt idx="16">
                  <c:v>KRISTALIA</c:v>
                </c:pt>
                <c:pt idx="17">
                  <c:v>ANDREU WORLD</c:v>
                </c:pt>
                <c:pt idx="18">
                  <c:v>LA PALMA</c:v>
                </c:pt>
                <c:pt idx="19">
                  <c:v>PEDRALI</c:v>
                </c:pt>
                <c:pt idx="20">
                  <c:v>MOROSO</c:v>
                </c:pt>
                <c:pt idx="21">
                  <c:v>MAGIS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40</c:v>
                </c:pt>
                <c:pt idx="1">
                  <c:v>30</c:v>
                </c:pt>
                <c:pt idx="2">
                  <c:v>40</c:v>
                </c:pt>
                <c:pt idx="3">
                  <c:v>25</c:v>
                </c:pt>
                <c:pt idx="4">
                  <c:v>50</c:v>
                </c:pt>
                <c:pt idx="5">
                  <c:v>20</c:v>
                </c:pt>
                <c:pt idx="6">
                  <c:v>20</c:v>
                </c:pt>
                <c:pt idx="7">
                  <c:v>17</c:v>
                </c:pt>
                <c:pt idx="8">
                  <c:v>20</c:v>
                </c:pt>
                <c:pt idx="9">
                  <c:v>11</c:v>
                </c:pt>
                <c:pt idx="10">
                  <c:v>35</c:v>
                </c:pt>
                <c:pt idx="11">
                  <c:v>10</c:v>
                </c:pt>
                <c:pt idx="12">
                  <c:v>25</c:v>
                </c:pt>
                <c:pt idx="13">
                  <c:v>20</c:v>
                </c:pt>
                <c:pt idx="14">
                  <c:v>10</c:v>
                </c:pt>
                <c:pt idx="15">
                  <c:v>20</c:v>
                </c:pt>
                <c:pt idx="16">
                  <c:v>40</c:v>
                </c:pt>
                <c:pt idx="17">
                  <c:v>30</c:v>
                </c:pt>
                <c:pt idx="18">
                  <c:v>30</c:v>
                </c:pt>
                <c:pt idx="19">
                  <c:v>23</c:v>
                </c:pt>
                <c:pt idx="20">
                  <c:v>5</c:v>
                </c:pt>
                <c:pt idx="2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3-4868-B1D7-854259455E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Chairs + Stools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STEELCASE</c:v>
                </c:pt>
                <c:pt idx="1">
                  <c:v>HAWORTH</c:v>
                </c:pt>
                <c:pt idx="2">
                  <c:v>BENE</c:v>
                </c:pt>
                <c:pt idx="3">
                  <c:v>BRUNNER </c:v>
                </c:pt>
                <c:pt idx="4">
                  <c:v>UNIFOR</c:v>
                </c:pt>
                <c:pt idx="5">
                  <c:v>H.MILLER</c:v>
                </c:pt>
                <c:pt idx="6">
                  <c:v>KNOLL</c:v>
                </c:pt>
                <c:pt idx="7">
                  <c:v>VITRA</c:v>
                </c:pt>
                <c:pt idx="8">
                  <c:v>BERNHARDT</c:v>
                </c:pt>
                <c:pt idx="9">
                  <c:v>ARPER</c:v>
                </c:pt>
                <c:pt idx="10">
                  <c:v>DAVIS</c:v>
                </c:pt>
                <c:pt idx="11">
                  <c:v>FRAU</c:v>
                </c:pt>
                <c:pt idx="12">
                  <c:v>WALTER KNOLL</c:v>
                </c:pt>
                <c:pt idx="13">
                  <c:v>KARTELL</c:v>
                </c:pt>
                <c:pt idx="14">
                  <c:v>HAY</c:v>
                </c:pt>
                <c:pt idx="15">
                  <c:v>FRITZ HANSEN</c:v>
                </c:pt>
                <c:pt idx="16">
                  <c:v>KRISTALIA</c:v>
                </c:pt>
                <c:pt idx="17">
                  <c:v>ANDREU WORLD</c:v>
                </c:pt>
                <c:pt idx="18">
                  <c:v>LA PALMA</c:v>
                </c:pt>
                <c:pt idx="19">
                  <c:v>PEDRALI</c:v>
                </c:pt>
                <c:pt idx="20">
                  <c:v>MOROSO</c:v>
                </c:pt>
                <c:pt idx="21">
                  <c:v>MAGIS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40</c:v>
                </c:pt>
                <c:pt idx="1">
                  <c:v>40</c:v>
                </c:pt>
                <c:pt idx="2">
                  <c:v>20</c:v>
                </c:pt>
                <c:pt idx="3">
                  <c:v>50</c:v>
                </c:pt>
                <c:pt idx="4">
                  <c:v>0</c:v>
                </c:pt>
                <c:pt idx="5">
                  <c:v>40</c:v>
                </c:pt>
                <c:pt idx="6">
                  <c:v>40</c:v>
                </c:pt>
                <c:pt idx="7">
                  <c:v>23</c:v>
                </c:pt>
                <c:pt idx="8">
                  <c:v>30</c:v>
                </c:pt>
                <c:pt idx="9">
                  <c:v>73</c:v>
                </c:pt>
                <c:pt idx="10">
                  <c:v>25</c:v>
                </c:pt>
                <c:pt idx="11">
                  <c:v>20</c:v>
                </c:pt>
                <c:pt idx="12">
                  <c:v>25</c:v>
                </c:pt>
                <c:pt idx="13">
                  <c:v>70</c:v>
                </c:pt>
                <c:pt idx="14">
                  <c:v>10</c:v>
                </c:pt>
                <c:pt idx="15">
                  <c:v>30</c:v>
                </c:pt>
                <c:pt idx="16">
                  <c:v>55</c:v>
                </c:pt>
                <c:pt idx="17">
                  <c:v>40</c:v>
                </c:pt>
                <c:pt idx="18">
                  <c:v>40</c:v>
                </c:pt>
                <c:pt idx="19">
                  <c:v>45</c:v>
                </c:pt>
                <c:pt idx="20">
                  <c:v>40</c:v>
                </c:pt>
                <c:pt idx="2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3-4868-B1D7-854259455E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Lounge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STEELCASE</c:v>
                </c:pt>
                <c:pt idx="1">
                  <c:v>HAWORTH</c:v>
                </c:pt>
                <c:pt idx="2">
                  <c:v>BENE</c:v>
                </c:pt>
                <c:pt idx="3">
                  <c:v>BRUNNER </c:v>
                </c:pt>
                <c:pt idx="4">
                  <c:v>UNIFOR</c:v>
                </c:pt>
                <c:pt idx="5">
                  <c:v>H.MILLER</c:v>
                </c:pt>
                <c:pt idx="6">
                  <c:v>KNOLL</c:v>
                </c:pt>
                <c:pt idx="7">
                  <c:v>VITRA</c:v>
                </c:pt>
                <c:pt idx="8">
                  <c:v>BERNHARDT</c:v>
                </c:pt>
                <c:pt idx="9">
                  <c:v>ARPER</c:v>
                </c:pt>
                <c:pt idx="10">
                  <c:v>DAVIS</c:v>
                </c:pt>
                <c:pt idx="11">
                  <c:v>FRAU</c:v>
                </c:pt>
                <c:pt idx="12">
                  <c:v>WALTER KNOLL</c:v>
                </c:pt>
                <c:pt idx="13">
                  <c:v>KARTELL</c:v>
                </c:pt>
                <c:pt idx="14">
                  <c:v>HAY</c:v>
                </c:pt>
                <c:pt idx="15">
                  <c:v>FRITZ HANSEN</c:v>
                </c:pt>
                <c:pt idx="16">
                  <c:v>KRISTALIA</c:v>
                </c:pt>
                <c:pt idx="17">
                  <c:v>ANDREU WORLD</c:v>
                </c:pt>
                <c:pt idx="18">
                  <c:v>LA PALMA</c:v>
                </c:pt>
                <c:pt idx="19">
                  <c:v>PEDRALI</c:v>
                </c:pt>
                <c:pt idx="20">
                  <c:v>MOROSO</c:v>
                </c:pt>
                <c:pt idx="21">
                  <c:v>MAGIS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5">
                  <c:v>30</c:v>
                </c:pt>
                <c:pt idx="6">
                  <c:v>40</c:v>
                </c:pt>
                <c:pt idx="7">
                  <c:v>26</c:v>
                </c:pt>
                <c:pt idx="8">
                  <c:v>30</c:v>
                </c:pt>
                <c:pt idx="9">
                  <c:v>15</c:v>
                </c:pt>
                <c:pt idx="10">
                  <c:v>35</c:v>
                </c:pt>
                <c:pt idx="11">
                  <c:v>70</c:v>
                </c:pt>
                <c:pt idx="12">
                  <c:v>50</c:v>
                </c:pt>
                <c:pt idx="13">
                  <c:v>10</c:v>
                </c:pt>
                <c:pt idx="14">
                  <c:v>4</c:v>
                </c:pt>
                <c:pt idx="15">
                  <c:v>50</c:v>
                </c:pt>
                <c:pt idx="17">
                  <c:v>30</c:v>
                </c:pt>
                <c:pt idx="18">
                  <c:v>30</c:v>
                </c:pt>
                <c:pt idx="19">
                  <c:v>20</c:v>
                </c:pt>
                <c:pt idx="20">
                  <c:v>50</c:v>
                </c:pt>
                <c:pt idx="2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43-4868-B1D7-854259455EE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Storage + Walls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STEELCASE</c:v>
                </c:pt>
                <c:pt idx="1">
                  <c:v>HAWORTH</c:v>
                </c:pt>
                <c:pt idx="2">
                  <c:v>BENE</c:v>
                </c:pt>
                <c:pt idx="3">
                  <c:v>BRUNNER </c:v>
                </c:pt>
                <c:pt idx="4">
                  <c:v>UNIFOR</c:v>
                </c:pt>
                <c:pt idx="5">
                  <c:v>H.MILLER</c:v>
                </c:pt>
                <c:pt idx="6">
                  <c:v>KNOLL</c:v>
                </c:pt>
                <c:pt idx="7">
                  <c:v>VITRA</c:v>
                </c:pt>
                <c:pt idx="8">
                  <c:v>BERNHARDT</c:v>
                </c:pt>
                <c:pt idx="9">
                  <c:v>ARPER</c:v>
                </c:pt>
                <c:pt idx="10">
                  <c:v>DAVIS</c:v>
                </c:pt>
                <c:pt idx="11">
                  <c:v>FRAU</c:v>
                </c:pt>
                <c:pt idx="12">
                  <c:v>WALTER KNOLL</c:v>
                </c:pt>
                <c:pt idx="13">
                  <c:v>KARTELL</c:v>
                </c:pt>
                <c:pt idx="14">
                  <c:v>HAY</c:v>
                </c:pt>
                <c:pt idx="15">
                  <c:v>FRITZ HANSEN</c:v>
                </c:pt>
                <c:pt idx="16">
                  <c:v>KRISTALIA</c:v>
                </c:pt>
                <c:pt idx="17">
                  <c:v>ANDREU WORLD</c:v>
                </c:pt>
                <c:pt idx="18">
                  <c:v>LA PALMA</c:v>
                </c:pt>
                <c:pt idx="19">
                  <c:v>PEDRALI</c:v>
                </c:pt>
                <c:pt idx="20">
                  <c:v>MOROSO</c:v>
                </c:pt>
                <c:pt idx="21">
                  <c:v>MAGIS</c:v>
                </c:pt>
              </c:strCache>
            </c:strRef>
          </c:cat>
          <c:val>
            <c:numRef>
              <c:f>Sheet1!$E$2:$E$23</c:f>
              <c:numCache>
                <c:formatCode>General</c:formatCode>
                <c:ptCount val="22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4">
                  <c:v>50</c:v>
                </c:pt>
                <c:pt idx="5">
                  <c:v>10</c:v>
                </c:pt>
                <c:pt idx="7">
                  <c:v>4</c:v>
                </c:pt>
                <c:pt idx="8">
                  <c:v>20</c:v>
                </c:pt>
                <c:pt idx="10">
                  <c:v>5</c:v>
                </c:pt>
                <c:pt idx="14">
                  <c:v>1</c:v>
                </c:pt>
                <c:pt idx="16">
                  <c:v>5</c:v>
                </c:pt>
                <c:pt idx="2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43-4868-B1D7-854259455EE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Accessories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STEELCASE</c:v>
                </c:pt>
                <c:pt idx="1">
                  <c:v>HAWORTH</c:v>
                </c:pt>
                <c:pt idx="2">
                  <c:v>BENE</c:v>
                </c:pt>
                <c:pt idx="3">
                  <c:v>BRUNNER </c:v>
                </c:pt>
                <c:pt idx="4">
                  <c:v>UNIFOR</c:v>
                </c:pt>
                <c:pt idx="5">
                  <c:v>H.MILLER</c:v>
                </c:pt>
                <c:pt idx="6">
                  <c:v>KNOLL</c:v>
                </c:pt>
                <c:pt idx="7">
                  <c:v>VITRA</c:v>
                </c:pt>
                <c:pt idx="8">
                  <c:v>BERNHARDT</c:v>
                </c:pt>
                <c:pt idx="9">
                  <c:v>ARPER</c:v>
                </c:pt>
                <c:pt idx="10">
                  <c:v>DAVIS</c:v>
                </c:pt>
                <c:pt idx="11">
                  <c:v>FRAU</c:v>
                </c:pt>
                <c:pt idx="12">
                  <c:v>WALTER KNOLL</c:v>
                </c:pt>
                <c:pt idx="13">
                  <c:v>KARTELL</c:v>
                </c:pt>
                <c:pt idx="14">
                  <c:v>HAY</c:v>
                </c:pt>
                <c:pt idx="15">
                  <c:v>FRITZ HANSEN</c:v>
                </c:pt>
                <c:pt idx="16">
                  <c:v>KRISTALIA</c:v>
                </c:pt>
                <c:pt idx="17">
                  <c:v>ANDREU WORLD</c:v>
                </c:pt>
                <c:pt idx="18">
                  <c:v>LA PALMA</c:v>
                </c:pt>
                <c:pt idx="19">
                  <c:v>PEDRALI</c:v>
                </c:pt>
                <c:pt idx="20">
                  <c:v>MOROSO</c:v>
                </c:pt>
                <c:pt idx="21">
                  <c:v>MAGIS</c:v>
                </c:pt>
              </c:strCache>
            </c:strRef>
          </c:cat>
          <c:val>
            <c:numRef>
              <c:f>Sheet1!$F$2:$F$23</c:f>
              <c:numCache>
                <c:formatCode>General</c:formatCode>
                <c:ptCount val="22"/>
                <c:pt idx="7">
                  <c:v>30</c:v>
                </c:pt>
                <c:pt idx="14">
                  <c:v>75</c:v>
                </c:pt>
                <c:pt idx="1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46-46F4-AED8-CBEA687C5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0116112"/>
        <c:axId val="1910123184"/>
      </c:barChart>
      <c:catAx>
        <c:axId val="191011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10123184"/>
        <c:crosses val="autoZero"/>
        <c:auto val="1"/>
        <c:lblAlgn val="ctr"/>
        <c:lblOffset val="100"/>
        <c:noMultiLvlLbl val="0"/>
      </c:catAx>
      <c:valAx>
        <c:axId val="191012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1011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0.35151</cdr:x>
      <cdr:y>0.80977</cdr:y>
    </cdr:from>
    <cdr:to>
      <cdr:x>0.39501</cdr:x>
      <cdr:y>0.89624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70E27FFB-DF8D-403F-8F0E-4E57A8F5D349}"/>
            </a:ext>
          </a:extLst>
        </cdr:cNvPr>
        <cdr:cNvCxnSpPr/>
      </cdr:nvCxnSpPr>
      <cdr:spPr>
        <a:xfrm xmlns:a="http://schemas.openxmlformats.org/drawingml/2006/main" flipH="1">
          <a:off x="3228276" y="3741671"/>
          <a:ext cx="399506" cy="399550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6301" cy="497928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74" y="4"/>
            <a:ext cx="2946301" cy="497928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fld id="{4E49F121-996C-4806-BB16-29438A91599E}" type="datetime4">
              <a:rPr lang="en-US" smtClean="0"/>
              <a:t>March 22,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8711"/>
            <a:ext cx="2946301" cy="497928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74" y="9428711"/>
            <a:ext cx="2946301" cy="497928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fld id="{D27F6D3F-6711-4F13-96E9-CE1D264F50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8068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6301" cy="497928"/>
          </a:xfrm>
          <a:prstGeom prst="rect">
            <a:avLst/>
          </a:prstGeom>
        </p:spPr>
        <p:txBody>
          <a:bodyPr vert="horz" lIns="92261" tIns="46130" rIns="92261" bIns="461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5" y="4"/>
            <a:ext cx="2946301" cy="497928"/>
          </a:xfrm>
          <a:prstGeom prst="rect">
            <a:avLst/>
          </a:prstGeom>
        </p:spPr>
        <p:txBody>
          <a:bodyPr vert="horz" lIns="92261" tIns="46130" rIns="92261" bIns="46130" rtlCol="0"/>
          <a:lstStyle>
            <a:lvl1pPr algn="r">
              <a:defRPr sz="1200"/>
            </a:lvl1pPr>
          </a:lstStyle>
          <a:p>
            <a:fld id="{704E3845-2DC8-433B-9E96-96F6CF7D936A}" type="datetime4">
              <a:rPr lang="en-US" smtClean="0"/>
              <a:t>March 22, 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39838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1" tIns="46130" rIns="92261" bIns="461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7" y="4776605"/>
            <a:ext cx="5436856" cy="3910011"/>
          </a:xfrm>
          <a:prstGeom prst="rect">
            <a:avLst/>
          </a:prstGeom>
        </p:spPr>
        <p:txBody>
          <a:bodyPr vert="horz" lIns="92261" tIns="46130" rIns="92261" bIns="4613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718"/>
            <a:ext cx="2946301" cy="497928"/>
          </a:xfrm>
          <a:prstGeom prst="rect">
            <a:avLst/>
          </a:prstGeom>
        </p:spPr>
        <p:txBody>
          <a:bodyPr vert="horz" lIns="92261" tIns="46130" rIns="92261" bIns="461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5" y="9428718"/>
            <a:ext cx="2946301" cy="497928"/>
          </a:xfrm>
          <a:prstGeom prst="rect">
            <a:avLst/>
          </a:prstGeom>
        </p:spPr>
        <p:txBody>
          <a:bodyPr vert="horz" lIns="92261" tIns="46130" rIns="92261" bIns="46130" rtlCol="0" anchor="b"/>
          <a:lstStyle>
            <a:lvl1pPr algn="r">
              <a:defRPr sz="1200"/>
            </a:lvl1pPr>
          </a:lstStyle>
          <a:p>
            <a:fld id="{FA7B817F-5121-49D1-B2A5-B91CEBDCFC4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545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04E3845-2DC8-433B-9E96-96F6CF7D936A}" type="datetime4">
              <a:rPr lang="en-US" smtClean="0"/>
              <a:t>March 22, 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04E3845-2DC8-433B-9E96-96F6CF7D936A}" type="datetime4">
              <a:rPr lang="en-US" smtClean="0"/>
              <a:t>March 22, 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1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04E3845-2DC8-433B-9E96-96F6CF7D936A}" type="datetime4">
              <a:rPr lang="en-US" smtClean="0"/>
              <a:t>March 22, 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08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04E3845-2DC8-433B-9E96-96F6CF7D936A}" type="datetime4">
              <a:rPr lang="en-US" smtClean="0"/>
              <a:t>March 22, 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5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it-IT"/>
              <a:t>Fare clic per modificare lo stile del sottotitolo dello schema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8552714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4438569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829584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7587776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3000267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1477070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9287436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8318908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6776808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8966"/>
            <a:ext cx="9906000" cy="5760064"/>
          </a:xfrm>
          <a:prstGeom prst="rect">
            <a:avLst/>
          </a:prstGeom>
          <a:pattFill prst="pct5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lvl1pPr algn="ctr">
              <a:defRPr sz="739">
                <a:latin typeface="DIN" panose="02000503040000020003" pitchFamily="2" charset="0"/>
              </a:defRPr>
            </a:lvl1pPr>
          </a:lstStyle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796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5581987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2924057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5555925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3919314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7217701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0027547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7835054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7255240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4932030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2407530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1148751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40613535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488899"/>
      </p:ext>
    </p:extLst>
  </p:cSld>
  <p:clrMapOvr>
    <a:masterClrMapping/>
  </p:clrMapOvr>
  <p:hf sldNum="0" hdr="0" ft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7024717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41646223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1352084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3113349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5853700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7749749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9269468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3734594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955904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328359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4117926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3027570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8298250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615503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8894957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5085649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655481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34531440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20443992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9" smtClean="0"/>
              <a:pPr/>
              <a:t>‹N›</a:t>
            </a:fld>
            <a:endParaRPr lang="it-IT" sz="739" dirty="0"/>
          </a:p>
        </p:txBody>
      </p:sp>
    </p:spTree>
    <p:extLst>
      <p:ext uri="{BB962C8B-B14F-4D97-AF65-F5344CB8AC3E}">
        <p14:creationId xmlns:p14="http://schemas.microsoft.com/office/powerpoint/2010/main" val="13972598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2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800" smtClean="0"/>
              <a:pPr/>
              <a:t>‹N›</a:t>
            </a:fld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17396129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5645309"/>
      </p:ext>
    </p:extLst>
  </p:cSld>
  <p:clrMapOvr>
    <a:masterClrMapping/>
  </p:clrMapOvr>
  <p:hf sldNum="0" hdr="0" ftr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1253162"/>
      </p:ext>
    </p:extLst>
  </p:cSld>
  <p:clrMapOvr>
    <a:masterClrMapping/>
  </p:clrMapOvr>
  <p:hf sldNum="0" hdr="0" ftr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0606547"/>
      </p:ext>
    </p:extLst>
  </p:cSld>
  <p:clrMapOvr>
    <a:masterClrMapping/>
  </p:clrMapOvr>
  <p:hf sldNum="0" hdr="0" ftr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6603772"/>
      </p:ext>
    </p:extLst>
  </p:cSld>
  <p:clrMapOvr>
    <a:masterClrMapping/>
  </p:clrMapOvr>
  <p:hf sldNum="0" hdr="0" ftr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7601326"/>
      </p:ext>
    </p:extLst>
  </p:cSld>
  <p:clrMapOvr>
    <a:masterClrMapping/>
  </p:clrMapOvr>
  <p:hf sldNum="0" hdr="0" ftr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3500814"/>
      </p:ext>
    </p:extLst>
  </p:cSld>
  <p:clrMapOvr>
    <a:masterClrMapping/>
  </p:clrMapOvr>
  <p:hf sldNum="0" hdr="0" ftr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6205381"/>
      </p:ext>
    </p:extLst>
  </p:cSld>
  <p:clrMapOvr>
    <a:masterClrMapping/>
  </p:clrMapOvr>
  <p:hf sldNum="0" hdr="0" ftr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27324900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9"/>
            <a:ext cx="5014913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9581044"/>
      </p:ext>
    </p:extLst>
  </p:cSld>
  <p:clrMapOvr>
    <a:masterClrMapping/>
  </p:clrMapOvr>
  <p:hf sldNum="0" hdr="0" ftr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9"/>
            <a:ext cx="5014913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291308"/>
      </p:ext>
    </p:extLst>
  </p:cSld>
  <p:clrMapOvr>
    <a:masterClrMapping/>
  </p:clrMapOvr>
  <p:hf sldNum="0" hdr="0" ftr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1656462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3156497"/>
      </p:ext>
    </p:extLst>
  </p:cSld>
  <p:clrMapOvr>
    <a:masterClrMapping/>
  </p:clrMapOvr>
  <p:hf sldNum="0" hdr="0" ftr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2513326"/>
      </p:ext>
    </p:extLst>
  </p:cSld>
  <p:clrMapOvr>
    <a:masterClrMapping/>
  </p:clrMapOvr>
  <p:hf sldNum="0" hdr="0" ftr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28377594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8966"/>
            <a:ext cx="9906000" cy="5760064"/>
          </a:xfrm>
          <a:prstGeom prst="rect">
            <a:avLst/>
          </a:prstGeom>
          <a:pattFill prst="pct5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9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lvl1pPr algn="ctr">
              <a:defRPr sz="682">
                <a:latin typeface="DIN" panose="02000503040000020003" pitchFamily="2" charset="0"/>
              </a:defRPr>
            </a:lvl1pPr>
          </a:lstStyle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40922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22872242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30288360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7685795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3046687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9415250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8966"/>
            <a:ext cx="9906000" cy="5760064"/>
          </a:xfrm>
          <a:prstGeom prst="rect">
            <a:avLst/>
          </a:prstGeom>
          <a:pattFill prst="pct5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9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lvl1pPr algn="ctr">
              <a:defRPr sz="682">
                <a:latin typeface="DIN" panose="02000503040000020003" pitchFamily="2" charset="0"/>
              </a:defRPr>
            </a:lvl1pPr>
          </a:lstStyle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44735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41182721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7626190"/>
      </p:ext>
    </p:extLst>
  </p:cSld>
  <p:clrMapOvr>
    <a:masterClrMapping/>
  </p:clrMapOvr>
  <p:hf sldNum="0" hdr="0" ftr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23261196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6240981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41813080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40694615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663514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6460852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3175177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7937689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4412848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7421727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6449538"/>
      </p:ext>
    </p:extLst>
  </p:cSld>
  <p:clrMapOvr>
    <a:masterClrMapping/>
  </p:clrMapOvr>
  <p:hf sldNum="0" hdr="0" ftr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2177769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4282328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39544258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30100451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4981273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118625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21701642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4495140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29549470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6529003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AU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670412"/>
      </p:ext>
    </p:extLst>
  </p:cSld>
  <p:clrMapOvr>
    <a:masterClrMapping/>
  </p:clrMapOvr>
  <p:hf sldNum="0" hdr="0" ftr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33447318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7858594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6660599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2297463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10160779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774032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40051225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42230850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6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682" smtClean="0"/>
              <a:pPr/>
              <a:t>‹N›</a:t>
            </a:fld>
            <a:endParaRPr lang="it-IT" sz="682" dirty="0"/>
          </a:p>
        </p:txBody>
      </p:sp>
    </p:spTree>
    <p:extLst>
      <p:ext uri="{BB962C8B-B14F-4D97-AF65-F5344CB8AC3E}">
        <p14:creationId xmlns:p14="http://schemas.microsoft.com/office/powerpoint/2010/main" val="801314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3838575" y="639391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13FFC9-8CC5-4C84-BEDC-5C19B73E2FA9}" type="slidenum">
              <a:rPr lang="it-IT" sz="738" smtClean="0"/>
              <a:pPr/>
              <a:t>‹N›</a:t>
            </a:fld>
            <a:endParaRPr lang="it-IT" sz="738" dirty="0"/>
          </a:p>
        </p:txBody>
      </p:sp>
    </p:spTree>
    <p:extLst>
      <p:ext uri="{BB962C8B-B14F-4D97-AF65-F5344CB8AC3E}">
        <p14:creationId xmlns:p14="http://schemas.microsoft.com/office/powerpoint/2010/main" val="21898818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6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slideLayout" Target="../slideLayouts/slideLayout75.xml"/><Relationship Id="rId39" Type="http://schemas.openxmlformats.org/officeDocument/2006/relationships/slideLayout" Target="../slideLayouts/slideLayout88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34" Type="http://schemas.openxmlformats.org/officeDocument/2006/relationships/slideLayout" Target="../slideLayouts/slideLayout83.xml"/><Relationship Id="rId42" Type="http://schemas.openxmlformats.org/officeDocument/2006/relationships/slideLayout" Target="../slideLayouts/slideLayout91.xml"/><Relationship Id="rId47" Type="http://schemas.openxmlformats.org/officeDocument/2006/relationships/slideLayout" Target="../slideLayouts/slideLayout96.xml"/><Relationship Id="rId50" Type="http://schemas.openxmlformats.org/officeDocument/2006/relationships/slideLayout" Target="../slideLayouts/slideLayout99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33" Type="http://schemas.openxmlformats.org/officeDocument/2006/relationships/slideLayout" Target="../slideLayouts/slideLayout82.xml"/><Relationship Id="rId38" Type="http://schemas.openxmlformats.org/officeDocument/2006/relationships/slideLayout" Target="../slideLayouts/slideLayout87.xml"/><Relationship Id="rId46" Type="http://schemas.openxmlformats.org/officeDocument/2006/relationships/slideLayout" Target="../slideLayouts/slideLayout9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29" Type="http://schemas.openxmlformats.org/officeDocument/2006/relationships/slideLayout" Target="../slideLayouts/slideLayout78.xml"/><Relationship Id="rId41" Type="http://schemas.openxmlformats.org/officeDocument/2006/relationships/slideLayout" Target="../slideLayouts/slideLayout90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32" Type="http://schemas.openxmlformats.org/officeDocument/2006/relationships/slideLayout" Target="../slideLayouts/slideLayout81.xml"/><Relationship Id="rId37" Type="http://schemas.openxmlformats.org/officeDocument/2006/relationships/slideLayout" Target="../slideLayouts/slideLayout86.xml"/><Relationship Id="rId40" Type="http://schemas.openxmlformats.org/officeDocument/2006/relationships/slideLayout" Target="../slideLayouts/slideLayout89.xml"/><Relationship Id="rId45" Type="http://schemas.openxmlformats.org/officeDocument/2006/relationships/slideLayout" Target="../slideLayouts/slideLayout94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slideLayout" Target="../slideLayouts/slideLayout77.xml"/><Relationship Id="rId36" Type="http://schemas.openxmlformats.org/officeDocument/2006/relationships/slideLayout" Target="../slideLayouts/slideLayout85.xml"/><Relationship Id="rId4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slideLayout" Target="../slideLayouts/slideLayout80.xml"/><Relationship Id="rId44" Type="http://schemas.openxmlformats.org/officeDocument/2006/relationships/slideLayout" Target="../slideLayouts/slideLayout93.xml"/><Relationship Id="rId52" Type="http://schemas.openxmlformats.org/officeDocument/2006/relationships/image" Target="../media/image1.jpeg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slideLayout" Target="../slideLayouts/slideLayout76.xml"/><Relationship Id="rId30" Type="http://schemas.openxmlformats.org/officeDocument/2006/relationships/slideLayout" Target="../slideLayouts/slideLayout79.xml"/><Relationship Id="rId35" Type="http://schemas.openxmlformats.org/officeDocument/2006/relationships/slideLayout" Target="../slideLayouts/slideLayout84.xml"/><Relationship Id="rId43" Type="http://schemas.openxmlformats.org/officeDocument/2006/relationships/slideLayout" Target="../slideLayouts/slideLayout92.xml"/><Relationship Id="rId48" Type="http://schemas.openxmlformats.org/officeDocument/2006/relationships/slideLayout" Target="../slideLayouts/slideLayout97.xml"/><Relationship Id="rId8" Type="http://schemas.openxmlformats.org/officeDocument/2006/relationships/slideLayout" Target="../slideLayouts/slideLayout57.xml"/><Relationship Id="rId5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Rectangle 7"/>
          <p:cNvSpPr/>
          <p:nvPr userDrawn="1"/>
        </p:nvSpPr>
        <p:spPr>
          <a:xfrm>
            <a:off x="0" y="368966"/>
            <a:ext cx="9906000" cy="5760064"/>
          </a:xfrm>
          <a:prstGeom prst="rect">
            <a:avLst/>
          </a:prstGeom>
          <a:pattFill prst="pct5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20"/>
          </a:p>
        </p:txBody>
      </p:sp>
    </p:spTree>
    <p:extLst>
      <p:ext uri="{BB962C8B-B14F-4D97-AF65-F5344CB8AC3E}">
        <p14:creationId xmlns:p14="http://schemas.microsoft.com/office/powerpoint/2010/main" val="382381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864" r:id="rId13"/>
    <p:sldLayoutId id="2147483865" r:id="rId14"/>
    <p:sldLayoutId id="2147483866" r:id="rId15"/>
    <p:sldLayoutId id="2147483870" r:id="rId16"/>
    <p:sldLayoutId id="2147483871" r:id="rId17"/>
    <p:sldLayoutId id="2147483876" r:id="rId18"/>
    <p:sldLayoutId id="2147483879" r:id="rId19"/>
    <p:sldLayoutId id="2147483884" r:id="rId20"/>
    <p:sldLayoutId id="2147483886" r:id="rId21"/>
    <p:sldLayoutId id="2147483895" r:id="rId22"/>
    <p:sldLayoutId id="2147483899" r:id="rId23"/>
    <p:sldLayoutId id="2147483901" r:id="rId24"/>
    <p:sldLayoutId id="2147483903" r:id="rId25"/>
    <p:sldLayoutId id="2147483904" r:id="rId26"/>
    <p:sldLayoutId id="2147483907" r:id="rId27"/>
    <p:sldLayoutId id="2147483910" r:id="rId28"/>
    <p:sldLayoutId id="2147483911" r:id="rId29"/>
    <p:sldLayoutId id="2147483912" r:id="rId30"/>
    <p:sldLayoutId id="2147483913" r:id="rId31"/>
    <p:sldLayoutId id="2147483914" r:id="rId32"/>
    <p:sldLayoutId id="2147483915" r:id="rId33"/>
    <p:sldLayoutId id="2147483916" r:id="rId34"/>
    <p:sldLayoutId id="2147483917" r:id="rId35"/>
    <p:sldLayoutId id="2147483918" r:id="rId36"/>
    <p:sldLayoutId id="2147483919" r:id="rId37"/>
    <p:sldLayoutId id="2147483920" r:id="rId38"/>
    <p:sldLayoutId id="2147483921" r:id="rId39"/>
    <p:sldLayoutId id="2147483922" r:id="rId40"/>
    <p:sldLayoutId id="2147483923" r:id="rId41"/>
    <p:sldLayoutId id="2147483924" r:id="rId42"/>
    <p:sldLayoutId id="2147483925" r:id="rId43"/>
    <p:sldLayoutId id="2147483926" r:id="rId44"/>
    <p:sldLayoutId id="2147483927" r:id="rId45"/>
    <p:sldLayoutId id="2147483929" r:id="rId46"/>
    <p:sldLayoutId id="2147483930" r:id="rId47"/>
    <p:sldLayoutId id="2147483931" r:id="rId48"/>
    <p:sldLayoutId id="2147483950" r:id="rId49"/>
  </p:sldLayoutIdLst>
  <p:hf sldNum="0" hdr="0" ftr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84E4-7A4D-4363-9DC5-CE86E858F0F2}" type="datetime4">
              <a:rPr lang="en-US" smtClean="0"/>
              <a:t>March 22,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FFC9-8CC5-4C84-BEDC-5C19B73E2FA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68966"/>
            <a:ext cx="9906000" cy="5760064"/>
          </a:xfrm>
          <a:prstGeom prst="rect">
            <a:avLst/>
          </a:prstGeom>
          <a:pattFill prst="pct5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9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8" t="27820" r="34769" b="27533"/>
          <a:stretch/>
        </p:blipFill>
        <p:spPr>
          <a:xfrm>
            <a:off x="8938090" y="6154035"/>
            <a:ext cx="573747" cy="56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8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  <p:sldLayoutId id="2147483995" r:id="rId18"/>
    <p:sldLayoutId id="2147483996" r:id="rId19"/>
    <p:sldLayoutId id="2147483997" r:id="rId20"/>
    <p:sldLayoutId id="2147483998" r:id="rId21"/>
    <p:sldLayoutId id="2147483999" r:id="rId22"/>
    <p:sldLayoutId id="2147484000" r:id="rId23"/>
    <p:sldLayoutId id="2147484001" r:id="rId24"/>
    <p:sldLayoutId id="2147484002" r:id="rId25"/>
    <p:sldLayoutId id="2147484003" r:id="rId26"/>
    <p:sldLayoutId id="2147484004" r:id="rId27"/>
    <p:sldLayoutId id="2147484005" r:id="rId28"/>
    <p:sldLayoutId id="2147484006" r:id="rId29"/>
    <p:sldLayoutId id="2147484007" r:id="rId30"/>
    <p:sldLayoutId id="2147484008" r:id="rId31"/>
    <p:sldLayoutId id="2147484009" r:id="rId32"/>
    <p:sldLayoutId id="2147484010" r:id="rId33"/>
    <p:sldLayoutId id="2147484011" r:id="rId34"/>
    <p:sldLayoutId id="2147484012" r:id="rId35"/>
    <p:sldLayoutId id="2147484013" r:id="rId36"/>
    <p:sldLayoutId id="2147484014" r:id="rId37"/>
    <p:sldLayoutId id="2147484015" r:id="rId38"/>
    <p:sldLayoutId id="2147484016" r:id="rId39"/>
    <p:sldLayoutId id="2147484017" r:id="rId40"/>
    <p:sldLayoutId id="2147484018" r:id="rId41"/>
    <p:sldLayoutId id="2147484019" r:id="rId42"/>
    <p:sldLayoutId id="2147484020" r:id="rId43"/>
    <p:sldLayoutId id="2147484021" r:id="rId44"/>
    <p:sldLayoutId id="2147484022" r:id="rId45"/>
    <p:sldLayoutId id="2147484023" r:id="rId46"/>
    <p:sldLayoutId id="2147484024" r:id="rId47"/>
    <p:sldLayoutId id="2147484025" r:id="rId48"/>
    <p:sldLayoutId id="2147484026" r:id="rId49"/>
    <p:sldLayoutId id="2147484027" r:id="rId50"/>
  </p:sldLayoutIdLst>
  <p:hf sldNum="0" hdr="0" ftr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per.com/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per.com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2117969" y="2120424"/>
            <a:ext cx="5924062" cy="2157047"/>
          </a:xfrm>
          <a:prstGeom prst="rect">
            <a:avLst/>
          </a:prstGeom>
          <a:pattFill prst="pct75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114"/>
          <p:cNvSpPr txBox="1"/>
          <p:nvPr/>
        </p:nvSpPr>
        <p:spPr>
          <a:xfrm>
            <a:off x="2739292" y="2598783"/>
            <a:ext cx="4681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CORSO DI LAUREA MAGISTRALE IN </a:t>
            </a:r>
          </a:p>
          <a:p>
            <a:pPr algn="ctr"/>
            <a:r>
              <a:rPr lang="en-AU" b="1" dirty="0">
                <a:solidFill>
                  <a:schemeClr val="bg2">
                    <a:lumMod val="25000"/>
                  </a:schemeClr>
                </a:solidFill>
              </a:rPr>
              <a:t>ECONOMIA AZIENDALE E MANAGEMENT</a:t>
            </a:r>
          </a:p>
          <a:p>
            <a:pPr algn="ctr"/>
            <a:endParaRPr lang="it-IT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L</a:t>
            </a:r>
            <a:r>
              <a:rPr lang="en-AU" dirty="0">
                <a:solidFill>
                  <a:schemeClr val="bg2">
                    <a:lumMod val="25000"/>
                  </a:schemeClr>
                </a:solidFill>
              </a:rPr>
              <a:t>ESSON 5 -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EXERCISE AND FINAL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29952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27439"/>
              </p:ext>
            </p:extLst>
          </p:nvPr>
        </p:nvGraphicFramePr>
        <p:xfrm>
          <a:off x="634961" y="1797539"/>
          <a:ext cx="8493406" cy="340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6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1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1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+mn-ea"/>
                          <a:cs typeface="+mn-cs"/>
                        </a:rPr>
                        <a:t>Evergreens</a:t>
                      </a:r>
                      <a:r>
                        <a:rPr lang="it-IT" sz="1100" b="1" baseline="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+mn-ea"/>
                          <a:cs typeface="+mn-cs"/>
                        </a:rPr>
                        <a:t> Total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rgbClr val="9DC3E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% of total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 Portfolio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rgbClr val="9DC3E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59%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54%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49%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baseline="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+mn-ea"/>
                          <a:cs typeface="+mn-cs"/>
                        </a:rPr>
                        <a:t>Salesbuilder Total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rgbClr val="9DC3E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% of total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 Portfolio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DIN" panose="02000503040000020003" pitchFamily="2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22%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27%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30%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+mn-ea"/>
                          <a:cs typeface="+mn-cs"/>
                        </a:rPr>
                        <a:t>Icons</a:t>
                      </a:r>
                      <a:r>
                        <a:rPr lang="it-IT" sz="1100" b="1" baseline="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+mn-ea"/>
                          <a:cs typeface="+mn-cs"/>
                        </a:rPr>
                        <a:t> Total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rgbClr val="9DC3E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% of total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 Portfolio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rgbClr val="9DC3E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15%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15%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16%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Rotation Total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total Portfolio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baseline="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  <a:ea typeface="+mn-ea"/>
                          <a:cs typeface="+mn-cs"/>
                        </a:rPr>
                        <a:t>Total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115.000.000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122.000.000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129.500.000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% of total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 Portfolio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DIN" panose="0200050304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257" marR="852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PORTFOLIO</a:t>
            </a:r>
          </a:p>
        </p:txBody>
      </p:sp>
      <p:sp>
        <p:nvSpPr>
          <p:cNvPr id="11" name="Rectangle 12"/>
          <p:cNvSpPr/>
          <p:nvPr/>
        </p:nvSpPr>
        <p:spPr>
          <a:xfrm>
            <a:off x="634961" y="500185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1.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Calculate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missing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information </a:t>
            </a:r>
          </a:p>
        </p:txBody>
      </p:sp>
      <p:sp>
        <p:nvSpPr>
          <p:cNvPr id="14" name="Rectangle 12"/>
          <p:cNvSpPr/>
          <p:nvPr/>
        </p:nvSpPr>
        <p:spPr>
          <a:xfrm>
            <a:off x="631437" y="995371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2.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Interpret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numbers</a:t>
            </a:r>
            <a:endParaRPr lang="it-IT" sz="923" b="1" dirty="0">
              <a:solidFill>
                <a:schemeClr val="tx1"/>
              </a:solidFill>
              <a:latin typeface="DIN" panose="02000503040000020003" pitchFamily="2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631437" y="5358554"/>
            <a:ext cx="6703759" cy="661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39" b="1" dirty="0">
                <a:latin typeface="DIN" panose="02000503040000020003" pitchFamily="2" charset="0"/>
              </a:rPr>
              <a:t>Key:</a:t>
            </a:r>
          </a:p>
          <a:p>
            <a:r>
              <a:rPr lang="it-IT" sz="739" dirty="0">
                <a:latin typeface="DIN" panose="02000503040000020003" pitchFamily="2" charset="0"/>
              </a:rPr>
              <a:t>Evergreen: Products </a:t>
            </a:r>
            <a:r>
              <a:rPr lang="it-IT" sz="739" dirty="0" err="1">
                <a:latin typeface="DIN" panose="02000503040000020003" pitchFamily="2" charset="0"/>
              </a:rPr>
              <a:t>above</a:t>
            </a:r>
            <a:r>
              <a:rPr lang="it-IT" sz="739" dirty="0">
                <a:latin typeface="DIN" panose="02000503040000020003" pitchFamily="2" charset="0"/>
              </a:rPr>
              <a:t> 5 Mio </a:t>
            </a:r>
            <a:r>
              <a:rPr lang="it-IT" sz="739" dirty="0">
                <a:latin typeface="DIN" panose="02000503040000020003" pitchFamily="2" charset="0"/>
                <a:cs typeface="Times New Roman" panose="02020603050405020304" pitchFamily="18" charset="0"/>
              </a:rPr>
              <a:t>€</a:t>
            </a:r>
            <a:r>
              <a:rPr lang="it-IT" sz="739" dirty="0">
                <a:latin typeface="DIN" panose="02000503040000020003" pitchFamily="2" charset="0"/>
              </a:rPr>
              <a:t> yearly Sales with consistent growth for 5 years.</a:t>
            </a:r>
          </a:p>
          <a:p>
            <a:r>
              <a:rPr lang="it-IT" sz="739" dirty="0">
                <a:latin typeface="DIN" panose="02000503040000020003" pitchFamily="2" charset="0"/>
              </a:rPr>
              <a:t>Salesbuilder: Products 2.5-5 Mio </a:t>
            </a:r>
            <a:r>
              <a:rPr lang="it-IT" sz="739" dirty="0">
                <a:latin typeface="DIN" panose="02000503040000020003" pitchFamily="2" charset="0"/>
                <a:cs typeface="Times New Roman" panose="02020603050405020304" pitchFamily="18" charset="0"/>
              </a:rPr>
              <a:t>€</a:t>
            </a:r>
            <a:r>
              <a:rPr lang="it-IT" sz="739" dirty="0">
                <a:latin typeface="DIN" panose="02000503040000020003" pitchFamily="2" charset="0"/>
              </a:rPr>
              <a:t> yearly Sales with consistent growth for 3 years.</a:t>
            </a:r>
          </a:p>
          <a:p>
            <a:r>
              <a:rPr lang="it-IT" sz="739" dirty="0">
                <a:latin typeface="DIN" panose="02000503040000020003" pitchFamily="2" charset="0"/>
              </a:rPr>
              <a:t>Icon: Products 1.0-2.5 Mio </a:t>
            </a:r>
            <a:r>
              <a:rPr lang="it-IT" sz="739" dirty="0">
                <a:latin typeface="DIN" panose="02000503040000020003" pitchFamily="2" charset="0"/>
                <a:cs typeface="Times New Roman" panose="02020603050405020304" pitchFamily="18" charset="0"/>
              </a:rPr>
              <a:t>€</a:t>
            </a:r>
            <a:r>
              <a:rPr lang="it-IT" sz="739" dirty="0">
                <a:latin typeface="DIN" panose="02000503040000020003" pitchFamily="2" charset="0"/>
              </a:rPr>
              <a:t> yearly Sales.</a:t>
            </a:r>
          </a:p>
          <a:p>
            <a:r>
              <a:rPr lang="it-IT" sz="739" dirty="0">
                <a:latin typeface="DIN" panose="02000503040000020003" pitchFamily="2" charset="0"/>
              </a:rPr>
              <a:t>Low Rotation: Products </a:t>
            </a:r>
            <a:r>
              <a:rPr lang="it-IT" sz="739" dirty="0" err="1">
                <a:latin typeface="DIN" panose="02000503040000020003" pitchFamily="2" charset="0"/>
              </a:rPr>
              <a:t>below</a:t>
            </a:r>
            <a:r>
              <a:rPr lang="it-IT" sz="739" dirty="0">
                <a:latin typeface="DIN" panose="02000503040000020003" pitchFamily="2" charset="0"/>
              </a:rPr>
              <a:t> 1.0 Mio </a:t>
            </a:r>
            <a:r>
              <a:rPr lang="it-IT" sz="739" dirty="0">
                <a:latin typeface="DIN" panose="02000503040000020003" pitchFamily="2" charset="0"/>
                <a:cs typeface="Times New Roman" panose="02020603050405020304" pitchFamily="18" charset="0"/>
              </a:rPr>
              <a:t>€</a:t>
            </a:r>
            <a:r>
              <a:rPr lang="it-IT" sz="739" dirty="0">
                <a:latin typeface="DIN" panose="02000503040000020003" pitchFamily="2" charset="0"/>
              </a:rPr>
              <a:t> yearly Sales.</a:t>
            </a:r>
          </a:p>
        </p:txBody>
      </p:sp>
    </p:spTree>
    <p:extLst>
      <p:ext uri="{BB962C8B-B14F-4D97-AF65-F5344CB8AC3E}">
        <p14:creationId xmlns:p14="http://schemas.microsoft.com/office/powerpoint/2010/main" val="230673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85046"/>
              </p:ext>
            </p:extLst>
          </p:nvPr>
        </p:nvGraphicFramePr>
        <p:xfrm>
          <a:off x="296984" y="1754944"/>
          <a:ext cx="9222161" cy="2942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">
                  <a:extLst>
                    <a:ext uri="{9D8B030D-6E8A-4147-A177-3AD203B41FA5}">
                      <a16:colId xmlns:a16="http://schemas.microsoft.com/office/drawing/2014/main" val="1636968684"/>
                    </a:ext>
                  </a:extLst>
                </a:gridCol>
                <a:gridCol w="906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9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047">
                  <a:extLst>
                    <a:ext uri="{9D8B030D-6E8A-4147-A177-3AD203B41FA5}">
                      <a16:colId xmlns:a16="http://schemas.microsoft.com/office/drawing/2014/main" val="1933986763"/>
                    </a:ext>
                  </a:extLst>
                </a:gridCol>
                <a:gridCol w="903581">
                  <a:extLst>
                    <a:ext uri="{9D8B030D-6E8A-4147-A177-3AD203B41FA5}">
                      <a16:colId xmlns:a16="http://schemas.microsoft.com/office/drawing/2014/main" val="4066363609"/>
                    </a:ext>
                  </a:extLst>
                </a:gridCol>
                <a:gridCol w="979926">
                  <a:extLst>
                    <a:ext uri="{9D8B030D-6E8A-4147-A177-3AD203B41FA5}">
                      <a16:colId xmlns:a16="http://schemas.microsoft.com/office/drawing/2014/main" val="3910924793"/>
                    </a:ext>
                  </a:extLst>
                </a:gridCol>
                <a:gridCol w="140677">
                  <a:extLst>
                    <a:ext uri="{9D8B030D-6E8A-4147-A177-3AD203B41FA5}">
                      <a16:colId xmlns:a16="http://schemas.microsoft.com/office/drawing/2014/main" val="2271321980"/>
                    </a:ext>
                  </a:extLst>
                </a:gridCol>
                <a:gridCol w="883139">
                  <a:extLst>
                    <a:ext uri="{9D8B030D-6E8A-4147-A177-3AD203B41FA5}">
                      <a16:colId xmlns:a16="http://schemas.microsoft.com/office/drawing/2014/main" val="155392048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657819143"/>
                    </a:ext>
                  </a:extLst>
                </a:gridCol>
                <a:gridCol w="156308">
                  <a:extLst>
                    <a:ext uri="{9D8B030D-6E8A-4147-A177-3AD203B41FA5}">
                      <a16:colId xmlns:a16="http://schemas.microsoft.com/office/drawing/2014/main" val="273712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228689032"/>
                    </a:ext>
                  </a:extLst>
                </a:gridCol>
                <a:gridCol w="930037">
                  <a:extLst>
                    <a:ext uri="{9D8B030D-6E8A-4147-A177-3AD203B41FA5}">
                      <a16:colId xmlns:a16="http://schemas.microsoft.com/office/drawing/2014/main" val="2287080388"/>
                    </a:ext>
                  </a:extLst>
                </a:gridCol>
              </a:tblGrid>
              <a:tr h="2024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2015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85812"/>
                  </a:ext>
                </a:extLst>
              </a:tr>
              <a:tr h="2024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82901"/>
                  </a:ext>
                </a:extLst>
              </a:tr>
              <a:tr h="2024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EVERGREENS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b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SALESBUILDER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ICONS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TOTAL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40117838"/>
                  </a:ext>
                </a:extLst>
              </a:tr>
              <a:tr h="2024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Sales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% on Total Portfolio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Sales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% on Total Portfolio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Sales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% on Total Portfolio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Sales</a:t>
                      </a: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% on Total Portfolio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49%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30%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16%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95%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03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5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Category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Sales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% on Evergreen Portfolio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Sales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% on </a:t>
                      </a:r>
                      <a:r>
                        <a:rPr lang="en-US" sz="900" b="1" u="none" strike="noStrike" dirty="0" err="1">
                          <a:effectLst/>
                          <a:latin typeface="DIN" panose="02000503040000020003" pitchFamily="2" charset="0"/>
                        </a:rPr>
                        <a:t>Salesbuilder</a:t>
                      </a:r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 Portfolio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Sales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% on  Icons Portfolio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Sales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DIN" panose="02000503040000020003" pitchFamily="2" charset="0"/>
                        </a:rPr>
                        <a:t>% on Total Portfolio</a:t>
                      </a:r>
                      <a:endParaRPr lang="en-US" sz="9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952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effectLst/>
                          <a:latin typeface="DIN" panose="02000503040000020003" pitchFamily="2" charset="0"/>
                        </a:rPr>
                        <a:t>Seating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80%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60%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effectLst/>
                          <a:latin typeface="DIN" panose="02000503040000020003" pitchFamily="2" charset="0"/>
                        </a:rPr>
                        <a:t>Tables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35%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36%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effectLst/>
                          <a:latin typeface="DIN" panose="02000503040000020003" pitchFamily="2" charset="0"/>
                        </a:rPr>
                        <a:t>Upholstery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8%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effectLst/>
                          <a:latin typeface="DIN" panose="02000503040000020003" pitchFamily="2" charset="0"/>
                        </a:rPr>
                        <a:t>Accessories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426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effectLst/>
                          <a:latin typeface="DIN" panose="02000503040000020003" pitchFamily="2" charset="0"/>
                        </a:rPr>
                        <a:t>Mature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67%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70%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50%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effectLst/>
                          <a:latin typeface="DIN" panose="02000503040000020003" pitchFamily="2" charset="0"/>
                        </a:rPr>
                        <a:t>Growing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18%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27%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45%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u="none" strike="noStrike" dirty="0">
                          <a:effectLst/>
                          <a:latin typeface="DIN" panose="02000503040000020003" pitchFamily="2" charset="0"/>
                        </a:rPr>
                        <a:t>Declining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15%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3%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5%</a:t>
                      </a:r>
                    </a:p>
                  </a:txBody>
                  <a:tcPr marL="8792" marR="8792" marT="8792" marB="0" anchor="ctr">
                    <a:pattFill prst="ltUpDiag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accent3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8792" marR="8792" marT="879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PORTFOLIO</a:t>
            </a:r>
          </a:p>
        </p:txBody>
      </p:sp>
      <p:sp>
        <p:nvSpPr>
          <p:cNvPr id="20" name="Rectangle 12"/>
          <p:cNvSpPr/>
          <p:nvPr/>
        </p:nvSpPr>
        <p:spPr>
          <a:xfrm>
            <a:off x="634961" y="500185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1.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Calculate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missing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information </a:t>
            </a:r>
          </a:p>
        </p:txBody>
      </p:sp>
      <p:sp>
        <p:nvSpPr>
          <p:cNvPr id="21" name="Rectangle 12"/>
          <p:cNvSpPr/>
          <p:nvPr/>
        </p:nvSpPr>
        <p:spPr>
          <a:xfrm>
            <a:off x="631437" y="995371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2.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Interpret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numbers</a:t>
            </a:r>
            <a:endParaRPr lang="it-IT" sz="923" b="1" dirty="0">
              <a:solidFill>
                <a:schemeClr val="tx1"/>
              </a:solidFill>
              <a:latin typeface="DIN" panose="02000503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736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398644"/>
              </p:ext>
            </p:extLst>
          </p:nvPr>
        </p:nvGraphicFramePr>
        <p:xfrm>
          <a:off x="709544" y="1714815"/>
          <a:ext cx="8317226" cy="2154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156">
                  <a:extLst>
                    <a:ext uri="{9D8B030D-6E8A-4147-A177-3AD203B41FA5}">
                      <a16:colId xmlns:a16="http://schemas.microsoft.com/office/drawing/2014/main" val="3676751357"/>
                    </a:ext>
                  </a:extLst>
                </a:gridCol>
                <a:gridCol w="1131672">
                  <a:extLst>
                    <a:ext uri="{9D8B030D-6E8A-4147-A177-3AD203B41FA5}">
                      <a16:colId xmlns:a16="http://schemas.microsoft.com/office/drawing/2014/main" val="1024992308"/>
                    </a:ext>
                  </a:extLst>
                </a:gridCol>
                <a:gridCol w="97559">
                  <a:extLst>
                    <a:ext uri="{9D8B030D-6E8A-4147-A177-3AD203B41FA5}">
                      <a16:colId xmlns:a16="http://schemas.microsoft.com/office/drawing/2014/main" val="3317302328"/>
                    </a:ext>
                  </a:extLst>
                </a:gridCol>
                <a:gridCol w="1453612">
                  <a:extLst>
                    <a:ext uri="{9D8B030D-6E8A-4147-A177-3AD203B41FA5}">
                      <a16:colId xmlns:a16="http://schemas.microsoft.com/office/drawing/2014/main" val="1046822591"/>
                    </a:ext>
                  </a:extLst>
                </a:gridCol>
                <a:gridCol w="1605745">
                  <a:extLst>
                    <a:ext uri="{9D8B030D-6E8A-4147-A177-3AD203B41FA5}">
                      <a16:colId xmlns:a16="http://schemas.microsoft.com/office/drawing/2014/main" val="1422213721"/>
                    </a:ext>
                  </a:extLst>
                </a:gridCol>
                <a:gridCol w="1594157">
                  <a:extLst>
                    <a:ext uri="{9D8B030D-6E8A-4147-A177-3AD203B41FA5}">
                      <a16:colId xmlns:a16="http://schemas.microsoft.com/office/drawing/2014/main" val="4247035459"/>
                    </a:ext>
                  </a:extLst>
                </a:gridCol>
                <a:gridCol w="97559">
                  <a:extLst>
                    <a:ext uri="{9D8B030D-6E8A-4147-A177-3AD203B41FA5}">
                      <a16:colId xmlns:a16="http://schemas.microsoft.com/office/drawing/2014/main" val="2782085190"/>
                    </a:ext>
                  </a:extLst>
                </a:gridCol>
                <a:gridCol w="1575766">
                  <a:extLst>
                    <a:ext uri="{9D8B030D-6E8A-4147-A177-3AD203B41FA5}">
                      <a16:colId xmlns:a16="http://schemas.microsoft.com/office/drawing/2014/main" val="450536797"/>
                    </a:ext>
                  </a:extLst>
                </a:gridCol>
              </a:tblGrid>
              <a:tr h="233883"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Newness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Extension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Baseline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29213226"/>
                  </a:ext>
                </a:extLst>
              </a:tr>
              <a:tr h="172510">
                <a:tc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925666"/>
                  </a:ext>
                </a:extLst>
              </a:tr>
              <a:tr h="233883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Sales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115.000.000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646929811"/>
                  </a:ext>
                </a:extLst>
              </a:tr>
              <a:tr h="2338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66815687"/>
                  </a:ext>
                </a:extLst>
              </a:tr>
              <a:tr h="172510">
                <a:tc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103307"/>
                  </a:ext>
                </a:extLst>
              </a:tr>
              <a:tr h="233883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Sales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122.000.000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96099680"/>
                  </a:ext>
                </a:extLst>
              </a:tr>
              <a:tr h="2338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>
                          <a:effectLst/>
                          <a:latin typeface="+mn-lt"/>
                        </a:rPr>
                        <a:t>%</a:t>
                      </a:r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03222003"/>
                  </a:ext>
                </a:extLst>
              </a:tr>
              <a:tr h="172510">
                <a:tc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804173"/>
                  </a:ext>
                </a:extLst>
              </a:tr>
              <a:tr h="233883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Sales 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129.500.000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77751019"/>
                  </a:ext>
                </a:extLst>
              </a:tr>
              <a:tr h="23388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702648959"/>
                  </a:ext>
                </a:extLst>
              </a:tr>
            </a:tbl>
          </a:graphicData>
        </a:graphic>
      </p:graphicFrame>
      <p:sp>
        <p:nvSpPr>
          <p:cNvPr id="3" name="TextBox 9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STRATIFICATION</a:t>
            </a:r>
          </a:p>
        </p:txBody>
      </p:sp>
      <p:sp>
        <p:nvSpPr>
          <p:cNvPr id="6" name="Rectangle 12"/>
          <p:cNvSpPr/>
          <p:nvPr/>
        </p:nvSpPr>
        <p:spPr>
          <a:xfrm>
            <a:off x="709544" y="482293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1.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Calculate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missing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data</a:t>
            </a:r>
          </a:p>
        </p:txBody>
      </p:sp>
      <p:sp>
        <p:nvSpPr>
          <p:cNvPr id="7" name="Rectangle 12"/>
          <p:cNvSpPr/>
          <p:nvPr/>
        </p:nvSpPr>
        <p:spPr>
          <a:xfrm>
            <a:off x="706020" y="1033844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2.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Interpret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numbers</a:t>
            </a:r>
            <a:endParaRPr lang="it-IT" sz="923" b="1" dirty="0">
              <a:solidFill>
                <a:schemeClr val="tx1"/>
              </a:solidFill>
              <a:latin typeface="DIN" panose="02000503040000020003" pitchFamily="2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631437" y="5358554"/>
            <a:ext cx="6703759" cy="547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39" b="1" dirty="0" err="1">
                <a:latin typeface="DIN" panose="02000503040000020003" pitchFamily="2" charset="0"/>
              </a:rPr>
              <a:t>Key</a:t>
            </a:r>
            <a:r>
              <a:rPr lang="it-IT" sz="739" b="1" dirty="0">
                <a:latin typeface="DIN" panose="02000503040000020003" pitchFamily="2" charset="0"/>
              </a:rPr>
              <a:t>:</a:t>
            </a:r>
          </a:p>
          <a:p>
            <a:r>
              <a:rPr lang="it-IT" sz="739" dirty="0">
                <a:latin typeface="DIN" panose="02000503040000020003" pitchFamily="2" charset="0"/>
              </a:rPr>
              <a:t>Baseline = </a:t>
            </a:r>
            <a:r>
              <a:rPr lang="it-IT" sz="739" dirty="0" err="1">
                <a:latin typeface="DIN" panose="02000503040000020003" pitchFamily="2" charset="0"/>
              </a:rPr>
              <a:t>existing</a:t>
            </a:r>
            <a:r>
              <a:rPr lang="it-IT" sz="739" dirty="0">
                <a:latin typeface="DIN" panose="02000503040000020003" pitchFamily="2" charset="0"/>
              </a:rPr>
              <a:t> products.</a:t>
            </a:r>
          </a:p>
          <a:p>
            <a:r>
              <a:rPr lang="it-IT" sz="739" dirty="0">
                <a:latin typeface="DIN" panose="02000503040000020003" pitchFamily="2" charset="0"/>
              </a:rPr>
              <a:t>Extension = new products </a:t>
            </a:r>
            <a:r>
              <a:rPr lang="it-IT" sz="739" dirty="0" err="1">
                <a:latin typeface="DIN" panose="02000503040000020003" pitchFamily="2" charset="0"/>
              </a:rPr>
              <a:t>based</a:t>
            </a:r>
            <a:r>
              <a:rPr lang="it-IT" sz="739" dirty="0">
                <a:latin typeface="DIN" panose="02000503040000020003" pitchFamily="2" charset="0"/>
              </a:rPr>
              <a:t> on baseline.</a:t>
            </a:r>
          </a:p>
          <a:p>
            <a:r>
              <a:rPr lang="it-IT" sz="739" dirty="0" err="1">
                <a:latin typeface="DIN" panose="02000503040000020003" pitchFamily="2" charset="0"/>
              </a:rPr>
              <a:t>Newness</a:t>
            </a:r>
            <a:r>
              <a:rPr lang="it-IT" sz="739" dirty="0">
                <a:latin typeface="DIN" panose="02000503040000020003" pitchFamily="2" charset="0"/>
              </a:rPr>
              <a:t> = new products.</a:t>
            </a:r>
          </a:p>
        </p:txBody>
      </p:sp>
    </p:spTree>
    <p:extLst>
      <p:ext uri="{BB962C8B-B14F-4D97-AF65-F5344CB8AC3E}">
        <p14:creationId xmlns:p14="http://schemas.microsoft.com/office/powerpoint/2010/main" val="264226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87446" y="1472665"/>
            <a:ext cx="5620466" cy="4329723"/>
          </a:xfrm>
          <a:prstGeom prst="rect">
            <a:avLst/>
          </a:prstGeom>
          <a:pattFill prst="pct10">
            <a:fgClr>
              <a:schemeClr val="accent1">
                <a:lumMod val="40000"/>
                <a:lumOff val="60000"/>
              </a:schemeClr>
            </a:fgClr>
            <a:bgClr>
              <a:schemeClr val="accent5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706021" y="2617344"/>
            <a:ext cx="3131332" cy="339524"/>
          </a:xfrm>
          <a:prstGeom prst="rect">
            <a:avLst/>
          </a:prstGeom>
          <a:pattFill prst="ltUpDiag">
            <a:fgClr>
              <a:schemeClr val="accent1">
                <a:lumMod val="60000"/>
                <a:lumOff val="40000"/>
              </a:schemeClr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SALES OF PRODUCTS LAUNCHED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4158" y="381168"/>
            <a:ext cx="285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INNOVATION</a:t>
            </a:r>
          </a:p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2009-2015</a:t>
            </a:r>
          </a:p>
        </p:txBody>
      </p:sp>
      <p:sp>
        <p:nvSpPr>
          <p:cNvPr id="9" name="Rectangle 12"/>
          <p:cNvSpPr/>
          <p:nvPr/>
        </p:nvSpPr>
        <p:spPr>
          <a:xfrm>
            <a:off x="709544" y="482293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1.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Calculate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missing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data</a:t>
            </a:r>
          </a:p>
        </p:txBody>
      </p:sp>
      <p:sp>
        <p:nvSpPr>
          <p:cNvPr id="10" name="Rectangle 12"/>
          <p:cNvSpPr/>
          <p:nvPr/>
        </p:nvSpPr>
        <p:spPr>
          <a:xfrm>
            <a:off x="706020" y="977479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2.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Draw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graph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of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Average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Sales</a:t>
            </a:r>
          </a:p>
        </p:txBody>
      </p:sp>
      <p:sp>
        <p:nvSpPr>
          <p:cNvPr id="11" name="Rectangle 12"/>
          <p:cNvSpPr/>
          <p:nvPr/>
        </p:nvSpPr>
        <p:spPr>
          <a:xfrm>
            <a:off x="706020" y="1472665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3.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Interpret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numbers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and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graph</a:t>
            </a:r>
            <a:endParaRPr lang="it-IT" sz="923" b="1" dirty="0">
              <a:solidFill>
                <a:schemeClr val="tx1"/>
              </a:solidFill>
              <a:latin typeface="DIN" panose="02000503040000020003" pitchFamily="2" charset="0"/>
            </a:endParaRPr>
          </a:p>
        </p:txBody>
      </p:sp>
      <p:grpSp>
        <p:nvGrpSpPr>
          <p:cNvPr id="13" name="Gruppo 12"/>
          <p:cNvGrpSpPr/>
          <p:nvPr/>
        </p:nvGrpSpPr>
        <p:grpSpPr>
          <a:xfrm>
            <a:off x="4526312" y="1733945"/>
            <a:ext cx="4914674" cy="3466681"/>
            <a:chOff x="4978400" y="3292876"/>
            <a:chExt cx="4275015" cy="2732786"/>
          </a:xfrm>
        </p:grpSpPr>
        <p:sp>
          <p:nvSpPr>
            <p:cNvPr id="16" name="Rettangolo 15"/>
            <p:cNvSpPr/>
            <p:nvPr/>
          </p:nvSpPr>
          <p:spPr>
            <a:xfrm>
              <a:off x="4978400" y="3712308"/>
              <a:ext cx="4275015" cy="23133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TextBox 7"/>
            <p:cNvSpPr txBox="1"/>
            <p:nvPr/>
          </p:nvSpPr>
          <p:spPr>
            <a:xfrm>
              <a:off x="4978400" y="3292876"/>
              <a:ext cx="4248690" cy="552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latin typeface="DIN" panose="02000503040000020003" pitchFamily="2" charset="0"/>
                </a:rPr>
                <a:t>AVERAGE SALES BY NEW PRODUCT LAUNCHES</a:t>
              </a:r>
            </a:p>
            <a:p>
              <a:pPr algn="ctr"/>
              <a:r>
                <a:rPr lang="it-IT" sz="1200" b="1" dirty="0">
                  <a:latin typeface="DIN" panose="02000503040000020003" pitchFamily="2" charset="0"/>
                </a:rPr>
                <a:t> PER NEW YEAR</a:t>
              </a:r>
              <a:endParaRPr lang="it-IT" sz="923" dirty="0">
                <a:latin typeface="DIN" panose="02000503040000020003" pitchFamily="2" charset="0"/>
              </a:endParaRPr>
            </a:p>
          </p:txBody>
        </p:sp>
        <p:cxnSp>
          <p:nvCxnSpPr>
            <p:cNvPr id="18" name="Connettore diritto 17"/>
            <p:cNvCxnSpPr/>
            <p:nvPr/>
          </p:nvCxnSpPr>
          <p:spPr>
            <a:xfrm>
              <a:off x="5056554" y="4134338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056554" y="4583723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>
            <a:xfrm>
              <a:off x="5056554" y="5046039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>
            <a:xfrm>
              <a:off x="5056554" y="5541108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>
            <a:xfrm>
              <a:off x="5056554" y="5990493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7"/>
          <p:cNvSpPr txBox="1"/>
          <p:nvPr/>
        </p:nvSpPr>
        <p:spPr>
          <a:xfrm rot="5400000">
            <a:off x="2896124" y="3580127"/>
            <a:ext cx="290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Average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 Sales</a:t>
            </a:r>
            <a:endParaRPr lang="it-IT" sz="923" dirty="0">
              <a:solidFill>
                <a:schemeClr val="bg2">
                  <a:lumMod val="25000"/>
                </a:schemeClr>
              </a:solidFill>
              <a:latin typeface="DIN" panose="02000503040000020003" pitchFamily="2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4784283" y="5336489"/>
            <a:ext cx="736814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2009</a:t>
            </a:r>
          </a:p>
        </p:txBody>
      </p:sp>
      <p:sp>
        <p:nvSpPr>
          <p:cNvPr id="23" name="TextBox 7"/>
          <p:cNvSpPr txBox="1"/>
          <p:nvPr/>
        </p:nvSpPr>
        <p:spPr>
          <a:xfrm>
            <a:off x="5521097" y="5336489"/>
            <a:ext cx="736814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2010</a:t>
            </a:r>
          </a:p>
        </p:txBody>
      </p:sp>
      <p:sp>
        <p:nvSpPr>
          <p:cNvPr id="24" name="TextBox 7"/>
          <p:cNvSpPr txBox="1"/>
          <p:nvPr/>
        </p:nvSpPr>
        <p:spPr>
          <a:xfrm>
            <a:off x="6257911" y="5336489"/>
            <a:ext cx="736814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2011</a:t>
            </a:r>
          </a:p>
        </p:txBody>
      </p:sp>
      <p:sp>
        <p:nvSpPr>
          <p:cNvPr id="25" name="TextBox 7"/>
          <p:cNvSpPr txBox="1"/>
          <p:nvPr/>
        </p:nvSpPr>
        <p:spPr>
          <a:xfrm>
            <a:off x="6994725" y="5336489"/>
            <a:ext cx="736814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2012</a:t>
            </a:r>
          </a:p>
        </p:txBody>
      </p:sp>
      <p:sp>
        <p:nvSpPr>
          <p:cNvPr id="26" name="TextBox 7"/>
          <p:cNvSpPr txBox="1"/>
          <p:nvPr/>
        </p:nvSpPr>
        <p:spPr>
          <a:xfrm>
            <a:off x="7731539" y="5336489"/>
            <a:ext cx="736814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2013</a:t>
            </a:r>
          </a:p>
        </p:txBody>
      </p:sp>
      <p:sp>
        <p:nvSpPr>
          <p:cNvPr id="27" name="TextBox 7"/>
          <p:cNvSpPr txBox="1"/>
          <p:nvPr/>
        </p:nvSpPr>
        <p:spPr>
          <a:xfrm>
            <a:off x="8468353" y="5336489"/>
            <a:ext cx="736814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2014</a:t>
            </a:r>
          </a:p>
        </p:txBody>
      </p:sp>
      <p:graphicFrame>
        <p:nvGraphicFramePr>
          <p:cNvPr id="2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28429"/>
              </p:ext>
            </p:extLst>
          </p:nvPr>
        </p:nvGraphicFramePr>
        <p:xfrm>
          <a:off x="706020" y="3007979"/>
          <a:ext cx="3131333" cy="2794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5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Year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 No of Products 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 Sales </a:t>
                      </a:r>
                    </a:p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2009-2015 </a:t>
                      </a: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 Average Sales per new launch  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 Average Sales per year 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2009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   18.000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2010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     5.000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2011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7.500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12.000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2013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19.550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2014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28.060</a:t>
                      </a: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32.375</a:t>
                      </a: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80609205"/>
                  </a:ext>
                </a:extLst>
              </a:tr>
              <a:tr h="2748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171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54158" y="381168"/>
            <a:ext cx="2853754" cy="60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DEVELOPMENT</a:t>
            </a:r>
          </a:p>
          <a:p>
            <a:pPr algn="r"/>
            <a:r>
              <a:rPr lang="it-IT" sz="923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TIME TO MARKET PER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9982" y="2946172"/>
            <a:ext cx="3335186" cy="1169551"/>
          </a:xfrm>
          <a:prstGeom prst="rect">
            <a:avLst/>
          </a:pr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</p:spPr>
        <p:txBody>
          <a:bodyPr wrap="square" rtlCol="0">
            <a:spAutoFit/>
          </a:bodyPr>
          <a:lstStyle/>
          <a:p>
            <a:pPr marL="158264" indent="-158264">
              <a:buFont typeface="Arial" panose="020B0604020202020204" pitchFamily="34" charset="0"/>
              <a:buChar char="•"/>
            </a:pPr>
            <a:endParaRPr lang="it-IT" sz="1000" dirty="0">
              <a:latin typeface="DIN" panose="02000503040000020003" pitchFamily="2" charset="0"/>
            </a:endParaRPr>
          </a:p>
          <a:p>
            <a:pPr marL="158264" indent="-158264">
              <a:buFont typeface="Arial" panose="020B0604020202020204" pitchFamily="34" charset="0"/>
              <a:buChar char="•"/>
            </a:pPr>
            <a:r>
              <a:rPr lang="it-IT" sz="1000" dirty="0" err="1">
                <a:latin typeface="DIN" panose="02000503040000020003" pitchFamily="2" charset="0"/>
              </a:rPr>
              <a:t>Average</a:t>
            </a:r>
            <a:r>
              <a:rPr lang="it-IT" sz="1000" dirty="0">
                <a:latin typeface="DIN" panose="02000503040000020003" pitchFamily="2" charset="0"/>
              </a:rPr>
              <a:t> Time to Market in 2011: 32 </a:t>
            </a:r>
            <a:r>
              <a:rPr lang="it-IT" sz="1000" dirty="0" err="1">
                <a:latin typeface="DIN" panose="02000503040000020003" pitchFamily="2" charset="0"/>
              </a:rPr>
              <a:t>Months</a:t>
            </a:r>
            <a:r>
              <a:rPr lang="it-IT" sz="1000" dirty="0">
                <a:latin typeface="DIN" panose="02000503040000020003" pitchFamily="2" charset="0"/>
              </a:rPr>
              <a:t> </a:t>
            </a:r>
          </a:p>
          <a:p>
            <a:pPr marL="158264" indent="-158264">
              <a:buFont typeface="Arial" panose="020B0604020202020204" pitchFamily="34" charset="0"/>
              <a:buChar char="•"/>
            </a:pPr>
            <a:r>
              <a:rPr lang="it-IT" sz="1000" dirty="0">
                <a:latin typeface="DIN" panose="02000503040000020003" pitchFamily="2" charset="0"/>
              </a:rPr>
              <a:t>Average Time to Market in 2012: 31.5 Months</a:t>
            </a:r>
          </a:p>
          <a:p>
            <a:pPr marL="158264" indent="-158264">
              <a:buFont typeface="Arial" panose="020B0604020202020204" pitchFamily="34" charset="0"/>
              <a:buChar char="•"/>
            </a:pPr>
            <a:r>
              <a:rPr lang="it-IT" sz="1000" dirty="0">
                <a:latin typeface="DIN" panose="02000503040000020003" pitchFamily="2" charset="0"/>
              </a:rPr>
              <a:t>Average Time to Market in 2013: 30 Months</a:t>
            </a:r>
          </a:p>
          <a:p>
            <a:pPr marL="158264" indent="-158264">
              <a:buFont typeface="Arial" panose="020B0604020202020204" pitchFamily="34" charset="0"/>
              <a:buChar char="•"/>
            </a:pPr>
            <a:r>
              <a:rPr lang="it-IT" sz="1000" dirty="0">
                <a:latin typeface="DIN" panose="02000503040000020003" pitchFamily="2" charset="0"/>
              </a:rPr>
              <a:t>Average Time to Market in 2014: 29 Months</a:t>
            </a:r>
          </a:p>
          <a:p>
            <a:pPr marL="158264" indent="-158264">
              <a:buFont typeface="Arial" panose="020B0604020202020204" pitchFamily="34" charset="0"/>
              <a:buChar char="•"/>
            </a:pPr>
            <a:r>
              <a:rPr lang="it-IT" sz="1000" dirty="0">
                <a:latin typeface="DIN" panose="02000503040000020003" pitchFamily="2" charset="0"/>
              </a:rPr>
              <a:t>Average Time to Market in 2015: 35.5 Months</a:t>
            </a:r>
          </a:p>
          <a:p>
            <a:pPr marL="158264" indent="-158264">
              <a:buFont typeface="Arial" panose="020B0604020202020204" pitchFamily="34" charset="0"/>
              <a:buChar char="•"/>
            </a:pPr>
            <a:endParaRPr lang="it-IT" sz="1000" dirty="0">
              <a:latin typeface="DIN" panose="02000503040000020003" pitchFamily="2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506344" y="1339803"/>
            <a:ext cx="3338824" cy="1410418"/>
            <a:chOff x="709544" y="692316"/>
            <a:chExt cx="3072586" cy="1410418"/>
          </a:xfrm>
        </p:grpSpPr>
        <p:sp>
          <p:nvSpPr>
            <p:cNvPr id="24" name="Rectangle 12"/>
            <p:cNvSpPr/>
            <p:nvPr/>
          </p:nvSpPr>
          <p:spPr>
            <a:xfrm>
              <a:off x="713068" y="692316"/>
              <a:ext cx="3069062" cy="420046"/>
            </a:xfrm>
            <a:prstGeom prst="rect">
              <a:avLst/>
            </a:prstGeom>
            <a:pattFill prst="ltUpDiag">
              <a:fgClr>
                <a:schemeClr val="accent2">
                  <a:lumMod val="20000"/>
                  <a:lumOff val="80000"/>
                </a:schemeClr>
              </a:fgClr>
              <a:bgClr>
                <a:schemeClr val="accent2">
                  <a:lumMod val="40000"/>
                  <a:lumOff val="6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1. </a:t>
              </a:r>
              <a:r>
                <a:rPr lang="it-IT" sz="923" b="1" dirty="0" err="1">
                  <a:solidFill>
                    <a:schemeClr val="tx1"/>
                  </a:solidFill>
                  <a:latin typeface="DIN" panose="02000503040000020003" pitchFamily="2" charset="0"/>
                </a:rPr>
                <a:t>Calculate</a:t>
              </a:r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 the </a:t>
              </a:r>
              <a:r>
                <a:rPr lang="it-IT" sz="923" b="1" dirty="0" err="1">
                  <a:solidFill>
                    <a:schemeClr val="tx1"/>
                  </a:solidFill>
                  <a:latin typeface="DIN" panose="02000503040000020003" pitchFamily="2" charset="0"/>
                </a:rPr>
                <a:t>Average</a:t>
              </a:r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 Time to Market 2011-2015</a:t>
              </a:r>
            </a:p>
          </p:txBody>
        </p:sp>
        <p:sp>
          <p:nvSpPr>
            <p:cNvPr id="25" name="Rectangle 12"/>
            <p:cNvSpPr/>
            <p:nvPr/>
          </p:nvSpPr>
          <p:spPr>
            <a:xfrm>
              <a:off x="709544" y="1187502"/>
              <a:ext cx="3069062" cy="420046"/>
            </a:xfrm>
            <a:prstGeom prst="rect">
              <a:avLst/>
            </a:prstGeom>
            <a:pattFill prst="ltUpDiag">
              <a:fgClr>
                <a:schemeClr val="accent2">
                  <a:lumMod val="20000"/>
                  <a:lumOff val="80000"/>
                </a:schemeClr>
              </a:fgClr>
              <a:bgClr>
                <a:schemeClr val="accent2">
                  <a:lumMod val="40000"/>
                  <a:lumOff val="6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2. </a:t>
              </a:r>
              <a:r>
                <a:rPr lang="it-IT" sz="923" b="1" dirty="0" err="1">
                  <a:solidFill>
                    <a:schemeClr val="tx1"/>
                  </a:solidFill>
                  <a:latin typeface="DIN" panose="02000503040000020003" pitchFamily="2" charset="0"/>
                </a:rPr>
                <a:t>Draw</a:t>
              </a:r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 the </a:t>
              </a:r>
              <a:r>
                <a:rPr lang="it-IT" sz="923" b="1" dirty="0" err="1">
                  <a:solidFill>
                    <a:schemeClr val="tx1"/>
                  </a:solidFill>
                  <a:latin typeface="DIN" panose="02000503040000020003" pitchFamily="2" charset="0"/>
                </a:rPr>
                <a:t>graph</a:t>
              </a:r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 of the Time to Market per </a:t>
              </a:r>
              <a:r>
                <a:rPr lang="it-IT" sz="923" b="1" dirty="0" err="1">
                  <a:solidFill>
                    <a:schemeClr val="tx1"/>
                  </a:solidFill>
                  <a:latin typeface="DIN" panose="02000503040000020003" pitchFamily="2" charset="0"/>
                </a:rPr>
                <a:t>year</a:t>
              </a:r>
              <a:endParaRPr lang="it-IT" sz="923" b="1" dirty="0">
                <a:solidFill>
                  <a:schemeClr val="tx1"/>
                </a:solidFill>
                <a:latin typeface="DIN" panose="02000503040000020003" pitchFamily="2" charset="0"/>
              </a:endParaRPr>
            </a:p>
          </p:txBody>
        </p:sp>
        <p:sp>
          <p:nvSpPr>
            <p:cNvPr id="27" name="Rectangle 12"/>
            <p:cNvSpPr/>
            <p:nvPr/>
          </p:nvSpPr>
          <p:spPr>
            <a:xfrm>
              <a:off x="709544" y="1682688"/>
              <a:ext cx="3069062" cy="420046"/>
            </a:xfrm>
            <a:prstGeom prst="rect">
              <a:avLst/>
            </a:prstGeom>
            <a:pattFill prst="ltUpDiag">
              <a:fgClr>
                <a:schemeClr val="accent2">
                  <a:lumMod val="20000"/>
                  <a:lumOff val="80000"/>
                </a:schemeClr>
              </a:fgClr>
              <a:bgClr>
                <a:schemeClr val="accent2">
                  <a:lumMod val="40000"/>
                  <a:lumOff val="6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3. </a:t>
              </a:r>
              <a:r>
                <a:rPr lang="it-IT" sz="923" b="1" dirty="0" err="1">
                  <a:solidFill>
                    <a:schemeClr val="tx1"/>
                  </a:solidFill>
                  <a:latin typeface="DIN" panose="02000503040000020003" pitchFamily="2" charset="0"/>
                </a:rPr>
                <a:t>Interpret</a:t>
              </a:r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 the </a:t>
              </a:r>
              <a:r>
                <a:rPr lang="it-IT" sz="923" b="1" dirty="0" err="1">
                  <a:solidFill>
                    <a:schemeClr val="tx1"/>
                  </a:solidFill>
                  <a:latin typeface="DIN" panose="02000503040000020003" pitchFamily="2" charset="0"/>
                </a:rPr>
                <a:t>numbers</a:t>
              </a:r>
              <a:r>
                <a:rPr lang="it-IT" sz="923" b="1" dirty="0">
                  <a:solidFill>
                    <a:schemeClr val="tx1"/>
                  </a:solidFill>
                  <a:latin typeface="DIN" panose="02000503040000020003" pitchFamily="2" charset="0"/>
                </a:rPr>
                <a:t> and the </a:t>
              </a:r>
              <a:r>
                <a:rPr lang="it-IT" sz="923" b="1" dirty="0" err="1">
                  <a:solidFill>
                    <a:schemeClr val="tx1"/>
                  </a:solidFill>
                  <a:latin typeface="DIN" panose="02000503040000020003" pitchFamily="2" charset="0"/>
                </a:rPr>
                <a:t>graph</a:t>
              </a:r>
              <a:endParaRPr lang="it-IT" sz="923" b="1" dirty="0">
                <a:solidFill>
                  <a:schemeClr val="tx1"/>
                </a:solidFill>
                <a:latin typeface="DIN" panose="02000503040000020003" pitchFamily="2" charset="0"/>
              </a:endParaRPr>
            </a:p>
          </p:txBody>
        </p:sp>
      </p:grpSp>
      <p:sp>
        <p:nvSpPr>
          <p:cNvPr id="42" name="Rettangolo 41"/>
          <p:cNvSpPr/>
          <p:nvPr/>
        </p:nvSpPr>
        <p:spPr>
          <a:xfrm>
            <a:off x="4007034" y="1339803"/>
            <a:ext cx="5497678" cy="4329723"/>
          </a:xfrm>
          <a:prstGeom prst="rect">
            <a:avLst/>
          </a:prstGeom>
          <a:pattFill prst="pct10">
            <a:fgClr>
              <a:schemeClr val="accent1">
                <a:lumMod val="40000"/>
                <a:lumOff val="60000"/>
              </a:schemeClr>
            </a:fgClr>
            <a:bgClr>
              <a:schemeClr val="accent5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3" name="Gruppo 42"/>
          <p:cNvGrpSpPr/>
          <p:nvPr/>
        </p:nvGrpSpPr>
        <p:grpSpPr>
          <a:xfrm>
            <a:off x="4323112" y="1601083"/>
            <a:ext cx="4914674" cy="3466681"/>
            <a:chOff x="4978400" y="3292876"/>
            <a:chExt cx="4275015" cy="2732786"/>
          </a:xfrm>
        </p:grpSpPr>
        <p:sp>
          <p:nvSpPr>
            <p:cNvPr id="44" name="Rettangolo 43"/>
            <p:cNvSpPr/>
            <p:nvPr/>
          </p:nvSpPr>
          <p:spPr>
            <a:xfrm>
              <a:off x="4978400" y="3712308"/>
              <a:ext cx="4275015" cy="23133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5" name="TextBox 7"/>
            <p:cNvSpPr txBox="1"/>
            <p:nvPr/>
          </p:nvSpPr>
          <p:spPr>
            <a:xfrm>
              <a:off x="4978400" y="3292876"/>
              <a:ext cx="4248690" cy="218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latin typeface="DIN" panose="02000503040000020003" pitchFamily="2" charset="0"/>
                </a:rPr>
                <a:t>TIME TO MARKET</a:t>
              </a:r>
              <a:endParaRPr lang="it-IT" sz="923" dirty="0">
                <a:latin typeface="DIN" panose="02000503040000020003" pitchFamily="2" charset="0"/>
              </a:endParaRPr>
            </a:p>
          </p:txBody>
        </p:sp>
        <p:cxnSp>
          <p:nvCxnSpPr>
            <p:cNvPr id="46" name="Connettore diritto 45"/>
            <p:cNvCxnSpPr/>
            <p:nvPr/>
          </p:nvCxnSpPr>
          <p:spPr>
            <a:xfrm>
              <a:off x="5056554" y="4134338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/>
            <p:cNvCxnSpPr/>
            <p:nvPr/>
          </p:nvCxnSpPr>
          <p:spPr>
            <a:xfrm>
              <a:off x="5056554" y="4583723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/>
            <p:cNvCxnSpPr/>
            <p:nvPr/>
          </p:nvCxnSpPr>
          <p:spPr>
            <a:xfrm>
              <a:off x="5056554" y="5046039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/>
            <p:cNvCxnSpPr/>
            <p:nvPr/>
          </p:nvCxnSpPr>
          <p:spPr>
            <a:xfrm>
              <a:off x="5056554" y="5541108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/>
            <p:cNvCxnSpPr/>
            <p:nvPr/>
          </p:nvCxnSpPr>
          <p:spPr>
            <a:xfrm>
              <a:off x="5056554" y="5990493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7"/>
          <p:cNvSpPr txBox="1"/>
          <p:nvPr/>
        </p:nvSpPr>
        <p:spPr>
          <a:xfrm rot="5400000">
            <a:off x="2692924" y="3447265"/>
            <a:ext cx="2905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Time in </a:t>
            </a:r>
            <a:r>
              <a:rPr lang="it-IT" sz="1200" dirty="0" err="1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Months</a:t>
            </a:r>
            <a:endParaRPr lang="it-IT" sz="923" dirty="0">
              <a:solidFill>
                <a:schemeClr val="bg2">
                  <a:lumMod val="25000"/>
                </a:schemeClr>
              </a:solidFill>
              <a:latin typeface="DIN" panose="02000503040000020003" pitchFamily="2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4412961" y="5203627"/>
            <a:ext cx="4794562" cy="230832"/>
            <a:chOff x="4784283" y="5336489"/>
            <a:chExt cx="3684070" cy="230832"/>
          </a:xfrm>
        </p:grpSpPr>
        <p:sp>
          <p:nvSpPr>
            <p:cNvPr id="52" name="TextBox 7"/>
            <p:cNvSpPr txBox="1"/>
            <p:nvPr/>
          </p:nvSpPr>
          <p:spPr>
            <a:xfrm>
              <a:off x="4784283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2011</a:t>
              </a:r>
            </a:p>
          </p:txBody>
        </p:sp>
        <p:sp>
          <p:nvSpPr>
            <p:cNvPr id="53" name="TextBox 7"/>
            <p:cNvSpPr txBox="1"/>
            <p:nvPr/>
          </p:nvSpPr>
          <p:spPr>
            <a:xfrm>
              <a:off x="5521097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2012</a:t>
              </a:r>
            </a:p>
          </p:txBody>
        </p:sp>
        <p:sp>
          <p:nvSpPr>
            <p:cNvPr id="54" name="TextBox 7"/>
            <p:cNvSpPr txBox="1"/>
            <p:nvPr/>
          </p:nvSpPr>
          <p:spPr>
            <a:xfrm>
              <a:off x="6257911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2013</a:t>
              </a:r>
            </a:p>
          </p:txBody>
        </p:sp>
        <p:sp>
          <p:nvSpPr>
            <p:cNvPr id="55" name="TextBox 7"/>
            <p:cNvSpPr txBox="1"/>
            <p:nvPr/>
          </p:nvSpPr>
          <p:spPr>
            <a:xfrm>
              <a:off x="6994725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2014</a:t>
              </a:r>
            </a:p>
          </p:txBody>
        </p:sp>
        <p:sp>
          <p:nvSpPr>
            <p:cNvPr id="56" name="TextBox 7"/>
            <p:cNvSpPr txBox="1"/>
            <p:nvPr/>
          </p:nvSpPr>
          <p:spPr>
            <a:xfrm>
              <a:off x="7731539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597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049033"/>
              </p:ext>
            </p:extLst>
          </p:nvPr>
        </p:nvGraphicFramePr>
        <p:xfrm>
          <a:off x="375136" y="1625600"/>
          <a:ext cx="9206525" cy="2419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4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0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58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93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79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495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DIN" panose="02000503040000020003" pitchFamily="2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2012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DIN" panose="02000503040000020003" pitchFamily="2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2013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DIN" panose="02000503040000020003" pitchFamily="2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2014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DIN" panose="02000503040000020003" pitchFamily="2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2015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DIN" panose="02000503040000020003" pitchFamily="2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DIN" panose="02000503040000020003" pitchFamily="2" charset="0"/>
                        </a:rPr>
                        <a:t>Product Development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58%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55%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59%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58%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DIN" panose="02000503040000020003" pitchFamily="2" charset="0"/>
                        </a:rPr>
                        <a:t>Research &amp; Development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42%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45%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41%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42%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TOTAL R&amp;D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2.475.000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2.720.000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2.950.000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3.250.000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69262685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  <a:latin typeface="DIN" panose="02000503040000020003" pitchFamily="2" charset="0"/>
                        </a:rPr>
                        <a:t>Consumer/Customer</a:t>
                      </a:r>
                      <a:r>
                        <a:rPr lang="it-IT" sz="1100" u="none" strike="noStrike" baseline="0" dirty="0">
                          <a:effectLst/>
                          <a:latin typeface="DIN" panose="02000503040000020003" pitchFamily="2" charset="0"/>
                        </a:rPr>
                        <a:t> B2B 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23%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20%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13%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  <a:latin typeface="DIN" panose="02000503040000020003" pitchFamily="2" charset="0"/>
                        </a:rPr>
                        <a:t>Trade Marketing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54%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56%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61%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60%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DIN" panose="02000503040000020003" pitchFamily="2" charset="0"/>
                        </a:rPr>
                        <a:t>Sales Support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23%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24%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29%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27%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TOTAL MARKETING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7.300.000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8.650.000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9.500.000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10.300.000</a:t>
                      </a: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MARKETING INVESTMENTS</a:t>
            </a:r>
            <a:endParaRPr lang="it-IT" sz="923" dirty="0">
              <a:solidFill>
                <a:schemeClr val="accent1">
                  <a:lumMod val="50000"/>
                </a:schemeClr>
              </a:solidFill>
              <a:latin typeface="DIN" panose="02000503040000020003" pitchFamily="2" charset="0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634961" y="500185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1.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Calculate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missing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information </a:t>
            </a:r>
          </a:p>
        </p:txBody>
      </p:sp>
      <p:sp>
        <p:nvSpPr>
          <p:cNvPr id="7" name="Rectangle 12"/>
          <p:cNvSpPr/>
          <p:nvPr/>
        </p:nvSpPr>
        <p:spPr>
          <a:xfrm>
            <a:off x="631437" y="995371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2.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Interpret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numbers</a:t>
            </a:r>
            <a:endParaRPr lang="it-IT" sz="923" b="1" dirty="0">
              <a:solidFill>
                <a:schemeClr val="tx1"/>
              </a:solidFill>
              <a:latin typeface="DIN" panose="02000503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93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117969" y="1073162"/>
            <a:ext cx="5924062" cy="2157047"/>
          </a:xfrm>
          <a:prstGeom prst="rect">
            <a:avLst/>
          </a:prstGeom>
          <a:pattFill prst="pct75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114"/>
          <p:cNvSpPr txBox="1"/>
          <p:nvPr/>
        </p:nvSpPr>
        <p:spPr>
          <a:xfrm>
            <a:off x="2711939" y="1551520"/>
            <a:ext cx="4681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CORSO DI LAUREA MAGISTRALE IN </a:t>
            </a:r>
          </a:p>
          <a:p>
            <a:pPr algn="ctr"/>
            <a:r>
              <a:rPr lang="en-AU" b="1" dirty="0">
                <a:solidFill>
                  <a:schemeClr val="bg2">
                    <a:lumMod val="25000"/>
                  </a:schemeClr>
                </a:solidFill>
              </a:rPr>
              <a:t>ECONOMIA AZIENDALE E MANAGEMENT</a:t>
            </a:r>
          </a:p>
          <a:p>
            <a:pPr algn="ctr"/>
            <a:endParaRPr lang="it-IT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L</a:t>
            </a:r>
            <a:r>
              <a:rPr lang="en-AU" dirty="0">
                <a:solidFill>
                  <a:schemeClr val="bg2">
                    <a:lumMod val="25000"/>
                  </a:schemeClr>
                </a:solidFill>
              </a:rPr>
              <a:t>ESSON 5 -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EXERCISE AND FINAL PRESENTATION</a:t>
            </a:r>
          </a:p>
        </p:txBody>
      </p:sp>
      <p:sp>
        <p:nvSpPr>
          <p:cNvPr id="10" name="TextBox 114"/>
          <p:cNvSpPr txBox="1"/>
          <p:nvPr/>
        </p:nvSpPr>
        <p:spPr>
          <a:xfrm>
            <a:off x="2711939" y="3519045"/>
            <a:ext cx="4681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u="sng" dirty="0" err="1">
                <a:solidFill>
                  <a:schemeClr val="bg2">
                    <a:lumMod val="25000"/>
                  </a:schemeClr>
                </a:solidFill>
              </a:rPr>
              <a:t>Exercise</a:t>
            </a:r>
            <a:r>
              <a:rPr lang="it-IT" sz="1400" b="1" u="sng" dirty="0">
                <a:solidFill>
                  <a:schemeClr val="bg2">
                    <a:lumMod val="25000"/>
                  </a:schemeClr>
                </a:solidFill>
              </a:rPr>
              <a:t> Part 3</a:t>
            </a:r>
          </a:p>
        </p:txBody>
      </p:sp>
      <p:sp>
        <p:nvSpPr>
          <p:cNvPr id="11" name="TextBox 114"/>
          <p:cNvSpPr txBox="1"/>
          <p:nvPr/>
        </p:nvSpPr>
        <p:spPr>
          <a:xfrm>
            <a:off x="2117969" y="3972337"/>
            <a:ext cx="592406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Formulate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Arper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Product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Strategy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for the Business Plan 2017-2020, </a:t>
            </a:r>
          </a:p>
          <a:p>
            <a:pPr algn="ctr"/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specify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your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Strategy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in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terms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of Product Mix, Product Portfolio, Product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Stratification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, Product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Innovation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(be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specific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on Product Class, Time to Market, Brief Definition), Marketing Investments.</a:t>
            </a:r>
          </a:p>
          <a:p>
            <a:pPr algn="ctr"/>
            <a:endParaRPr lang="it-IT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bg2">
                    <a:lumMod val="25000"/>
                  </a:schemeClr>
                </a:solidFill>
              </a:rPr>
              <a:t>Be </a:t>
            </a:r>
            <a:r>
              <a:rPr lang="it-IT" sz="2400" dirty="0" err="1">
                <a:solidFill>
                  <a:schemeClr val="bg2">
                    <a:lumMod val="25000"/>
                  </a:schemeClr>
                </a:solidFill>
              </a:rPr>
              <a:t>consistent</a:t>
            </a:r>
            <a:r>
              <a:rPr lang="it-IT" sz="2400" dirty="0">
                <a:solidFill>
                  <a:schemeClr val="bg2">
                    <a:lumMod val="25000"/>
                  </a:schemeClr>
                </a:solidFill>
              </a:rPr>
              <a:t> and be </a:t>
            </a:r>
            <a:r>
              <a:rPr lang="it-IT" sz="2400" dirty="0" err="1">
                <a:solidFill>
                  <a:schemeClr val="bg2">
                    <a:lumMod val="25000"/>
                  </a:schemeClr>
                </a:solidFill>
              </a:rPr>
              <a:t>realistic</a:t>
            </a:r>
            <a:r>
              <a:rPr lang="it-IT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528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872738"/>
              </p:ext>
            </p:extLst>
          </p:nvPr>
        </p:nvGraphicFramePr>
        <p:xfrm>
          <a:off x="288617" y="1183735"/>
          <a:ext cx="9281557" cy="2512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778">
                  <a:extLst>
                    <a:ext uri="{9D8B030D-6E8A-4147-A177-3AD203B41FA5}">
                      <a16:colId xmlns:a16="http://schemas.microsoft.com/office/drawing/2014/main" val="3270532549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802826042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64580101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27798019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566735201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1955194426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2150068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556429383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873020286"/>
                    </a:ext>
                  </a:extLst>
                </a:gridCol>
                <a:gridCol w="905528">
                  <a:extLst>
                    <a:ext uri="{9D8B030D-6E8A-4147-A177-3AD203B41FA5}">
                      <a16:colId xmlns:a16="http://schemas.microsoft.com/office/drawing/2014/main" val="1657482654"/>
                    </a:ext>
                  </a:extLst>
                </a:gridCol>
                <a:gridCol w="782027">
                  <a:extLst>
                    <a:ext uri="{9D8B030D-6E8A-4147-A177-3AD203B41FA5}">
                      <a16:colId xmlns:a16="http://schemas.microsoft.com/office/drawing/2014/main" val="2628946751"/>
                    </a:ext>
                  </a:extLst>
                </a:gridCol>
              </a:tblGrid>
              <a:tr h="249743"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942208784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61110181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503447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41228779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217039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Seating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4456900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  <a:latin typeface="+mn-lt"/>
                        </a:rPr>
                        <a:t>Upholstery</a:t>
                      </a:r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25487637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>
                          <a:effectLst/>
                          <a:latin typeface="+mn-lt"/>
                        </a:rPr>
                        <a:t>Tables</a:t>
                      </a:r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98401002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Accessory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228457029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Product Class ?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3040994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PORTFOLIO</a:t>
            </a:r>
            <a:endParaRPr lang="it-IT" sz="923" dirty="0">
              <a:solidFill>
                <a:schemeClr val="accent1">
                  <a:lumMod val="50000"/>
                </a:schemeClr>
              </a:solidFill>
              <a:latin typeface="DIN" panose="02000503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92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45104"/>
              </p:ext>
            </p:extLst>
          </p:nvPr>
        </p:nvGraphicFramePr>
        <p:xfrm>
          <a:off x="288617" y="1183735"/>
          <a:ext cx="9281557" cy="1968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778">
                  <a:extLst>
                    <a:ext uri="{9D8B030D-6E8A-4147-A177-3AD203B41FA5}">
                      <a16:colId xmlns:a16="http://schemas.microsoft.com/office/drawing/2014/main" val="3270532549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802826042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64580101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27798019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566735201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1955194426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2150068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556429383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873020286"/>
                    </a:ext>
                  </a:extLst>
                </a:gridCol>
                <a:gridCol w="905528">
                  <a:extLst>
                    <a:ext uri="{9D8B030D-6E8A-4147-A177-3AD203B41FA5}">
                      <a16:colId xmlns:a16="http://schemas.microsoft.com/office/drawing/2014/main" val="1657482654"/>
                    </a:ext>
                  </a:extLst>
                </a:gridCol>
                <a:gridCol w="782027">
                  <a:extLst>
                    <a:ext uri="{9D8B030D-6E8A-4147-A177-3AD203B41FA5}">
                      <a16:colId xmlns:a16="http://schemas.microsoft.com/office/drawing/2014/main" val="2628946751"/>
                    </a:ext>
                  </a:extLst>
                </a:gridCol>
              </a:tblGrid>
              <a:tr h="249743"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942208784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61110181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503447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41228779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217039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Evergreen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4456900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 err="1">
                          <a:effectLst/>
                          <a:latin typeface="+mn-lt"/>
                        </a:rPr>
                        <a:t>Salesbuilder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25487637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Icon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98401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PORTFOLIO</a:t>
            </a:r>
            <a:endParaRPr lang="it-IT" sz="923" dirty="0">
              <a:solidFill>
                <a:schemeClr val="accent1">
                  <a:lumMod val="50000"/>
                </a:schemeClr>
              </a:solidFill>
              <a:latin typeface="DIN" panose="02000503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21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218319"/>
              </p:ext>
            </p:extLst>
          </p:nvPr>
        </p:nvGraphicFramePr>
        <p:xfrm>
          <a:off x="288617" y="1183735"/>
          <a:ext cx="9281556" cy="1968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778">
                  <a:extLst>
                    <a:ext uri="{9D8B030D-6E8A-4147-A177-3AD203B41FA5}">
                      <a16:colId xmlns:a16="http://schemas.microsoft.com/office/drawing/2014/main" val="3270532549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1058782633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701595461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27798019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566735201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1955194426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2150068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556429383"/>
                    </a:ext>
                  </a:extLst>
                </a:gridCol>
                <a:gridCol w="843778">
                  <a:extLst>
                    <a:ext uri="{9D8B030D-6E8A-4147-A177-3AD203B41FA5}">
                      <a16:colId xmlns:a16="http://schemas.microsoft.com/office/drawing/2014/main" val="3873020286"/>
                    </a:ext>
                  </a:extLst>
                </a:gridCol>
                <a:gridCol w="905527">
                  <a:extLst>
                    <a:ext uri="{9D8B030D-6E8A-4147-A177-3AD203B41FA5}">
                      <a16:colId xmlns:a16="http://schemas.microsoft.com/office/drawing/2014/main" val="1657482654"/>
                    </a:ext>
                  </a:extLst>
                </a:gridCol>
                <a:gridCol w="782027">
                  <a:extLst>
                    <a:ext uri="{9D8B030D-6E8A-4147-A177-3AD203B41FA5}">
                      <a16:colId xmlns:a16="http://schemas.microsoft.com/office/drawing/2014/main" val="2628946751"/>
                    </a:ext>
                  </a:extLst>
                </a:gridCol>
              </a:tblGrid>
              <a:tr h="249743"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942208784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accent4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SALE in €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%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61110181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503447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rtl="0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41228779"/>
                  </a:ext>
                </a:extLst>
              </a:tr>
              <a:tr h="249743">
                <a:tc>
                  <a:txBody>
                    <a:bodyPr/>
                    <a:lstStyle/>
                    <a:p>
                      <a:pPr algn="l" fontAlgn="ctr"/>
                      <a:r>
                        <a:rPr lang="en-A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82" marR="6282" marT="62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217039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Baseline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4456900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Extension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25487637"/>
                  </a:ext>
                </a:extLst>
              </a:tr>
              <a:tr h="23985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u="none" strike="noStrike" dirty="0">
                          <a:effectLst/>
                          <a:latin typeface="+mn-lt"/>
                        </a:rPr>
                        <a:t>Newness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98401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PORTFOLIO</a:t>
            </a:r>
            <a:endParaRPr lang="it-IT" sz="923" dirty="0">
              <a:solidFill>
                <a:schemeClr val="accent1">
                  <a:lumMod val="50000"/>
                </a:schemeClr>
              </a:solidFill>
              <a:latin typeface="DIN" panose="02000503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9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17969" y="1073162"/>
            <a:ext cx="5924062" cy="2157047"/>
          </a:xfrm>
          <a:prstGeom prst="rect">
            <a:avLst/>
          </a:prstGeom>
          <a:pattFill prst="pct75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114"/>
          <p:cNvSpPr txBox="1"/>
          <p:nvPr/>
        </p:nvSpPr>
        <p:spPr>
          <a:xfrm>
            <a:off x="2711939" y="1551520"/>
            <a:ext cx="4681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CORSO DI LAUREA MAGISTRALE IN </a:t>
            </a:r>
          </a:p>
          <a:p>
            <a:pPr algn="ctr"/>
            <a:r>
              <a:rPr lang="en-AU" b="1" dirty="0">
                <a:solidFill>
                  <a:schemeClr val="bg2">
                    <a:lumMod val="25000"/>
                  </a:schemeClr>
                </a:solidFill>
              </a:rPr>
              <a:t>ECONOMIA AZIENDALE E MANAGEMENT</a:t>
            </a:r>
          </a:p>
          <a:p>
            <a:pPr algn="ctr"/>
            <a:endParaRPr lang="it-IT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L</a:t>
            </a:r>
            <a:r>
              <a:rPr lang="en-AU" dirty="0">
                <a:solidFill>
                  <a:schemeClr val="bg2">
                    <a:lumMod val="25000"/>
                  </a:schemeClr>
                </a:solidFill>
              </a:rPr>
              <a:t>ESSON 5 -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EXERCISE AND FINAL PRESENTATION</a:t>
            </a:r>
          </a:p>
        </p:txBody>
      </p:sp>
      <p:sp>
        <p:nvSpPr>
          <p:cNvPr id="4" name="TextBox 114"/>
          <p:cNvSpPr txBox="1"/>
          <p:nvPr/>
        </p:nvSpPr>
        <p:spPr>
          <a:xfrm>
            <a:off x="2711939" y="3519045"/>
            <a:ext cx="4681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u="sng" dirty="0" err="1">
                <a:solidFill>
                  <a:schemeClr val="bg2">
                    <a:lumMod val="25000"/>
                  </a:schemeClr>
                </a:solidFill>
              </a:rPr>
              <a:t>Exercise</a:t>
            </a:r>
            <a:r>
              <a:rPr lang="it-IT" sz="1400" b="1" u="sng" dirty="0">
                <a:solidFill>
                  <a:schemeClr val="bg2">
                    <a:lumMod val="25000"/>
                  </a:schemeClr>
                </a:solidFill>
              </a:rPr>
              <a:t> Part 1</a:t>
            </a:r>
          </a:p>
        </p:txBody>
      </p:sp>
      <p:sp>
        <p:nvSpPr>
          <p:cNvPr id="5" name="TextBox 114"/>
          <p:cNvSpPr txBox="1"/>
          <p:nvPr/>
        </p:nvSpPr>
        <p:spPr>
          <a:xfrm>
            <a:off x="1840524" y="3972337"/>
            <a:ext cx="642424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In the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following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you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find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sets with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different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information on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Arper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  <a:hlinkClick r:id="rId2"/>
              </a:rPr>
              <a:t>www.arper.com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), the target company and major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players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of the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contract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furniture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market. </a:t>
            </a:r>
          </a:p>
          <a:p>
            <a:pPr algn="ctr"/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Read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carefully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and integrate information on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Arper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direct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competitors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through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web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search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ctr"/>
            <a:endParaRPr lang="it-IT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Make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sure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you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understand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the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positioning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, the competitive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strategy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, the product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strategy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Arper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 algn="ctr"/>
            <a:endParaRPr lang="it-IT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Note: </a:t>
            </a:r>
            <a:r>
              <a:rPr lang="it-IT" sz="2400" b="1" dirty="0" err="1">
                <a:solidFill>
                  <a:schemeClr val="bg2">
                    <a:lumMod val="25000"/>
                  </a:schemeClr>
                </a:solidFill>
              </a:rPr>
              <a:t>all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2400" b="1" dirty="0" err="1">
                <a:solidFill>
                  <a:schemeClr val="bg2">
                    <a:lumMod val="25000"/>
                  </a:schemeClr>
                </a:solidFill>
              </a:rPr>
              <a:t>numbers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it-IT" sz="2400" b="1" dirty="0" err="1">
                <a:solidFill>
                  <a:schemeClr val="bg2">
                    <a:lumMod val="25000"/>
                  </a:schemeClr>
                </a:solidFill>
              </a:rPr>
              <a:t>percentages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 are </a:t>
            </a:r>
            <a:r>
              <a:rPr lang="it-IT" sz="2400" b="1" dirty="0" err="1">
                <a:solidFill>
                  <a:schemeClr val="bg2">
                    <a:lumMod val="25000"/>
                  </a:schemeClr>
                </a:solidFill>
              </a:rPr>
              <a:t>disguised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284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60796"/>
              </p:ext>
            </p:extLst>
          </p:nvPr>
        </p:nvGraphicFramePr>
        <p:xfrm>
          <a:off x="298434" y="857730"/>
          <a:ext cx="9275410" cy="4980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666">
                  <a:extLst>
                    <a:ext uri="{9D8B030D-6E8A-4147-A177-3AD203B41FA5}">
                      <a16:colId xmlns:a16="http://schemas.microsoft.com/office/drawing/2014/main" val="503206451"/>
                    </a:ext>
                  </a:extLst>
                </a:gridCol>
                <a:gridCol w="860793">
                  <a:extLst>
                    <a:ext uri="{9D8B030D-6E8A-4147-A177-3AD203B41FA5}">
                      <a16:colId xmlns:a16="http://schemas.microsoft.com/office/drawing/2014/main" val="1862988322"/>
                    </a:ext>
                  </a:extLst>
                </a:gridCol>
                <a:gridCol w="951979">
                  <a:extLst>
                    <a:ext uri="{9D8B030D-6E8A-4147-A177-3AD203B41FA5}">
                      <a16:colId xmlns:a16="http://schemas.microsoft.com/office/drawing/2014/main" val="2476799116"/>
                    </a:ext>
                  </a:extLst>
                </a:gridCol>
                <a:gridCol w="951979">
                  <a:extLst>
                    <a:ext uri="{9D8B030D-6E8A-4147-A177-3AD203B41FA5}">
                      <a16:colId xmlns:a16="http://schemas.microsoft.com/office/drawing/2014/main" val="4080843800"/>
                    </a:ext>
                  </a:extLst>
                </a:gridCol>
                <a:gridCol w="951979">
                  <a:extLst>
                    <a:ext uri="{9D8B030D-6E8A-4147-A177-3AD203B41FA5}">
                      <a16:colId xmlns:a16="http://schemas.microsoft.com/office/drawing/2014/main" val="1411061690"/>
                    </a:ext>
                  </a:extLst>
                </a:gridCol>
                <a:gridCol w="951979">
                  <a:extLst>
                    <a:ext uri="{9D8B030D-6E8A-4147-A177-3AD203B41FA5}">
                      <a16:colId xmlns:a16="http://schemas.microsoft.com/office/drawing/2014/main" val="4049957132"/>
                    </a:ext>
                  </a:extLst>
                </a:gridCol>
                <a:gridCol w="951979">
                  <a:extLst>
                    <a:ext uri="{9D8B030D-6E8A-4147-A177-3AD203B41FA5}">
                      <a16:colId xmlns:a16="http://schemas.microsoft.com/office/drawing/2014/main" val="1855044164"/>
                    </a:ext>
                  </a:extLst>
                </a:gridCol>
                <a:gridCol w="951979">
                  <a:extLst>
                    <a:ext uri="{9D8B030D-6E8A-4147-A177-3AD203B41FA5}">
                      <a16:colId xmlns:a16="http://schemas.microsoft.com/office/drawing/2014/main" val="4204557241"/>
                    </a:ext>
                  </a:extLst>
                </a:gridCol>
                <a:gridCol w="951979">
                  <a:extLst>
                    <a:ext uri="{9D8B030D-6E8A-4147-A177-3AD203B41FA5}">
                      <a16:colId xmlns:a16="http://schemas.microsoft.com/office/drawing/2014/main" val="1418117037"/>
                    </a:ext>
                  </a:extLst>
                </a:gridCol>
                <a:gridCol w="992098">
                  <a:extLst>
                    <a:ext uri="{9D8B030D-6E8A-4147-A177-3AD203B41FA5}">
                      <a16:colId xmlns:a16="http://schemas.microsoft.com/office/drawing/2014/main" val="3738076459"/>
                    </a:ext>
                  </a:extLst>
                </a:gridCol>
              </a:tblGrid>
              <a:tr h="157124">
                <a:tc>
                  <a:txBody>
                    <a:bodyPr/>
                    <a:lstStyle/>
                    <a:p>
                      <a:pPr algn="l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2015 in %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2017 in %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2019 in %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2020 in %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3303533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07" marR="5607" marT="560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856379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 err="1">
                          <a:effectLst/>
                          <a:latin typeface="+mn-lt"/>
                        </a:rPr>
                        <a:t>Generale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280608079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Newness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4002422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Extension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936416903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Baseline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58063933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906699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Seating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TOTALE 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16954549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Newness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37517877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Extension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47977285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Baseline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919145741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770843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r>
                        <a:rPr lang="en-AU" sz="700" b="1" u="none" strike="noStrike" dirty="0">
                          <a:effectLst/>
                          <a:latin typeface="+mn-lt"/>
                        </a:rPr>
                        <a:t>Upholstery</a:t>
                      </a:r>
                      <a:endParaRPr lang="en-AU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8415321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Newness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250884658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Extension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06404444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Baseline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51295576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820856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Tables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00538639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Newness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668337717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Extension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59841640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Baseline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55985686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73302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Accessory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266203816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Newness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84127991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Extension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27261720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Baseline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913377458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044671"/>
                  </a:ext>
                </a:extLst>
              </a:tr>
              <a:tr h="26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New Product Class?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b="1" u="none" strike="noStrike" dirty="0">
                          <a:effectLst/>
                          <a:latin typeface="+mn-lt"/>
                        </a:rPr>
                        <a:t>TOTALE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73369889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Newness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660739458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 dirty="0">
                          <a:effectLst/>
                          <a:latin typeface="+mn-lt"/>
                        </a:rPr>
                        <a:t>Extension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376998908"/>
                  </a:ext>
                </a:extLst>
              </a:tr>
              <a:tr h="157124">
                <a:tc>
                  <a:txBody>
                    <a:bodyPr/>
                    <a:lstStyle/>
                    <a:p>
                      <a:pPr algn="l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800" u="none" strike="noStrike">
                          <a:effectLst/>
                          <a:latin typeface="+mn-lt"/>
                        </a:rPr>
                        <a:t>Baseline</a:t>
                      </a:r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accent1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A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81" marR="5681" marT="5681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79098325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PORTFOLIO</a:t>
            </a:r>
            <a:endParaRPr lang="it-IT" sz="923" dirty="0">
              <a:solidFill>
                <a:schemeClr val="accent1">
                  <a:lumMod val="50000"/>
                </a:schemeClr>
              </a:solidFill>
              <a:latin typeface="DIN" panose="02000503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46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48185" y="937846"/>
            <a:ext cx="6021989" cy="3595077"/>
          </a:xfrm>
          <a:prstGeom prst="rect">
            <a:avLst/>
          </a:prstGeom>
          <a:pattFill prst="pct10">
            <a:fgClr>
              <a:schemeClr val="accent1">
                <a:lumMod val="40000"/>
                <a:lumOff val="60000"/>
              </a:schemeClr>
            </a:fgClr>
            <a:bgClr>
              <a:schemeClr val="accent5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288619" y="937846"/>
            <a:ext cx="3131332" cy="339524"/>
          </a:xfrm>
          <a:prstGeom prst="rect">
            <a:avLst/>
          </a:prstGeom>
          <a:pattFill prst="ltUpDiag">
            <a:fgClr>
              <a:schemeClr val="accent1">
                <a:lumMod val="60000"/>
                <a:lumOff val="40000"/>
              </a:schemeClr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SALES OF NEW PRODUCTS LAUNCHED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INNOVATION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238549"/>
              </p:ext>
            </p:extLst>
          </p:nvPr>
        </p:nvGraphicFramePr>
        <p:xfrm>
          <a:off x="288618" y="1277369"/>
          <a:ext cx="3131333" cy="325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43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Year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 No of Products 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 Sales </a:t>
                      </a:r>
                    </a:p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2017-2020 </a:t>
                      </a: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 Average Sales per new launch  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 Average Sales per year 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2017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2018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24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2019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DIN" panose="02000503040000020003" pitchFamily="2" charset="0"/>
                        </a:rPr>
                        <a:t>2020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accent4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525" marR="9525" marT="9525" marB="0" anchor="ctr">
                    <a:pattFill prst="lt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3" name="Gruppo 12"/>
          <p:cNvGrpSpPr/>
          <p:nvPr/>
        </p:nvGrpSpPr>
        <p:grpSpPr>
          <a:xfrm>
            <a:off x="3939978" y="1008184"/>
            <a:ext cx="5380568" cy="3165231"/>
            <a:chOff x="4978400" y="3292876"/>
            <a:chExt cx="4275015" cy="2732786"/>
          </a:xfrm>
        </p:grpSpPr>
        <p:sp>
          <p:nvSpPr>
            <p:cNvPr id="16" name="Rettangolo 15"/>
            <p:cNvSpPr/>
            <p:nvPr/>
          </p:nvSpPr>
          <p:spPr>
            <a:xfrm>
              <a:off x="4978400" y="3712308"/>
              <a:ext cx="4275015" cy="23133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TextBox 7"/>
            <p:cNvSpPr txBox="1"/>
            <p:nvPr/>
          </p:nvSpPr>
          <p:spPr>
            <a:xfrm>
              <a:off x="4978400" y="3292876"/>
              <a:ext cx="4248690" cy="221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latin typeface="DIN" panose="02000503040000020003" pitchFamily="2" charset="0"/>
                </a:rPr>
                <a:t>AVERAGE SALES BY NEW PRODUCT LAUNCHES PER NEW YEAR</a:t>
              </a:r>
              <a:endParaRPr lang="it-IT" sz="923" dirty="0">
                <a:latin typeface="DIN" panose="02000503040000020003" pitchFamily="2" charset="0"/>
              </a:endParaRPr>
            </a:p>
          </p:txBody>
        </p:sp>
        <p:cxnSp>
          <p:nvCxnSpPr>
            <p:cNvPr id="18" name="Connettore diritto 17"/>
            <p:cNvCxnSpPr/>
            <p:nvPr/>
          </p:nvCxnSpPr>
          <p:spPr>
            <a:xfrm>
              <a:off x="5056554" y="4134338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056554" y="4583723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>
            <a:xfrm>
              <a:off x="5056554" y="5046039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>
            <a:xfrm>
              <a:off x="5056554" y="5541108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>
            <a:xfrm>
              <a:off x="5056554" y="5990493"/>
              <a:ext cx="410307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7"/>
          <p:cNvSpPr txBox="1"/>
          <p:nvPr/>
        </p:nvSpPr>
        <p:spPr>
          <a:xfrm rot="5400000">
            <a:off x="2462868" y="2696308"/>
            <a:ext cx="2677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Average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  <a:latin typeface="DIN" panose="02000503040000020003" pitchFamily="2" charset="0"/>
              </a:rPr>
              <a:t> Sales</a:t>
            </a:r>
            <a:endParaRPr lang="it-IT" sz="923" dirty="0">
              <a:solidFill>
                <a:schemeClr val="bg2">
                  <a:lumMod val="25000"/>
                </a:schemeClr>
              </a:solidFill>
              <a:latin typeface="DIN" panose="02000503040000020003" pitchFamily="2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4038343" y="4227695"/>
            <a:ext cx="5183350" cy="230832"/>
            <a:chOff x="4784283" y="5336489"/>
            <a:chExt cx="2947256" cy="230832"/>
          </a:xfrm>
        </p:grpSpPr>
        <p:sp>
          <p:nvSpPr>
            <p:cNvPr id="15" name="TextBox 7"/>
            <p:cNvSpPr txBox="1"/>
            <p:nvPr/>
          </p:nvSpPr>
          <p:spPr>
            <a:xfrm>
              <a:off x="4784283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2017</a:t>
              </a:r>
            </a:p>
          </p:txBody>
        </p:sp>
        <p:sp>
          <p:nvSpPr>
            <p:cNvPr id="23" name="TextBox 7"/>
            <p:cNvSpPr txBox="1"/>
            <p:nvPr/>
          </p:nvSpPr>
          <p:spPr>
            <a:xfrm>
              <a:off x="5521097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2018</a:t>
              </a:r>
            </a:p>
          </p:txBody>
        </p:sp>
        <p:sp>
          <p:nvSpPr>
            <p:cNvPr id="24" name="TextBox 7"/>
            <p:cNvSpPr txBox="1"/>
            <p:nvPr/>
          </p:nvSpPr>
          <p:spPr>
            <a:xfrm>
              <a:off x="6257911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2019</a:t>
              </a:r>
            </a:p>
          </p:txBody>
        </p:sp>
        <p:sp>
          <p:nvSpPr>
            <p:cNvPr id="25" name="TextBox 7"/>
            <p:cNvSpPr txBox="1"/>
            <p:nvPr/>
          </p:nvSpPr>
          <p:spPr>
            <a:xfrm>
              <a:off x="6994725" y="5336489"/>
              <a:ext cx="736814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900" dirty="0">
                  <a:solidFill>
                    <a:schemeClr val="bg2">
                      <a:lumMod val="25000"/>
                    </a:schemeClr>
                  </a:solidFill>
                  <a:latin typeface="DIN" panose="02000503040000020003" pitchFamily="2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3488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14656"/>
              </p:ext>
            </p:extLst>
          </p:nvPr>
        </p:nvGraphicFramePr>
        <p:xfrm>
          <a:off x="288618" y="1625600"/>
          <a:ext cx="9293044" cy="2419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6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07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3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08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60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27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DIN" panose="02000503040000020003" pitchFamily="2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2017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DIN" panose="02000503040000020003" pitchFamily="2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DIN" panose="02000503040000020003" pitchFamily="2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DIN" panose="02000503040000020003" pitchFamily="2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E7E6E6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DIN" panose="02000503040000020003" pitchFamily="2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DIN" panose="02000503040000020003" pitchFamily="2" charset="0"/>
                        </a:rPr>
                        <a:t>Product Development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DIN" panose="02000503040000020003" pitchFamily="2" charset="0"/>
                        </a:rPr>
                        <a:t>Research &amp; Development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TOTAL R&amp;D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69262685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  <a:latin typeface="DIN" panose="02000503040000020003" pitchFamily="2" charset="0"/>
                        </a:rPr>
                        <a:t>Consumer/Customer</a:t>
                      </a:r>
                      <a:r>
                        <a:rPr lang="it-IT" sz="1100" u="none" strike="noStrike" baseline="0" dirty="0">
                          <a:effectLst/>
                          <a:latin typeface="DIN" panose="02000503040000020003" pitchFamily="2" charset="0"/>
                        </a:rPr>
                        <a:t> B2B 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  <a:latin typeface="DIN" panose="02000503040000020003" pitchFamily="2" charset="0"/>
                        </a:rPr>
                        <a:t>Trade Marketing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DIN" panose="02000503040000020003" pitchFamily="2" charset="0"/>
                        </a:rPr>
                        <a:t>Sales Support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DIN" panose="02000503040000020003" pitchFamily="2" charset="0"/>
                        </a:rPr>
                        <a:t>TOTAL MARKETING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9350" marR="9350" marT="9350" marB="0" anchor="ctr">
                    <a:pattFill prst="ltUpDiag">
                      <a:fgClr>
                        <a:schemeClr val="accent1">
                          <a:lumMod val="60000"/>
                          <a:lumOff val="40000"/>
                        </a:schemeClr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MARKETING INVESTMENTS</a:t>
            </a:r>
            <a:endParaRPr lang="it-IT" sz="923" dirty="0">
              <a:solidFill>
                <a:schemeClr val="accent1">
                  <a:lumMod val="50000"/>
                </a:schemeClr>
              </a:solidFill>
              <a:latin typeface="DIN" panose="02000503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71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58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1856" y="615617"/>
            <a:ext cx="2500295" cy="717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22041"/>
            <a:r>
              <a:rPr lang="it-IT" sz="1108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COMPETITIVE ANALYSIS</a:t>
            </a:r>
          </a:p>
          <a:p>
            <a:pPr algn="r" defTabSz="422041"/>
            <a:r>
              <a:rPr lang="it-IT" sz="1108" b="1" u="sng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DIRECT AND INDIRECT COMPETITORS</a:t>
            </a:r>
          </a:p>
          <a:p>
            <a:pPr algn="r" defTabSz="422041"/>
            <a:r>
              <a:rPr lang="it-IT" sz="923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COMPANY POSITIONING</a:t>
            </a:r>
          </a:p>
          <a:p>
            <a:pPr algn="r" defTabSz="422041"/>
            <a:r>
              <a:rPr lang="it-IT" sz="923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POSITIONING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36675" y="6059432"/>
            <a:ext cx="7204897" cy="197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it-IT" sz="682" b="1" dirty="0">
                <a:solidFill>
                  <a:prstClr val="black"/>
                </a:solidFill>
                <a:latin typeface="DIN" panose="02000503040000020003" pitchFamily="2" charset="0"/>
              </a:rPr>
              <a:t>Note: </a:t>
            </a:r>
            <a:r>
              <a:rPr lang="it-IT" sz="682" dirty="0">
                <a:solidFill>
                  <a:prstClr val="black"/>
                </a:solidFill>
                <a:latin typeface="DIN" panose="02000503040000020003" pitchFamily="2" charset="0"/>
              </a:rPr>
              <a:t>Sales data refer to 2014/2015 (see table) and are reported in Euro. Exchange rate USD/EUR = 0.9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84593" y="1086112"/>
            <a:ext cx="8450384" cy="4300252"/>
            <a:chOff x="444378" y="1436913"/>
            <a:chExt cx="9154583" cy="4658606"/>
          </a:xfrm>
        </p:grpSpPr>
        <p:grpSp>
          <p:nvGrpSpPr>
            <p:cNvPr id="55" name="Group 54"/>
            <p:cNvGrpSpPr/>
            <p:nvPr/>
          </p:nvGrpSpPr>
          <p:grpSpPr>
            <a:xfrm>
              <a:off x="444378" y="1436913"/>
              <a:ext cx="9154583" cy="4634156"/>
              <a:chOff x="198489" y="1050231"/>
              <a:chExt cx="9922747" cy="5023010"/>
            </a:xfrm>
          </p:grpSpPr>
          <p:sp>
            <p:nvSpPr>
              <p:cNvPr id="66" name="Freeform 65"/>
              <p:cNvSpPr/>
              <p:nvPr/>
            </p:nvSpPr>
            <p:spPr>
              <a:xfrm>
                <a:off x="4758546" y="3012526"/>
                <a:ext cx="4596040" cy="1654187"/>
              </a:xfrm>
              <a:custGeom>
                <a:avLst/>
                <a:gdLst>
                  <a:gd name="connsiteX0" fmla="*/ 2231132 w 4538845"/>
                  <a:gd name="connsiteY0" fmla="*/ 21438 h 1839625"/>
                  <a:gd name="connsiteX1" fmla="*/ 1608562 w 4538845"/>
                  <a:gd name="connsiteY1" fmla="*/ 245174 h 1839625"/>
                  <a:gd name="connsiteX2" fmla="*/ 3498 w 4538845"/>
                  <a:gd name="connsiteY2" fmla="*/ 1519498 h 1839625"/>
                  <a:gd name="connsiteX3" fmla="*/ 1190273 w 4538845"/>
                  <a:gd name="connsiteY3" fmla="*/ 1782145 h 1839625"/>
                  <a:gd name="connsiteX4" fmla="*/ 1589107 w 4538845"/>
                  <a:gd name="connsiteY4" fmla="*/ 634281 h 1839625"/>
                  <a:gd name="connsiteX5" fmla="*/ 2775881 w 4538845"/>
                  <a:gd name="connsiteY5" fmla="*/ 527277 h 1839625"/>
                  <a:gd name="connsiteX6" fmla="*/ 3223353 w 4538845"/>
                  <a:gd name="connsiteY6" fmla="*/ 1081753 h 1839625"/>
                  <a:gd name="connsiteX7" fmla="*/ 4517132 w 4538845"/>
                  <a:gd name="connsiteY7" fmla="*/ 1091481 h 1839625"/>
                  <a:gd name="connsiteX8" fmla="*/ 3904290 w 4538845"/>
                  <a:gd name="connsiteY8" fmla="*/ 546732 h 1839625"/>
                  <a:gd name="connsiteX9" fmla="*/ 2231132 w 4538845"/>
                  <a:gd name="connsiteY9" fmla="*/ 21438 h 1839625"/>
                  <a:gd name="connsiteX0" fmla="*/ 2993132 w 4534436"/>
                  <a:gd name="connsiteY0" fmla="*/ 84909 h 1716829"/>
                  <a:gd name="connsiteX1" fmla="*/ 1608562 w 4534436"/>
                  <a:gd name="connsiteY1" fmla="*/ 122378 h 1716829"/>
                  <a:gd name="connsiteX2" fmla="*/ 3498 w 4534436"/>
                  <a:gd name="connsiteY2" fmla="*/ 1396702 h 1716829"/>
                  <a:gd name="connsiteX3" fmla="*/ 1190273 w 4534436"/>
                  <a:gd name="connsiteY3" fmla="*/ 1659349 h 1716829"/>
                  <a:gd name="connsiteX4" fmla="*/ 1589107 w 4534436"/>
                  <a:gd name="connsiteY4" fmla="*/ 511485 h 1716829"/>
                  <a:gd name="connsiteX5" fmla="*/ 2775881 w 4534436"/>
                  <a:gd name="connsiteY5" fmla="*/ 404481 h 1716829"/>
                  <a:gd name="connsiteX6" fmla="*/ 3223353 w 4534436"/>
                  <a:gd name="connsiteY6" fmla="*/ 958957 h 1716829"/>
                  <a:gd name="connsiteX7" fmla="*/ 4517132 w 4534436"/>
                  <a:gd name="connsiteY7" fmla="*/ 968685 h 1716829"/>
                  <a:gd name="connsiteX8" fmla="*/ 3904290 w 4534436"/>
                  <a:gd name="connsiteY8" fmla="*/ 423936 h 1716829"/>
                  <a:gd name="connsiteX9" fmla="*/ 2993132 w 4534436"/>
                  <a:gd name="connsiteY9" fmla="*/ 84909 h 1716829"/>
                  <a:gd name="connsiteX0" fmla="*/ 2993132 w 4501478"/>
                  <a:gd name="connsiteY0" fmla="*/ 84909 h 1716829"/>
                  <a:gd name="connsiteX1" fmla="*/ 1608562 w 4501478"/>
                  <a:gd name="connsiteY1" fmla="*/ 122378 h 1716829"/>
                  <a:gd name="connsiteX2" fmla="*/ 3498 w 4501478"/>
                  <a:gd name="connsiteY2" fmla="*/ 1396702 h 1716829"/>
                  <a:gd name="connsiteX3" fmla="*/ 1190273 w 4501478"/>
                  <a:gd name="connsiteY3" fmla="*/ 1659349 h 1716829"/>
                  <a:gd name="connsiteX4" fmla="*/ 1589107 w 4501478"/>
                  <a:gd name="connsiteY4" fmla="*/ 511485 h 1716829"/>
                  <a:gd name="connsiteX5" fmla="*/ 2775881 w 4501478"/>
                  <a:gd name="connsiteY5" fmla="*/ 404481 h 1716829"/>
                  <a:gd name="connsiteX6" fmla="*/ 3223353 w 4501478"/>
                  <a:gd name="connsiteY6" fmla="*/ 958957 h 1716829"/>
                  <a:gd name="connsiteX7" fmla="*/ 4483265 w 4501478"/>
                  <a:gd name="connsiteY7" fmla="*/ 892485 h 1716829"/>
                  <a:gd name="connsiteX8" fmla="*/ 3904290 w 4501478"/>
                  <a:gd name="connsiteY8" fmla="*/ 423936 h 1716829"/>
                  <a:gd name="connsiteX9" fmla="*/ 2993132 w 4501478"/>
                  <a:gd name="connsiteY9" fmla="*/ 84909 h 1716829"/>
                  <a:gd name="connsiteX0" fmla="*/ 2991798 w 4500144"/>
                  <a:gd name="connsiteY0" fmla="*/ 84909 h 1661158"/>
                  <a:gd name="connsiteX1" fmla="*/ 1607228 w 4500144"/>
                  <a:gd name="connsiteY1" fmla="*/ 122378 h 1661158"/>
                  <a:gd name="connsiteX2" fmla="*/ 2164 w 4500144"/>
                  <a:gd name="connsiteY2" fmla="*/ 1396702 h 1661158"/>
                  <a:gd name="connsiteX3" fmla="*/ 1269372 w 4500144"/>
                  <a:gd name="connsiteY3" fmla="*/ 1591616 h 1661158"/>
                  <a:gd name="connsiteX4" fmla="*/ 1587773 w 4500144"/>
                  <a:gd name="connsiteY4" fmla="*/ 511485 h 1661158"/>
                  <a:gd name="connsiteX5" fmla="*/ 2774547 w 4500144"/>
                  <a:gd name="connsiteY5" fmla="*/ 404481 h 1661158"/>
                  <a:gd name="connsiteX6" fmla="*/ 3222019 w 4500144"/>
                  <a:gd name="connsiteY6" fmla="*/ 958957 h 1661158"/>
                  <a:gd name="connsiteX7" fmla="*/ 4481931 w 4500144"/>
                  <a:gd name="connsiteY7" fmla="*/ 892485 h 1661158"/>
                  <a:gd name="connsiteX8" fmla="*/ 3902956 w 4500144"/>
                  <a:gd name="connsiteY8" fmla="*/ 423936 h 1661158"/>
                  <a:gd name="connsiteX9" fmla="*/ 2991798 w 4500144"/>
                  <a:gd name="connsiteY9" fmla="*/ 84909 h 1661158"/>
                  <a:gd name="connsiteX0" fmla="*/ 2970666 w 4479012"/>
                  <a:gd name="connsiteY0" fmla="*/ 89092 h 1686695"/>
                  <a:gd name="connsiteX1" fmla="*/ 1586096 w 4479012"/>
                  <a:gd name="connsiteY1" fmla="*/ 126561 h 1686695"/>
                  <a:gd name="connsiteX2" fmla="*/ 2199 w 4479012"/>
                  <a:gd name="connsiteY2" fmla="*/ 1460152 h 1686695"/>
                  <a:gd name="connsiteX3" fmla="*/ 1248240 w 4479012"/>
                  <a:gd name="connsiteY3" fmla="*/ 1595799 h 1686695"/>
                  <a:gd name="connsiteX4" fmla="*/ 1566641 w 4479012"/>
                  <a:gd name="connsiteY4" fmla="*/ 515668 h 1686695"/>
                  <a:gd name="connsiteX5" fmla="*/ 2753415 w 4479012"/>
                  <a:gd name="connsiteY5" fmla="*/ 408664 h 1686695"/>
                  <a:gd name="connsiteX6" fmla="*/ 3200887 w 4479012"/>
                  <a:gd name="connsiteY6" fmla="*/ 963140 h 1686695"/>
                  <a:gd name="connsiteX7" fmla="*/ 4460799 w 4479012"/>
                  <a:gd name="connsiteY7" fmla="*/ 896668 h 1686695"/>
                  <a:gd name="connsiteX8" fmla="*/ 3881824 w 4479012"/>
                  <a:gd name="connsiteY8" fmla="*/ 428119 h 1686695"/>
                  <a:gd name="connsiteX9" fmla="*/ 2970666 w 4479012"/>
                  <a:gd name="connsiteY9" fmla="*/ 89092 h 1686695"/>
                  <a:gd name="connsiteX0" fmla="*/ 2968666 w 4477012"/>
                  <a:gd name="connsiteY0" fmla="*/ 54850 h 1649969"/>
                  <a:gd name="connsiteX1" fmla="*/ 1164996 w 4477012"/>
                  <a:gd name="connsiteY1" fmla="*/ 147352 h 1649969"/>
                  <a:gd name="connsiteX2" fmla="*/ 199 w 4477012"/>
                  <a:gd name="connsiteY2" fmla="*/ 1425910 h 1649969"/>
                  <a:gd name="connsiteX3" fmla="*/ 1246240 w 4477012"/>
                  <a:gd name="connsiteY3" fmla="*/ 1561557 h 1649969"/>
                  <a:gd name="connsiteX4" fmla="*/ 1564641 w 4477012"/>
                  <a:gd name="connsiteY4" fmla="*/ 481426 h 1649969"/>
                  <a:gd name="connsiteX5" fmla="*/ 2751415 w 4477012"/>
                  <a:gd name="connsiteY5" fmla="*/ 374422 h 1649969"/>
                  <a:gd name="connsiteX6" fmla="*/ 3198887 w 4477012"/>
                  <a:gd name="connsiteY6" fmla="*/ 928898 h 1649969"/>
                  <a:gd name="connsiteX7" fmla="*/ 4458799 w 4477012"/>
                  <a:gd name="connsiteY7" fmla="*/ 862426 h 1649969"/>
                  <a:gd name="connsiteX8" fmla="*/ 3879824 w 4477012"/>
                  <a:gd name="connsiteY8" fmla="*/ 393877 h 1649969"/>
                  <a:gd name="connsiteX9" fmla="*/ 2968666 w 4477012"/>
                  <a:gd name="connsiteY9" fmla="*/ 54850 h 1649969"/>
                  <a:gd name="connsiteX0" fmla="*/ 2299771 w 4481373"/>
                  <a:gd name="connsiteY0" fmla="*/ 36948 h 1678633"/>
                  <a:gd name="connsiteX1" fmla="*/ 1164968 w 4481373"/>
                  <a:gd name="connsiteY1" fmla="*/ 176016 h 1678633"/>
                  <a:gd name="connsiteX2" fmla="*/ 171 w 4481373"/>
                  <a:gd name="connsiteY2" fmla="*/ 1454574 h 1678633"/>
                  <a:gd name="connsiteX3" fmla="*/ 1246212 w 4481373"/>
                  <a:gd name="connsiteY3" fmla="*/ 1590221 h 1678633"/>
                  <a:gd name="connsiteX4" fmla="*/ 1564613 w 4481373"/>
                  <a:gd name="connsiteY4" fmla="*/ 510090 h 1678633"/>
                  <a:gd name="connsiteX5" fmla="*/ 2751387 w 4481373"/>
                  <a:gd name="connsiteY5" fmla="*/ 403086 h 1678633"/>
                  <a:gd name="connsiteX6" fmla="*/ 3198859 w 4481373"/>
                  <a:gd name="connsiteY6" fmla="*/ 957562 h 1678633"/>
                  <a:gd name="connsiteX7" fmla="*/ 4458771 w 4481373"/>
                  <a:gd name="connsiteY7" fmla="*/ 891090 h 1678633"/>
                  <a:gd name="connsiteX8" fmla="*/ 3879796 w 4481373"/>
                  <a:gd name="connsiteY8" fmla="*/ 422541 h 1678633"/>
                  <a:gd name="connsiteX9" fmla="*/ 2299771 w 4481373"/>
                  <a:gd name="connsiteY9" fmla="*/ 36948 h 1678633"/>
                  <a:gd name="connsiteX0" fmla="*/ 2299771 w 4472351"/>
                  <a:gd name="connsiteY0" fmla="*/ 23636 h 1665321"/>
                  <a:gd name="connsiteX1" fmla="*/ 1164968 w 4472351"/>
                  <a:gd name="connsiteY1" fmla="*/ 162704 h 1665321"/>
                  <a:gd name="connsiteX2" fmla="*/ 171 w 4472351"/>
                  <a:gd name="connsiteY2" fmla="*/ 1441262 h 1665321"/>
                  <a:gd name="connsiteX3" fmla="*/ 1246212 w 4472351"/>
                  <a:gd name="connsiteY3" fmla="*/ 1576909 h 1665321"/>
                  <a:gd name="connsiteX4" fmla="*/ 1564613 w 4472351"/>
                  <a:gd name="connsiteY4" fmla="*/ 496778 h 1665321"/>
                  <a:gd name="connsiteX5" fmla="*/ 2751387 w 4472351"/>
                  <a:gd name="connsiteY5" fmla="*/ 389774 h 1665321"/>
                  <a:gd name="connsiteX6" fmla="*/ 3198859 w 4472351"/>
                  <a:gd name="connsiteY6" fmla="*/ 944250 h 1665321"/>
                  <a:gd name="connsiteX7" fmla="*/ 4458771 w 4472351"/>
                  <a:gd name="connsiteY7" fmla="*/ 877778 h 1665321"/>
                  <a:gd name="connsiteX8" fmla="*/ 3587696 w 4472351"/>
                  <a:gd name="connsiteY8" fmla="*/ 218729 h 1665321"/>
                  <a:gd name="connsiteX9" fmla="*/ 2299771 w 4472351"/>
                  <a:gd name="connsiteY9" fmla="*/ 23636 h 1665321"/>
                  <a:gd name="connsiteX0" fmla="*/ 2299771 w 4464019"/>
                  <a:gd name="connsiteY0" fmla="*/ 23636 h 1665321"/>
                  <a:gd name="connsiteX1" fmla="*/ 1164968 w 4464019"/>
                  <a:gd name="connsiteY1" fmla="*/ 162704 h 1665321"/>
                  <a:gd name="connsiteX2" fmla="*/ 171 w 4464019"/>
                  <a:gd name="connsiteY2" fmla="*/ 1441262 h 1665321"/>
                  <a:gd name="connsiteX3" fmla="*/ 1246212 w 4464019"/>
                  <a:gd name="connsiteY3" fmla="*/ 1576909 h 1665321"/>
                  <a:gd name="connsiteX4" fmla="*/ 1564613 w 4464019"/>
                  <a:gd name="connsiteY4" fmla="*/ 496778 h 1665321"/>
                  <a:gd name="connsiteX5" fmla="*/ 2751387 w 4464019"/>
                  <a:gd name="connsiteY5" fmla="*/ 389774 h 1665321"/>
                  <a:gd name="connsiteX6" fmla="*/ 3198859 w 4464019"/>
                  <a:gd name="connsiteY6" fmla="*/ 944250 h 1665321"/>
                  <a:gd name="connsiteX7" fmla="*/ 4450304 w 4464019"/>
                  <a:gd name="connsiteY7" fmla="*/ 856611 h 1665321"/>
                  <a:gd name="connsiteX8" fmla="*/ 3587696 w 4464019"/>
                  <a:gd name="connsiteY8" fmla="*/ 218729 h 1665321"/>
                  <a:gd name="connsiteX9" fmla="*/ 2299771 w 4464019"/>
                  <a:gd name="connsiteY9" fmla="*/ 23636 h 1665321"/>
                  <a:gd name="connsiteX0" fmla="*/ 2299771 w 4450304"/>
                  <a:gd name="connsiteY0" fmla="*/ 23636 h 1665321"/>
                  <a:gd name="connsiteX1" fmla="*/ 1164968 w 4450304"/>
                  <a:gd name="connsiteY1" fmla="*/ 162704 h 1665321"/>
                  <a:gd name="connsiteX2" fmla="*/ 171 w 4450304"/>
                  <a:gd name="connsiteY2" fmla="*/ 1441262 h 1665321"/>
                  <a:gd name="connsiteX3" fmla="*/ 1246212 w 4450304"/>
                  <a:gd name="connsiteY3" fmla="*/ 1576909 h 1665321"/>
                  <a:gd name="connsiteX4" fmla="*/ 1564613 w 4450304"/>
                  <a:gd name="connsiteY4" fmla="*/ 496778 h 1665321"/>
                  <a:gd name="connsiteX5" fmla="*/ 2751387 w 4450304"/>
                  <a:gd name="connsiteY5" fmla="*/ 389774 h 1665321"/>
                  <a:gd name="connsiteX6" fmla="*/ 3198859 w 4450304"/>
                  <a:gd name="connsiteY6" fmla="*/ 944250 h 1665321"/>
                  <a:gd name="connsiteX7" fmla="*/ 4450304 w 4450304"/>
                  <a:gd name="connsiteY7" fmla="*/ 856611 h 1665321"/>
                  <a:gd name="connsiteX8" fmla="*/ 3587696 w 4450304"/>
                  <a:gd name="connsiteY8" fmla="*/ 218729 h 1665321"/>
                  <a:gd name="connsiteX9" fmla="*/ 2299771 w 4450304"/>
                  <a:gd name="connsiteY9" fmla="*/ 23636 h 1665321"/>
                  <a:gd name="connsiteX0" fmla="*/ 2299771 w 4450304"/>
                  <a:gd name="connsiteY0" fmla="*/ 23636 h 1665321"/>
                  <a:gd name="connsiteX1" fmla="*/ 1164968 w 4450304"/>
                  <a:gd name="connsiteY1" fmla="*/ 162704 h 1665321"/>
                  <a:gd name="connsiteX2" fmla="*/ 171 w 4450304"/>
                  <a:gd name="connsiteY2" fmla="*/ 1441262 h 1665321"/>
                  <a:gd name="connsiteX3" fmla="*/ 1246212 w 4450304"/>
                  <a:gd name="connsiteY3" fmla="*/ 1576909 h 1665321"/>
                  <a:gd name="connsiteX4" fmla="*/ 1564613 w 4450304"/>
                  <a:gd name="connsiteY4" fmla="*/ 496778 h 1665321"/>
                  <a:gd name="connsiteX5" fmla="*/ 2751387 w 4450304"/>
                  <a:gd name="connsiteY5" fmla="*/ 389774 h 1665321"/>
                  <a:gd name="connsiteX6" fmla="*/ 3198859 w 4450304"/>
                  <a:gd name="connsiteY6" fmla="*/ 944250 h 1665321"/>
                  <a:gd name="connsiteX7" fmla="*/ 4450304 w 4450304"/>
                  <a:gd name="connsiteY7" fmla="*/ 856611 h 1665321"/>
                  <a:gd name="connsiteX8" fmla="*/ 3587696 w 4450304"/>
                  <a:gd name="connsiteY8" fmla="*/ 218729 h 1665321"/>
                  <a:gd name="connsiteX9" fmla="*/ 2299771 w 4450304"/>
                  <a:gd name="connsiteY9" fmla="*/ 23636 h 1665321"/>
                  <a:gd name="connsiteX0" fmla="*/ 2287071 w 4450304"/>
                  <a:gd name="connsiteY0" fmla="*/ 23636 h 1665321"/>
                  <a:gd name="connsiteX1" fmla="*/ 1164968 w 4450304"/>
                  <a:gd name="connsiteY1" fmla="*/ 162704 h 1665321"/>
                  <a:gd name="connsiteX2" fmla="*/ 171 w 4450304"/>
                  <a:gd name="connsiteY2" fmla="*/ 1441262 h 1665321"/>
                  <a:gd name="connsiteX3" fmla="*/ 1246212 w 4450304"/>
                  <a:gd name="connsiteY3" fmla="*/ 1576909 h 1665321"/>
                  <a:gd name="connsiteX4" fmla="*/ 1564613 w 4450304"/>
                  <a:gd name="connsiteY4" fmla="*/ 496778 h 1665321"/>
                  <a:gd name="connsiteX5" fmla="*/ 2751387 w 4450304"/>
                  <a:gd name="connsiteY5" fmla="*/ 389774 h 1665321"/>
                  <a:gd name="connsiteX6" fmla="*/ 3198859 w 4450304"/>
                  <a:gd name="connsiteY6" fmla="*/ 944250 h 1665321"/>
                  <a:gd name="connsiteX7" fmla="*/ 4450304 w 4450304"/>
                  <a:gd name="connsiteY7" fmla="*/ 856611 h 1665321"/>
                  <a:gd name="connsiteX8" fmla="*/ 3587696 w 4450304"/>
                  <a:gd name="connsiteY8" fmla="*/ 218729 h 1665321"/>
                  <a:gd name="connsiteX9" fmla="*/ 2287071 w 4450304"/>
                  <a:gd name="connsiteY9" fmla="*/ 23636 h 1665321"/>
                  <a:gd name="connsiteX0" fmla="*/ 2286912 w 4450145"/>
                  <a:gd name="connsiteY0" fmla="*/ 1185 h 1637571"/>
                  <a:gd name="connsiteX1" fmla="*/ 1224075 w 4450145"/>
                  <a:gd name="connsiteY1" fmla="*/ 263020 h 1637571"/>
                  <a:gd name="connsiteX2" fmla="*/ 12 w 4450145"/>
                  <a:gd name="connsiteY2" fmla="*/ 1418811 h 1637571"/>
                  <a:gd name="connsiteX3" fmla="*/ 1246053 w 4450145"/>
                  <a:gd name="connsiteY3" fmla="*/ 1554458 h 1637571"/>
                  <a:gd name="connsiteX4" fmla="*/ 1564454 w 4450145"/>
                  <a:gd name="connsiteY4" fmla="*/ 474327 h 1637571"/>
                  <a:gd name="connsiteX5" fmla="*/ 2751228 w 4450145"/>
                  <a:gd name="connsiteY5" fmla="*/ 367323 h 1637571"/>
                  <a:gd name="connsiteX6" fmla="*/ 3198700 w 4450145"/>
                  <a:gd name="connsiteY6" fmla="*/ 921799 h 1637571"/>
                  <a:gd name="connsiteX7" fmla="*/ 4450145 w 4450145"/>
                  <a:gd name="connsiteY7" fmla="*/ 834160 h 1637571"/>
                  <a:gd name="connsiteX8" fmla="*/ 3587537 w 4450145"/>
                  <a:gd name="connsiteY8" fmla="*/ 196278 h 1637571"/>
                  <a:gd name="connsiteX9" fmla="*/ 2286912 w 4450145"/>
                  <a:gd name="connsiteY9" fmla="*/ 1185 h 1637571"/>
                  <a:gd name="connsiteX0" fmla="*/ 2295323 w 4458556"/>
                  <a:gd name="connsiteY0" fmla="*/ 46182 h 1657632"/>
                  <a:gd name="connsiteX1" fmla="*/ 787986 w 4458556"/>
                  <a:gd name="connsiteY1" fmla="*/ 1053083 h 1657632"/>
                  <a:gd name="connsiteX2" fmla="*/ 8423 w 4458556"/>
                  <a:gd name="connsiteY2" fmla="*/ 1463808 h 1657632"/>
                  <a:gd name="connsiteX3" fmla="*/ 1254464 w 4458556"/>
                  <a:gd name="connsiteY3" fmla="*/ 1599455 h 1657632"/>
                  <a:gd name="connsiteX4" fmla="*/ 1572865 w 4458556"/>
                  <a:gd name="connsiteY4" fmla="*/ 519324 h 1657632"/>
                  <a:gd name="connsiteX5" fmla="*/ 2759639 w 4458556"/>
                  <a:gd name="connsiteY5" fmla="*/ 412320 h 1657632"/>
                  <a:gd name="connsiteX6" fmla="*/ 3207111 w 4458556"/>
                  <a:gd name="connsiteY6" fmla="*/ 966796 h 1657632"/>
                  <a:gd name="connsiteX7" fmla="*/ 4458556 w 4458556"/>
                  <a:gd name="connsiteY7" fmla="*/ 879157 h 1657632"/>
                  <a:gd name="connsiteX8" fmla="*/ 3595948 w 4458556"/>
                  <a:gd name="connsiteY8" fmla="*/ 241275 h 1657632"/>
                  <a:gd name="connsiteX9" fmla="*/ 2295323 w 4458556"/>
                  <a:gd name="connsiteY9" fmla="*/ 46182 h 1657632"/>
                  <a:gd name="connsiteX0" fmla="*/ 1735322 w 4457355"/>
                  <a:gd name="connsiteY0" fmla="*/ 55530 h 1603480"/>
                  <a:gd name="connsiteX1" fmla="*/ 786785 w 4457355"/>
                  <a:gd name="connsiteY1" fmla="*/ 998931 h 1603480"/>
                  <a:gd name="connsiteX2" fmla="*/ 7222 w 4457355"/>
                  <a:gd name="connsiteY2" fmla="*/ 1409656 h 1603480"/>
                  <a:gd name="connsiteX3" fmla="*/ 1253263 w 4457355"/>
                  <a:gd name="connsiteY3" fmla="*/ 1545303 h 1603480"/>
                  <a:gd name="connsiteX4" fmla="*/ 1571664 w 4457355"/>
                  <a:gd name="connsiteY4" fmla="*/ 465172 h 1603480"/>
                  <a:gd name="connsiteX5" fmla="*/ 2758438 w 4457355"/>
                  <a:gd name="connsiteY5" fmla="*/ 358168 h 1603480"/>
                  <a:gd name="connsiteX6" fmla="*/ 3205910 w 4457355"/>
                  <a:gd name="connsiteY6" fmla="*/ 912644 h 1603480"/>
                  <a:gd name="connsiteX7" fmla="*/ 4457355 w 4457355"/>
                  <a:gd name="connsiteY7" fmla="*/ 825005 h 1603480"/>
                  <a:gd name="connsiteX8" fmla="*/ 3594747 w 4457355"/>
                  <a:gd name="connsiteY8" fmla="*/ 187123 h 1603480"/>
                  <a:gd name="connsiteX9" fmla="*/ 1735322 w 4457355"/>
                  <a:gd name="connsiteY9" fmla="*/ 55530 h 1603480"/>
                  <a:gd name="connsiteX0" fmla="*/ 1736004 w 4458037"/>
                  <a:gd name="connsiteY0" fmla="*/ 66072 h 1610491"/>
                  <a:gd name="connsiteX1" fmla="*/ 770534 w 4458037"/>
                  <a:gd name="connsiteY1" fmla="*/ 1153406 h 1610491"/>
                  <a:gd name="connsiteX2" fmla="*/ 7904 w 4458037"/>
                  <a:gd name="connsiteY2" fmla="*/ 1420198 h 1610491"/>
                  <a:gd name="connsiteX3" fmla="*/ 1253945 w 4458037"/>
                  <a:gd name="connsiteY3" fmla="*/ 1555845 h 1610491"/>
                  <a:gd name="connsiteX4" fmla="*/ 1572346 w 4458037"/>
                  <a:gd name="connsiteY4" fmla="*/ 475714 h 1610491"/>
                  <a:gd name="connsiteX5" fmla="*/ 2759120 w 4458037"/>
                  <a:gd name="connsiteY5" fmla="*/ 368710 h 1610491"/>
                  <a:gd name="connsiteX6" fmla="*/ 3206592 w 4458037"/>
                  <a:gd name="connsiteY6" fmla="*/ 923186 h 1610491"/>
                  <a:gd name="connsiteX7" fmla="*/ 4458037 w 4458037"/>
                  <a:gd name="connsiteY7" fmla="*/ 835547 h 1610491"/>
                  <a:gd name="connsiteX8" fmla="*/ 3595429 w 4458037"/>
                  <a:gd name="connsiteY8" fmla="*/ 197665 h 1610491"/>
                  <a:gd name="connsiteX9" fmla="*/ 1736004 w 4458037"/>
                  <a:gd name="connsiteY9" fmla="*/ 66072 h 1610491"/>
                  <a:gd name="connsiteX0" fmla="*/ 1728533 w 4450566"/>
                  <a:gd name="connsiteY0" fmla="*/ 66072 h 1661649"/>
                  <a:gd name="connsiteX1" fmla="*/ 763063 w 4450566"/>
                  <a:gd name="connsiteY1" fmla="*/ 1153406 h 1661649"/>
                  <a:gd name="connsiteX2" fmla="*/ 433 w 4450566"/>
                  <a:gd name="connsiteY2" fmla="*/ 1420198 h 1661649"/>
                  <a:gd name="connsiteX3" fmla="*/ 1246474 w 4450566"/>
                  <a:gd name="connsiteY3" fmla="*/ 1555845 h 1661649"/>
                  <a:gd name="connsiteX4" fmla="*/ 1564875 w 4450566"/>
                  <a:gd name="connsiteY4" fmla="*/ 475714 h 1661649"/>
                  <a:gd name="connsiteX5" fmla="*/ 2751649 w 4450566"/>
                  <a:gd name="connsiteY5" fmla="*/ 368710 h 1661649"/>
                  <a:gd name="connsiteX6" fmla="*/ 3199121 w 4450566"/>
                  <a:gd name="connsiteY6" fmla="*/ 923186 h 1661649"/>
                  <a:gd name="connsiteX7" fmla="*/ 4450566 w 4450566"/>
                  <a:gd name="connsiteY7" fmla="*/ 835547 h 1661649"/>
                  <a:gd name="connsiteX8" fmla="*/ 3587958 w 4450566"/>
                  <a:gd name="connsiteY8" fmla="*/ 197665 h 1661649"/>
                  <a:gd name="connsiteX9" fmla="*/ 1728533 w 4450566"/>
                  <a:gd name="connsiteY9" fmla="*/ 66072 h 1661649"/>
                  <a:gd name="connsiteX0" fmla="*/ 1728533 w 4450566"/>
                  <a:gd name="connsiteY0" fmla="*/ 106484 h 1702061"/>
                  <a:gd name="connsiteX1" fmla="*/ 763063 w 4450566"/>
                  <a:gd name="connsiteY1" fmla="*/ 1193818 h 1702061"/>
                  <a:gd name="connsiteX2" fmla="*/ 433 w 4450566"/>
                  <a:gd name="connsiteY2" fmla="*/ 1460610 h 1702061"/>
                  <a:gd name="connsiteX3" fmla="*/ 1246474 w 4450566"/>
                  <a:gd name="connsiteY3" fmla="*/ 1596257 h 1702061"/>
                  <a:gd name="connsiteX4" fmla="*/ 1564875 w 4450566"/>
                  <a:gd name="connsiteY4" fmla="*/ 516126 h 1702061"/>
                  <a:gd name="connsiteX5" fmla="*/ 2751649 w 4450566"/>
                  <a:gd name="connsiteY5" fmla="*/ 409122 h 1702061"/>
                  <a:gd name="connsiteX6" fmla="*/ 3199121 w 4450566"/>
                  <a:gd name="connsiteY6" fmla="*/ 963598 h 1702061"/>
                  <a:gd name="connsiteX7" fmla="*/ 4450566 w 4450566"/>
                  <a:gd name="connsiteY7" fmla="*/ 875959 h 1702061"/>
                  <a:gd name="connsiteX8" fmla="*/ 3261991 w 4450566"/>
                  <a:gd name="connsiteY8" fmla="*/ 128010 h 1702061"/>
                  <a:gd name="connsiteX9" fmla="*/ 1728533 w 4450566"/>
                  <a:gd name="connsiteY9" fmla="*/ 106484 h 1702061"/>
                  <a:gd name="connsiteX0" fmla="*/ 1728533 w 4450566"/>
                  <a:gd name="connsiteY0" fmla="*/ 106484 h 1702061"/>
                  <a:gd name="connsiteX1" fmla="*/ 763063 w 4450566"/>
                  <a:gd name="connsiteY1" fmla="*/ 1193818 h 1702061"/>
                  <a:gd name="connsiteX2" fmla="*/ 433 w 4450566"/>
                  <a:gd name="connsiteY2" fmla="*/ 1460610 h 1702061"/>
                  <a:gd name="connsiteX3" fmla="*/ 1246474 w 4450566"/>
                  <a:gd name="connsiteY3" fmla="*/ 1596257 h 1702061"/>
                  <a:gd name="connsiteX4" fmla="*/ 1564875 w 4450566"/>
                  <a:gd name="connsiteY4" fmla="*/ 516126 h 1702061"/>
                  <a:gd name="connsiteX5" fmla="*/ 2988716 w 4450566"/>
                  <a:gd name="connsiteY5" fmla="*/ 409122 h 1702061"/>
                  <a:gd name="connsiteX6" fmla="*/ 3199121 w 4450566"/>
                  <a:gd name="connsiteY6" fmla="*/ 963598 h 1702061"/>
                  <a:gd name="connsiteX7" fmla="*/ 4450566 w 4450566"/>
                  <a:gd name="connsiteY7" fmla="*/ 875959 h 1702061"/>
                  <a:gd name="connsiteX8" fmla="*/ 3261991 w 4450566"/>
                  <a:gd name="connsiteY8" fmla="*/ 128010 h 1702061"/>
                  <a:gd name="connsiteX9" fmla="*/ 1728533 w 4450566"/>
                  <a:gd name="connsiteY9" fmla="*/ 106484 h 1702061"/>
                  <a:gd name="connsiteX0" fmla="*/ 1899773 w 4621806"/>
                  <a:gd name="connsiteY0" fmla="*/ 70060 h 1629836"/>
                  <a:gd name="connsiteX1" fmla="*/ 197310 w 4621806"/>
                  <a:gd name="connsiteY1" fmla="*/ 615238 h 1629836"/>
                  <a:gd name="connsiteX2" fmla="*/ 171673 w 4621806"/>
                  <a:gd name="connsiteY2" fmla="*/ 1424186 h 1629836"/>
                  <a:gd name="connsiteX3" fmla="*/ 1417714 w 4621806"/>
                  <a:gd name="connsiteY3" fmla="*/ 1559833 h 1629836"/>
                  <a:gd name="connsiteX4" fmla="*/ 1736115 w 4621806"/>
                  <a:gd name="connsiteY4" fmla="*/ 479702 h 1629836"/>
                  <a:gd name="connsiteX5" fmla="*/ 3159956 w 4621806"/>
                  <a:gd name="connsiteY5" fmla="*/ 372698 h 1629836"/>
                  <a:gd name="connsiteX6" fmla="*/ 3370361 w 4621806"/>
                  <a:gd name="connsiteY6" fmla="*/ 927174 h 1629836"/>
                  <a:gd name="connsiteX7" fmla="*/ 4621806 w 4621806"/>
                  <a:gd name="connsiteY7" fmla="*/ 839535 h 1629836"/>
                  <a:gd name="connsiteX8" fmla="*/ 3433231 w 4621806"/>
                  <a:gd name="connsiteY8" fmla="*/ 91586 h 1629836"/>
                  <a:gd name="connsiteX9" fmla="*/ 1899773 w 4621806"/>
                  <a:gd name="connsiteY9" fmla="*/ 70060 h 1629836"/>
                  <a:gd name="connsiteX0" fmla="*/ 1874006 w 4596039"/>
                  <a:gd name="connsiteY0" fmla="*/ 70060 h 1654187"/>
                  <a:gd name="connsiteX1" fmla="*/ 171543 w 4596039"/>
                  <a:gd name="connsiteY1" fmla="*/ 615238 h 1654187"/>
                  <a:gd name="connsiteX2" fmla="*/ 196734 w 4596039"/>
                  <a:gd name="connsiteY2" fmla="*/ 1491955 h 1654187"/>
                  <a:gd name="connsiteX3" fmla="*/ 1391947 w 4596039"/>
                  <a:gd name="connsiteY3" fmla="*/ 1559833 h 1654187"/>
                  <a:gd name="connsiteX4" fmla="*/ 1710348 w 4596039"/>
                  <a:gd name="connsiteY4" fmla="*/ 479702 h 1654187"/>
                  <a:gd name="connsiteX5" fmla="*/ 3134189 w 4596039"/>
                  <a:gd name="connsiteY5" fmla="*/ 372698 h 1654187"/>
                  <a:gd name="connsiteX6" fmla="*/ 3344594 w 4596039"/>
                  <a:gd name="connsiteY6" fmla="*/ 927174 h 1654187"/>
                  <a:gd name="connsiteX7" fmla="*/ 4596039 w 4596039"/>
                  <a:gd name="connsiteY7" fmla="*/ 839535 h 1654187"/>
                  <a:gd name="connsiteX8" fmla="*/ 3407464 w 4596039"/>
                  <a:gd name="connsiteY8" fmla="*/ 91586 h 1654187"/>
                  <a:gd name="connsiteX9" fmla="*/ 1874006 w 4596039"/>
                  <a:gd name="connsiteY9" fmla="*/ 70060 h 1654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96039" h="1654187">
                    <a:moveTo>
                      <a:pt x="1874006" y="70060"/>
                    </a:moveTo>
                    <a:cubicBezTo>
                      <a:pt x="1334686" y="157335"/>
                      <a:pt x="451088" y="378256"/>
                      <a:pt x="171543" y="615238"/>
                    </a:cubicBezTo>
                    <a:cubicBezTo>
                      <a:pt x="-108002" y="852221"/>
                      <a:pt x="-6667" y="1334523"/>
                      <a:pt x="196734" y="1491955"/>
                    </a:cubicBezTo>
                    <a:cubicBezTo>
                      <a:pt x="400135" y="1649387"/>
                      <a:pt x="1139678" y="1728542"/>
                      <a:pt x="1391947" y="1559833"/>
                    </a:cubicBezTo>
                    <a:cubicBezTo>
                      <a:pt x="1644216" y="1391124"/>
                      <a:pt x="1419974" y="677558"/>
                      <a:pt x="1710348" y="479702"/>
                    </a:cubicBezTo>
                    <a:cubicBezTo>
                      <a:pt x="2000722" y="281846"/>
                      <a:pt x="2861815" y="298119"/>
                      <a:pt x="3134189" y="372698"/>
                    </a:cubicBezTo>
                    <a:cubicBezTo>
                      <a:pt x="3406563" y="447277"/>
                      <a:pt x="3100952" y="849368"/>
                      <a:pt x="3344594" y="927174"/>
                    </a:cubicBezTo>
                    <a:cubicBezTo>
                      <a:pt x="3588236" y="1004980"/>
                      <a:pt x="4596850" y="1004905"/>
                      <a:pt x="4596039" y="839535"/>
                    </a:cubicBezTo>
                    <a:cubicBezTo>
                      <a:pt x="4590995" y="602198"/>
                      <a:pt x="3861136" y="219832"/>
                      <a:pt x="3407464" y="91586"/>
                    </a:cubicBezTo>
                    <a:cubicBezTo>
                      <a:pt x="2953792" y="-36660"/>
                      <a:pt x="2413326" y="-17215"/>
                      <a:pt x="1874006" y="70060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US" sz="1662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3952984" y="1259645"/>
                <a:ext cx="3320775" cy="1645034"/>
              </a:xfrm>
              <a:custGeom>
                <a:avLst/>
                <a:gdLst>
                  <a:gd name="connsiteX0" fmla="*/ 1627639 w 3622442"/>
                  <a:gd name="connsiteY0" fmla="*/ 59 h 740691"/>
                  <a:gd name="connsiteX1" fmla="*/ 90939 w 3622442"/>
                  <a:gd name="connsiteY1" fmla="*/ 46626 h 740691"/>
                  <a:gd name="connsiteX2" fmla="*/ 285673 w 3622442"/>
                  <a:gd name="connsiteY2" fmla="*/ 254059 h 740691"/>
                  <a:gd name="connsiteX3" fmla="*/ 1178906 w 3622442"/>
                  <a:gd name="connsiteY3" fmla="*/ 262526 h 740691"/>
                  <a:gd name="connsiteX4" fmla="*/ 2745239 w 3622442"/>
                  <a:gd name="connsiteY4" fmla="*/ 711259 h 740691"/>
                  <a:gd name="connsiteX5" fmla="*/ 3591906 w 3622442"/>
                  <a:gd name="connsiteY5" fmla="*/ 668926 h 740691"/>
                  <a:gd name="connsiteX6" fmla="*/ 3342139 w 3622442"/>
                  <a:gd name="connsiteY6" fmla="*/ 436092 h 740691"/>
                  <a:gd name="connsiteX7" fmla="*/ 2453139 w 3622442"/>
                  <a:gd name="connsiteY7" fmla="*/ 321792 h 740691"/>
                  <a:gd name="connsiteX8" fmla="*/ 1852006 w 3622442"/>
                  <a:gd name="connsiteY8" fmla="*/ 50859 h 740691"/>
                  <a:gd name="connsiteX9" fmla="*/ 1627639 w 3622442"/>
                  <a:gd name="connsiteY9" fmla="*/ 59 h 740691"/>
                  <a:gd name="connsiteX0" fmla="*/ 1627639 w 3622442"/>
                  <a:gd name="connsiteY0" fmla="*/ 1209 h 741841"/>
                  <a:gd name="connsiteX1" fmla="*/ 90939 w 3622442"/>
                  <a:gd name="connsiteY1" fmla="*/ 47776 h 741841"/>
                  <a:gd name="connsiteX2" fmla="*/ 285673 w 3622442"/>
                  <a:gd name="connsiteY2" fmla="*/ 255209 h 741841"/>
                  <a:gd name="connsiteX3" fmla="*/ 1178906 w 3622442"/>
                  <a:gd name="connsiteY3" fmla="*/ 263676 h 741841"/>
                  <a:gd name="connsiteX4" fmla="*/ 2745239 w 3622442"/>
                  <a:gd name="connsiteY4" fmla="*/ 712409 h 741841"/>
                  <a:gd name="connsiteX5" fmla="*/ 3591906 w 3622442"/>
                  <a:gd name="connsiteY5" fmla="*/ 670076 h 741841"/>
                  <a:gd name="connsiteX6" fmla="*/ 3342139 w 3622442"/>
                  <a:gd name="connsiteY6" fmla="*/ 437242 h 741841"/>
                  <a:gd name="connsiteX7" fmla="*/ 2453139 w 3622442"/>
                  <a:gd name="connsiteY7" fmla="*/ 322942 h 741841"/>
                  <a:gd name="connsiteX8" fmla="*/ 1945139 w 3622442"/>
                  <a:gd name="connsiteY8" fmla="*/ 77409 h 741841"/>
                  <a:gd name="connsiteX9" fmla="*/ 1627639 w 3622442"/>
                  <a:gd name="connsiteY9" fmla="*/ 1209 h 741841"/>
                  <a:gd name="connsiteX0" fmla="*/ 937534 w 3575803"/>
                  <a:gd name="connsiteY0" fmla="*/ 854 h 749953"/>
                  <a:gd name="connsiteX1" fmla="*/ 44300 w 3575803"/>
                  <a:gd name="connsiteY1" fmla="*/ 55888 h 749953"/>
                  <a:gd name="connsiteX2" fmla="*/ 239034 w 3575803"/>
                  <a:gd name="connsiteY2" fmla="*/ 263321 h 749953"/>
                  <a:gd name="connsiteX3" fmla="*/ 1132267 w 3575803"/>
                  <a:gd name="connsiteY3" fmla="*/ 271788 h 749953"/>
                  <a:gd name="connsiteX4" fmla="*/ 2698600 w 3575803"/>
                  <a:gd name="connsiteY4" fmla="*/ 720521 h 749953"/>
                  <a:gd name="connsiteX5" fmla="*/ 3545267 w 3575803"/>
                  <a:gd name="connsiteY5" fmla="*/ 678188 h 749953"/>
                  <a:gd name="connsiteX6" fmla="*/ 3295500 w 3575803"/>
                  <a:gd name="connsiteY6" fmla="*/ 445354 h 749953"/>
                  <a:gd name="connsiteX7" fmla="*/ 2406500 w 3575803"/>
                  <a:gd name="connsiteY7" fmla="*/ 331054 h 749953"/>
                  <a:gd name="connsiteX8" fmla="*/ 1898500 w 3575803"/>
                  <a:gd name="connsiteY8" fmla="*/ 85521 h 749953"/>
                  <a:gd name="connsiteX9" fmla="*/ 937534 w 3575803"/>
                  <a:gd name="connsiteY9" fmla="*/ 854 h 749953"/>
                  <a:gd name="connsiteX0" fmla="*/ 937534 w 3575803"/>
                  <a:gd name="connsiteY0" fmla="*/ 29 h 749128"/>
                  <a:gd name="connsiteX1" fmla="*/ 44300 w 3575803"/>
                  <a:gd name="connsiteY1" fmla="*/ 55063 h 749128"/>
                  <a:gd name="connsiteX2" fmla="*/ 239034 w 3575803"/>
                  <a:gd name="connsiteY2" fmla="*/ 262496 h 749128"/>
                  <a:gd name="connsiteX3" fmla="*/ 1132267 w 3575803"/>
                  <a:gd name="connsiteY3" fmla="*/ 270963 h 749128"/>
                  <a:gd name="connsiteX4" fmla="*/ 2698600 w 3575803"/>
                  <a:gd name="connsiteY4" fmla="*/ 719696 h 749128"/>
                  <a:gd name="connsiteX5" fmla="*/ 3545267 w 3575803"/>
                  <a:gd name="connsiteY5" fmla="*/ 677363 h 749128"/>
                  <a:gd name="connsiteX6" fmla="*/ 3295500 w 3575803"/>
                  <a:gd name="connsiteY6" fmla="*/ 444529 h 749128"/>
                  <a:gd name="connsiteX7" fmla="*/ 2406500 w 3575803"/>
                  <a:gd name="connsiteY7" fmla="*/ 330229 h 749128"/>
                  <a:gd name="connsiteX8" fmla="*/ 1568300 w 3575803"/>
                  <a:gd name="connsiteY8" fmla="*/ 59296 h 749128"/>
                  <a:gd name="connsiteX9" fmla="*/ 937534 w 3575803"/>
                  <a:gd name="connsiteY9" fmla="*/ 29 h 749128"/>
                  <a:gd name="connsiteX0" fmla="*/ 937534 w 3471418"/>
                  <a:gd name="connsiteY0" fmla="*/ 29 h 740481"/>
                  <a:gd name="connsiteX1" fmla="*/ 44300 w 3471418"/>
                  <a:gd name="connsiteY1" fmla="*/ 55063 h 740481"/>
                  <a:gd name="connsiteX2" fmla="*/ 239034 w 3471418"/>
                  <a:gd name="connsiteY2" fmla="*/ 262496 h 740481"/>
                  <a:gd name="connsiteX3" fmla="*/ 1132267 w 3471418"/>
                  <a:gd name="connsiteY3" fmla="*/ 270963 h 740481"/>
                  <a:gd name="connsiteX4" fmla="*/ 2698600 w 3471418"/>
                  <a:gd name="connsiteY4" fmla="*/ 719696 h 740481"/>
                  <a:gd name="connsiteX5" fmla="*/ 3422500 w 3471418"/>
                  <a:gd name="connsiteY5" fmla="*/ 643496 h 740481"/>
                  <a:gd name="connsiteX6" fmla="*/ 3295500 w 3471418"/>
                  <a:gd name="connsiteY6" fmla="*/ 444529 h 740481"/>
                  <a:gd name="connsiteX7" fmla="*/ 2406500 w 3471418"/>
                  <a:gd name="connsiteY7" fmla="*/ 330229 h 740481"/>
                  <a:gd name="connsiteX8" fmla="*/ 1568300 w 3471418"/>
                  <a:gd name="connsiteY8" fmla="*/ 59296 h 740481"/>
                  <a:gd name="connsiteX9" fmla="*/ 937534 w 3471418"/>
                  <a:gd name="connsiteY9" fmla="*/ 29 h 740481"/>
                  <a:gd name="connsiteX0" fmla="*/ 937534 w 3461384"/>
                  <a:gd name="connsiteY0" fmla="*/ 29 h 747969"/>
                  <a:gd name="connsiteX1" fmla="*/ 44300 w 3461384"/>
                  <a:gd name="connsiteY1" fmla="*/ 55063 h 747969"/>
                  <a:gd name="connsiteX2" fmla="*/ 239034 w 3461384"/>
                  <a:gd name="connsiteY2" fmla="*/ 262496 h 747969"/>
                  <a:gd name="connsiteX3" fmla="*/ 1132267 w 3461384"/>
                  <a:gd name="connsiteY3" fmla="*/ 270963 h 747969"/>
                  <a:gd name="connsiteX4" fmla="*/ 2834067 w 3461384"/>
                  <a:gd name="connsiteY4" fmla="*/ 728163 h 747969"/>
                  <a:gd name="connsiteX5" fmla="*/ 3422500 w 3461384"/>
                  <a:gd name="connsiteY5" fmla="*/ 643496 h 747969"/>
                  <a:gd name="connsiteX6" fmla="*/ 3295500 w 3461384"/>
                  <a:gd name="connsiteY6" fmla="*/ 444529 h 747969"/>
                  <a:gd name="connsiteX7" fmla="*/ 2406500 w 3461384"/>
                  <a:gd name="connsiteY7" fmla="*/ 330229 h 747969"/>
                  <a:gd name="connsiteX8" fmla="*/ 1568300 w 3461384"/>
                  <a:gd name="connsiteY8" fmla="*/ 59296 h 747969"/>
                  <a:gd name="connsiteX9" fmla="*/ 937534 w 3461384"/>
                  <a:gd name="connsiteY9" fmla="*/ 29 h 747969"/>
                  <a:gd name="connsiteX0" fmla="*/ 937534 w 3461384"/>
                  <a:gd name="connsiteY0" fmla="*/ 29 h 741238"/>
                  <a:gd name="connsiteX1" fmla="*/ 44300 w 3461384"/>
                  <a:gd name="connsiteY1" fmla="*/ 55063 h 741238"/>
                  <a:gd name="connsiteX2" fmla="*/ 239034 w 3461384"/>
                  <a:gd name="connsiteY2" fmla="*/ 262496 h 741238"/>
                  <a:gd name="connsiteX3" fmla="*/ 1132267 w 3461384"/>
                  <a:gd name="connsiteY3" fmla="*/ 270963 h 741238"/>
                  <a:gd name="connsiteX4" fmla="*/ 2834067 w 3461384"/>
                  <a:gd name="connsiteY4" fmla="*/ 728163 h 741238"/>
                  <a:gd name="connsiteX5" fmla="*/ 3422500 w 3461384"/>
                  <a:gd name="connsiteY5" fmla="*/ 643496 h 741238"/>
                  <a:gd name="connsiteX6" fmla="*/ 3295500 w 3461384"/>
                  <a:gd name="connsiteY6" fmla="*/ 444529 h 741238"/>
                  <a:gd name="connsiteX7" fmla="*/ 2406500 w 3461384"/>
                  <a:gd name="connsiteY7" fmla="*/ 330229 h 741238"/>
                  <a:gd name="connsiteX8" fmla="*/ 1568300 w 3461384"/>
                  <a:gd name="connsiteY8" fmla="*/ 59296 h 741238"/>
                  <a:gd name="connsiteX9" fmla="*/ 937534 w 3461384"/>
                  <a:gd name="connsiteY9" fmla="*/ 29 h 741238"/>
                  <a:gd name="connsiteX0" fmla="*/ 928315 w 3452165"/>
                  <a:gd name="connsiteY0" fmla="*/ 30 h 741239"/>
                  <a:gd name="connsiteX1" fmla="*/ 35081 w 3452165"/>
                  <a:gd name="connsiteY1" fmla="*/ 55064 h 741239"/>
                  <a:gd name="connsiteX2" fmla="*/ 272148 w 3452165"/>
                  <a:gd name="connsiteY2" fmla="*/ 266730 h 741239"/>
                  <a:gd name="connsiteX3" fmla="*/ 1123048 w 3452165"/>
                  <a:gd name="connsiteY3" fmla="*/ 270964 h 741239"/>
                  <a:gd name="connsiteX4" fmla="*/ 2824848 w 3452165"/>
                  <a:gd name="connsiteY4" fmla="*/ 728164 h 741239"/>
                  <a:gd name="connsiteX5" fmla="*/ 3413281 w 3452165"/>
                  <a:gd name="connsiteY5" fmla="*/ 643497 h 741239"/>
                  <a:gd name="connsiteX6" fmla="*/ 3286281 w 3452165"/>
                  <a:gd name="connsiteY6" fmla="*/ 444530 h 741239"/>
                  <a:gd name="connsiteX7" fmla="*/ 2397281 w 3452165"/>
                  <a:gd name="connsiteY7" fmla="*/ 330230 h 741239"/>
                  <a:gd name="connsiteX8" fmla="*/ 1559081 w 3452165"/>
                  <a:gd name="connsiteY8" fmla="*/ 59297 h 741239"/>
                  <a:gd name="connsiteX9" fmla="*/ 928315 w 3452165"/>
                  <a:gd name="connsiteY9" fmla="*/ 30 h 741239"/>
                  <a:gd name="connsiteX0" fmla="*/ 858967 w 3382817"/>
                  <a:gd name="connsiteY0" fmla="*/ 2135 h 743344"/>
                  <a:gd name="connsiteX1" fmla="*/ 46166 w 3382817"/>
                  <a:gd name="connsiteY1" fmla="*/ 107969 h 743344"/>
                  <a:gd name="connsiteX2" fmla="*/ 202800 w 3382817"/>
                  <a:gd name="connsiteY2" fmla="*/ 268835 h 743344"/>
                  <a:gd name="connsiteX3" fmla="*/ 1053700 w 3382817"/>
                  <a:gd name="connsiteY3" fmla="*/ 273069 h 743344"/>
                  <a:gd name="connsiteX4" fmla="*/ 2755500 w 3382817"/>
                  <a:gd name="connsiteY4" fmla="*/ 730269 h 743344"/>
                  <a:gd name="connsiteX5" fmla="*/ 3343933 w 3382817"/>
                  <a:gd name="connsiteY5" fmla="*/ 645602 h 743344"/>
                  <a:gd name="connsiteX6" fmla="*/ 3216933 w 3382817"/>
                  <a:gd name="connsiteY6" fmla="*/ 446635 h 743344"/>
                  <a:gd name="connsiteX7" fmla="*/ 2327933 w 3382817"/>
                  <a:gd name="connsiteY7" fmla="*/ 332335 h 743344"/>
                  <a:gd name="connsiteX8" fmla="*/ 1489733 w 3382817"/>
                  <a:gd name="connsiteY8" fmla="*/ 61402 h 743344"/>
                  <a:gd name="connsiteX9" fmla="*/ 858967 w 3382817"/>
                  <a:gd name="connsiteY9" fmla="*/ 2135 h 743344"/>
                  <a:gd name="connsiteX0" fmla="*/ 849452 w 3373302"/>
                  <a:gd name="connsiteY0" fmla="*/ 2135 h 743344"/>
                  <a:gd name="connsiteX1" fmla="*/ 36651 w 3373302"/>
                  <a:gd name="connsiteY1" fmla="*/ 107969 h 743344"/>
                  <a:gd name="connsiteX2" fmla="*/ 231385 w 3373302"/>
                  <a:gd name="connsiteY2" fmla="*/ 281535 h 743344"/>
                  <a:gd name="connsiteX3" fmla="*/ 1044185 w 3373302"/>
                  <a:gd name="connsiteY3" fmla="*/ 273069 h 743344"/>
                  <a:gd name="connsiteX4" fmla="*/ 2745985 w 3373302"/>
                  <a:gd name="connsiteY4" fmla="*/ 730269 h 743344"/>
                  <a:gd name="connsiteX5" fmla="*/ 3334418 w 3373302"/>
                  <a:gd name="connsiteY5" fmla="*/ 645602 h 743344"/>
                  <a:gd name="connsiteX6" fmla="*/ 3207418 w 3373302"/>
                  <a:gd name="connsiteY6" fmla="*/ 446635 h 743344"/>
                  <a:gd name="connsiteX7" fmla="*/ 2318418 w 3373302"/>
                  <a:gd name="connsiteY7" fmla="*/ 332335 h 743344"/>
                  <a:gd name="connsiteX8" fmla="*/ 1480218 w 3373302"/>
                  <a:gd name="connsiteY8" fmla="*/ 61402 h 743344"/>
                  <a:gd name="connsiteX9" fmla="*/ 849452 w 3373302"/>
                  <a:gd name="connsiteY9" fmla="*/ 2135 h 743344"/>
                  <a:gd name="connsiteX0" fmla="*/ 848877 w 3372727"/>
                  <a:gd name="connsiteY0" fmla="*/ 2135 h 743344"/>
                  <a:gd name="connsiteX1" fmla="*/ 36076 w 3372727"/>
                  <a:gd name="connsiteY1" fmla="*/ 107969 h 743344"/>
                  <a:gd name="connsiteX2" fmla="*/ 230810 w 3372727"/>
                  <a:gd name="connsiteY2" fmla="*/ 281535 h 743344"/>
                  <a:gd name="connsiteX3" fmla="*/ 1043610 w 3372727"/>
                  <a:gd name="connsiteY3" fmla="*/ 273069 h 743344"/>
                  <a:gd name="connsiteX4" fmla="*/ 2745410 w 3372727"/>
                  <a:gd name="connsiteY4" fmla="*/ 730269 h 743344"/>
                  <a:gd name="connsiteX5" fmla="*/ 3333843 w 3372727"/>
                  <a:gd name="connsiteY5" fmla="*/ 645602 h 743344"/>
                  <a:gd name="connsiteX6" fmla="*/ 3206843 w 3372727"/>
                  <a:gd name="connsiteY6" fmla="*/ 446635 h 743344"/>
                  <a:gd name="connsiteX7" fmla="*/ 2317843 w 3372727"/>
                  <a:gd name="connsiteY7" fmla="*/ 332335 h 743344"/>
                  <a:gd name="connsiteX8" fmla="*/ 1479643 w 3372727"/>
                  <a:gd name="connsiteY8" fmla="*/ 61402 h 743344"/>
                  <a:gd name="connsiteX9" fmla="*/ 848877 w 3372727"/>
                  <a:gd name="connsiteY9" fmla="*/ 2135 h 743344"/>
                  <a:gd name="connsiteX0" fmla="*/ 816149 w 3339999"/>
                  <a:gd name="connsiteY0" fmla="*/ 988 h 742197"/>
                  <a:gd name="connsiteX1" fmla="*/ 42425 w 3339999"/>
                  <a:gd name="connsiteY1" fmla="*/ 44299 h 742197"/>
                  <a:gd name="connsiteX2" fmla="*/ 198082 w 3339999"/>
                  <a:gd name="connsiteY2" fmla="*/ 280388 h 742197"/>
                  <a:gd name="connsiteX3" fmla="*/ 1010882 w 3339999"/>
                  <a:gd name="connsiteY3" fmla="*/ 271922 h 742197"/>
                  <a:gd name="connsiteX4" fmla="*/ 2712682 w 3339999"/>
                  <a:gd name="connsiteY4" fmla="*/ 729122 h 742197"/>
                  <a:gd name="connsiteX5" fmla="*/ 3301115 w 3339999"/>
                  <a:gd name="connsiteY5" fmla="*/ 644455 h 742197"/>
                  <a:gd name="connsiteX6" fmla="*/ 3174115 w 3339999"/>
                  <a:gd name="connsiteY6" fmla="*/ 445488 h 742197"/>
                  <a:gd name="connsiteX7" fmla="*/ 2285115 w 3339999"/>
                  <a:gd name="connsiteY7" fmla="*/ 331188 h 742197"/>
                  <a:gd name="connsiteX8" fmla="*/ 1446915 w 3339999"/>
                  <a:gd name="connsiteY8" fmla="*/ 60255 h 742197"/>
                  <a:gd name="connsiteX9" fmla="*/ 816149 w 3339999"/>
                  <a:gd name="connsiteY9" fmla="*/ 988 h 742197"/>
                  <a:gd name="connsiteX0" fmla="*/ 816149 w 3339999"/>
                  <a:gd name="connsiteY0" fmla="*/ 470 h 741679"/>
                  <a:gd name="connsiteX1" fmla="*/ 42425 w 3339999"/>
                  <a:gd name="connsiteY1" fmla="*/ 43781 h 741679"/>
                  <a:gd name="connsiteX2" fmla="*/ 198082 w 3339999"/>
                  <a:gd name="connsiteY2" fmla="*/ 229070 h 741679"/>
                  <a:gd name="connsiteX3" fmla="*/ 1010882 w 3339999"/>
                  <a:gd name="connsiteY3" fmla="*/ 271404 h 741679"/>
                  <a:gd name="connsiteX4" fmla="*/ 2712682 w 3339999"/>
                  <a:gd name="connsiteY4" fmla="*/ 728604 h 741679"/>
                  <a:gd name="connsiteX5" fmla="*/ 3301115 w 3339999"/>
                  <a:gd name="connsiteY5" fmla="*/ 643937 h 741679"/>
                  <a:gd name="connsiteX6" fmla="*/ 3174115 w 3339999"/>
                  <a:gd name="connsiteY6" fmla="*/ 444970 h 741679"/>
                  <a:gd name="connsiteX7" fmla="*/ 2285115 w 3339999"/>
                  <a:gd name="connsiteY7" fmla="*/ 330670 h 741679"/>
                  <a:gd name="connsiteX8" fmla="*/ 1446915 w 3339999"/>
                  <a:gd name="connsiteY8" fmla="*/ 59737 h 741679"/>
                  <a:gd name="connsiteX9" fmla="*/ 816149 w 3339999"/>
                  <a:gd name="connsiteY9" fmla="*/ 470 h 741679"/>
                  <a:gd name="connsiteX0" fmla="*/ 665259 w 3329786"/>
                  <a:gd name="connsiteY0" fmla="*/ 134 h 776513"/>
                  <a:gd name="connsiteX1" fmla="*/ 32212 w 3329786"/>
                  <a:gd name="connsiteY1" fmla="*/ 78615 h 776513"/>
                  <a:gd name="connsiteX2" fmla="*/ 187869 w 3329786"/>
                  <a:gd name="connsiteY2" fmla="*/ 263904 h 776513"/>
                  <a:gd name="connsiteX3" fmla="*/ 1000669 w 3329786"/>
                  <a:gd name="connsiteY3" fmla="*/ 306238 h 776513"/>
                  <a:gd name="connsiteX4" fmla="*/ 2702469 w 3329786"/>
                  <a:gd name="connsiteY4" fmla="*/ 763438 h 776513"/>
                  <a:gd name="connsiteX5" fmla="*/ 3290902 w 3329786"/>
                  <a:gd name="connsiteY5" fmla="*/ 678771 h 776513"/>
                  <a:gd name="connsiteX6" fmla="*/ 3163902 w 3329786"/>
                  <a:gd name="connsiteY6" fmla="*/ 479804 h 776513"/>
                  <a:gd name="connsiteX7" fmla="*/ 2274902 w 3329786"/>
                  <a:gd name="connsiteY7" fmla="*/ 365504 h 776513"/>
                  <a:gd name="connsiteX8" fmla="*/ 1436702 w 3329786"/>
                  <a:gd name="connsiteY8" fmla="*/ 94571 h 776513"/>
                  <a:gd name="connsiteX9" fmla="*/ 665259 w 3329786"/>
                  <a:gd name="connsiteY9" fmla="*/ 134 h 776513"/>
                  <a:gd name="connsiteX0" fmla="*/ 665259 w 3329786"/>
                  <a:gd name="connsiteY0" fmla="*/ 950 h 777329"/>
                  <a:gd name="connsiteX1" fmla="*/ 32212 w 3329786"/>
                  <a:gd name="connsiteY1" fmla="*/ 79431 h 777329"/>
                  <a:gd name="connsiteX2" fmla="*/ 187869 w 3329786"/>
                  <a:gd name="connsiteY2" fmla="*/ 264720 h 777329"/>
                  <a:gd name="connsiteX3" fmla="*/ 1000669 w 3329786"/>
                  <a:gd name="connsiteY3" fmla="*/ 307054 h 777329"/>
                  <a:gd name="connsiteX4" fmla="*/ 2702469 w 3329786"/>
                  <a:gd name="connsiteY4" fmla="*/ 764254 h 777329"/>
                  <a:gd name="connsiteX5" fmla="*/ 3290902 w 3329786"/>
                  <a:gd name="connsiteY5" fmla="*/ 679587 h 777329"/>
                  <a:gd name="connsiteX6" fmla="*/ 3163902 w 3329786"/>
                  <a:gd name="connsiteY6" fmla="*/ 480620 h 777329"/>
                  <a:gd name="connsiteX7" fmla="*/ 2274902 w 3329786"/>
                  <a:gd name="connsiteY7" fmla="*/ 366320 h 777329"/>
                  <a:gd name="connsiteX8" fmla="*/ 1436702 w 3329786"/>
                  <a:gd name="connsiteY8" fmla="*/ 60217 h 777329"/>
                  <a:gd name="connsiteX9" fmla="*/ 665259 w 3329786"/>
                  <a:gd name="connsiteY9" fmla="*/ 950 h 777329"/>
                  <a:gd name="connsiteX0" fmla="*/ 665259 w 3329497"/>
                  <a:gd name="connsiteY0" fmla="*/ 500 h 776879"/>
                  <a:gd name="connsiteX1" fmla="*/ 32212 w 3329497"/>
                  <a:gd name="connsiteY1" fmla="*/ 78981 h 776879"/>
                  <a:gd name="connsiteX2" fmla="*/ 187869 w 3329497"/>
                  <a:gd name="connsiteY2" fmla="*/ 264270 h 776879"/>
                  <a:gd name="connsiteX3" fmla="*/ 1000669 w 3329497"/>
                  <a:gd name="connsiteY3" fmla="*/ 306604 h 776879"/>
                  <a:gd name="connsiteX4" fmla="*/ 2702469 w 3329497"/>
                  <a:gd name="connsiteY4" fmla="*/ 763804 h 776879"/>
                  <a:gd name="connsiteX5" fmla="*/ 3290902 w 3329497"/>
                  <a:gd name="connsiteY5" fmla="*/ 679137 h 776879"/>
                  <a:gd name="connsiteX6" fmla="*/ 3163902 w 3329497"/>
                  <a:gd name="connsiteY6" fmla="*/ 480170 h 776879"/>
                  <a:gd name="connsiteX7" fmla="*/ 2282717 w 3329497"/>
                  <a:gd name="connsiteY7" fmla="*/ 307255 h 776879"/>
                  <a:gd name="connsiteX8" fmla="*/ 1436702 w 3329497"/>
                  <a:gd name="connsiteY8" fmla="*/ 59767 h 776879"/>
                  <a:gd name="connsiteX9" fmla="*/ 665259 w 3329497"/>
                  <a:gd name="connsiteY9" fmla="*/ 500 h 776879"/>
                  <a:gd name="connsiteX0" fmla="*/ 665259 w 3334128"/>
                  <a:gd name="connsiteY0" fmla="*/ 500 h 798491"/>
                  <a:gd name="connsiteX1" fmla="*/ 32212 w 3334128"/>
                  <a:gd name="connsiteY1" fmla="*/ 78981 h 798491"/>
                  <a:gd name="connsiteX2" fmla="*/ 187869 w 3334128"/>
                  <a:gd name="connsiteY2" fmla="*/ 264270 h 798491"/>
                  <a:gd name="connsiteX3" fmla="*/ 1000669 w 3334128"/>
                  <a:gd name="connsiteY3" fmla="*/ 306604 h 798491"/>
                  <a:gd name="connsiteX4" fmla="*/ 2639946 w 3334128"/>
                  <a:gd name="connsiteY4" fmla="*/ 787250 h 798491"/>
                  <a:gd name="connsiteX5" fmla="*/ 3290902 w 3334128"/>
                  <a:gd name="connsiteY5" fmla="*/ 679137 h 798491"/>
                  <a:gd name="connsiteX6" fmla="*/ 3163902 w 3334128"/>
                  <a:gd name="connsiteY6" fmla="*/ 480170 h 798491"/>
                  <a:gd name="connsiteX7" fmla="*/ 2282717 w 3334128"/>
                  <a:gd name="connsiteY7" fmla="*/ 307255 h 798491"/>
                  <a:gd name="connsiteX8" fmla="*/ 1436702 w 3334128"/>
                  <a:gd name="connsiteY8" fmla="*/ 59767 h 798491"/>
                  <a:gd name="connsiteX9" fmla="*/ 665259 w 3334128"/>
                  <a:gd name="connsiteY9" fmla="*/ 500 h 798491"/>
                  <a:gd name="connsiteX0" fmla="*/ 666585 w 3335454"/>
                  <a:gd name="connsiteY0" fmla="*/ 500 h 802541"/>
                  <a:gd name="connsiteX1" fmla="*/ 33538 w 3335454"/>
                  <a:gd name="connsiteY1" fmla="*/ 78981 h 802541"/>
                  <a:gd name="connsiteX2" fmla="*/ 189195 w 3335454"/>
                  <a:gd name="connsiteY2" fmla="*/ 264270 h 802541"/>
                  <a:gd name="connsiteX3" fmla="*/ 1048887 w 3335454"/>
                  <a:gd name="connsiteY3" fmla="*/ 341774 h 802541"/>
                  <a:gd name="connsiteX4" fmla="*/ 2641272 w 3335454"/>
                  <a:gd name="connsiteY4" fmla="*/ 787250 h 802541"/>
                  <a:gd name="connsiteX5" fmla="*/ 3292228 w 3335454"/>
                  <a:gd name="connsiteY5" fmla="*/ 679137 h 802541"/>
                  <a:gd name="connsiteX6" fmla="*/ 3165228 w 3335454"/>
                  <a:gd name="connsiteY6" fmla="*/ 480170 h 802541"/>
                  <a:gd name="connsiteX7" fmla="*/ 2284043 w 3335454"/>
                  <a:gd name="connsiteY7" fmla="*/ 307255 h 802541"/>
                  <a:gd name="connsiteX8" fmla="*/ 1438028 w 3335454"/>
                  <a:gd name="connsiteY8" fmla="*/ 59767 h 802541"/>
                  <a:gd name="connsiteX9" fmla="*/ 666585 w 3335454"/>
                  <a:gd name="connsiteY9" fmla="*/ 500 h 802541"/>
                  <a:gd name="connsiteX0" fmla="*/ 672595 w 3341464"/>
                  <a:gd name="connsiteY0" fmla="*/ 500 h 1534981"/>
                  <a:gd name="connsiteX1" fmla="*/ 39548 w 3341464"/>
                  <a:gd name="connsiteY1" fmla="*/ 78981 h 1534981"/>
                  <a:gd name="connsiteX2" fmla="*/ 195205 w 3341464"/>
                  <a:gd name="connsiteY2" fmla="*/ 264270 h 1534981"/>
                  <a:gd name="connsiteX3" fmla="*/ 1241263 w 3341464"/>
                  <a:gd name="connsiteY3" fmla="*/ 1527356 h 1534981"/>
                  <a:gd name="connsiteX4" fmla="*/ 2647282 w 3341464"/>
                  <a:gd name="connsiteY4" fmla="*/ 787250 h 1534981"/>
                  <a:gd name="connsiteX5" fmla="*/ 3298238 w 3341464"/>
                  <a:gd name="connsiteY5" fmla="*/ 679137 h 1534981"/>
                  <a:gd name="connsiteX6" fmla="*/ 3171238 w 3341464"/>
                  <a:gd name="connsiteY6" fmla="*/ 480170 h 1534981"/>
                  <a:gd name="connsiteX7" fmla="*/ 2290053 w 3341464"/>
                  <a:gd name="connsiteY7" fmla="*/ 307255 h 1534981"/>
                  <a:gd name="connsiteX8" fmla="*/ 1444038 w 3341464"/>
                  <a:gd name="connsiteY8" fmla="*/ 59767 h 1534981"/>
                  <a:gd name="connsiteX9" fmla="*/ 672595 w 3341464"/>
                  <a:gd name="connsiteY9" fmla="*/ 500 h 1534981"/>
                  <a:gd name="connsiteX0" fmla="*/ 633446 w 3302315"/>
                  <a:gd name="connsiteY0" fmla="*/ 500 h 1531465"/>
                  <a:gd name="connsiteX1" fmla="*/ 399 w 3302315"/>
                  <a:gd name="connsiteY1" fmla="*/ 78981 h 1531465"/>
                  <a:gd name="connsiteX2" fmla="*/ 723625 w 3302315"/>
                  <a:gd name="connsiteY2" fmla="*/ 414443 h 1531465"/>
                  <a:gd name="connsiteX3" fmla="*/ 1202114 w 3302315"/>
                  <a:gd name="connsiteY3" fmla="*/ 1527356 h 1531465"/>
                  <a:gd name="connsiteX4" fmla="*/ 2608133 w 3302315"/>
                  <a:gd name="connsiteY4" fmla="*/ 787250 h 1531465"/>
                  <a:gd name="connsiteX5" fmla="*/ 3259089 w 3302315"/>
                  <a:gd name="connsiteY5" fmla="*/ 679137 h 1531465"/>
                  <a:gd name="connsiteX6" fmla="*/ 3132089 w 3302315"/>
                  <a:gd name="connsiteY6" fmla="*/ 480170 h 1531465"/>
                  <a:gd name="connsiteX7" fmla="*/ 2250904 w 3302315"/>
                  <a:gd name="connsiteY7" fmla="*/ 307255 h 1531465"/>
                  <a:gd name="connsiteX8" fmla="*/ 1404889 w 3302315"/>
                  <a:gd name="connsiteY8" fmla="*/ 59767 h 1531465"/>
                  <a:gd name="connsiteX9" fmla="*/ 633446 w 3302315"/>
                  <a:gd name="connsiteY9" fmla="*/ 500 h 1531465"/>
                  <a:gd name="connsiteX0" fmla="*/ 633446 w 3302315"/>
                  <a:gd name="connsiteY0" fmla="*/ 500 h 1531465"/>
                  <a:gd name="connsiteX1" fmla="*/ 399 w 3302315"/>
                  <a:gd name="connsiteY1" fmla="*/ 78981 h 1531465"/>
                  <a:gd name="connsiteX2" fmla="*/ 723625 w 3302315"/>
                  <a:gd name="connsiteY2" fmla="*/ 414443 h 1531465"/>
                  <a:gd name="connsiteX3" fmla="*/ 1202114 w 3302315"/>
                  <a:gd name="connsiteY3" fmla="*/ 1527356 h 1531465"/>
                  <a:gd name="connsiteX4" fmla="*/ 2608133 w 3302315"/>
                  <a:gd name="connsiteY4" fmla="*/ 787250 h 1531465"/>
                  <a:gd name="connsiteX5" fmla="*/ 3259089 w 3302315"/>
                  <a:gd name="connsiteY5" fmla="*/ 679137 h 1531465"/>
                  <a:gd name="connsiteX6" fmla="*/ 3132089 w 3302315"/>
                  <a:gd name="connsiteY6" fmla="*/ 480170 h 1531465"/>
                  <a:gd name="connsiteX7" fmla="*/ 2250904 w 3302315"/>
                  <a:gd name="connsiteY7" fmla="*/ 307255 h 1531465"/>
                  <a:gd name="connsiteX8" fmla="*/ 1404889 w 3302315"/>
                  <a:gd name="connsiteY8" fmla="*/ 59767 h 1531465"/>
                  <a:gd name="connsiteX9" fmla="*/ 633446 w 3302315"/>
                  <a:gd name="connsiteY9" fmla="*/ 500 h 1531465"/>
                  <a:gd name="connsiteX0" fmla="*/ 633602 w 3302471"/>
                  <a:gd name="connsiteY0" fmla="*/ 500 h 1532837"/>
                  <a:gd name="connsiteX1" fmla="*/ 555 w 3302471"/>
                  <a:gd name="connsiteY1" fmla="*/ 78981 h 1532837"/>
                  <a:gd name="connsiteX2" fmla="*/ 740723 w 3302471"/>
                  <a:gd name="connsiteY2" fmla="*/ 351212 h 1532837"/>
                  <a:gd name="connsiteX3" fmla="*/ 1202270 w 3302471"/>
                  <a:gd name="connsiteY3" fmla="*/ 1527356 h 1532837"/>
                  <a:gd name="connsiteX4" fmla="*/ 2608289 w 3302471"/>
                  <a:gd name="connsiteY4" fmla="*/ 787250 h 1532837"/>
                  <a:gd name="connsiteX5" fmla="*/ 3259245 w 3302471"/>
                  <a:gd name="connsiteY5" fmla="*/ 679137 h 1532837"/>
                  <a:gd name="connsiteX6" fmla="*/ 3132245 w 3302471"/>
                  <a:gd name="connsiteY6" fmla="*/ 480170 h 1532837"/>
                  <a:gd name="connsiteX7" fmla="*/ 2251060 w 3302471"/>
                  <a:gd name="connsiteY7" fmla="*/ 307255 h 1532837"/>
                  <a:gd name="connsiteX8" fmla="*/ 1405045 w 3302471"/>
                  <a:gd name="connsiteY8" fmla="*/ 59767 h 1532837"/>
                  <a:gd name="connsiteX9" fmla="*/ 633602 w 3302471"/>
                  <a:gd name="connsiteY9" fmla="*/ 500 h 1532837"/>
                  <a:gd name="connsiteX0" fmla="*/ 633602 w 3302471"/>
                  <a:gd name="connsiteY0" fmla="*/ 500 h 1532837"/>
                  <a:gd name="connsiteX1" fmla="*/ 555 w 3302471"/>
                  <a:gd name="connsiteY1" fmla="*/ 78981 h 1532837"/>
                  <a:gd name="connsiteX2" fmla="*/ 740723 w 3302471"/>
                  <a:gd name="connsiteY2" fmla="*/ 351212 h 1532837"/>
                  <a:gd name="connsiteX3" fmla="*/ 1202270 w 3302471"/>
                  <a:gd name="connsiteY3" fmla="*/ 1527356 h 1532837"/>
                  <a:gd name="connsiteX4" fmla="*/ 2608289 w 3302471"/>
                  <a:gd name="connsiteY4" fmla="*/ 787250 h 1532837"/>
                  <a:gd name="connsiteX5" fmla="*/ 3259245 w 3302471"/>
                  <a:gd name="connsiteY5" fmla="*/ 679137 h 1532837"/>
                  <a:gd name="connsiteX6" fmla="*/ 3132245 w 3302471"/>
                  <a:gd name="connsiteY6" fmla="*/ 480170 h 1532837"/>
                  <a:gd name="connsiteX7" fmla="*/ 2251060 w 3302471"/>
                  <a:gd name="connsiteY7" fmla="*/ 307255 h 1532837"/>
                  <a:gd name="connsiteX8" fmla="*/ 1405045 w 3302471"/>
                  <a:gd name="connsiteY8" fmla="*/ 59767 h 1532837"/>
                  <a:gd name="connsiteX9" fmla="*/ 633602 w 3302471"/>
                  <a:gd name="connsiteY9" fmla="*/ 500 h 1532837"/>
                  <a:gd name="connsiteX0" fmla="*/ 633602 w 3302471"/>
                  <a:gd name="connsiteY0" fmla="*/ 500 h 1530842"/>
                  <a:gd name="connsiteX1" fmla="*/ 555 w 3302471"/>
                  <a:gd name="connsiteY1" fmla="*/ 78981 h 1530842"/>
                  <a:gd name="connsiteX2" fmla="*/ 740723 w 3302471"/>
                  <a:gd name="connsiteY2" fmla="*/ 351212 h 1530842"/>
                  <a:gd name="connsiteX3" fmla="*/ 1202270 w 3302471"/>
                  <a:gd name="connsiteY3" fmla="*/ 1527356 h 1530842"/>
                  <a:gd name="connsiteX4" fmla="*/ 2608289 w 3302471"/>
                  <a:gd name="connsiteY4" fmla="*/ 787250 h 1530842"/>
                  <a:gd name="connsiteX5" fmla="*/ 3259245 w 3302471"/>
                  <a:gd name="connsiteY5" fmla="*/ 679137 h 1530842"/>
                  <a:gd name="connsiteX6" fmla="*/ 3132245 w 3302471"/>
                  <a:gd name="connsiteY6" fmla="*/ 480170 h 1530842"/>
                  <a:gd name="connsiteX7" fmla="*/ 2251060 w 3302471"/>
                  <a:gd name="connsiteY7" fmla="*/ 307255 h 1530842"/>
                  <a:gd name="connsiteX8" fmla="*/ 1405045 w 3302471"/>
                  <a:gd name="connsiteY8" fmla="*/ 59767 h 1530842"/>
                  <a:gd name="connsiteX9" fmla="*/ 633602 w 3302471"/>
                  <a:gd name="connsiteY9" fmla="*/ 500 h 1530842"/>
                  <a:gd name="connsiteX0" fmla="*/ 650527 w 3319396"/>
                  <a:gd name="connsiteY0" fmla="*/ 4527 h 1534869"/>
                  <a:gd name="connsiteX1" fmla="*/ 537 w 3319396"/>
                  <a:gd name="connsiteY1" fmla="*/ 154143 h 1534869"/>
                  <a:gd name="connsiteX2" fmla="*/ 757648 w 3319396"/>
                  <a:gd name="connsiteY2" fmla="*/ 355239 h 1534869"/>
                  <a:gd name="connsiteX3" fmla="*/ 1219195 w 3319396"/>
                  <a:gd name="connsiteY3" fmla="*/ 1531383 h 1534869"/>
                  <a:gd name="connsiteX4" fmla="*/ 2625214 w 3319396"/>
                  <a:gd name="connsiteY4" fmla="*/ 791277 h 1534869"/>
                  <a:gd name="connsiteX5" fmla="*/ 3276170 w 3319396"/>
                  <a:gd name="connsiteY5" fmla="*/ 683164 h 1534869"/>
                  <a:gd name="connsiteX6" fmla="*/ 3149170 w 3319396"/>
                  <a:gd name="connsiteY6" fmla="*/ 484197 h 1534869"/>
                  <a:gd name="connsiteX7" fmla="*/ 2267985 w 3319396"/>
                  <a:gd name="connsiteY7" fmla="*/ 311282 h 1534869"/>
                  <a:gd name="connsiteX8" fmla="*/ 1421970 w 3319396"/>
                  <a:gd name="connsiteY8" fmla="*/ 63794 h 1534869"/>
                  <a:gd name="connsiteX9" fmla="*/ 650527 w 3319396"/>
                  <a:gd name="connsiteY9" fmla="*/ 4527 h 1534869"/>
                  <a:gd name="connsiteX0" fmla="*/ 651905 w 3320774"/>
                  <a:gd name="connsiteY0" fmla="*/ 4527 h 1534869"/>
                  <a:gd name="connsiteX1" fmla="*/ 1915 w 3320774"/>
                  <a:gd name="connsiteY1" fmla="*/ 154143 h 1534869"/>
                  <a:gd name="connsiteX2" fmla="*/ 759026 w 3320774"/>
                  <a:gd name="connsiteY2" fmla="*/ 355239 h 1534869"/>
                  <a:gd name="connsiteX3" fmla="*/ 1220573 w 3320774"/>
                  <a:gd name="connsiteY3" fmla="*/ 1531383 h 1534869"/>
                  <a:gd name="connsiteX4" fmla="*/ 2626592 w 3320774"/>
                  <a:gd name="connsiteY4" fmla="*/ 791277 h 1534869"/>
                  <a:gd name="connsiteX5" fmla="*/ 3277548 w 3320774"/>
                  <a:gd name="connsiteY5" fmla="*/ 683164 h 1534869"/>
                  <a:gd name="connsiteX6" fmla="*/ 3150548 w 3320774"/>
                  <a:gd name="connsiteY6" fmla="*/ 484197 h 1534869"/>
                  <a:gd name="connsiteX7" fmla="*/ 2269363 w 3320774"/>
                  <a:gd name="connsiteY7" fmla="*/ 311282 h 1534869"/>
                  <a:gd name="connsiteX8" fmla="*/ 1423348 w 3320774"/>
                  <a:gd name="connsiteY8" fmla="*/ 63794 h 1534869"/>
                  <a:gd name="connsiteX9" fmla="*/ 651905 w 3320774"/>
                  <a:gd name="connsiteY9" fmla="*/ 4527 h 1534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20774" h="1534869">
                    <a:moveTo>
                      <a:pt x="651905" y="4527"/>
                    </a:moveTo>
                    <a:cubicBezTo>
                      <a:pt x="415000" y="19585"/>
                      <a:pt x="-32881" y="-22867"/>
                      <a:pt x="1915" y="154143"/>
                    </a:cubicBezTo>
                    <a:cubicBezTo>
                      <a:pt x="36711" y="331153"/>
                      <a:pt x="555916" y="125699"/>
                      <a:pt x="759026" y="355239"/>
                    </a:cubicBezTo>
                    <a:cubicBezTo>
                      <a:pt x="962136" y="584779"/>
                      <a:pt x="460340" y="1474518"/>
                      <a:pt x="1220573" y="1531383"/>
                    </a:cubicBezTo>
                    <a:cubicBezTo>
                      <a:pt x="1980806" y="1588248"/>
                      <a:pt x="2283763" y="932647"/>
                      <a:pt x="2626592" y="791277"/>
                    </a:cubicBezTo>
                    <a:cubicBezTo>
                      <a:pt x="2969421" y="649907"/>
                      <a:pt x="3190222" y="734344"/>
                      <a:pt x="3277548" y="683164"/>
                    </a:cubicBezTo>
                    <a:cubicBezTo>
                      <a:pt x="3364874" y="631984"/>
                      <a:pt x="3318579" y="546177"/>
                      <a:pt x="3150548" y="484197"/>
                    </a:cubicBezTo>
                    <a:cubicBezTo>
                      <a:pt x="2982517" y="422217"/>
                      <a:pt x="2517718" y="375487"/>
                      <a:pt x="2269363" y="311282"/>
                    </a:cubicBezTo>
                    <a:cubicBezTo>
                      <a:pt x="2021008" y="247077"/>
                      <a:pt x="1692924" y="114920"/>
                      <a:pt x="1423348" y="63794"/>
                    </a:cubicBezTo>
                    <a:cubicBezTo>
                      <a:pt x="1153772" y="12668"/>
                      <a:pt x="888810" y="-10531"/>
                      <a:pt x="651905" y="4527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US" sz="1662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835464" y="3782227"/>
                <a:ext cx="1721853" cy="1217244"/>
              </a:xfrm>
              <a:custGeom>
                <a:avLst/>
                <a:gdLst>
                  <a:gd name="connsiteX0" fmla="*/ 1090099 w 1575296"/>
                  <a:gd name="connsiteY0" fmla="*/ 65932 h 1241813"/>
                  <a:gd name="connsiteX1" fmla="*/ 231683 w 1575296"/>
                  <a:gd name="connsiteY1" fmla="*/ 16168 h 1241813"/>
                  <a:gd name="connsiteX2" fmla="*/ 32630 w 1575296"/>
                  <a:gd name="connsiteY2" fmla="*/ 296087 h 1241813"/>
                  <a:gd name="connsiteX3" fmla="*/ 785299 w 1575296"/>
                  <a:gd name="connsiteY3" fmla="*/ 1210487 h 1241813"/>
                  <a:gd name="connsiteX4" fmla="*/ 1575291 w 1575296"/>
                  <a:gd name="connsiteY4" fmla="*/ 1011434 h 1241813"/>
                  <a:gd name="connsiteX5" fmla="*/ 797740 w 1575296"/>
                  <a:gd name="connsiteY5" fmla="*/ 831042 h 1241813"/>
                  <a:gd name="connsiteX6" fmla="*/ 455618 w 1575296"/>
                  <a:gd name="connsiteY6" fmla="*/ 432936 h 1241813"/>
                  <a:gd name="connsiteX7" fmla="*/ 1289152 w 1575296"/>
                  <a:gd name="connsiteY7" fmla="*/ 333409 h 1241813"/>
                  <a:gd name="connsiteX8" fmla="*/ 1090099 w 1575296"/>
                  <a:gd name="connsiteY8" fmla="*/ 65932 h 1241813"/>
                  <a:gd name="connsiteX0" fmla="*/ 1090099 w 1601298"/>
                  <a:gd name="connsiteY0" fmla="*/ 65932 h 1240525"/>
                  <a:gd name="connsiteX1" fmla="*/ 231683 w 1601298"/>
                  <a:gd name="connsiteY1" fmla="*/ 16168 h 1240525"/>
                  <a:gd name="connsiteX2" fmla="*/ 32630 w 1601298"/>
                  <a:gd name="connsiteY2" fmla="*/ 296087 h 1240525"/>
                  <a:gd name="connsiteX3" fmla="*/ 785299 w 1601298"/>
                  <a:gd name="connsiteY3" fmla="*/ 1210487 h 1240525"/>
                  <a:gd name="connsiteX4" fmla="*/ 1601293 w 1601298"/>
                  <a:gd name="connsiteY4" fmla="*/ 1002766 h 1240525"/>
                  <a:gd name="connsiteX5" fmla="*/ 797740 w 1601298"/>
                  <a:gd name="connsiteY5" fmla="*/ 831042 h 1240525"/>
                  <a:gd name="connsiteX6" fmla="*/ 455618 w 1601298"/>
                  <a:gd name="connsiteY6" fmla="*/ 432936 h 1240525"/>
                  <a:gd name="connsiteX7" fmla="*/ 1289152 w 1601298"/>
                  <a:gd name="connsiteY7" fmla="*/ 333409 h 1240525"/>
                  <a:gd name="connsiteX8" fmla="*/ 1090099 w 1601298"/>
                  <a:gd name="connsiteY8" fmla="*/ 65932 h 1240525"/>
                  <a:gd name="connsiteX0" fmla="*/ 1083511 w 1595081"/>
                  <a:gd name="connsiteY0" fmla="*/ 65932 h 1173271"/>
                  <a:gd name="connsiteX1" fmla="*/ 225095 w 1595081"/>
                  <a:gd name="connsiteY1" fmla="*/ 16168 h 1173271"/>
                  <a:gd name="connsiteX2" fmla="*/ 26042 w 1595081"/>
                  <a:gd name="connsiteY2" fmla="*/ 296087 h 1173271"/>
                  <a:gd name="connsiteX3" fmla="*/ 683371 w 1595081"/>
                  <a:gd name="connsiteY3" fmla="*/ 1136815 h 1173271"/>
                  <a:gd name="connsiteX4" fmla="*/ 1594705 w 1595081"/>
                  <a:gd name="connsiteY4" fmla="*/ 1002766 h 1173271"/>
                  <a:gd name="connsiteX5" fmla="*/ 791152 w 1595081"/>
                  <a:gd name="connsiteY5" fmla="*/ 831042 h 1173271"/>
                  <a:gd name="connsiteX6" fmla="*/ 449030 w 1595081"/>
                  <a:gd name="connsiteY6" fmla="*/ 432936 h 1173271"/>
                  <a:gd name="connsiteX7" fmla="*/ 1282564 w 1595081"/>
                  <a:gd name="connsiteY7" fmla="*/ 333409 h 1173271"/>
                  <a:gd name="connsiteX8" fmla="*/ 1083511 w 1595081"/>
                  <a:gd name="connsiteY8" fmla="*/ 65932 h 1173271"/>
                  <a:gd name="connsiteX0" fmla="*/ 1083511 w 1603744"/>
                  <a:gd name="connsiteY0" fmla="*/ 65932 h 1174111"/>
                  <a:gd name="connsiteX1" fmla="*/ 225095 w 1603744"/>
                  <a:gd name="connsiteY1" fmla="*/ 16168 h 1174111"/>
                  <a:gd name="connsiteX2" fmla="*/ 26042 w 1603744"/>
                  <a:gd name="connsiteY2" fmla="*/ 296087 h 1174111"/>
                  <a:gd name="connsiteX3" fmla="*/ 683371 w 1603744"/>
                  <a:gd name="connsiteY3" fmla="*/ 1136815 h 1174111"/>
                  <a:gd name="connsiteX4" fmla="*/ 1603373 w 1603744"/>
                  <a:gd name="connsiteY4" fmla="*/ 1007100 h 1174111"/>
                  <a:gd name="connsiteX5" fmla="*/ 791152 w 1603744"/>
                  <a:gd name="connsiteY5" fmla="*/ 831042 h 1174111"/>
                  <a:gd name="connsiteX6" fmla="*/ 449030 w 1603744"/>
                  <a:gd name="connsiteY6" fmla="*/ 432936 h 1174111"/>
                  <a:gd name="connsiteX7" fmla="*/ 1282564 w 1603744"/>
                  <a:gd name="connsiteY7" fmla="*/ 333409 h 1174111"/>
                  <a:gd name="connsiteX8" fmla="*/ 1083511 w 1603744"/>
                  <a:gd name="connsiteY8" fmla="*/ 65932 h 1174111"/>
                  <a:gd name="connsiteX0" fmla="*/ 1083511 w 1603373"/>
                  <a:gd name="connsiteY0" fmla="*/ 65932 h 1188726"/>
                  <a:gd name="connsiteX1" fmla="*/ 225095 w 1603373"/>
                  <a:gd name="connsiteY1" fmla="*/ 16168 h 1188726"/>
                  <a:gd name="connsiteX2" fmla="*/ 26042 w 1603373"/>
                  <a:gd name="connsiteY2" fmla="*/ 296087 h 1188726"/>
                  <a:gd name="connsiteX3" fmla="*/ 683371 w 1603373"/>
                  <a:gd name="connsiteY3" fmla="*/ 1136815 h 1188726"/>
                  <a:gd name="connsiteX4" fmla="*/ 1603373 w 1603373"/>
                  <a:gd name="connsiteY4" fmla="*/ 1007100 h 1188726"/>
                  <a:gd name="connsiteX5" fmla="*/ 791152 w 1603373"/>
                  <a:gd name="connsiteY5" fmla="*/ 831042 h 1188726"/>
                  <a:gd name="connsiteX6" fmla="*/ 449030 w 1603373"/>
                  <a:gd name="connsiteY6" fmla="*/ 432936 h 1188726"/>
                  <a:gd name="connsiteX7" fmla="*/ 1282564 w 1603373"/>
                  <a:gd name="connsiteY7" fmla="*/ 333409 h 1188726"/>
                  <a:gd name="connsiteX8" fmla="*/ 1083511 w 1603373"/>
                  <a:gd name="connsiteY8" fmla="*/ 65932 h 1188726"/>
                  <a:gd name="connsiteX0" fmla="*/ 1083511 w 1603373"/>
                  <a:gd name="connsiteY0" fmla="*/ 64117 h 1186911"/>
                  <a:gd name="connsiteX1" fmla="*/ 225095 w 1603373"/>
                  <a:gd name="connsiteY1" fmla="*/ 14353 h 1186911"/>
                  <a:gd name="connsiteX2" fmla="*/ 26042 w 1603373"/>
                  <a:gd name="connsiteY2" fmla="*/ 294272 h 1186911"/>
                  <a:gd name="connsiteX3" fmla="*/ 683371 w 1603373"/>
                  <a:gd name="connsiteY3" fmla="*/ 1135000 h 1186911"/>
                  <a:gd name="connsiteX4" fmla="*/ 1603373 w 1603373"/>
                  <a:gd name="connsiteY4" fmla="*/ 1005285 h 1186911"/>
                  <a:gd name="connsiteX5" fmla="*/ 791152 w 1603373"/>
                  <a:gd name="connsiteY5" fmla="*/ 829227 h 1186911"/>
                  <a:gd name="connsiteX6" fmla="*/ 449030 w 1603373"/>
                  <a:gd name="connsiteY6" fmla="*/ 431121 h 1186911"/>
                  <a:gd name="connsiteX7" fmla="*/ 1269563 w 1603373"/>
                  <a:gd name="connsiteY7" fmla="*/ 266589 h 1186911"/>
                  <a:gd name="connsiteX8" fmla="*/ 1083511 w 1603373"/>
                  <a:gd name="connsiteY8" fmla="*/ 64117 h 1186911"/>
                  <a:gd name="connsiteX0" fmla="*/ 1083511 w 1603373"/>
                  <a:gd name="connsiteY0" fmla="*/ 64117 h 1186911"/>
                  <a:gd name="connsiteX1" fmla="*/ 225095 w 1603373"/>
                  <a:gd name="connsiteY1" fmla="*/ 14353 h 1186911"/>
                  <a:gd name="connsiteX2" fmla="*/ 26042 w 1603373"/>
                  <a:gd name="connsiteY2" fmla="*/ 294272 h 1186911"/>
                  <a:gd name="connsiteX3" fmla="*/ 683371 w 1603373"/>
                  <a:gd name="connsiteY3" fmla="*/ 1135000 h 1186911"/>
                  <a:gd name="connsiteX4" fmla="*/ 1603373 w 1603373"/>
                  <a:gd name="connsiteY4" fmla="*/ 1005285 h 1186911"/>
                  <a:gd name="connsiteX5" fmla="*/ 791152 w 1603373"/>
                  <a:gd name="connsiteY5" fmla="*/ 829227 h 1186911"/>
                  <a:gd name="connsiteX6" fmla="*/ 492366 w 1603373"/>
                  <a:gd name="connsiteY6" fmla="*/ 431121 h 1186911"/>
                  <a:gd name="connsiteX7" fmla="*/ 1269563 w 1603373"/>
                  <a:gd name="connsiteY7" fmla="*/ 266589 h 1186911"/>
                  <a:gd name="connsiteX8" fmla="*/ 1083511 w 1603373"/>
                  <a:gd name="connsiteY8" fmla="*/ 64117 h 1186911"/>
                  <a:gd name="connsiteX0" fmla="*/ 1180460 w 1700322"/>
                  <a:gd name="connsiteY0" fmla="*/ 77578 h 1186689"/>
                  <a:gd name="connsiteX1" fmla="*/ 322044 w 1700322"/>
                  <a:gd name="connsiteY1" fmla="*/ 27814 h 1186689"/>
                  <a:gd name="connsiteX2" fmla="*/ 17483 w 1700322"/>
                  <a:gd name="connsiteY2" fmla="*/ 493628 h 1186689"/>
                  <a:gd name="connsiteX3" fmla="*/ 780320 w 1700322"/>
                  <a:gd name="connsiteY3" fmla="*/ 1148461 h 1186689"/>
                  <a:gd name="connsiteX4" fmla="*/ 1700322 w 1700322"/>
                  <a:gd name="connsiteY4" fmla="*/ 1018746 h 1186689"/>
                  <a:gd name="connsiteX5" fmla="*/ 888101 w 1700322"/>
                  <a:gd name="connsiteY5" fmla="*/ 842688 h 1186689"/>
                  <a:gd name="connsiteX6" fmla="*/ 589315 w 1700322"/>
                  <a:gd name="connsiteY6" fmla="*/ 444582 h 1186689"/>
                  <a:gd name="connsiteX7" fmla="*/ 1366512 w 1700322"/>
                  <a:gd name="connsiteY7" fmla="*/ 280050 h 1186689"/>
                  <a:gd name="connsiteX8" fmla="*/ 1180460 w 1700322"/>
                  <a:gd name="connsiteY8" fmla="*/ 77578 h 1186689"/>
                  <a:gd name="connsiteX0" fmla="*/ 1178251 w 1698794"/>
                  <a:gd name="connsiteY0" fmla="*/ 77578 h 1173473"/>
                  <a:gd name="connsiteX1" fmla="*/ 319835 w 1698794"/>
                  <a:gd name="connsiteY1" fmla="*/ 27814 h 1173473"/>
                  <a:gd name="connsiteX2" fmla="*/ 15274 w 1698794"/>
                  <a:gd name="connsiteY2" fmla="*/ 493628 h 1173473"/>
                  <a:gd name="connsiteX3" fmla="*/ 737918 w 1698794"/>
                  <a:gd name="connsiteY3" fmla="*/ 1148461 h 1173473"/>
                  <a:gd name="connsiteX4" fmla="*/ 1698113 w 1698794"/>
                  <a:gd name="connsiteY4" fmla="*/ 1018746 h 1173473"/>
                  <a:gd name="connsiteX5" fmla="*/ 885892 w 1698794"/>
                  <a:gd name="connsiteY5" fmla="*/ 842688 h 1173473"/>
                  <a:gd name="connsiteX6" fmla="*/ 587106 w 1698794"/>
                  <a:gd name="connsiteY6" fmla="*/ 444582 h 1173473"/>
                  <a:gd name="connsiteX7" fmla="*/ 1364303 w 1698794"/>
                  <a:gd name="connsiteY7" fmla="*/ 280050 h 1173473"/>
                  <a:gd name="connsiteX8" fmla="*/ 1178251 w 1698794"/>
                  <a:gd name="connsiteY8" fmla="*/ 77578 h 1173473"/>
                  <a:gd name="connsiteX0" fmla="*/ 1178251 w 1708834"/>
                  <a:gd name="connsiteY0" fmla="*/ 77578 h 1175246"/>
                  <a:gd name="connsiteX1" fmla="*/ 319835 w 1708834"/>
                  <a:gd name="connsiteY1" fmla="*/ 27814 h 1175246"/>
                  <a:gd name="connsiteX2" fmla="*/ 15274 w 1708834"/>
                  <a:gd name="connsiteY2" fmla="*/ 493628 h 1175246"/>
                  <a:gd name="connsiteX3" fmla="*/ 737918 w 1708834"/>
                  <a:gd name="connsiteY3" fmla="*/ 1148461 h 1175246"/>
                  <a:gd name="connsiteX4" fmla="*/ 1708161 w 1708834"/>
                  <a:gd name="connsiteY4" fmla="*/ 1028794 h 1175246"/>
                  <a:gd name="connsiteX5" fmla="*/ 885892 w 1708834"/>
                  <a:gd name="connsiteY5" fmla="*/ 842688 h 1175246"/>
                  <a:gd name="connsiteX6" fmla="*/ 587106 w 1708834"/>
                  <a:gd name="connsiteY6" fmla="*/ 444582 h 1175246"/>
                  <a:gd name="connsiteX7" fmla="*/ 1364303 w 1708834"/>
                  <a:gd name="connsiteY7" fmla="*/ 280050 h 1175246"/>
                  <a:gd name="connsiteX8" fmla="*/ 1178251 w 1708834"/>
                  <a:gd name="connsiteY8" fmla="*/ 77578 h 1175246"/>
                  <a:gd name="connsiteX0" fmla="*/ 1178251 w 1708831"/>
                  <a:gd name="connsiteY0" fmla="*/ 77578 h 1197744"/>
                  <a:gd name="connsiteX1" fmla="*/ 319835 w 1708831"/>
                  <a:gd name="connsiteY1" fmla="*/ 27814 h 1197744"/>
                  <a:gd name="connsiteX2" fmla="*/ 15274 w 1708831"/>
                  <a:gd name="connsiteY2" fmla="*/ 493628 h 1197744"/>
                  <a:gd name="connsiteX3" fmla="*/ 737918 w 1708831"/>
                  <a:gd name="connsiteY3" fmla="*/ 1148461 h 1197744"/>
                  <a:gd name="connsiteX4" fmla="*/ 1708161 w 1708831"/>
                  <a:gd name="connsiteY4" fmla="*/ 1028794 h 1197744"/>
                  <a:gd name="connsiteX5" fmla="*/ 885892 w 1708831"/>
                  <a:gd name="connsiteY5" fmla="*/ 842688 h 1197744"/>
                  <a:gd name="connsiteX6" fmla="*/ 587106 w 1708831"/>
                  <a:gd name="connsiteY6" fmla="*/ 444582 h 1197744"/>
                  <a:gd name="connsiteX7" fmla="*/ 1364303 w 1708831"/>
                  <a:gd name="connsiteY7" fmla="*/ 280050 h 1197744"/>
                  <a:gd name="connsiteX8" fmla="*/ 1178251 w 1708831"/>
                  <a:gd name="connsiteY8" fmla="*/ 77578 h 1197744"/>
                  <a:gd name="connsiteX0" fmla="*/ 1178251 w 1709662"/>
                  <a:gd name="connsiteY0" fmla="*/ 77578 h 1175246"/>
                  <a:gd name="connsiteX1" fmla="*/ 319835 w 1709662"/>
                  <a:gd name="connsiteY1" fmla="*/ 27814 h 1175246"/>
                  <a:gd name="connsiteX2" fmla="*/ 15274 w 1709662"/>
                  <a:gd name="connsiteY2" fmla="*/ 493628 h 1175246"/>
                  <a:gd name="connsiteX3" fmla="*/ 737918 w 1709662"/>
                  <a:gd name="connsiteY3" fmla="*/ 1148461 h 1175246"/>
                  <a:gd name="connsiteX4" fmla="*/ 1708161 w 1709662"/>
                  <a:gd name="connsiteY4" fmla="*/ 1028794 h 1175246"/>
                  <a:gd name="connsiteX5" fmla="*/ 951206 w 1709662"/>
                  <a:gd name="connsiteY5" fmla="*/ 842688 h 1175246"/>
                  <a:gd name="connsiteX6" fmla="*/ 587106 w 1709662"/>
                  <a:gd name="connsiteY6" fmla="*/ 444582 h 1175246"/>
                  <a:gd name="connsiteX7" fmla="*/ 1364303 w 1709662"/>
                  <a:gd name="connsiteY7" fmla="*/ 280050 h 1175246"/>
                  <a:gd name="connsiteX8" fmla="*/ 1178251 w 1709662"/>
                  <a:gd name="connsiteY8" fmla="*/ 77578 h 1175246"/>
                  <a:gd name="connsiteX0" fmla="*/ 1178251 w 1709648"/>
                  <a:gd name="connsiteY0" fmla="*/ 77578 h 1175246"/>
                  <a:gd name="connsiteX1" fmla="*/ 319835 w 1709648"/>
                  <a:gd name="connsiteY1" fmla="*/ 27814 h 1175246"/>
                  <a:gd name="connsiteX2" fmla="*/ 15274 w 1709648"/>
                  <a:gd name="connsiteY2" fmla="*/ 493628 h 1175246"/>
                  <a:gd name="connsiteX3" fmla="*/ 737918 w 1709648"/>
                  <a:gd name="connsiteY3" fmla="*/ 1148461 h 1175246"/>
                  <a:gd name="connsiteX4" fmla="*/ 1708161 w 1709648"/>
                  <a:gd name="connsiteY4" fmla="*/ 1028794 h 1175246"/>
                  <a:gd name="connsiteX5" fmla="*/ 951206 w 1709648"/>
                  <a:gd name="connsiteY5" fmla="*/ 842688 h 1175246"/>
                  <a:gd name="connsiteX6" fmla="*/ 622275 w 1709648"/>
                  <a:gd name="connsiteY6" fmla="*/ 429509 h 1175246"/>
                  <a:gd name="connsiteX7" fmla="*/ 1364303 w 1709648"/>
                  <a:gd name="connsiteY7" fmla="*/ 280050 h 1175246"/>
                  <a:gd name="connsiteX8" fmla="*/ 1178251 w 1709648"/>
                  <a:gd name="connsiteY8" fmla="*/ 77578 h 1175246"/>
                  <a:gd name="connsiteX0" fmla="*/ 1178251 w 1709648"/>
                  <a:gd name="connsiteY0" fmla="*/ 77578 h 1175246"/>
                  <a:gd name="connsiteX1" fmla="*/ 319835 w 1709648"/>
                  <a:gd name="connsiteY1" fmla="*/ 27814 h 1175246"/>
                  <a:gd name="connsiteX2" fmla="*/ 15274 w 1709648"/>
                  <a:gd name="connsiteY2" fmla="*/ 493628 h 1175246"/>
                  <a:gd name="connsiteX3" fmla="*/ 737918 w 1709648"/>
                  <a:gd name="connsiteY3" fmla="*/ 1148461 h 1175246"/>
                  <a:gd name="connsiteX4" fmla="*/ 1708161 w 1709648"/>
                  <a:gd name="connsiteY4" fmla="*/ 1028794 h 1175246"/>
                  <a:gd name="connsiteX5" fmla="*/ 951206 w 1709648"/>
                  <a:gd name="connsiteY5" fmla="*/ 842688 h 1175246"/>
                  <a:gd name="connsiteX6" fmla="*/ 622275 w 1709648"/>
                  <a:gd name="connsiteY6" fmla="*/ 429509 h 1175246"/>
                  <a:gd name="connsiteX7" fmla="*/ 1364303 w 1709648"/>
                  <a:gd name="connsiteY7" fmla="*/ 280050 h 1175246"/>
                  <a:gd name="connsiteX8" fmla="*/ 1178251 w 1709648"/>
                  <a:gd name="connsiteY8" fmla="*/ 77578 h 1175246"/>
                  <a:gd name="connsiteX0" fmla="*/ 1178251 w 1708161"/>
                  <a:gd name="connsiteY0" fmla="*/ 77578 h 1200324"/>
                  <a:gd name="connsiteX1" fmla="*/ 319835 w 1708161"/>
                  <a:gd name="connsiteY1" fmla="*/ 27814 h 1200324"/>
                  <a:gd name="connsiteX2" fmla="*/ 15274 w 1708161"/>
                  <a:gd name="connsiteY2" fmla="*/ 493628 h 1200324"/>
                  <a:gd name="connsiteX3" fmla="*/ 737918 w 1708161"/>
                  <a:gd name="connsiteY3" fmla="*/ 1148461 h 1200324"/>
                  <a:gd name="connsiteX4" fmla="*/ 1708161 w 1708161"/>
                  <a:gd name="connsiteY4" fmla="*/ 1028794 h 1200324"/>
                  <a:gd name="connsiteX5" fmla="*/ 951206 w 1708161"/>
                  <a:gd name="connsiteY5" fmla="*/ 842688 h 1200324"/>
                  <a:gd name="connsiteX6" fmla="*/ 622275 w 1708161"/>
                  <a:gd name="connsiteY6" fmla="*/ 429509 h 1200324"/>
                  <a:gd name="connsiteX7" fmla="*/ 1364303 w 1708161"/>
                  <a:gd name="connsiteY7" fmla="*/ 280050 h 1200324"/>
                  <a:gd name="connsiteX8" fmla="*/ 1178251 w 1708161"/>
                  <a:gd name="connsiteY8" fmla="*/ 77578 h 1200324"/>
                  <a:gd name="connsiteX0" fmla="*/ 1178251 w 1708161"/>
                  <a:gd name="connsiteY0" fmla="*/ 77578 h 1200324"/>
                  <a:gd name="connsiteX1" fmla="*/ 319835 w 1708161"/>
                  <a:gd name="connsiteY1" fmla="*/ 27814 h 1200324"/>
                  <a:gd name="connsiteX2" fmla="*/ 15274 w 1708161"/>
                  <a:gd name="connsiteY2" fmla="*/ 493628 h 1200324"/>
                  <a:gd name="connsiteX3" fmla="*/ 737918 w 1708161"/>
                  <a:gd name="connsiteY3" fmla="*/ 1148461 h 1200324"/>
                  <a:gd name="connsiteX4" fmla="*/ 1708161 w 1708161"/>
                  <a:gd name="connsiteY4" fmla="*/ 1028794 h 1200324"/>
                  <a:gd name="connsiteX5" fmla="*/ 951206 w 1708161"/>
                  <a:gd name="connsiteY5" fmla="*/ 842688 h 1200324"/>
                  <a:gd name="connsiteX6" fmla="*/ 1664230 w 1708161"/>
                  <a:gd name="connsiteY6" fmla="*/ 412566 h 1200324"/>
                  <a:gd name="connsiteX7" fmla="*/ 1364303 w 1708161"/>
                  <a:gd name="connsiteY7" fmla="*/ 280050 h 1200324"/>
                  <a:gd name="connsiteX8" fmla="*/ 1178251 w 1708161"/>
                  <a:gd name="connsiteY8" fmla="*/ 77578 h 1200324"/>
                  <a:gd name="connsiteX0" fmla="*/ 1178251 w 1708886"/>
                  <a:gd name="connsiteY0" fmla="*/ 77578 h 1179336"/>
                  <a:gd name="connsiteX1" fmla="*/ 319835 w 1708886"/>
                  <a:gd name="connsiteY1" fmla="*/ 27814 h 1179336"/>
                  <a:gd name="connsiteX2" fmla="*/ 15274 w 1708886"/>
                  <a:gd name="connsiteY2" fmla="*/ 493628 h 1179336"/>
                  <a:gd name="connsiteX3" fmla="*/ 737918 w 1708886"/>
                  <a:gd name="connsiteY3" fmla="*/ 1148461 h 1179336"/>
                  <a:gd name="connsiteX4" fmla="*/ 1708161 w 1708886"/>
                  <a:gd name="connsiteY4" fmla="*/ 1028794 h 1179336"/>
                  <a:gd name="connsiteX5" fmla="*/ 908850 w 1708886"/>
                  <a:gd name="connsiteY5" fmla="*/ 639380 h 1179336"/>
                  <a:gd name="connsiteX6" fmla="*/ 1664230 w 1708886"/>
                  <a:gd name="connsiteY6" fmla="*/ 412566 h 1179336"/>
                  <a:gd name="connsiteX7" fmla="*/ 1364303 w 1708886"/>
                  <a:gd name="connsiteY7" fmla="*/ 280050 h 1179336"/>
                  <a:gd name="connsiteX8" fmla="*/ 1178251 w 1708886"/>
                  <a:gd name="connsiteY8" fmla="*/ 77578 h 1179336"/>
                  <a:gd name="connsiteX0" fmla="*/ 964662 w 1707076"/>
                  <a:gd name="connsiteY0" fmla="*/ 40955 h 1202012"/>
                  <a:gd name="connsiteX1" fmla="*/ 318025 w 1707076"/>
                  <a:gd name="connsiteY1" fmla="*/ 50490 h 1202012"/>
                  <a:gd name="connsiteX2" fmla="*/ 13464 w 1707076"/>
                  <a:gd name="connsiteY2" fmla="*/ 516304 h 1202012"/>
                  <a:gd name="connsiteX3" fmla="*/ 736108 w 1707076"/>
                  <a:gd name="connsiteY3" fmla="*/ 1171137 h 1202012"/>
                  <a:gd name="connsiteX4" fmla="*/ 1706351 w 1707076"/>
                  <a:gd name="connsiteY4" fmla="*/ 1051470 h 1202012"/>
                  <a:gd name="connsiteX5" fmla="*/ 907040 w 1707076"/>
                  <a:gd name="connsiteY5" fmla="*/ 662056 h 1202012"/>
                  <a:gd name="connsiteX6" fmla="*/ 1662420 w 1707076"/>
                  <a:gd name="connsiteY6" fmla="*/ 435242 h 1202012"/>
                  <a:gd name="connsiteX7" fmla="*/ 1362493 w 1707076"/>
                  <a:gd name="connsiteY7" fmla="*/ 302726 h 1202012"/>
                  <a:gd name="connsiteX8" fmla="*/ 964662 w 1707076"/>
                  <a:gd name="connsiteY8" fmla="*/ 40955 h 1202012"/>
                  <a:gd name="connsiteX0" fmla="*/ 964662 w 1707076"/>
                  <a:gd name="connsiteY0" fmla="*/ 36721 h 1197778"/>
                  <a:gd name="connsiteX1" fmla="*/ 318025 w 1707076"/>
                  <a:gd name="connsiteY1" fmla="*/ 46256 h 1197778"/>
                  <a:gd name="connsiteX2" fmla="*/ 13464 w 1707076"/>
                  <a:gd name="connsiteY2" fmla="*/ 512070 h 1197778"/>
                  <a:gd name="connsiteX3" fmla="*/ 736108 w 1707076"/>
                  <a:gd name="connsiteY3" fmla="*/ 1166903 h 1197778"/>
                  <a:gd name="connsiteX4" fmla="*/ 1706351 w 1707076"/>
                  <a:gd name="connsiteY4" fmla="*/ 1047236 h 1197778"/>
                  <a:gd name="connsiteX5" fmla="*/ 907040 w 1707076"/>
                  <a:gd name="connsiteY5" fmla="*/ 657822 h 1197778"/>
                  <a:gd name="connsiteX6" fmla="*/ 1662420 w 1707076"/>
                  <a:gd name="connsiteY6" fmla="*/ 431008 h 1197778"/>
                  <a:gd name="connsiteX7" fmla="*/ 1396379 w 1707076"/>
                  <a:gd name="connsiteY7" fmla="*/ 222252 h 1197778"/>
                  <a:gd name="connsiteX8" fmla="*/ 964662 w 1707076"/>
                  <a:gd name="connsiteY8" fmla="*/ 36721 h 1197778"/>
                  <a:gd name="connsiteX0" fmla="*/ 964662 w 1707076"/>
                  <a:gd name="connsiteY0" fmla="*/ 36721 h 1197778"/>
                  <a:gd name="connsiteX1" fmla="*/ 318025 w 1707076"/>
                  <a:gd name="connsiteY1" fmla="*/ 46256 h 1197778"/>
                  <a:gd name="connsiteX2" fmla="*/ 13464 w 1707076"/>
                  <a:gd name="connsiteY2" fmla="*/ 512070 h 1197778"/>
                  <a:gd name="connsiteX3" fmla="*/ 736108 w 1707076"/>
                  <a:gd name="connsiteY3" fmla="*/ 1166903 h 1197778"/>
                  <a:gd name="connsiteX4" fmla="*/ 1706351 w 1707076"/>
                  <a:gd name="connsiteY4" fmla="*/ 1047236 h 1197778"/>
                  <a:gd name="connsiteX5" fmla="*/ 907040 w 1707076"/>
                  <a:gd name="connsiteY5" fmla="*/ 657822 h 1197778"/>
                  <a:gd name="connsiteX6" fmla="*/ 1662420 w 1707076"/>
                  <a:gd name="connsiteY6" fmla="*/ 473364 h 1197778"/>
                  <a:gd name="connsiteX7" fmla="*/ 1396379 w 1707076"/>
                  <a:gd name="connsiteY7" fmla="*/ 222252 h 1197778"/>
                  <a:gd name="connsiteX8" fmla="*/ 964662 w 1707076"/>
                  <a:gd name="connsiteY8" fmla="*/ 36721 h 1197778"/>
                  <a:gd name="connsiteX0" fmla="*/ 954324 w 1699995"/>
                  <a:gd name="connsiteY0" fmla="*/ 36721 h 1197778"/>
                  <a:gd name="connsiteX1" fmla="*/ 307687 w 1699995"/>
                  <a:gd name="connsiteY1" fmla="*/ 46256 h 1197778"/>
                  <a:gd name="connsiteX2" fmla="*/ 3126 w 1699995"/>
                  <a:gd name="connsiteY2" fmla="*/ 512070 h 1197778"/>
                  <a:gd name="connsiteX3" fmla="*/ 480106 w 1699995"/>
                  <a:gd name="connsiteY3" fmla="*/ 1166903 h 1197778"/>
                  <a:gd name="connsiteX4" fmla="*/ 1696013 w 1699995"/>
                  <a:gd name="connsiteY4" fmla="*/ 1047236 h 1197778"/>
                  <a:gd name="connsiteX5" fmla="*/ 896702 w 1699995"/>
                  <a:gd name="connsiteY5" fmla="*/ 657822 h 1197778"/>
                  <a:gd name="connsiteX6" fmla="*/ 1652082 w 1699995"/>
                  <a:gd name="connsiteY6" fmla="*/ 473364 h 1197778"/>
                  <a:gd name="connsiteX7" fmla="*/ 1386041 w 1699995"/>
                  <a:gd name="connsiteY7" fmla="*/ 222252 h 1197778"/>
                  <a:gd name="connsiteX8" fmla="*/ 954324 w 1699995"/>
                  <a:gd name="connsiteY8" fmla="*/ 36721 h 1197778"/>
                  <a:gd name="connsiteX0" fmla="*/ 954324 w 1700413"/>
                  <a:gd name="connsiteY0" fmla="*/ 36721 h 1197778"/>
                  <a:gd name="connsiteX1" fmla="*/ 307687 w 1700413"/>
                  <a:gd name="connsiteY1" fmla="*/ 46256 h 1197778"/>
                  <a:gd name="connsiteX2" fmla="*/ 3126 w 1700413"/>
                  <a:gd name="connsiteY2" fmla="*/ 512070 h 1197778"/>
                  <a:gd name="connsiteX3" fmla="*/ 480106 w 1700413"/>
                  <a:gd name="connsiteY3" fmla="*/ 1166903 h 1197778"/>
                  <a:gd name="connsiteX4" fmla="*/ 1696013 w 1700413"/>
                  <a:gd name="connsiteY4" fmla="*/ 1047236 h 1197778"/>
                  <a:gd name="connsiteX5" fmla="*/ 896702 w 1700413"/>
                  <a:gd name="connsiteY5" fmla="*/ 657822 h 1197778"/>
                  <a:gd name="connsiteX6" fmla="*/ 1126869 w 1700413"/>
                  <a:gd name="connsiteY6" fmla="*/ 558075 h 1197778"/>
                  <a:gd name="connsiteX7" fmla="*/ 1386041 w 1700413"/>
                  <a:gd name="connsiteY7" fmla="*/ 222252 h 1197778"/>
                  <a:gd name="connsiteX8" fmla="*/ 954324 w 1700413"/>
                  <a:gd name="connsiteY8" fmla="*/ 36721 h 1197778"/>
                  <a:gd name="connsiteX0" fmla="*/ 954324 w 1700413"/>
                  <a:gd name="connsiteY0" fmla="*/ 47589 h 1208646"/>
                  <a:gd name="connsiteX1" fmla="*/ 307687 w 1700413"/>
                  <a:gd name="connsiteY1" fmla="*/ 57124 h 1208646"/>
                  <a:gd name="connsiteX2" fmla="*/ 3126 w 1700413"/>
                  <a:gd name="connsiteY2" fmla="*/ 522938 h 1208646"/>
                  <a:gd name="connsiteX3" fmla="*/ 480106 w 1700413"/>
                  <a:gd name="connsiteY3" fmla="*/ 1177771 h 1208646"/>
                  <a:gd name="connsiteX4" fmla="*/ 1696013 w 1700413"/>
                  <a:gd name="connsiteY4" fmla="*/ 1058104 h 1208646"/>
                  <a:gd name="connsiteX5" fmla="*/ 896702 w 1700413"/>
                  <a:gd name="connsiteY5" fmla="*/ 668690 h 1208646"/>
                  <a:gd name="connsiteX6" fmla="*/ 1126869 w 1700413"/>
                  <a:gd name="connsiteY6" fmla="*/ 568943 h 1208646"/>
                  <a:gd name="connsiteX7" fmla="*/ 1657118 w 1700413"/>
                  <a:gd name="connsiteY7" fmla="*/ 419487 h 1208646"/>
                  <a:gd name="connsiteX8" fmla="*/ 954324 w 1700413"/>
                  <a:gd name="connsiteY8" fmla="*/ 47589 h 1208646"/>
                  <a:gd name="connsiteX0" fmla="*/ 954324 w 1705847"/>
                  <a:gd name="connsiteY0" fmla="*/ 47589 h 1207174"/>
                  <a:gd name="connsiteX1" fmla="*/ 307687 w 1705847"/>
                  <a:gd name="connsiteY1" fmla="*/ 57124 h 1207174"/>
                  <a:gd name="connsiteX2" fmla="*/ 3126 w 1705847"/>
                  <a:gd name="connsiteY2" fmla="*/ 522938 h 1207174"/>
                  <a:gd name="connsiteX3" fmla="*/ 480106 w 1705847"/>
                  <a:gd name="connsiteY3" fmla="*/ 1177771 h 1207174"/>
                  <a:gd name="connsiteX4" fmla="*/ 1696013 w 1705847"/>
                  <a:gd name="connsiteY4" fmla="*/ 1058104 h 1207174"/>
                  <a:gd name="connsiteX5" fmla="*/ 1057654 w 1705847"/>
                  <a:gd name="connsiteY5" fmla="*/ 736461 h 1207174"/>
                  <a:gd name="connsiteX6" fmla="*/ 1126869 w 1705847"/>
                  <a:gd name="connsiteY6" fmla="*/ 568943 h 1207174"/>
                  <a:gd name="connsiteX7" fmla="*/ 1657118 w 1705847"/>
                  <a:gd name="connsiteY7" fmla="*/ 419487 h 1207174"/>
                  <a:gd name="connsiteX8" fmla="*/ 954324 w 1705847"/>
                  <a:gd name="connsiteY8" fmla="*/ 47589 h 1207174"/>
                  <a:gd name="connsiteX0" fmla="*/ 954324 w 1706121"/>
                  <a:gd name="connsiteY0" fmla="*/ 47589 h 1207174"/>
                  <a:gd name="connsiteX1" fmla="*/ 307687 w 1706121"/>
                  <a:gd name="connsiteY1" fmla="*/ 57124 h 1207174"/>
                  <a:gd name="connsiteX2" fmla="*/ 3126 w 1706121"/>
                  <a:gd name="connsiteY2" fmla="*/ 522938 h 1207174"/>
                  <a:gd name="connsiteX3" fmla="*/ 480106 w 1706121"/>
                  <a:gd name="connsiteY3" fmla="*/ 1177771 h 1207174"/>
                  <a:gd name="connsiteX4" fmla="*/ 1696013 w 1706121"/>
                  <a:gd name="connsiteY4" fmla="*/ 1058104 h 1207174"/>
                  <a:gd name="connsiteX5" fmla="*/ 1057654 w 1706121"/>
                  <a:gd name="connsiteY5" fmla="*/ 736461 h 1207174"/>
                  <a:gd name="connsiteX6" fmla="*/ 1008272 w 1706121"/>
                  <a:gd name="connsiteY6" fmla="*/ 577414 h 1207174"/>
                  <a:gd name="connsiteX7" fmla="*/ 1657118 w 1706121"/>
                  <a:gd name="connsiteY7" fmla="*/ 419487 h 1207174"/>
                  <a:gd name="connsiteX8" fmla="*/ 954324 w 1706121"/>
                  <a:gd name="connsiteY8" fmla="*/ 47589 h 1207174"/>
                  <a:gd name="connsiteX0" fmla="*/ 954324 w 1696734"/>
                  <a:gd name="connsiteY0" fmla="*/ 47589 h 1218005"/>
                  <a:gd name="connsiteX1" fmla="*/ 307687 w 1696734"/>
                  <a:gd name="connsiteY1" fmla="*/ 57124 h 1218005"/>
                  <a:gd name="connsiteX2" fmla="*/ 3126 w 1696734"/>
                  <a:gd name="connsiteY2" fmla="*/ 522938 h 1218005"/>
                  <a:gd name="connsiteX3" fmla="*/ 480106 w 1696734"/>
                  <a:gd name="connsiteY3" fmla="*/ 1177771 h 1218005"/>
                  <a:gd name="connsiteX4" fmla="*/ 1696013 w 1696734"/>
                  <a:gd name="connsiteY4" fmla="*/ 1058104 h 1218005"/>
                  <a:gd name="connsiteX5" fmla="*/ 1057654 w 1696734"/>
                  <a:gd name="connsiteY5" fmla="*/ 736461 h 1218005"/>
                  <a:gd name="connsiteX6" fmla="*/ 1008272 w 1696734"/>
                  <a:gd name="connsiteY6" fmla="*/ 577414 h 1218005"/>
                  <a:gd name="connsiteX7" fmla="*/ 1657118 w 1696734"/>
                  <a:gd name="connsiteY7" fmla="*/ 419487 h 1218005"/>
                  <a:gd name="connsiteX8" fmla="*/ 954324 w 1696734"/>
                  <a:gd name="connsiteY8" fmla="*/ 47589 h 1218005"/>
                  <a:gd name="connsiteX0" fmla="*/ 979439 w 1721853"/>
                  <a:gd name="connsiteY0" fmla="*/ 52449 h 1217242"/>
                  <a:gd name="connsiteX1" fmla="*/ 332802 w 1721853"/>
                  <a:gd name="connsiteY1" fmla="*/ 61984 h 1217242"/>
                  <a:gd name="connsiteX2" fmla="*/ 2828 w 1721853"/>
                  <a:gd name="connsiteY2" fmla="*/ 604038 h 1217242"/>
                  <a:gd name="connsiteX3" fmla="*/ 505221 w 1721853"/>
                  <a:gd name="connsiteY3" fmla="*/ 1182631 h 1217242"/>
                  <a:gd name="connsiteX4" fmla="*/ 1721128 w 1721853"/>
                  <a:gd name="connsiteY4" fmla="*/ 1062964 h 1217242"/>
                  <a:gd name="connsiteX5" fmla="*/ 1082769 w 1721853"/>
                  <a:gd name="connsiteY5" fmla="*/ 741321 h 1217242"/>
                  <a:gd name="connsiteX6" fmla="*/ 1033387 w 1721853"/>
                  <a:gd name="connsiteY6" fmla="*/ 582274 h 1217242"/>
                  <a:gd name="connsiteX7" fmla="*/ 1682233 w 1721853"/>
                  <a:gd name="connsiteY7" fmla="*/ 424347 h 1217242"/>
                  <a:gd name="connsiteX8" fmla="*/ 979439 w 1721853"/>
                  <a:gd name="connsiteY8" fmla="*/ 52449 h 1217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21853" h="1217242">
                    <a:moveTo>
                      <a:pt x="979439" y="52449"/>
                    </a:moveTo>
                    <a:cubicBezTo>
                      <a:pt x="754534" y="-7945"/>
                      <a:pt x="495570" y="-29947"/>
                      <a:pt x="332802" y="61984"/>
                    </a:cubicBezTo>
                    <a:cubicBezTo>
                      <a:pt x="170034" y="153915"/>
                      <a:pt x="-25909" y="417264"/>
                      <a:pt x="2828" y="604038"/>
                    </a:cubicBezTo>
                    <a:cubicBezTo>
                      <a:pt x="31565" y="790813"/>
                      <a:pt x="218838" y="1106143"/>
                      <a:pt x="505221" y="1182631"/>
                    </a:cubicBezTo>
                    <a:cubicBezTo>
                      <a:pt x="791604" y="1259119"/>
                      <a:pt x="1751938" y="1204285"/>
                      <a:pt x="1721128" y="1062964"/>
                    </a:cubicBezTo>
                    <a:cubicBezTo>
                      <a:pt x="1690318" y="921643"/>
                      <a:pt x="1197392" y="821436"/>
                      <a:pt x="1082769" y="741321"/>
                    </a:cubicBezTo>
                    <a:cubicBezTo>
                      <a:pt x="968146" y="661206"/>
                      <a:pt x="951485" y="665213"/>
                      <a:pt x="1033387" y="582274"/>
                    </a:cubicBezTo>
                    <a:cubicBezTo>
                      <a:pt x="1115289" y="499335"/>
                      <a:pt x="1691224" y="512651"/>
                      <a:pt x="1682233" y="424347"/>
                    </a:cubicBezTo>
                    <a:cubicBezTo>
                      <a:pt x="1673242" y="336043"/>
                      <a:pt x="1204344" y="112843"/>
                      <a:pt x="979439" y="5244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US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995131" y="4724212"/>
                <a:ext cx="1459214" cy="53794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US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7463346" y="4195991"/>
                <a:ext cx="1526912" cy="1317780"/>
              </a:xfrm>
              <a:custGeom>
                <a:avLst/>
                <a:gdLst>
                  <a:gd name="connsiteX0" fmla="*/ 811328 w 1522787"/>
                  <a:gd name="connsiteY0" fmla="*/ 64518 h 1351994"/>
                  <a:gd name="connsiteX1" fmla="*/ 177221 w 1522787"/>
                  <a:gd name="connsiteY1" fmla="*/ 115063 h 1351994"/>
                  <a:gd name="connsiteX2" fmla="*/ 66942 w 1522787"/>
                  <a:gd name="connsiteY2" fmla="*/ 1236236 h 1351994"/>
                  <a:gd name="connsiteX3" fmla="*/ 1091621 w 1522787"/>
                  <a:gd name="connsiteY3" fmla="*/ 1295971 h 1351994"/>
                  <a:gd name="connsiteX4" fmla="*/ 926202 w 1522787"/>
                  <a:gd name="connsiteY4" fmla="*/ 1057032 h 1351994"/>
                  <a:gd name="connsiteX5" fmla="*/ 374805 w 1522787"/>
                  <a:gd name="connsiteY5" fmla="*/ 1020273 h 1351994"/>
                  <a:gd name="connsiteX6" fmla="*/ 489679 w 1522787"/>
                  <a:gd name="connsiteY6" fmla="*/ 395356 h 1351994"/>
                  <a:gd name="connsiteX7" fmla="*/ 1518954 w 1522787"/>
                  <a:gd name="connsiteY7" fmla="*/ 363191 h 1351994"/>
                  <a:gd name="connsiteX8" fmla="*/ 811328 w 1522787"/>
                  <a:gd name="connsiteY8" fmla="*/ 64518 h 1351994"/>
                  <a:gd name="connsiteX0" fmla="*/ 811328 w 1556201"/>
                  <a:gd name="connsiteY0" fmla="*/ 57508 h 1344984"/>
                  <a:gd name="connsiteX1" fmla="*/ 177221 w 1556201"/>
                  <a:gd name="connsiteY1" fmla="*/ 108053 h 1344984"/>
                  <a:gd name="connsiteX2" fmla="*/ 66942 w 1556201"/>
                  <a:gd name="connsiteY2" fmla="*/ 1229226 h 1344984"/>
                  <a:gd name="connsiteX3" fmla="*/ 1091621 w 1556201"/>
                  <a:gd name="connsiteY3" fmla="*/ 1288961 h 1344984"/>
                  <a:gd name="connsiteX4" fmla="*/ 926202 w 1556201"/>
                  <a:gd name="connsiteY4" fmla="*/ 1050022 h 1344984"/>
                  <a:gd name="connsiteX5" fmla="*/ 374805 w 1556201"/>
                  <a:gd name="connsiteY5" fmla="*/ 1013263 h 1344984"/>
                  <a:gd name="connsiteX6" fmla="*/ 489679 w 1556201"/>
                  <a:gd name="connsiteY6" fmla="*/ 388346 h 1344984"/>
                  <a:gd name="connsiteX7" fmla="*/ 1552544 w 1556201"/>
                  <a:gd name="connsiteY7" fmla="*/ 225552 h 1344984"/>
                  <a:gd name="connsiteX8" fmla="*/ 811328 w 1556201"/>
                  <a:gd name="connsiteY8" fmla="*/ 57508 h 1344984"/>
                  <a:gd name="connsiteX0" fmla="*/ 1004650 w 1570596"/>
                  <a:gd name="connsiteY0" fmla="*/ 42405 h 1359738"/>
                  <a:gd name="connsiteX1" fmla="*/ 183931 w 1570596"/>
                  <a:gd name="connsiteY1" fmla="*/ 122807 h 1359738"/>
                  <a:gd name="connsiteX2" fmla="*/ 73652 w 1570596"/>
                  <a:gd name="connsiteY2" fmla="*/ 1243980 h 1359738"/>
                  <a:gd name="connsiteX3" fmla="*/ 1098331 w 1570596"/>
                  <a:gd name="connsiteY3" fmla="*/ 1303715 h 1359738"/>
                  <a:gd name="connsiteX4" fmla="*/ 932912 w 1570596"/>
                  <a:gd name="connsiteY4" fmla="*/ 1064776 h 1359738"/>
                  <a:gd name="connsiteX5" fmla="*/ 381515 w 1570596"/>
                  <a:gd name="connsiteY5" fmla="*/ 1028017 h 1359738"/>
                  <a:gd name="connsiteX6" fmla="*/ 496389 w 1570596"/>
                  <a:gd name="connsiteY6" fmla="*/ 403100 h 1359738"/>
                  <a:gd name="connsiteX7" fmla="*/ 1559254 w 1570596"/>
                  <a:gd name="connsiteY7" fmla="*/ 240306 h 1359738"/>
                  <a:gd name="connsiteX8" fmla="*/ 1004650 w 1570596"/>
                  <a:gd name="connsiteY8" fmla="*/ 42405 h 1359738"/>
                  <a:gd name="connsiteX0" fmla="*/ 1023279 w 1589412"/>
                  <a:gd name="connsiteY0" fmla="*/ 15687 h 1329488"/>
                  <a:gd name="connsiteX1" fmla="*/ 154041 w 1589412"/>
                  <a:gd name="connsiteY1" fmla="*/ 148341 h 1329488"/>
                  <a:gd name="connsiteX2" fmla="*/ 92281 w 1589412"/>
                  <a:gd name="connsiteY2" fmla="*/ 1217262 h 1329488"/>
                  <a:gd name="connsiteX3" fmla="*/ 1116960 w 1589412"/>
                  <a:gd name="connsiteY3" fmla="*/ 1276997 h 1329488"/>
                  <a:gd name="connsiteX4" fmla="*/ 951541 w 1589412"/>
                  <a:gd name="connsiteY4" fmla="*/ 1038058 h 1329488"/>
                  <a:gd name="connsiteX5" fmla="*/ 400144 w 1589412"/>
                  <a:gd name="connsiteY5" fmla="*/ 1001299 h 1329488"/>
                  <a:gd name="connsiteX6" fmla="*/ 515018 w 1589412"/>
                  <a:gd name="connsiteY6" fmla="*/ 376382 h 1329488"/>
                  <a:gd name="connsiteX7" fmla="*/ 1577883 w 1589412"/>
                  <a:gd name="connsiteY7" fmla="*/ 213588 h 1329488"/>
                  <a:gd name="connsiteX8" fmla="*/ 1023279 w 1589412"/>
                  <a:gd name="connsiteY8" fmla="*/ 15687 h 1329488"/>
                  <a:gd name="connsiteX0" fmla="*/ 1020332 w 1586465"/>
                  <a:gd name="connsiteY0" fmla="*/ 15687 h 1333330"/>
                  <a:gd name="connsiteX1" fmla="*/ 151094 w 1586465"/>
                  <a:gd name="connsiteY1" fmla="*/ 148341 h 1333330"/>
                  <a:gd name="connsiteX2" fmla="*/ 89334 w 1586465"/>
                  <a:gd name="connsiteY2" fmla="*/ 1217262 h 1333330"/>
                  <a:gd name="connsiteX3" fmla="*/ 1072958 w 1586465"/>
                  <a:gd name="connsiteY3" fmla="*/ 1284461 h 1333330"/>
                  <a:gd name="connsiteX4" fmla="*/ 948594 w 1586465"/>
                  <a:gd name="connsiteY4" fmla="*/ 1038058 h 1333330"/>
                  <a:gd name="connsiteX5" fmla="*/ 397197 w 1586465"/>
                  <a:gd name="connsiteY5" fmla="*/ 1001299 h 1333330"/>
                  <a:gd name="connsiteX6" fmla="*/ 512071 w 1586465"/>
                  <a:gd name="connsiteY6" fmla="*/ 376382 h 1333330"/>
                  <a:gd name="connsiteX7" fmla="*/ 1574936 w 1586465"/>
                  <a:gd name="connsiteY7" fmla="*/ 213588 h 1333330"/>
                  <a:gd name="connsiteX8" fmla="*/ 1020332 w 1586465"/>
                  <a:gd name="connsiteY8" fmla="*/ 15687 h 1333330"/>
                  <a:gd name="connsiteX0" fmla="*/ 1020332 w 1586465"/>
                  <a:gd name="connsiteY0" fmla="*/ 15687 h 1330076"/>
                  <a:gd name="connsiteX1" fmla="*/ 151094 w 1586465"/>
                  <a:gd name="connsiteY1" fmla="*/ 148341 h 1330076"/>
                  <a:gd name="connsiteX2" fmla="*/ 89334 w 1586465"/>
                  <a:gd name="connsiteY2" fmla="*/ 1217262 h 1330076"/>
                  <a:gd name="connsiteX3" fmla="*/ 1072958 w 1586465"/>
                  <a:gd name="connsiteY3" fmla="*/ 1284461 h 1330076"/>
                  <a:gd name="connsiteX4" fmla="*/ 1038168 w 1586465"/>
                  <a:gd name="connsiteY4" fmla="*/ 1094041 h 1330076"/>
                  <a:gd name="connsiteX5" fmla="*/ 397197 w 1586465"/>
                  <a:gd name="connsiteY5" fmla="*/ 1001299 h 1330076"/>
                  <a:gd name="connsiteX6" fmla="*/ 512071 w 1586465"/>
                  <a:gd name="connsiteY6" fmla="*/ 376382 h 1330076"/>
                  <a:gd name="connsiteX7" fmla="*/ 1574936 w 1586465"/>
                  <a:gd name="connsiteY7" fmla="*/ 213588 h 1330076"/>
                  <a:gd name="connsiteX8" fmla="*/ 1020332 w 1586465"/>
                  <a:gd name="connsiteY8" fmla="*/ 15687 h 1330076"/>
                  <a:gd name="connsiteX0" fmla="*/ 1020332 w 1586465"/>
                  <a:gd name="connsiteY0" fmla="*/ 15687 h 1330076"/>
                  <a:gd name="connsiteX1" fmla="*/ 151094 w 1586465"/>
                  <a:gd name="connsiteY1" fmla="*/ 148341 h 1330076"/>
                  <a:gd name="connsiteX2" fmla="*/ 89334 w 1586465"/>
                  <a:gd name="connsiteY2" fmla="*/ 1217262 h 1330076"/>
                  <a:gd name="connsiteX3" fmla="*/ 1072958 w 1586465"/>
                  <a:gd name="connsiteY3" fmla="*/ 1284461 h 1330076"/>
                  <a:gd name="connsiteX4" fmla="*/ 1038168 w 1586465"/>
                  <a:gd name="connsiteY4" fmla="*/ 1094041 h 1330076"/>
                  <a:gd name="connsiteX5" fmla="*/ 397197 w 1586465"/>
                  <a:gd name="connsiteY5" fmla="*/ 1001299 h 1330076"/>
                  <a:gd name="connsiteX6" fmla="*/ 512071 w 1586465"/>
                  <a:gd name="connsiteY6" fmla="*/ 376382 h 1330076"/>
                  <a:gd name="connsiteX7" fmla="*/ 1574936 w 1586465"/>
                  <a:gd name="connsiteY7" fmla="*/ 213588 h 1330076"/>
                  <a:gd name="connsiteX8" fmla="*/ 1020332 w 1586465"/>
                  <a:gd name="connsiteY8" fmla="*/ 15687 h 1330076"/>
                  <a:gd name="connsiteX0" fmla="*/ 1020332 w 1593779"/>
                  <a:gd name="connsiteY0" fmla="*/ 16497 h 1330886"/>
                  <a:gd name="connsiteX1" fmla="*/ 151094 w 1593779"/>
                  <a:gd name="connsiteY1" fmla="*/ 149151 h 1330886"/>
                  <a:gd name="connsiteX2" fmla="*/ 89334 w 1593779"/>
                  <a:gd name="connsiteY2" fmla="*/ 1218072 h 1330886"/>
                  <a:gd name="connsiteX3" fmla="*/ 1072958 w 1593779"/>
                  <a:gd name="connsiteY3" fmla="*/ 1285271 h 1330886"/>
                  <a:gd name="connsiteX4" fmla="*/ 1038168 w 1593779"/>
                  <a:gd name="connsiteY4" fmla="*/ 1094851 h 1330886"/>
                  <a:gd name="connsiteX5" fmla="*/ 397197 w 1593779"/>
                  <a:gd name="connsiteY5" fmla="*/ 1002109 h 1330886"/>
                  <a:gd name="connsiteX6" fmla="*/ 512071 w 1593779"/>
                  <a:gd name="connsiteY6" fmla="*/ 377192 h 1330886"/>
                  <a:gd name="connsiteX7" fmla="*/ 1582400 w 1593779"/>
                  <a:gd name="connsiteY7" fmla="*/ 225595 h 1330886"/>
                  <a:gd name="connsiteX8" fmla="*/ 1020332 w 1593779"/>
                  <a:gd name="connsiteY8" fmla="*/ 16497 h 1330886"/>
                  <a:gd name="connsiteX0" fmla="*/ 1020332 w 1582401"/>
                  <a:gd name="connsiteY0" fmla="*/ 16497 h 1330886"/>
                  <a:gd name="connsiteX1" fmla="*/ 151094 w 1582401"/>
                  <a:gd name="connsiteY1" fmla="*/ 149151 h 1330886"/>
                  <a:gd name="connsiteX2" fmla="*/ 89334 w 1582401"/>
                  <a:gd name="connsiteY2" fmla="*/ 1218072 h 1330886"/>
                  <a:gd name="connsiteX3" fmla="*/ 1072958 w 1582401"/>
                  <a:gd name="connsiteY3" fmla="*/ 1285271 h 1330886"/>
                  <a:gd name="connsiteX4" fmla="*/ 1038168 w 1582401"/>
                  <a:gd name="connsiteY4" fmla="*/ 1094851 h 1330886"/>
                  <a:gd name="connsiteX5" fmla="*/ 397197 w 1582401"/>
                  <a:gd name="connsiteY5" fmla="*/ 1002109 h 1330886"/>
                  <a:gd name="connsiteX6" fmla="*/ 512071 w 1582401"/>
                  <a:gd name="connsiteY6" fmla="*/ 377192 h 1330886"/>
                  <a:gd name="connsiteX7" fmla="*/ 1582400 w 1582401"/>
                  <a:gd name="connsiteY7" fmla="*/ 225595 h 1330886"/>
                  <a:gd name="connsiteX8" fmla="*/ 1020332 w 1582401"/>
                  <a:gd name="connsiteY8" fmla="*/ 16497 h 1330886"/>
                  <a:gd name="connsiteX0" fmla="*/ 1020332 w 1474166"/>
                  <a:gd name="connsiteY0" fmla="*/ 15148 h 1329537"/>
                  <a:gd name="connsiteX1" fmla="*/ 151094 w 1474166"/>
                  <a:gd name="connsiteY1" fmla="*/ 147802 h 1329537"/>
                  <a:gd name="connsiteX2" fmla="*/ 89334 w 1474166"/>
                  <a:gd name="connsiteY2" fmla="*/ 1216723 h 1329537"/>
                  <a:gd name="connsiteX3" fmla="*/ 1072958 w 1474166"/>
                  <a:gd name="connsiteY3" fmla="*/ 1283922 h 1329537"/>
                  <a:gd name="connsiteX4" fmla="*/ 1038168 w 1474166"/>
                  <a:gd name="connsiteY4" fmla="*/ 1093502 h 1329537"/>
                  <a:gd name="connsiteX5" fmla="*/ 397197 w 1474166"/>
                  <a:gd name="connsiteY5" fmla="*/ 1000760 h 1329537"/>
                  <a:gd name="connsiteX6" fmla="*/ 512071 w 1474166"/>
                  <a:gd name="connsiteY6" fmla="*/ 375843 h 1329537"/>
                  <a:gd name="connsiteX7" fmla="*/ 1474165 w 1474166"/>
                  <a:gd name="connsiteY7" fmla="*/ 205585 h 1329537"/>
                  <a:gd name="connsiteX8" fmla="*/ 1020332 w 1474166"/>
                  <a:gd name="connsiteY8" fmla="*/ 15148 h 1329537"/>
                  <a:gd name="connsiteX0" fmla="*/ 844561 w 1471166"/>
                  <a:gd name="connsiteY0" fmla="*/ 15148 h 1329537"/>
                  <a:gd name="connsiteX1" fmla="*/ 143274 w 1471166"/>
                  <a:gd name="connsiteY1" fmla="*/ 147802 h 1329537"/>
                  <a:gd name="connsiteX2" fmla="*/ 81514 w 1471166"/>
                  <a:gd name="connsiteY2" fmla="*/ 1216723 h 1329537"/>
                  <a:gd name="connsiteX3" fmla="*/ 1065138 w 1471166"/>
                  <a:gd name="connsiteY3" fmla="*/ 1283922 h 1329537"/>
                  <a:gd name="connsiteX4" fmla="*/ 1030348 w 1471166"/>
                  <a:gd name="connsiteY4" fmla="*/ 1093502 h 1329537"/>
                  <a:gd name="connsiteX5" fmla="*/ 389377 w 1471166"/>
                  <a:gd name="connsiteY5" fmla="*/ 1000760 h 1329537"/>
                  <a:gd name="connsiteX6" fmla="*/ 504251 w 1471166"/>
                  <a:gd name="connsiteY6" fmla="*/ 375843 h 1329537"/>
                  <a:gd name="connsiteX7" fmla="*/ 1466345 w 1471166"/>
                  <a:gd name="connsiteY7" fmla="*/ 205585 h 1329537"/>
                  <a:gd name="connsiteX8" fmla="*/ 844561 w 1471166"/>
                  <a:gd name="connsiteY8" fmla="*/ 15148 h 1329537"/>
                  <a:gd name="connsiteX0" fmla="*/ 875753 w 1473632"/>
                  <a:gd name="connsiteY0" fmla="*/ 14062 h 1332184"/>
                  <a:gd name="connsiteX1" fmla="*/ 144608 w 1473632"/>
                  <a:gd name="connsiteY1" fmla="*/ 150449 h 1332184"/>
                  <a:gd name="connsiteX2" fmla="*/ 82848 w 1473632"/>
                  <a:gd name="connsiteY2" fmla="*/ 1219370 h 1332184"/>
                  <a:gd name="connsiteX3" fmla="*/ 1066472 w 1473632"/>
                  <a:gd name="connsiteY3" fmla="*/ 1286569 h 1332184"/>
                  <a:gd name="connsiteX4" fmla="*/ 1031682 w 1473632"/>
                  <a:gd name="connsiteY4" fmla="*/ 1096149 h 1332184"/>
                  <a:gd name="connsiteX5" fmla="*/ 390711 w 1473632"/>
                  <a:gd name="connsiteY5" fmla="*/ 1003407 h 1332184"/>
                  <a:gd name="connsiteX6" fmla="*/ 505585 w 1473632"/>
                  <a:gd name="connsiteY6" fmla="*/ 378490 h 1332184"/>
                  <a:gd name="connsiteX7" fmla="*/ 1467679 w 1473632"/>
                  <a:gd name="connsiteY7" fmla="*/ 208232 h 1332184"/>
                  <a:gd name="connsiteX8" fmla="*/ 875753 w 1473632"/>
                  <a:gd name="connsiteY8" fmla="*/ 14062 h 1332184"/>
                  <a:gd name="connsiteX0" fmla="*/ 875753 w 1473864"/>
                  <a:gd name="connsiteY0" fmla="*/ 23888 h 1342010"/>
                  <a:gd name="connsiteX1" fmla="*/ 144608 w 1473864"/>
                  <a:gd name="connsiteY1" fmla="*/ 160275 h 1342010"/>
                  <a:gd name="connsiteX2" fmla="*/ 82848 w 1473864"/>
                  <a:gd name="connsiteY2" fmla="*/ 1229196 h 1342010"/>
                  <a:gd name="connsiteX3" fmla="*/ 1066472 w 1473864"/>
                  <a:gd name="connsiteY3" fmla="*/ 1296395 h 1342010"/>
                  <a:gd name="connsiteX4" fmla="*/ 1031682 w 1473864"/>
                  <a:gd name="connsiteY4" fmla="*/ 1105975 h 1342010"/>
                  <a:gd name="connsiteX5" fmla="*/ 390711 w 1473864"/>
                  <a:gd name="connsiteY5" fmla="*/ 1013233 h 1342010"/>
                  <a:gd name="connsiteX6" fmla="*/ 505585 w 1473864"/>
                  <a:gd name="connsiteY6" fmla="*/ 388316 h 1342010"/>
                  <a:gd name="connsiteX7" fmla="*/ 1467679 w 1473864"/>
                  <a:gd name="connsiteY7" fmla="*/ 218058 h 1342010"/>
                  <a:gd name="connsiteX8" fmla="*/ 875753 w 1473864"/>
                  <a:gd name="connsiteY8" fmla="*/ 23888 h 1342010"/>
                  <a:gd name="connsiteX0" fmla="*/ 875753 w 1495804"/>
                  <a:gd name="connsiteY0" fmla="*/ 14607 h 1332729"/>
                  <a:gd name="connsiteX1" fmla="*/ 144608 w 1495804"/>
                  <a:gd name="connsiteY1" fmla="*/ 150994 h 1332729"/>
                  <a:gd name="connsiteX2" fmla="*/ 82848 w 1495804"/>
                  <a:gd name="connsiteY2" fmla="*/ 1219915 h 1332729"/>
                  <a:gd name="connsiteX3" fmla="*/ 1066472 w 1495804"/>
                  <a:gd name="connsiteY3" fmla="*/ 1287114 h 1332729"/>
                  <a:gd name="connsiteX4" fmla="*/ 1031682 w 1495804"/>
                  <a:gd name="connsiteY4" fmla="*/ 1096694 h 1332729"/>
                  <a:gd name="connsiteX5" fmla="*/ 390711 w 1495804"/>
                  <a:gd name="connsiteY5" fmla="*/ 1003952 h 1332729"/>
                  <a:gd name="connsiteX6" fmla="*/ 505585 w 1495804"/>
                  <a:gd name="connsiteY6" fmla="*/ 379035 h 1332729"/>
                  <a:gd name="connsiteX7" fmla="*/ 1490073 w 1495804"/>
                  <a:gd name="connsiteY7" fmla="*/ 216241 h 1332729"/>
                  <a:gd name="connsiteX8" fmla="*/ 875753 w 1495804"/>
                  <a:gd name="connsiteY8" fmla="*/ 14607 h 1332729"/>
                  <a:gd name="connsiteX0" fmla="*/ 875753 w 1490075"/>
                  <a:gd name="connsiteY0" fmla="*/ 14607 h 1332729"/>
                  <a:gd name="connsiteX1" fmla="*/ 144608 w 1490075"/>
                  <a:gd name="connsiteY1" fmla="*/ 150994 h 1332729"/>
                  <a:gd name="connsiteX2" fmla="*/ 82848 w 1490075"/>
                  <a:gd name="connsiteY2" fmla="*/ 1219915 h 1332729"/>
                  <a:gd name="connsiteX3" fmla="*/ 1066472 w 1490075"/>
                  <a:gd name="connsiteY3" fmla="*/ 1287114 h 1332729"/>
                  <a:gd name="connsiteX4" fmla="*/ 1031682 w 1490075"/>
                  <a:gd name="connsiteY4" fmla="*/ 1096694 h 1332729"/>
                  <a:gd name="connsiteX5" fmla="*/ 390711 w 1490075"/>
                  <a:gd name="connsiteY5" fmla="*/ 1003952 h 1332729"/>
                  <a:gd name="connsiteX6" fmla="*/ 505585 w 1490075"/>
                  <a:gd name="connsiteY6" fmla="*/ 379035 h 1332729"/>
                  <a:gd name="connsiteX7" fmla="*/ 1490073 w 1490075"/>
                  <a:gd name="connsiteY7" fmla="*/ 216241 h 1332729"/>
                  <a:gd name="connsiteX8" fmla="*/ 875753 w 1490075"/>
                  <a:gd name="connsiteY8" fmla="*/ 14607 h 1332729"/>
                  <a:gd name="connsiteX0" fmla="*/ 890284 w 1504606"/>
                  <a:gd name="connsiteY0" fmla="*/ 172 h 1314327"/>
                  <a:gd name="connsiteX1" fmla="*/ 125548 w 1504606"/>
                  <a:gd name="connsiteY1" fmla="*/ 196275 h 1314327"/>
                  <a:gd name="connsiteX2" fmla="*/ 97379 w 1504606"/>
                  <a:gd name="connsiteY2" fmla="*/ 1205480 h 1314327"/>
                  <a:gd name="connsiteX3" fmla="*/ 1081003 w 1504606"/>
                  <a:gd name="connsiteY3" fmla="*/ 1272679 h 1314327"/>
                  <a:gd name="connsiteX4" fmla="*/ 1046213 w 1504606"/>
                  <a:gd name="connsiteY4" fmla="*/ 1082259 h 1314327"/>
                  <a:gd name="connsiteX5" fmla="*/ 405242 w 1504606"/>
                  <a:gd name="connsiteY5" fmla="*/ 989517 h 1314327"/>
                  <a:gd name="connsiteX6" fmla="*/ 520116 w 1504606"/>
                  <a:gd name="connsiteY6" fmla="*/ 364600 h 1314327"/>
                  <a:gd name="connsiteX7" fmla="*/ 1504604 w 1504606"/>
                  <a:gd name="connsiteY7" fmla="*/ 201806 h 1314327"/>
                  <a:gd name="connsiteX8" fmla="*/ 890284 w 1504606"/>
                  <a:gd name="connsiteY8" fmla="*/ 172 h 1314327"/>
                  <a:gd name="connsiteX0" fmla="*/ 912590 w 1526912"/>
                  <a:gd name="connsiteY0" fmla="*/ 2392 h 1317780"/>
                  <a:gd name="connsiteX1" fmla="*/ 104311 w 1526912"/>
                  <a:gd name="connsiteY1" fmla="*/ 179834 h 1317780"/>
                  <a:gd name="connsiteX2" fmla="*/ 119685 w 1526912"/>
                  <a:gd name="connsiteY2" fmla="*/ 1207700 h 1317780"/>
                  <a:gd name="connsiteX3" fmla="*/ 1103309 w 1526912"/>
                  <a:gd name="connsiteY3" fmla="*/ 1274899 h 1317780"/>
                  <a:gd name="connsiteX4" fmla="*/ 1068519 w 1526912"/>
                  <a:gd name="connsiteY4" fmla="*/ 1084479 h 1317780"/>
                  <a:gd name="connsiteX5" fmla="*/ 427548 w 1526912"/>
                  <a:gd name="connsiteY5" fmla="*/ 991737 h 1317780"/>
                  <a:gd name="connsiteX6" fmla="*/ 542422 w 1526912"/>
                  <a:gd name="connsiteY6" fmla="*/ 366820 h 1317780"/>
                  <a:gd name="connsiteX7" fmla="*/ 1526910 w 1526912"/>
                  <a:gd name="connsiteY7" fmla="*/ 204026 h 1317780"/>
                  <a:gd name="connsiteX8" fmla="*/ 912590 w 1526912"/>
                  <a:gd name="connsiteY8" fmla="*/ 2392 h 1317780"/>
                  <a:gd name="connsiteX0" fmla="*/ 912590 w 1526912"/>
                  <a:gd name="connsiteY0" fmla="*/ 2392 h 1317780"/>
                  <a:gd name="connsiteX1" fmla="*/ 104311 w 1526912"/>
                  <a:gd name="connsiteY1" fmla="*/ 179834 h 1317780"/>
                  <a:gd name="connsiteX2" fmla="*/ 119685 w 1526912"/>
                  <a:gd name="connsiteY2" fmla="*/ 1207700 h 1317780"/>
                  <a:gd name="connsiteX3" fmla="*/ 1103309 w 1526912"/>
                  <a:gd name="connsiteY3" fmla="*/ 1274899 h 1317780"/>
                  <a:gd name="connsiteX4" fmla="*/ 1068519 w 1526912"/>
                  <a:gd name="connsiteY4" fmla="*/ 1084479 h 1317780"/>
                  <a:gd name="connsiteX5" fmla="*/ 489752 w 1526912"/>
                  <a:gd name="connsiteY5" fmla="*/ 1004178 h 1317780"/>
                  <a:gd name="connsiteX6" fmla="*/ 542422 w 1526912"/>
                  <a:gd name="connsiteY6" fmla="*/ 366820 h 1317780"/>
                  <a:gd name="connsiteX7" fmla="*/ 1526910 w 1526912"/>
                  <a:gd name="connsiteY7" fmla="*/ 204026 h 1317780"/>
                  <a:gd name="connsiteX8" fmla="*/ 912590 w 1526912"/>
                  <a:gd name="connsiteY8" fmla="*/ 2392 h 1317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6912" h="1317780">
                    <a:moveTo>
                      <a:pt x="912590" y="2392"/>
                    </a:moveTo>
                    <a:cubicBezTo>
                      <a:pt x="675490" y="-1640"/>
                      <a:pt x="236462" y="-21051"/>
                      <a:pt x="104311" y="179834"/>
                    </a:cubicBezTo>
                    <a:cubicBezTo>
                      <a:pt x="-27840" y="380719"/>
                      <a:pt x="-46815" y="1025189"/>
                      <a:pt x="119685" y="1207700"/>
                    </a:cubicBezTo>
                    <a:cubicBezTo>
                      <a:pt x="286185" y="1390211"/>
                      <a:pt x="945170" y="1295436"/>
                      <a:pt x="1103309" y="1274899"/>
                    </a:cubicBezTo>
                    <a:cubicBezTo>
                      <a:pt x="1261448" y="1254362"/>
                      <a:pt x="1170778" y="1129599"/>
                      <a:pt x="1068519" y="1084479"/>
                    </a:cubicBezTo>
                    <a:cubicBezTo>
                      <a:pt x="966260" y="1039359"/>
                      <a:pt x="577435" y="1123788"/>
                      <a:pt x="489752" y="1004178"/>
                    </a:cubicBezTo>
                    <a:cubicBezTo>
                      <a:pt x="402069" y="884568"/>
                      <a:pt x="351730" y="476334"/>
                      <a:pt x="542422" y="366820"/>
                    </a:cubicBezTo>
                    <a:cubicBezTo>
                      <a:pt x="733113" y="257306"/>
                      <a:pt x="1528663" y="320747"/>
                      <a:pt x="1526910" y="204026"/>
                    </a:cubicBezTo>
                    <a:cubicBezTo>
                      <a:pt x="1525157" y="87305"/>
                      <a:pt x="1149690" y="6424"/>
                      <a:pt x="912590" y="2392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US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620778" y="4781764"/>
                <a:ext cx="3823056" cy="740325"/>
              </a:xfrm>
              <a:custGeom>
                <a:avLst/>
                <a:gdLst>
                  <a:gd name="connsiteX0" fmla="*/ 565559 w 1640093"/>
                  <a:gd name="connsiteY0" fmla="*/ 17499 h 912382"/>
                  <a:gd name="connsiteX1" fmla="*/ 2851 w 1640093"/>
                  <a:gd name="connsiteY1" fmla="*/ 87838 h 912382"/>
                  <a:gd name="connsiteX2" fmla="*/ 354544 w 1640093"/>
                  <a:gd name="connsiteY2" fmla="*/ 474699 h 912382"/>
                  <a:gd name="connsiteX3" fmla="*/ 523356 w 1640093"/>
                  <a:gd name="connsiteY3" fmla="*/ 875628 h 912382"/>
                  <a:gd name="connsiteX4" fmla="*/ 1571399 w 1640093"/>
                  <a:gd name="connsiteY4" fmla="*/ 861561 h 912382"/>
                  <a:gd name="connsiteX5" fmla="*/ 1508094 w 1640093"/>
                  <a:gd name="connsiteY5" fmla="*/ 587241 h 912382"/>
                  <a:gd name="connsiteX6" fmla="*/ 1254876 w 1640093"/>
                  <a:gd name="connsiteY6" fmla="*/ 460632 h 912382"/>
                  <a:gd name="connsiteX7" fmla="*/ 1318180 w 1640093"/>
                  <a:gd name="connsiteY7" fmla="*/ 144108 h 912382"/>
                  <a:gd name="connsiteX8" fmla="*/ 1001657 w 1640093"/>
                  <a:gd name="connsiteY8" fmla="*/ 10465 h 912382"/>
                  <a:gd name="connsiteX9" fmla="*/ 565559 w 1640093"/>
                  <a:gd name="connsiteY9" fmla="*/ 17499 h 912382"/>
                  <a:gd name="connsiteX0" fmla="*/ 564399 w 1638933"/>
                  <a:gd name="connsiteY0" fmla="*/ 17499 h 905542"/>
                  <a:gd name="connsiteX1" fmla="*/ 1691 w 1638933"/>
                  <a:gd name="connsiteY1" fmla="*/ 87838 h 905542"/>
                  <a:gd name="connsiteX2" fmla="*/ 394739 w 1638933"/>
                  <a:gd name="connsiteY2" fmla="*/ 571194 h 905542"/>
                  <a:gd name="connsiteX3" fmla="*/ 522196 w 1638933"/>
                  <a:gd name="connsiteY3" fmla="*/ 875628 h 905542"/>
                  <a:gd name="connsiteX4" fmla="*/ 1570239 w 1638933"/>
                  <a:gd name="connsiteY4" fmla="*/ 861561 h 905542"/>
                  <a:gd name="connsiteX5" fmla="*/ 1506934 w 1638933"/>
                  <a:gd name="connsiteY5" fmla="*/ 587241 h 905542"/>
                  <a:gd name="connsiteX6" fmla="*/ 1253716 w 1638933"/>
                  <a:gd name="connsiteY6" fmla="*/ 460632 h 905542"/>
                  <a:gd name="connsiteX7" fmla="*/ 1317020 w 1638933"/>
                  <a:gd name="connsiteY7" fmla="*/ 144108 h 905542"/>
                  <a:gd name="connsiteX8" fmla="*/ 1000497 w 1638933"/>
                  <a:gd name="connsiteY8" fmla="*/ 10465 h 905542"/>
                  <a:gd name="connsiteX9" fmla="*/ 564399 w 1638933"/>
                  <a:gd name="connsiteY9" fmla="*/ 17499 h 905542"/>
                  <a:gd name="connsiteX0" fmla="*/ 546095 w 1620629"/>
                  <a:gd name="connsiteY0" fmla="*/ 30319 h 918362"/>
                  <a:gd name="connsiteX1" fmla="*/ 1767 w 1620629"/>
                  <a:gd name="connsiteY1" fmla="*/ 321217 h 918362"/>
                  <a:gd name="connsiteX2" fmla="*/ 376435 w 1620629"/>
                  <a:gd name="connsiteY2" fmla="*/ 584014 h 918362"/>
                  <a:gd name="connsiteX3" fmla="*/ 503892 w 1620629"/>
                  <a:gd name="connsiteY3" fmla="*/ 888448 h 918362"/>
                  <a:gd name="connsiteX4" fmla="*/ 1551935 w 1620629"/>
                  <a:gd name="connsiteY4" fmla="*/ 874381 h 918362"/>
                  <a:gd name="connsiteX5" fmla="*/ 1488630 w 1620629"/>
                  <a:gd name="connsiteY5" fmla="*/ 600061 h 918362"/>
                  <a:gd name="connsiteX6" fmla="*/ 1235412 w 1620629"/>
                  <a:gd name="connsiteY6" fmla="*/ 473452 h 918362"/>
                  <a:gd name="connsiteX7" fmla="*/ 1298716 w 1620629"/>
                  <a:gd name="connsiteY7" fmla="*/ 156928 h 918362"/>
                  <a:gd name="connsiteX8" fmla="*/ 982193 w 1620629"/>
                  <a:gd name="connsiteY8" fmla="*/ 23285 h 918362"/>
                  <a:gd name="connsiteX9" fmla="*/ 546095 w 1620629"/>
                  <a:gd name="connsiteY9" fmla="*/ 30319 h 918362"/>
                  <a:gd name="connsiteX0" fmla="*/ 541413 w 1620542"/>
                  <a:gd name="connsiteY0" fmla="*/ 140304 h 895093"/>
                  <a:gd name="connsiteX1" fmla="*/ 1680 w 1620542"/>
                  <a:gd name="connsiteY1" fmla="*/ 297948 h 895093"/>
                  <a:gd name="connsiteX2" fmla="*/ 376348 w 1620542"/>
                  <a:gd name="connsiteY2" fmla="*/ 560745 h 895093"/>
                  <a:gd name="connsiteX3" fmla="*/ 503805 w 1620542"/>
                  <a:gd name="connsiteY3" fmla="*/ 865179 h 895093"/>
                  <a:gd name="connsiteX4" fmla="*/ 1551848 w 1620542"/>
                  <a:gd name="connsiteY4" fmla="*/ 851112 h 895093"/>
                  <a:gd name="connsiteX5" fmla="*/ 1488543 w 1620542"/>
                  <a:gd name="connsiteY5" fmla="*/ 576792 h 895093"/>
                  <a:gd name="connsiteX6" fmla="*/ 1235325 w 1620542"/>
                  <a:gd name="connsiteY6" fmla="*/ 450183 h 895093"/>
                  <a:gd name="connsiteX7" fmla="*/ 1298629 w 1620542"/>
                  <a:gd name="connsiteY7" fmla="*/ 133659 h 895093"/>
                  <a:gd name="connsiteX8" fmla="*/ 982106 w 1620542"/>
                  <a:gd name="connsiteY8" fmla="*/ 16 h 895093"/>
                  <a:gd name="connsiteX9" fmla="*/ 541413 w 1620542"/>
                  <a:gd name="connsiteY9" fmla="*/ 140304 h 895093"/>
                  <a:gd name="connsiteX0" fmla="*/ 541413 w 1620542"/>
                  <a:gd name="connsiteY0" fmla="*/ 32059 h 786848"/>
                  <a:gd name="connsiteX1" fmla="*/ 1680 w 1620542"/>
                  <a:gd name="connsiteY1" fmla="*/ 189703 h 786848"/>
                  <a:gd name="connsiteX2" fmla="*/ 376348 w 1620542"/>
                  <a:gd name="connsiteY2" fmla="*/ 452500 h 786848"/>
                  <a:gd name="connsiteX3" fmla="*/ 503805 w 1620542"/>
                  <a:gd name="connsiteY3" fmla="*/ 756934 h 786848"/>
                  <a:gd name="connsiteX4" fmla="*/ 1551848 w 1620542"/>
                  <a:gd name="connsiteY4" fmla="*/ 742867 h 786848"/>
                  <a:gd name="connsiteX5" fmla="*/ 1488543 w 1620542"/>
                  <a:gd name="connsiteY5" fmla="*/ 468547 h 786848"/>
                  <a:gd name="connsiteX6" fmla="*/ 1235325 w 1620542"/>
                  <a:gd name="connsiteY6" fmla="*/ 341938 h 786848"/>
                  <a:gd name="connsiteX7" fmla="*/ 1298629 w 1620542"/>
                  <a:gd name="connsiteY7" fmla="*/ 25414 h 786848"/>
                  <a:gd name="connsiteX8" fmla="*/ 1000486 w 1620542"/>
                  <a:gd name="connsiteY8" fmla="*/ 66380 h 786848"/>
                  <a:gd name="connsiteX9" fmla="*/ 541413 w 1620542"/>
                  <a:gd name="connsiteY9" fmla="*/ 32059 h 786848"/>
                  <a:gd name="connsiteX0" fmla="*/ 541413 w 1620542"/>
                  <a:gd name="connsiteY0" fmla="*/ 6751 h 761540"/>
                  <a:gd name="connsiteX1" fmla="*/ 1680 w 1620542"/>
                  <a:gd name="connsiteY1" fmla="*/ 164395 h 761540"/>
                  <a:gd name="connsiteX2" fmla="*/ 376348 w 1620542"/>
                  <a:gd name="connsiteY2" fmla="*/ 427192 h 761540"/>
                  <a:gd name="connsiteX3" fmla="*/ 503805 w 1620542"/>
                  <a:gd name="connsiteY3" fmla="*/ 731626 h 761540"/>
                  <a:gd name="connsiteX4" fmla="*/ 1551848 w 1620542"/>
                  <a:gd name="connsiteY4" fmla="*/ 717559 h 761540"/>
                  <a:gd name="connsiteX5" fmla="*/ 1488543 w 1620542"/>
                  <a:gd name="connsiteY5" fmla="*/ 443239 h 761540"/>
                  <a:gd name="connsiteX6" fmla="*/ 1235325 w 1620542"/>
                  <a:gd name="connsiteY6" fmla="*/ 316630 h 761540"/>
                  <a:gd name="connsiteX7" fmla="*/ 1252679 w 1620542"/>
                  <a:gd name="connsiteY7" fmla="*/ 151740 h 761540"/>
                  <a:gd name="connsiteX8" fmla="*/ 1000486 w 1620542"/>
                  <a:gd name="connsiteY8" fmla="*/ 41072 h 761540"/>
                  <a:gd name="connsiteX9" fmla="*/ 541413 w 1620542"/>
                  <a:gd name="connsiteY9" fmla="*/ 6751 h 761540"/>
                  <a:gd name="connsiteX0" fmla="*/ 406550 w 1618933"/>
                  <a:gd name="connsiteY0" fmla="*/ 12150 h 739369"/>
                  <a:gd name="connsiteX1" fmla="*/ 71 w 1618933"/>
                  <a:gd name="connsiteY1" fmla="*/ 142224 h 739369"/>
                  <a:gd name="connsiteX2" fmla="*/ 374739 w 1618933"/>
                  <a:gd name="connsiteY2" fmla="*/ 405021 h 739369"/>
                  <a:gd name="connsiteX3" fmla="*/ 502196 w 1618933"/>
                  <a:gd name="connsiteY3" fmla="*/ 709455 h 739369"/>
                  <a:gd name="connsiteX4" fmla="*/ 1550239 w 1618933"/>
                  <a:gd name="connsiteY4" fmla="*/ 695388 h 739369"/>
                  <a:gd name="connsiteX5" fmla="*/ 1486934 w 1618933"/>
                  <a:gd name="connsiteY5" fmla="*/ 421068 h 739369"/>
                  <a:gd name="connsiteX6" fmla="*/ 1233716 w 1618933"/>
                  <a:gd name="connsiteY6" fmla="*/ 294459 h 739369"/>
                  <a:gd name="connsiteX7" fmla="*/ 1251070 w 1618933"/>
                  <a:gd name="connsiteY7" fmla="*/ 129569 h 739369"/>
                  <a:gd name="connsiteX8" fmla="*/ 998877 w 1618933"/>
                  <a:gd name="connsiteY8" fmla="*/ 18901 h 739369"/>
                  <a:gd name="connsiteX9" fmla="*/ 406550 w 1618933"/>
                  <a:gd name="connsiteY9" fmla="*/ 12150 h 739369"/>
                  <a:gd name="connsiteX0" fmla="*/ 406550 w 1618933"/>
                  <a:gd name="connsiteY0" fmla="*/ 8680 h 735899"/>
                  <a:gd name="connsiteX1" fmla="*/ 71 w 1618933"/>
                  <a:gd name="connsiteY1" fmla="*/ 138754 h 735899"/>
                  <a:gd name="connsiteX2" fmla="*/ 374739 w 1618933"/>
                  <a:gd name="connsiteY2" fmla="*/ 401551 h 735899"/>
                  <a:gd name="connsiteX3" fmla="*/ 502196 w 1618933"/>
                  <a:gd name="connsiteY3" fmla="*/ 705985 h 735899"/>
                  <a:gd name="connsiteX4" fmla="*/ 1550239 w 1618933"/>
                  <a:gd name="connsiteY4" fmla="*/ 691918 h 735899"/>
                  <a:gd name="connsiteX5" fmla="*/ 1486934 w 1618933"/>
                  <a:gd name="connsiteY5" fmla="*/ 417598 h 735899"/>
                  <a:gd name="connsiteX6" fmla="*/ 1233716 w 1618933"/>
                  <a:gd name="connsiteY6" fmla="*/ 290989 h 735899"/>
                  <a:gd name="connsiteX7" fmla="*/ 1251070 w 1618933"/>
                  <a:gd name="connsiteY7" fmla="*/ 126099 h 735899"/>
                  <a:gd name="connsiteX8" fmla="*/ 980497 w 1618933"/>
                  <a:gd name="connsiteY8" fmla="*/ 24621 h 735899"/>
                  <a:gd name="connsiteX9" fmla="*/ 406550 w 1618933"/>
                  <a:gd name="connsiteY9" fmla="*/ 8680 h 735899"/>
                  <a:gd name="connsiteX0" fmla="*/ 406550 w 1619083"/>
                  <a:gd name="connsiteY0" fmla="*/ 8680 h 735899"/>
                  <a:gd name="connsiteX1" fmla="*/ 71 w 1619083"/>
                  <a:gd name="connsiteY1" fmla="*/ 138754 h 735899"/>
                  <a:gd name="connsiteX2" fmla="*/ 374739 w 1619083"/>
                  <a:gd name="connsiteY2" fmla="*/ 401551 h 735899"/>
                  <a:gd name="connsiteX3" fmla="*/ 502196 w 1619083"/>
                  <a:gd name="connsiteY3" fmla="*/ 705985 h 735899"/>
                  <a:gd name="connsiteX4" fmla="*/ 1550239 w 1619083"/>
                  <a:gd name="connsiteY4" fmla="*/ 691918 h 735899"/>
                  <a:gd name="connsiteX5" fmla="*/ 1486934 w 1619083"/>
                  <a:gd name="connsiteY5" fmla="*/ 417598 h 735899"/>
                  <a:gd name="connsiteX6" fmla="*/ 1229121 w 1619083"/>
                  <a:gd name="connsiteY6" fmla="*/ 396674 h 735899"/>
                  <a:gd name="connsiteX7" fmla="*/ 1251070 w 1619083"/>
                  <a:gd name="connsiteY7" fmla="*/ 126099 h 735899"/>
                  <a:gd name="connsiteX8" fmla="*/ 980497 w 1619083"/>
                  <a:gd name="connsiteY8" fmla="*/ 24621 h 735899"/>
                  <a:gd name="connsiteX9" fmla="*/ 406550 w 1619083"/>
                  <a:gd name="connsiteY9" fmla="*/ 8680 h 735899"/>
                  <a:gd name="connsiteX0" fmla="*/ 406550 w 1623328"/>
                  <a:gd name="connsiteY0" fmla="*/ 8680 h 731643"/>
                  <a:gd name="connsiteX1" fmla="*/ 71 w 1623328"/>
                  <a:gd name="connsiteY1" fmla="*/ 138754 h 731643"/>
                  <a:gd name="connsiteX2" fmla="*/ 374739 w 1623328"/>
                  <a:gd name="connsiteY2" fmla="*/ 401551 h 731643"/>
                  <a:gd name="connsiteX3" fmla="*/ 502196 w 1623328"/>
                  <a:gd name="connsiteY3" fmla="*/ 705985 h 731643"/>
                  <a:gd name="connsiteX4" fmla="*/ 1550239 w 1623328"/>
                  <a:gd name="connsiteY4" fmla="*/ 691918 h 731643"/>
                  <a:gd name="connsiteX5" fmla="*/ 1500719 w 1623328"/>
                  <a:gd name="connsiteY5" fmla="*/ 504902 h 731643"/>
                  <a:gd name="connsiteX6" fmla="*/ 1229121 w 1623328"/>
                  <a:gd name="connsiteY6" fmla="*/ 396674 h 731643"/>
                  <a:gd name="connsiteX7" fmla="*/ 1251070 w 1623328"/>
                  <a:gd name="connsiteY7" fmla="*/ 126099 h 731643"/>
                  <a:gd name="connsiteX8" fmla="*/ 980497 w 1623328"/>
                  <a:gd name="connsiteY8" fmla="*/ 24621 h 731643"/>
                  <a:gd name="connsiteX9" fmla="*/ 406550 w 1623328"/>
                  <a:gd name="connsiteY9" fmla="*/ 8680 h 731643"/>
                  <a:gd name="connsiteX0" fmla="*/ 406550 w 1543340"/>
                  <a:gd name="connsiteY0" fmla="*/ 8680 h 748035"/>
                  <a:gd name="connsiteX1" fmla="*/ 71 w 1543340"/>
                  <a:gd name="connsiteY1" fmla="*/ 138754 h 748035"/>
                  <a:gd name="connsiteX2" fmla="*/ 374739 w 1543340"/>
                  <a:gd name="connsiteY2" fmla="*/ 401551 h 748035"/>
                  <a:gd name="connsiteX3" fmla="*/ 502196 w 1543340"/>
                  <a:gd name="connsiteY3" fmla="*/ 705985 h 748035"/>
                  <a:gd name="connsiteX4" fmla="*/ 1435365 w 1543340"/>
                  <a:gd name="connsiteY4" fmla="*/ 724083 h 748035"/>
                  <a:gd name="connsiteX5" fmla="*/ 1500719 w 1543340"/>
                  <a:gd name="connsiteY5" fmla="*/ 504902 h 748035"/>
                  <a:gd name="connsiteX6" fmla="*/ 1229121 w 1543340"/>
                  <a:gd name="connsiteY6" fmla="*/ 396674 h 748035"/>
                  <a:gd name="connsiteX7" fmla="*/ 1251070 w 1543340"/>
                  <a:gd name="connsiteY7" fmla="*/ 126099 h 748035"/>
                  <a:gd name="connsiteX8" fmla="*/ 980497 w 1543340"/>
                  <a:gd name="connsiteY8" fmla="*/ 24621 h 748035"/>
                  <a:gd name="connsiteX9" fmla="*/ 406550 w 1543340"/>
                  <a:gd name="connsiteY9" fmla="*/ 8680 h 748035"/>
                  <a:gd name="connsiteX0" fmla="*/ 406550 w 1545948"/>
                  <a:gd name="connsiteY0" fmla="*/ 8680 h 748035"/>
                  <a:gd name="connsiteX1" fmla="*/ 71 w 1545948"/>
                  <a:gd name="connsiteY1" fmla="*/ 138754 h 748035"/>
                  <a:gd name="connsiteX2" fmla="*/ 374739 w 1545948"/>
                  <a:gd name="connsiteY2" fmla="*/ 401551 h 748035"/>
                  <a:gd name="connsiteX3" fmla="*/ 502196 w 1545948"/>
                  <a:gd name="connsiteY3" fmla="*/ 705985 h 748035"/>
                  <a:gd name="connsiteX4" fmla="*/ 1435365 w 1545948"/>
                  <a:gd name="connsiteY4" fmla="*/ 724083 h 748035"/>
                  <a:gd name="connsiteX5" fmla="*/ 1505314 w 1545948"/>
                  <a:gd name="connsiteY5" fmla="*/ 504902 h 748035"/>
                  <a:gd name="connsiteX6" fmla="*/ 1229121 w 1545948"/>
                  <a:gd name="connsiteY6" fmla="*/ 396674 h 748035"/>
                  <a:gd name="connsiteX7" fmla="*/ 1251070 w 1545948"/>
                  <a:gd name="connsiteY7" fmla="*/ 126099 h 748035"/>
                  <a:gd name="connsiteX8" fmla="*/ 980497 w 1545948"/>
                  <a:gd name="connsiteY8" fmla="*/ 24621 h 748035"/>
                  <a:gd name="connsiteX9" fmla="*/ 406550 w 1545948"/>
                  <a:gd name="connsiteY9" fmla="*/ 8680 h 748035"/>
                  <a:gd name="connsiteX0" fmla="*/ 2787496 w 3926894"/>
                  <a:gd name="connsiteY0" fmla="*/ 8680 h 736906"/>
                  <a:gd name="connsiteX1" fmla="*/ 2381017 w 3926894"/>
                  <a:gd name="connsiteY1" fmla="*/ 138754 h 736906"/>
                  <a:gd name="connsiteX2" fmla="*/ 2553 w 3926894"/>
                  <a:gd name="connsiteY2" fmla="*/ 664158 h 736906"/>
                  <a:gd name="connsiteX3" fmla="*/ 2883142 w 3926894"/>
                  <a:gd name="connsiteY3" fmla="*/ 705985 h 736906"/>
                  <a:gd name="connsiteX4" fmla="*/ 3816311 w 3926894"/>
                  <a:gd name="connsiteY4" fmla="*/ 724083 h 736906"/>
                  <a:gd name="connsiteX5" fmla="*/ 3886260 w 3926894"/>
                  <a:gd name="connsiteY5" fmla="*/ 504902 h 736906"/>
                  <a:gd name="connsiteX6" fmla="*/ 3610067 w 3926894"/>
                  <a:gd name="connsiteY6" fmla="*/ 396674 h 736906"/>
                  <a:gd name="connsiteX7" fmla="*/ 3632016 w 3926894"/>
                  <a:gd name="connsiteY7" fmla="*/ 126099 h 736906"/>
                  <a:gd name="connsiteX8" fmla="*/ 3361443 w 3926894"/>
                  <a:gd name="connsiteY8" fmla="*/ 24621 h 736906"/>
                  <a:gd name="connsiteX9" fmla="*/ 2787496 w 3926894"/>
                  <a:gd name="connsiteY9" fmla="*/ 8680 h 736906"/>
                  <a:gd name="connsiteX0" fmla="*/ 2858034 w 3997432"/>
                  <a:gd name="connsiteY0" fmla="*/ 29381 h 757607"/>
                  <a:gd name="connsiteX1" fmla="*/ 1028397 w 3997432"/>
                  <a:gd name="connsiteY1" fmla="*/ 439004 h 757607"/>
                  <a:gd name="connsiteX2" fmla="*/ 73091 w 3997432"/>
                  <a:gd name="connsiteY2" fmla="*/ 684859 h 757607"/>
                  <a:gd name="connsiteX3" fmla="*/ 2953680 w 3997432"/>
                  <a:gd name="connsiteY3" fmla="*/ 726686 h 757607"/>
                  <a:gd name="connsiteX4" fmla="*/ 3886849 w 3997432"/>
                  <a:gd name="connsiteY4" fmla="*/ 744784 h 757607"/>
                  <a:gd name="connsiteX5" fmla="*/ 3956798 w 3997432"/>
                  <a:gd name="connsiteY5" fmla="*/ 525603 h 757607"/>
                  <a:gd name="connsiteX6" fmla="*/ 3680605 w 3997432"/>
                  <a:gd name="connsiteY6" fmla="*/ 417375 h 757607"/>
                  <a:gd name="connsiteX7" fmla="*/ 3702554 w 3997432"/>
                  <a:gd name="connsiteY7" fmla="*/ 146800 h 757607"/>
                  <a:gd name="connsiteX8" fmla="*/ 3431981 w 3997432"/>
                  <a:gd name="connsiteY8" fmla="*/ 45322 h 757607"/>
                  <a:gd name="connsiteX9" fmla="*/ 2858034 w 3997432"/>
                  <a:gd name="connsiteY9" fmla="*/ 29381 h 757607"/>
                  <a:gd name="connsiteX0" fmla="*/ 2862537 w 4001935"/>
                  <a:gd name="connsiteY0" fmla="*/ 29381 h 757607"/>
                  <a:gd name="connsiteX1" fmla="*/ 1032900 w 4001935"/>
                  <a:gd name="connsiteY1" fmla="*/ 439004 h 757607"/>
                  <a:gd name="connsiteX2" fmla="*/ 77594 w 4001935"/>
                  <a:gd name="connsiteY2" fmla="*/ 684859 h 757607"/>
                  <a:gd name="connsiteX3" fmla="*/ 2958183 w 4001935"/>
                  <a:gd name="connsiteY3" fmla="*/ 726686 h 757607"/>
                  <a:gd name="connsiteX4" fmla="*/ 3891352 w 4001935"/>
                  <a:gd name="connsiteY4" fmla="*/ 744784 h 757607"/>
                  <a:gd name="connsiteX5" fmla="*/ 3961301 w 4001935"/>
                  <a:gd name="connsiteY5" fmla="*/ 525603 h 757607"/>
                  <a:gd name="connsiteX6" fmla="*/ 3685108 w 4001935"/>
                  <a:gd name="connsiteY6" fmla="*/ 417375 h 757607"/>
                  <a:gd name="connsiteX7" fmla="*/ 3707057 w 4001935"/>
                  <a:gd name="connsiteY7" fmla="*/ 146800 h 757607"/>
                  <a:gd name="connsiteX8" fmla="*/ 3436484 w 4001935"/>
                  <a:gd name="connsiteY8" fmla="*/ 45322 h 757607"/>
                  <a:gd name="connsiteX9" fmla="*/ 2862537 w 4001935"/>
                  <a:gd name="connsiteY9" fmla="*/ 29381 h 757607"/>
                  <a:gd name="connsiteX0" fmla="*/ 2762593 w 3901991"/>
                  <a:gd name="connsiteY0" fmla="*/ 29381 h 756928"/>
                  <a:gd name="connsiteX1" fmla="*/ 932956 w 3901991"/>
                  <a:gd name="connsiteY1" fmla="*/ 439004 h 756928"/>
                  <a:gd name="connsiteX2" fmla="*/ 79304 w 3901991"/>
                  <a:gd name="connsiteY2" fmla="*/ 710273 h 756928"/>
                  <a:gd name="connsiteX3" fmla="*/ 2858239 w 3901991"/>
                  <a:gd name="connsiteY3" fmla="*/ 726686 h 756928"/>
                  <a:gd name="connsiteX4" fmla="*/ 3791408 w 3901991"/>
                  <a:gd name="connsiteY4" fmla="*/ 744784 h 756928"/>
                  <a:gd name="connsiteX5" fmla="*/ 3861357 w 3901991"/>
                  <a:gd name="connsiteY5" fmla="*/ 525603 h 756928"/>
                  <a:gd name="connsiteX6" fmla="*/ 3585164 w 3901991"/>
                  <a:gd name="connsiteY6" fmla="*/ 417375 h 756928"/>
                  <a:gd name="connsiteX7" fmla="*/ 3607113 w 3901991"/>
                  <a:gd name="connsiteY7" fmla="*/ 146800 h 756928"/>
                  <a:gd name="connsiteX8" fmla="*/ 3336540 w 3901991"/>
                  <a:gd name="connsiteY8" fmla="*/ 45322 h 756928"/>
                  <a:gd name="connsiteX9" fmla="*/ 2762593 w 3901991"/>
                  <a:gd name="connsiteY9" fmla="*/ 29381 h 756928"/>
                  <a:gd name="connsiteX0" fmla="*/ 2683725 w 3823123"/>
                  <a:gd name="connsiteY0" fmla="*/ 29381 h 783647"/>
                  <a:gd name="connsiteX1" fmla="*/ 854088 w 3823123"/>
                  <a:gd name="connsiteY1" fmla="*/ 439004 h 783647"/>
                  <a:gd name="connsiteX2" fmla="*/ 436 w 3823123"/>
                  <a:gd name="connsiteY2" fmla="*/ 710273 h 783647"/>
                  <a:gd name="connsiteX3" fmla="*/ 2779371 w 3823123"/>
                  <a:gd name="connsiteY3" fmla="*/ 726686 h 783647"/>
                  <a:gd name="connsiteX4" fmla="*/ 3712540 w 3823123"/>
                  <a:gd name="connsiteY4" fmla="*/ 744784 h 783647"/>
                  <a:gd name="connsiteX5" fmla="*/ 3782489 w 3823123"/>
                  <a:gd name="connsiteY5" fmla="*/ 525603 h 783647"/>
                  <a:gd name="connsiteX6" fmla="*/ 3506296 w 3823123"/>
                  <a:gd name="connsiteY6" fmla="*/ 417375 h 783647"/>
                  <a:gd name="connsiteX7" fmla="*/ 3528245 w 3823123"/>
                  <a:gd name="connsiteY7" fmla="*/ 146800 h 783647"/>
                  <a:gd name="connsiteX8" fmla="*/ 3257672 w 3823123"/>
                  <a:gd name="connsiteY8" fmla="*/ 45322 h 783647"/>
                  <a:gd name="connsiteX9" fmla="*/ 2683725 w 3823123"/>
                  <a:gd name="connsiteY9" fmla="*/ 29381 h 783647"/>
                  <a:gd name="connsiteX0" fmla="*/ 2209272 w 3823057"/>
                  <a:gd name="connsiteY0" fmla="*/ 145976 h 739290"/>
                  <a:gd name="connsiteX1" fmla="*/ 854022 w 3823057"/>
                  <a:gd name="connsiteY1" fmla="*/ 394646 h 739290"/>
                  <a:gd name="connsiteX2" fmla="*/ 370 w 3823057"/>
                  <a:gd name="connsiteY2" fmla="*/ 665915 h 739290"/>
                  <a:gd name="connsiteX3" fmla="*/ 2779305 w 3823057"/>
                  <a:gd name="connsiteY3" fmla="*/ 682328 h 739290"/>
                  <a:gd name="connsiteX4" fmla="*/ 3712474 w 3823057"/>
                  <a:gd name="connsiteY4" fmla="*/ 700426 h 739290"/>
                  <a:gd name="connsiteX5" fmla="*/ 3782423 w 3823057"/>
                  <a:gd name="connsiteY5" fmla="*/ 481245 h 739290"/>
                  <a:gd name="connsiteX6" fmla="*/ 3506230 w 3823057"/>
                  <a:gd name="connsiteY6" fmla="*/ 373017 h 739290"/>
                  <a:gd name="connsiteX7" fmla="*/ 3528179 w 3823057"/>
                  <a:gd name="connsiteY7" fmla="*/ 102442 h 739290"/>
                  <a:gd name="connsiteX8" fmla="*/ 3257606 w 3823057"/>
                  <a:gd name="connsiteY8" fmla="*/ 964 h 739290"/>
                  <a:gd name="connsiteX9" fmla="*/ 2209272 w 3823057"/>
                  <a:gd name="connsiteY9" fmla="*/ 145976 h 739290"/>
                  <a:gd name="connsiteX0" fmla="*/ 2209272 w 3823057"/>
                  <a:gd name="connsiteY0" fmla="*/ 147010 h 740324"/>
                  <a:gd name="connsiteX1" fmla="*/ 854022 w 3823057"/>
                  <a:gd name="connsiteY1" fmla="*/ 395680 h 740324"/>
                  <a:gd name="connsiteX2" fmla="*/ 370 w 3823057"/>
                  <a:gd name="connsiteY2" fmla="*/ 666949 h 740324"/>
                  <a:gd name="connsiteX3" fmla="*/ 2779305 w 3823057"/>
                  <a:gd name="connsiteY3" fmla="*/ 683362 h 740324"/>
                  <a:gd name="connsiteX4" fmla="*/ 3712474 w 3823057"/>
                  <a:gd name="connsiteY4" fmla="*/ 701460 h 740324"/>
                  <a:gd name="connsiteX5" fmla="*/ 3782423 w 3823057"/>
                  <a:gd name="connsiteY5" fmla="*/ 482279 h 740324"/>
                  <a:gd name="connsiteX6" fmla="*/ 3506230 w 3823057"/>
                  <a:gd name="connsiteY6" fmla="*/ 374051 h 740324"/>
                  <a:gd name="connsiteX7" fmla="*/ 3528179 w 3823057"/>
                  <a:gd name="connsiteY7" fmla="*/ 103476 h 740324"/>
                  <a:gd name="connsiteX8" fmla="*/ 3257606 w 3823057"/>
                  <a:gd name="connsiteY8" fmla="*/ 1998 h 740324"/>
                  <a:gd name="connsiteX9" fmla="*/ 2209272 w 3823057"/>
                  <a:gd name="connsiteY9" fmla="*/ 147010 h 740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23057" h="740324">
                    <a:moveTo>
                      <a:pt x="2209272" y="147010"/>
                    </a:moveTo>
                    <a:cubicBezTo>
                      <a:pt x="2020453" y="339692"/>
                      <a:pt x="1222172" y="309024"/>
                      <a:pt x="854022" y="395680"/>
                    </a:cubicBezTo>
                    <a:cubicBezTo>
                      <a:pt x="485872" y="482336"/>
                      <a:pt x="-15547" y="508877"/>
                      <a:pt x="370" y="666949"/>
                    </a:cubicBezTo>
                    <a:cubicBezTo>
                      <a:pt x="16287" y="825021"/>
                      <a:pt x="2160621" y="677610"/>
                      <a:pt x="2779305" y="683362"/>
                    </a:cubicBezTo>
                    <a:cubicBezTo>
                      <a:pt x="3397989" y="689114"/>
                      <a:pt x="3545288" y="734974"/>
                      <a:pt x="3712474" y="701460"/>
                    </a:cubicBezTo>
                    <a:cubicBezTo>
                      <a:pt x="3879660" y="667946"/>
                      <a:pt x="3816797" y="536847"/>
                      <a:pt x="3782423" y="482279"/>
                    </a:cubicBezTo>
                    <a:cubicBezTo>
                      <a:pt x="3748049" y="427711"/>
                      <a:pt x="3548604" y="437185"/>
                      <a:pt x="3506230" y="374051"/>
                    </a:cubicBezTo>
                    <a:cubicBezTo>
                      <a:pt x="3463856" y="310917"/>
                      <a:pt x="3570382" y="178504"/>
                      <a:pt x="3528179" y="103476"/>
                    </a:cubicBezTo>
                    <a:cubicBezTo>
                      <a:pt x="3485976" y="28448"/>
                      <a:pt x="3477424" y="-5258"/>
                      <a:pt x="3257606" y="1998"/>
                    </a:cubicBezTo>
                    <a:cubicBezTo>
                      <a:pt x="3037788" y="9254"/>
                      <a:pt x="2398091" y="-45672"/>
                      <a:pt x="2209272" y="147010"/>
                    </a:cubicBezTo>
                    <a:close/>
                  </a:path>
                </a:pathLst>
              </a:custGeom>
              <a:solidFill>
                <a:srgbClr val="E0B4C7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US" sz="92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673609" y="1148200"/>
                <a:ext cx="5613864" cy="3315568"/>
              </a:xfrm>
              <a:custGeom>
                <a:avLst/>
                <a:gdLst>
                  <a:gd name="connsiteX0" fmla="*/ 1862601 w 6296196"/>
                  <a:gd name="connsiteY0" fmla="*/ 16743 h 3693563"/>
                  <a:gd name="connsiteX1" fmla="*/ 606369 w 6296196"/>
                  <a:gd name="connsiteY1" fmla="*/ 136384 h 3693563"/>
                  <a:gd name="connsiteX2" fmla="*/ 1119117 w 6296196"/>
                  <a:gd name="connsiteY2" fmla="*/ 1187516 h 3693563"/>
                  <a:gd name="connsiteX3" fmla="*/ 16709 w 6296196"/>
                  <a:gd name="connsiteY3" fmla="*/ 2255741 h 3693563"/>
                  <a:gd name="connsiteX4" fmla="*/ 606369 w 6296196"/>
                  <a:gd name="connsiteY4" fmla="*/ 3341057 h 3693563"/>
                  <a:gd name="connsiteX5" fmla="*/ 2571902 w 6296196"/>
                  <a:gd name="connsiteY5" fmla="*/ 3204324 h 3693563"/>
                  <a:gd name="connsiteX6" fmla="*/ 2751364 w 6296196"/>
                  <a:gd name="connsiteY6" fmla="*/ 2623210 h 3693563"/>
                  <a:gd name="connsiteX7" fmla="*/ 4383610 w 6296196"/>
                  <a:gd name="connsiteY7" fmla="*/ 3059045 h 3693563"/>
                  <a:gd name="connsiteX8" fmla="*/ 6092769 w 6296196"/>
                  <a:gd name="connsiteY8" fmla="*/ 3691434 h 3693563"/>
                  <a:gd name="connsiteX9" fmla="*/ 5827850 w 6296196"/>
                  <a:gd name="connsiteY9" fmla="*/ 2828309 h 3693563"/>
                  <a:gd name="connsiteX10" fmla="*/ 2187341 w 6296196"/>
                  <a:gd name="connsiteY10" fmla="*/ 1708810 h 3693563"/>
                  <a:gd name="connsiteX11" fmla="*/ 2999192 w 6296196"/>
                  <a:gd name="connsiteY11" fmla="*/ 760227 h 3693563"/>
                  <a:gd name="connsiteX12" fmla="*/ 2828276 w 6296196"/>
                  <a:gd name="connsiteY12" fmla="*/ 538036 h 3693563"/>
                  <a:gd name="connsiteX13" fmla="*/ 2110429 w 6296196"/>
                  <a:gd name="connsiteY13" fmla="*/ 512399 h 3693563"/>
                  <a:gd name="connsiteX14" fmla="*/ 2076246 w 6296196"/>
                  <a:gd name="connsiteY14" fmla="*/ 170567 h 3693563"/>
                  <a:gd name="connsiteX15" fmla="*/ 1862601 w 6296196"/>
                  <a:gd name="connsiteY15" fmla="*/ 16743 h 3693563"/>
                  <a:gd name="connsiteX0" fmla="*/ 1862601 w 6296196"/>
                  <a:gd name="connsiteY0" fmla="*/ 16743 h 3693563"/>
                  <a:gd name="connsiteX1" fmla="*/ 606369 w 6296196"/>
                  <a:gd name="connsiteY1" fmla="*/ 136384 h 3693563"/>
                  <a:gd name="connsiteX2" fmla="*/ 1119117 w 6296196"/>
                  <a:gd name="connsiteY2" fmla="*/ 1187516 h 3693563"/>
                  <a:gd name="connsiteX3" fmla="*/ 16709 w 6296196"/>
                  <a:gd name="connsiteY3" fmla="*/ 2255741 h 3693563"/>
                  <a:gd name="connsiteX4" fmla="*/ 606369 w 6296196"/>
                  <a:gd name="connsiteY4" fmla="*/ 3341057 h 3693563"/>
                  <a:gd name="connsiteX5" fmla="*/ 2571902 w 6296196"/>
                  <a:gd name="connsiteY5" fmla="*/ 3204324 h 3693563"/>
                  <a:gd name="connsiteX6" fmla="*/ 2751364 w 6296196"/>
                  <a:gd name="connsiteY6" fmla="*/ 2623210 h 3693563"/>
                  <a:gd name="connsiteX7" fmla="*/ 4383610 w 6296196"/>
                  <a:gd name="connsiteY7" fmla="*/ 3059045 h 3693563"/>
                  <a:gd name="connsiteX8" fmla="*/ 6092769 w 6296196"/>
                  <a:gd name="connsiteY8" fmla="*/ 3691434 h 3693563"/>
                  <a:gd name="connsiteX9" fmla="*/ 5827850 w 6296196"/>
                  <a:gd name="connsiteY9" fmla="*/ 2828309 h 3693563"/>
                  <a:gd name="connsiteX10" fmla="*/ 2187341 w 6296196"/>
                  <a:gd name="connsiteY10" fmla="*/ 1708810 h 3693563"/>
                  <a:gd name="connsiteX11" fmla="*/ 2999192 w 6296196"/>
                  <a:gd name="connsiteY11" fmla="*/ 760227 h 3693563"/>
                  <a:gd name="connsiteX12" fmla="*/ 2984910 w 6296196"/>
                  <a:gd name="connsiteY12" fmla="*/ 563436 h 3693563"/>
                  <a:gd name="connsiteX13" fmla="*/ 2110429 w 6296196"/>
                  <a:gd name="connsiteY13" fmla="*/ 512399 h 3693563"/>
                  <a:gd name="connsiteX14" fmla="*/ 2076246 w 6296196"/>
                  <a:gd name="connsiteY14" fmla="*/ 170567 h 3693563"/>
                  <a:gd name="connsiteX15" fmla="*/ 1862601 w 6296196"/>
                  <a:gd name="connsiteY15" fmla="*/ 16743 h 3693563"/>
                  <a:gd name="connsiteX0" fmla="*/ 1862601 w 6296196"/>
                  <a:gd name="connsiteY0" fmla="*/ 16743 h 3693563"/>
                  <a:gd name="connsiteX1" fmla="*/ 606369 w 6296196"/>
                  <a:gd name="connsiteY1" fmla="*/ 136384 h 3693563"/>
                  <a:gd name="connsiteX2" fmla="*/ 1119117 w 6296196"/>
                  <a:gd name="connsiteY2" fmla="*/ 1187516 h 3693563"/>
                  <a:gd name="connsiteX3" fmla="*/ 16709 w 6296196"/>
                  <a:gd name="connsiteY3" fmla="*/ 2255741 h 3693563"/>
                  <a:gd name="connsiteX4" fmla="*/ 606369 w 6296196"/>
                  <a:gd name="connsiteY4" fmla="*/ 3341057 h 3693563"/>
                  <a:gd name="connsiteX5" fmla="*/ 2571902 w 6296196"/>
                  <a:gd name="connsiteY5" fmla="*/ 3204324 h 3693563"/>
                  <a:gd name="connsiteX6" fmla="*/ 2751364 w 6296196"/>
                  <a:gd name="connsiteY6" fmla="*/ 2623210 h 3693563"/>
                  <a:gd name="connsiteX7" fmla="*/ 4383610 w 6296196"/>
                  <a:gd name="connsiteY7" fmla="*/ 3059045 h 3693563"/>
                  <a:gd name="connsiteX8" fmla="*/ 6092769 w 6296196"/>
                  <a:gd name="connsiteY8" fmla="*/ 3691434 h 3693563"/>
                  <a:gd name="connsiteX9" fmla="*/ 5827850 w 6296196"/>
                  <a:gd name="connsiteY9" fmla="*/ 2828309 h 3693563"/>
                  <a:gd name="connsiteX10" fmla="*/ 2187341 w 6296196"/>
                  <a:gd name="connsiteY10" fmla="*/ 1708810 h 3693563"/>
                  <a:gd name="connsiteX11" fmla="*/ 2757892 w 6296196"/>
                  <a:gd name="connsiteY11" fmla="*/ 866061 h 3693563"/>
                  <a:gd name="connsiteX12" fmla="*/ 2984910 w 6296196"/>
                  <a:gd name="connsiteY12" fmla="*/ 563436 h 3693563"/>
                  <a:gd name="connsiteX13" fmla="*/ 2110429 w 6296196"/>
                  <a:gd name="connsiteY13" fmla="*/ 512399 h 3693563"/>
                  <a:gd name="connsiteX14" fmla="*/ 2076246 w 6296196"/>
                  <a:gd name="connsiteY14" fmla="*/ 170567 h 3693563"/>
                  <a:gd name="connsiteX15" fmla="*/ 1862601 w 6296196"/>
                  <a:gd name="connsiteY15" fmla="*/ 16743 h 3693563"/>
                  <a:gd name="connsiteX0" fmla="*/ 1862601 w 6296196"/>
                  <a:gd name="connsiteY0" fmla="*/ 16743 h 3693563"/>
                  <a:gd name="connsiteX1" fmla="*/ 606369 w 6296196"/>
                  <a:gd name="connsiteY1" fmla="*/ 136384 h 3693563"/>
                  <a:gd name="connsiteX2" fmla="*/ 1119117 w 6296196"/>
                  <a:gd name="connsiteY2" fmla="*/ 1187516 h 3693563"/>
                  <a:gd name="connsiteX3" fmla="*/ 16709 w 6296196"/>
                  <a:gd name="connsiteY3" fmla="*/ 2255741 h 3693563"/>
                  <a:gd name="connsiteX4" fmla="*/ 606369 w 6296196"/>
                  <a:gd name="connsiteY4" fmla="*/ 3341057 h 3693563"/>
                  <a:gd name="connsiteX5" fmla="*/ 2571902 w 6296196"/>
                  <a:gd name="connsiteY5" fmla="*/ 3204324 h 3693563"/>
                  <a:gd name="connsiteX6" fmla="*/ 2751364 w 6296196"/>
                  <a:gd name="connsiteY6" fmla="*/ 2623210 h 3693563"/>
                  <a:gd name="connsiteX7" fmla="*/ 4383610 w 6296196"/>
                  <a:gd name="connsiteY7" fmla="*/ 3059045 h 3693563"/>
                  <a:gd name="connsiteX8" fmla="*/ 6092769 w 6296196"/>
                  <a:gd name="connsiteY8" fmla="*/ 3691434 h 3693563"/>
                  <a:gd name="connsiteX9" fmla="*/ 5827850 w 6296196"/>
                  <a:gd name="connsiteY9" fmla="*/ 2828309 h 3693563"/>
                  <a:gd name="connsiteX10" fmla="*/ 2187341 w 6296196"/>
                  <a:gd name="connsiteY10" fmla="*/ 1708810 h 3693563"/>
                  <a:gd name="connsiteX11" fmla="*/ 2757892 w 6296196"/>
                  <a:gd name="connsiteY11" fmla="*/ 866061 h 3693563"/>
                  <a:gd name="connsiteX12" fmla="*/ 2984910 w 6296196"/>
                  <a:gd name="connsiteY12" fmla="*/ 563436 h 3693563"/>
                  <a:gd name="connsiteX13" fmla="*/ 2097729 w 6296196"/>
                  <a:gd name="connsiteY13" fmla="*/ 525099 h 3693563"/>
                  <a:gd name="connsiteX14" fmla="*/ 2076246 w 6296196"/>
                  <a:gd name="connsiteY14" fmla="*/ 170567 h 3693563"/>
                  <a:gd name="connsiteX15" fmla="*/ 1862601 w 6296196"/>
                  <a:gd name="connsiteY15" fmla="*/ 16743 h 3693563"/>
                  <a:gd name="connsiteX0" fmla="*/ 1862601 w 6296196"/>
                  <a:gd name="connsiteY0" fmla="*/ 16153 h 3692973"/>
                  <a:gd name="connsiteX1" fmla="*/ 606369 w 6296196"/>
                  <a:gd name="connsiteY1" fmla="*/ 135794 h 3692973"/>
                  <a:gd name="connsiteX2" fmla="*/ 1119117 w 6296196"/>
                  <a:gd name="connsiteY2" fmla="*/ 1186926 h 3692973"/>
                  <a:gd name="connsiteX3" fmla="*/ 16709 w 6296196"/>
                  <a:gd name="connsiteY3" fmla="*/ 2255151 h 3692973"/>
                  <a:gd name="connsiteX4" fmla="*/ 606369 w 6296196"/>
                  <a:gd name="connsiteY4" fmla="*/ 3340467 h 3692973"/>
                  <a:gd name="connsiteX5" fmla="*/ 2571902 w 6296196"/>
                  <a:gd name="connsiteY5" fmla="*/ 3203734 h 3692973"/>
                  <a:gd name="connsiteX6" fmla="*/ 2751364 w 6296196"/>
                  <a:gd name="connsiteY6" fmla="*/ 2622620 h 3692973"/>
                  <a:gd name="connsiteX7" fmla="*/ 4383610 w 6296196"/>
                  <a:gd name="connsiteY7" fmla="*/ 3058455 h 3692973"/>
                  <a:gd name="connsiteX8" fmla="*/ 6092769 w 6296196"/>
                  <a:gd name="connsiteY8" fmla="*/ 3690844 h 3692973"/>
                  <a:gd name="connsiteX9" fmla="*/ 5827850 w 6296196"/>
                  <a:gd name="connsiteY9" fmla="*/ 2827719 h 3692973"/>
                  <a:gd name="connsiteX10" fmla="*/ 2187341 w 6296196"/>
                  <a:gd name="connsiteY10" fmla="*/ 1708220 h 3692973"/>
                  <a:gd name="connsiteX11" fmla="*/ 2757892 w 6296196"/>
                  <a:gd name="connsiteY11" fmla="*/ 865471 h 3692973"/>
                  <a:gd name="connsiteX12" fmla="*/ 2984910 w 6296196"/>
                  <a:gd name="connsiteY12" fmla="*/ 562846 h 3692973"/>
                  <a:gd name="connsiteX13" fmla="*/ 2097729 w 6296196"/>
                  <a:gd name="connsiteY13" fmla="*/ 524509 h 3692973"/>
                  <a:gd name="connsiteX14" fmla="*/ 2000046 w 6296196"/>
                  <a:gd name="connsiteY14" fmla="*/ 161510 h 3692973"/>
                  <a:gd name="connsiteX15" fmla="*/ 1862601 w 6296196"/>
                  <a:gd name="connsiteY15" fmla="*/ 16153 h 3692973"/>
                  <a:gd name="connsiteX0" fmla="*/ 1515468 w 6296196"/>
                  <a:gd name="connsiteY0" fmla="*/ 16153 h 3692973"/>
                  <a:gd name="connsiteX1" fmla="*/ 606369 w 6296196"/>
                  <a:gd name="connsiteY1" fmla="*/ 135794 h 3692973"/>
                  <a:gd name="connsiteX2" fmla="*/ 1119117 w 6296196"/>
                  <a:gd name="connsiteY2" fmla="*/ 1186926 h 3692973"/>
                  <a:gd name="connsiteX3" fmla="*/ 16709 w 6296196"/>
                  <a:gd name="connsiteY3" fmla="*/ 2255151 h 3692973"/>
                  <a:gd name="connsiteX4" fmla="*/ 606369 w 6296196"/>
                  <a:gd name="connsiteY4" fmla="*/ 3340467 h 3692973"/>
                  <a:gd name="connsiteX5" fmla="*/ 2571902 w 6296196"/>
                  <a:gd name="connsiteY5" fmla="*/ 3203734 h 3692973"/>
                  <a:gd name="connsiteX6" fmla="*/ 2751364 w 6296196"/>
                  <a:gd name="connsiteY6" fmla="*/ 2622620 h 3692973"/>
                  <a:gd name="connsiteX7" fmla="*/ 4383610 w 6296196"/>
                  <a:gd name="connsiteY7" fmla="*/ 3058455 h 3692973"/>
                  <a:gd name="connsiteX8" fmla="*/ 6092769 w 6296196"/>
                  <a:gd name="connsiteY8" fmla="*/ 3690844 h 3692973"/>
                  <a:gd name="connsiteX9" fmla="*/ 5827850 w 6296196"/>
                  <a:gd name="connsiteY9" fmla="*/ 2827719 h 3692973"/>
                  <a:gd name="connsiteX10" fmla="*/ 2187341 w 6296196"/>
                  <a:gd name="connsiteY10" fmla="*/ 1708220 h 3692973"/>
                  <a:gd name="connsiteX11" fmla="*/ 2757892 w 6296196"/>
                  <a:gd name="connsiteY11" fmla="*/ 865471 h 3692973"/>
                  <a:gd name="connsiteX12" fmla="*/ 2984910 w 6296196"/>
                  <a:gd name="connsiteY12" fmla="*/ 562846 h 3692973"/>
                  <a:gd name="connsiteX13" fmla="*/ 2097729 w 6296196"/>
                  <a:gd name="connsiteY13" fmla="*/ 524509 h 3692973"/>
                  <a:gd name="connsiteX14" fmla="*/ 2000046 w 6296196"/>
                  <a:gd name="connsiteY14" fmla="*/ 161510 h 3692973"/>
                  <a:gd name="connsiteX15" fmla="*/ 1515468 w 6296196"/>
                  <a:gd name="connsiteY15" fmla="*/ 16153 h 3692973"/>
                  <a:gd name="connsiteX0" fmla="*/ 1515468 w 6296196"/>
                  <a:gd name="connsiteY0" fmla="*/ 16153 h 3692973"/>
                  <a:gd name="connsiteX1" fmla="*/ 606369 w 6296196"/>
                  <a:gd name="connsiteY1" fmla="*/ 135794 h 3692973"/>
                  <a:gd name="connsiteX2" fmla="*/ 1119117 w 6296196"/>
                  <a:gd name="connsiteY2" fmla="*/ 1186926 h 3692973"/>
                  <a:gd name="connsiteX3" fmla="*/ 16709 w 6296196"/>
                  <a:gd name="connsiteY3" fmla="*/ 2255151 h 3692973"/>
                  <a:gd name="connsiteX4" fmla="*/ 606369 w 6296196"/>
                  <a:gd name="connsiteY4" fmla="*/ 3340467 h 3692973"/>
                  <a:gd name="connsiteX5" fmla="*/ 2571902 w 6296196"/>
                  <a:gd name="connsiteY5" fmla="*/ 3203734 h 3692973"/>
                  <a:gd name="connsiteX6" fmla="*/ 2751364 w 6296196"/>
                  <a:gd name="connsiteY6" fmla="*/ 2622620 h 3692973"/>
                  <a:gd name="connsiteX7" fmla="*/ 4383610 w 6296196"/>
                  <a:gd name="connsiteY7" fmla="*/ 3058455 h 3692973"/>
                  <a:gd name="connsiteX8" fmla="*/ 6092769 w 6296196"/>
                  <a:gd name="connsiteY8" fmla="*/ 3690844 h 3692973"/>
                  <a:gd name="connsiteX9" fmla="*/ 5827850 w 6296196"/>
                  <a:gd name="connsiteY9" fmla="*/ 2827719 h 3692973"/>
                  <a:gd name="connsiteX10" fmla="*/ 2187341 w 6296196"/>
                  <a:gd name="connsiteY10" fmla="*/ 1708220 h 3692973"/>
                  <a:gd name="connsiteX11" fmla="*/ 2757892 w 6296196"/>
                  <a:gd name="connsiteY11" fmla="*/ 865471 h 3692973"/>
                  <a:gd name="connsiteX12" fmla="*/ 2997610 w 6296196"/>
                  <a:gd name="connsiteY12" fmla="*/ 550146 h 3692973"/>
                  <a:gd name="connsiteX13" fmla="*/ 2097729 w 6296196"/>
                  <a:gd name="connsiteY13" fmla="*/ 524509 h 3692973"/>
                  <a:gd name="connsiteX14" fmla="*/ 2000046 w 6296196"/>
                  <a:gd name="connsiteY14" fmla="*/ 161510 h 3692973"/>
                  <a:gd name="connsiteX15" fmla="*/ 1515468 w 6296196"/>
                  <a:gd name="connsiteY15" fmla="*/ 16153 h 3692973"/>
                  <a:gd name="connsiteX0" fmla="*/ 1515468 w 6296196"/>
                  <a:gd name="connsiteY0" fmla="*/ 16153 h 3692973"/>
                  <a:gd name="connsiteX1" fmla="*/ 606369 w 6296196"/>
                  <a:gd name="connsiteY1" fmla="*/ 135794 h 3692973"/>
                  <a:gd name="connsiteX2" fmla="*/ 1119117 w 6296196"/>
                  <a:gd name="connsiteY2" fmla="*/ 1186926 h 3692973"/>
                  <a:gd name="connsiteX3" fmla="*/ 16709 w 6296196"/>
                  <a:gd name="connsiteY3" fmla="*/ 2255151 h 3692973"/>
                  <a:gd name="connsiteX4" fmla="*/ 606369 w 6296196"/>
                  <a:gd name="connsiteY4" fmla="*/ 3340467 h 3692973"/>
                  <a:gd name="connsiteX5" fmla="*/ 2571902 w 6296196"/>
                  <a:gd name="connsiteY5" fmla="*/ 3203734 h 3692973"/>
                  <a:gd name="connsiteX6" fmla="*/ 2751364 w 6296196"/>
                  <a:gd name="connsiteY6" fmla="*/ 2622620 h 3692973"/>
                  <a:gd name="connsiteX7" fmla="*/ 4383610 w 6296196"/>
                  <a:gd name="connsiteY7" fmla="*/ 3058455 h 3692973"/>
                  <a:gd name="connsiteX8" fmla="*/ 6092769 w 6296196"/>
                  <a:gd name="connsiteY8" fmla="*/ 3690844 h 3692973"/>
                  <a:gd name="connsiteX9" fmla="*/ 5827850 w 6296196"/>
                  <a:gd name="connsiteY9" fmla="*/ 2827719 h 3692973"/>
                  <a:gd name="connsiteX10" fmla="*/ 2187341 w 6296196"/>
                  <a:gd name="connsiteY10" fmla="*/ 1708220 h 3692973"/>
                  <a:gd name="connsiteX11" fmla="*/ 2757892 w 6296196"/>
                  <a:gd name="connsiteY11" fmla="*/ 865471 h 3692973"/>
                  <a:gd name="connsiteX12" fmla="*/ 2997610 w 6296196"/>
                  <a:gd name="connsiteY12" fmla="*/ 550146 h 3692973"/>
                  <a:gd name="connsiteX13" fmla="*/ 2097729 w 6296196"/>
                  <a:gd name="connsiteY13" fmla="*/ 524509 h 3692973"/>
                  <a:gd name="connsiteX14" fmla="*/ 2000046 w 6296196"/>
                  <a:gd name="connsiteY14" fmla="*/ 161510 h 3692973"/>
                  <a:gd name="connsiteX15" fmla="*/ 1515468 w 6296196"/>
                  <a:gd name="connsiteY15" fmla="*/ 16153 h 3692973"/>
                  <a:gd name="connsiteX0" fmla="*/ 1515468 w 6296196"/>
                  <a:gd name="connsiteY0" fmla="*/ 16153 h 3692973"/>
                  <a:gd name="connsiteX1" fmla="*/ 606369 w 6296196"/>
                  <a:gd name="connsiteY1" fmla="*/ 135794 h 3692973"/>
                  <a:gd name="connsiteX2" fmla="*/ 1119117 w 6296196"/>
                  <a:gd name="connsiteY2" fmla="*/ 1186926 h 3692973"/>
                  <a:gd name="connsiteX3" fmla="*/ 16709 w 6296196"/>
                  <a:gd name="connsiteY3" fmla="*/ 2255151 h 3692973"/>
                  <a:gd name="connsiteX4" fmla="*/ 606369 w 6296196"/>
                  <a:gd name="connsiteY4" fmla="*/ 3340467 h 3692973"/>
                  <a:gd name="connsiteX5" fmla="*/ 2571902 w 6296196"/>
                  <a:gd name="connsiteY5" fmla="*/ 3203734 h 3692973"/>
                  <a:gd name="connsiteX6" fmla="*/ 2751364 w 6296196"/>
                  <a:gd name="connsiteY6" fmla="*/ 2622620 h 3692973"/>
                  <a:gd name="connsiteX7" fmla="*/ 4383610 w 6296196"/>
                  <a:gd name="connsiteY7" fmla="*/ 3058455 h 3692973"/>
                  <a:gd name="connsiteX8" fmla="*/ 6092769 w 6296196"/>
                  <a:gd name="connsiteY8" fmla="*/ 3690844 h 3692973"/>
                  <a:gd name="connsiteX9" fmla="*/ 5827850 w 6296196"/>
                  <a:gd name="connsiteY9" fmla="*/ 2827719 h 3692973"/>
                  <a:gd name="connsiteX10" fmla="*/ 2187341 w 6296196"/>
                  <a:gd name="connsiteY10" fmla="*/ 1708220 h 3692973"/>
                  <a:gd name="connsiteX11" fmla="*/ 2838325 w 6296196"/>
                  <a:gd name="connsiteY11" fmla="*/ 852771 h 3692973"/>
                  <a:gd name="connsiteX12" fmla="*/ 2997610 w 6296196"/>
                  <a:gd name="connsiteY12" fmla="*/ 550146 h 3692973"/>
                  <a:gd name="connsiteX13" fmla="*/ 2097729 w 6296196"/>
                  <a:gd name="connsiteY13" fmla="*/ 524509 h 3692973"/>
                  <a:gd name="connsiteX14" fmla="*/ 2000046 w 6296196"/>
                  <a:gd name="connsiteY14" fmla="*/ 161510 h 3692973"/>
                  <a:gd name="connsiteX15" fmla="*/ 1515468 w 6296196"/>
                  <a:gd name="connsiteY15" fmla="*/ 16153 h 3692973"/>
                  <a:gd name="connsiteX0" fmla="*/ 1515468 w 6296196"/>
                  <a:gd name="connsiteY0" fmla="*/ 16153 h 3692973"/>
                  <a:gd name="connsiteX1" fmla="*/ 606369 w 6296196"/>
                  <a:gd name="connsiteY1" fmla="*/ 135794 h 3692973"/>
                  <a:gd name="connsiteX2" fmla="*/ 1119117 w 6296196"/>
                  <a:gd name="connsiteY2" fmla="*/ 1186926 h 3692973"/>
                  <a:gd name="connsiteX3" fmla="*/ 16709 w 6296196"/>
                  <a:gd name="connsiteY3" fmla="*/ 2255151 h 3692973"/>
                  <a:gd name="connsiteX4" fmla="*/ 606369 w 6296196"/>
                  <a:gd name="connsiteY4" fmla="*/ 3340467 h 3692973"/>
                  <a:gd name="connsiteX5" fmla="*/ 2571902 w 6296196"/>
                  <a:gd name="connsiteY5" fmla="*/ 3203734 h 3692973"/>
                  <a:gd name="connsiteX6" fmla="*/ 2751364 w 6296196"/>
                  <a:gd name="connsiteY6" fmla="*/ 2622620 h 3692973"/>
                  <a:gd name="connsiteX7" fmla="*/ 4383610 w 6296196"/>
                  <a:gd name="connsiteY7" fmla="*/ 3058455 h 3692973"/>
                  <a:gd name="connsiteX8" fmla="*/ 6092769 w 6296196"/>
                  <a:gd name="connsiteY8" fmla="*/ 3690844 h 3692973"/>
                  <a:gd name="connsiteX9" fmla="*/ 5827850 w 6296196"/>
                  <a:gd name="connsiteY9" fmla="*/ 2827719 h 3692973"/>
                  <a:gd name="connsiteX10" fmla="*/ 2187341 w 6296196"/>
                  <a:gd name="connsiteY10" fmla="*/ 1708220 h 3692973"/>
                  <a:gd name="connsiteX11" fmla="*/ 2838325 w 6296196"/>
                  <a:gd name="connsiteY11" fmla="*/ 852771 h 3692973"/>
                  <a:gd name="connsiteX12" fmla="*/ 2904476 w 6296196"/>
                  <a:gd name="connsiteY12" fmla="*/ 545912 h 3692973"/>
                  <a:gd name="connsiteX13" fmla="*/ 2097729 w 6296196"/>
                  <a:gd name="connsiteY13" fmla="*/ 524509 h 3692973"/>
                  <a:gd name="connsiteX14" fmla="*/ 2000046 w 6296196"/>
                  <a:gd name="connsiteY14" fmla="*/ 161510 h 3692973"/>
                  <a:gd name="connsiteX15" fmla="*/ 1515468 w 6296196"/>
                  <a:gd name="connsiteY15" fmla="*/ 16153 h 3692973"/>
                  <a:gd name="connsiteX0" fmla="*/ 1515468 w 6296196"/>
                  <a:gd name="connsiteY0" fmla="*/ 16153 h 3692973"/>
                  <a:gd name="connsiteX1" fmla="*/ 606369 w 6296196"/>
                  <a:gd name="connsiteY1" fmla="*/ 135794 h 3692973"/>
                  <a:gd name="connsiteX2" fmla="*/ 1119117 w 6296196"/>
                  <a:gd name="connsiteY2" fmla="*/ 1186926 h 3692973"/>
                  <a:gd name="connsiteX3" fmla="*/ 16709 w 6296196"/>
                  <a:gd name="connsiteY3" fmla="*/ 2255151 h 3692973"/>
                  <a:gd name="connsiteX4" fmla="*/ 606369 w 6296196"/>
                  <a:gd name="connsiteY4" fmla="*/ 3340467 h 3692973"/>
                  <a:gd name="connsiteX5" fmla="*/ 2571902 w 6296196"/>
                  <a:gd name="connsiteY5" fmla="*/ 3203734 h 3692973"/>
                  <a:gd name="connsiteX6" fmla="*/ 2751364 w 6296196"/>
                  <a:gd name="connsiteY6" fmla="*/ 2622620 h 3692973"/>
                  <a:gd name="connsiteX7" fmla="*/ 4383610 w 6296196"/>
                  <a:gd name="connsiteY7" fmla="*/ 3058455 h 3692973"/>
                  <a:gd name="connsiteX8" fmla="*/ 6092769 w 6296196"/>
                  <a:gd name="connsiteY8" fmla="*/ 3690844 h 3692973"/>
                  <a:gd name="connsiteX9" fmla="*/ 5827850 w 6296196"/>
                  <a:gd name="connsiteY9" fmla="*/ 2827719 h 3692973"/>
                  <a:gd name="connsiteX10" fmla="*/ 2187341 w 6296196"/>
                  <a:gd name="connsiteY10" fmla="*/ 1708220 h 3692973"/>
                  <a:gd name="connsiteX11" fmla="*/ 2884892 w 6296196"/>
                  <a:gd name="connsiteY11" fmla="*/ 776571 h 3692973"/>
                  <a:gd name="connsiteX12" fmla="*/ 2904476 w 6296196"/>
                  <a:gd name="connsiteY12" fmla="*/ 545912 h 3692973"/>
                  <a:gd name="connsiteX13" fmla="*/ 2097729 w 6296196"/>
                  <a:gd name="connsiteY13" fmla="*/ 524509 h 3692973"/>
                  <a:gd name="connsiteX14" fmla="*/ 2000046 w 6296196"/>
                  <a:gd name="connsiteY14" fmla="*/ 161510 h 3692973"/>
                  <a:gd name="connsiteX15" fmla="*/ 1515468 w 6296196"/>
                  <a:gd name="connsiteY15" fmla="*/ 16153 h 3692973"/>
                  <a:gd name="connsiteX0" fmla="*/ 1517183 w 6297911"/>
                  <a:gd name="connsiteY0" fmla="*/ 16153 h 3692973"/>
                  <a:gd name="connsiteX1" fmla="*/ 608084 w 6297911"/>
                  <a:gd name="connsiteY1" fmla="*/ 135794 h 3692973"/>
                  <a:gd name="connsiteX2" fmla="*/ 1120832 w 6297911"/>
                  <a:gd name="connsiteY2" fmla="*/ 1186926 h 3692973"/>
                  <a:gd name="connsiteX3" fmla="*/ 18424 w 6297911"/>
                  <a:gd name="connsiteY3" fmla="*/ 2255151 h 3692973"/>
                  <a:gd name="connsiteX4" fmla="*/ 591151 w 6297911"/>
                  <a:gd name="connsiteY4" fmla="*/ 3149967 h 3692973"/>
                  <a:gd name="connsiteX5" fmla="*/ 2573617 w 6297911"/>
                  <a:gd name="connsiteY5" fmla="*/ 3203734 h 3692973"/>
                  <a:gd name="connsiteX6" fmla="*/ 2753079 w 6297911"/>
                  <a:gd name="connsiteY6" fmla="*/ 2622620 h 3692973"/>
                  <a:gd name="connsiteX7" fmla="*/ 4385325 w 6297911"/>
                  <a:gd name="connsiteY7" fmla="*/ 3058455 h 3692973"/>
                  <a:gd name="connsiteX8" fmla="*/ 6094484 w 6297911"/>
                  <a:gd name="connsiteY8" fmla="*/ 3690844 h 3692973"/>
                  <a:gd name="connsiteX9" fmla="*/ 5829565 w 6297911"/>
                  <a:gd name="connsiteY9" fmla="*/ 2827719 h 3692973"/>
                  <a:gd name="connsiteX10" fmla="*/ 2189056 w 6297911"/>
                  <a:gd name="connsiteY10" fmla="*/ 1708220 h 3692973"/>
                  <a:gd name="connsiteX11" fmla="*/ 2886607 w 6297911"/>
                  <a:gd name="connsiteY11" fmla="*/ 776571 h 3692973"/>
                  <a:gd name="connsiteX12" fmla="*/ 2906191 w 6297911"/>
                  <a:gd name="connsiteY12" fmla="*/ 545912 h 3692973"/>
                  <a:gd name="connsiteX13" fmla="*/ 2099444 w 6297911"/>
                  <a:gd name="connsiteY13" fmla="*/ 524509 h 3692973"/>
                  <a:gd name="connsiteX14" fmla="*/ 2001761 w 6297911"/>
                  <a:gd name="connsiteY14" fmla="*/ 161510 h 3692973"/>
                  <a:gd name="connsiteX15" fmla="*/ 1517183 w 6297911"/>
                  <a:gd name="connsiteY15" fmla="*/ 16153 h 3692973"/>
                  <a:gd name="connsiteX0" fmla="*/ 1514277 w 6295005"/>
                  <a:gd name="connsiteY0" fmla="*/ 16153 h 3692973"/>
                  <a:gd name="connsiteX1" fmla="*/ 605178 w 6295005"/>
                  <a:gd name="connsiteY1" fmla="*/ 135794 h 3692973"/>
                  <a:gd name="connsiteX2" fmla="*/ 1117926 w 6295005"/>
                  <a:gd name="connsiteY2" fmla="*/ 1186926 h 3692973"/>
                  <a:gd name="connsiteX3" fmla="*/ 15518 w 6295005"/>
                  <a:gd name="connsiteY3" fmla="*/ 2255151 h 3692973"/>
                  <a:gd name="connsiteX4" fmla="*/ 588245 w 6295005"/>
                  <a:gd name="connsiteY4" fmla="*/ 3149967 h 3692973"/>
                  <a:gd name="connsiteX5" fmla="*/ 2172778 w 6295005"/>
                  <a:gd name="connsiteY5" fmla="*/ 3161400 h 3692973"/>
                  <a:gd name="connsiteX6" fmla="*/ 2750173 w 6295005"/>
                  <a:gd name="connsiteY6" fmla="*/ 2622620 h 3692973"/>
                  <a:gd name="connsiteX7" fmla="*/ 4382419 w 6295005"/>
                  <a:gd name="connsiteY7" fmla="*/ 3058455 h 3692973"/>
                  <a:gd name="connsiteX8" fmla="*/ 6091578 w 6295005"/>
                  <a:gd name="connsiteY8" fmla="*/ 3690844 h 3692973"/>
                  <a:gd name="connsiteX9" fmla="*/ 5826659 w 6295005"/>
                  <a:gd name="connsiteY9" fmla="*/ 2827719 h 3692973"/>
                  <a:gd name="connsiteX10" fmla="*/ 2186150 w 6295005"/>
                  <a:gd name="connsiteY10" fmla="*/ 1708220 h 3692973"/>
                  <a:gd name="connsiteX11" fmla="*/ 2883701 w 6295005"/>
                  <a:gd name="connsiteY11" fmla="*/ 776571 h 3692973"/>
                  <a:gd name="connsiteX12" fmla="*/ 2903285 w 6295005"/>
                  <a:gd name="connsiteY12" fmla="*/ 545912 h 3692973"/>
                  <a:gd name="connsiteX13" fmla="*/ 2096538 w 6295005"/>
                  <a:gd name="connsiteY13" fmla="*/ 524509 h 3692973"/>
                  <a:gd name="connsiteX14" fmla="*/ 1998855 w 6295005"/>
                  <a:gd name="connsiteY14" fmla="*/ 161510 h 3692973"/>
                  <a:gd name="connsiteX15" fmla="*/ 1514277 w 6295005"/>
                  <a:gd name="connsiteY15" fmla="*/ 16153 h 3692973"/>
                  <a:gd name="connsiteX0" fmla="*/ 1514277 w 6295005"/>
                  <a:gd name="connsiteY0" fmla="*/ 16153 h 3693037"/>
                  <a:gd name="connsiteX1" fmla="*/ 605178 w 6295005"/>
                  <a:gd name="connsiteY1" fmla="*/ 135794 h 3693037"/>
                  <a:gd name="connsiteX2" fmla="*/ 1117926 w 6295005"/>
                  <a:gd name="connsiteY2" fmla="*/ 1186926 h 3693037"/>
                  <a:gd name="connsiteX3" fmla="*/ 15518 w 6295005"/>
                  <a:gd name="connsiteY3" fmla="*/ 2255151 h 3693037"/>
                  <a:gd name="connsiteX4" fmla="*/ 588245 w 6295005"/>
                  <a:gd name="connsiteY4" fmla="*/ 3149967 h 3693037"/>
                  <a:gd name="connsiteX5" fmla="*/ 2172778 w 6295005"/>
                  <a:gd name="connsiteY5" fmla="*/ 3161400 h 3693037"/>
                  <a:gd name="connsiteX6" fmla="*/ 2652806 w 6295005"/>
                  <a:gd name="connsiteY6" fmla="*/ 2529487 h 3693037"/>
                  <a:gd name="connsiteX7" fmla="*/ 4382419 w 6295005"/>
                  <a:gd name="connsiteY7" fmla="*/ 3058455 h 3693037"/>
                  <a:gd name="connsiteX8" fmla="*/ 6091578 w 6295005"/>
                  <a:gd name="connsiteY8" fmla="*/ 3690844 h 3693037"/>
                  <a:gd name="connsiteX9" fmla="*/ 5826659 w 6295005"/>
                  <a:gd name="connsiteY9" fmla="*/ 2827719 h 3693037"/>
                  <a:gd name="connsiteX10" fmla="*/ 2186150 w 6295005"/>
                  <a:gd name="connsiteY10" fmla="*/ 1708220 h 3693037"/>
                  <a:gd name="connsiteX11" fmla="*/ 2883701 w 6295005"/>
                  <a:gd name="connsiteY11" fmla="*/ 776571 h 3693037"/>
                  <a:gd name="connsiteX12" fmla="*/ 2903285 w 6295005"/>
                  <a:gd name="connsiteY12" fmla="*/ 545912 h 3693037"/>
                  <a:gd name="connsiteX13" fmla="*/ 2096538 w 6295005"/>
                  <a:gd name="connsiteY13" fmla="*/ 524509 h 3693037"/>
                  <a:gd name="connsiteX14" fmla="*/ 1998855 w 6295005"/>
                  <a:gd name="connsiteY14" fmla="*/ 161510 h 3693037"/>
                  <a:gd name="connsiteX15" fmla="*/ 1514277 w 6295005"/>
                  <a:gd name="connsiteY15" fmla="*/ 16153 h 3693037"/>
                  <a:gd name="connsiteX0" fmla="*/ 1512552 w 6293280"/>
                  <a:gd name="connsiteY0" fmla="*/ 16153 h 3693037"/>
                  <a:gd name="connsiteX1" fmla="*/ 603453 w 6293280"/>
                  <a:gd name="connsiteY1" fmla="*/ 135794 h 3693037"/>
                  <a:gd name="connsiteX2" fmla="*/ 1116201 w 6293280"/>
                  <a:gd name="connsiteY2" fmla="*/ 1186926 h 3693037"/>
                  <a:gd name="connsiteX3" fmla="*/ 13793 w 6293280"/>
                  <a:gd name="connsiteY3" fmla="*/ 2255151 h 3693037"/>
                  <a:gd name="connsiteX4" fmla="*/ 607687 w 6293280"/>
                  <a:gd name="connsiteY4" fmla="*/ 3078001 h 3693037"/>
                  <a:gd name="connsiteX5" fmla="*/ 2171053 w 6293280"/>
                  <a:gd name="connsiteY5" fmla="*/ 3161400 h 3693037"/>
                  <a:gd name="connsiteX6" fmla="*/ 2651081 w 6293280"/>
                  <a:gd name="connsiteY6" fmla="*/ 2529487 h 3693037"/>
                  <a:gd name="connsiteX7" fmla="*/ 4380694 w 6293280"/>
                  <a:gd name="connsiteY7" fmla="*/ 3058455 h 3693037"/>
                  <a:gd name="connsiteX8" fmla="*/ 6089853 w 6293280"/>
                  <a:gd name="connsiteY8" fmla="*/ 3690844 h 3693037"/>
                  <a:gd name="connsiteX9" fmla="*/ 5824934 w 6293280"/>
                  <a:gd name="connsiteY9" fmla="*/ 2827719 h 3693037"/>
                  <a:gd name="connsiteX10" fmla="*/ 2184425 w 6293280"/>
                  <a:gd name="connsiteY10" fmla="*/ 1708220 h 3693037"/>
                  <a:gd name="connsiteX11" fmla="*/ 2881976 w 6293280"/>
                  <a:gd name="connsiteY11" fmla="*/ 776571 h 3693037"/>
                  <a:gd name="connsiteX12" fmla="*/ 2901560 w 6293280"/>
                  <a:gd name="connsiteY12" fmla="*/ 545912 h 3693037"/>
                  <a:gd name="connsiteX13" fmla="*/ 2094813 w 6293280"/>
                  <a:gd name="connsiteY13" fmla="*/ 524509 h 3693037"/>
                  <a:gd name="connsiteX14" fmla="*/ 1997130 w 6293280"/>
                  <a:gd name="connsiteY14" fmla="*/ 161510 h 3693037"/>
                  <a:gd name="connsiteX15" fmla="*/ 1512552 w 6293280"/>
                  <a:gd name="connsiteY15" fmla="*/ 16153 h 3693037"/>
                  <a:gd name="connsiteX0" fmla="*/ 1374323 w 6155051"/>
                  <a:gd name="connsiteY0" fmla="*/ 16153 h 3693037"/>
                  <a:gd name="connsiteX1" fmla="*/ 465224 w 6155051"/>
                  <a:gd name="connsiteY1" fmla="*/ 135794 h 3693037"/>
                  <a:gd name="connsiteX2" fmla="*/ 977972 w 6155051"/>
                  <a:gd name="connsiteY2" fmla="*/ 1186926 h 3693037"/>
                  <a:gd name="connsiteX3" fmla="*/ 19497 w 6155051"/>
                  <a:gd name="connsiteY3" fmla="*/ 2217051 h 3693037"/>
                  <a:gd name="connsiteX4" fmla="*/ 469458 w 6155051"/>
                  <a:gd name="connsiteY4" fmla="*/ 3078001 h 3693037"/>
                  <a:gd name="connsiteX5" fmla="*/ 2032824 w 6155051"/>
                  <a:gd name="connsiteY5" fmla="*/ 3161400 h 3693037"/>
                  <a:gd name="connsiteX6" fmla="*/ 2512852 w 6155051"/>
                  <a:gd name="connsiteY6" fmla="*/ 2529487 h 3693037"/>
                  <a:gd name="connsiteX7" fmla="*/ 4242465 w 6155051"/>
                  <a:gd name="connsiteY7" fmla="*/ 3058455 h 3693037"/>
                  <a:gd name="connsiteX8" fmla="*/ 5951624 w 6155051"/>
                  <a:gd name="connsiteY8" fmla="*/ 3690844 h 3693037"/>
                  <a:gd name="connsiteX9" fmla="*/ 5686705 w 6155051"/>
                  <a:gd name="connsiteY9" fmla="*/ 2827719 h 3693037"/>
                  <a:gd name="connsiteX10" fmla="*/ 2046196 w 6155051"/>
                  <a:gd name="connsiteY10" fmla="*/ 1708220 h 3693037"/>
                  <a:gd name="connsiteX11" fmla="*/ 2743747 w 6155051"/>
                  <a:gd name="connsiteY11" fmla="*/ 776571 h 3693037"/>
                  <a:gd name="connsiteX12" fmla="*/ 2763331 w 6155051"/>
                  <a:gd name="connsiteY12" fmla="*/ 545912 h 3693037"/>
                  <a:gd name="connsiteX13" fmla="*/ 1956584 w 6155051"/>
                  <a:gd name="connsiteY13" fmla="*/ 524509 h 3693037"/>
                  <a:gd name="connsiteX14" fmla="*/ 1858901 w 6155051"/>
                  <a:gd name="connsiteY14" fmla="*/ 161510 h 3693037"/>
                  <a:gd name="connsiteX15" fmla="*/ 1374323 w 6155051"/>
                  <a:gd name="connsiteY15" fmla="*/ 16153 h 3693037"/>
                  <a:gd name="connsiteX0" fmla="*/ 1234623 w 6155051"/>
                  <a:gd name="connsiteY0" fmla="*/ 42514 h 3660131"/>
                  <a:gd name="connsiteX1" fmla="*/ 465224 w 6155051"/>
                  <a:gd name="connsiteY1" fmla="*/ 102888 h 3660131"/>
                  <a:gd name="connsiteX2" fmla="*/ 977972 w 6155051"/>
                  <a:gd name="connsiteY2" fmla="*/ 1154020 h 3660131"/>
                  <a:gd name="connsiteX3" fmla="*/ 19497 w 6155051"/>
                  <a:gd name="connsiteY3" fmla="*/ 2184145 h 3660131"/>
                  <a:gd name="connsiteX4" fmla="*/ 469458 w 6155051"/>
                  <a:gd name="connsiteY4" fmla="*/ 3045095 h 3660131"/>
                  <a:gd name="connsiteX5" fmla="*/ 2032824 w 6155051"/>
                  <a:gd name="connsiteY5" fmla="*/ 3128494 h 3660131"/>
                  <a:gd name="connsiteX6" fmla="*/ 2512852 w 6155051"/>
                  <a:gd name="connsiteY6" fmla="*/ 2496581 h 3660131"/>
                  <a:gd name="connsiteX7" fmla="*/ 4242465 w 6155051"/>
                  <a:gd name="connsiteY7" fmla="*/ 3025549 h 3660131"/>
                  <a:gd name="connsiteX8" fmla="*/ 5951624 w 6155051"/>
                  <a:gd name="connsiteY8" fmla="*/ 3657938 h 3660131"/>
                  <a:gd name="connsiteX9" fmla="*/ 5686705 w 6155051"/>
                  <a:gd name="connsiteY9" fmla="*/ 2794813 h 3660131"/>
                  <a:gd name="connsiteX10" fmla="*/ 2046196 w 6155051"/>
                  <a:gd name="connsiteY10" fmla="*/ 1675314 h 3660131"/>
                  <a:gd name="connsiteX11" fmla="*/ 2743747 w 6155051"/>
                  <a:gd name="connsiteY11" fmla="*/ 743665 h 3660131"/>
                  <a:gd name="connsiteX12" fmla="*/ 2763331 w 6155051"/>
                  <a:gd name="connsiteY12" fmla="*/ 513006 h 3660131"/>
                  <a:gd name="connsiteX13" fmla="*/ 1956584 w 6155051"/>
                  <a:gd name="connsiteY13" fmla="*/ 491603 h 3660131"/>
                  <a:gd name="connsiteX14" fmla="*/ 1858901 w 6155051"/>
                  <a:gd name="connsiteY14" fmla="*/ 128604 h 3660131"/>
                  <a:gd name="connsiteX15" fmla="*/ 1234623 w 6155051"/>
                  <a:gd name="connsiteY15" fmla="*/ 42514 h 3660131"/>
                  <a:gd name="connsiteX0" fmla="*/ 1234623 w 6155051"/>
                  <a:gd name="connsiteY0" fmla="*/ 6888 h 3624505"/>
                  <a:gd name="connsiteX1" fmla="*/ 634558 w 6155051"/>
                  <a:gd name="connsiteY1" fmla="*/ 228128 h 3624505"/>
                  <a:gd name="connsiteX2" fmla="*/ 977972 w 6155051"/>
                  <a:gd name="connsiteY2" fmla="*/ 1118394 h 3624505"/>
                  <a:gd name="connsiteX3" fmla="*/ 19497 w 6155051"/>
                  <a:gd name="connsiteY3" fmla="*/ 2148519 h 3624505"/>
                  <a:gd name="connsiteX4" fmla="*/ 469458 w 6155051"/>
                  <a:gd name="connsiteY4" fmla="*/ 3009469 h 3624505"/>
                  <a:gd name="connsiteX5" fmla="*/ 2032824 w 6155051"/>
                  <a:gd name="connsiteY5" fmla="*/ 3092868 h 3624505"/>
                  <a:gd name="connsiteX6" fmla="*/ 2512852 w 6155051"/>
                  <a:gd name="connsiteY6" fmla="*/ 2460955 h 3624505"/>
                  <a:gd name="connsiteX7" fmla="*/ 4242465 w 6155051"/>
                  <a:gd name="connsiteY7" fmla="*/ 2989923 h 3624505"/>
                  <a:gd name="connsiteX8" fmla="*/ 5951624 w 6155051"/>
                  <a:gd name="connsiteY8" fmla="*/ 3622312 h 3624505"/>
                  <a:gd name="connsiteX9" fmla="*/ 5686705 w 6155051"/>
                  <a:gd name="connsiteY9" fmla="*/ 2759187 h 3624505"/>
                  <a:gd name="connsiteX10" fmla="*/ 2046196 w 6155051"/>
                  <a:gd name="connsiteY10" fmla="*/ 1639688 h 3624505"/>
                  <a:gd name="connsiteX11" fmla="*/ 2743747 w 6155051"/>
                  <a:gd name="connsiteY11" fmla="*/ 708039 h 3624505"/>
                  <a:gd name="connsiteX12" fmla="*/ 2763331 w 6155051"/>
                  <a:gd name="connsiteY12" fmla="*/ 477380 h 3624505"/>
                  <a:gd name="connsiteX13" fmla="*/ 1956584 w 6155051"/>
                  <a:gd name="connsiteY13" fmla="*/ 455977 h 3624505"/>
                  <a:gd name="connsiteX14" fmla="*/ 1858901 w 6155051"/>
                  <a:gd name="connsiteY14" fmla="*/ 92978 h 3624505"/>
                  <a:gd name="connsiteX15" fmla="*/ 1234623 w 6155051"/>
                  <a:gd name="connsiteY15" fmla="*/ 6888 h 3624505"/>
                  <a:gd name="connsiteX0" fmla="*/ 1247739 w 6168167"/>
                  <a:gd name="connsiteY0" fmla="*/ 6888 h 3624505"/>
                  <a:gd name="connsiteX1" fmla="*/ 647674 w 6168167"/>
                  <a:gd name="connsiteY1" fmla="*/ 228128 h 3624505"/>
                  <a:gd name="connsiteX2" fmla="*/ 1215455 w 6168167"/>
                  <a:gd name="connsiteY2" fmla="*/ 1296194 h 3624505"/>
                  <a:gd name="connsiteX3" fmla="*/ 32613 w 6168167"/>
                  <a:gd name="connsiteY3" fmla="*/ 2148519 h 3624505"/>
                  <a:gd name="connsiteX4" fmla="*/ 482574 w 6168167"/>
                  <a:gd name="connsiteY4" fmla="*/ 3009469 h 3624505"/>
                  <a:gd name="connsiteX5" fmla="*/ 2045940 w 6168167"/>
                  <a:gd name="connsiteY5" fmla="*/ 3092868 h 3624505"/>
                  <a:gd name="connsiteX6" fmla="*/ 2525968 w 6168167"/>
                  <a:gd name="connsiteY6" fmla="*/ 2460955 h 3624505"/>
                  <a:gd name="connsiteX7" fmla="*/ 4255581 w 6168167"/>
                  <a:gd name="connsiteY7" fmla="*/ 2989923 h 3624505"/>
                  <a:gd name="connsiteX8" fmla="*/ 5964740 w 6168167"/>
                  <a:gd name="connsiteY8" fmla="*/ 3622312 h 3624505"/>
                  <a:gd name="connsiteX9" fmla="*/ 5699821 w 6168167"/>
                  <a:gd name="connsiteY9" fmla="*/ 2759187 h 3624505"/>
                  <a:gd name="connsiteX10" fmla="*/ 2059312 w 6168167"/>
                  <a:gd name="connsiteY10" fmla="*/ 1639688 h 3624505"/>
                  <a:gd name="connsiteX11" fmla="*/ 2756863 w 6168167"/>
                  <a:gd name="connsiteY11" fmla="*/ 708039 h 3624505"/>
                  <a:gd name="connsiteX12" fmla="*/ 2776447 w 6168167"/>
                  <a:gd name="connsiteY12" fmla="*/ 477380 h 3624505"/>
                  <a:gd name="connsiteX13" fmla="*/ 1969700 w 6168167"/>
                  <a:gd name="connsiteY13" fmla="*/ 455977 h 3624505"/>
                  <a:gd name="connsiteX14" fmla="*/ 1872017 w 6168167"/>
                  <a:gd name="connsiteY14" fmla="*/ 92978 h 3624505"/>
                  <a:gd name="connsiteX15" fmla="*/ 1247739 w 6168167"/>
                  <a:gd name="connsiteY15" fmla="*/ 6888 h 3624505"/>
                  <a:gd name="connsiteX0" fmla="*/ 1281606 w 6168167"/>
                  <a:gd name="connsiteY0" fmla="*/ 17941 h 3580525"/>
                  <a:gd name="connsiteX1" fmla="*/ 647674 w 6168167"/>
                  <a:gd name="connsiteY1" fmla="*/ 184148 h 3580525"/>
                  <a:gd name="connsiteX2" fmla="*/ 1215455 w 6168167"/>
                  <a:gd name="connsiteY2" fmla="*/ 1252214 h 3580525"/>
                  <a:gd name="connsiteX3" fmla="*/ 32613 w 6168167"/>
                  <a:gd name="connsiteY3" fmla="*/ 2104539 h 3580525"/>
                  <a:gd name="connsiteX4" fmla="*/ 482574 w 6168167"/>
                  <a:gd name="connsiteY4" fmla="*/ 2965489 h 3580525"/>
                  <a:gd name="connsiteX5" fmla="*/ 2045940 w 6168167"/>
                  <a:gd name="connsiteY5" fmla="*/ 3048888 h 3580525"/>
                  <a:gd name="connsiteX6" fmla="*/ 2525968 w 6168167"/>
                  <a:gd name="connsiteY6" fmla="*/ 2416975 h 3580525"/>
                  <a:gd name="connsiteX7" fmla="*/ 4255581 w 6168167"/>
                  <a:gd name="connsiteY7" fmla="*/ 2945943 h 3580525"/>
                  <a:gd name="connsiteX8" fmla="*/ 5964740 w 6168167"/>
                  <a:gd name="connsiteY8" fmla="*/ 3578332 h 3580525"/>
                  <a:gd name="connsiteX9" fmla="*/ 5699821 w 6168167"/>
                  <a:gd name="connsiteY9" fmla="*/ 2715207 h 3580525"/>
                  <a:gd name="connsiteX10" fmla="*/ 2059312 w 6168167"/>
                  <a:gd name="connsiteY10" fmla="*/ 1595708 h 3580525"/>
                  <a:gd name="connsiteX11" fmla="*/ 2756863 w 6168167"/>
                  <a:gd name="connsiteY11" fmla="*/ 664059 h 3580525"/>
                  <a:gd name="connsiteX12" fmla="*/ 2776447 w 6168167"/>
                  <a:gd name="connsiteY12" fmla="*/ 433400 h 3580525"/>
                  <a:gd name="connsiteX13" fmla="*/ 1969700 w 6168167"/>
                  <a:gd name="connsiteY13" fmla="*/ 411997 h 3580525"/>
                  <a:gd name="connsiteX14" fmla="*/ 1872017 w 6168167"/>
                  <a:gd name="connsiteY14" fmla="*/ 48998 h 3580525"/>
                  <a:gd name="connsiteX15" fmla="*/ 1281606 w 6168167"/>
                  <a:gd name="connsiteY15" fmla="*/ 17941 h 3580525"/>
                  <a:gd name="connsiteX0" fmla="*/ 1281606 w 6168167"/>
                  <a:gd name="connsiteY0" fmla="*/ 516 h 3563100"/>
                  <a:gd name="connsiteX1" fmla="*/ 647674 w 6168167"/>
                  <a:gd name="connsiteY1" fmla="*/ 166723 h 3563100"/>
                  <a:gd name="connsiteX2" fmla="*/ 1215455 w 6168167"/>
                  <a:gd name="connsiteY2" fmla="*/ 1234789 h 3563100"/>
                  <a:gd name="connsiteX3" fmla="*/ 32613 w 6168167"/>
                  <a:gd name="connsiteY3" fmla="*/ 2087114 h 3563100"/>
                  <a:gd name="connsiteX4" fmla="*/ 482574 w 6168167"/>
                  <a:gd name="connsiteY4" fmla="*/ 2948064 h 3563100"/>
                  <a:gd name="connsiteX5" fmla="*/ 2045940 w 6168167"/>
                  <a:gd name="connsiteY5" fmla="*/ 3031463 h 3563100"/>
                  <a:gd name="connsiteX6" fmla="*/ 2525968 w 6168167"/>
                  <a:gd name="connsiteY6" fmla="*/ 2399550 h 3563100"/>
                  <a:gd name="connsiteX7" fmla="*/ 4255581 w 6168167"/>
                  <a:gd name="connsiteY7" fmla="*/ 2928518 h 3563100"/>
                  <a:gd name="connsiteX8" fmla="*/ 5964740 w 6168167"/>
                  <a:gd name="connsiteY8" fmla="*/ 3560907 h 3563100"/>
                  <a:gd name="connsiteX9" fmla="*/ 5699821 w 6168167"/>
                  <a:gd name="connsiteY9" fmla="*/ 2697782 h 3563100"/>
                  <a:gd name="connsiteX10" fmla="*/ 2059312 w 6168167"/>
                  <a:gd name="connsiteY10" fmla="*/ 1578283 h 3563100"/>
                  <a:gd name="connsiteX11" fmla="*/ 2756863 w 6168167"/>
                  <a:gd name="connsiteY11" fmla="*/ 646634 h 3563100"/>
                  <a:gd name="connsiteX12" fmla="*/ 2776447 w 6168167"/>
                  <a:gd name="connsiteY12" fmla="*/ 415975 h 3563100"/>
                  <a:gd name="connsiteX13" fmla="*/ 1969700 w 6168167"/>
                  <a:gd name="connsiteY13" fmla="*/ 394572 h 3563100"/>
                  <a:gd name="connsiteX14" fmla="*/ 1888950 w 6168167"/>
                  <a:gd name="connsiteY14" fmla="*/ 124706 h 3563100"/>
                  <a:gd name="connsiteX15" fmla="*/ 1281606 w 6168167"/>
                  <a:gd name="connsiteY15" fmla="*/ 516 h 3563100"/>
                  <a:gd name="connsiteX0" fmla="*/ 1273139 w 6168167"/>
                  <a:gd name="connsiteY0" fmla="*/ 398 h 3588382"/>
                  <a:gd name="connsiteX1" fmla="*/ 647674 w 6168167"/>
                  <a:gd name="connsiteY1" fmla="*/ 192005 h 3588382"/>
                  <a:gd name="connsiteX2" fmla="*/ 1215455 w 6168167"/>
                  <a:gd name="connsiteY2" fmla="*/ 1260071 h 3588382"/>
                  <a:gd name="connsiteX3" fmla="*/ 32613 w 6168167"/>
                  <a:gd name="connsiteY3" fmla="*/ 2112396 h 3588382"/>
                  <a:gd name="connsiteX4" fmla="*/ 482574 w 6168167"/>
                  <a:gd name="connsiteY4" fmla="*/ 2973346 h 3588382"/>
                  <a:gd name="connsiteX5" fmla="*/ 2045940 w 6168167"/>
                  <a:gd name="connsiteY5" fmla="*/ 3056745 h 3588382"/>
                  <a:gd name="connsiteX6" fmla="*/ 2525968 w 6168167"/>
                  <a:gd name="connsiteY6" fmla="*/ 2424832 h 3588382"/>
                  <a:gd name="connsiteX7" fmla="*/ 4255581 w 6168167"/>
                  <a:gd name="connsiteY7" fmla="*/ 2953800 h 3588382"/>
                  <a:gd name="connsiteX8" fmla="*/ 5964740 w 6168167"/>
                  <a:gd name="connsiteY8" fmla="*/ 3586189 h 3588382"/>
                  <a:gd name="connsiteX9" fmla="*/ 5699821 w 6168167"/>
                  <a:gd name="connsiteY9" fmla="*/ 2723064 h 3588382"/>
                  <a:gd name="connsiteX10" fmla="*/ 2059312 w 6168167"/>
                  <a:gd name="connsiteY10" fmla="*/ 1603565 h 3588382"/>
                  <a:gd name="connsiteX11" fmla="*/ 2756863 w 6168167"/>
                  <a:gd name="connsiteY11" fmla="*/ 671916 h 3588382"/>
                  <a:gd name="connsiteX12" fmla="*/ 2776447 w 6168167"/>
                  <a:gd name="connsiteY12" fmla="*/ 441257 h 3588382"/>
                  <a:gd name="connsiteX13" fmla="*/ 1969700 w 6168167"/>
                  <a:gd name="connsiteY13" fmla="*/ 419854 h 3588382"/>
                  <a:gd name="connsiteX14" fmla="*/ 1888950 w 6168167"/>
                  <a:gd name="connsiteY14" fmla="*/ 149988 h 3588382"/>
                  <a:gd name="connsiteX15" fmla="*/ 1273139 w 6168167"/>
                  <a:gd name="connsiteY15" fmla="*/ 398 h 3588382"/>
                  <a:gd name="connsiteX0" fmla="*/ 1273139 w 6168167"/>
                  <a:gd name="connsiteY0" fmla="*/ 379 h 3588363"/>
                  <a:gd name="connsiteX1" fmla="*/ 647674 w 6168167"/>
                  <a:gd name="connsiteY1" fmla="*/ 191986 h 3588363"/>
                  <a:gd name="connsiteX2" fmla="*/ 1215455 w 6168167"/>
                  <a:gd name="connsiteY2" fmla="*/ 1260052 h 3588363"/>
                  <a:gd name="connsiteX3" fmla="*/ 32613 w 6168167"/>
                  <a:gd name="connsiteY3" fmla="*/ 2112377 h 3588363"/>
                  <a:gd name="connsiteX4" fmla="*/ 482574 w 6168167"/>
                  <a:gd name="connsiteY4" fmla="*/ 2973327 h 3588363"/>
                  <a:gd name="connsiteX5" fmla="*/ 2045940 w 6168167"/>
                  <a:gd name="connsiteY5" fmla="*/ 3056726 h 3588363"/>
                  <a:gd name="connsiteX6" fmla="*/ 2525968 w 6168167"/>
                  <a:gd name="connsiteY6" fmla="*/ 2424813 h 3588363"/>
                  <a:gd name="connsiteX7" fmla="*/ 4255581 w 6168167"/>
                  <a:gd name="connsiteY7" fmla="*/ 2953781 h 3588363"/>
                  <a:gd name="connsiteX8" fmla="*/ 5964740 w 6168167"/>
                  <a:gd name="connsiteY8" fmla="*/ 3586170 h 3588363"/>
                  <a:gd name="connsiteX9" fmla="*/ 5699821 w 6168167"/>
                  <a:gd name="connsiteY9" fmla="*/ 2723045 h 3588363"/>
                  <a:gd name="connsiteX10" fmla="*/ 2059312 w 6168167"/>
                  <a:gd name="connsiteY10" fmla="*/ 1603546 h 3588363"/>
                  <a:gd name="connsiteX11" fmla="*/ 2756863 w 6168167"/>
                  <a:gd name="connsiteY11" fmla="*/ 671897 h 3588363"/>
                  <a:gd name="connsiteX12" fmla="*/ 2776447 w 6168167"/>
                  <a:gd name="connsiteY12" fmla="*/ 441238 h 3588363"/>
                  <a:gd name="connsiteX13" fmla="*/ 1885033 w 6168167"/>
                  <a:gd name="connsiteY13" fmla="*/ 390201 h 3588363"/>
                  <a:gd name="connsiteX14" fmla="*/ 1888950 w 6168167"/>
                  <a:gd name="connsiteY14" fmla="*/ 149969 h 3588363"/>
                  <a:gd name="connsiteX15" fmla="*/ 1273139 w 6168167"/>
                  <a:gd name="connsiteY15" fmla="*/ 379 h 3588363"/>
                  <a:gd name="connsiteX0" fmla="*/ 1273139 w 6168167"/>
                  <a:gd name="connsiteY0" fmla="*/ 379 h 3588363"/>
                  <a:gd name="connsiteX1" fmla="*/ 647674 w 6168167"/>
                  <a:gd name="connsiteY1" fmla="*/ 191986 h 3588363"/>
                  <a:gd name="connsiteX2" fmla="*/ 1215455 w 6168167"/>
                  <a:gd name="connsiteY2" fmla="*/ 1260052 h 3588363"/>
                  <a:gd name="connsiteX3" fmla="*/ 32613 w 6168167"/>
                  <a:gd name="connsiteY3" fmla="*/ 2112377 h 3588363"/>
                  <a:gd name="connsiteX4" fmla="*/ 482574 w 6168167"/>
                  <a:gd name="connsiteY4" fmla="*/ 2973327 h 3588363"/>
                  <a:gd name="connsiteX5" fmla="*/ 2045940 w 6168167"/>
                  <a:gd name="connsiteY5" fmla="*/ 3056726 h 3588363"/>
                  <a:gd name="connsiteX6" fmla="*/ 2525968 w 6168167"/>
                  <a:gd name="connsiteY6" fmla="*/ 2424813 h 3588363"/>
                  <a:gd name="connsiteX7" fmla="*/ 4255581 w 6168167"/>
                  <a:gd name="connsiteY7" fmla="*/ 2953781 h 3588363"/>
                  <a:gd name="connsiteX8" fmla="*/ 5964740 w 6168167"/>
                  <a:gd name="connsiteY8" fmla="*/ 3586170 h 3588363"/>
                  <a:gd name="connsiteX9" fmla="*/ 5699821 w 6168167"/>
                  <a:gd name="connsiteY9" fmla="*/ 2723045 h 3588363"/>
                  <a:gd name="connsiteX10" fmla="*/ 2059312 w 6168167"/>
                  <a:gd name="connsiteY10" fmla="*/ 1603546 h 3588363"/>
                  <a:gd name="connsiteX11" fmla="*/ 2833063 w 6168167"/>
                  <a:gd name="connsiteY11" fmla="*/ 769264 h 3588363"/>
                  <a:gd name="connsiteX12" fmla="*/ 2776447 w 6168167"/>
                  <a:gd name="connsiteY12" fmla="*/ 441238 h 3588363"/>
                  <a:gd name="connsiteX13" fmla="*/ 1885033 w 6168167"/>
                  <a:gd name="connsiteY13" fmla="*/ 390201 h 3588363"/>
                  <a:gd name="connsiteX14" fmla="*/ 1888950 w 6168167"/>
                  <a:gd name="connsiteY14" fmla="*/ 149969 h 3588363"/>
                  <a:gd name="connsiteX15" fmla="*/ 1273139 w 6168167"/>
                  <a:gd name="connsiteY15" fmla="*/ 379 h 3588363"/>
                  <a:gd name="connsiteX0" fmla="*/ 1273139 w 5864432"/>
                  <a:gd name="connsiteY0" fmla="*/ 379 h 3308888"/>
                  <a:gd name="connsiteX1" fmla="*/ 647674 w 5864432"/>
                  <a:gd name="connsiteY1" fmla="*/ 191986 h 3308888"/>
                  <a:gd name="connsiteX2" fmla="*/ 1215455 w 5864432"/>
                  <a:gd name="connsiteY2" fmla="*/ 1260052 h 3308888"/>
                  <a:gd name="connsiteX3" fmla="*/ 32613 w 5864432"/>
                  <a:gd name="connsiteY3" fmla="*/ 2112377 h 3308888"/>
                  <a:gd name="connsiteX4" fmla="*/ 482574 w 5864432"/>
                  <a:gd name="connsiteY4" fmla="*/ 2973327 h 3308888"/>
                  <a:gd name="connsiteX5" fmla="*/ 2045940 w 5864432"/>
                  <a:gd name="connsiteY5" fmla="*/ 3056726 h 3308888"/>
                  <a:gd name="connsiteX6" fmla="*/ 2525968 w 5864432"/>
                  <a:gd name="connsiteY6" fmla="*/ 2424813 h 3308888"/>
                  <a:gd name="connsiteX7" fmla="*/ 4255581 w 5864432"/>
                  <a:gd name="connsiteY7" fmla="*/ 2953781 h 3308888"/>
                  <a:gd name="connsiteX8" fmla="*/ 5141780 w 5864432"/>
                  <a:gd name="connsiteY8" fmla="*/ 3304816 h 3308888"/>
                  <a:gd name="connsiteX9" fmla="*/ 5699821 w 5864432"/>
                  <a:gd name="connsiteY9" fmla="*/ 2723045 h 3308888"/>
                  <a:gd name="connsiteX10" fmla="*/ 2059312 w 5864432"/>
                  <a:gd name="connsiteY10" fmla="*/ 1603546 h 3308888"/>
                  <a:gd name="connsiteX11" fmla="*/ 2833063 w 5864432"/>
                  <a:gd name="connsiteY11" fmla="*/ 769264 h 3308888"/>
                  <a:gd name="connsiteX12" fmla="*/ 2776447 w 5864432"/>
                  <a:gd name="connsiteY12" fmla="*/ 441238 h 3308888"/>
                  <a:gd name="connsiteX13" fmla="*/ 1885033 w 5864432"/>
                  <a:gd name="connsiteY13" fmla="*/ 390201 h 3308888"/>
                  <a:gd name="connsiteX14" fmla="*/ 1888950 w 5864432"/>
                  <a:gd name="connsiteY14" fmla="*/ 149969 h 3308888"/>
                  <a:gd name="connsiteX15" fmla="*/ 1273139 w 5864432"/>
                  <a:gd name="connsiteY15" fmla="*/ 379 h 3308888"/>
                  <a:gd name="connsiteX0" fmla="*/ 1273139 w 5616373"/>
                  <a:gd name="connsiteY0" fmla="*/ 379 h 3307117"/>
                  <a:gd name="connsiteX1" fmla="*/ 647674 w 5616373"/>
                  <a:gd name="connsiteY1" fmla="*/ 191986 h 3307117"/>
                  <a:gd name="connsiteX2" fmla="*/ 1215455 w 5616373"/>
                  <a:gd name="connsiteY2" fmla="*/ 1260052 h 3307117"/>
                  <a:gd name="connsiteX3" fmla="*/ 32613 w 5616373"/>
                  <a:gd name="connsiteY3" fmla="*/ 2112377 h 3307117"/>
                  <a:gd name="connsiteX4" fmla="*/ 482574 w 5616373"/>
                  <a:gd name="connsiteY4" fmla="*/ 2973327 h 3307117"/>
                  <a:gd name="connsiteX5" fmla="*/ 2045940 w 5616373"/>
                  <a:gd name="connsiteY5" fmla="*/ 3056726 h 3307117"/>
                  <a:gd name="connsiteX6" fmla="*/ 2525968 w 5616373"/>
                  <a:gd name="connsiteY6" fmla="*/ 2424813 h 3307117"/>
                  <a:gd name="connsiteX7" fmla="*/ 4255581 w 5616373"/>
                  <a:gd name="connsiteY7" fmla="*/ 2953781 h 3307117"/>
                  <a:gd name="connsiteX8" fmla="*/ 5141780 w 5616373"/>
                  <a:gd name="connsiteY8" fmla="*/ 3304816 h 3307117"/>
                  <a:gd name="connsiteX9" fmla="*/ 5411433 w 5616373"/>
                  <a:gd name="connsiteY9" fmla="*/ 2786349 h 3307117"/>
                  <a:gd name="connsiteX10" fmla="*/ 2059312 w 5616373"/>
                  <a:gd name="connsiteY10" fmla="*/ 1603546 h 3307117"/>
                  <a:gd name="connsiteX11" fmla="*/ 2833063 w 5616373"/>
                  <a:gd name="connsiteY11" fmla="*/ 769264 h 3307117"/>
                  <a:gd name="connsiteX12" fmla="*/ 2776447 w 5616373"/>
                  <a:gd name="connsiteY12" fmla="*/ 441238 h 3307117"/>
                  <a:gd name="connsiteX13" fmla="*/ 1885033 w 5616373"/>
                  <a:gd name="connsiteY13" fmla="*/ 390201 h 3307117"/>
                  <a:gd name="connsiteX14" fmla="*/ 1888950 w 5616373"/>
                  <a:gd name="connsiteY14" fmla="*/ 149969 h 3307117"/>
                  <a:gd name="connsiteX15" fmla="*/ 1273139 w 5616373"/>
                  <a:gd name="connsiteY15" fmla="*/ 379 h 3307117"/>
                  <a:gd name="connsiteX0" fmla="*/ 1273139 w 5608762"/>
                  <a:gd name="connsiteY0" fmla="*/ 379 h 3391026"/>
                  <a:gd name="connsiteX1" fmla="*/ 647674 w 5608762"/>
                  <a:gd name="connsiteY1" fmla="*/ 191986 h 3391026"/>
                  <a:gd name="connsiteX2" fmla="*/ 1215455 w 5608762"/>
                  <a:gd name="connsiteY2" fmla="*/ 1260052 h 3391026"/>
                  <a:gd name="connsiteX3" fmla="*/ 32613 w 5608762"/>
                  <a:gd name="connsiteY3" fmla="*/ 2112377 h 3391026"/>
                  <a:gd name="connsiteX4" fmla="*/ 482574 w 5608762"/>
                  <a:gd name="connsiteY4" fmla="*/ 2973327 h 3391026"/>
                  <a:gd name="connsiteX5" fmla="*/ 2045940 w 5608762"/>
                  <a:gd name="connsiteY5" fmla="*/ 3056726 h 3391026"/>
                  <a:gd name="connsiteX6" fmla="*/ 2525968 w 5608762"/>
                  <a:gd name="connsiteY6" fmla="*/ 2424813 h 3391026"/>
                  <a:gd name="connsiteX7" fmla="*/ 4255581 w 5608762"/>
                  <a:gd name="connsiteY7" fmla="*/ 2953781 h 3391026"/>
                  <a:gd name="connsiteX8" fmla="*/ 5113645 w 5608762"/>
                  <a:gd name="connsiteY8" fmla="*/ 3389222 h 3391026"/>
                  <a:gd name="connsiteX9" fmla="*/ 5411433 w 5608762"/>
                  <a:gd name="connsiteY9" fmla="*/ 2786349 h 3391026"/>
                  <a:gd name="connsiteX10" fmla="*/ 2059312 w 5608762"/>
                  <a:gd name="connsiteY10" fmla="*/ 1603546 h 3391026"/>
                  <a:gd name="connsiteX11" fmla="*/ 2833063 w 5608762"/>
                  <a:gd name="connsiteY11" fmla="*/ 769264 h 3391026"/>
                  <a:gd name="connsiteX12" fmla="*/ 2776447 w 5608762"/>
                  <a:gd name="connsiteY12" fmla="*/ 441238 h 3391026"/>
                  <a:gd name="connsiteX13" fmla="*/ 1885033 w 5608762"/>
                  <a:gd name="connsiteY13" fmla="*/ 390201 h 3391026"/>
                  <a:gd name="connsiteX14" fmla="*/ 1888950 w 5608762"/>
                  <a:gd name="connsiteY14" fmla="*/ 149969 h 3391026"/>
                  <a:gd name="connsiteX15" fmla="*/ 1273139 w 5608762"/>
                  <a:gd name="connsiteY15" fmla="*/ 379 h 3391026"/>
                  <a:gd name="connsiteX0" fmla="*/ 1273139 w 5632388"/>
                  <a:gd name="connsiteY0" fmla="*/ 379 h 3389305"/>
                  <a:gd name="connsiteX1" fmla="*/ 647674 w 5632388"/>
                  <a:gd name="connsiteY1" fmla="*/ 191986 h 3389305"/>
                  <a:gd name="connsiteX2" fmla="*/ 1215455 w 5632388"/>
                  <a:gd name="connsiteY2" fmla="*/ 1260052 h 3389305"/>
                  <a:gd name="connsiteX3" fmla="*/ 32613 w 5632388"/>
                  <a:gd name="connsiteY3" fmla="*/ 2112377 h 3389305"/>
                  <a:gd name="connsiteX4" fmla="*/ 482574 w 5632388"/>
                  <a:gd name="connsiteY4" fmla="*/ 2973327 h 3389305"/>
                  <a:gd name="connsiteX5" fmla="*/ 2045940 w 5632388"/>
                  <a:gd name="connsiteY5" fmla="*/ 3056726 h 3389305"/>
                  <a:gd name="connsiteX6" fmla="*/ 2525968 w 5632388"/>
                  <a:gd name="connsiteY6" fmla="*/ 2424813 h 3389305"/>
                  <a:gd name="connsiteX7" fmla="*/ 4255581 w 5632388"/>
                  <a:gd name="connsiteY7" fmla="*/ 2953781 h 3389305"/>
                  <a:gd name="connsiteX8" fmla="*/ 5113645 w 5632388"/>
                  <a:gd name="connsiteY8" fmla="*/ 3389222 h 3389305"/>
                  <a:gd name="connsiteX9" fmla="*/ 5439568 w 5632388"/>
                  <a:gd name="connsiteY9" fmla="*/ 2919992 h 3389305"/>
                  <a:gd name="connsiteX10" fmla="*/ 2059312 w 5632388"/>
                  <a:gd name="connsiteY10" fmla="*/ 1603546 h 3389305"/>
                  <a:gd name="connsiteX11" fmla="*/ 2833063 w 5632388"/>
                  <a:gd name="connsiteY11" fmla="*/ 769264 h 3389305"/>
                  <a:gd name="connsiteX12" fmla="*/ 2776447 w 5632388"/>
                  <a:gd name="connsiteY12" fmla="*/ 441238 h 3389305"/>
                  <a:gd name="connsiteX13" fmla="*/ 1885033 w 5632388"/>
                  <a:gd name="connsiteY13" fmla="*/ 390201 h 3389305"/>
                  <a:gd name="connsiteX14" fmla="*/ 1888950 w 5632388"/>
                  <a:gd name="connsiteY14" fmla="*/ 149969 h 3389305"/>
                  <a:gd name="connsiteX15" fmla="*/ 1273139 w 5632388"/>
                  <a:gd name="connsiteY15" fmla="*/ 379 h 3389305"/>
                  <a:gd name="connsiteX0" fmla="*/ 1273139 w 5656976"/>
                  <a:gd name="connsiteY0" fmla="*/ 379 h 3398447"/>
                  <a:gd name="connsiteX1" fmla="*/ 647674 w 5656976"/>
                  <a:gd name="connsiteY1" fmla="*/ 191986 h 3398447"/>
                  <a:gd name="connsiteX2" fmla="*/ 1215455 w 5656976"/>
                  <a:gd name="connsiteY2" fmla="*/ 1260052 h 3398447"/>
                  <a:gd name="connsiteX3" fmla="*/ 32613 w 5656976"/>
                  <a:gd name="connsiteY3" fmla="*/ 2112377 h 3398447"/>
                  <a:gd name="connsiteX4" fmla="*/ 482574 w 5656976"/>
                  <a:gd name="connsiteY4" fmla="*/ 2973327 h 3398447"/>
                  <a:gd name="connsiteX5" fmla="*/ 2045940 w 5656976"/>
                  <a:gd name="connsiteY5" fmla="*/ 3056726 h 3398447"/>
                  <a:gd name="connsiteX6" fmla="*/ 2525968 w 5656976"/>
                  <a:gd name="connsiteY6" fmla="*/ 2424813 h 3398447"/>
                  <a:gd name="connsiteX7" fmla="*/ 3432621 w 5656976"/>
                  <a:gd name="connsiteY7" fmla="*/ 2566920 h 3398447"/>
                  <a:gd name="connsiteX8" fmla="*/ 5113645 w 5656976"/>
                  <a:gd name="connsiteY8" fmla="*/ 3389222 h 3398447"/>
                  <a:gd name="connsiteX9" fmla="*/ 5439568 w 5656976"/>
                  <a:gd name="connsiteY9" fmla="*/ 2919992 h 3398447"/>
                  <a:gd name="connsiteX10" fmla="*/ 2059312 w 5656976"/>
                  <a:gd name="connsiteY10" fmla="*/ 1603546 h 3398447"/>
                  <a:gd name="connsiteX11" fmla="*/ 2833063 w 5656976"/>
                  <a:gd name="connsiteY11" fmla="*/ 769264 h 3398447"/>
                  <a:gd name="connsiteX12" fmla="*/ 2776447 w 5656976"/>
                  <a:gd name="connsiteY12" fmla="*/ 441238 h 3398447"/>
                  <a:gd name="connsiteX13" fmla="*/ 1885033 w 5656976"/>
                  <a:gd name="connsiteY13" fmla="*/ 390201 h 3398447"/>
                  <a:gd name="connsiteX14" fmla="*/ 1888950 w 5656976"/>
                  <a:gd name="connsiteY14" fmla="*/ 149969 h 3398447"/>
                  <a:gd name="connsiteX15" fmla="*/ 1273139 w 5656976"/>
                  <a:gd name="connsiteY15" fmla="*/ 379 h 3398447"/>
                  <a:gd name="connsiteX0" fmla="*/ 1273139 w 5612274"/>
                  <a:gd name="connsiteY0" fmla="*/ 379 h 3310202"/>
                  <a:gd name="connsiteX1" fmla="*/ 647674 w 5612274"/>
                  <a:gd name="connsiteY1" fmla="*/ 191986 h 3310202"/>
                  <a:gd name="connsiteX2" fmla="*/ 1215455 w 5612274"/>
                  <a:gd name="connsiteY2" fmla="*/ 1260052 h 3310202"/>
                  <a:gd name="connsiteX3" fmla="*/ 32613 w 5612274"/>
                  <a:gd name="connsiteY3" fmla="*/ 2112377 h 3310202"/>
                  <a:gd name="connsiteX4" fmla="*/ 482574 w 5612274"/>
                  <a:gd name="connsiteY4" fmla="*/ 2973327 h 3310202"/>
                  <a:gd name="connsiteX5" fmla="*/ 2045940 w 5612274"/>
                  <a:gd name="connsiteY5" fmla="*/ 3056726 h 3310202"/>
                  <a:gd name="connsiteX6" fmla="*/ 2525968 w 5612274"/>
                  <a:gd name="connsiteY6" fmla="*/ 2424813 h 3310202"/>
                  <a:gd name="connsiteX7" fmla="*/ 3432621 w 5612274"/>
                  <a:gd name="connsiteY7" fmla="*/ 2566920 h 3310202"/>
                  <a:gd name="connsiteX8" fmla="*/ 4944832 w 5612274"/>
                  <a:gd name="connsiteY8" fmla="*/ 3297782 h 3310202"/>
                  <a:gd name="connsiteX9" fmla="*/ 5439568 w 5612274"/>
                  <a:gd name="connsiteY9" fmla="*/ 2919992 h 3310202"/>
                  <a:gd name="connsiteX10" fmla="*/ 2059312 w 5612274"/>
                  <a:gd name="connsiteY10" fmla="*/ 1603546 h 3310202"/>
                  <a:gd name="connsiteX11" fmla="*/ 2833063 w 5612274"/>
                  <a:gd name="connsiteY11" fmla="*/ 769264 h 3310202"/>
                  <a:gd name="connsiteX12" fmla="*/ 2776447 w 5612274"/>
                  <a:gd name="connsiteY12" fmla="*/ 441238 h 3310202"/>
                  <a:gd name="connsiteX13" fmla="*/ 1885033 w 5612274"/>
                  <a:gd name="connsiteY13" fmla="*/ 390201 h 3310202"/>
                  <a:gd name="connsiteX14" fmla="*/ 1888950 w 5612274"/>
                  <a:gd name="connsiteY14" fmla="*/ 149969 h 3310202"/>
                  <a:gd name="connsiteX15" fmla="*/ 1273139 w 5612274"/>
                  <a:gd name="connsiteY15" fmla="*/ 379 h 3310202"/>
                  <a:gd name="connsiteX0" fmla="*/ 1273139 w 5612274"/>
                  <a:gd name="connsiteY0" fmla="*/ 379 h 3315568"/>
                  <a:gd name="connsiteX1" fmla="*/ 647674 w 5612274"/>
                  <a:gd name="connsiteY1" fmla="*/ 191986 h 3315568"/>
                  <a:gd name="connsiteX2" fmla="*/ 1215455 w 5612274"/>
                  <a:gd name="connsiteY2" fmla="*/ 1260052 h 3315568"/>
                  <a:gd name="connsiteX3" fmla="*/ 32613 w 5612274"/>
                  <a:gd name="connsiteY3" fmla="*/ 2112377 h 3315568"/>
                  <a:gd name="connsiteX4" fmla="*/ 482574 w 5612274"/>
                  <a:gd name="connsiteY4" fmla="*/ 2973327 h 3315568"/>
                  <a:gd name="connsiteX5" fmla="*/ 2045940 w 5612274"/>
                  <a:gd name="connsiteY5" fmla="*/ 3056726 h 3315568"/>
                  <a:gd name="connsiteX6" fmla="*/ 2525968 w 5612274"/>
                  <a:gd name="connsiteY6" fmla="*/ 2424813 h 3315568"/>
                  <a:gd name="connsiteX7" fmla="*/ 3432621 w 5612274"/>
                  <a:gd name="connsiteY7" fmla="*/ 2468446 h 3315568"/>
                  <a:gd name="connsiteX8" fmla="*/ 4944832 w 5612274"/>
                  <a:gd name="connsiteY8" fmla="*/ 3297782 h 3315568"/>
                  <a:gd name="connsiteX9" fmla="*/ 5439568 w 5612274"/>
                  <a:gd name="connsiteY9" fmla="*/ 2919992 h 3315568"/>
                  <a:gd name="connsiteX10" fmla="*/ 2059312 w 5612274"/>
                  <a:gd name="connsiteY10" fmla="*/ 1603546 h 3315568"/>
                  <a:gd name="connsiteX11" fmla="*/ 2833063 w 5612274"/>
                  <a:gd name="connsiteY11" fmla="*/ 769264 h 3315568"/>
                  <a:gd name="connsiteX12" fmla="*/ 2776447 w 5612274"/>
                  <a:gd name="connsiteY12" fmla="*/ 441238 h 3315568"/>
                  <a:gd name="connsiteX13" fmla="*/ 1885033 w 5612274"/>
                  <a:gd name="connsiteY13" fmla="*/ 390201 h 3315568"/>
                  <a:gd name="connsiteX14" fmla="*/ 1888950 w 5612274"/>
                  <a:gd name="connsiteY14" fmla="*/ 149969 h 3315568"/>
                  <a:gd name="connsiteX15" fmla="*/ 1273139 w 5612274"/>
                  <a:gd name="connsiteY15" fmla="*/ 379 h 3315568"/>
                  <a:gd name="connsiteX0" fmla="*/ 1273139 w 5612274"/>
                  <a:gd name="connsiteY0" fmla="*/ 379 h 3315568"/>
                  <a:gd name="connsiteX1" fmla="*/ 647674 w 5612274"/>
                  <a:gd name="connsiteY1" fmla="*/ 191986 h 3315568"/>
                  <a:gd name="connsiteX2" fmla="*/ 1215455 w 5612274"/>
                  <a:gd name="connsiteY2" fmla="*/ 1260052 h 3315568"/>
                  <a:gd name="connsiteX3" fmla="*/ 32613 w 5612274"/>
                  <a:gd name="connsiteY3" fmla="*/ 2112377 h 3315568"/>
                  <a:gd name="connsiteX4" fmla="*/ 482574 w 5612274"/>
                  <a:gd name="connsiteY4" fmla="*/ 2973327 h 3315568"/>
                  <a:gd name="connsiteX5" fmla="*/ 2045940 w 5612274"/>
                  <a:gd name="connsiteY5" fmla="*/ 3056726 h 3315568"/>
                  <a:gd name="connsiteX6" fmla="*/ 2350122 w 5612274"/>
                  <a:gd name="connsiteY6" fmla="*/ 2368543 h 3315568"/>
                  <a:gd name="connsiteX7" fmla="*/ 3432621 w 5612274"/>
                  <a:gd name="connsiteY7" fmla="*/ 2468446 h 3315568"/>
                  <a:gd name="connsiteX8" fmla="*/ 4944832 w 5612274"/>
                  <a:gd name="connsiteY8" fmla="*/ 3297782 h 3315568"/>
                  <a:gd name="connsiteX9" fmla="*/ 5439568 w 5612274"/>
                  <a:gd name="connsiteY9" fmla="*/ 2919992 h 3315568"/>
                  <a:gd name="connsiteX10" fmla="*/ 2059312 w 5612274"/>
                  <a:gd name="connsiteY10" fmla="*/ 1603546 h 3315568"/>
                  <a:gd name="connsiteX11" fmla="*/ 2833063 w 5612274"/>
                  <a:gd name="connsiteY11" fmla="*/ 769264 h 3315568"/>
                  <a:gd name="connsiteX12" fmla="*/ 2776447 w 5612274"/>
                  <a:gd name="connsiteY12" fmla="*/ 441238 h 3315568"/>
                  <a:gd name="connsiteX13" fmla="*/ 1885033 w 5612274"/>
                  <a:gd name="connsiteY13" fmla="*/ 390201 h 3315568"/>
                  <a:gd name="connsiteX14" fmla="*/ 1888950 w 5612274"/>
                  <a:gd name="connsiteY14" fmla="*/ 149969 h 3315568"/>
                  <a:gd name="connsiteX15" fmla="*/ 1273139 w 5612274"/>
                  <a:gd name="connsiteY15" fmla="*/ 379 h 3315568"/>
                  <a:gd name="connsiteX0" fmla="*/ 1274729 w 5613864"/>
                  <a:gd name="connsiteY0" fmla="*/ 379 h 3315568"/>
                  <a:gd name="connsiteX1" fmla="*/ 649264 w 5613864"/>
                  <a:gd name="connsiteY1" fmla="*/ 191986 h 3315568"/>
                  <a:gd name="connsiteX2" fmla="*/ 1217045 w 5613864"/>
                  <a:gd name="connsiteY2" fmla="*/ 1260052 h 3315568"/>
                  <a:gd name="connsiteX3" fmla="*/ 34203 w 5613864"/>
                  <a:gd name="connsiteY3" fmla="*/ 2112377 h 3315568"/>
                  <a:gd name="connsiteX4" fmla="*/ 484164 w 5613864"/>
                  <a:gd name="connsiteY4" fmla="*/ 2973327 h 3315568"/>
                  <a:gd name="connsiteX5" fmla="*/ 2160071 w 5613864"/>
                  <a:gd name="connsiteY5" fmla="*/ 3021557 h 3315568"/>
                  <a:gd name="connsiteX6" fmla="*/ 2351712 w 5613864"/>
                  <a:gd name="connsiteY6" fmla="*/ 2368543 h 3315568"/>
                  <a:gd name="connsiteX7" fmla="*/ 3434211 w 5613864"/>
                  <a:gd name="connsiteY7" fmla="*/ 2468446 h 3315568"/>
                  <a:gd name="connsiteX8" fmla="*/ 4946422 w 5613864"/>
                  <a:gd name="connsiteY8" fmla="*/ 3297782 h 3315568"/>
                  <a:gd name="connsiteX9" fmla="*/ 5441158 w 5613864"/>
                  <a:gd name="connsiteY9" fmla="*/ 2919992 h 3315568"/>
                  <a:gd name="connsiteX10" fmla="*/ 2060902 w 5613864"/>
                  <a:gd name="connsiteY10" fmla="*/ 1603546 h 3315568"/>
                  <a:gd name="connsiteX11" fmla="*/ 2834653 w 5613864"/>
                  <a:gd name="connsiteY11" fmla="*/ 769264 h 3315568"/>
                  <a:gd name="connsiteX12" fmla="*/ 2778037 w 5613864"/>
                  <a:gd name="connsiteY12" fmla="*/ 441238 h 3315568"/>
                  <a:gd name="connsiteX13" fmla="*/ 1886623 w 5613864"/>
                  <a:gd name="connsiteY13" fmla="*/ 390201 h 3315568"/>
                  <a:gd name="connsiteX14" fmla="*/ 1890540 w 5613864"/>
                  <a:gd name="connsiteY14" fmla="*/ 149969 h 3315568"/>
                  <a:gd name="connsiteX15" fmla="*/ 1274729 w 5613864"/>
                  <a:gd name="connsiteY15" fmla="*/ 379 h 3315568"/>
                  <a:gd name="connsiteX0" fmla="*/ 1274729 w 5613864"/>
                  <a:gd name="connsiteY0" fmla="*/ 379 h 3315568"/>
                  <a:gd name="connsiteX1" fmla="*/ 649264 w 5613864"/>
                  <a:gd name="connsiteY1" fmla="*/ 191986 h 3315568"/>
                  <a:gd name="connsiteX2" fmla="*/ 1217045 w 5613864"/>
                  <a:gd name="connsiteY2" fmla="*/ 1260052 h 3315568"/>
                  <a:gd name="connsiteX3" fmla="*/ 34203 w 5613864"/>
                  <a:gd name="connsiteY3" fmla="*/ 2112377 h 3315568"/>
                  <a:gd name="connsiteX4" fmla="*/ 484164 w 5613864"/>
                  <a:gd name="connsiteY4" fmla="*/ 2973327 h 3315568"/>
                  <a:gd name="connsiteX5" fmla="*/ 2160071 w 5613864"/>
                  <a:gd name="connsiteY5" fmla="*/ 3021557 h 3315568"/>
                  <a:gd name="connsiteX6" fmla="*/ 2218069 w 5613864"/>
                  <a:gd name="connsiteY6" fmla="*/ 2291170 h 3315568"/>
                  <a:gd name="connsiteX7" fmla="*/ 3434211 w 5613864"/>
                  <a:gd name="connsiteY7" fmla="*/ 2468446 h 3315568"/>
                  <a:gd name="connsiteX8" fmla="*/ 4946422 w 5613864"/>
                  <a:gd name="connsiteY8" fmla="*/ 3297782 h 3315568"/>
                  <a:gd name="connsiteX9" fmla="*/ 5441158 w 5613864"/>
                  <a:gd name="connsiteY9" fmla="*/ 2919992 h 3315568"/>
                  <a:gd name="connsiteX10" fmla="*/ 2060902 w 5613864"/>
                  <a:gd name="connsiteY10" fmla="*/ 1603546 h 3315568"/>
                  <a:gd name="connsiteX11" fmla="*/ 2834653 w 5613864"/>
                  <a:gd name="connsiteY11" fmla="*/ 769264 h 3315568"/>
                  <a:gd name="connsiteX12" fmla="*/ 2778037 w 5613864"/>
                  <a:gd name="connsiteY12" fmla="*/ 441238 h 3315568"/>
                  <a:gd name="connsiteX13" fmla="*/ 1886623 w 5613864"/>
                  <a:gd name="connsiteY13" fmla="*/ 390201 h 3315568"/>
                  <a:gd name="connsiteX14" fmla="*/ 1890540 w 5613864"/>
                  <a:gd name="connsiteY14" fmla="*/ 149969 h 3315568"/>
                  <a:gd name="connsiteX15" fmla="*/ 1274729 w 5613864"/>
                  <a:gd name="connsiteY15" fmla="*/ 379 h 3315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13864" h="3315568">
                    <a:moveTo>
                      <a:pt x="1274729" y="379"/>
                    </a:moveTo>
                    <a:cubicBezTo>
                      <a:pt x="1067850" y="7382"/>
                      <a:pt x="658878" y="-17959"/>
                      <a:pt x="649264" y="191986"/>
                    </a:cubicBezTo>
                    <a:cubicBezTo>
                      <a:pt x="639650" y="401931"/>
                      <a:pt x="1319555" y="939987"/>
                      <a:pt x="1217045" y="1260052"/>
                    </a:cubicBezTo>
                    <a:cubicBezTo>
                      <a:pt x="1114535" y="1580117"/>
                      <a:pt x="156350" y="1826831"/>
                      <a:pt x="34203" y="2112377"/>
                    </a:cubicBezTo>
                    <a:cubicBezTo>
                      <a:pt x="-87944" y="2397923"/>
                      <a:pt x="129853" y="2821797"/>
                      <a:pt x="484164" y="2973327"/>
                    </a:cubicBezTo>
                    <a:cubicBezTo>
                      <a:pt x="838475" y="3124857"/>
                      <a:pt x="1871087" y="3135250"/>
                      <a:pt x="2160071" y="3021557"/>
                    </a:cubicBezTo>
                    <a:cubicBezTo>
                      <a:pt x="2449055" y="2907864"/>
                      <a:pt x="2005712" y="2383355"/>
                      <a:pt x="2218069" y="2291170"/>
                    </a:cubicBezTo>
                    <a:cubicBezTo>
                      <a:pt x="2430426" y="2198985"/>
                      <a:pt x="2979486" y="2300677"/>
                      <a:pt x="3434211" y="2468446"/>
                    </a:cubicBezTo>
                    <a:cubicBezTo>
                      <a:pt x="3888936" y="2636215"/>
                      <a:pt x="4611931" y="3222524"/>
                      <a:pt x="4946422" y="3297782"/>
                    </a:cubicBezTo>
                    <a:cubicBezTo>
                      <a:pt x="5280913" y="3373040"/>
                      <a:pt x="5922078" y="3202365"/>
                      <a:pt x="5441158" y="2919992"/>
                    </a:cubicBezTo>
                    <a:cubicBezTo>
                      <a:pt x="4960238" y="2637619"/>
                      <a:pt x="2495320" y="1962001"/>
                      <a:pt x="2060902" y="1603546"/>
                    </a:cubicBezTo>
                    <a:cubicBezTo>
                      <a:pt x="1626484" y="1245091"/>
                      <a:pt x="2715131" y="962982"/>
                      <a:pt x="2834653" y="769264"/>
                    </a:cubicBezTo>
                    <a:cubicBezTo>
                      <a:pt x="2954175" y="575546"/>
                      <a:pt x="2936042" y="504415"/>
                      <a:pt x="2778037" y="441238"/>
                    </a:cubicBezTo>
                    <a:cubicBezTo>
                      <a:pt x="2620032" y="378061"/>
                      <a:pt x="2011961" y="451446"/>
                      <a:pt x="1886623" y="390201"/>
                    </a:cubicBezTo>
                    <a:cubicBezTo>
                      <a:pt x="1761285" y="328956"/>
                      <a:pt x="1992522" y="214939"/>
                      <a:pt x="1890540" y="149969"/>
                    </a:cubicBezTo>
                    <a:cubicBezTo>
                      <a:pt x="1788558" y="84999"/>
                      <a:pt x="1481608" y="-6624"/>
                      <a:pt x="1274729" y="37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US" sz="1662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 flipV="1">
                <a:off x="5086375" y="1050231"/>
                <a:ext cx="14144" cy="4594600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Group 2"/>
              <p:cNvGrpSpPr/>
              <p:nvPr/>
            </p:nvGrpSpPr>
            <p:grpSpPr>
              <a:xfrm>
                <a:off x="198489" y="1199768"/>
                <a:ext cx="1058785" cy="4380818"/>
                <a:chOff x="819644" y="1526200"/>
                <a:chExt cx="1365026" cy="3990230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 flipV="1">
                  <a:off x="1871246" y="1526200"/>
                  <a:ext cx="1" cy="399023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TextBox 4"/>
                <p:cNvSpPr txBox="1"/>
                <p:nvPr/>
              </p:nvSpPr>
              <p:spPr>
                <a:xfrm>
                  <a:off x="819644" y="4625512"/>
                  <a:ext cx="991777" cy="2110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50 Mio</a:t>
                  </a:r>
                  <a:r>
                    <a:rPr lang="en-US" sz="682" dirty="0">
                      <a:solidFill>
                        <a:prstClr val="black"/>
                      </a:solidFill>
                      <a:latin typeface="arial" panose="020B0604020202020204" pitchFamily="34" charset="0"/>
                    </a:rPr>
                    <a:t> €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 rot="16200000">
                  <a:off x="908735" y="3158504"/>
                  <a:ext cx="2213582" cy="3382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852" b="1" dirty="0">
                      <a:solidFill>
                        <a:srgbClr val="5B9BD5">
                          <a:lumMod val="50000"/>
                        </a:srgbClr>
                      </a:solidFill>
                      <a:latin typeface="DIN" panose="02000503040000020003" pitchFamily="2" charset="0"/>
                    </a:rPr>
                    <a:t>SALES</a:t>
                  </a: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819644" y="1843675"/>
                  <a:ext cx="991775" cy="2110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1.000 Mio</a:t>
                  </a:r>
                  <a:r>
                    <a:rPr lang="en-US" sz="682" dirty="0">
                      <a:solidFill>
                        <a:prstClr val="black"/>
                      </a:solidFill>
                      <a:latin typeface="arial" panose="020B0604020202020204" pitchFamily="34" charset="0"/>
                    </a:rPr>
                    <a:t> €</a:t>
                  </a:r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 </a:t>
                  </a: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819644" y="3709784"/>
                  <a:ext cx="991775" cy="2110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100 Mio</a:t>
                  </a:r>
                  <a:r>
                    <a:rPr lang="en-US" sz="682" dirty="0">
                      <a:solidFill>
                        <a:prstClr val="black"/>
                      </a:solidFill>
                      <a:latin typeface="arial" panose="020B0604020202020204" pitchFamily="34" charset="0"/>
                    </a:rPr>
                    <a:t> €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>
                  <a:off x="1779976" y="4732562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779976" y="1927421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79976" y="3816833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819644" y="2733411"/>
                  <a:ext cx="991775" cy="2110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500 Mio</a:t>
                  </a:r>
                  <a:r>
                    <a:rPr lang="en-US" sz="682" dirty="0">
                      <a:solidFill>
                        <a:prstClr val="black"/>
                      </a:solidFill>
                      <a:latin typeface="arial" panose="020B0604020202020204" pitchFamily="34" charset="0"/>
                    </a:rPr>
                    <a:t> €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779976" y="2840460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1014166" y="5529600"/>
                <a:ext cx="8172706" cy="543641"/>
                <a:chOff x="969432" y="5891276"/>
                <a:chExt cx="8343939" cy="700883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969432" y="5957014"/>
                  <a:ext cx="8343939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7721588" y="6269259"/>
                  <a:ext cx="1447744" cy="298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DESIGN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158508" y="6269259"/>
                  <a:ext cx="1571961" cy="2986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PERFORMANCE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599591" y="6253871"/>
                  <a:ext cx="3054735" cy="3382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852" b="1" dirty="0">
                      <a:solidFill>
                        <a:srgbClr val="5B9BD5">
                          <a:lumMod val="50000"/>
                        </a:srgbClr>
                      </a:solidFill>
                      <a:latin typeface="DIN" panose="02000503040000020003" pitchFamily="2" charset="0"/>
                    </a:rPr>
                    <a:t>DESIGN</a:t>
                  </a:r>
                </a:p>
              </p:txBody>
            </p:sp>
            <p:grpSp>
              <p:nvGrpSpPr>
                <p:cNvPr id="19" name="Group 18"/>
                <p:cNvGrpSpPr/>
                <p:nvPr/>
              </p:nvGrpSpPr>
              <p:grpSpPr>
                <a:xfrm>
                  <a:off x="4185440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1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1877597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4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434962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2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47" name="Straight Connector 46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2684483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3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45" name="Straight Connector 44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oup 22"/>
                <p:cNvGrpSpPr/>
                <p:nvPr/>
              </p:nvGrpSpPr>
              <p:grpSpPr>
                <a:xfrm>
                  <a:off x="1141537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5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43" name="Straight Connector 42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8152689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4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5770375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1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7285099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3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37" name="Straight Connector 36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6528939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2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4977908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0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33" name="Straight Connector 32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8871226" y="5891276"/>
                  <a:ext cx="298105" cy="473064"/>
                  <a:chOff x="5166209" y="5877398"/>
                  <a:chExt cx="298105" cy="473064"/>
                </a:xfrm>
              </p:grpSpPr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5166209" y="6051778"/>
                    <a:ext cx="298105" cy="2986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422041"/>
                    <a:r>
                      <a:rPr lang="it-IT" sz="682" dirty="0">
                        <a:solidFill>
                          <a:prstClr val="black"/>
                        </a:solidFill>
                        <a:latin typeface="DIN" panose="02000503040000020003" pitchFamily="2" charset="0"/>
                      </a:rPr>
                      <a:t>5</a:t>
                    </a:r>
                    <a:endParaRPr lang="en-US" sz="682" dirty="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cxnSp>
                <p:nvCxnSpPr>
                  <p:cNvPr id="31" name="Straight Connector 30"/>
                  <p:cNvCxnSpPr/>
                  <p:nvPr/>
                </p:nvCxnSpPr>
                <p:spPr>
                  <a:xfrm rot="5400000">
                    <a:off x="5237134" y="5955527"/>
                    <a:ext cx="156257" cy="0"/>
                  </a:xfrm>
                  <a:prstGeom prst="line">
                    <a:avLst/>
                  </a:prstGeom>
                  <a:ln w="12700">
                    <a:solidFill>
                      <a:schemeClr val="accent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0" name="Rectangle 79"/>
              <p:cNvSpPr/>
              <p:nvPr/>
            </p:nvSpPr>
            <p:spPr>
              <a:xfrm>
                <a:off x="3940344" y="3845522"/>
                <a:ext cx="1186667" cy="18540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Bernhardt – 85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857179" y="1307110"/>
                <a:ext cx="1679135" cy="186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Hermann Miller – 1.927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6480994" y="3082251"/>
                <a:ext cx="1730446" cy="1626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Poltrona Frau - 294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948214" y="4409783"/>
                <a:ext cx="1324783" cy="1814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Walter Knoll - 61.6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246976" y="1756921"/>
                <a:ext cx="1092652" cy="20549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Knoll – 993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485245" y="4745085"/>
                <a:ext cx="1061465" cy="1847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Davis – 36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07851" y="5287328"/>
                <a:ext cx="1143928" cy="145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Kristalia – 15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8342728" y="5009890"/>
                <a:ext cx="1035758" cy="1625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Magis – 19.4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794660" y="4823814"/>
                <a:ext cx="1467613" cy="1516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Andreu World – 26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145578" y="4158452"/>
                <a:ext cx="1278811" cy="1625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Unifor – 72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694021" y="3979499"/>
                <a:ext cx="1278811" cy="1625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Brunner – 75.2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323941" y="1253332"/>
                <a:ext cx="1278811" cy="1625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Steelcase – 2.753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553400" y="3244873"/>
                <a:ext cx="1278811" cy="1625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Bene – 158.9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304421" y="1575948"/>
                <a:ext cx="1278811" cy="1625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Haworth – 1.620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250075" y="5266659"/>
                <a:ext cx="1278811" cy="1625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La Palma – 16.3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001266" y="4807495"/>
                <a:ext cx="1060839" cy="1968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Moroso – 24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358882" y="2230141"/>
                <a:ext cx="1130735" cy="461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923" b="1" u="sng" dirty="0">
                    <a:solidFill>
                      <a:prstClr val="black"/>
                    </a:solidFill>
                    <a:latin typeface="Calibri" panose="020F0502020204030204"/>
                  </a:rPr>
                  <a:t>BIG HARDCORE OFFICE</a:t>
                </a:r>
                <a:endParaRPr lang="en-US" sz="923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3874327" y="4195875"/>
                <a:ext cx="886018" cy="582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923" b="1" u="sng" dirty="0">
                    <a:solidFill>
                      <a:prstClr val="black"/>
                    </a:solidFill>
                    <a:latin typeface="Calibri" panose="020F0502020204030204"/>
                  </a:rPr>
                  <a:t>SMALL SOFTCOREOFFICE</a:t>
                </a:r>
                <a:endParaRPr lang="en-US" sz="923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8835741" y="4676984"/>
                <a:ext cx="852111" cy="2138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923" b="1" u="sng" dirty="0">
                    <a:solidFill>
                      <a:prstClr val="black"/>
                    </a:solidFill>
                    <a:latin typeface="Calibri" panose="020F0502020204030204"/>
                  </a:rPr>
                  <a:t>OUTSIDERS</a:t>
                </a:r>
                <a:endParaRPr lang="en-US" sz="923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092672" y="4571484"/>
                <a:ext cx="969794" cy="1876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923" b="1" u="sng" dirty="0">
                    <a:solidFill>
                      <a:prstClr val="black"/>
                    </a:solidFill>
                    <a:latin typeface="Calibri" panose="020F0502020204030204"/>
                  </a:rPr>
                  <a:t>CENTRALISTS</a:t>
                </a:r>
                <a:endParaRPr lang="en-US" sz="923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888603" y="3359777"/>
                <a:ext cx="1252521" cy="2454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923" b="1" u="sng" dirty="0">
                    <a:solidFill>
                      <a:prstClr val="black"/>
                    </a:solidFill>
                    <a:latin typeface="Calibri" panose="020F0502020204030204"/>
                  </a:rPr>
                  <a:t>IN-BETWEENERS</a:t>
                </a:r>
                <a:endParaRPr lang="en-US" sz="923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5199080" y="5187051"/>
                <a:ext cx="837891" cy="13830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923" b="1" u="sng" dirty="0">
                    <a:solidFill>
                      <a:prstClr val="black"/>
                    </a:solidFill>
                    <a:latin typeface="Calibri" panose="020F0502020204030204"/>
                  </a:rPr>
                  <a:t>COPYCUTS</a:t>
                </a:r>
                <a:endParaRPr lang="en-US" sz="923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066732" y="1770104"/>
                <a:ext cx="979695" cy="5435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923" b="1" u="sng" dirty="0">
                    <a:solidFill>
                      <a:prstClr val="black"/>
                    </a:solidFill>
                    <a:latin typeface="Calibri" panose="020F0502020204030204"/>
                  </a:rPr>
                  <a:t>BIG SOFTCORE OFFICE</a:t>
                </a:r>
                <a:endParaRPr lang="en-US" sz="923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422041"/>
                <a:endParaRPr lang="en-US" sz="923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1328733" y="1307110"/>
                <a:ext cx="7858139" cy="412214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ectangle 103"/>
              <p:cNvSpPr/>
              <p:nvPr/>
            </p:nvSpPr>
            <p:spPr>
              <a:xfrm rot="19946249">
                <a:off x="7339294" y="1491275"/>
                <a:ext cx="2026230" cy="18764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1292" b="1" u="sng" dirty="0">
                    <a:solidFill>
                      <a:prstClr val="black"/>
                    </a:solidFill>
                    <a:latin typeface="Calibri" panose="020F0502020204030204"/>
                  </a:rPr>
                  <a:t>HARD CONTRACT</a:t>
                </a:r>
                <a:endParaRPr lang="en-US" sz="1292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 rot="19946249">
                <a:off x="7502262" y="1710158"/>
                <a:ext cx="1978129" cy="18764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1292" b="1" u="sng" dirty="0">
                    <a:solidFill>
                      <a:prstClr val="black"/>
                    </a:solidFill>
                    <a:latin typeface="Calibri" panose="020F0502020204030204"/>
                  </a:rPr>
                  <a:t>SOFT CONTRACT</a:t>
                </a:r>
                <a:endParaRPr lang="en-US" sz="1292" b="1" u="sng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134870" y="3709244"/>
                <a:ext cx="2986366" cy="1625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Kartell – 93.9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809074" y="4273580"/>
                <a:ext cx="2986366" cy="1625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r>
                  <a:rPr lang="it-IT" sz="785" dirty="0">
                    <a:solidFill>
                      <a:prstClr val="black"/>
                    </a:solidFill>
                    <a:latin typeface="Calibri" panose="020F0502020204030204"/>
                  </a:rPr>
                  <a:t>Fritz Hansen – 63.8 mio</a:t>
                </a:r>
                <a:endParaRPr lang="en-US" sz="78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53" name="Arc 52"/>
            <p:cNvSpPr/>
            <p:nvPr/>
          </p:nvSpPr>
          <p:spPr>
            <a:xfrm rot="19503890">
              <a:off x="3104928" y="2849790"/>
              <a:ext cx="1549146" cy="709293"/>
            </a:xfrm>
            <a:prstGeom prst="arc">
              <a:avLst/>
            </a:prstGeom>
            <a:ln w="19050">
              <a:solidFill>
                <a:schemeClr val="accent3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22041"/>
              <a:endParaRPr lang="en-US" sz="1662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Arc 102"/>
            <p:cNvSpPr/>
            <p:nvPr/>
          </p:nvSpPr>
          <p:spPr>
            <a:xfrm rot="19503890">
              <a:off x="5558767" y="1707330"/>
              <a:ext cx="1549146" cy="709293"/>
            </a:xfrm>
            <a:prstGeom prst="arc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22041"/>
              <a:endParaRPr lang="en-US" sz="1662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Arc 104"/>
            <p:cNvSpPr/>
            <p:nvPr/>
          </p:nvSpPr>
          <p:spPr>
            <a:xfrm rot="19503890">
              <a:off x="4122328" y="3861364"/>
              <a:ext cx="1549146" cy="709293"/>
            </a:xfrm>
            <a:prstGeom prst="arc">
              <a:avLst/>
            </a:prstGeom>
            <a:ln w="19050">
              <a:solidFill>
                <a:schemeClr val="accent1">
                  <a:lumMod val="7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22041"/>
              <a:endParaRPr lang="en-US" sz="1662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Arc 106"/>
            <p:cNvSpPr/>
            <p:nvPr/>
          </p:nvSpPr>
          <p:spPr>
            <a:xfrm rot="2096110" flipH="1">
              <a:off x="5645880" y="3210876"/>
              <a:ext cx="1549146" cy="709293"/>
            </a:xfrm>
            <a:prstGeom prst="arc">
              <a:avLst/>
            </a:prstGeom>
            <a:ln w="19050">
              <a:solidFill>
                <a:schemeClr val="accent6">
                  <a:lumMod val="7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22041"/>
              <a:endParaRPr lang="en-US" sz="1662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Arc 107"/>
            <p:cNvSpPr/>
            <p:nvPr/>
          </p:nvSpPr>
          <p:spPr>
            <a:xfrm rot="3049061" flipH="1">
              <a:off x="5700742" y="4966299"/>
              <a:ext cx="1549146" cy="709293"/>
            </a:xfrm>
            <a:prstGeom prst="arc">
              <a:avLst/>
            </a:prstGeom>
            <a:ln w="19050">
              <a:solidFill>
                <a:srgbClr val="7030A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22041"/>
              <a:endParaRPr lang="en-US" sz="1662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470362" y="3896044"/>
              <a:ext cx="0" cy="520648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8472077" y="4377430"/>
              <a:ext cx="0" cy="520648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Rectangle 110"/>
          <p:cNvSpPr/>
          <p:nvPr/>
        </p:nvSpPr>
        <p:spPr>
          <a:xfrm>
            <a:off x="1419655" y="5365765"/>
            <a:ext cx="7068297" cy="6879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Performance and Design segment the MoR (Market of Reference) in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Hard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Soft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algn="ctr" defTabSz="422041"/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Hard Contract: 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2 Clusters based on Performance Integration. Their trend is towards higher content of design.</a:t>
            </a:r>
          </a:p>
          <a:p>
            <a:pPr algn="ctr" defTabSz="422041"/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Soft Contract: 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5 Clusters based on Design Integration. Their trend is towards balancing performace. and design</a:t>
            </a:r>
          </a:p>
          <a:p>
            <a:pPr algn="ctr" defTabSz="422041"/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Future Competitive Clash: 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Crossover Product </a:t>
            </a:r>
            <a:r>
              <a:rPr lang="it-IT" sz="1108" dirty="0" err="1">
                <a:solidFill>
                  <a:prstClr val="black"/>
                </a:solidFill>
                <a:latin typeface="Calibri" panose="020F0502020204030204"/>
              </a:rPr>
              <a:t>Strategy</a:t>
            </a:r>
            <a:endParaRPr lang="en-US" sz="110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110140" y="2396999"/>
            <a:ext cx="1429981" cy="158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785" dirty="0">
                <a:solidFill>
                  <a:prstClr val="black"/>
                </a:solidFill>
                <a:latin typeface="Calibri" panose="020F0502020204030204"/>
              </a:rPr>
              <a:t>Vitra – 402 mio</a:t>
            </a:r>
            <a:endParaRPr lang="en-US" sz="78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140674" y="3244788"/>
            <a:ext cx="1473678" cy="138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785" dirty="0">
                <a:solidFill>
                  <a:prstClr val="black"/>
                </a:solidFill>
                <a:latin typeface="Calibri" panose="020F0502020204030204"/>
              </a:rPr>
              <a:t>Hay – 100.9 mio</a:t>
            </a:r>
            <a:endParaRPr lang="en-US" sz="78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228279" y="4702795"/>
            <a:ext cx="1473678" cy="138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785" dirty="0">
                <a:solidFill>
                  <a:prstClr val="black"/>
                </a:solidFill>
                <a:latin typeface="Calibri" panose="020F0502020204030204"/>
              </a:rPr>
              <a:t>Pedrali – 70.5 mio</a:t>
            </a:r>
            <a:endParaRPr lang="en-US" sz="78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4029118" y="3648681"/>
            <a:ext cx="1128209" cy="298938"/>
            <a:chOff x="2424438" y="4537355"/>
            <a:chExt cx="1222226" cy="323849"/>
          </a:xfrm>
        </p:grpSpPr>
        <p:sp>
          <p:nvSpPr>
            <p:cNvPr id="127" name="Oval 126"/>
            <p:cNvSpPr/>
            <p:nvPr/>
          </p:nvSpPr>
          <p:spPr>
            <a:xfrm>
              <a:off x="2656102" y="4537355"/>
              <a:ext cx="758898" cy="3238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US" sz="1108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424438" y="4674823"/>
              <a:ext cx="1222226" cy="1673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66.6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610706" y="4537934"/>
              <a:ext cx="817427" cy="2360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dirty="0">
                  <a:solidFill>
                    <a:prstClr val="black"/>
                  </a:solidFill>
                  <a:latin typeface="Calibri" panose="020F0502020204030204"/>
                </a:rPr>
                <a:t>ARPER</a:t>
              </a:r>
              <a:endParaRPr lang="en-US" sz="923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12" name="TextBox 2">
            <a:extLst>
              <a:ext uri="{FF2B5EF4-FFF2-40B4-BE49-F238E27FC236}">
                <a16:creationId xmlns:a16="http://schemas.microsoft.com/office/drawing/2014/main" id="{5F064FC6-2B43-4D55-8D62-C9AC944C0569}"/>
              </a:ext>
            </a:extLst>
          </p:cNvPr>
          <p:cNvSpPr txBox="1"/>
          <p:nvPr/>
        </p:nvSpPr>
        <p:spPr>
          <a:xfrm>
            <a:off x="4321892" y="6574655"/>
            <a:ext cx="1262216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342900">
              <a:defRPr/>
            </a:pPr>
            <a:r>
              <a:rPr lang="it-IT" sz="750" b="1" i="1" dirty="0">
                <a:solidFill>
                  <a:srgbClr val="FF0000"/>
                </a:solidFill>
                <a:latin typeface="Adobe Caslon Pro" panose="0205050205050A020403" pitchFamily="18" charset="0"/>
              </a:rPr>
              <a:t>- </a:t>
            </a:r>
            <a:r>
              <a:rPr lang="it-IT" sz="750" b="1" i="1" dirty="0" err="1">
                <a:solidFill>
                  <a:srgbClr val="FF0000"/>
                </a:solidFill>
                <a:latin typeface="Adobe Caslon Pro" panose="0205050205050A020403" pitchFamily="18" charset="0"/>
              </a:rPr>
              <a:t>Confidential</a:t>
            </a:r>
            <a:r>
              <a:rPr lang="it-IT" sz="750" b="1" i="1" dirty="0">
                <a:solidFill>
                  <a:srgbClr val="FF0000"/>
                </a:solidFill>
                <a:latin typeface="Adobe Caslon Pro" panose="0205050205050A020403" pitchFamily="18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8764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36675" y="6059432"/>
            <a:ext cx="7204897" cy="197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it-IT" sz="682" b="1" dirty="0">
                <a:solidFill>
                  <a:prstClr val="black"/>
                </a:solidFill>
                <a:latin typeface="DIN" panose="02000503040000020003" pitchFamily="2" charset="0"/>
              </a:rPr>
              <a:t>Note: </a:t>
            </a:r>
            <a:r>
              <a:rPr lang="it-IT" sz="682" dirty="0">
                <a:solidFill>
                  <a:prstClr val="black"/>
                </a:solidFill>
                <a:latin typeface="DIN" panose="02000503040000020003" pitchFamily="2" charset="0"/>
              </a:rPr>
              <a:t>Sales data refer to 2014/2015 and are reported in Euro. Exchange rate USD/EUR = 0.9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793288" y="1185421"/>
            <a:ext cx="7657407" cy="4394105"/>
            <a:chOff x="446644" y="1310708"/>
            <a:chExt cx="8295524" cy="4760281"/>
          </a:xfrm>
        </p:grpSpPr>
        <p:sp>
          <p:nvSpPr>
            <p:cNvPr id="78" name="Rectangle 77"/>
            <p:cNvSpPr/>
            <p:nvPr/>
          </p:nvSpPr>
          <p:spPr>
            <a:xfrm>
              <a:off x="3122597" y="4333160"/>
              <a:ext cx="2756165" cy="121844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US" sz="852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173785" y="3970494"/>
              <a:ext cx="2863531" cy="809848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V="1">
              <a:off x="4957753" y="1435263"/>
              <a:ext cx="13054" cy="424043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446644" y="1573273"/>
              <a:ext cx="977125" cy="4043127"/>
              <a:chOff x="819644" y="1526200"/>
              <a:chExt cx="1364965" cy="3990230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V="1">
                <a:off x="1871246" y="1526200"/>
                <a:ext cx="1" cy="399023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819644" y="4625512"/>
                <a:ext cx="991779" cy="210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422041"/>
                <a:r>
                  <a:rPr lang="it-IT" sz="682" dirty="0">
                    <a:solidFill>
                      <a:prstClr val="black"/>
                    </a:solidFill>
                    <a:latin typeface="DIN" panose="02000503040000020003" pitchFamily="2" charset="0"/>
                  </a:rPr>
                  <a:t>50 Mio</a:t>
                </a:r>
                <a:r>
                  <a:rPr lang="en-US" sz="682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 €</a:t>
                </a:r>
                <a:endParaRPr lang="en-US" sz="682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 rot="16200000">
                <a:off x="908735" y="3158564"/>
                <a:ext cx="2213582" cy="338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22041"/>
                <a:r>
                  <a:rPr lang="it-IT" sz="852" b="1" dirty="0">
                    <a:solidFill>
                      <a:srgbClr val="5B9BD5">
                        <a:lumMod val="50000"/>
                      </a:srgbClr>
                    </a:solidFill>
                    <a:latin typeface="DIN" panose="02000503040000020003" pitchFamily="2" charset="0"/>
                  </a:rPr>
                  <a:t>SALES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19644" y="1843674"/>
                <a:ext cx="991777" cy="210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422041"/>
                <a:r>
                  <a:rPr lang="it-IT" sz="682" dirty="0">
                    <a:solidFill>
                      <a:prstClr val="black"/>
                    </a:solidFill>
                    <a:latin typeface="DIN" panose="02000503040000020003" pitchFamily="2" charset="0"/>
                  </a:rPr>
                  <a:t>1.000 Mio</a:t>
                </a:r>
                <a:r>
                  <a:rPr lang="en-US" sz="682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 €</a:t>
                </a:r>
                <a:r>
                  <a:rPr lang="it-IT" sz="682" dirty="0">
                    <a:solidFill>
                      <a:prstClr val="black"/>
                    </a:solidFill>
                    <a:latin typeface="DIN" panose="02000503040000020003" pitchFamily="2" charset="0"/>
                  </a:rPr>
                  <a:t> 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19644" y="3709784"/>
                <a:ext cx="991777" cy="210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422041"/>
                <a:r>
                  <a:rPr lang="it-IT" sz="682" dirty="0">
                    <a:solidFill>
                      <a:prstClr val="black"/>
                    </a:solidFill>
                    <a:latin typeface="DIN" panose="02000503040000020003" pitchFamily="2" charset="0"/>
                  </a:rPr>
                  <a:t>100 Mio</a:t>
                </a:r>
                <a:r>
                  <a:rPr lang="en-US" sz="682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 €</a:t>
                </a:r>
                <a:endParaRPr lang="en-US" sz="682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1779976" y="4732562"/>
                <a:ext cx="156257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79976" y="1927421"/>
                <a:ext cx="156257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79976" y="3816833"/>
                <a:ext cx="156257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819644" y="2733411"/>
                <a:ext cx="991777" cy="210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422041"/>
                <a:r>
                  <a:rPr lang="it-IT" sz="682" dirty="0">
                    <a:solidFill>
                      <a:prstClr val="black"/>
                    </a:solidFill>
                    <a:latin typeface="DIN" panose="02000503040000020003" pitchFamily="2" charset="0"/>
                  </a:rPr>
                  <a:t>500 Mio</a:t>
                </a:r>
                <a:r>
                  <a:rPr lang="en-US" sz="682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 €</a:t>
                </a:r>
                <a:endParaRPr lang="en-US" sz="682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779976" y="2840460"/>
                <a:ext cx="156257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1199445" y="5569341"/>
              <a:ext cx="7542723" cy="501648"/>
              <a:chOff x="969432" y="5891276"/>
              <a:chExt cx="8343939" cy="700762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969432" y="5957014"/>
                <a:ext cx="8343939" cy="0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721588" y="6269259"/>
                <a:ext cx="1447744" cy="298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422041"/>
                <a:r>
                  <a:rPr lang="it-IT" sz="682" dirty="0">
                    <a:solidFill>
                      <a:prstClr val="black"/>
                    </a:solidFill>
                    <a:latin typeface="DIN" panose="02000503040000020003" pitchFamily="2" charset="0"/>
                  </a:rPr>
                  <a:t>CONTRACT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58509" y="6269259"/>
                <a:ext cx="1571963" cy="298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22041"/>
                <a:r>
                  <a:rPr lang="it-IT" sz="682" dirty="0">
                    <a:solidFill>
                      <a:prstClr val="black"/>
                    </a:solidFill>
                    <a:latin typeface="DIN" panose="02000503040000020003" pitchFamily="2" charset="0"/>
                  </a:rPr>
                  <a:t>RESIDENTIAL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99592" y="6253871"/>
                <a:ext cx="3054735" cy="338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22041"/>
                <a:r>
                  <a:rPr lang="it-IT" sz="852" b="1" dirty="0">
                    <a:solidFill>
                      <a:srgbClr val="5B9BD5">
                        <a:lumMod val="50000"/>
                      </a:srgbClr>
                    </a:solidFill>
                    <a:latin typeface="DIN" panose="02000503040000020003" pitchFamily="2" charset="0"/>
                  </a:rPr>
                  <a:t>BUSINESS MIX</a:t>
                </a: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4185440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50" name="TextBox 49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1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1877597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4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3434962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46" name="TextBox 45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2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2684483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44" name="TextBox 43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3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1141537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42" name="TextBox 41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5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8152689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4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5770375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1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7285099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3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6528939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2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4977908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0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8871226" y="5891276"/>
                <a:ext cx="298105" cy="472957"/>
                <a:chOff x="5166209" y="5877398"/>
                <a:chExt cx="298105" cy="472957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5166209" y="6051778"/>
                  <a:ext cx="298105" cy="2985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422041"/>
                  <a:r>
                    <a:rPr lang="it-IT" sz="682" dirty="0">
                      <a:solidFill>
                        <a:prstClr val="black"/>
                      </a:solidFill>
                      <a:latin typeface="DIN" panose="02000503040000020003" pitchFamily="2" charset="0"/>
                    </a:rPr>
                    <a:t>5</a:t>
                  </a:r>
                  <a:endParaRPr lang="en-US" sz="682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 rot="5400000">
                  <a:off x="5237134" y="5955527"/>
                  <a:ext cx="156257" cy="0"/>
                </a:xfrm>
                <a:prstGeom prst="line">
                  <a:avLst/>
                </a:prstGeom>
                <a:ln w="12700">
                  <a:solidFill>
                    <a:schemeClr val="accent1">
                      <a:lumMod val="50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0" name="Rectangle 79"/>
            <p:cNvSpPr/>
            <p:nvPr/>
          </p:nvSpPr>
          <p:spPr>
            <a:xfrm>
              <a:off x="4173785" y="4077645"/>
              <a:ext cx="2863531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Bernhardt – 85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22597" y="4344771"/>
              <a:ext cx="2756165" cy="1500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Fritz Hansen – 63.8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428468" y="1622707"/>
              <a:ext cx="1180235" cy="2862886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US" sz="852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173785" y="1727837"/>
              <a:ext cx="2863531" cy="1078615"/>
            </a:xfrm>
            <a:prstGeom prst="rect">
              <a:avLst/>
            </a:pr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US" sz="852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281336" y="4960754"/>
              <a:ext cx="2863531" cy="371117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US" sz="852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173786" y="1728533"/>
              <a:ext cx="2863531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Hermann Miller – 1.927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173786" y="2087479"/>
              <a:ext cx="2863531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Knoll – 993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73785" y="4637632"/>
              <a:ext cx="2863531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Davis – 36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122597" y="5370635"/>
              <a:ext cx="2756165" cy="1500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Kristalia – 15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282845" y="5153056"/>
              <a:ext cx="2863531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Magis – 19.4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282845" y="4782496"/>
              <a:ext cx="2863531" cy="150064"/>
            </a:xfrm>
            <a:prstGeom prst="rect">
              <a:avLst/>
            </a:prstGeom>
            <a:solidFill>
              <a:srgbClr val="E0B4C7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Andreu World – 26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428468" y="4303890"/>
              <a:ext cx="1180235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Unifor – 72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428468" y="4138732"/>
              <a:ext cx="1180235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Brunner – 75.2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428468" y="1622708"/>
              <a:ext cx="1180235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Steelcase – 2.753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428468" y="3460733"/>
              <a:ext cx="1180235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Bene – 158.9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428468" y="1920456"/>
              <a:ext cx="1180235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Haworth – 1.620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144867" y="5326672"/>
              <a:ext cx="1332353" cy="132377"/>
            </a:xfrm>
            <a:prstGeom prst="rect">
              <a:avLst/>
            </a:prstGeom>
            <a:solidFill>
              <a:srgbClr val="E0B4C7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La Palma – 16.3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282845" y="4966262"/>
              <a:ext cx="2863531" cy="150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Moroso – 24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426088" y="1310708"/>
              <a:ext cx="1182616" cy="31199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u="sng" dirty="0">
                  <a:solidFill>
                    <a:prstClr val="black"/>
                  </a:solidFill>
                  <a:latin typeface="Calibri" panose="020F0502020204030204"/>
                </a:rPr>
                <a:t>BIG HARDCORE OFFICE</a:t>
              </a:r>
              <a:endParaRPr lang="en-US" sz="923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239666" y="3460711"/>
              <a:ext cx="804342" cy="5137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u="sng" dirty="0">
                  <a:solidFill>
                    <a:prstClr val="black"/>
                  </a:solidFill>
                  <a:latin typeface="Calibri" panose="020F0502020204030204"/>
                </a:rPr>
                <a:t>SMALL SOFTCOREOFFICE</a:t>
              </a:r>
              <a:endParaRPr lang="en-US" sz="923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971937" y="5315016"/>
              <a:ext cx="890174" cy="18952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u="sng" dirty="0">
                  <a:solidFill>
                    <a:prstClr val="black"/>
                  </a:solidFill>
                  <a:latin typeface="Calibri" panose="020F0502020204030204"/>
                </a:rPr>
                <a:t>OUTSIDERS</a:t>
              </a:r>
              <a:endParaRPr lang="en-US" sz="923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78464" y="1554220"/>
              <a:ext cx="2858852" cy="17083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u="sng" dirty="0">
                  <a:solidFill>
                    <a:prstClr val="black"/>
                  </a:solidFill>
                  <a:latin typeface="Calibri" panose="020F0502020204030204"/>
                </a:rPr>
                <a:t>BIG SOFTCORE OFFICE</a:t>
              </a:r>
              <a:endParaRPr lang="en-US" sz="923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122596" y="4192619"/>
              <a:ext cx="1051188" cy="14479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u="sng" dirty="0">
                  <a:solidFill>
                    <a:prstClr val="black"/>
                  </a:solidFill>
                  <a:latin typeface="Calibri" panose="020F0502020204030204"/>
                </a:rPr>
                <a:t>CENTRALISTS</a:t>
              </a:r>
              <a:endParaRPr lang="en-US" sz="923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144868" y="4778871"/>
              <a:ext cx="1332352" cy="552444"/>
            </a:xfrm>
            <a:prstGeom prst="rect">
              <a:avLst/>
            </a:prstGeom>
            <a:solidFill>
              <a:srgbClr val="E0B4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u="sng" dirty="0">
                  <a:solidFill>
                    <a:prstClr val="black"/>
                  </a:solidFill>
                  <a:latin typeface="Calibri" panose="020F0502020204030204"/>
                </a:rPr>
                <a:t>COPYCUTS</a:t>
              </a:r>
              <a:endParaRPr lang="en-US" sz="923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>
            <a:xfrm flipH="1" flipV="1">
              <a:off x="1489764" y="1672341"/>
              <a:ext cx="7252404" cy="380439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110"/>
            <p:cNvSpPr/>
            <p:nvPr/>
          </p:nvSpPr>
          <p:spPr>
            <a:xfrm rot="1740160">
              <a:off x="1435050" y="1891304"/>
              <a:ext cx="1870040" cy="1731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1292" b="1" u="sng" dirty="0">
                  <a:solidFill>
                    <a:prstClr val="black"/>
                  </a:solidFill>
                  <a:latin typeface="Calibri" panose="020F0502020204030204"/>
                </a:rPr>
                <a:t>HARD CONTRACT</a:t>
              </a:r>
              <a:endParaRPr lang="en-US" sz="1292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rot="1740160">
              <a:off x="1319877" y="2093315"/>
              <a:ext cx="1825647" cy="1731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1292" b="1" u="sng" dirty="0">
                  <a:solidFill>
                    <a:prstClr val="black"/>
                  </a:solidFill>
                  <a:latin typeface="Calibri" panose="020F0502020204030204"/>
                </a:rPr>
                <a:t>SOFT CONTRACT</a:t>
              </a:r>
              <a:endParaRPr lang="en-US" sz="1292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663903" y="3277407"/>
              <a:ext cx="2756165" cy="137557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US" sz="852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663904" y="3310647"/>
              <a:ext cx="2756165" cy="1500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Poltrona Frau – 294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663903" y="4472277"/>
              <a:ext cx="2756165" cy="1500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Walter Knoll - 61.6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663903" y="3889309"/>
              <a:ext cx="2756165" cy="1500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Kartell – 93.9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666411" y="3119190"/>
              <a:ext cx="2753657" cy="16270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u="sng" dirty="0">
                  <a:solidFill>
                    <a:prstClr val="black"/>
                  </a:solidFill>
                  <a:latin typeface="Calibri" panose="020F0502020204030204"/>
                </a:rPr>
                <a:t>IN-BETWEENERS</a:t>
              </a:r>
              <a:endParaRPr lang="en-US" sz="923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1895828" y="5552504"/>
            <a:ext cx="6233038" cy="408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Residential business is marginal for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Hardcore, Softcore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Copycuts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, </a:t>
            </a:r>
          </a:p>
          <a:p>
            <a:pPr algn="ctr" defTabSz="422041"/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It is small for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Outsiders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, important for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In-Betweeners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Centralists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en-US" sz="1108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5947823" y="3820087"/>
            <a:ext cx="1128209" cy="298938"/>
            <a:chOff x="2424438" y="4537355"/>
            <a:chExt cx="1222226" cy="323849"/>
          </a:xfrm>
        </p:grpSpPr>
        <p:sp>
          <p:nvSpPr>
            <p:cNvPr id="117" name="Oval 116"/>
            <p:cNvSpPr/>
            <p:nvPr/>
          </p:nvSpPr>
          <p:spPr>
            <a:xfrm>
              <a:off x="2656102" y="4537355"/>
              <a:ext cx="758898" cy="3238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US" sz="1108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424438" y="4674823"/>
              <a:ext cx="1222226" cy="1673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85" dirty="0">
                  <a:solidFill>
                    <a:prstClr val="black"/>
                  </a:solidFill>
                  <a:latin typeface="Calibri" panose="020F0502020204030204"/>
                </a:rPr>
                <a:t>66.6 mio</a:t>
              </a:r>
              <a:endParaRPr lang="en-US" sz="78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610706" y="4537934"/>
              <a:ext cx="817427" cy="2360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923" b="1" dirty="0">
                  <a:solidFill>
                    <a:prstClr val="black"/>
                  </a:solidFill>
                  <a:latin typeface="Calibri" panose="020F0502020204030204"/>
                </a:rPr>
                <a:t>ARPER</a:t>
              </a:r>
              <a:endParaRPr lang="en-US" sz="923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6841856" y="615616"/>
            <a:ext cx="2500295" cy="848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22041"/>
            <a:r>
              <a:rPr lang="it-IT" sz="1108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COMPETITIVE ANALYSIS</a:t>
            </a:r>
          </a:p>
          <a:p>
            <a:pPr algn="r" defTabSz="422041"/>
            <a:r>
              <a:rPr lang="it-IT" sz="1108" b="1" u="sng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DIRECT AND INDIRECT COMPETITORS</a:t>
            </a:r>
          </a:p>
          <a:p>
            <a:pPr algn="r" defTabSz="422041"/>
            <a:r>
              <a:rPr lang="it-IT" sz="923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COMPANY </a:t>
            </a:r>
          </a:p>
          <a:p>
            <a:pPr algn="r" defTabSz="422041"/>
            <a:r>
              <a:rPr lang="it-IT" sz="923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POSITIONING</a:t>
            </a:r>
          </a:p>
          <a:p>
            <a:pPr algn="r" defTabSz="422041"/>
            <a:r>
              <a:rPr lang="it-IT" sz="852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BUSINESS MIX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4239340" y="2415807"/>
            <a:ext cx="2643259" cy="1385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785" dirty="0">
                <a:solidFill>
                  <a:prstClr val="black"/>
                </a:solidFill>
                <a:latin typeface="Calibri" panose="020F0502020204030204"/>
              </a:rPr>
              <a:t>Vitra – 402 mio</a:t>
            </a:r>
            <a:endParaRPr lang="en-US" sz="78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781802" y="3414853"/>
            <a:ext cx="2525417" cy="135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785" dirty="0">
                <a:solidFill>
                  <a:prstClr val="black"/>
                </a:solidFill>
                <a:latin typeface="Calibri" panose="020F0502020204030204"/>
              </a:rPr>
              <a:t>Hay – 100.9 mio</a:t>
            </a:r>
            <a:endParaRPr lang="en-US" sz="78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976263" y="4174338"/>
            <a:ext cx="1231628" cy="219165"/>
          </a:xfrm>
          <a:prstGeom prst="rect">
            <a:avLst/>
          </a:prstGeom>
          <a:solidFill>
            <a:srgbClr val="E0B4C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785" dirty="0">
                <a:solidFill>
                  <a:prstClr val="black"/>
                </a:solidFill>
                <a:latin typeface="Calibri" panose="020F0502020204030204"/>
              </a:rPr>
              <a:t>Pedrali – 70.5 mio</a:t>
            </a:r>
            <a:endParaRPr lang="en-US" sz="78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1" name="TextBox 2">
            <a:extLst>
              <a:ext uri="{FF2B5EF4-FFF2-40B4-BE49-F238E27FC236}">
                <a16:creationId xmlns:a16="http://schemas.microsoft.com/office/drawing/2014/main" id="{315712BD-C808-4B78-B62E-6F1394D4FC0C}"/>
              </a:ext>
            </a:extLst>
          </p:cNvPr>
          <p:cNvSpPr txBox="1"/>
          <p:nvPr/>
        </p:nvSpPr>
        <p:spPr>
          <a:xfrm>
            <a:off x="4321892" y="6574655"/>
            <a:ext cx="1262216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342900">
              <a:defRPr/>
            </a:pPr>
            <a:r>
              <a:rPr lang="it-IT" sz="750" b="1" i="1" dirty="0">
                <a:solidFill>
                  <a:srgbClr val="FF0000"/>
                </a:solidFill>
                <a:latin typeface="Adobe Caslon Pro" panose="0205050205050A020403" pitchFamily="18" charset="0"/>
              </a:rPr>
              <a:t>- </a:t>
            </a:r>
            <a:r>
              <a:rPr lang="it-IT" sz="750" b="1" i="1" dirty="0" err="1">
                <a:solidFill>
                  <a:srgbClr val="FF0000"/>
                </a:solidFill>
                <a:latin typeface="Adobe Caslon Pro" panose="0205050205050A020403" pitchFamily="18" charset="0"/>
              </a:rPr>
              <a:t>Confidential</a:t>
            </a:r>
            <a:r>
              <a:rPr lang="it-IT" sz="750" b="1" i="1" dirty="0">
                <a:solidFill>
                  <a:srgbClr val="FF0000"/>
                </a:solidFill>
                <a:latin typeface="Adobe Caslon Pro" panose="0205050205050A020403" pitchFamily="18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0212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864578" y="765249"/>
            <a:ext cx="8477573" cy="4640913"/>
            <a:chOff x="523875" y="1265568"/>
            <a:chExt cx="9184037" cy="5027656"/>
          </a:xfrm>
        </p:grpSpPr>
        <p:sp>
          <p:nvSpPr>
            <p:cNvPr id="41" name="Rectangle 40"/>
            <p:cNvSpPr/>
            <p:nvPr/>
          </p:nvSpPr>
          <p:spPr>
            <a:xfrm>
              <a:off x="737896" y="5857348"/>
              <a:ext cx="1067545" cy="43587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38" b="1" u="sng" dirty="0">
                  <a:solidFill>
                    <a:prstClr val="black"/>
                  </a:solidFill>
                  <a:latin typeface="Calibri" panose="020F0502020204030204"/>
                </a:rPr>
                <a:t>BIG HARDCORE OFFICE</a:t>
              </a:r>
              <a:endParaRPr lang="en-US" sz="738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aphicFrame>
          <p:nvGraphicFramePr>
            <p:cNvPr id="6" name="Chart 5"/>
            <p:cNvGraphicFramePr/>
            <p:nvPr>
              <p:extLst/>
            </p:nvPr>
          </p:nvGraphicFramePr>
          <p:xfrm>
            <a:off x="523875" y="1265568"/>
            <a:ext cx="9184037" cy="46206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>
              <a:off x="737896" y="5605539"/>
              <a:ext cx="0" cy="200799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813301" y="5311535"/>
              <a:ext cx="510548" cy="494803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37898" y="5806338"/>
              <a:ext cx="1075403" cy="0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1850655" y="5857348"/>
              <a:ext cx="868456" cy="4358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38" b="1" u="sng" dirty="0">
                  <a:solidFill>
                    <a:prstClr val="black"/>
                  </a:solidFill>
                  <a:latin typeface="Calibri" panose="020F0502020204030204"/>
                </a:rPr>
                <a:t>BIG SOFTCORE OFFICE</a:t>
              </a:r>
              <a:endParaRPr lang="en-US" sz="738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758869" y="5853269"/>
              <a:ext cx="974727" cy="435876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38" b="1" u="sng" dirty="0">
                  <a:solidFill>
                    <a:prstClr val="black"/>
                  </a:solidFill>
                  <a:latin typeface="Calibri" panose="020F0502020204030204"/>
                </a:rPr>
                <a:t>SMALL SOFTCORE OFFICE</a:t>
              </a:r>
              <a:endParaRPr lang="en-US" sz="738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73355" y="5845926"/>
              <a:ext cx="1075488" cy="43587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38" b="1" u="sng" dirty="0">
                  <a:solidFill>
                    <a:prstClr val="black"/>
                  </a:solidFill>
                  <a:latin typeface="Calibri" panose="020F0502020204030204"/>
                </a:rPr>
                <a:t>IN-BETWEENERS</a:t>
              </a:r>
              <a:endParaRPr lang="en-US" sz="738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73565" y="5844294"/>
              <a:ext cx="666147" cy="43587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38" b="1" u="sng" dirty="0">
                  <a:solidFill>
                    <a:prstClr val="black"/>
                  </a:solidFill>
                  <a:latin typeface="Calibri" panose="020F0502020204030204"/>
                </a:rPr>
                <a:t>CENTRA</a:t>
              </a:r>
            </a:p>
            <a:p>
              <a:pPr algn="ctr" defTabSz="422041"/>
              <a:r>
                <a:rPr lang="it-IT" sz="738" b="1" u="sng" dirty="0">
                  <a:solidFill>
                    <a:prstClr val="black"/>
                  </a:solidFill>
                  <a:latin typeface="Calibri" panose="020F0502020204030204"/>
                </a:rPr>
                <a:t>LISTS</a:t>
              </a:r>
              <a:endParaRPr lang="en-US" sz="738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78280" y="5841738"/>
              <a:ext cx="832456" cy="435876"/>
            </a:xfrm>
            <a:prstGeom prst="rect">
              <a:avLst/>
            </a:prstGeom>
            <a:solidFill>
              <a:srgbClr val="E0B4C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38" b="1" u="sng" dirty="0">
                  <a:solidFill>
                    <a:prstClr val="black"/>
                  </a:solidFill>
                  <a:latin typeface="Calibri" panose="020F0502020204030204"/>
                </a:rPr>
                <a:t>COPYCUTS</a:t>
              </a:r>
              <a:endParaRPr lang="en-US" sz="738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49304" y="5839937"/>
              <a:ext cx="753098" cy="435876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r>
                <a:rPr lang="it-IT" sz="738" b="1" u="sng" dirty="0">
                  <a:solidFill>
                    <a:prstClr val="black"/>
                  </a:solidFill>
                  <a:latin typeface="Calibri" panose="020F0502020204030204"/>
                </a:rPr>
                <a:t>OUTSIDERS</a:t>
              </a:r>
              <a:endParaRPr lang="en-US" sz="738" b="1" u="sng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850654" y="5311535"/>
              <a:ext cx="1391004" cy="502800"/>
              <a:chOff x="1980373" y="5311535"/>
              <a:chExt cx="1391004" cy="5028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1980373" y="5806338"/>
                <a:ext cx="868456" cy="0"/>
              </a:xfrm>
              <a:prstGeom prst="line">
                <a:avLst/>
              </a:prstGeom>
              <a:ln w="127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1980373" y="5319532"/>
                <a:ext cx="510548" cy="494803"/>
              </a:xfrm>
              <a:prstGeom prst="line">
                <a:avLst/>
              </a:prstGeom>
              <a:ln w="127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2860829" y="5311535"/>
                <a:ext cx="510548" cy="494803"/>
              </a:xfrm>
              <a:prstGeom prst="line">
                <a:avLst/>
              </a:prstGeom>
              <a:ln w="127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>
            <a:xfrm flipH="1">
              <a:off x="2807312" y="5802339"/>
              <a:ext cx="926284" cy="0"/>
            </a:xfrm>
            <a:prstGeom prst="line">
              <a:avLst/>
            </a:prstGeom>
            <a:ln w="12700">
              <a:solidFill>
                <a:srgbClr val="CEE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2790083" y="5315533"/>
              <a:ext cx="510548" cy="494803"/>
            </a:xfrm>
            <a:prstGeom prst="line">
              <a:avLst/>
            </a:prstGeom>
            <a:ln w="12700">
              <a:solidFill>
                <a:srgbClr val="CEE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3733596" y="5307536"/>
              <a:ext cx="510548" cy="494803"/>
            </a:xfrm>
            <a:prstGeom prst="line">
              <a:avLst/>
            </a:prstGeom>
            <a:ln w="12700">
              <a:solidFill>
                <a:srgbClr val="CEE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3788412" y="5802339"/>
              <a:ext cx="1083876" cy="0"/>
            </a:xfrm>
            <a:prstGeom prst="line">
              <a:avLst/>
            </a:prstGeom>
            <a:ln w="12700">
              <a:solidFill>
                <a:srgbClr val="D4E8C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3788412" y="5315533"/>
              <a:ext cx="510548" cy="494803"/>
            </a:xfrm>
            <a:prstGeom prst="line">
              <a:avLst/>
            </a:prstGeom>
            <a:ln w="12700">
              <a:solidFill>
                <a:srgbClr val="D4E8C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4848842" y="5307536"/>
              <a:ext cx="510548" cy="494803"/>
            </a:xfrm>
            <a:prstGeom prst="line">
              <a:avLst/>
            </a:prstGeom>
            <a:ln w="12700">
              <a:solidFill>
                <a:srgbClr val="D4E8C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4919954" y="5799041"/>
              <a:ext cx="603510" cy="0"/>
            </a:xfrm>
            <a:prstGeom prst="line">
              <a:avLst/>
            </a:prstGeom>
            <a:ln w="12700">
              <a:solidFill>
                <a:srgbClr val="F9D8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4896508" y="5312235"/>
              <a:ext cx="510548" cy="494803"/>
            </a:xfrm>
            <a:prstGeom prst="line">
              <a:avLst/>
            </a:prstGeom>
            <a:ln w="12700">
              <a:solidFill>
                <a:srgbClr val="F9D8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5523464" y="5304238"/>
              <a:ext cx="510548" cy="494803"/>
            </a:xfrm>
            <a:prstGeom prst="line">
              <a:avLst/>
            </a:prstGeom>
            <a:ln w="12700">
              <a:solidFill>
                <a:srgbClr val="F9D8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" name="Group 122"/>
            <p:cNvGrpSpPr/>
            <p:nvPr/>
          </p:nvGrpSpPr>
          <p:grpSpPr>
            <a:xfrm>
              <a:off x="5578280" y="5296150"/>
              <a:ext cx="1381572" cy="502800"/>
              <a:chOff x="4740005" y="5304238"/>
              <a:chExt cx="1381572" cy="502800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flipH="1">
                <a:off x="4758045" y="5799041"/>
                <a:ext cx="814416" cy="0"/>
              </a:xfrm>
              <a:prstGeom prst="line">
                <a:avLst/>
              </a:prstGeom>
              <a:ln w="12700">
                <a:solidFill>
                  <a:srgbClr val="EFD9E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flipH="1">
                <a:off x="4740005" y="5312235"/>
                <a:ext cx="510548" cy="494803"/>
              </a:xfrm>
              <a:prstGeom prst="line">
                <a:avLst/>
              </a:prstGeom>
              <a:ln w="12700">
                <a:solidFill>
                  <a:srgbClr val="EFD9E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flipH="1">
                <a:off x="5611029" y="5304238"/>
                <a:ext cx="510548" cy="494803"/>
              </a:xfrm>
              <a:prstGeom prst="line">
                <a:avLst/>
              </a:prstGeom>
              <a:ln w="12700">
                <a:solidFill>
                  <a:srgbClr val="EFD9E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/>
            <p:cNvGrpSpPr/>
            <p:nvPr/>
          </p:nvGrpSpPr>
          <p:grpSpPr>
            <a:xfrm>
              <a:off x="6494986" y="5288153"/>
              <a:ext cx="1201827" cy="502800"/>
              <a:chOff x="4865045" y="5304238"/>
              <a:chExt cx="1201827" cy="502800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flipH="1">
                <a:off x="4865045" y="5799041"/>
                <a:ext cx="707416" cy="0"/>
              </a:xfrm>
              <a:prstGeom prst="line">
                <a:avLst/>
              </a:prstGeom>
              <a:ln w="12700">
                <a:solidFill>
                  <a:srgbClr val="FFEC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>
                <a:off x="4865045" y="5312235"/>
                <a:ext cx="510548" cy="494803"/>
              </a:xfrm>
              <a:prstGeom prst="line">
                <a:avLst/>
              </a:prstGeom>
              <a:ln w="12700">
                <a:solidFill>
                  <a:srgbClr val="FFEC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5556324" y="5304238"/>
                <a:ext cx="510548" cy="494803"/>
              </a:xfrm>
              <a:prstGeom prst="line">
                <a:avLst/>
              </a:prstGeom>
              <a:ln w="12700">
                <a:solidFill>
                  <a:srgbClr val="FFEC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4" name="Rectangle 143"/>
          <p:cNvSpPr/>
          <p:nvPr/>
        </p:nvSpPr>
        <p:spPr>
          <a:xfrm>
            <a:off x="1895828" y="5466797"/>
            <a:ext cx="6233038" cy="5777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Hardcore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Softcore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 are Chairs driven + Tables + Workstations,</a:t>
            </a:r>
          </a:p>
          <a:p>
            <a:pPr algn="ctr" defTabSz="422041"/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In-Betweeners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 (but Kartell) and </a:t>
            </a:r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Centralists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 are Lounge driven,</a:t>
            </a:r>
          </a:p>
          <a:p>
            <a:pPr algn="ctr" defTabSz="422041"/>
            <a:r>
              <a:rPr lang="it-IT" sz="1108" b="1" dirty="0">
                <a:solidFill>
                  <a:prstClr val="black"/>
                </a:solidFill>
                <a:latin typeface="Calibri" panose="020F0502020204030204"/>
              </a:rPr>
              <a:t>Copycuts and Outsiders</a:t>
            </a:r>
            <a:r>
              <a:rPr lang="it-IT" sz="1108" dirty="0">
                <a:solidFill>
                  <a:prstClr val="black"/>
                </a:solidFill>
                <a:latin typeface="Calibri" panose="020F0502020204030204"/>
              </a:rPr>
              <a:t> fully assorted.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624058" y="615372"/>
            <a:ext cx="1693074" cy="876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22041"/>
            <a:r>
              <a:rPr lang="it-IT" sz="1108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COMPETITIVE ANALYSIS</a:t>
            </a:r>
          </a:p>
          <a:p>
            <a:pPr algn="r" defTabSz="422041"/>
            <a:r>
              <a:rPr lang="it-IT" sz="1108" b="1" u="sng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DIRECT AND INDIRECT COMPETITORS</a:t>
            </a:r>
          </a:p>
          <a:p>
            <a:pPr algn="r" defTabSz="422041"/>
            <a:r>
              <a:rPr lang="it-IT" sz="923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COMPANY POSITIONING</a:t>
            </a:r>
          </a:p>
          <a:p>
            <a:pPr algn="r" defTabSz="422041"/>
            <a:r>
              <a:rPr lang="it-IT" sz="852" dirty="0">
                <a:solidFill>
                  <a:srgbClr val="5B9BD5">
                    <a:lumMod val="50000"/>
                  </a:srgbClr>
                </a:solidFill>
                <a:latin typeface="DIN" panose="02000503040000020003" pitchFamily="2" charset="0"/>
              </a:rPr>
              <a:t>PRODUCT MIX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565787" y="2803320"/>
            <a:ext cx="214378" cy="361437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63606" y="2492380"/>
            <a:ext cx="201351" cy="343208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802920" y="1546263"/>
            <a:ext cx="280574" cy="3398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14021" y="910124"/>
            <a:ext cx="631145" cy="380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12078" y="916516"/>
            <a:ext cx="355867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836011" y="2803320"/>
            <a:ext cx="217970" cy="361437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45166" y="2803318"/>
            <a:ext cx="224323" cy="585760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369488" y="2492380"/>
            <a:ext cx="245798" cy="1061490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18441" y="2495590"/>
            <a:ext cx="183585" cy="945446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2967945" y="3441035"/>
            <a:ext cx="263355" cy="772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87719" y="3441036"/>
            <a:ext cx="206360" cy="112834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080644" y="2966707"/>
            <a:ext cx="245798" cy="1061490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856673" y="3441035"/>
            <a:ext cx="223970" cy="340192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546986" y="3430411"/>
            <a:ext cx="217970" cy="123458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704007" y="3280567"/>
            <a:ext cx="193638" cy="500660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423433" y="2957322"/>
            <a:ext cx="193923" cy="852790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4993506" y="3280567"/>
            <a:ext cx="256092" cy="211575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5284324" y="3437826"/>
            <a:ext cx="245858" cy="410798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5564616" y="3437827"/>
            <a:ext cx="195043" cy="343401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5831352" y="2803318"/>
            <a:ext cx="214168" cy="727578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6348656" y="3122774"/>
            <a:ext cx="263355" cy="772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6135552" y="2803319"/>
            <a:ext cx="245858" cy="410798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6710147" y="3120101"/>
            <a:ext cx="207769" cy="263617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6995571" y="3345911"/>
            <a:ext cx="221972" cy="681713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7276637" y="3120101"/>
            <a:ext cx="184211" cy="831223"/>
          </a:xfrm>
          <a:prstGeom prst="line">
            <a:avLst/>
          </a:prstGeom>
          <a:ln w="127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681683" y="2492381"/>
            <a:ext cx="215963" cy="747953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553025" y="2492381"/>
            <a:ext cx="204461" cy="1038517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5831353" y="1071434"/>
            <a:ext cx="211889" cy="1592550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246650" y="1549661"/>
            <a:ext cx="217798" cy="1316696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3285077" y="2170130"/>
            <a:ext cx="204663" cy="723803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2980876" y="2176548"/>
            <a:ext cx="264759" cy="0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6413820" y="1861289"/>
            <a:ext cx="264759" cy="0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850962" y="1393797"/>
            <a:ext cx="191240" cy="1113122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991150" y="1229585"/>
            <a:ext cx="195978" cy="1328876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 flipV="1">
            <a:off x="5280632" y="1229584"/>
            <a:ext cx="198524" cy="2379942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6135171" y="1071433"/>
            <a:ext cx="205452" cy="848366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6702754" y="1861291"/>
            <a:ext cx="246514" cy="89069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6987862" y="1923513"/>
            <a:ext cx="218001" cy="801834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4141988" y="1386553"/>
            <a:ext cx="194025" cy="860718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4428288" y="2165569"/>
            <a:ext cx="195536" cy="1025137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1858640" y="1860044"/>
            <a:ext cx="224855" cy="387227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1578066" y="1551000"/>
            <a:ext cx="224855" cy="387227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2139213" y="1713719"/>
            <a:ext cx="192997" cy="507936"/>
          </a:xfrm>
          <a:prstGeom prst="line">
            <a:avLst/>
          </a:prstGeom>
          <a:ln w="127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114530" y="916516"/>
            <a:ext cx="217681" cy="775894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2967945" y="916517"/>
            <a:ext cx="220775" cy="387947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559446" y="1545521"/>
            <a:ext cx="197406" cy="508137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567561" y="916517"/>
            <a:ext cx="196431" cy="1003283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3292087" y="921580"/>
            <a:ext cx="201607" cy="1201539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 flipV="1">
            <a:off x="4141987" y="910124"/>
            <a:ext cx="240996" cy="223382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3837014" y="910123"/>
            <a:ext cx="205189" cy="707996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>
            <a:off x="4382984" y="910123"/>
            <a:ext cx="234371" cy="200367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4649793" y="916516"/>
            <a:ext cx="568370" cy="0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6327825" y="916516"/>
            <a:ext cx="327474" cy="0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 flipV="1">
            <a:off x="6710146" y="916517"/>
            <a:ext cx="207768" cy="420675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6949268" y="1071436"/>
            <a:ext cx="234128" cy="285019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183396" y="925728"/>
            <a:ext cx="281834" cy="217884"/>
          </a:xfrm>
          <a:prstGeom prst="line">
            <a:avLst/>
          </a:prstGeom>
          <a:ln w="12700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2">
            <a:extLst>
              <a:ext uri="{FF2B5EF4-FFF2-40B4-BE49-F238E27FC236}">
                <a16:creationId xmlns:a16="http://schemas.microsoft.com/office/drawing/2014/main" id="{44FEA499-B057-4E67-B57C-132929459659}"/>
              </a:ext>
            </a:extLst>
          </p:cNvPr>
          <p:cNvSpPr txBox="1"/>
          <p:nvPr/>
        </p:nvSpPr>
        <p:spPr>
          <a:xfrm>
            <a:off x="4321892" y="6574655"/>
            <a:ext cx="1262216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342900">
              <a:defRPr/>
            </a:pPr>
            <a:r>
              <a:rPr lang="it-IT" sz="750" b="1" i="1" dirty="0">
                <a:solidFill>
                  <a:srgbClr val="FF0000"/>
                </a:solidFill>
                <a:latin typeface="Adobe Caslon Pro" panose="0205050205050A020403" pitchFamily="18" charset="0"/>
              </a:rPr>
              <a:t>- </a:t>
            </a:r>
            <a:r>
              <a:rPr lang="it-IT" sz="750" b="1" i="1" dirty="0" err="1">
                <a:solidFill>
                  <a:srgbClr val="FF0000"/>
                </a:solidFill>
                <a:latin typeface="Adobe Caslon Pro" panose="0205050205050A020403" pitchFamily="18" charset="0"/>
              </a:rPr>
              <a:t>Confidential</a:t>
            </a:r>
            <a:r>
              <a:rPr lang="it-IT" sz="750" b="1" i="1" dirty="0">
                <a:solidFill>
                  <a:srgbClr val="FF0000"/>
                </a:solidFill>
                <a:latin typeface="Adobe Caslon Pro" panose="0205050205050A020403" pitchFamily="18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52922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7548194" y="381168"/>
            <a:ext cx="2159718" cy="60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COMPETITIVE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DIRECT COMPETITORS</a:t>
            </a:r>
          </a:p>
          <a:p>
            <a:pPr algn="r"/>
            <a:r>
              <a:rPr lang="it-IT" sz="923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PORTFOLIO ARPER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90"/>
          <a:stretch/>
        </p:blipFill>
        <p:spPr>
          <a:xfrm>
            <a:off x="2098679" y="0"/>
            <a:ext cx="5586297" cy="67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6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7548194" y="381168"/>
            <a:ext cx="2159718" cy="60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COMPETITIVE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DIRECT COMPETITORS</a:t>
            </a:r>
          </a:p>
          <a:p>
            <a:pPr algn="r"/>
            <a:r>
              <a:rPr lang="it-IT" sz="923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BUSINESS MODEL</a:t>
            </a:r>
          </a:p>
        </p:txBody>
      </p:sp>
      <p:sp>
        <p:nvSpPr>
          <p:cNvPr id="83" name="CasellaDiTesto 4"/>
          <p:cNvSpPr txBox="1"/>
          <p:nvPr/>
        </p:nvSpPr>
        <p:spPr>
          <a:xfrm>
            <a:off x="4277010" y="1817335"/>
            <a:ext cx="1366605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8" b="1" dirty="0">
                <a:latin typeface="DIN" panose="02000503040000020003" pitchFamily="2" charset="0"/>
              </a:rPr>
              <a:t>ARPER</a:t>
            </a:r>
          </a:p>
        </p:txBody>
      </p:sp>
      <p:cxnSp>
        <p:nvCxnSpPr>
          <p:cNvPr id="91" name="Connettore 2 34"/>
          <p:cNvCxnSpPr/>
          <p:nvPr/>
        </p:nvCxnSpPr>
        <p:spPr>
          <a:xfrm>
            <a:off x="5452847" y="2661707"/>
            <a:ext cx="242031" cy="934549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38"/>
          <p:cNvCxnSpPr>
            <a:endCxn id="100" idx="3"/>
          </p:cNvCxnSpPr>
          <p:nvPr/>
        </p:nvCxnSpPr>
        <p:spPr>
          <a:xfrm flipH="1">
            <a:off x="4141583" y="2661708"/>
            <a:ext cx="352545" cy="591648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15"/>
          <p:cNvSpPr/>
          <p:nvPr/>
        </p:nvSpPr>
        <p:spPr>
          <a:xfrm>
            <a:off x="3250243" y="2910456"/>
            <a:ext cx="891340" cy="685800"/>
          </a:xfrm>
          <a:prstGeom prst="rect">
            <a:avLst/>
          </a:prstGeom>
          <a:pattFill prst="dkDnDiag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PRODUCT DEVELOPMENT</a:t>
            </a:r>
          </a:p>
        </p:txBody>
      </p:sp>
      <p:sp>
        <p:nvSpPr>
          <p:cNvPr id="101" name="Rettangolo 14"/>
          <p:cNvSpPr/>
          <p:nvPr/>
        </p:nvSpPr>
        <p:spPr>
          <a:xfrm>
            <a:off x="2155813" y="2764254"/>
            <a:ext cx="915838" cy="474673"/>
          </a:xfrm>
          <a:prstGeom prst="rect">
            <a:avLst/>
          </a:prstGeom>
          <a:pattFill prst="dkDnDiag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INSOURCED PRODUCTION</a:t>
            </a:r>
          </a:p>
        </p:txBody>
      </p:sp>
      <p:sp>
        <p:nvSpPr>
          <p:cNvPr id="102" name="Rettangolo 2"/>
          <p:cNvSpPr/>
          <p:nvPr/>
        </p:nvSpPr>
        <p:spPr>
          <a:xfrm>
            <a:off x="1059677" y="2910456"/>
            <a:ext cx="898649" cy="685800"/>
          </a:xfrm>
          <a:prstGeom prst="rect">
            <a:avLst/>
          </a:prstGeom>
          <a:pattFill prst="dkDnDiag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INSOURCED LOGISTIC + WAREHOUSE</a:t>
            </a:r>
          </a:p>
        </p:txBody>
      </p:sp>
      <p:cxnSp>
        <p:nvCxnSpPr>
          <p:cNvPr id="103" name="Connettore 2 26"/>
          <p:cNvCxnSpPr/>
          <p:nvPr/>
        </p:nvCxnSpPr>
        <p:spPr>
          <a:xfrm>
            <a:off x="3049512" y="3253356"/>
            <a:ext cx="200731" cy="0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ttangolo 14"/>
          <p:cNvSpPr/>
          <p:nvPr/>
        </p:nvSpPr>
        <p:spPr>
          <a:xfrm>
            <a:off x="2155813" y="3270616"/>
            <a:ext cx="915838" cy="474673"/>
          </a:xfrm>
          <a:prstGeom prst="rect">
            <a:avLst/>
          </a:prstGeom>
          <a:pattFill prst="dkDnDiag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OUTSOURCED PURCHASE</a:t>
            </a:r>
          </a:p>
        </p:txBody>
      </p:sp>
      <p:cxnSp>
        <p:nvCxnSpPr>
          <p:cNvPr id="105" name="Connettore 2 26"/>
          <p:cNvCxnSpPr/>
          <p:nvPr/>
        </p:nvCxnSpPr>
        <p:spPr>
          <a:xfrm>
            <a:off x="1950132" y="3253356"/>
            <a:ext cx="200731" cy="0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5"/>
          <p:cNvSpPr txBox="1"/>
          <p:nvPr/>
        </p:nvSpPr>
        <p:spPr>
          <a:xfrm>
            <a:off x="6734298" y="2770872"/>
            <a:ext cx="2217833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8" b="1" dirty="0">
                <a:latin typeface="DIN" panose="02000503040000020003" pitchFamily="2" charset="0"/>
              </a:rPr>
              <a:t>FORWARD INTEGRATION</a:t>
            </a:r>
          </a:p>
        </p:txBody>
      </p:sp>
      <p:sp>
        <p:nvSpPr>
          <p:cNvPr id="108" name="Rettangolo 15"/>
          <p:cNvSpPr/>
          <p:nvPr/>
        </p:nvSpPr>
        <p:spPr>
          <a:xfrm>
            <a:off x="7977469" y="3273286"/>
            <a:ext cx="891340" cy="685800"/>
          </a:xfrm>
          <a:prstGeom prst="rect">
            <a:avLst/>
          </a:prstGeom>
          <a:pattFill prst="dk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LOGISTIC</a:t>
            </a:r>
          </a:p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OUTBOUND</a:t>
            </a:r>
          </a:p>
        </p:txBody>
      </p:sp>
      <p:sp>
        <p:nvSpPr>
          <p:cNvPr id="109" name="Rettangolo 14"/>
          <p:cNvSpPr/>
          <p:nvPr/>
        </p:nvSpPr>
        <p:spPr>
          <a:xfrm>
            <a:off x="6873142" y="3112010"/>
            <a:ext cx="915838" cy="474673"/>
          </a:xfrm>
          <a:prstGeom prst="rect">
            <a:avLst/>
          </a:prstGeom>
          <a:pattFill prst="dk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CONTROLLED</a:t>
            </a:r>
          </a:p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SALES</a:t>
            </a:r>
          </a:p>
        </p:txBody>
      </p:sp>
      <p:sp>
        <p:nvSpPr>
          <p:cNvPr id="110" name="Rettangolo 2"/>
          <p:cNvSpPr/>
          <p:nvPr/>
        </p:nvSpPr>
        <p:spPr>
          <a:xfrm>
            <a:off x="5777007" y="3273286"/>
            <a:ext cx="898649" cy="685800"/>
          </a:xfrm>
          <a:prstGeom prst="rect">
            <a:avLst/>
          </a:prstGeom>
          <a:pattFill prst="dk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MARKETING</a:t>
            </a:r>
          </a:p>
        </p:txBody>
      </p:sp>
      <p:sp>
        <p:nvSpPr>
          <p:cNvPr id="111" name="Rettangolo 14"/>
          <p:cNvSpPr/>
          <p:nvPr/>
        </p:nvSpPr>
        <p:spPr>
          <a:xfrm>
            <a:off x="6873142" y="3618372"/>
            <a:ext cx="915838" cy="474673"/>
          </a:xfrm>
          <a:prstGeom prst="rect">
            <a:avLst/>
          </a:prstGeom>
          <a:pattFill prst="dk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INDEPENDENT</a:t>
            </a:r>
          </a:p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SALES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7793930" y="3598742"/>
            <a:ext cx="183542" cy="0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6684653" y="3598742"/>
            <a:ext cx="183542" cy="0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979516" y="2703645"/>
            <a:ext cx="2204243" cy="1101470"/>
            <a:chOff x="1025542" y="1194052"/>
            <a:chExt cx="2204243" cy="110147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034539" y="1197476"/>
              <a:ext cx="2194351" cy="0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1034538" y="2295520"/>
              <a:ext cx="1061985" cy="0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096523" y="1746150"/>
              <a:ext cx="1132367" cy="0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1025542" y="1194052"/>
              <a:ext cx="0" cy="1101470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3229785" y="1210288"/>
              <a:ext cx="0" cy="533475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098346" y="1762045"/>
              <a:ext cx="0" cy="533475"/>
            </a:xfrm>
            <a:prstGeom prst="line">
              <a:avLst/>
            </a:prstGeom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flipH="1">
            <a:off x="6764147" y="3056380"/>
            <a:ext cx="2204243" cy="1101470"/>
            <a:chOff x="1025542" y="1194052"/>
            <a:chExt cx="2204243" cy="1101470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1034539" y="1197476"/>
              <a:ext cx="2194351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034538" y="2295520"/>
              <a:ext cx="1061985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096523" y="1746150"/>
              <a:ext cx="113236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1025542" y="1194052"/>
              <a:ext cx="0" cy="110147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229785" y="1210288"/>
              <a:ext cx="0" cy="533475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2098346" y="1762045"/>
              <a:ext cx="0" cy="533475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CasellaDiTesto 9"/>
          <p:cNvSpPr txBox="1"/>
          <p:nvPr/>
        </p:nvSpPr>
        <p:spPr>
          <a:xfrm>
            <a:off x="957911" y="2418001"/>
            <a:ext cx="2202946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8" b="1" dirty="0">
                <a:latin typeface="DIN" panose="02000503040000020003" pitchFamily="2" charset="0"/>
              </a:rPr>
              <a:t>BACKWARD INTEGRATION</a:t>
            </a:r>
          </a:p>
        </p:txBody>
      </p:sp>
      <p:sp>
        <p:nvSpPr>
          <p:cNvPr id="76" name="Rettangolo 22"/>
          <p:cNvSpPr/>
          <p:nvPr/>
        </p:nvSpPr>
        <p:spPr>
          <a:xfrm>
            <a:off x="4480004" y="2151542"/>
            <a:ext cx="958719" cy="433018"/>
          </a:xfrm>
          <a:prstGeom prst="rect">
            <a:avLst/>
          </a:prstGeom>
          <a:pattFill prst="dk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PRODOTTO</a:t>
            </a:r>
          </a:p>
          <a:p>
            <a:pPr algn="ctr"/>
            <a:r>
              <a:rPr lang="it-IT" sz="739" dirty="0">
                <a:solidFill>
                  <a:schemeClr val="tx1"/>
                </a:solidFill>
                <a:latin typeface="DIN" panose="02000503040000020003" pitchFamily="2" charset="0"/>
              </a:rPr>
              <a:t>DESIGN + PERFORMANCE</a:t>
            </a:r>
          </a:p>
        </p:txBody>
      </p:sp>
      <p:sp>
        <p:nvSpPr>
          <p:cNvPr id="77" name="Rettangolo 20"/>
          <p:cNvSpPr/>
          <p:nvPr/>
        </p:nvSpPr>
        <p:spPr>
          <a:xfrm>
            <a:off x="4424397" y="2078728"/>
            <a:ext cx="1069932" cy="57864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1"/>
          </a:p>
        </p:txBody>
      </p:sp>
    </p:spTree>
    <p:extLst>
      <p:ext uri="{BB962C8B-B14F-4D97-AF65-F5344CB8AC3E}">
        <p14:creationId xmlns:p14="http://schemas.microsoft.com/office/powerpoint/2010/main" val="386605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17969" y="1073162"/>
            <a:ext cx="5924062" cy="2157047"/>
          </a:xfrm>
          <a:prstGeom prst="rect">
            <a:avLst/>
          </a:prstGeom>
          <a:pattFill prst="pct75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114"/>
          <p:cNvSpPr txBox="1"/>
          <p:nvPr/>
        </p:nvSpPr>
        <p:spPr>
          <a:xfrm>
            <a:off x="2711939" y="1551520"/>
            <a:ext cx="4681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CORSO DI LAUREA MAGISTRALE IN </a:t>
            </a:r>
          </a:p>
          <a:p>
            <a:pPr algn="ctr"/>
            <a:r>
              <a:rPr lang="en-AU" b="1" dirty="0">
                <a:solidFill>
                  <a:schemeClr val="bg2">
                    <a:lumMod val="25000"/>
                  </a:schemeClr>
                </a:solidFill>
              </a:rPr>
              <a:t>ECONOMIA AZIENDALE E MANAGEMENT</a:t>
            </a:r>
          </a:p>
          <a:p>
            <a:pPr algn="ctr"/>
            <a:endParaRPr lang="it-IT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L</a:t>
            </a:r>
            <a:r>
              <a:rPr lang="en-AU" dirty="0">
                <a:solidFill>
                  <a:schemeClr val="bg2">
                    <a:lumMod val="25000"/>
                  </a:schemeClr>
                </a:solidFill>
              </a:rPr>
              <a:t>ESSON 5 -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EXERCISE AND FINAL PRESENTATION</a:t>
            </a:r>
          </a:p>
        </p:txBody>
      </p:sp>
      <p:sp>
        <p:nvSpPr>
          <p:cNvPr id="4" name="TextBox 114"/>
          <p:cNvSpPr txBox="1"/>
          <p:nvPr/>
        </p:nvSpPr>
        <p:spPr>
          <a:xfrm>
            <a:off x="2711939" y="3519045"/>
            <a:ext cx="4681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u="sng" dirty="0" err="1">
                <a:solidFill>
                  <a:schemeClr val="bg2">
                    <a:lumMod val="25000"/>
                  </a:schemeClr>
                </a:solidFill>
              </a:rPr>
              <a:t>Exercise</a:t>
            </a:r>
            <a:r>
              <a:rPr lang="it-IT" sz="1400" b="1" u="sng" dirty="0">
                <a:solidFill>
                  <a:schemeClr val="bg2">
                    <a:lumMod val="25000"/>
                  </a:schemeClr>
                </a:solidFill>
              </a:rPr>
              <a:t> Part 2</a:t>
            </a:r>
          </a:p>
        </p:txBody>
      </p:sp>
      <p:sp>
        <p:nvSpPr>
          <p:cNvPr id="5" name="TextBox 114"/>
          <p:cNvSpPr txBox="1"/>
          <p:nvPr/>
        </p:nvSpPr>
        <p:spPr>
          <a:xfrm>
            <a:off x="1840524" y="3972337"/>
            <a:ext cx="6424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In the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following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you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find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sets with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different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information on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Arper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  <a:hlinkClick r:id="rId2"/>
              </a:rPr>
              <a:t>www.arper.com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), the target company.</a:t>
            </a:r>
          </a:p>
          <a:p>
            <a:pPr algn="ctr"/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Analyze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the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numbers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calculate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missing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information and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interpret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the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numbers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ctr"/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Based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on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past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set of data and on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your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understanding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algn="ctr"/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recreate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the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Arper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past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product </a:t>
            </a:r>
            <a:r>
              <a:rPr lang="it-IT" sz="1400" dirty="0" err="1">
                <a:solidFill>
                  <a:schemeClr val="bg2">
                    <a:lumMod val="25000"/>
                  </a:schemeClr>
                </a:solidFill>
              </a:rPr>
              <a:t>strategy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ctr"/>
            <a:endParaRPr lang="it-IT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Note: </a:t>
            </a:r>
            <a:r>
              <a:rPr lang="it-IT" sz="2400" b="1" dirty="0" err="1">
                <a:solidFill>
                  <a:schemeClr val="bg2">
                    <a:lumMod val="25000"/>
                  </a:schemeClr>
                </a:solidFill>
              </a:rPr>
              <a:t>all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2400" b="1" dirty="0" err="1">
                <a:solidFill>
                  <a:schemeClr val="bg2">
                    <a:lumMod val="25000"/>
                  </a:schemeClr>
                </a:solidFill>
              </a:rPr>
              <a:t>numbers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it-IT" sz="2400" b="1" dirty="0" err="1">
                <a:solidFill>
                  <a:schemeClr val="bg2">
                    <a:lumMod val="25000"/>
                  </a:schemeClr>
                </a:solidFill>
              </a:rPr>
              <a:t>percentages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 are </a:t>
            </a:r>
            <a:r>
              <a:rPr lang="it-IT" sz="2400" b="1" dirty="0" err="1">
                <a:solidFill>
                  <a:schemeClr val="bg2">
                    <a:lumMod val="25000"/>
                  </a:schemeClr>
                </a:solidFill>
              </a:rPr>
              <a:t>disguised</a:t>
            </a:r>
            <a:r>
              <a:rPr lang="it-IT" sz="2400" b="1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07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041282"/>
              </p:ext>
            </p:extLst>
          </p:nvPr>
        </p:nvGraphicFramePr>
        <p:xfrm>
          <a:off x="634960" y="3005806"/>
          <a:ext cx="8641903" cy="2171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7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1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0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Category</a:t>
                      </a:r>
                    </a:p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Sum of 2013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Sum of 2013          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Sum of 2014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Sum of 2014</a:t>
                      </a:r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Sum of 2015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Sum of 2015 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CAGR </a:t>
                      </a:r>
                    </a:p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2013-2015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66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MIO €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In %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MIO €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In %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MIO €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In %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DIN" panose="02000503040000020003" pitchFamily="2" charset="0"/>
                        </a:rPr>
                        <a:t>In %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11712072"/>
                  </a:ext>
                </a:extLst>
              </a:tr>
              <a:tr h="24553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44546A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Accessories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Seating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50%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46%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42%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Tables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27%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30%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32%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Upholstery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20%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21%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DIN" panose="02000503040000020003" pitchFamily="2" charset="0"/>
                        </a:rPr>
                        <a:t>22%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115.000.000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122.000.000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DIN" panose="02000503040000020003" pitchFamily="2" charset="0"/>
                        </a:rPr>
                        <a:t>129.500.000</a:t>
                      </a:r>
                    </a:p>
                  </a:txBody>
                  <a:tcPr marL="5806" marR="5806" marT="5806" marB="0" anchor="ctr">
                    <a:pattFill prst="dk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DIN" panose="02000503040000020003" pitchFamily="2" charset="0"/>
                        </a:rPr>
                        <a:t>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DIN" panose="02000503040000020003" pitchFamily="2" charset="0"/>
                      </a:endParaRPr>
                    </a:p>
                  </a:txBody>
                  <a:tcPr marL="5806" marR="5806" marT="5806" marB="0" anchor="ctr">
                    <a:pattFill prst="dkUpDiag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854158" y="381168"/>
            <a:ext cx="285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ANALYSIS</a:t>
            </a:r>
          </a:p>
          <a:p>
            <a:pPr algn="r"/>
            <a:r>
              <a:rPr lang="it-IT" sz="1200" b="1" u="sng" dirty="0">
                <a:solidFill>
                  <a:schemeClr val="accent1">
                    <a:lumMod val="50000"/>
                  </a:schemeClr>
                </a:solidFill>
                <a:latin typeface="DIN" panose="02000503040000020003" pitchFamily="2" charset="0"/>
              </a:rPr>
              <a:t>PRODUCT MIX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961" y="500185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1.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Calculate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missing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information </a:t>
            </a:r>
          </a:p>
        </p:txBody>
      </p:sp>
      <p:sp>
        <p:nvSpPr>
          <p:cNvPr id="28" name="Rectangle 12"/>
          <p:cNvSpPr/>
          <p:nvPr/>
        </p:nvSpPr>
        <p:spPr>
          <a:xfrm>
            <a:off x="631437" y="1026632"/>
            <a:ext cx="3069062" cy="420046"/>
          </a:xfrm>
          <a:prstGeom prst="rect">
            <a:avLst/>
          </a:prstGeom>
          <a:pattFill prst="ltUpDiag">
            <a:fgClr>
              <a:schemeClr val="accent2">
                <a:lumMod val="20000"/>
                <a:lumOff val="80000"/>
              </a:schemeClr>
            </a:fgClr>
            <a:bgClr>
              <a:schemeClr val="accent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2.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Interpret</a:t>
            </a:r>
            <a:r>
              <a:rPr lang="it-IT" sz="923" b="1" dirty="0">
                <a:solidFill>
                  <a:schemeClr val="tx1"/>
                </a:solidFill>
                <a:latin typeface="DIN" panose="02000503040000020003" pitchFamily="2" charset="0"/>
              </a:rPr>
              <a:t> the </a:t>
            </a:r>
            <a:r>
              <a:rPr lang="it-IT" sz="923" b="1" dirty="0" err="1">
                <a:solidFill>
                  <a:schemeClr val="tx1"/>
                </a:solidFill>
                <a:latin typeface="DIN" panose="02000503040000020003" pitchFamily="2" charset="0"/>
              </a:rPr>
              <a:t>numbers</a:t>
            </a:r>
            <a:endParaRPr lang="it-IT" sz="923" b="1" dirty="0">
              <a:solidFill>
                <a:schemeClr val="tx1"/>
              </a:solidFill>
              <a:latin typeface="DIN" panose="02000503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579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22551</TotalTime>
  <Words>1733</Words>
  <Application>Microsoft Office PowerPoint</Application>
  <PresentationFormat>A4 (21x29,7 cm)</PresentationFormat>
  <Paragraphs>675</Paragraphs>
  <Slides>23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23</vt:i4>
      </vt:variant>
    </vt:vector>
  </HeadingPairs>
  <TitlesOfParts>
    <vt:vector size="32" baseType="lpstr">
      <vt:lpstr>Adobe Caslon Pro</vt:lpstr>
      <vt:lpstr>Arial</vt:lpstr>
      <vt:lpstr>Arial</vt:lpstr>
      <vt:lpstr>Calibri</vt:lpstr>
      <vt:lpstr>Calibri Light</vt:lpstr>
      <vt:lpstr>DIN</vt:lpstr>
      <vt:lpstr>Times New Roman</vt:lpstr>
      <vt:lpstr>Tema di Office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Hanna@metrica-milano.com</dc:creator>
  <cp:lastModifiedBy>Mirco Stanghellini</cp:lastModifiedBy>
  <cp:revision>2353</cp:revision>
  <cp:lastPrinted>2018-03-22T11:33:56Z</cp:lastPrinted>
  <dcterms:created xsi:type="dcterms:W3CDTF">2014-04-15T14:18:49Z</dcterms:created>
  <dcterms:modified xsi:type="dcterms:W3CDTF">2018-03-22T17:06:39Z</dcterms:modified>
</cp:coreProperties>
</file>