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handoutMasterIdLst>
    <p:handoutMasterId r:id="rId30"/>
  </p:handoutMasterIdLst>
  <p:sldIdLst>
    <p:sldId id="271" r:id="rId5"/>
    <p:sldId id="270" r:id="rId6"/>
    <p:sldId id="292" r:id="rId7"/>
    <p:sldId id="280" r:id="rId8"/>
    <p:sldId id="283" r:id="rId9"/>
    <p:sldId id="293" r:id="rId10"/>
    <p:sldId id="294" r:id="rId11"/>
    <p:sldId id="284" r:id="rId12"/>
    <p:sldId id="285" r:id="rId13"/>
    <p:sldId id="286" r:id="rId14"/>
    <p:sldId id="289" r:id="rId15"/>
    <p:sldId id="290" r:id="rId16"/>
    <p:sldId id="291" r:id="rId17"/>
    <p:sldId id="295" r:id="rId18"/>
    <p:sldId id="298" r:id="rId19"/>
    <p:sldId id="297" r:id="rId20"/>
    <p:sldId id="299" r:id="rId21"/>
    <p:sldId id="302" r:id="rId22"/>
    <p:sldId id="303" r:id="rId23"/>
    <p:sldId id="301" r:id="rId24"/>
    <p:sldId id="300" r:id="rId25"/>
    <p:sldId id="278" r:id="rId26"/>
    <p:sldId id="304" r:id="rId27"/>
    <p:sldId id="279" r:id="rId28"/>
  </p:sldIdLst>
  <p:sldSz cx="12188825"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i" initials="A" lastIdx="11" clrIdx="0">
    <p:extLst/>
  </p:cmAuthor>
  <p:cmAuthor id="2" name="GASTALDO Riccardo" initials="GR"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01D"/>
    <a:srgbClr val="008E40"/>
    <a:srgbClr val="81C569"/>
    <a:srgbClr val="9297CF"/>
    <a:srgbClr val="417B85"/>
    <a:srgbClr val="969CD2"/>
    <a:srgbClr val="8E94CE"/>
    <a:srgbClr val="7C83C6"/>
    <a:srgbClr val="6D75BF"/>
    <a:srgbClr val="8200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32" autoAdjust="0"/>
    <p:restoredTop sz="94434" autoAdjust="0"/>
  </p:normalViewPr>
  <p:slideViewPr>
    <p:cSldViewPr showGuides="1">
      <p:cViewPr varScale="1">
        <p:scale>
          <a:sx n="110" d="100"/>
          <a:sy n="110" d="100"/>
        </p:scale>
        <p:origin x="57" y="420"/>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45" d="100"/>
          <a:sy n="45" d="100"/>
        </p:scale>
        <p:origin x="118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1DDA7A-846C-4CB9-8A2E-1FADDBEAE9F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4CB84720-AB4A-48D4-8AB3-FEBAC6CE0CF1}">
      <dgm:prSet phldrT="[Text]" custT="1"/>
      <dgm:spPr>
        <a:solidFill>
          <a:srgbClr val="002060"/>
        </a:solidFill>
      </dgm:spPr>
      <dgm:t>
        <a:bodyPr/>
        <a:lstStyle/>
        <a:p>
          <a:pPr algn="ctr"/>
          <a:r>
            <a:rPr lang="en-GB" sz="2400" b="1" i="0" u="none" dirty="0"/>
            <a:t>CAPITAL</a:t>
          </a:r>
        </a:p>
      </dgm:t>
    </dgm:pt>
    <dgm:pt modelId="{FCD197DE-F489-40A1-A201-328E2719ADC1}" type="sibTrans" cxnId="{92574CB3-EB93-4F2B-A6CB-B9BF35229F43}">
      <dgm:prSet/>
      <dgm:spPr/>
      <dgm:t>
        <a:bodyPr/>
        <a:lstStyle/>
        <a:p>
          <a:endParaRPr lang="en-GB" sz="2800" b="1" i="0" u="none"/>
        </a:p>
      </dgm:t>
    </dgm:pt>
    <dgm:pt modelId="{D29FA614-351A-4C7B-AD48-E5FB8132F6F7}" type="parTrans" cxnId="{92574CB3-EB93-4F2B-A6CB-B9BF35229F43}">
      <dgm:prSet/>
      <dgm:spPr/>
      <dgm:t>
        <a:bodyPr/>
        <a:lstStyle/>
        <a:p>
          <a:endParaRPr lang="en-GB" sz="2800" b="1" i="0" u="none"/>
        </a:p>
      </dgm:t>
    </dgm:pt>
    <dgm:pt modelId="{800DB476-46F1-4507-913D-026BFD5778E9}" type="pres">
      <dgm:prSet presAssocID="{F41DDA7A-846C-4CB9-8A2E-1FADDBEAE9F3}" presName="diagram" presStyleCnt="0">
        <dgm:presLayoutVars>
          <dgm:dir/>
          <dgm:resizeHandles val="exact"/>
        </dgm:presLayoutVars>
      </dgm:prSet>
      <dgm:spPr/>
    </dgm:pt>
    <dgm:pt modelId="{8B4DC8D3-BF85-40F0-9E94-53091289AE66}" type="pres">
      <dgm:prSet presAssocID="{4CB84720-AB4A-48D4-8AB3-FEBAC6CE0CF1}" presName="node" presStyleLbl="node1" presStyleIdx="0" presStyleCnt="1" custScaleX="1319163" custScaleY="130865">
        <dgm:presLayoutVars>
          <dgm:bulletEnabled val="1"/>
        </dgm:presLayoutVars>
      </dgm:prSet>
      <dgm:spPr>
        <a:prstGeom prst="triangle">
          <a:avLst/>
        </a:prstGeom>
      </dgm:spPr>
    </dgm:pt>
  </dgm:ptLst>
  <dgm:cxnLst>
    <dgm:cxn modelId="{4B57AA5B-A319-488B-AB6F-D8BFF5936C56}" type="presOf" srcId="{F41DDA7A-846C-4CB9-8A2E-1FADDBEAE9F3}" destId="{800DB476-46F1-4507-913D-026BFD5778E9}" srcOrd="0" destOrd="0" presId="urn:microsoft.com/office/officeart/2005/8/layout/default"/>
    <dgm:cxn modelId="{92574CB3-EB93-4F2B-A6CB-B9BF35229F43}" srcId="{F41DDA7A-846C-4CB9-8A2E-1FADDBEAE9F3}" destId="{4CB84720-AB4A-48D4-8AB3-FEBAC6CE0CF1}" srcOrd="0" destOrd="0" parTransId="{D29FA614-351A-4C7B-AD48-E5FB8132F6F7}" sibTransId="{FCD197DE-F489-40A1-A201-328E2719ADC1}"/>
    <dgm:cxn modelId="{AF7A4AB4-35D6-4D23-BD05-9609846E90E3}" type="presOf" srcId="{4CB84720-AB4A-48D4-8AB3-FEBAC6CE0CF1}" destId="{8B4DC8D3-BF85-40F0-9E94-53091289AE66}" srcOrd="0" destOrd="0" presId="urn:microsoft.com/office/officeart/2005/8/layout/default"/>
    <dgm:cxn modelId="{C4B6D47E-1F83-4599-B7C4-9339913CCF78}" type="presParOf" srcId="{800DB476-46F1-4507-913D-026BFD5778E9}" destId="{8B4DC8D3-BF85-40F0-9E94-53091289AE66}"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11A9EE5-D39E-45F9-97A0-0387A1773033}" type="doc">
      <dgm:prSet loTypeId="urn:microsoft.com/office/officeart/2008/layout/LinedList" loCatId="list" qsTypeId="urn:microsoft.com/office/officeart/2005/8/quickstyle/simple1" qsCatId="simple" csTypeId="urn:microsoft.com/office/officeart/2005/8/colors/accent1_3" csCatId="accent1" phldr="1"/>
      <dgm:spPr/>
      <dgm:t>
        <a:bodyPr/>
        <a:lstStyle/>
        <a:p>
          <a:endParaRPr lang="en-GB"/>
        </a:p>
      </dgm:t>
    </dgm:pt>
    <dgm:pt modelId="{FF761C34-080D-43E4-B8EE-5EE60E13644A}">
      <dgm:prSet phldrT="[Text]" custT="1"/>
      <dgm:spPr/>
      <dgm:t>
        <a:bodyPr/>
        <a:lstStyle/>
        <a:p>
          <a:pPr algn="l"/>
          <a:r>
            <a:rPr lang="en-GB" sz="2000" dirty="0"/>
            <a:t>The balance sheet amount of an asset has to be multiplied by the categories’ risk weights to obtain the risk-weighted asset (RWA). Of this RWA, a minimum capital has to be maintained by the bank at all time</a:t>
          </a:r>
        </a:p>
      </dgm:t>
    </dgm:pt>
    <dgm:pt modelId="{303D9A81-2090-47F6-8FB5-BB960E8DF914}" type="parTrans" cxnId="{9F2C516D-5A62-47B6-99F9-CF399C9A0C9D}">
      <dgm:prSet/>
      <dgm:spPr/>
      <dgm:t>
        <a:bodyPr/>
        <a:lstStyle/>
        <a:p>
          <a:endParaRPr lang="en-GB" sz="1600"/>
        </a:p>
      </dgm:t>
    </dgm:pt>
    <dgm:pt modelId="{73833FD4-352A-4654-B4AB-6607066D3F87}" type="sibTrans" cxnId="{9F2C516D-5A62-47B6-99F9-CF399C9A0C9D}">
      <dgm:prSet/>
      <dgm:spPr/>
      <dgm:t>
        <a:bodyPr/>
        <a:lstStyle/>
        <a:p>
          <a:endParaRPr lang="en-GB" sz="1600"/>
        </a:p>
      </dgm:t>
    </dgm:pt>
    <dgm:pt modelId="{96396B03-2BC6-4BA0-B469-BE3E2498AEDF}" type="pres">
      <dgm:prSet presAssocID="{311A9EE5-D39E-45F9-97A0-0387A1773033}" presName="vert0" presStyleCnt="0">
        <dgm:presLayoutVars>
          <dgm:dir/>
          <dgm:animOne val="branch"/>
          <dgm:animLvl val="lvl"/>
        </dgm:presLayoutVars>
      </dgm:prSet>
      <dgm:spPr/>
    </dgm:pt>
    <dgm:pt modelId="{12C1BB8E-5116-4330-8ECC-7DB7742A1852}" type="pres">
      <dgm:prSet presAssocID="{FF761C34-080D-43E4-B8EE-5EE60E13644A}" presName="thickLine" presStyleLbl="alignNode1" presStyleIdx="0" presStyleCnt="1"/>
      <dgm:spPr/>
    </dgm:pt>
    <dgm:pt modelId="{A446DB6E-A26F-494A-9FFA-77FB65993C75}" type="pres">
      <dgm:prSet presAssocID="{FF761C34-080D-43E4-B8EE-5EE60E13644A}" presName="horz1" presStyleCnt="0"/>
      <dgm:spPr/>
    </dgm:pt>
    <dgm:pt modelId="{E6FA4F35-822D-453F-8F84-737C89D55216}" type="pres">
      <dgm:prSet presAssocID="{FF761C34-080D-43E4-B8EE-5EE60E13644A}" presName="tx1" presStyleLbl="revTx" presStyleIdx="0" presStyleCnt="1"/>
      <dgm:spPr/>
    </dgm:pt>
    <dgm:pt modelId="{60066DAA-2D9D-4CCA-BA86-F6F4ED74BE23}" type="pres">
      <dgm:prSet presAssocID="{FF761C34-080D-43E4-B8EE-5EE60E13644A}" presName="vert1" presStyleCnt="0"/>
      <dgm:spPr/>
    </dgm:pt>
  </dgm:ptLst>
  <dgm:cxnLst>
    <dgm:cxn modelId="{0FC3062E-8436-4633-B642-6FCC9C050AB3}" type="presOf" srcId="{FF761C34-080D-43E4-B8EE-5EE60E13644A}" destId="{E6FA4F35-822D-453F-8F84-737C89D55216}" srcOrd="0" destOrd="0" presId="urn:microsoft.com/office/officeart/2008/layout/LinedList"/>
    <dgm:cxn modelId="{9F2C516D-5A62-47B6-99F9-CF399C9A0C9D}" srcId="{311A9EE5-D39E-45F9-97A0-0387A1773033}" destId="{FF761C34-080D-43E4-B8EE-5EE60E13644A}" srcOrd="0" destOrd="0" parTransId="{303D9A81-2090-47F6-8FB5-BB960E8DF914}" sibTransId="{73833FD4-352A-4654-B4AB-6607066D3F87}"/>
    <dgm:cxn modelId="{D2501BF6-56E8-4C51-A7DE-91920B251997}" type="presOf" srcId="{311A9EE5-D39E-45F9-97A0-0387A1773033}" destId="{96396B03-2BC6-4BA0-B469-BE3E2498AEDF}" srcOrd="0" destOrd="0" presId="urn:microsoft.com/office/officeart/2008/layout/LinedList"/>
    <dgm:cxn modelId="{2425537F-DA03-4641-8F1B-AB5B73DBD895}" type="presParOf" srcId="{96396B03-2BC6-4BA0-B469-BE3E2498AEDF}" destId="{12C1BB8E-5116-4330-8ECC-7DB7742A1852}" srcOrd="0" destOrd="0" presId="urn:microsoft.com/office/officeart/2008/layout/LinedList"/>
    <dgm:cxn modelId="{221B7B56-CBCB-42BA-8C04-6B4DABC7C426}" type="presParOf" srcId="{96396B03-2BC6-4BA0-B469-BE3E2498AEDF}" destId="{A446DB6E-A26F-494A-9FFA-77FB65993C75}" srcOrd="1" destOrd="0" presId="urn:microsoft.com/office/officeart/2008/layout/LinedList"/>
    <dgm:cxn modelId="{16DCEE56-2BBC-41D7-9528-922C71759D04}" type="presParOf" srcId="{A446DB6E-A26F-494A-9FFA-77FB65993C75}" destId="{E6FA4F35-822D-453F-8F84-737C89D55216}" srcOrd="0" destOrd="0" presId="urn:microsoft.com/office/officeart/2008/layout/LinedList"/>
    <dgm:cxn modelId="{79BD16B4-7CE3-47F8-8062-8342015C442A}" type="presParOf" srcId="{A446DB6E-A26F-494A-9FFA-77FB65993C75}" destId="{60066DAA-2D9D-4CCA-BA86-F6F4ED74BE2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A09A4C8-DF73-4475-B955-062B15AF826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666A7B49-DE3D-448D-B818-351565FFCC9E}">
      <dgm:prSet custT="1"/>
      <dgm:spPr>
        <a:solidFill>
          <a:schemeClr val="tx2">
            <a:lumMod val="75000"/>
          </a:schemeClr>
        </a:solidFill>
      </dgm:spPr>
      <dgm:t>
        <a:bodyPr/>
        <a:lstStyle/>
        <a:p>
          <a:pPr rtl="0"/>
          <a:r>
            <a:rPr lang="en-GB" sz="1800" b="1" dirty="0"/>
            <a:t>Total capital ratio </a:t>
          </a:r>
          <a:r>
            <a:rPr lang="en-GB" sz="1800" dirty="0"/>
            <a:t>(8%), plus</a:t>
          </a:r>
        </a:p>
      </dgm:t>
    </dgm:pt>
    <dgm:pt modelId="{ACF5B2D4-6B3A-438F-87E9-308EDF25F765}" type="parTrans" cxnId="{DB7D6424-7911-4022-B730-0AB621513999}">
      <dgm:prSet/>
      <dgm:spPr/>
      <dgm:t>
        <a:bodyPr/>
        <a:lstStyle/>
        <a:p>
          <a:endParaRPr lang="en-GB" sz="1800"/>
        </a:p>
      </dgm:t>
    </dgm:pt>
    <dgm:pt modelId="{27953CCC-003B-4A11-BB37-2ECDA3A3CD1F}" type="sibTrans" cxnId="{DB7D6424-7911-4022-B730-0AB621513999}">
      <dgm:prSet/>
      <dgm:spPr/>
      <dgm:t>
        <a:bodyPr/>
        <a:lstStyle/>
        <a:p>
          <a:endParaRPr lang="en-GB" sz="1800"/>
        </a:p>
      </dgm:t>
    </dgm:pt>
    <dgm:pt modelId="{1E90EFEA-8275-4F12-B777-4B560BC8C643}">
      <dgm:prSet custT="1"/>
      <dgm:spPr>
        <a:solidFill>
          <a:schemeClr val="accent1">
            <a:lumMod val="75000"/>
          </a:schemeClr>
        </a:solidFill>
      </dgm:spPr>
      <dgm:t>
        <a:bodyPr/>
        <a:lstStyle/>
        <a:p>
          <a:pPr algn="ctr" rtl="0"/>
          <a:r>
            <a:rPr lang="en-GB" sz="1800" dirty="0"/>
            <a:t>a </a:t>
          </a:r>
          <a:r>
            <a:rPr lang="en-GB" sz="1800" b="1" dirty="0"/>
            <a:t>mandatory capital conservation buffer</a:t>
          </a:r>
        </a:p>
      </dgm:t>
    </dgm:pt>
    <dgm:pt modelId="{F2F12BC3-B0B9-47C8-B77C-5F92F361D036}" type="parTrans" cxnId="{495FEF92-9F5D-4490-98CC-E2D8A269A9A4}">
      <dgm:prSet/>
      <dgm:spPr/>
      <dgm:t>
        <a:bodyPr/>
        <a:lstStyle/>
        <a:p>
          <a:endParaRPr lang="en-GB" sz="1800"/>
        </a:p>
      </dgm:t>
    </dgm:pt>
    <dgm:pt modelId="{D03D1B6B-4D30-4BC9-AE7C-20AD5038D865}" type="sibTrans" cxnId="{495FEF92-9F5D-4490-98CC-E2D8A269A9A4}">
      <dgm:prSet/>
      <dgm:spPr/>
      <dgm:t>
        <a:bodyPr/>
        <a:lstStyle/>
        <a:p>
          <a:endParaRPr lang="en-GB" sz="1800"/>
        </a:p>
      </dgm:t>
    </dgm:pt>
    <dgm:pt modelId="{44CA6A15-9653-438C-B5D8-D695B16B642E}">
      <dgm:prSet custT="1"/>
      <dgm:spPr>
        <a:solidFill>
          <a:schemeClr val="accent1">
            <a:lumMod val="75000"/>
          </a:schemeClr>
        </a:solidFill>
      </dgm:spPr>
      <dgm:t>
        <a:bodyPr/>
        <a:lstStyle/>
        <a:p>
          <a:pPr algn="ctr" rtl="0"/>
          <a:r>
            <a:rPr lang="en-GB" sz="1800" dirty="0"/>
            <a:t>a </a:t>
          </a:r>
          <a:r>
            <a:rPr lang="en-GB" sz="1800" b="1" dirty="0"/>
            <a:t>countercyclical capital buffer </a:t>
          </a:r>
          <a:endParaRPr lang="en-GB" sz="1800" dirty="0"/>
        </a:p>
      </dgm:t>
    </dgm:pt>
    <dgm:pt modelId="{EF29AAD0-1EC5-41CD-896F-9B02BAC4EE33}" type="parTrans" cxnId="{610709DC-8670-4A05-A223-16E6FA7F8015}">
      <dgm:prSet/>
      <dgm:spPr/>
      <dgm:t>
        <a:bodyPr/>
        <a:lstStyle/>
        <a:p>
          <a:endParaRPr lang="en-GB" sz="1800"/>
        </a:p>
      </dgm:t>
    </dgm:pt>
    <dgm:pt modelId="{FDE41CC7-F5DA-41B6-8328-65B4CB620258}" type="sibTrans" cxnId="{610709DC-8670-4A05-A223-16E6FA7F8015}">
      <dgm:prSet/>
      <dgm:spPr/>
      <dgm:t>
        <a:bodyPr/>
        <a:lstStyle/>
        <a:p>
          <a:endParaRPr lang="en-GB" sz="1800"/>
        </a:p>
      </dgm:t>
    </dgm:pt>
    <dgm:pt modelId="{B771616D-8C9B-4E63-81BA-5B4CEA084C78}" type="pres">
      <dgm:prSet presAssocID="{6A09A4C8-DF73-4475-B955-062B15AF8269}" presName="hierChild1" presStyleCnt="0">
        <dgm:presLayoutVars>
          <dgm:orgChart val="1"/>
          <dgm:chPref val="1"/>
          <dgm:dir/>
          <dgm:animOne val="branch"/>
          <dgm:animLvl val="lvl"/>
          <dgm:resizeHandles/>
        </dgm:presLayoutVars>
      </dgm:prSet>
      <dgm:spPr/>
    </dgm:pt>
    <dgm:pt modelId="{7A0A3536-45B2-4647-A722-2453F17985A2}" type="pres">
      <dgm:prSet presAssocID="{666A7B49-DE3D-448D-B818-351565FFCC9E}" presName="hierRoot1" presStyleCnt="0">
        <dgm:presLayoutVars>
          <dgm:hierBranch val="init"/>
        </dgm:presLayoutVars>
      </dgm:prSet>
      <dgm:spPr/>
    </dgm:pt>
    <dgm:pt modelId="{98216F1C-CDEF-473F-AB2E-B81ED80937F8}" type="pres">
      <dgm:prSet presAssocID="{666A7B49-DE3D-448D-B818-351565FFCC9E}" presName="rootComposite1" presStyleCnt="0"/>
      <dgm:spPr/>
    </dgm:pt>
    <dgm:pt modelId="{E8683EDE-935D-4071-BC22-C4E22D1AA819}" type="pres">
      <dgm:prSet presAssocID="{666A7B49-DE3D-448D-B818-351565FFCC9E}" presName="rootText1" presStyleLbl="node0" presStyleIdx="0" presStyleCnt="1" custScaleX="208528">
        <dgm:presLayoutVars>
          <dgm:chPref val="3"/>
        </dgm:presLayoutVars>
      </dgm:prSet>
      <dgm:spPr/>
    </dgm:pt>
    <dgm:pt modelId="{86CEF53D-FB62-4A57-BCB9-2B58F9D69812}" type="pres">
      <dgm:prSet presAssocID="{666A7B49-DE3D-448D-B818-351565FFCC9E}" presName="rootConnector1" presStyleLbl="node1" presStyleIdx="0" presStyleCnt="0"/>
      <dgm:spPr/>
    </dgm:pt>
    <dgm:pt modelId="{CED8339C-455B-4585-A0DB-57E49D8CC2D8}" type="pres">
      <dgm:prSet presAssocID="{666A7B49-DE3D-448D-B818-351565FFCC9E}" presName="hierChild2" presStyleCnt="0"/>
      <dgm:spPr/>
    </dgm:pt>
    <dgm:pt modelId="{AEADA529-EC18-402A-86E7-18B7A436C3E2}" type="pres">
      <dgm:prSet presAssocID="{F2F12BC3-B0B9-47C8-B77C-5F92F361D036}" presName="Name37" presStyleLbl="parChTrans1D2" presStyleIdx="0" presStyleCnt="2"/>
      <dgm:spPr/>
    </dgm:pt>
    <dgm:pt modelId="{7798436B-DB89-4363-8F0A-E689AD2ED91C}" type="pres">
      <dgm:prSet presAssocID="{1E90EFEA-8275-4F12-B777-4B560BC8C643}" presName="hierRoot2" presStyleCnt="0">
        <dgm:presLayoutVars>
          <dgm:hierBranch val="init"/>
        </dgm:presLayoutVars>
      </dgm:prSet>
      <dgm:spPr/>
    </dgm:pt>
    <dgm:pt modelId="{C0003BF2-4E8E-4CF8-BB56-3724BB59FCA5}" type="pres">
      <dgm:prSet presAssocID="{1E90EFEA-8275-4F12-B777-4B560BC8C643}" presName="rootComposite" presStyleCnt="0"/>
      <dgm:spPr/>
    </dgm:pt>
    <dgm:pt modelId="{5F0161B6-B9A6-440D-A6CB-5A3BAD3FDA1B}" type="pres">
      <dgm:prSet presAssocID="{1E90EFEA-8275-4F12-B777-4B560BC8C643}" presName="rootText" presStyleLbl="node2" presStyleIdx="0" presStyleCnt="2" custScaleX="202021">
        <dgm:presLayoutVars>
          <dgm:chPref val="3"/>
        </dgm:presLayoutVars>
      </dgm:prSet>
      <dgm:spPr/>
    </dgm:pt>
    <dgm:pt modelId="{1FEBCCDB-7B67-4783-B713-E35BFBFAD172}" type="pres">
      <dgm:prSet presAssocID="{1E90EFEA-8275-4F12-B777-4B560BC8C643}" presName="rootConnector" presStyleLbl="node2" presStyleIdx="0" presStyleCnt="2"/>
      <dgm:spPr/>
    </dgm:pt>
    <dgm:pt modelId="{74B74C41-113B-416D-903D-15F1487744C3}" type="pres">
      <dgm:prSet presAssocID="{1E90EFEA-8275-4F12-B777-4B560BC8C643}" presName="hierChild4" presStyleCnt="0"/>
      <dgm:spPr/>
    </dgm:pt>
    <dgm:pt modelId="{F8D6D95A-F89F-429F-8D7E-742E8401A2FB}" type="pres">
      <dgm:prSet presAssocID="{1E90EFEA-8275-4F12-B777-4B560BC8C643}" presName="hierChild5" presStyleCnt="0"/>
      <dgm:spPr/>
    </dgm:pt>
    <dgm:pt modelId="{7EE7E7D5-0271-4A4C-85FB-BE9CBD5F2031}" type="pres">
      <dgm:prSet presAssocID="{EF29AAD0-1EC5-41CD-896F-9B02BAC4EE33}" presName="Name37" presStyleLbl="parChTrans1D2" presStyleIdx="1" presStyleCnt="2"/>
      <dgm:spPr/>
    </dgm:pt>
    <dgm:pt modelId="{5413272C-AB9C-4AD2-8F8F-F7B8FAA91625}" type="pres">
      <dgm:prSet presAssocID="{44CA6A15-9653-438C-B5D8-D695B16B642E}" presName="hierRoot2" presStyleCnt="0">
        <dgm:presLayoutVars>
          <dgm:hierBranch val="init"/>
        </dgm:presLayoutVars>
      </dgm:prSet>
      <dgm:spPr/>
    </dgm:pt>
    <dgm:pt modelId="{686EC26C-0B1C-43F0-86B9-F3507D65829C}" type="pres">
      <dgm:prSet presAssocID="{44CA6A15-9653-438C-B5D8-D695B16B642E}" presName="rootComposite" presStyleCnt="0"/>
      <dgm:spPr/>
    </dgm:pt>
    <dgm:pt modelId="{FF39D8C0-2C1D-4875-A47E-D3C76D4A1393}" type="pres">
      <dgm:prSet presAssocID="{44CA6A15-9653-438C-B5D8-D695B16B642E}" presName="rootText" presStyleLbl="node2" presStyleIdx="1" presStyleCnt="2" custScaleX="202021">
        <dgm:presLayoutVars>
          <dgm:chPref val="3"/>
        </dgm:presLayoutVars>
      </dgm:prSet>
      <dgm:spPr/>
    </dgm:pt>
    <dgm:pt modelId="{B3DD1095-1241-4A1A-BE11-1D490070B322}" type="pres">
      <dgm:prSet presAssocID="{44CA6A15-9653-438C-B5D8-D695B16B642E}" presName="rootConnector" presStyleLbl="node2" presStyleIdx="1" presStyleCnt="2"/>
      <dgm:spPr/>
    </dgm:pt>
    <dgm:pt modelId="{8B497F3B-FDEE-40A7-BEEE-D756CF7C1D78}" type="pres">
      <dgm:prSet presAssocID="{44CA6A15-9653-438C-B5D8-D695B16B642E}" presName="hierChild4" presStyleCnt="0"/>
      <dgm:spPr/>
    </dgm:pt>
    <dgm:pt modelId="{7943A13F-98DE-467B-9DDB-C5A7BEE54E5F}" type="pres">
      <dgm:prSet presAssocID="{44CA6A15-9653-438C-B5D8-D695B16B642E}" presName="hierChild5" presStyleCnt="0"/>
      <dgm:spPr/>
    </dgm:pt>
    <dgm:pt modelId="{1A540364-520B-46D6-8A88-55A25A4CD492}" type="pres">
      <dgm:prSet presAssocID="{666A7B49-DE3D-448D-B818-351565FFCC9E}" presName="hierChild3" presStyleCnt="0"/>
      <dgm:spPr/>
    </dgm:pt>
  </dgm:ptLst>
  <dgm:cxnLst>
    <dgm:cxn modelId="{2A3BC617-4AD5-4624-9458-97B131472A31}" type="presOf" srcId="{666A7B49-DE3D-448D-B818-351565FFCC9E}" destId="{86CEF53D-FB62-4A57-BCB9-2B58F9D69812}" srcOrd="1" destOrd="0" presId="urn:microsoft.com/office/officeart/2005/8/layout/orgChart1"/>
    <dgm:cxn modelId="{DB7D6424-7911-4022-B730-0AB621513999}" srcId="{6A09A4C8-DF73-4475-B955-062B15AF8269}" destId="{666A7B49-DE3D-448D-B818-351565FFCC9E}" srcOrd="0" destOrd="0" parTransId="{ACF5B2D4-6B3A-438F-87E9-308EDF25F765}" sibTransId="{27953CCC-003B-4A11-BB37-2ECDA3A3CD1F}"/>
    <dgm:cxn modelId="{0EEEB725-A2F3-4BF1-8E26-A565A6F38375}" type="presOf" srcId="{1E90EFEA-8275-4F12-B777-4B560BC8C643}" destId="{5F0161B6-B9A6-440D-A6CB-5A3BAD3FDA1B}" srcOrd="0" destOrd="0" presId="urn:microsoft.com/office/officeart/2005/8/layout/orgChart1"/>
    <dgm:cxn modelId="{495FEF92-9F5D-4490-98CC-E2D8A269A9A4}" srcId="{666A7B49-DE3D-448D-B818-351565FFCC9E}" destId="{1E90EFEA-8275-4F12-B777-4B560BC8C643}" srcOrd="0" destOrd="0" parTransId="{F2F12BC3-B0B9-47C8-B77C-5F92F361D036}" sibTransId="{D03D1B6B-4D30-4BC9-AE7C-20AD5038D865}"/>
    <dgm:cxn modelId="{AC96B296-711A-43CE-ACCA-2690AF86DCDA}" type="presOf" srcId="{44CA6A15-9653-438C-B5D8-D695B16B642E}" destId="{FF39D8C0-2C1D-4875-A47E-D3C76D4A1393}" srcOrd="0" destOrd="0" presId="urn:microsoft.com/office/officeart/2005/8/layout/orgChart1"/>
    <dgm:cxn modelId="{ECE33798-E007-4DBD-985B-1C0D52BCD170}" type="presOf" srcId="{1E90EFEA-8275-4F12-B777-4B560BC8C643}" destId="{1FEBCCDB-7B67-4783-B713-E35BFBFAD172}" srcOrd="1" destOrd="0" presId="urn:microsoft.com/office/officeart/2005/8/layout/orgChart1"/>
    <dgm:cxn modelId="{1BC38FB3-D543-41BF-81E4-A7E8850DB81A}" type="presOf" srcId="{F2F12BC3-B0B9-47C8-B77C-5F92F361D036}" destId="{AEADA529-EC18-402A-86E7-18B7A436C3E2}" srcOrd="0" destOrd="0" presId="urn:microsoft.com/office/officeart/2005/8/layout/orgChart1"/>
    <dgm:cxn modelId="{66B56FC4-62A1-4C02-8883-089F76831CAF}" type="presOf" srcId="{666A7B49-DE3D-448D-B818-351565FFCC9E}" destId="{E8683EDE-935D-4071-BC22-C4E22D1AA819}" srcOrd="0" destOrd="0" presId="urn:microsoft.com/office/officeart/2005/8/layout/orgChart1"/>
    <dgm:cxn modelId="{3A93BCCE-B16B-4DF2-9AE6-C27AEA160946}" type="presOf" srcId="{44CA6A15-9653-438C-B5D8-D695B16B642E}" destId="{B3DD1095-1241-4A1A-BE11-1D490070B322}" srcOrd="1" destOrd="0" presId="urn:microsoft.com/office/officeart/2005/8/layout/orgChart1"/>
    <dgm:cxn modelId="{0B6BBFD2-D6FD-47A1-958C-FA29365783DA}" type="presOf" srcId="{6A09A4C8-DF73-4475-B955-062B15AF8269}" destId="{B771616D-8C9B-4E63-81BA-5B4CEA084C78}" srcOrd="0" destOrd="0" presId="urn:microsoft.com/office/officeart/2005/8/layout/orgChart1"/>
    <dgm:cxn modelId="{610709DC-8670-4A05-A223-16E6FA7F8015}" srcId="{666A7B49-DE3D-448D-B818-351565FFCC9E}" destId="{44CA6A15-9653-438C-B5D8-D695B16B642E}" srcOrd="1" destOrd="0" parTransId="{EF29AAD0-1EC5-41CD-896F-9B02BAC4EE33}" sibTransId="{FDE41CC7-F5DA-41B6-8328-65B4CB620258}"/>
    <dgm:cxn modelId="{6589F1DF-02F4-4A2D-BDA8-79D8168CB10B}" type="presOf" srcId="{EF29AAD0-1EC5-41CD-896F-9B02BAC4EE33}" destId="{7EE7E7D5-0271-4A4C-85FB-BE9CBD5F2031}" srcOrd="0" destOrd="0" presId="urn:microsoft.com/office/officeart/2005/8/layout/orgChart1"/>
    <dgm:cxn modelId="{5B2E4399-4CD8-43C4-84B8-426DC4C42CAA}" type="presParOf" srcId="{B771616D-8C9B-4E63-81BA-5B4CEA084C78}" destId="{7A0A3536-45B2-4647-A722-2453F17985A2}" srcOrd="0" destOrd="0" presId="urn:microsoft.com/office/officeart/2005/8/layout/orgChart1"/>
    <dgm:cxn modelId="{14C1DBE8-C33A-41DA-9BE6-209183C2013F}" type="presParOf" srcId="{7A0A3536-45B2-4647-A722-2453F17985A2}" destId="{98216F1C-CDEF-473F-AB2E-B81ED80937F8}" srcOrd="0" destOrd="0" presId="urn:microsoft.com/office/officeart/2005/8/layout/orgChart1"/>
    <dgm:cxn modelId="{5639919C-B2D9-491D-9570-125C26C7F7A3}" type="presParOf" srcId="{98216F1C-CDEF-473F-AB2E-B81ED80937F8}" destId="{E8683EDE-935D-4071-BC22-C4E22D1AA819}" srcOrd="0" destOrd="0" presId="urn:microsoft.com/office/officeart/2005/8/layout/orgChart1"/>
    <dgm:cxn modelId="{E846074C-BC13-4562-9E74-D0B7EF93568B}" type="presParOf" srcId="{98216F1C-CDEF-473F-AB2E-B81ED80937F8}" destId="{86CEF53D-FB62-4A57-BCB9-2B58F9D69812}" srcOrd="1" destOrd="0" presId="urn:microsoft.com/office/officeart/2005/8/layout/orgChart1"/>
    <dgm:cxn modelId="{6C8D3265-A705-40A7-B8C2-8AB4EC004AC7}" type="presParOf" srcId="{7A0A3536-45B2-4647-A722-2453F17985A2}" destId="{CED8339C-455B-4585-A0DB-57E49D8CC2D8}" srcOrd="1" destOrd="0" presId="urn:microsoft.com/office/officeart/2005/8/layout/orgChart1"/>
    <dgm:cxn modelId="{FAFE4B2E-FA4A-40DA-9DA6-509CAE150CDD}" type="presParOf" srcId="{CED8339C-455B-4585-A0DB-57E49D8CC2D8}" destId="{AEADA529-EC18-402A-86E7-18B7A436C3E2}" srcOrd="0" destOrd="0" presId="urn:microsoft.com/office/officeart/2005/8/layout/orgChart1"/>
    <dgm:cxn modelId="{00D534CC-061A-4174-9FE5-B51708FC2BBE}" type="presParOf" srcId="{CED8339C-455B-4585-A0DB-57E49D8CC2D8}" destId="{7798436B-DB89-4363-8F0A-E689AD2ED91C}" srcOrd="1" destOrd="0" presId="urn:microsoft.com/office/officeart/2005/8/layout/orgChart1"/>
    <dgm:cxn modelId="{0F4D1A40-16A7-4A3F-944B-17A7A94440BF}" type="presParOf" srcId="{7798436B-DB89-4363-8F0A-E689AD2ED91C}" destId="{C0003BF2-4E8E-4CF8-BB56-3724BB59FCA5}" srcOrd="0" destOrd="0" presId="urn:microsoft.com/office/officeart/2005/8/layout/orgChart1"/>
    <dgm:cxn modelId="{AF03BC69-ED30-47D4-92AA-ED4073EEEC1E}" type="presParOf" srcId="{C0003BF2-4E8E-4CF8-BB56-3724BB59FCA5}" destId="{5F0161B6-B9A6-440D-A6CB-5A3BAD3FDA1B}" srcOrd="0" destOrd="0" presId="urn:microsoft.com/office/officeart/2005/8/layout/orgChart1"/>
    <dgm:cxn modelId="{8367D32F-6BFE-40FD-95C8-0939940BDA5D}" type="presParOf" srcId="{C0003BF2-4E8E-4CF8-BB56-3724BB59FCA5}" destId="{1FEBCCDB-7B67-4783-B713-E35BFBFAD172}" srcOrd="1" destOrd="0" presId="urn:microsoft.com/office/officeart/2005/8/layout/orgChart1"/>
    <dgm:cxn modelId="{3253AB3D-8449-4243-BA5C-16D491561FF5}" type="presParOf" srcId="{7798436B-DB89-4363-8F0A-E689AD2ED91C}" destId="{74B74C41-113B-416D-903D-15F1487744C3}" srcOrd="1" destOrd="0" presId="urn:microsoft.com/office/officeart/2005/8/layout/orgChart1"/>
    <dgm:cxn modelId="{9F0E8018-7B82-44E8-80CD-078722DFB0F2}" type="presParOf" srcId="{7798436B-DB89-4363-8F0A-E689AD2ED91C}" destId="{F8D6D95A-F89F-429F-8D7E-742E8401A2FB}" srcOrd="2" destOrd="0" presId="urn:microsoft.com/office/officeart/2005/8/layout/orgChart1"/>
    <dgm:cxn modelId="{98DB8FA6-DB1A-4338-BE67-14E7B8060748}" type="presParOf" srcId="{CED8339C-455B-4585-A0DB-57E49D8CC2D8}" destId="{7EE7E7D5-0271-4A4C-85FB-BE9CBD5F2031}" srcOrd="2" destOrd="0" presId="urn:microsoft.com/office/officeart/2005/8/layout/orgChart1"/>
    <dgm:cxn modelId="{845189D9-C0CF-4762-825D-066562F04CB2}" type="presParOf" srcId="{CED8339C-455B-4585-A0DB-57E49D8CC2D8}" destId="{5413272C-AB9C-4AD2-8F8F-F7B8FAA91625}" srcOrd="3" destOrd="0" presId="urn:microsoft.com/office/officeart/2005/8/layout/orgChart1"/>
    <dgm:cxn modelId="{D0A078E2-4621-486E-A1C3-6593D8A217A5}" type="presParOf" srcId="{5413272C-AB9C-4AD2-8F8F-F7B8FAA91625}" destId="{686EC26C-0B1C-43F0-86B9-F3507D65829C}" srcOrd="0" destOrd="0" presId="urn:microsoft.com/office/officeart/2005/8/layout/orgChart1"/>
    <dgm:cxn modelId="{539C42D4-B6BE-4FB5-9049-1C73F9D5259E}" type="presParOf" srcId="{686EC26C-0B1C-43F0-86B9-F3507D65829C}" destId="{FF39D8C0-2C1D-4875-A47E-D3C76D4A1393}" srcOrd="0" destOrd="0" presId="urn:microsoft.com/office/officeart/2005/8/layout/orgChart1"/>
    <dgm:cxn modelId="{48A4687F-07B6-420C-B7EE-1EC9F59E2287}" type="presParOf" srcId="{686EC26C-0B1C-43F0-86B9-F3507D65829C}" destId="{B3DD1095-1241-4A1A-BE11-1D490070B322}" srcOrd="1" destOrd="0" presId="urn:microsoft.com/office/officeart/2005/8/layout/orgChart1"/>
    <dgm:cxn modelId="{D7510705-7570-4DAC-B73F-F7DA72D7968F}" type="presParOf" srcId="{5413272C-AB9C-4AD2-8F8F-F7B8FAA91625}" destId="{8B497F3B-FDEE-40A7-BEEE-D756CF7C1D78}" srcOrd="1" destOrd="0" presId="urn:microsoft.com/office/officeart/2005/8/layout/orgChart1"/>
    <dgm:cxn modelId="{EB53B6B9-A7C9-4456-86F1-45185254448D}" type="presParOf" srcId="{5413272C-AB9C-4AD2-8F8F-F7B8FAA91625}" destId="{7943A13F-98DE-467B-9DDB-C5A7BEE54E5F}" srcOrd="2" destOrd="0" presId="urn:microsoft.com/office/officeart/2005/8/layout/orgChart1"/>
    <dgm:cxn modelId="{57D3A080-2A68-4CF7-9A34-57BDE40A438D}" type="presParOf" srcId="{7A0A3536-45B2-4647-A722-2453F17985A2}" destId="{1A540364-520B-46D6-8A88-55A25A4CD49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B562EC-83FA-4DDC-821E-9BAA5BAAE66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46E4269F-074B-483F-B9BB-EE353C25AC01}">
      <dgm:prSet phldrT="[Text]" custT="1"/>
      <dgm:spPr>
        <a:solidFill>
          <a:srgbClr val="008E40"/>
        </a:solidFill>
      </dgm:spPr>
      <dgm:t>
        <a:bodyPr/>
        <a:lstStyle/>
        <a:p>
          <a:r>
            <a:rPr lang="en-GB" sz="1800" b="1" dirty="0"/>
            <a:t>Pillar 1</a:t>
          </a:r>
        </a:p>
      </dgm:t>
    </dgm:pt>
    <dgm:pt modelId="{AA5ADF4E-79A3-4F76-BBCE-C37FE1C6D0A6}" type="parTrans" cxnId="{4F1CBB42-CB46-489A-9844-1D868F29F455}">
      <dgm:prSet/>
      <dgm:spPr/>
      <dgm:t>
        <a:bodyPr/>
        <a:lstStyle/>
        <a:p>
          <a:endParaRPr lang="en-GB" sz="2400"/>
        </a:p>
      </dgm:t>
    </dgm:pt>
    <dgm:pt modelId="{C21D9D50-04E3-4EF5-89CF-09CE04875ED8}" type="sibTrans" cxnId="{4F1CBB42-CB46-489A-9844-1D868F29F455}">
      <dgm:prSet/>
      <dgm:spPr/>
      <dgm:t>
        <a:bodyPr/>
        <a:lstStyle/>
        <a:p>
          <a:endParaRPr lang="en-GB" sz="2400"/>
        </a:p>
      </dgm:t>
    </dgm:pt>
    <dgm:pt modelId="{C2604C0E-796F-49FF-81FF-5E2FC883C2A7}" type="pres">
      <dgm:prSet presAssocID="{53B562EC-83FA-4DDC-821E-9BAA5BAAE66F}" presName="diagram" presStyleCnt="0">
        <dgm:presLayoutVars>
          <dgm:dir/>
          <dgm:resizeHandles val="exact"/>
        </dgm:presLayoutVars>
      </dgm:prSet>
      <dgm:spPr/>
    </dgm:pt>
    <dgm:pt modelId="{6A6525CA-B8B9-43BB-B788-EEBF8E1DD280}" type="pres">
      <dgm:prSet presAssocID="{46E4269F-074B-483F-B9BB-EE353C25AC01}" presName="node" presStyleLbl="node1" presStyleIdx="0" presStyleCnt="1" custScaleX="1026566" custScaleY="172994" custLinFactX="46018" custLinFactNeighborX="100000" custLinFactNeighborY="28194">
        <dgm:presLayoutVars>
          <dgm:bulletEnabled val="1"/>
        </dgm:presLayoutVars>
      </dgm:prSet>
      <dgm:spPr/>
    </dgm:pt>
  </dgm:ptLst>
  <dgm:cxnLst>
    <dgm:cxn modelId="{4F1CBB42-CB46-489A-9844-1D868F29F455}" srcId="{53B562EC-83FA-4DDC-821E-9BAA5BAAE66F}" destId="{46E4269F-074B-483F-B9BB-EE353C25AC01}" srcOrd="0" destOrd="0" parTransId="{AA5ADF4E-79A3-4F76-BBCE-C37FE1C6D0A6}" sibTransId="{C21D9D50-04E3-4EF5-89CF-09CE04875ED8}"/>
    <dgm:cxn modelId="{66FF9B8F-BE8A-4E5B-985D-F6485E90845B}" type="presOf" srcId="{53B562EC-83FA-4DDC-821E-9BAA5BAAE66F}" destId="{C2604C0E-796F-49FF-81FF-5E2FC883C2A7}" srcOrd="0" destOrd="0" presId="urn:microsoft.com/office/officeart/2005/8/layout/default"/>
    <dgm:cxn modelId="{C4460BD5-F7D8-444B-8DF9-A6A38A574307}" type="presOf" srcId="{46E4269F-074B-483F-B9BB-EE353C25AC01}" destId="{6A6525CA-B8B9-43BB-B788-EEBF8E1DD280}" srcOrd="0" destOrd="0" presId="urn:microsoft.com/office/officeart/2005/8/layout/default"/>
    <dgm:cxn modelId="{28BC7EB2-BD27-451A-9C78-240CDC5479D8}" type="presParOf" srcId="{C2604C0E-796F-49FF-81FF-5E2FC883C2A7}" destId="{6A6525CA-B8B9-43BB-B788-EEBF8E1DD280}" srcOrd="0"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F71466-80E2-4B8F-9C72-2F1B0B2255E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6992B8E3-06EF-4492-965A-3BC96445CE92}">
      <dgm:prSet phldrT="[Text]" custT="1"/>
      <dgm:spPr>
        <a:solidFill>
          <a:srgbClr val="81C569"/>
        </a:solidFill>
      </dgm:spPr>
      <dgm:t>
        <a:bodyPr/>
        <a:lstStyle/>
        <a:p>
          <a:r>
            <a:rPr lang="en-GB" sz="1800" dirty="0"/>
            <a:t>Risk </a:t>
          </a:r>
          <a:br>
            <a:rPr lang="en-GB" sz="1800" dirty="0"/>
          </a:br>
          <a:r>
            <a:rPr lang="en-GB" sz="1800" dirty="0"/>
            <a:t>coverage</a:t>
          </a:r>
        </a:p>
      </dgm:t>
    </dgm:pt>
    <dgm:pt modelId="{74663DF5-3A1F-474D-84AB-EDEA7FAA3DBB}" type="parTrans" cxnId="{3D06F245-7691-492D-9E54-A61F637630DA}">
      <dgm:prSet/>
      <dgm:spPr/>
      <dgm:t>
        <a:bodyPr/>
        <a:lstStyle/>
        <a:p>
          <a:endParaRPr lang="en-GB" sz="1200"/>
        </a:p>
      </dgm:t>
    </dgm:pt>
    <dgm:pt modelId="{2D9113D7-FA52-450C-A37D-27A5406E5F9A}" type="sibTrans" cxnId="{3D06F245-7691-492D-9E54-A61F637630DA}">
      <dgm:prSet/>
      <dgm:spPr/>
      <dgm:t>
        <a:bodyPr/>
        <a:lstStyle/>
        <a:p>
          <a:endParaRPr lang="en-GB" sz="1200"/>
        </a:p>
      </dgm:t>
    </dgm:pt>
    <dgm:pt modelId="{1B1CE4A9-54C0-47EF-8508-A6D3BB15CD79}">
      <dgm:prSet phldrT="[Text]" custT="1"/>
      <dgm:spPr>
        <a:solidFill>
          <a:srgbClr val="92D050"/>
        </a:solidFill>
      </dgm:spPr>
      <dgm:t>
        <a:bodyPr/>
        <a:lstStyle/>
        <a:p>
          <a:r>
            <a:rPr lang="en-GB" sz="1800" dirty="0"/>
            <a:t>Leverage Ratio</a:t>
          </a:r>
        </a:p>
      </dgm:t>
    </dgm:pt>
    <dgm:pt modelId="{B11B739E-5E6B-44C9-92AA-9C9DFA4D399C}" type="parTrans" cxnId="{570E2DDE-AAEB-4654-9534-9C67173ECF39}">
      <dgm:prSet/>
      <dgm:spPr/>
      <dgm:t>
        <a:bodyPr/>
        <a:lstStyle/>
        <a:p>
          <a:endParaRPr lang="en-GB" sz="1200"/>
        </a:p>
      </dgm:t>
    </dgm:pt>
    <dgm:pt modelId="{B2B48732-985C-48B5-AC5B-6E6232E0011D}" type="sibTrans" cxnId="{570E2DDE-AAEB-4654-9534-9C67173ECF39}">
      <dgm:prSet/>
      <dgm:spPr/>
      <dgm:t>
        <a:bodyPr/>
        <a:lstStyle/>
        <a:p>
          <a:endParaRPr lang="en-GB" sz="1200"/>
        </a:p>
      </dgm:t>
    </dgm:pt>
    <dgm:pt modelId="{6DB17FAD-70E6-4002-8077-459EB74BEF2C}" type="pres">
      <dgm:prSet presAssocID="{D4F71466-80E2-4B8F-9C72-2F1B0B2255EE}" presName="diagram" presStyleCnt="0">
        <dgm:presLayoutVars>
          <dgm:dir/>
          <dgm:resizeHandles val="exact"/>
        </dgm:presLayoutVars>
      </dgm:prSet>
      <dgm:spPr/>
    </dgm:pt>
    <dgm:pt modelId="{242B9F0A-8CF3-43B3-BF6F-555EDD979A50}" type="pres">
      <dgm:prSet presAssocID="{6992B8E3-06EF-4492-965A-3BC96445CE92}" presName="node" presStyleLbl="node1" presStyleIdx="0" presStyleCnt="2" custScaleX="195048" custScaleY="233484">
        <dgm:presLayoutVars>
          <dgm:bulletEnabled val="1"/>
        </dgm:presLayoutVars>
      </dgm:prSet>
      <dgm:spPr/>
    </dgm:pt>
    <dgm:pt modelId="{F2B97DC1-3CA2-4978-B287-5AC69920BA42}" type="pres">
      <dgm:prSet presAssocID="{2D9113D7-FA52-450C-A37D-27A5406E5F9A}" presName="sibTrans" presStyleCnt="0"/>
      <dgm:spPr/>
    </dgm:pt>
    <dgm:pt modelId="{AECD4052-8798-428F-A96D-F1C345D67259}" type="pres">
      <dgm:prSet presAssocID="{1B1CE4A9-54C0-47EF-8508-A6D3BB15CD79}" presName="node" presStyleLbl="node1" presStyleIdx="1" presStyleCnt="2" custScaleX="195420" custScaleY="233484">
        <dgm:presLayoutVars>
          <dgm:bulletEnabled val="1"/>
        </dgm:presLayoutVars>
      </dgm:prSet>
      <dgm:spPr/>
    </dgm:pt>
  </dgm:ptLst>
  <dgm:cxnLst>
    <dgm:cxn modelId="{3D06F245-7691-492D-9E54-A61F637630DA}" srcId="{D4F71466-80E2-4B8F-9C72-2F1B0B2255EE}" destId="{6992B8E3-06EF-4492-965A-3BC96445CE92}" srcOrd="0" destOrd="0" parTransId="{74663DF5-3A1F-474D-84AB-EDEA7FAA3DBB}" sibTransId="{2D9113D7-FA52-450C-A37D-27A5406E5F9A}"/>
    <dgm:cxn modelId="{D39E4D97-37F3-41D4-88AA-813C5211007C}" type="presOf" srcId="{1B1CE4A9-54C0-47EF-8508-A6D3BB15CD79}" destId="{AECD4052-8798-428F-A96D-F1C345D67259}" srcOrd="0" destOrd="0" presId="urn:microsoft.com/office/officeart/2005/8/layout/default"/>
    <dgm:cxn modelId="{039FCAA4-3597-4219-B55C-D30236FC67C0}" type="presOf" srcId="{6992B8E3-06EF-4492-965A-3BC96445CE92}" destId="{242B9F0A-8CF3-43B3-BF6F-555EDD979A50}" srcOrd="0" destOrd="0" presId="urn:microsoft.com/office/officeart/2005/8/layout/default"/>
    <dgm:cxn modelId="{570E2DDE-AAEB-4654-9534-9C67173ECF39}" srcId="{D4F71466-80E2-4B8F-9C72-2F1B0B2255EE}" destId="{1B1CE4A9-54C0-47EF-8508-A6D3BB15CD79}" srcOrd="1" destOrd="0" parTransId="{B11B739E-5E6B-44C9-92AA-9C9DFA4D399C}" sibTransId="{B2B48732-985C-48B5-AC5B-6E6232E0011D}"/>
    <dgm:cxn modelId="{94C726E5-D018-4423-A3EC-CB30A7AB95B7}" type="presOf" srcId="{D4F71466-80E2-4B8F-9C72-2F1B0B2255EE}" destId="{6DB17FAD-70E6-4002-8077-459EB74BEF2C}" srcOrd="0" destOrd="0" presId="urn:microsoft.com/office/officeart/2005/8/layout/default"/>
    <dgm:cxn modelId="{E4EBD6BD-2489-4F2C-BF0F-37FF844E700A}" type="presParOf" srcId="{6DB17FAD-70E6-4002-8077-459EB74BEF2C}" destId="{242B9F0A-8CF3-43B3-BF6F-555EDD979A50}" srcOrd="0" destOrd="0" presId="urn:microsoft.com/office/officeart/2005/8/layout/default"/>
    <dgm:cxn modelId="{C41DAEAC-B116-41B4-B602-7FC5C158CA14}" type="presParOf" srcId="{6DB17FAD-70E6-4002-8077-459EB74BEF2C}" destId="{F2B97DC1-3CA2-4978-B287-5AC69920BA42}" srcOrd="1" destOrd="0" presId="urn:microsoft.com/office/officeart/2005/8/layout/default"/>
    <dgm:cxn modelId="{82092A8E-FE75-4D5B-B54D-5547D7AB1735}" type="presParOf" srcId="{6DB17FAD-70E6-4002-8077-459EB74BEF2C}" destId="{AECD4052-8798-428F-A96D-F1C345D67259}" srcOrd="2" destOrd="0" presId="urn:microsoft.com/office/officeart/2005/8/layout/defaul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5939AB-E925-4EAA-99E5-2720605276C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CA95ECBE-81CA-45CA-805E-2638D08057F5}">
      <dgm:prSet phldrT="[Text]" custT="1"/>
      <dgm:spPr>
        <a:solidFill>
          <a:schemeClr val="tx2">
            <a:lumMod val="60000"/>
            <a:lumOff val="40000"/>
          </a:schemeClr>
        </a:solidFill>
      </dgm:spPr>
      <dgm:t>
        <a:bodyPr/>
        <a:lstStyle/>
        <a:p>
          <a:r>
            <a:rPr lang="en-GB" sz="2000" b="1" dirty="0"/>
            <a:t>LIQUIDITY</a:t>
          </a:r>
        </a:p>
      </dgm:t>
    </dgm:pt>
    <dgm:pt modelId="{4AF6F354-2CC6-4377-8C9F-81F63A633051}" type="parTrans" cxnId="{82A0ADB1-D036-4F0C-AF81-11D5B29B1B83}">
      <dgm:prSet/>
      <dgm:spPr/>
      <dgm:t>
        <a:bodyPr/>
        <a:lstStyle/>
        <a:p>
          <a:endParaRPr lang="en-GB"/>
        </a:p>
      </dgm:t>
    </dgm:pt>
    <dgm:pt modelId="{1EFC5ABA-AA82-4CF2-893F-AD30894A1552}" type="sibTrans" cxnId="{82A0ADB1-D036-4F0C-AF81-11D5B29B1B83}">
      <dgm:prSet/>
      <dgm:spPr/>
      <dgm:t>
        <a:bodyPr/>
        <a:lstStyle/>
        <a:p>
          <a:endParaRPr lang="en-GB"/>
        </a:p>
      </dgm:t>
    </dgm:pt>
    <dgm:pt modelId="{D2F8C54E-8707-4990-838D-AEA87356EBB1}" type="pres">
      <dgm:prSet presAssocID="{645939AB-E925-4EAA-99E5-2720605276C8}" presName="diagram" presStyleCnt="0">
        <dgm:presLayoutVars>
          <dgm:dir/>
          <dgm:resizeHandles val="exact"/>
        </dgm:presLayoutVars>
      </dgm:prSet>
      <dgm:spPr/>
    </dgm:pt>
    <dgm:pt modelId="{5A4CCA56-8797-4B4E-A1B6-7B0F7C9C5C9B}" type="pres">
      <dgm:prSet presAssocID="{CA95ECBE-81CA-45CA-805E-2638D08057F5}" presName="node" presStyleLbl="node1" presStyleIdx="0" presStyleCnt="1" custScaleX="463873" custScaleY="111111">
        <dgm:presLayoutVars>
          <dgm:bulletEnabled val="1"/>
        </dgm:presLayoutVars>
      </dgm:prSet>
      <dgm:spPr/>
    </dgm:pt>
  </dgm:ptLst>
  <dgm:cxnLst>
    <dgm:cxn modelId="{FE952713-BEAC-4B50-8686-4104073B32B8}" type="presOf" srcId="{645939AB-E925-4EAA-99E5-2720605276C8}" destId="{D2F8C54E-8707-4990-838D-AEA87356EBB1}" srcOrd="0" destOrd="0" presId="urn:microsoft.com/office/officeart/2005/8/layout/default"/>
    <dgm:cxn modelId="{228B0931-AFA2-41E0-AC1E-8543B9426D54}" type="presOf" srcId="{CA95ECBE-81CA-45CA-805E-2638D08057F5}" destId="{5A4CCA56-8797-4B4E-A1B6-7B0F7C9C5C9B}" srcOrd="0" destOrd="0" presId="urn:microsoft.com/office/officeart/2005/8/layout/default"/>
    <dgm:cxn modelId="{82A0ADB1-D036-4F0C-AF81-11D5B29B1B83}" srcId="{645939AB-E925-4EAA-99E5-2720605276C8}" destId="{CA95ECBE-81CA-45CA-805E-2638D08057F5}" srcOrd="0" destOrd="0" parTransId="{4AF6F354-2CC6-4377-8C9F-81F63A633051}" sibTransId="{1EFC5ABA-AA82-4CF2-893F-AD30894A1552}"/>
    <dgm:cxn modelId="{0BE93AC3-E121-4A90-A36D-26D71CE7BB1D}" type="presParOf" srcId="{D2F8C54E-8707-4990-838D-AEA87356EBB1}" destId="{5A4CCA56-8797-4B4E-A1B6-7B0F7C9C5C9B}" srcOrd="0" destOrd="0" presId="urn:microsoft.com/office/officeart/2005/8/layout/default"/>
  </dgm:cxnLst>
  <dgm:bg>
    <a:noFill/>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F71466-80E2-4B8F-9C72-2F1B0B2255E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6992B8E3-06EF-4492-965A-3BC96445CE92}">
      <dgm:prSet phldrT="[Text]" custT="1"/>
      <dgm:spPr>
        <a:solidFill>
          <a:srgbClr val="7C83C6"/>
        </a:solidFill>
      </dgm:spPr>
      <dgm:t>
        <a:bodyPr/>
        <a:lstStyle/>
        <a:p>
          <a:r>
            <a:rPr lang="en-GB" sz="2000" dirty="0"/>
            <a:t>Liquidity Coverage Ratio (LCR)</a:t>
          </a:r>
        </a:p>
      </dgm:t>
    </dgm:pt>
    <dgm:pt modelId="{74663DF5-3A1F-474D-84AB-EDEA7FAA3DBB}" type="parTrans" cxnId="{3D06F245-7691-492D-9E54-A61F637630DA}">
      <dgm:prSet/>
      <dgm:spPr/>
      <dgm:t>
        <a:bodyPr/>
        <a:lstStyle/>
        <a:p>
          <a:endParaRPr lang="en-GB" sz="1200"/>
        </a:p>
      </dgm:t>
    </dgm:pt>
    <dgm:pt modelId="{2D9113D7-FA52-450C-A37D-27A5406E5F9A}" type="sibTrans" cxnId="{3D06F245-7691-492D-9E54-A61F637630DA}">
      <dgm:prSet/>
      <dgm:spPr/>
      <dgm:t>
        <a:bodyPr/>
        <a:lstStyle/>
        <a:p>
          <a:endParaRPr lang="en-GB" sz="1200"/>
        </a:p>
      </dgm:t>
    </dgm:pt>
    <dgm:pt modelId="{1B1CE4A9-54C0-47EF-8508-A6D3BB15CD79}">
      <dgm:prSet phldrT="[Text]" custT="1"/>
      <dgm:spPr>
        <a:solidFill>
          <a:srgbClr val="969CD2"/>
        </a:solidFill>
      </dgm:spPr>
      <dgm:t>
        <a:bodyPr/>
        <a:lstStyle/>
        <a:p>
          <a:r>
            <a:rPr lang="en-GB" sz="2000" dirty="0"/>
            <a:t>Net Stable Funding Ratio (NSFR)</a:t>
          </a:r>
        </a:p>
      </dgm:t>
    </dgm:pt>
    <dgm:pt modelId="{B11B739E-5E6B-44C9-92AA-9C9DFA4D399C}" type="parTrans" cxnId="{570E2DDE-AAEB-4654-9534-9C67173ECF39}">
      <dgm:prSet/>
      <dgm:spPr/>
      <dgm:t>
        <a:bodyPr/>
        <a:lstStyle/>
        <a:p>
          <a:endParaRPr lang="en-GB" sz="1200"/>
        </a:p>
      </dgm:t>
    </dgm:pt>
    <dgm:pt modelId="{B2B48732-985C-48B5-AC5B-6E6232E0011D}" type="sibTrans" cxnId="{570E2DDE-AAEB-4654-9534-9C67173ECF39}">
      <dgm:prSet/>
      <dgm:spPr/>
      <dgm:t>
        <a:bodyPr/>
        <a:lstStyle/>
        <a:p>
          <a:endParaRPr lang="en-GB" sz="1200"/>
        </a:p>
      </dgm:t>
    </dgm:pt>
    <dgm:pt modelId="{6DB17FAD-70E6-4002-8077-459EB74BEF2C}" type="pres">
      <dgm:prSet presAssocID="{D4F71466-80E2-4B8F-9C72-2F1B0B2255EE}" presName="diagram" presStyleCnt="0">
        <dgm:presLayoutVars>
          <dgm:dir/>
          <dgm:resizeHandles val="exact"/>
        </dgm:presLayoutVars>
      </dgm:prSet>
      <dgm:spPr/>
    </dgm:pt>
    <dgm:pt modelId="{242B9F0A-8CF3-43B3-BF6F-555EDD979A50}" type="pres">
      <dgm:prSet presAssocID="{6992B8E3-06EF-4492-965A-3BC96445CE92}" presName="node" presStyleLbl="node1" presStyleIdx="0" presStyleCnt="2" custScaleX="240094" custScaleY="349604" custLinFactNeighborX="373" custLinFactNeighborY="-15627">
        <dgm:presLayoutVars>
          <dgm:bulletEnabled val="1"/>
        </dgm:presLayoutVars>
      </dgm:prSet>
      <dgm:spPr/>
    </dgm:pt>
    <dgm:pt modelId="{F2B97DC1-3CA2-4978-B287-5AC69920BA42}" type="pres">
      <dgm:prSet presAssocID="{2D9113D7-FA52-450C-A37D-27A5406E5F9A}" presName="sibTrans" presStyleCnt="0"/>
      <dgm:spPr/>
    </dgm:pt>
    <dgm:pt modelId="{AECD4052-8798-428F-A96D-F1C345D67259}" type="pres">
      <dgm:prSet presAssocID="{1B1CE4A9-54C0-47EF-8508-A6D3BB15CD79}" presName="node" presStyleLbl="node1" presStyleIdx="1" presStyleCnt="2" custScaleX="240094" custScaleY="365359">
        <dgm:presLayoutVars>
          <dgm:bulletEnabled val="1"/>
        </dgm:presLayoutVars>
      </dgm:prSet>
      <dgm:spPr/>
    </dgm:pt>
  </dgm:ptLst>
  <dgm:cxnLst>
    <dgm:cxn modelId="{52ABAD33-DA05-4732-95F5-D87F5E225555}" type="presOf" srcId="{1B1CE4A9-54C0-47EF-8508-A6D3BB15CD79}" destId="{AECD4052-8798-428F-A96D-F1C345D67259}" srcOrd="0" destOrd="0" presId="urn:microsoft.com/office/officeart/2005/8/layout/default"/>
    <dgm:cxn modelId="{3D06F245-7691-492D-9E54-A61F637630DA}" srcId="{D4F71466-80E2-4B8F-9C72-2F1B0B2255EE}" destId="{6992B8E3-06EF-4492-965A-3BC96445CE92}" srcOrd="0" destOrd="0" parTransId="{74663DF5-3A1F-474D-84AB-EDEA7FAA3DBB}" sibTransId="{2D9113D7-FA52-450C-A37D-27A5406E5F9A}"/>
    <dgm:cxn modelId="{F017047F-C997-45F0-8E2B-687C5CDCEAC7}" type="presOf" srcId="{6992B8E3-06EF-4492-965A-3BC96445CE92}" destId="{242B9F0A-8CF3-43B3-BF6F-555EDD979A50}" srcOrd="0" destOrd="0" presId="urn:microsoft.com/office/officeart/2005/8/layout/default"/>
    <dgm:cxn modelId="{6A511DA2-5B46-4F30-BEF3-D199A9FAF26D}" type="presOf" srcId="{D4F71466-80E2-4B8F-9C72-2F1B0B2255EE}" destId="{6DB17FAD-70E6-4002-8077-459EB74BEF2C}" srcOrd="0" destOrd="0" presId="urn:microsoft.com/office/officeart/2005/8/layout/default"/>
    <dgm:cxn modelId="{570E2DDE-AAEB-4654-9534-9C67173ECF39}" srcId="{D4F71466-80E2-4B8F-9C72-2F1B0B2255EE}" destId="{1B1CE4A9-54C0-47EF-8508-A6D3BB15CD79}" srcOrd="1" destOrd="0" parTransId="{B11B739E-5E6B-44C9-92AA-9C9DFA4D399C}" sibTransId="{B2B48732-985C-48B5-AC5B-6E6232E0011D}"/>
    <dgm:cxn modelId="{722E9274-B510-4554-94D5-B1F8C9B3443D}" type="presParOf" srcId="{6DB17FAD-70E6-4002-8077-459EB74BEF2C}" destId="{242B9F0A-8CF3-43B3-BF6F-555EDD979A50}" srcOrd="0" destOrd="0" presId="urn:microsoft.com/office/officeart/2005/8/layout/default"/>
    <dgm:cxn modelId="{373A9AEE-6CAF-48D4-9DF4-1FB309F2C8F5}" type="presParOf" srcId="{6DB17FAD-70E6-4002-8077-459EB74BEF2C}" destId="{F2B97DC1-3CA2-4978-B287-5AC69920BA42}" srcOrd="1" destOrd="0" presId="urn:microsoft.com/office/officeart/2005/8/layout/default"/>
    <dgm:cxn modelId="{CA67335B-8F63-447A-AD16-EE5624B5F3EA}" type="presParOf" srcId="{6DB17FAD-70E6-4002-8077-459EB74BEF2C}" destId="{AECD4052-8798-428F-A96D-F1C345D67259}" srcOrd="2" destOrd="0" presId="urn:microsoft.com/office/officeart/2005/8/layout/default"/>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3B562EC-83FA-4DDC-821E-9BAA5BAAE66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46E4269F-074B-483F-B9BB-EE353C25AC01}">
      <dgm:prSet phldrT="[Text]"/>
      <dgm:spPr>
        <a:solidFill>
          <a:schemeClr val="accent5">
            <a:lumMod val="75000"/>
          </a:schemeClr>
        </a:solidFill>
      </dgm:spPr>
      <dgm:t>
        <a:bodyPr/>
        <a:lstStyle/>
        <a:p>
          <a:r>
            <a:rPr lang="en-GB" b="1" dirty="0"/>
            <a:t>Pillar 2</a:t>
          </a:r>
        </a:p>
      </dgm:t>
    </dgm:pt>
    <dgm:pt modelId="{AA5ADF4E-79A3-4F76-BBCE-C37FE1C6D0A6}" type="parTrans" cxnId="{4F1CBB42-CB46-489A-9844-1D868F29F455}">
      <dgm:prSet/>
      <dgm:spPr/>
      <dgm:t>
        <a:bodyPr/>
        <a:lstStyle/>
        <a:p>
          <a:endParaRPr lang="en-GB"/>
        </a:p>
      </dgm:t>
    </dgm:pt>
    <dgm:pt modelId="{C21D9D50-04E3-4EF5-89CF-09CE04875ED8}" type="sibTrans" cxnId="{4F1CBB42-CB46-489A-9844-1D868F29F455}">
      <dgm:prSet/>
      <dgm:spPr/>
      <dgm:t>
        <a:bodyPr/>
        <a:lstStyle/>
        <a:p>
          <a:endParaRPr lang="en-GB"/>
        </a:p>
      </dgm:t>
    </dgm:pt>
    <dgm:pt modelId="{C2604C0E-796F-49FF-81FF-5E2FC883C2A7}" type="pres">
      <dgm:prSet presAssocID="{53B562EC-83FA-4DDC-821E-9BAA5BAAE66F}" presName="diagram" presStyleCnt="0">
        <dgm:presLayoutVars>
          <dgm:dir/>
          <dgm:resizeHandles val="exact"/>
        </dgm:presLayoutVars>
      </dgm:prSet>
      <dgm:spPr/>
    </dgm:pt>
    <dgm:pt modelId="{6A6525CA-B8B9-43BB-B788-EEBF8E1DD280}" type="pres">
      <dgm:prSet presAssocID="{46E4269F-074B-483F-B9BB-EE353C25AC01}" presName="node" presStyleLbl="node1" presStyleIdx="0" presStyleCnt="1" custScaleX="1026566" custScaleY="438156" custLinFactNeighborX="65399" custLinFactNeighborY="3976">
        <dgm:presLayoutVars>
          <dgm:bulletEnabled val="1"/>
        </dgm:presLayoutVars>
      </dgm:prSet>
      <dgm:spPr/>
    </dgm:pt>
  </dgm:ptLst>
  <dgm:cxnLst>
    <dgm:cxn modelId="{626C2618-96FB-43D0-B5B7-4CE66D4832F7}" type="presOf" srcId="{53B562EC-83FA-4DDC-821E-9BAA5BAAE66F}" destId="{C2604C0E-796F-49FF-81FF-5E2FC883C2A7}" srcOrd="0" destOrd="0" presId="urn:microsoft.com/office/officeart/2005/8/layout/default"/>
    <dgm:cxn modelId="{4F1CBB42-CB46-489A-9844-1D868F29F455}" srcId="{53B562EC-83FA-4DDC-821E-9BAA5BAAE66F}" destId="{46E4269F-074B-483F-B9BB-EE353C25AC01}" srcOrd="0" destOrd="0" parTransId="{AA5ADF4E-79A3-4F76-BBCE-C37FE1C6D0A6}" sibTransId="{C21D9D50-04E3-4EF5-89CF-09CE04875ED8}"/>
    <dgm:cxn modelId="{B2ED44D4-D3D4-42F5-BBC4-5C892B2D3EEC}" type="presOf" srcId="{46E4269F-074B-483F-B9BB-EE353C25AC01}" destId="{6A6525CA-B8B9-43BB-B788-EEBF8E1DD280}" srcOrd="0" destOrd="0" presId="urn:microsoft.com/office/officeart/2005/8/layout/default"/>
    <dgm:cxn modelId="{08F4CA46-57C9-42E2-AB00-30F286F4F63D}" type="presParOf" srcId="{C2604C0E-796F-49FF-81FF-5E2FC883C2A7}" destId="{6A6525CA-B8B9-43BB-B788-EEBF8E1DD280}" srcOrd="0" destOrd="0" presId="urn:microsoft.com/office/officeart/2005/8/layout/default"/>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B562EC-83FA-4DDC-821E-9BAA5BAAE66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46E4269F-074B-483F-B9BB-EE353C25AC01}">
      <dgm:prSet phldrT="[Text]"/>
      <dgm:spPr>
        <a:solidFill>
          <a:schemeClr val="accent6">
            <a:lumMod val="75000"/>
          </a:schemeClr>
        </a:solidFill>
      </dgm:spPr>
      <dgm:t>
        <a:bodyPr/>
        <a:lstStyle/>
        <a:p>
          <a:r>
            <a:rPr lang="en-GB" b="1" dirty="0"/>
            <a:t>Pillar 3</a:t>
          </a:r>
        </a:p>
      </dgm:t>
    </dgm:pt>
    <dgm:pt modelId="{AA5ADF4E-79A3-4F76-BBCE-C37FE1C6D0A6}" type="parTrans" cxnId="{4F1CBB42-CB46-489A-9844-1D868F29F455}">
      <dgm:prSet/>
      <dgm:spPr/>
      <dgm:t>
        <a:bodyPr/>
        <a:lstStyle/>
        <a:p>
          <a:endParaRPr lang="en-GB"/>
        </a:p>
      </dgm:t>
    </dgm:pt>
    <dgm:pt modelId="{C21D9D50-04E3-4EF5-89CF-09CE04875ED8}" type="sibTrans" cxnId="{4F1CBB42-CB46-489A-9844-1D868F29F455}">
      <dgm:prSet/>
      <dgm:spPr/>
      <dgm:t>
        <a:bodyPr/>
        <a:lstStyle/>
        <a:p>
          <a:endParaRPr lang="en-GB"/>
        </a:p>
      </dgm:t>
    </dgm:pt>
    <dgm:pt modelId="{C2604C0E-796F-49FF-81FF-5E2FC883C2A7}" type="pres">
      <dgm:prSet presAssocID="{53B562EC-83FA-4DDC-821E-9BAA5BAAE66F}" presName="diagram" presStyleCnt="0">
        <dgm:presLayoutVars>
          <dgm:dir/>
          <dgm:resizeHandles val="exact"/>
        </dgm:presLayoutVars>
      </dgm:prSet>
      <dgm:spPr/>
    </dgm:pt>
    <dgm:pt modelId="{6A6525CA-B8B9-43BB-B788-EEBF8E1DD280}" type="pres">
      <dgm:prSet presAssocID="{46E4269F-074B-483F-B9BB-EE353C25AC01}" presName="node" presStyleLbl="node1" presStyleIdx="0" presStyleCnt="1" custScaleX="1119126" custScaleY="504304" custLinFactX="30668" custLinFactNeighborX="100000" custLinFactNeighborY="3414">
        <dgm:presLayoutVars>
          <dgm:bulletEnabled val="1"/>
        </dgm:presLayoutVars>
      </dgm:prSet>
      <dgm:spPr/>
    </dgm:pt>
  </dgm:ptLst>
  <dgm:cxnLst>
    <dgm:cxn modelId="{4F1CBB42-CB46-489A-9844-1D868F29F455}" srcId="{53B562EC-83FA-4DDC-821E-9BAA5BAAE66F}" destId="{46E4269F-074B-483F-B9BB-EE353C25AC01}" srcOrd="0" destOrd="0" parTransId="{AA5ADF4E-79A3-4F76-BBCE-C37FE1C6D0A6}" sibTransId="{C21D9D50-04E3-4EF5-89CF-09CE04875ED8}"/>
    <dgm:cxn modelId="{0AE5326F-19E7-4C1A-8E6F-2C5E4867FC2A}" type="presOf" srcId="{53B562EC-83FA-4DDC-821E-9BAA5BAAE66F}" destId="{C2604C0E-796F-49FF-81FF-5E2FC883C2A7}" srcOrd="0" destOrd="0" presId="urn:microsoft.com/office/officeart/2005/8/layout/default"/>
    <dgm:cxn modelId="{59A71FB7-FAED-4FC1-965D-4D8A2566C001}" type="presOf" srcId="{46E4269F-074B-483F-B9BB-EE353C25AC01}" destId="{6A6525CA-B8B9-43BB-B788-EEBF8E1DD280}" srcOrd="0" destOrd="0" presId="urn:microsoft.com/office/officeart/2005/8/layout/default"/>
    <dgm:cxn modelId="{B1149962-9E6B-4544-A00C-42985117B015}" type="presParOf" srcId="{C2604C0E-796F-49FF-81FF-5E2FC883C2A7}" destId="{6A6525CA-B8B9-43BB-B788-EEBF8E1DD280}" srcOrd="0" destOrd="0" presId="urn:microsoft.com/office/officeart/2005/8/layout/default"/>
  </dgm:cxnLst>
  <dgm:bg/>
  <dgm:whole/>
  <dgm:extLst>
    <a:ext uri="http://schemas.microsoft.com/office/drawing/2008/diagram">
      <dsp:dataModelExt xmlns:dsp="http://schemas.microsoft.com/office/drawing/2008/diagram" relId="rId3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4F71466-80E2-4B8F-9C72-2F1B0B2255E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6992B8E3-06EF-4492-965A-3BC96445CE92}">
      <dgm:prSet phldrT="[Text]"/>
      <dgm:spPr>
        <a:solidFill>
          <a:schemeClr val="accent5">
            <a:lumMod val="50000"/>
          </a:schemeClr>
        </a:solidFill>
      </dgm:spPr>
      <dgm:t>
        <a:bodyPr/>
        <a:lstStyle/>
        <a:p>
          <a:r>
            <a:rPr lang="en-GB" dirty="0"/>
            <a:t>Capital Adequacy Assessment Process (ICAAP)</a:t>
          </a:r>
        </a:p>
      </dgm:t>
    </dgm:pt>
    <dgm:pt modelId="{74663DF5-3A1F-474D-84AB-EDEA7FAA3DBB}" type="parTrans" cxnId="{3D06F245-7691-492D-9E54-A61F637630DA}">
      <dgm:prSet/>
      <dgm:spPr/>
      <dgm:t>
        <a:bodyPr/>
        <a:lstStyle/>
        <a:p>
          <a:endParaRPr lang="en-GB"/>
        </a:p>
      </dgm:t>
    </dgm:pt>
    <dgm:pt modelId="{2D9113D7-FA52-450C-A37D-27A5406E5F9A}" type="sibTrans" cxnId="{3D06F245-7691-492D-9E54-A61F637630DA}">
      <dgm:prSet/>
      <dgm:spPr/>
      <dgm:t>
        <a:bodyPr/>
        <a:lstStyle/>
        <a:p>
          <a:endParaRPr lang="en-GB"/>
        </a:p>
      </dgm:t>
    </dgm:pt>
    <dgm:pt modelId="{1F2AABC1-0028-491A-AF96-5F7DDD7F6117}">
      <dgm:prSet/>
      <dgm:spPr>
        <a:solidFill>
          <a:schemeClr val="accent5">
            <a:lumMod val="50000"/>
          </a:schemeClr>
        </a:solidFill>
      </dgm:spPr>
      <dgm:t>
        <a:bodyPr/>
        <a:lstStyle/>
        <a:p>
          <a:r>
            <a:rPr lang="en-GB" dirty="0"/>
            <a:t>Supervisory Review and Evaluation Process (SREP)</a:t>
          </a:r>
        </a:p>
      </dgm:t>
    </dgm:pt>
    <dgm:pt modelId="{D5EA37FE-F28F-428A-92F2-AC22AF6B51CA}" type="parTrans" cxnId="{5432D04B-09E1-458F-8BB7-AA7279AC5FA4}">
      <dgm:prSet/>
      <dgm:spPr/>
      <dgm:t>
        <a:bodyPr/>
        <a:lstStyle/>
        <a:p>
          <a:endParaRPr lang="en-GB"/>
        </a:p>
      </dgm:t>
    </dgm:pt>
    <dgm:pt modelId="{41028EA9-34C3-4465-9F4C-CCB67A2D5D96}" type="sibTrans" cxnId="{5432D04B-09E1-458F-8BB7-AA7279AC5FA4}">
      <dgm:prSet/>
      <dgm:spPr/>
      <dgm:t>
        <a:bodyPr/>
        <a:lstStyle/>
        <a:p>
          <a:endParaRPr lang="en-GB"/>
        </a:p>
      </dgm:t>
    </dgm:pt>
    <dgm:pt modelId="{6DB17FAD-70E6-4002-8077-459EB74BEF2C}" type="pres">
      <dgm:prSet presAssocID="{D4F71466-80E2-4B8F-9C72-2F1B0B2255EE}" presName="diagram" presStyleCnt="0">
        <dgm:presLayoutVars>
          <dgm:dir/>
          <dgm:resizeHandles val="exact"/>
        </dgm:presLayoutVars>
      </dgm:prSet>
      <dgm:spPr/>
    </dgm:pt>
    <dgm:pt modelId="{242B9F0A-8CF3-43B3-BF6F-555EDD979A50}" type="pres">
      <dgm:prSet presAssocID="{6992B8E3-06EF-4492-965A-3BC96445CE92}" presName="node" presStyleLbl="node1" presStyleIdx="0" presStyleCnt="2" custScaleY="133632">
        <dgm:presLayoutVars>
          <dgm:bulletEnabled val="1"/>
        </dgm:presLayoutVars>
      </dgm:prSet>
      <dgm:spPr/>
    </dgm:pt>
    <dgm:pt modelId="{F2B97DC1-3CA2-4978-B287-5AC69920BA42}" type="pres">
      <dgm:prSet presAssocID="{2D9113D7-FA52-450C-A37D-27A5406E5F9A}" presName="sibTrans" presStyleCnt="0"/>
      <dgm:spPr/>
    </dgm:pt>
    <dgm:pt modelId="{D50F7C50-FE39-4BA7-9548-18B225AA8E7F}" type="pres">
      <dgm:prSet presAssocID="{1F2AABC1-0028-491A-AF96-5F7DDD7F6117}" presName="node" presStyleLbl="node1" presStyleIdx="1" presStyleCnt="2" custScaleY="148373">
        <dgm:presLayoutVars>
          <dgm:bulletEnabled val="1"/>
        </dgm:presLayoutVars>
      </dgm:prSet>
      <dgm:spPr/>
    </dgm:pt>
  </dgm:ptLst>
  <dgm:cxnLst>
    <dgm:cxn modelId="{A4AE2928-C955-4D1F-9CE7-DED64F99C941}" type="presOf" srcId="{6992B8E3-06EF-4492-965A-3BC96445CE92}" destId="{242B9F0A-8CF3-43B3-BF6F-555EDD979A50}" srcOrd="0" destOrd="0" presId="urn:microsoft.com/office/officeart/2005/8/layout/default"/>
    <dgm:cxn modelId="{3D06F245-7691-492D-9E54-A61F637630DA}" srcId="{D4F71466-80E2-4B8F-9C72-2F1B0B2255EE}" destId="{6992B8E3-06EF-4492-965A-3BC96445CE92}" srcOrd="0" destOrd="0" parTransId="{74663DF5-3A1F-474D-84AB-EDEA7FAA3DBB}" sibTransId="{2D9113D7-FA52-450C-A37D-27A5406E5F9A}"/>
    <dgm:cxn modelId="{5432D04B-09E1-458F-8BB7-AA7279AC5FA4}" srcId="{D4F71466-80E2-4B8F-9C72-2F1B0B2255EE}" destId="{1F2AABC1-0028-491A-AF96-5F7DDD7F6117}" srcOrd="1" destOrd="0" parTransId="{D5EA37FE-F28F-428A-92F2-AC22AF6B51CA}" sibTransId="{41028EA9-34C3-4465-9F4C-CCB67A2D5D96}"/>
    <dgm:cxn modelId="{D2F9E957-6D96-40E9-B787-1CAC00B5B922}" type="presOf" srcId="{1F2AABC1-0028-491A-AF96-5F7DDD7F6117}" destId="{D50F7C50-FE39-4BA7-9548-18B225AA8E7F}" srcOrd="0" destOrd="0" presId="urn:microsoft.com/office/officeart/2005/8/layout/default"/>
    <dgm:cxn modelId="{AD9A0885-9BC9-4A3F-B6B9-16CE8A3C01D0}" type="presOf" srcId="{D4F71466-80E2-4B8F-9C72-2F1B0B2255EE}" destId="{6DB17FAD-70E6-4002-8077-459EB74BEF2C}" srcOrd="0" destOrd="0" presId="urn:microsoft.com/office/officeart/2005/8/layout/default"/>
    <dgm:cxn modelId="{FB568C86-A9EC-45BD-BA57-CEFACECFECC5}" type="presParOf" srcId="{6DB17FAD-70E6-4002-8077-459EB74BEF2C}" destId="{242B9F0A-8CF3-43B3-BF6F-555EDD979A50}" srcOrd="0" destOrd="0" presId="urn:microsoft.com/office/officeart/2005/8/layout/default"/>
    <dgm:cxn modelId="{D2955B8B-66BC-462C-8F55-BDD2EBD5AFD7}" type="presParOf" srcId="{6DB17FAD-70E6-4002-8077-459EB74BEF2C}" destId="{F2B97DC1-3CA2-4978-B287-5AC69920BA42}" srcOrd="1" destOrd="0" presId="urn:microsoft.com/office/officeart/2005/8/layout/default"/>
    <dgm:cxn modelId="{BCACCCC5-6A3F-4942-95B4-2A198684FCFB}" type="presParOf" srcId="{6DB17FAD-70E6-4002-8077-459EB74BEF2C}" destId="{D50F7C50-FE39-4BA7-9548-18B225AA8E7F}" srcOrd="2" destOrd="0" presId="urn:microsoft.com/office/officeart/2005/8/layout/default"/>
  </dgm:cxnLst>
  <dgm:bg/>
  <dgm:whole/>
  <dgm:extLst>
    <a:ext uri="http://schemas.microsoft.com/office/drawing/2008/diagram">
      <dsp:dataModelExt xmlns:dsp="http://schemas.microsoft.com/office/drawing/2008/diagram" relId="rId4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4F71466-80E2-4B8F-9C72-2F1B0B2255E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6992B8E3-06EF-4492-965A-3BC96445CE92}">
      <dgm:prSet phldrT="[Text]" custT="1"/>
      <dgm:spPr>
        <a:solidFill>
          <a:schemeClr val="accent6"/>
        </a:solidFill>
      </dgm:spPr>
      <dgm:t>
        <a:bodyPr/>
        <a:lstStyle/>
        <a:p>
          <a:r>
            <a:rPr lang="it-IT" sz="1800" dirty="0"/>
            <a:t>Disclosure requirements</a:t>
          </a:r>
          <a:endParaRPr lang="en-GB" sz="1800" dirty="0"/>
        </a:p>
      </dgm:t>
    </dgm:pt>
    <dgm:pt modelId="{74663DF5-3A1F-474D-84AB-EDEA7FAA3DBB}" type="parTrans" cxnId="{3D06F245-7691-492D-9E54-A61F637630DA}">
      <dgm:prSet/>
      <dgm:spPr/>
      <dgm:t>
        <a:bodyPr/>
        <a:lstStyle/>
        <a:p>
          <a:endParaRPr lang="en-GB" sz="1200"/>
        </a:p>
      </dgm:t>
    </dgm:pt>
    <dgm:pt modelId="{2D9113D7-FA52-450C-A37D-27A5406E5F9A}" type="sibTrans" cxnId="{3D06F245-7691-492D-9E54-A61F637630DA}">
      <dgm:prSet/>
      <dgm:spPr/>
      <dgm:t>
        <a:bodyPr/>
        <a:lstStyle/>
        <a:p>
          <a:endParaRPr lang="en-GB" sz="1200"/>
        </a:p>
      </dgm:t>
    </dgm:pt>
    <dgm:pt modelId="{6DB17FAD-70E6-4002-8077-459EB74BEF2C}" type="pres">
      <dgm:prSet presAssocID="{D4F71466-80E2-4B8F-9C72-2F1B0B2255EE}" presName="diagram" presStyleCnt="0">
        <dgm:presLayoutVars>
          <dgm:dir/>
          <dgm:resizeHandles val="exact"/>
        </dgm:presLayoutVars>
      </dgm:prSet>
      <dgm:spPr/>
    </dgm:pt>
    <dgm:pt modelId="{242B9F0A-8CF3-43B3-BF6F-555EDD979A50}" type="pres">
      <dgm:prSet presAssocID="{6992B8E3-06EF-4492-965A-3BC96445CE92}" presName="node" presStyleLbl="node1" presStyleIdx="0" presStyleCnt="1" custScaleX="195048" custScaleY="595373">
        <dgm:presLayoutVars>
          <dgm:bulletEnabled val="1"/>
        </dgm:presLayoutVars>
      </dgm:prSet>
      <dgm:spPr/>
    </dgm:pt>
  </dgm:ptLst>
  <dgm:cxnLst>
    <dgm:cxn modelId="{3D06F245-7691-492D-9E54-A61F637630DA}" srcId="{D4F71466-80E2-4B8F-9C72-2F1B0B2255EE}" destId="{6992B8E3-06EF-4492-965A-3BC96445CE92}" srcOrd="0" destOrd="0" parTransId="{74663DF5-3A1F-474D-84AB-EDEA7FAA3DBB}" sibTransId="{2D9113D7-FA52-450C-A37D-27A5406E5F9A}"/>
    <dgm:cxn modelId="{06BB6BB0-6D9C-46FE-9D89-2485A85B63FC}" type="presOf" srcId="{6992B8E3-06EF-4492-965A-3BC96445CE92}" destId="{242B9F0A-8CF3-43B3-BF6F-555EDD979A50}" srcOrd="0" destOrd="0" presId="urn:microsoft.com/office/officeart/2005/8/layout/default"/>
    <dgm:cxn modelId="{9D9951B8-3D7F-432E-889B-3A90CE99CBF8}" type="presOf" srcId="{D4F71466-80E2-4B8F-9C72-2F1B0B2255EE}" destId="{6DB17FAD-70E6-4002-8077-459EB74BEF2C}" srcOrd="0" destOrd="0" presId="urn:microsoft.com/office/officeart/2005/8/layout/default"/>
    <dgm:cxn modelId="{FBCC8F92-D9E6-4100-B178-C5FD042D95C1}" type="presParOf" srcId="{6DB17FAD-70E6-4002-8077-459EB74BEF2C}" destId="{242B9F0A-8CF3-43B3-BF6F-555EDD979A50}" srcOrd="0" destOrd="0" presId="urn:microsoft.com/office/officeart/2005/8/layout/default"/>
  </dgm:cxnLst>
  <dgm:bg/>
  <dgm:whole/>
  <dgm:extLst>
    <a:ext uri="http://schemas.microsoft.com/office/drawing/2008/diagram">
      <dsp:dataModelExt xmlns:dsp="http://schemas.microsoft.com/office/drawing/2008/diagram" relId="rId4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DC8D3-BF85-40F0-9E94-53091289AE66}">
      <dsp:nvSpPr>
        <dsp:cNvPr id="0" name=""/>
        <dsp:cNvSpPr/>
      </dsp:nvSpPr>
      <dsp:spPr>
        <a:xfrm>
          <a:off x="6816" y="427"/>
          <a:ext cx="8454059" cy="503201"/>
        </a:xfrm>
        <a:prstGeom prst="triangl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i="0" u="none" kern="1200" dirty="0"/>
            <a:t>CAPITAL</a:t>
          </a:r>
        </a:p>
      </dsp:txBody>
      <dsp:txXfrm>
        <a:off x="2120331" y="252028"/>
        <a:ext cx="4227029" cy="2516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1BB8E-5116-4330-8ECC-7DB7742A1852}">
      <dsp:nvSpPr>
        <dsp:cNvPr id="0" name=""/>
        <dsp:cNvSpPr/>
      </dsp:nvSpPr>
      <dsp:spPr>
        <a:xfrm>
          <a:off x="0" y="421"/>
          <a:ext cx="9537316" cy="0"/>
        </a:xfrm>
        <a:prstGeom prst="line">
          <a:avLst/>
        </a:prstGeom>
        <a:solidFill>
          <a:schemeClr val="accent1">
            <a:shade val="8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A4F35-822D-453F-8F84-737C89D55216}">
      <dsp:nvSpPr>
        <dsp:cNvPr id="0" name=""/>
        <dsp:cNvSpPr/>
      </dsp:nvSpPr>
      <dsp:spPr>
        <a:xfrm>
          <a:off x="0" y="421"/>
          <a:ext cx="9537316" cy="863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The balance sheet amount of an asset has to be multiplied by the categories’ risk weights to obtain the risk-weighted asset (RWA). Of this RWA, a minimum capital has to be maintained by the bank at all time</a:t>
          </a:r>
        </a:p>
      </dsp:txBody>
      <dsp:txXfrm>
        <a:off x="0" y="421"/>
        <a:ext cx="9537316" cy="86325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7E7D5-0271-4A4C-85FB-BE9CBD5F2031}">
      <dsp:nvSpPr>
        <dsp:cNvPr id="0" name=""/>
        <dsp:cNvSpPr/>
      </dsp:nvSpPr>
      <dsp:spPr>
        <a:xfrm>
          <a:off x="4962872" y="1069518"/>
          <a:ext cx="2381321" cy="448457"/>
        </a:xfrm>
        <a:custGeom>
          <a:avLst/>
          <a:gdLst/>
          <a:ahLst/>
          <a:cxnLst/>
          <a:rect l="0" t="0" r="0" b="0"/>
          <a:pathLst>
            <a:path>
              <a:moveTo>
                <a:pt x="0" y="0"/>
              </a:moveTo>
              <a:lnTo>
                <a:pt x="0" y="224228"/>
              </a:lnTo>
              <a:lnTo>
                <a:pt x="2381321" y="224228"/>
              </a:lnTo>
              <a:lnTo>
                <a:pt x="2381321" y="44845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ADA529-EC18-402A-86E7-18B7A436C3E2}">
      <dsp:nvSpPr>
        <dsp:cNvPr id="0" name=""/>
        <dsp:cNvSpPr/>
      </dsp:nvSpPr>
      <dsp:spPr>
        <a:xfrm>
          <a:off x="2581550" y="1069518"/>
          <a:ext cx="2381321" cy="448457"/>
        </a:xfrm>
        <a:custGeom>
          <a:avLst/>
          <a:gdLst/>
          <a:ahLst/>
          <a:cxnLst/>
          <a:rect l="0" t="0" r="0" b="0"/>
          <a:pathLst>
            <a:path>
              <a:moveTo>
                <a:pt x="2381321" y="0"/>
              </a:moveTo>
              <a:lnTo>
                <a:pt x="2381321" y="224228"/>
              </a:lnTo>
              <a:lnTo>
                <a:pt x="0" y="224228"/>
              </a:lnTo>
              <a:lnTo>
                <a:pt x="0" y="44845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683EDE-935D-4071-BC22-C4E22D1AA819}">
      <dsp:nvSpPr>
        <dsp:cNvPr id="0" name=""/>
        <dsp:cNvSpPr/>
      </dsp:nvSpPr>
      <dsp:spPr>
        <a:xfrm>
          <a:off x="2736300" y="1762"/>
          <a:ext cx="4453142" cy="1067756"/>
        </a:xfrm>
        <a:prstGeom prst="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GB" sz="1800" b="1" kern="1200" dirty="0"/>
            <a:t>Total capital ratio </a:t>
          </a:r>
          <a:r>
            <a:rPr lang="en-GB" sz="1800" kern="1200" dirty="0"/>
            <a:t>(8%), plus</a:t>
          </a:r>
        </a:p>
      </dsp:txBody>
      <dsp:txXfrm>
        <a:off x="2736300" y="1762"/>
        <a:ext cx="4453142" cy="1067756"/>
      </dsp:txXfrm>
    </dsp:sp>
    <dsp:sp modelId="{5F0161B6-B9A6-440D-A6CB-5A3BAD3FDA1B}">
      <dsp:nvSpPr>
        <dsp:cNvPr id="0" name=""/>
        <dsp:cNvSpPr/>
      </dsp:nvSpPr>
      <dsp:spPr>
        <a:xfrm>
          <a:off x="424458" y="1517976"/>
          <a:ext cx="4314185" cy="1067756"/>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GB" sz="1800" kern="1200" dirty="0"/>
            <a:t>a </a:t>
          </a:r>
          <a:r>
            <a:rPr lang="en-GB" sz="1800" b="1" kern="1200" dirty="0"/>
            <a:t>mandatory capital conservation buffer</a:t>
          </a:r>
        </a:p>
      </dsp:txBody>
      <dsp:txXfrm>
        <a:off x="424458" y="1517976"/>
        <a:ext cx="4314185" cy="1067756"/>
      </dsp:txXfrm>
    </dsp:sp>
    <dsp:sp modelId="{FF39D8C0-2C1D-4875-A47E-D3C76D4A1393}">
      <dsp:nvSpPr>
        <dsp:cNvPr id="0" name=""/>
        <dsp:cNvSpPr/>
      </dsp:nvSpPr>
      <dsp:spPr>
        <a:xfrm>
          <a:off x="5187100" y="1517976"/>
          <a:ext cx="4314185" cy="1067756"/>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GB" sz="1800" kern="1200" dirty="0"/>
            <a:t>a </a:t>
          </a:r>
          <a:r>
            <a:rPr lang="en-GB" sz="1800" b="1" kern="1200" dirty="0"/>
            <a:t>countercyclical capital buffer </a:t>
          </a:r>
          <a:endParaRPr lang="en-GB" sz="1800" kern="1200" dirty="0"/>
        </a:p>
      </dsp:txBody>
      <dsp:txXfrm>
        <a:off x="5187100" y="1517976"/>
        <a:ext cx="4314185" cy="10677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525CA-B8B9-43BB-B788-EEBF8E1DD280}">
      <dsp:nvSpPr>
        <dsp:cNvPr id="0" name=""/>
        <dsp:cNvSpPr/>
      </dsp:nvSpPr>
      <dsp:spPr>
        <a:xfrm>
          <a:off x="1" y="1"/>
          <a:ext cx="4702339" cy="475454"/>
        </a:xfrm>
        <a:prstGeom prst="rect">
          <a:avLst/>
        </a:prstGeom>
        <a:solidFill>
          <a:srgbClr val="008E4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Pillar 1</a:t>
          </a:r>
        </a:p>
      </dsp:txBody>
      <dsp:txXfrm>
        <a:off x="1" y="1"/>
        <a:ext cx="4702339" cy="4754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2B9F0A-8CF3-43B3-BF6F-555EDD979A50}">
      <dsp:nvSpPr>
        <dsp:cNvPr id="0" name=""/>
        <dsp:cNvSpPr/>
      </dsp:nvSpPr>
      <dsp:spPr>
        <a:xfrm>
          <a:off x="3225" y="40606"/>
          <a:ext cx="1687844" cy="1212270"/>
        </a:xfrm>
        <a:prstGeom prst="rect">
          <a:avLst/>
        </a:prstGeom>
        <a:solidFill>
          <a:srgbClr val="81C56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Risk </a:t>
          </a:r>
          <a:br>
            <a:rPr lang="en-GB" sz="1800" kern="1200" dirty="0"/>
          </a:br>
          <a:r>
            <a:rPr lang="en-GB" sz="1800" kern="1200" dirty="0"/>
            <a:t>coverage</a:t>
          </a:r>
        </a:p>
      </dsp:txBody>
      <dsp:txXfrm>
        <a:off x="3225" y="40606"/>
        <a:ext cx="1687844" cy="1212270"/>
      </dsp:txXfrm>
    </dsp:sp>
    <dsp:sp modelId="{AECD4052-8798-428F-A96D-F1C345D67259}">
      <dsp:nvSpPr>
        <dsp:cNvPr id="0" name=""/>
        <dsp:cNvSpPr/>
      </dsp:nvSpPr>
      <dsp:spPr>
        <a:xfrm>
          <a:off x="1616" y="1339411"/>
          <a:ext cx="1691063" cy="1212270"/>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Leverage Ratio</a:t>
          </a:r>
        </a:p>
      </dsp:txBody>
      <dsp:txXfrm>
        <a:off x="1616" y="1339411"/>
        <a:ext cx="1691063" cy="12122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CCA56-8797-4B4E-A1B6-7B0F7C9C5C9B}">
      <dsp:nvSpPr>
        <dsp:cNvPr id="0" name=""/>
        <dsp:cNvSpPr/>
      </dsp:nvSpPr>
      <dsp:spPr>
        <a:xfrm>
          <a:off x="0" y="31153"/>
          <a:ext cx="2071653" cy="297732"/>
        </a:xfrm>
        <a:prstGeom prst="rect">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LIQUIDITY</a:t>
          </a:r>
        </a:p>
      </dsp:txBody>
      <dsp:txXfrm>
        <a:off x="0" y="31153"/>
        <a:ext cx="2071653" cy="2977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2B9F0A-8CF3-43B3-BF6F-555EDD979A50}">
      <dsp:nvSpPr>
        <dsp:cNvPr id="0" name=""/>
        <dsp:cNvSpPr/>
      </dsp:nvSpPr>
      <dsp:spPr>
        <a:xfrm>
          <a:off x="2426" y="0"/>
          <a:ext cx="2069227" cy="1807817"/>
        </a:xfrm>
        <a:prstGeom prst="rect">
          <a:avLst/>
        </a:prstGeom>
        <a:solidFill>
          <a:srgbClr val="7C83C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Liquidity Coverage Ratio (LCR)</a:t>
          </a:r>
        </a:p>
      </dsp:txBody>
      <dsp:txXfrm>
        <a:off x="2426" y="0"/>
        <a:ext cx="2069227" cy="1807817"/>
      </dsp:txXfrm>
    </dsp:sp>
    <dsp:sp modelId="{AECD4052-8798-428F-A96D-F1C345D67259}">
      <dsp:nvSpPr>
        <dsp:cNvPr id="0" name=""/>
        <dsp:cNvSpPr/>
      </dsp:nvSpPr>
      <dsp:spPr>
        <a:xfrm>
          <a:off x="1213" y="1896268"/>
          <a:ext cx="2069227" cy="1889286"/>
        </a:xfrm>
        <a:prstGeom prst="rect">
          <a:avLst/>
        </a:prstGeom>
        <a:solidFill>
          <a:srgbClr val="969CD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Net Stable Funding Ratio (NSFR)</a:t>
          </a:r>
        </a:p>
      </dsp:txBody>
      <dsp:txXfrm>
        <a:off x="1213" y="1896268"/>
        <a:ext cx="2069227" cy="18892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525CA-B8B9-43BB-B788-EEBF8E1DD280}">
      <dsp:nvSpPr>
        <dsp:cNvPr id="0" name=""/>
        <dsp:cNvSpPr/>
      </dsp:nvSpPr>
      <dsp:spPr>
        <a:xfrm>
          <a:off x="0" y="26218"/>
          <a:ext cx="1682364" cy="430837"/>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Pillar 2</a:t>
          </a:r>
        </a:p>
      </dsp:txBody>
      <dsp:txXfrm>
        <a:off x="0" y="26218"/>
        <a:ext cx="1682364" cy="4308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525CA-B8B9-43BB-B788-EEBF8E1DD280}">
      <dsp:nvSpPr>
        <dsp:cNvPr id="0" name=""/>
        <dsp:cNvSpPr/>
      </dsp:nvSpPr>
      <dsp:spPr>
        <a:xfrm>
          <a:off x="2161" y="26952"/>
          <a:ext cx="1580537" cy="427335"/>
        </a:xfrm>
        <a:prstGeom prst="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Pillar 3</a:t>
          </a:r>
        </a:p>
      </dsp:txBody>
      <dsp:txXfrm>
        <a:off x="2161" y="26952"/>
        <a:ext cx="1580537" cy="4273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2B9F0A-8CF3-43B3-BF6F-555EDD979A50}">
      <dsp:nvSpPr>
        <dsp:cNvPr id="0" name=""/>
        <dsp:cNvSpPr/>
      </dsp:nvSpPr>
      <dsp:spPr>
        <a:xfrm>
          <a:off x="0" y="125686"/>
          <a:ext cx="1651973" cy="1324538"/>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Capital Adequacy Assessment Process (ICAAP)</a:t>
          </a:r>
        </a:p>
      </dsp:txBody>
      <dsp:txXfrm>
        <a:off x="0" y="125686"/>
        <a:ext cx="1651973" cy="1324538"/>
      </dsp:txXfrm>
    </dsp:sp>
    <dsp:sp modelId="{D50F7C50-FE39-4BA7-9548-18B225AA8E7F}">
      <dsp:nvSpPr>
        <dsp:cNvPr id="0" name=""/>
        <dsp:cNvSpPr/>
      </dsp:nvSpPr>
      <dsp:spPr>
        <a:xfrm>
          <a:off x="0" y="1615422"/>
          <a:ext cx="1651973" cy="1470649"/>
        </a:xfrm>
        <a:prstGeom prst="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Supervisory Review and Evaluation Process (SREP)</a:t>
          </a:r>
        </a:p>
      </dsp:txBody>
      <dsp:txXfrm>
        <a:off x="0" y="1615422"/>
        <a:ext cx="1651973" cy="147064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2B9F0A-8CF3-43B3-BF6F-555EDD979A50}">
      <dsp:nvSpPr>
        <dsp:cNvPr id="0" name=""/>
        <dsp:cNvSpPr/>
      </dsp:nvSpPr>
      <dsp:spPr>
        <a:xfrm>
          <a:off x="1505" y="159308"/>
          <a:ext cx="1579686" cy="2893142"/>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Disclosure requirements</a:t>
          </a:r>
          <a:endParaRPr lang="en-GB" sz="1800" kern="1200" dirty="0"/>
        </a:p>
      </dsp:txBody>
      <dsp:txXfrm>
        <a:off x="1505" y="159308"/>
        <a:ext cx="1579686" cy="289314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24CE221E-83ED-4F6C-BA5F-3F9E6FDB6953}" type="datetimeFigureOut">
              <a:rPr lang="en-US"/>
              <a:t>5/7/2018</a:t>
            </a:fld>
            <a:endParaRPr dirty="0"/>
          </a:p>
        </p:txBody>
      </p:sp>
      <p:sp>
        <p:nvSpPr>
          <p:cNvPr id="4" name="Footer Placehold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CA4CBEF8-5CDE-472B-839B-B8BB0C881006}" type="slidenum">
              <a:rPr/>
              <a:t>‹N°›</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97853E5F-CE67-483C-A264-F17AC70E9CA2}" type="datetimeFigureOut">
              <a:rPr lang="en-US"/>
              <a:t>5/7/2018</a:t>
            </a:fld>
            <a:endParaRPr dirty="0"/>
          </a:p>
        </p:txBody>
      </p:sp>
      <p:sp>
        <p:nvSpPr>
          <p:cNvPr id="4" name="Slide Image Placeholder 3"/>
          <p:cNvSpPr>
            <a:spLocks noGrp="1" noRot="1" noChangeAspect="1"/>
          </p:cNvSpPr>
          <p:nvPr>
            <p:ph type="sldImg" idx="2"/>
          </p:nvPr>
        </p:nvSpPr>
        <p:spPr>
          <a:xfrm>
            <a:off x="88900" y="744538"/>
            <a:ext cx="6616700" cy="3724275"/>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6BB98AFB-CB0D-4DFE-87B9-B4B0D0DE73CD}" type="slidenum">
              <a:rPr/>
              <a:t>‹N°›</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1</a:t>
            </a:fld>
            <a:endParaRPr lang="en-GB" dirty="0"/>
          </a:p>
        </p:txBody>
      </p:sp>
    </p:spTree>
    <p:extLst>
      <p:ext uri="{BB962C8B-B14F-4D97-AF65-F5344CB8AC3E}">
        <p14:creationId xmlns:p14="http://schemas.microsoft.com/office/powerpoint/2010/main" val="1174339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10</a:t>
            </a:fld>
            <a:endParaRPr lang="en-GB" dirty="0"/>
          </a:p>
        </p:txBody>
      </p:sp>
    </p:spTree>
    <p:extLst>
      <p:ext uri="{BB962C8B-B14F-4D97-AF65-F5344CB8AC3E}">
        <p14:creationId xmlns:p14="http://schemas.microsoft.com/office/powerpoint/2010/main" val="3091197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11</a:t>
            </a:fld>
            <a:endParaRPr lang="en-GB" dirty="0"/>
          </a:p>
        </p:txBody>
      </p:sp>
    </p:spTree>
    <p:extLst>
      <p:ext uri="{BB962C8B-B14F-4D97-AF65-F5344CB8AC3E}">
        <p14:creationId xmlns:p14="http://schemas.microsoft.com/office/powerpoint/2010/main" val="134044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12</a:t>
            </a:fld>
            <a:endParaRPr lang="en-GB" dirty="0"/>
          </a:p>
        </p:txBody>
      </p:sp>
    </p:spTree>
    <p:extLst>
      <p:ext uri="{BB962C8B-B14F-4D97-AF65-F5344CB8AC3E}">
        <p14:creationId xmlns:p14="http://schemas.microsoft.com/office/powerpoint/2010/main" val="2484809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13</a:t>
            </a:fld>
            <a:endParaRPr lang="en-GB" dirty="0"/>
          </a:p>
        </p:txBody>
      </p:sp>
    </p:spTree>
    <p:extLst>
      <p:ext uri="{BB962C8B-B14F-4D97-AF65-F5344CB8AC3E}">
        <p14:creationId xmlns:p14="http://schemas.microsoft.com/office/powerpoint/2010/main" val="4211475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14</a:t>
            </a:fld>
            <a:endParaRPr lang="en-GB" dirty="0"/>
          </a:p>
        </p:txBody>
      </p:sp>
    </p:spTree>
    <p:extLst>
      <p:ext uri="{BB962C8B-B14F-4D97-AF65-F5344CB8AC3E}">
        <p14:creationId xmlns:p14="http://schemas.microsoft.com/office/powerpoint/2010/main" val="3664271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15</a:t>
            </a:fld>
            <a:endParaRPr lang="en-GB" dirty="0"/>
          </a:p>
        </p:txBody>
      </p:sp>
    </p:spTree>
    <p:extLst>
      <p:ext uri="{BB962C8B-B14F-4D97-AF65-F5344CB8AC3E}">
        <p14:creationId xmlns:p14="http://schemas.microsoft.com/office/powerpoint/2010/main" val="1641452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16</a:t>
            </a:fld>
            <a:endParaRPr lang="en-GB" dirty="0"/>
          </a:p>
        </p:txBody>
      </p:sp>
    </p:spTree>
    <p:extLst>
      <p:ext uri="{BB962C8B-B14F-4D97-AF65-F5344CB8AC3E}">
        <p14:creationId xmlns:p14="http://schemas.microsoft.com/office/powerpoint/2010/main" val="1073822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17</a:t>
            </a:fld>
            <a:endParaRPr lang="en-GB" dirty="0"/>
          </a:p>
        </p:txBody>
      </p:sp>
    </p:spTree>
    <p:extLst>
      <p:ext uri="{BB962C8B-B14F-4D97-AF65-F5344CB8AC3E}">
        <p14:creationId xmlns:p14="http://schemas.microsoft.com/office/powerpoint/2010/main" val="1073822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18</a:t>
            </a:fld>
            <a:endParaRPr lang="en-GB" dirty="0"/>
          </a:p>
        </p:txBody>
      </p:sp>
    </p:spTree>
    <p:extLst>
      <p:ext uri="{BB962C8B-B14F-4D97-AF65-F5344CB8AC3E}">
        <p14:creationId xmlns:p14="http://schemas.microsoft.com/office/powerpoint/2010/main" val="1073822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19</a:t>
            </a:fld>
            <a:endParaRPr lang="en-GB" dirty="0"/>
          </a:p>
        </p:txBody>
      </p:sp>
    </p:spTree>
    <p:extLst>
      <p:ext uri="{BB962C8B-B14F-4D97-AF65-F5344CB8AC3E}">
        <p14:creationId xmlns:p14="http://schemas.microsoft.com/office/powerpoint/2010/main" val="1073822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2</a:t>
            </a:fld>
            <a:endParaRPr lang="en-US" dirty="0"/>
          </a:p>
        </p:txBody>
      </p:sp>
    </p:spTree>
    <p:extLst>
      <p:ext uri="{BB962C8B-B14F-4D97-AF65-F5344CB8AC3E}">
        <p14:creationId xmlns:p14="http://schemas.microsoft.com/office/powerpoint/2010/main" val="2864014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20</a:t>
            </a:fld>
            <a:endParaRPr lang="en-GB" dirty="0"/>
          </a:p>
        </p:txBody>
      </p:sp>
    </p:spTree>
    <p:extLst>
      <p:ext uri="{BB962C8B-B14F-4D97-AF65-F5344CB8AC3E}">
        <p14:creationId xmlns:p14="http://schemas.microsoft.com/office/powerpoint/2010/main" val="10738221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21</a:t>
            </a:fld>
            <a:endParaRPr lang="en-GB" dirty="0"/>
          </a:p>
        </p:txBody>
      </p:sp>
    </p:spTree>
    <p:extLst>
      <p:ext uri="{BB962C8B-B14F-4D97-AF65-F5344CB8AC3E}">
        <p14:creationId xmlns:p14="http://schemas.microsoft.com/office/powerpoint/2010/main" val="1073822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B98AFB-CB0D-4DFE-87B9-B4B0D0DE73CD}" type="slidenum">
              <a:rPr lang="en-GB" smtClean="0"/>
              <a:t>22</a:t>
            </a:fld>
            <a:endParaRPr lang="en-GB" dirty="0"/>
          </a:p>
        </p:txBody>
      </p:sp>
    </p:spTree>
    <p:extLst>
      <p:ext uri="{BB962C8B-B14F-4D97-AF65-F5344CB8AC3E}">
        <p14:creationId xmlns:p14="http://schemas.microsoft.com/office/powerpoint/2010/main" val="3477878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B98AFB-CB0D-4DFE-87B9-B4B0D0DE73CD}" type="slidenum">
              <a:rPr lang="en-GB" smtClean="0"/>
              <a:t>23</a:t>
            </a:fld>
            <a:endParaRPr lang="en-GB" dirty="0"/>
          </a:p>
        </p:txBody>
      </p:sp>
    </p:spTree>
    <p:extLst>
      <p:ext uri="{BB962C8B-B14F-4D97-AF65-F5344CB8AC3E}">
        <p14:creationId xmlns:p14="http://schemas.microsoft.com/office/powerpoint/2010/main" val="32715692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B98AFB-CB0D-4DFE-87B9-B4B0D0DE73CD}" type="slidenum">
              <a:rPr lang="en-GB" smtClean="0"/>
              <a:t>24</a:t>
            </a:fld>
            <a:endParaRPr lang="en-GB" dirty="0"/>
          </a:p>
        </p:txBody>
      </p:sp>
    </p:spTree>
    <p:extLst>
      <p:ext uri="{BB962C8B-B14F-4D97-AF65-F5344CB8AC3E}">
        <p14:creationId xmlns:p14="http://schemas.microsoft.com/office/powerpoint/2010/main" val="3124929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B98AFB-CB0D-4DFE-87B9-B4B0D0DE73CD}" type="slidenum">
              <a:rPr lang="en-GB" smtClean="0"/>
              <a:t>3</a:t>
            </a:fld>
            <a:endParaRPr lang="en-GB" dirty="0"/>
          </a:p>
        </p:txBody>
      </p:sp>
    </p:spTree>
    <p:extLst>
      <p:ext uri="{BB962C8B-B14F-4D97-AF65-F5344CB8AC3E}">
        <p14:creationId xmlns:p14="http://schemas.microsoft.com/office/powerpoint/2010/main" val="3476168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4</a:t>
            </a:fld>
            <a:endParaRPr lang="en-GB" dirty="0"/>
          </a:p>
        </p:txBody>
      </p:sp>
    </p:spTree>
    <p:extLst>
      <p:ext uri="{BB962C8B-B14F-4D97-AF65-F5344CB8AC3E}">
        <p14:creationId xmlns:p14="http://schemas.microsoft.com/office/powerpoint/2010/main" val="3451633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5</a:t>
            </a:fld>
            <a:endParaRPr lang="en-GB" dirty="0"/>
          </a:p>
        </p:txBody>
      </p:sp>
    </p:spTree>
    <p:extLst>
      <p:ext uri="{BB962C8B-B14F-4D97-AF65-F5344CB8AC3E}">
        <p14:creationId xmlns:p14="http://schemas.microsoft.com/office/powerpoint/2010/main" val="3078178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6</a:t>
            </a:fld>
            <a:endParaRPr lang="en-GB" dirty="0"/>
          </a:p>
        </p:txBody>
      </p:sp>
    </p:spTree>
    <p:extLst>
      <p:ext uri="{BB962C8B-B14F-4D97-AF65-F5344CB8AC3E}">
        <p14:creationId xmlns:p14="http://schemas.microsoft.com/office/powerpoint/2010/main" val="3652553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7</a:t>
            </a:fld>
            <a:endParaRPr lang="en-GB" dirty="0"/>
          </a:p>
        </p:txBody>
      </p:sp>
    </p:spTree>
    <p:extLst>
      <p:ext uri="{BB962C8B-B14F-4D97-AF65-F5344CB8AC3E}">
        <p14:creationId xmlns:p14="http://schemas.microsoft.com/office/powerpoint/2010/main" val="1272482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8</a:t>
            </a:fld>
            <a:endParaRPr lang="en-GB" dirty="0"/>
          </a:p>
        </p:txBody>
      </p:sp>
    </p:spTree>
    <p:extLst>
      <p:ext uri="{BB962C8B-B14F-4D97-AF65-F5344CB8AC3E}">
        <p14:creationId xmlns:p14="http://schemas.microsoft.com/office/powerpoint/2010/main" val="3118070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BB98AFB-CB0D-4DFE-87B9-B4B0D0DE73CD}" type="slidenum">
              <a:rPr lang="en-GB" smtClean="0"/>
              <a:t>9</a:t>
            </a:fld>
            <a:endParaRPr lang="en-GB" dirty="0"/>
          </a:p>
        </p:txBody>
      </p:sp>
    </p:spTree>
    <p:extLst>
      <p:ext uri="{BB962C8B-B14F-4D97-AF65-F5344CB8AC3E}">
        <p14:creationId xmlns:p14="http://schemas.microsoft.com/office/powerpoint/2010/main" val="1375647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4000">
                <a:solidFill>
                  <a:schemeClr val="accent1"/>
                </a:solidFill>
              </a:defRPr>
            </a:lvl1pPr>
          </a:lstStyle>
          <a:p>
            <a:r>
              <a:rPr lang="en-US"/>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5" name="Footer Placeholder 4"/>
          <p:cNvSpPr>
            <a:spLocks noGrp="1"/>
          </p:cNvSpPr>
          <p:nvPr>
            <p:ph type="ftr" sz="quarter" idx="11"/>
          </p:nvPr>
        </p:nvSpPr>
        <p:spPr>
          <a:xfrm>
            <a:off x="1065213" y="6432551"/>
            <a:ext cx="5653087" cy="273049"/>
          </a:xfrm>
        </p:spPr>
        <p:txBody>
          <a:bodyPr/>
          <a:lstStyle>
            <a:lvl1pPr>
              <a:defRPr>
                <a:effectLst/>
              </a:defRPr>
            </a:lvl1pPr>
          </a:lstStyle>
          <a:p>
            <a:r>
              <a:rPr lang="en-US" dirty="0"/>
              <a:t>Add a footer</a:t>
            </a:r>
          </a:p>
        </p:txBody>
      </p:sp>
      <p:sp>
        <p:nvSpPr>
          <p:cNvPr id="4" name="Date Placeholder 3"/>
          <p:cNvSpPr>
            <a:spLocks noGrp="1"/>
          </p:cNvSpPr>
          <p:nvPr>
            <p:ph type="dt" sz="half" idx="10"/>
          </p:nvPr>
        </p:nvSpPr>
        <p:spPr>
          <a:xfrm>
            <a:off x="6932612" y="6432551"/>
            <a:ext cx="1371600" cy="273049"/>
          </a:xfrm>
        </p:spPr>
        <p:txBody>
          <a:bodyPr/>
          <a:lstStyle/>
          <a:p>
            <a:fld id="{3E0FA9E5-6744-4841-888F-9E7CC0C2B7EC}" type="datetimeFigureOut">
              <a:rPr lang="en-US" smtClean="0"/>
              <a:t>5/7/2018</a:t>
            </a:fld>
            <a:endParaRPr lang="en-US" dirty="0"/>
          </a:p>
        </p:txBody>
      </p:sp>
      <p:sp>
        <p:nvSpPr>
          <p:cNvPr id="6" name="Slide Number Placeholder 5"/>
          <p:cNvSpPr>
            <a:spLocks noGrp="1"/>
          </p:cNvSpPr>
          <p:nvPr>
            <p:ph type="sldNum" sz="quarter" idx="12"/>
          </p:nvPr>
        </p:nvSpPr>
        <p:spPr>
          <a:xfrm>
            <a:off x="8532812" y="6432551"/>
            <a:ext cx="1219201" cy="273049"/>
          </a:xfrm>
        </p:spPr>
        <p:txBody>
          <a:bodyPr/>
          <a:lstStyle/>
          <a:p>
            <a:fld id="{AAEAE4A8-A6E5-453E-B946-FB774B73F48C}" type="slidenum">
              <a:rPr lang="en-US" smtClean="0"/>
              <a:t>‹N°›</a:t>
            </a:fld>
            <a:endParaRPr lang="en-US" dirty="0"/>
          </a:p>
        </p:txBody>
      </p:sp>
    </p:spTree>
    <p:extLst>
      <p:ext uri="{BB962C8B-B14F-4D97-AF65-F5344CB8AC3E}">
        <p14:creationId xmlns:p14="http://schemas.microsoft.com/office/powerpoint/2010/main" val="29023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5/7/2018</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‹N°›</a:t>
            </a:fld>
            <a:endParaRPr lang="en-US" dirty="0"/>
          </a:p>
        </p:txBody>
      </p:sp>
    </p:spTree>
    <p:extLst>
      <p:ext uri="{BB962C8B-B14F-4D97-AF65-F5344CB8AC3E}">
        <p14:creationId xmlns:p14="http://schemas.microsoft.com/office/powerpoint/2010/main" val="28414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5/7/2018</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‹N°›</a:t>
            </a:fld>
            <a:endParaRPr lang="en-US" dirty="0"/>
          </a:p>
        </p:txBody>
      </p:sp>
    </p:spTree>
    <p:extLst>
      <p:ext uri="{BB962C8B-B14F-4D97-AF65-F5344CB8AC3E}">
        <p14:creationId xmlns:p14="http://schemas.microsoft.com/office/powerpoint/2010/main" val="213543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5/7/2018</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‹N°›</a:t>
            </a:fld>
            <a:endParaRPr lang="en-US" dirty="0"/>
          </a:p>
        </p:txBody>
      </p:sp>
    </p:spTree>
    <p:extLst>
      <p:ext uri="{BB962C8B-B14F-4D97-AF65-F5344CB8AC3E}">
        <p14:creationId xmlns:p14="http://schemas.microsoft.com/office/powerpoint/2010/main" val="35067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5/7/2018</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‹N°›</a:t>
            </a:fld>
            <a:endParaRPr lang="en-US" dirty="0"/>
          </a:p>
        </p:txBody>
      </p:sp>
    </p:spTree>
    <p:extLst>
      <p:ext uri="{BB962C8B-B14F-4D97-AF65-F5344CB8AC3E}">
        <p14:creationId xmlns:p14="http://schemas.microsoft.com/office/powerpoint/2010/main" val="292563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E0FA9E5-6744-4841-888F-9E7CC0C2B7EC}" type="datetimeFigureOut">
              <a:rPr lang="en-US" smtClean="0"/>
              <a:t>5/7/2018</a:t>
            </a:fld>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‹N°›</a:t>
            </a:fld>
            <a:endParaRPr lang="en-US" dirty="0"/>
          </a:p>
        </p:txBody>
      </p:sp>
    </p:spTree>
    <p:extLst>
      <p:ext uri="{BB962C8B-B14F-4D97-AF65-F5344CB8AC3E}">
        <p14:creationId xmlns:p14="http://schemas.microsoft.com/office/powerpoint/2010/main" val="124050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5211" y="533400"/>
            <a:ext cx="8686802" cy="10668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E0FA9E5-6744-4841-888F-9E7CC0C2B7EC}" type="datetimeFigureOut">
              <a:rPr lang="en-US" smtClean="0"/>
              <a:t>5/7/2018</a:t>
            </a:fld>
            <a:endParaRPr lang="en-US" dirty="0"/>
          </a:p>
        </p:txBody>
      </p:sp>
      <p:sp>
        <p:nvSpPr>
          <p:cNvPr id="9" name="Slide Number Placeholder 8"/>
          <p:cNvSpPr>
            <a:spLocks noGrp="1"/>
          </p:cNvSpPr>
          <p:nvPr>
            <p:ph type="sldNum" sz="quarter" idx="12"/>
          </p:nvPr>
        </p:nvSpPr>
        <p:spPr/>
        <p:txBody>
          <a:bodyPr/>
          <a:lstStyle/>
          <a:p>
            <a:fld id="{AAEAE4A8-A6E5-453E-B946-FB774B73F48C}" type="slidenum">
              <a:rPr lang="en-US" smtClean="0"/>
              <a:t>‹N°›</a:t>
            </a:fld>
            <a:endParaRPr lang="en-US" dirty="0"/>
          </a:p>
        </p:txBody>
      </p:sp>
    </p:spTree>
    <p:extLst>
      <p:ext uri="{BB962C8B-B14F-4D97-AF65-F5344CB8AC3E}">
        <p14:creationId xmlns:p14="http://schemas.microsoft.com/office/powerpoint/2010/main" val="330154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E0FA9E5-6744-4841-888F-9E7CC0C2B7EC}" type="datetimeFigureOut">
              <a:rPr lang="en-US" smtClean="0"/>
              <a:t>5/7/2018</a:t>
            </a:fld>
            <a:endParaRPr lang="en-US" dirty="0"/>
          </a:p>
        </p:txBody>
      </p:sp>
      <p:sp>
        <p:nvSpPr>
          <p:cNvPr id="5" name="Slide Number Placeholder 4"/>
          <p:cNvSpPr>
            <a:spLocks noGrp="1"/>
          </p:cNvSpPr>
          <p:nvPr>
            <p:ph type="sldNum" sz="quarter" idx="12"/>
          </p:nvPr>
        </p:nvSpPr>
        <p:spPr/>
        <p:txBody>
          <a:bodyPr/>
          <a:lstStyle/>
          <a:p>
            <a:fld id="{AAEAE4A8-A6E5-453E-B946-FB774B73F48C}" type="slidenum">
              <a:rPr lang="en-US" smtClean="0"/>
              <a:t>‹N°›</a:t>
            </a:fld>
            <a:endParaRPr lang="en-US" dirty="0"/>
          </a:p>
        </p:txBody>
      </p:sp>
    </p:spTree>
    <p:extLst>
      <p:ext uri="{BB962C8B-B14F-4D97-AF65-F5344CB8AC3E}">
        <p14:creationId xmlns:p14="http://schemas.microsoft.com/office/powerpoint/2010/main" val="137030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E0FA9E5-6744-4841-888F-9E7CC0C2B7EC}" type="datetimeFigureOut">
              <a:rPr lang="en-US" smtClean="0"/>
              <a:t>5/7/2018</a:t>
            </a:fld>
            <a:endParaRPr lang="en-US" dirty="0"/>
          </a:p>
        </p:txBody>
      </p:sp>
      <p:sp>
        <p:nvSpPr>
          <p:cNvPr id="4" name="Slide Number Placeholder 3"/>
          <p:cNvSpPr>
            <a:spLocks noGrp="1"/>
          </p:cNvSpPr>
          <p:nvPr>
            <p:ph type="sldNum" sz="quarter" idx="12"/>
          </p:nvPr>
        </p:nvSpPr>
        <p:spPr/>
        <p:txBody>
          <a:bodyPr/>
          <a:lstStyle/>
          <a:p>
            <a:fld id="{AAEAE4A8-A6E5-453E-B946-FB774B73F48C}" type="slidenum">
              <a:rPr lang="en-US" smtClean="0"/>
              <a:t>‹N°›</a:t>
            </a:fld>
            <a:endParaRPr lang="en-US" dirty="0"/>
          </a:p>
        </p:txBody>
      </p:sp>
    </p:spTree>
    <p:extLst>
      <p:ext uri="{BB962C8B-B14F-4D97-AF65-F5344CB8AC3E}">
        <p14:creationId xmlns:p14="http://schemas.microsoft.com/office/powerpoint/2010/main" val="308826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E0FA9E5-6744-4841-888F-9E7CC0C2B7EC}" type="datetimeFigureOut">
              <a:rPr lang="en-US" smtClean="0"/>
              <a:t>5/7/2018</a:t>
            </a:fld>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‹N°›</a:t>
            </a:fld>
            <a:endParaRPr lang="en-US" dirty="0"/>
          </a:p>
        </p:txBody>
      </p:sp>
    </p:spTree>
    <p:extLst>
      <p:ext uri="{BB962C8B-B14F-4D97-AF65-F5344CB8AC3E}">
        <p14:creationId xmlns:p14="http://schemas.microsoft.com/office/powerpoint/2010/main" val="10008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7285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1065212" y="533400"/>
            <a:ext cx="8686801" cy="1066800"/>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100">
                <a:solidFill>
                  <a:schemeClr val="tx1"/>
                </a:solidFill>
              </a:defRPr>
            </a:lvl1pPr>
          </a:lstStyle>
          <a:p>
            <a:fld id="{3E0FA9E5-6744-4841-888F-9E7CC0C2B7EC}" type="datetimeFigureOut">
              <a:rPr lang="en-US" smtClean="0"/>
              <a:pPr/>
              <a:t>5/7/2018</a:t>
            </a:fld>
            <a:endParaRPr lang="en-US" dirty="0"/>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100">
                <a:solidFill>
                  <a:schemeClr val="tx1"/>
                </a:solidFill>
              </a:defRPr>
            </a:lvl1pPr>
          </a:lstStyle>
          <a:p>
            <a:fld id="{AAEAE4A8-A6E5-453E-B946-FB774B73F48C}" type="slidenum">
              <a:rPr lang="en-US" smtClean="0"/>
              <a:pPr/>
              <a:t>‹N°›</a:t>
            </a:fld>
            <a:endParaRPr lang="en-US" dirty="0"/>
          </a:p>
        </p:txBody>
      </p:sp>
    </p:spTree>
    <p:extLst>
      <p:ext uri="{BB962C8B-B14F-4D97-AF65-F5344CB8AC3E}">
        <p14:creationId xmlns:p14="http://schemas.microsoft.com/office/powerpoint/2010/main" val="1327670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9" Type="http://schemas.openxmlformats.org/officeDocument/2006/relationships/diagramLayout" Target="../diagrams/layout8.xml"/><Relationship Id="rId3" Type="http://schemas.openxmlformats.org/officeDocument/2006/relationships/diagramData" Target="../diagrams/data1.xml"/><Relationship Id="rId21" Type="http://schemas.openxmlformats.org/officeDocument/2006/relationships/diagramColors" Target="../diagrams/colors4.xml"/><Relationship Id="rId34" Type="http://schemas.openxmlformats.org/officeDocument/2006/relationships/diagramLayout" Target="../diagrams/layout7.xml"/><Relationship Id="rId42" Type="http://schemas.microsoft.com/office/2007/relationships/diagramDrawing" Target="../diagrams/drawing8.xml"/><Relationship Id="rId47" Type="http://schemas.microsoft.com/office/2007/relationships/diagramDrawing" Target="../diagrams/drawing9.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33" Type="http://schemas.openxmlformats.org/officeDocument/2006/relationships/diagramData" Target="../diagrams/data7.xml"/><Relationship Id="rId38" Type="http://schemas.openxmlformats.org/officeDocument/2006/relationships/diagramData" Target="../diagrams/data8.xml"/><Relationship Id="rId46" Type="http://schemas.openxmlformats.org/officeDocument/2006/relationships/diagramColors" Target="../diagrams/colors9.xml"/><Relationship Id="rId2" Type="http://schemas.openxmlformats.org/officeDocument/2006/relationships/notesSlide" Target="../notesSlides/notesSlide3.xml"/><Relationship Id="rId16" Type="http://schemas.openxmlformats.org/officeDocument/2006/relationships/diagramColors" Target="../diagrams/colors3.xml"/><Relationship Id="rId20" Type="http://schemas.openxmlformats.org/officeDocument/2006/relationships/diagramQuickStyle" Target="../diagrams/quickStyle4.xml"/><Relationship Id="rId29" Type="http://schemas.openxmlformats.org/officeDocument/2006/relationships/diagramLayout" Target="../diagrams/layout6.xml"/><Relationship Id="rId41" Type="http://schemas.openxmlformats.org/officeDocument/2006/relationships/diagramColors" Target="../diagrams/colors8.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37" Type="http://schemas.microsoft.com/office/2007/relationships/diagramDrawing" Target="../diagrams/drawing7.xml"/><Relationship Id="rId40" Type="http://schemas.openxmlformats.org/officeDocument/2006/relationships/diagramQuickStyle" Target="../diagrams/quickStyle8.xml"/><Relationship Id="rId45" Type="http://schemas.openxmlformats.org/officeDocument/2006/relationships/diagramQuickStyle" Target="../diagrams/quickStyle9.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36" Type="http://schemas.openxmlformats.org/officeDocument/2006/relationships/diagramColors" Target="../diagrams/colors7.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4" Type="http://schemas.openxmlformats.org/officeDocument/2006/relationships/diagramLayout" Target="../diagrams/layout9.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 Id="rId35" Type="http://schemas.openxmlformats.org/officeDocument/2006/relationships/diagramQuickStyle" Target="../diagrams/quickStyle7.xml"/><Relationship Id="rId43" Type="http://schemas.openxmlformats.org/officeDocument/2006/relationships/diagramData" Target="../diagrams/data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9976" y="405096"/>
            <a:ext cx="7848872" cy="5309146"/>
          </a:xfrm>
          <a:prstGeom prst="rect">
            <a:avLst/>
          </a:prstGeom>
        </p:spPr>
        <p:txBody>
          <a:bodyPr wrap="square">
            <a:spAutoFit/>
          </a:bodyPr>
          <a:lstStyle/>
          <a:p>
            <a:pPr algn="ctr">
              <a:lnSpc>
                <a:spcPct val="150000"/>
              </a:lnSpc>
            </a:pPr>
            <a:endParaRPr lang="it-IT" b="1" dirty="0"/>
          </a:p>
          <a:p>
            <a:pPr algn="ctr">
              <a:lnSpc>
                <a:spcPct val="150000"/>
              </a:lnSpc>
            </a:pPr>
            <a:r>
              <a:rPr lang="it-IT" sz="2400" b="1" dirty="0"/>
              <a:t>UNIVERSITÀ CARLO CATTANEO – LIUC</a:t>
            </a:r>
          </a:p>
          <a:p>
            <a:pPr algn="ctr">
              <a:lnSpc>
                <a:spcPct val="150000"/>
              </a:lnSpc>
            </a:pPr>
            <a:endParaRPr lang="it-IT" dirty="0"/>
          </a:p>
          <a:p>
            <a:pPr algn="ctr">
              <a:lnSpc>
                <a:spcPct val="150000"/>
              </a:lnSpc>
            </a:pPr>
            <a:endParaRPr lang="it-IT" dirty="0"/>
          </a:p>
          <a:p>
            <a:pPr algn="ctr">
              <a:lnSpc>
                <a:spcPct val="150000"/>
              </a:lnSpc>
            </a:pPr>
            <a:r>
              <a:rPr lang="it-IT" sz="2400" dirty="0"/>
              <a:t>International Financial and Foreign Exchange Markets</a:t>
            </a:r>
          </a:p>
          <a:p>
            <a:pPr algn="ctr">
              <a:lnSpc>
                <a:spcPct val="150000"/>
              </a:lnSpc>
            </a:pPr>
            <a:endParaRPr lang="it-IT" dirty="0"/>
          </a:p>
          <a:p>
            <a:pPr algn="ctr">
              <a:lnSpc>
                <a:spcPct val="150000"/>
              </a:lnSpc>
            </a:pPr>
            <a:endParaRPr lang="it-IT" dirty="0"/>
          </a:p>
          <a:p>
            <a:pPr algn="ctr">
              <a:lnSpc>
                <a:spcPct val="150000"/>
              </a:lnSpc>
            </a:pPr>
            <a:r>
              <a:rPr lang="it-IT" sz="3600" b="1" dirty="0"/>
              <a:t>Special Topics: BASEL III</a:t>
            </a:r>
          </a:p>
          <a:p>
            <a:pPr algn="ctr">
              <a:lnSpc>
                <a:spcPct val="150000"/>
              </a:lnSpc>
            </a:pPr>
            <a:endParaRPr lang="it-IT" dirty="0"/>
          </a:p>
          <a:p>
            <a:pPr algn="ctr">
              <a:lnSpc>
                <a:spcPct val="150000"/>
              </a:lnSpc>
            </a:pPr>
            <a:endParaRPr lang="it-IT" dirty="0"/>
          </a:p>
          <a:p>
            <a:pPr algn="r">
              <a:lnSpc>
                <a:spcPct val="150000"/>
              </a:lnSpc>
            </a:pPr>
            <a:r>
              <a:rPr lang="it-IT" sz="1600" dirty="0"/>
              <a:t>Riccardo Gastaldo</a:t>
            </a:r>
          </a:p>
        </p:txBody>
      </p:sp>
    </p:spTree>
    <p:extLst>
      <p:ext uri="{BB962C8B-B14F-4D97-AF65-F5344CB8AC3E}">
        <p14:creationId xmlns:p14="http://schemas.microsoft.com/office/powerpoint/2010/main" val="2646371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Pillar 1 – Total Capital Ratio</a:t>
            </a:r>
            <a:endParaRPr lang="en-US" dirty="0">
              <a:solidFill>
                <a:schemeClr val="tx1">
                  <a:lumMod val="75000"/>
                  <a:lumOff val="25000"/>
                </a:schemeClr>
              </a:solidFill>
            </a:endParaRPr>
          </a:p>
        </p:txBody>
      </p:sp>
      <mc:AlternateContent xmlns:mc="http://schemas.openxmlformats.org/markup-compatibility/2006" xmlns:a14="http://schemas.microsoft.com/office/drawing/2010/main">
        <mc:Choice Requires="a14">
          <p:sp>
            <p:nvSpPr>
              <p:cNvPr id="4" name="Rectangle 3"/>
              <p:cNvSpPr/>
              <p:nvPr/>
            </p:nvSpPr>
            <p:spPr>
              <a:xfrm>
                <a:off x="2912184" y="1833795"/>
                <a:ext cx="6227089" cy="1143583"/>
              </a:xfrm>
              <a:prstGeom prst="rect">
                <a:avLst/>
              </a:prstGeom>
            </p:spPr>
            <p:txBody>
              <a:bodyPr wrap="none">
                <a:spAutoFit/>
              </a:bodyPr>
              <a:lstStyle/>
              <a:p>
                <a:pPr>
                  <a:lnSpc>
                    <a:spcPct val="150000"/>
                  </a:lnSpc>
                </a:pPr>
                <a14:m>
                  <m:oMathPara xmlns:m="http://schemas.openxmlformats.org/officeDocument/2006/math">
                    <m:oMathParaPr>
                      <m:jc m:val="centerGroup"/>
                    </m:oMathParaPr>
                    <m:oMath xmlns:m="http://schemas.openxmlformats.org/officeDocument/2006/math">
                      <m:r>
                        <a:rPr lang="en-GB" sz="2400" b="1" i="1">
                          <a:latin typeface="Cambria Math" panose="02040503050406030204" pitchFamily="18" charset="0"/>
                        </a:rPr>
                        <m:t>𝑻𝒐𝒕𝒂𝒍</m:t>
                      </m:r>
                      <m:r>
                        <a:rPr lang="en-GB" sz="2400" b="1" i="1">
                          <a:latin typeface="Cambria Math" panose="02040503050406030204" pitchFamily="18" charset="0"/>
                        </a:rPr>
                        <m:t> </m:t>
                      </m:r>
                      <m:r>
                        <a:rPr lang="en-GB" sz="2400" b="1" i="1">
                          <a:latin typeface="Cambria Math" panose="02040503050406030204" pitchFamily="18" charset="0"/>
                        </a:rPr>
                        <m:t>𝑪𝒂𝒑𝒊𝒕𝒂𝒍</m:t>
                      </m:r>
                      <m:r>
                        <a:rPr lang="en-GB" sz="2400" b="1" i="1">
                          <a:latin typeface="Cambria Math" panose="02040503050406030204" pitchFamily="18" charset="0"/>
                        </a:rPr>
                        <m:t> </m:t>
                      </m:r>
                      <m:r>
                        <a:rPr lang="en-GB" sz="2400" b="1" i="1">
                          <a:latin typeface="Cambria Math" panose="02040503050406030204" pitchFamily="18" charset="0"/>
                        </a:rPr>
                        <m:t>𝑹𝒂𝒕𝒊𝒐</m:t>
                      </m:r>
                      <m:r>
                        <a:rPr lang="en-GB" sz="2400" i="1">
                          <a:latin typeface="Cambria Math" panose="02040503050406030204" pitchFamily="18" charset="0"/>
                        </a:rPr>
                        <m:t>=</m:t>
                      </m:r>
                      <m:f>
                        <m:fPr>
                          <m:ctrlPr>
                            <a:rPr lang="en-GB" sz="2400" i="1">
                              <a:latin typeface="Cambria Math" panose="02040503050406030204" pitchFamily="18" charset="0"/>
                            </a:rPr>
                          </m:ctrlPr>
                        </m:fPr>
                        <m:num>
                          <m:r>
                            <a:rPr lang="en-GB" sz="2400" i="1">
                              <a:latin typeface="Cambria Math" panose="02040503050406030204" pitchFamily="18" charset="0"/>
                            </a:rPr>
                            <m:t>𝑇𝑜𝑡𝑎𝑙</m:t>
                          </m:r>
                          <m:r>
                            <a:rPr lang="en-GB" sz="2400" i="1">
                              <a:latin typeface="Cambria Math" panose="02040503050406030204" pitchFamily="18" charset="0"/>
                            </a:rPr>
                            <m:t> </m:t>
                          </m:r>
                          <m:r>
                            <a:rPr lang="en-GB" sz="2400" i="1">
                              <a:latin typeface="Cambria Math" panose="02040503050406030204" pitchFamily="18" charset="0"/>
                            </a:rPr>
                            <m:t>𝐶𝑎𝑝𝑖𝑡𝑎𝑙</m:t>
                          </m:r>
                        </m:num>
                        <m:den>
                          <m:r>
                            <a:rPr lang="en-GB" sz="2400" i="1">
                              <a:latin typeface="Cambria Math" panose="02040503050406030204" pitchFamily="18" charset="0"/>
                            </a:rPr>
                            <m:t>𝑅𝑊𝐴</m:t>
                          </m:r>
                        </m:den>
                      </m:f>
                      <m:r>
                        <a:rPr lang="en-GB" sz="2400" i="1">
                          <a:latin typeface="Cambria Math" panose="02040503050406030204" pitchFamily="18" charset="0"/>
                        </a:rPr>
                        <m:t>≥8%</m:t>
                      </m:r>
                    </m:oMath>
                  </m:oMathPara>
                </a14:m>
                <a:endParaRPr lang="en-GB" sz="2400" i="1" dirty="0">
                  <a:latin typeface="Cambria Math" panose="020405030504060302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2912184" y="1833795"/>
                <a:ext cx="6227089" cy="1143583"/>
              </a:xfrm>
              <a:prstGeom prst="rect">
                <a:avLst/>
              </a:prstGeom>
              <a:blipFill rotWithShape="0">
                <a:blip r:embed="rId3"/>
                <a:stretch>
                  <a:fillRect/>
                </a:stretch>
              </a:blipFill>
            </p:spPr>
            <p:txBody>
              <a:bodyPr/>
              <a:lstStyle/>
              <a:p>
                <a:r>
                  <a:rPr lang="en-GB">
                    <a:noFill/>
                  </a:rPr>
                  <a:t> </a:t>
                </a:r>
              </a:p>
            </p:txBody>
          </p:sp>
        </mc:Fallback>
      </mc:AlternateContent>
      <p:sp>
        <p:nvSpPr>
          <p:cNvPr id="8" name="Rectangle 7"/>
          <p:cNvSpPr/>
          <p:nvPr/>
        </p:nvSpPr>
        <p:spPr>
          <a:xfrm>
            <a:off x="1065211" y="2977378"/>
            <a:ext cx="9921036" cy="2585323"/>
          </a:xfrm>
          <a:prstGeom prst="rect">
            <a:avLst/>
          </a:prstGeom>
        </p:spPr>
        <p:txBody>
          <a:bodyPr wrap="square">
            <a:spAutoFit/>
          </a:bodyPr>
          <a:lstStyle/>
          <a:p>
            <a:pPr algn="just">
              <a:lnSpc>
                <a:spcPct val="150000"/>
              </a:lnSpc>
            </a:pPr>
            <a:r>
              <a:rPr lang="en-GB" dirty="0"/>
              <a:t>The Total Regulatory capital is made up</a:t>
            </a:r>
          </a:p>
          <a:p>
            <a:pPr marL="285750" indent="-285750" algn="just">
              <a:lnSpc>
                <a:spcPct val="150000"/>
              </a:lnSpc>
              <a:buFont typeface="Arial" panose="020B0604020202020204" pitchFamily="34" charset="0"/>
              <a:buChar char="•"/>
            </a:pPr>
            <a:r>
              <a:rPr lang="en-GB" dirty="0"/>
              <a:t>Tier 1 capital (6%)</a:t>
            </a:r>
          </a:p>
          <a:p>
            <a:pPr marL="285750" indent="-285750" algn="just">
              <a:lnSpc>
                <a:spcPct val="150000"/>
              </a:lnSpc>
              <a:buFont typeface="Arial" panose="020B0604020202020204" pitchFamily="34" charset="0"/>
              <a:buChar char="•"/>
            </a:pPr>
            <a:r>
              <a:rPr lang="en-GB" dirty="0"/>
              <a:t>Tier 2 capital (2%): it is composed by elements that meet the criteria for inclusion in Tier 2 capital (and are not included in Tier 1 capital)</a:t>
            </a:r>
          </a:p>
          <a:p>
            <a:pPr algn="just">
              <a:lnSpc>
                <a:spcPct val="150000"/>
              </a:lnSpc>
            </a:pPr>
            <a:endParaRPr lang="en-GB" dirty="0"/>
          </a:p>
          <a:p>
            <a:pPr algn="just">
              <a:lnSpc>
                <a:spcPct val="150000"/>
              </a:lnSpc>
            </a:pPr>
            <a:r>
              <a:rPr lang="en-GB" dirty="0"/>
              <a:t>In the Tier 1 the predominant form of capital must be common shares and retained earnings</a:t>
            </a:r>
          </a:p>
        </p:txBody>
      </p:sp>
    </p:spTree>
    <p:extLst>
      <p:ext uri="{BB962C8B-B14F-4D97-AF65-F5344CB8AC3E}">
        <p14:creationId xmlns:p14="http://schemas.microsoft.com/office/powerpoint/2010/main" val="300921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Pillar 1 – Two additional capital buffers</a:t>
            </a:r>
            <a:endParaRPr lang="en-US" dirty="0">
              <a:solidFill>
                <a:schemeClr val="tx1">
                  <a:lumMod val="75000"/>
                  <a:lumOff val="25000"/>
                </a:schemeClr>
              </a:solidFill>
            </a:endParaRPr>
          </a:p>
        </p:txBody>
      </p:sp>
      <p:sp>
        <p:nvSpPr>
          <p:cNvPr id="3" name="Rectangle 2"/>
          <p:cNvSpPr/>
          <p:nvPr/>
        </p:nvSpPr>
        <p:spPr>
          <a:xfrm>
            <a:off x="1065212" y="1844824"/>
            <a:ext cx="9925744" cy="1200329"/>
          </a:xfrm>
          <a:prstGeom prst="rect">
            <a:avLst/>
          </a:prstGeom>
        </p:spPr>
        <p:txBody>
          <a:bodyPr wrap="square">
            <a:spAutoFit/>
          </a:bodyPr>
          <a:lstStyle/>
          <a:p>
            <a:pPr algn="just"/>
            <a:r>
              <a:rPr lang="en-GB" dirty="0"/>
              <a:t>In the aftermath of the recent financial crisis, the Committee decided to push capital requirements even further, by creating two additional countermeasures to avoid banks’ failure.</a:t>
            </a:r>
          </a:p>
          <a:p>
            <a:pPr algn="just"/>
            <a:endParaRPr lang="en-GB" dirty="0"/>
          </a:p>
          <a:p>
            <a:pPr algn="ctr"/>
            <a:r>
              <a:rPr lang="en-GB" dirty="0"/>
              <a:t>Hence, the final capital requirement will be given by</a:t>
            </a:r>
          </a:p>
        </p:txBody>
      </p:sp>
      <p:graphicFrame>
        <p:nvGraphicFramePr>
          <p:cNvPr id="7" name="Diagram 6"/>
          <p:cNvGraphicFramePr/>
          <p:nvPr>
            <p:extLst>
              <p:ext uri="{D42A27DB-BD31-4B8C-83A1-F6EECF244321}">
                <p14:modId xmlns:p14="http://schemas.microsoft.com/office/powerpoint/2010/main" val="2585228075"/>
              </p:ext>
            </p:extLst>
          </p:nvPr>
        </p:nvGraphicFramePr>
        <p:xfrm>
          <a:off x="1065212" y="3289777"/>
          <a:ext cx="9925744" cy="25874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6929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Pillar 1 – Capital Conservation Buffer</a:t>
            </a:r>
            <a:endParaRPr lang="en-US" dirty="0">
              <a:solidFill>
                <a:schemeClr val="tx1">
                  <a:lumMod val="75000"/>
                  <a:lumOff val="25000"/>
                </a:schemeClr>
              </a:solidFill>
            </a:endParaRPr>
          </a:p>
        </p:txBody>
      </p:sp>
      <p:sp>
        <p:nvSpPr>
          <p:cNvPr id="3" name="Rectangle 2"/>
          <p:cNvSpPr/>
          <p:nvPr/>
        </p:nvSpPr>
        <p:spPr>
          <a:xfrm>
            <a:off x="1065212" y="1986443"/>
            <a:ext cx="9925744" cy="1200329"/>
          </a:xfrm>
          <a:prstGeom prst="rect">
            <a:avLst/>
          </a:prstGeom>
        </p:spPr>
        <p:txBody>
          <a:bodyPr wrap="square">
            <a:spAutoFit/>
          </a:bodyPr>
          <a:lstStyle/>
          <a:p>
            <a:r>
              <a:rPr lang="en-GB" dirty="0"/>
              <a:t>The Capital Conservation Buffer (CCB), to be met with CET 1 capital, is designed to make the institutions able to absorb losses in periods of financial distress. </a:t>
            </a:r>
          </a:p>
          <a:p>
            <a:endParaRPr lang="en-GB" dirty="0"/>
          </a:p>
          <a:p>
            <a:r>
              <a:rPr lang="en-GB" dirty="0"/>
              <a:t>By 2019, CCB is expected to account for 2.5% of the RWA exposure</a:t>
            </a:r>
          </a:p>
        </p:txBody>
      </p:sp>
      <mc:AlternateContent xmlns:mc="http://schemas.openxmlformats.org/markup-compatibility/2006" xmlns:a14="http://schemas.microsoft.com/office/drawing/2010/main">
        <mc:Choice Requires="a14">
          <p:sp>
            <p:nvSpPr>
              <p:cNvPr id="4" name="Rectangle 3"/>
              <p:cNvSpPr/>
              <p:nvPr/>
            </p:nvSpPr>
            <p:spPr>
              <a:xfrm>
                <a:off x="1660502" y="3573016"/>
                <a:ext cx="7496219" cy="553998"/>
              </a:xfrm>
              <a:prstGeom prst="rect">
                <a:avLst/>
              </a:prstGeom>
            </p:spPr>
            <p:txBody>
              <a:bodyPr wrap="none">
                <a:spAutoFit/>
              </a:bodyPr>
              <a:lstStyle/>
              <a:p>
                <a:pPr>
                  <a:lnSpc>
                    <a:spcPct val="150000"/>
                  </a:lnSpc>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𝑻𝒐𝒕𝒂𝒍</m:t>
                      </m:r>
                      <m:r>
                        <a:rPr lang="en-GB" sz="2000" b="1" i="1" smtClean="0">
                          <a:latin typeface="Cambria Math" panose="02040503050406030204" pitchFamily="18" charset="0"/>
                        </a:rPr>
                        <m:t> </m:t>
                      </m:r>
                      <m:r>
                        <a:rPr lang="en-GB" sz="2000" b="1" i="1" smtClean="0">
                          <a:latin typeface="Cambria Math" panose="02040503050406030204" pitchFamily="18" charset="0"/>
                        </a:rPr>
                        <m:t>𝑪𝑬𝑻</m:t>
                      </m:r>
                      <m:r>
                        <a:rPr lang="en-GB" sz="2000" b="1" i="1" smtClean="0">
                          <a:latin typeface="Cambria Math" panose="02040503050406030204" pitchFamily="18" charset="0"/>
                        </a:rPr>
                        <m:t>𝟏</m:t>
                      </m:r>
                      <m:r>
                        <a:rPr lang="en-GB" sz="2000" b="1" i="1" smtClean="0">
                          <a:latin typeface="Cambria Math" panose="02040503050406030204" pitchFamily="18" charset="0"/>
                        </a:rPr>
                        <m:t> </m:t>
                      </m:r>
                      <m:r>
                        <a:rPr lang="en-GB" sz="2000" b="1" i="1" smtClean="0">
                          <a:latin typeface="Cambria Math" panose="02040503050406030204" pitchFamily="18" charset="0"/>
                        </a:rPr>
                        <m:t>𝑪𝒂𝒑𝒊𝒕𝒂𝒍</m:t>
                      </m:r>
                      <m:r>
                        <a:rPr lang="en-GB" sz="2000" b="0" i="1" smtClean="0">
                          <a:latin typeface="Cambria Math" panose="02040503050406030204" pitchFamily="18" charset="0"/>
                        </a:rPr>
                        <m:t> </m:t>
                      </m:r>
                      <m:r>
                        <a:rPr lang="en-GB" sz="2000" b="1" i="1" smtClean="0">
                          <a:latin typeface="Cambria Math" panose="02040503050406030204" pitchFamily="18" charset="0"/>
                        </a:rPr>
                        <m:t>(</m:t>
                      </m:r>
                      <m:r>
                        <a:rPr lang="en-GB" sz="2000" b="1" i="1" smtClean="0">
                          <a:latin typeface="Cambria Math" panose="02040503050406030204" pitchFamily="18" charset="0"/>
                        </a:rPr>
                        <m:t>𝟕</m:t>
                      </m:r>
                      <m:r>
                        <a:rPr lang="en-GB" sz="2000" b="1" i="1" smtClean="0">
                          <a:latin typeface="Cambria Math" panose="02040503050406030204" pitchFamily="18" charset="0"/>
                        </a:rPr>
                        <m:t>%)</m:t>
                      </m:r>
                      <m:r>
                        <a:rPr lang="en-GB" sz="2000" i="1">
                          <a:latin typeface="Cambria Math" panose="02040503050406030204" pitchFamily="18" charset="0"/>
                        </a:rPr>
                        <m:t>=</m:t>
                      </m:r>
                      <m:r>
                        <a:rPr lang="en-GB" sz="2000" b="0" i="1" smtClean="0">
                          <a:latin typeface="Cambria Math" panose="02040503050406030204" pitchFamily="18" charset="0"/>
                        </a:rPr>
                        <m:t>𝐶𝐸𝑇</m:t>
                      </m:r>
                      <m:r>
                        <a:rPr lang="en-GB" sz="2000" b="0" i="1" smtClean="0">
                          <a:latin typeface="Cambria Math" panose="02040503050406030204" pitchFamily="18" charset="0"/>
                        </a:rPr>
                        <m:t>1 </m:t>
                      </m:r>
                      <m:r>
                        <a:rPr lang="en-GB" sz="2000" b="0" i="1" smtClean="0">
                          <a:latin typeface="Cambria Math" panose="02040503050406030204" pitchFamily="18" charset="0"/>
                        </a:rPr>
                        <m:t>𝐶𝑎𝑝𝑖𝑡𝑎𝑙</m:t>
                      </m:r>
                      <m:r>
                        <a:rPr lang="en-GB" sz="2000" b="0" i="1" smtClean="0">
                          <a:latin typeface="Cambria Math" panose="02040503050406030204" pitchFamily="18" charset="0"/>
                        </a:rPr>
                        <m:t> </m:t>
                      </m:r>
                      <m:d>
                        <m:dPr>
                          <m:ctrlPr>
                            <a:rPr lang="en-GB" sz="2000" b="0" i="1" smtClean="0">
                              <a:latin typeface="Cambria Math" panose="02040503050406030204" pitchFamily="18" charset="0"/>
                            </a:rPr>
                          </m:ctrlPr>
                        </m:dPr>
                        <m:e>
                          <m:r>
                            <a:rPr lang="en-GB" sz="2000" b="0" i="1" smtClean="0">
                              <a:latin typeface="Cambria Math" panose="02040503050406030204" pitchFamily="18" charset="0"/>
                            </a:rPr>
                            <m:t>4.5%</m:t>
                          </m:r>
                        </m:e>
                      </m:d>
                      <m:r>
                        <a:rPr lang="en-GB" sz="2000" b="0" i="1" smtClean="0">
                          <a:latin typeface="Cambria Math" panose="02040503050406030204" pitchFamily="18" charset="0"/>
                        </a:rPr>
                        <m:t>+</m:t>
                      </m:r>
                      <m:r>
                        <a:rPr lang="en-GB" sz="2000" b="0" i="1" smtClean="0">
                          <a:latin typeface="Cambria Math" panose="02040503050406030204" pitchFamily="18" charset="0"/>
                        </a:rPr>
                        <m:t>𝐶𝐶𝐵</m:t>
                      </m:r>
                      <m:r>
                        <a:rPr lang="en-GB" sz="2000" b="0" i="1" smtClean="0">
                          <a:latin typeface="Cambria Math" panose="02040503050406030204" pitchFamily="18" charset="0"/>
                        </a:rPr>
                        <m:t>(2.5%)</m:t>
                      </m:r>
                    </m:oMath>
                  </m:oMathPara>
                </a14:m>
                <a:endParaRPr lang="en-GB" sz="2000" i="1" dirty="0">
                  <a:latin typeface="Cambria Math" panose="020405030504060302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1660502" y="3573016"/>
                <a:ext cx="7496219" cy="553998"/>
              </a:xfrm>
              <a:prstGeom prst="rect">
                <a:avLst/>
              </a:prstGeom>
              <a:blipFill rotWithShape="0">
                <a:blip r:embed="rId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17405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Pillar 1 – Countercyclical Capital Buffer</a:t>
            </a:r>
            <a:endParaRPr lang="en-US" dirty="0">
              <a:solidFill>
                <a:schemeClr val="tx1">
                  <a:lumMod val="75000"/>
                  <a:lumOff val="25000"/>
                </a:schemeClr>
              </a:solidFill>
            </a:endParaRPr>
          </a:p>
        </p:txBody>
      </p:sp>
      <p:sp>
        <p:nvSpPr>
          <p:cNvPr id="4" name="Rectangle 3"/>
          <p:cNvSpPr/>
          <p:nvPr/>
        </p:nvSpPr>
        <p:spPr>
          <a:xfrm>
            <a:off x="1065212" y="1844824"/>
            <a:ext cx="10213776" cy="923330"/>
          </a:xfrm>
          <a:prstGeom prst="rect">
            <a:avLst/>
          </a:prstGeom>
        </p:spPr>
        <p:txBody>
          <a:bodyPr wrap="square">
            <a:spAutoFit/>
          </a:bodyPr>
          <a:lstStyle/>
          <a:p>
            <a:r>
              <a:rPr lang="en-GB" dirty="0"/>
              <a:t>The rationale behind this buffer is that periods of boom or bust in the economy affect credit growth and other important banking sector’s variables. It takes into consideration the institution’s macro-financial environment to determine if capital requirements are adequate or have to increase. </a:t>
            </a:r>
          </a:p>
        </p:txBody>
      </p:sp>
      <p:sp>
        <p:nvSpPr>
          <p:cNvPr id="6" name="Rectangle 5"/>
          <p:cNvSpPr/>
          <p:nvPr/>
        </p:nvSpPr>
        <p:spPr>
          <a:xfrm>
            <a:off x="960616" y="4430354"/>
            <a:ext cx="10318372" cy="646331"/>
          </a:xfrm>
          <a:prstGeom prst="rect">
            <a:avLst/>
          </a:prstGeom>
        </p:spPr>
        <p:txBody>
          <a:bodyPr wrap="square">
            <a:spAutoFit/>
          </a:bodyPr>
          <a:lstStyle/>
          <a:p>
            <a:r>
              <a:rPr lang="en-GB" dirty="0"/>
              <a:t>Institutions that operate internationally have to calculate their own countercyclical capital buffer based on the weighted average of buffers in jurisdictions which the institution is exposed to.</a:t>
            </a:r>
          </a:p>
        </p:txBody>
      </p:sp>
      <p:sp>
        <p:nvSpPr>
          <p:cNvPr id="10" name="Rectangle 9"/>
          <p:cNvSpPr/>
          <p:nvPr/>
        </p:nvSpPr>
        <p:spPr>
          <a:xfrm>
            <a:off x="1065212" y="5309757"/>
            <a:ext cx="10213776" cy="646331"/>
          </a:xfrm>
          <a:prstGeom prst="rect">
            <a:avLst/>
          </a:prstGeom>
        </p:spPr>
        <p:txBody>
          <a:bodyPr wrap="square">
            <a:spAutoFit/>
          </a:bodyPr>
          <a:lstStyle/>
          <a:p>
            <a:r>
              <a:rPr lang="en-GB" dirty="0"/>
              <a:t>The framework allows each National Authority to set the range </a:t>
            </a:r>
            <a:r>
              <a:rPr lang="en-GB" b="1" dirty="0"/>
              <a:t>between 0% and 2.5% of RWA </a:t>
            </a:r>
            <a:r>
              <a:rPr lang="en-GB" dirty="0"/>
              <a:t>with no mandatory implementation schedule</a:t>
            </a:r>
          </a:p>
        </p:txBody>
      </p:sp>
      <p:sp>
        <p:nvSpPr>
          <p:cNvPr id="11" name="Rectangle 10"/>
          <p:cNvSpPr/>
          <p:nvPr/>
        </p:nvSpPr>
        <p:spPr>
          <a:xfrm>
            <a:off x="1065212" y="2996953"/>
            <a:ext cx="4669160" cy="1200329"/>
          </a:xfrm>
          <a:prstGeom prst="rect">
            <a:avLst/>
          </a:prstGeom>
          <a:solidFill>
            <a:srgbClr val="00B050"/>
          </a:solidFill>
        </p:spPr>
        <p:txBody>
          <a:bodyPr wrap="square">
            <a:spAutoFit/>
          </a:bodyPr>
          <a:lstStyle/>
          <a:p>
            <a:pPr algn="ctr"/>
            <a:r>
              <a:rPr lang="en-GB" dirty="0">
                <a:solidFill>
                  <a:schemeClr val="bg1"/>
                </a:solidFill>
              </a:rPr>
              <a:t>In case of credit booms, the capital conservation buffer increases as well to protect institutions from risks derived from the excessive credit lent. </a:t>
            </a:r>
          </a:p>
        </p:txBody>
      </p:sp>
      <p:sp>
        <p:nvSpPr>
          <p:cNvPr id="12" name="Rectangle 11"/>
          <p:cNvSpPr/>
          <p:nvPr/>
        </p:nvSpPr>
        <p:spPr>
          <a:xfrm>
            <a:off x="6454452" y="2996952"/>
            <a:ext cx="4824536" cy="1200329"/>
          </a:xfrm>
          <a:prstGeom prst="rect">
            <a:avLst/>
          </a:prstGeom>
          <a:solidFill>
            <a:srgbClr val="C00000"/>
          </a:solidFill>
        </p:spPr>
        <p:txBody>
          <a:bodyPr wrap="square">
            <a:spAutoFit/>
          </a:bodyPr>
          <a:lstStyle/>
          <a:p>
            <a:pPr algn="ctr"/>
            <a:r>
              <a:rPr lang="en-GB" dirty="0">
                <a:solidFill>
                  <a:schemeClr val="bg1"/>
                </a:solidFill>
              </a:rPr>
              <a:t>On the contrary, in periods of economic burst, the buffer might be reduced to free liquidity and to prevent the contraction of credit supply.</a:t>
            </a:r>
          </a:p>
        </p:txBody>
      </p:sp>
    </p:spTree>
    <p:extLst>
      <p:ext uri="{BB962C8B-B14F-4D97-AF65-F5344CB8AC3E}">
        <p14:creationId xmlns:p14="http://schemas.microsoft.com/office/powerpoint/2010/main" val="2556139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1" y="533400"/>
            <a:ext cx="9931559" cy="1066800"/>
          </a:xfrm>
        </p:spPr>
        <p:txBody>
          <a:bodyPr>
            <a:normAutofit fontScale="90000"/>
          </a:bodyPr>
          <a:lstStyle/>
          <a:p>
            <a:pPr marL="539750" indent="-539750">
              <a:lnSpc>
                <a:spcPct val="100000"/>
              </a:lnSpc>
            </a:pPr>
            <a:r>
              <a:rPr lang="en-US" sz="4000" dirty="0"/>
              <a:t>1. </a:t>
            </a:r>
            <a:r>
              <a:rPr lang="en-GB" sz="4000" dirty="0"/>
              <a:t>The Third Basel Accord</a:t>
            </a:r>
            <a:br>
              <a:rPr lang="en-GB" dirty="0"/>
            </a:br>
            <a:r>
              <a:rPr lang="en-GB" sz="3100" dirty="0">
                <a:solidFill>
                  <a:schemeClr val="tx1">
                    <a:lumMod val="75000"/>
                    <a:lumOff val="25000"/>
                  </a:schemeClr>
                </a:solidFill>
              </a:rPr>
              <a:t>Pillar 1 – The Leverage Ratio and additional measures</a:t>
            </a:r>
            <a:endParaRPr lang="en-US" sz="4000" dirty="0">
              <a:solidFill>
                <a:schemeClr val="tx1">
                  <a:lumMod val="75000"/>
                  <a:lumOff val="25000"/>
                </a:schemeClr>
              </a:solidFill>
            </a:endParaRPr>
          </a:p>
        </p:txBody>
      </p:sp>
      <p:sp>
        <p:nvSpPr>
          <p:cNvPr id="3" name="Rectangle 2"/>
          <p:cNvSpPr/>
          <p:nvPr/>
        </p:nvSpPr>
        <p:spPr>
          <a:xfrm>
            <a:off x="1059396" y="1844824"/>
            <a:ext cx="9931560" cy="646331"/>
          </a:xfrm>
          <a:prstGeom prst="rect">
            <a:avLst/>
          </a:prstGeom>
        </p:spPr>
        <p:txBody>
          <a:bodyPr wrap="square">
            <a:spAutoFit/>
          </a:bodyPr>
          <a:lstStyle/>
          <a:p>
            <a:r>
              <a:rPr lang="en-GB" dirty="0"/>
              <a:t>The </a:t>
            </a:r>
            <a:r>
              <a:rPr lang="en-GB" b="1" dirty="0"/>
              <a:t>Leverage ratio </a:t>
            </a:r>
            <a:r>
              <a:rPr lang="en-GB" dirty="0"/>
              <a:t>has been introduced by the Committee to avoid institutions to have an excessive leverage on their balance sheet.</a:t>
            </a:r>
          </a:p>
        </p:txBody>
      </p:sp>
      <mc:AlternateContent xmlns:mc="http://schemas.openxmlformats.org/markup-compatibility/2006" xmlns:a14="http://schemas.microsoft.com/office/drawing/2010/main">
        <mc:Choice Requires="a14">
          <p:sp>
            <p:nvSpPr>
              <p:cNvPr id="9" name="Rectangle 8"/>
              <p:cNvSpPr/>
              <p:nvPr/>
            </p:nvSpPr>
            <p:spPr>
              <a:xfrm>
                <a:off x="1058850" y="2852936"/>
                <a:ext cx="9931559" cy="1046633"/>
              </a:xfrm>
              <a:prstGeom prst="rect">
                <a:avLst/>
              </a:prstGeom>
            </p:spPr>
            <p:txBody>
              <a:bodyPr wrap="square">
                <a:spAutoFit/>
              </a:bodyPr>
              <a:lstStyle/>
              <a:p>
                <a:pPr>
                  <a:lnSpc>
                    <a:spcPct val="150000"/>
                  </a:lnSpc>
                </a:pPr>
                <a14:m>
                  <m:oMathPara xmlns:m="http://schemas.openxmlformats.org/officeDocument/2006/math">
                    <m:oMathParaPr>
                      <m:jc m:val="centerGroup"/>
                    </m:oMathParaPr>
                    <m:oMath xmlns:m="http://schemas.openxmlformats.org/officeDocument/2006/math">
                      <m:r>
                        <a:rPr lang="en-GB" sz="2000" b="1" i="1" smtClean="0">
                          <a:latin typeface="Cambria Math" panose="02040503050406030204" pitchFamily="18" charset="0"/>
                        </a:rPr>
                        <m:t>𝑳𝒆𝒗𝒆𝒓𝒂𝒈𝒆</m:t>
                      </m:r>
                      <m:r>
                        <a:rPr lang="en-GB" sz="2000" b="1" i="1" smtClean="0">
                          <a:latin typeface="Cambria Math" panose="02040503050406030204" pitchFamily="18" charset="0"/>
                        </a:rPr>
                        <m:t> </m:t>
                      </m:r>
                      <m:r>
                        <a:rPr lang="en-GB" sz="2000" b="1" i="1" smtClean="0">
                          <a:latin typeface="Cambria Math" panose="02040503050406030204" pitchFamily="18" charset="0"/>
                        </a:rPr>
                        <m:t>𝑹𝒂𝒕𝒊𝒐</m:t>
                      </m:r>
                      <m:r>
                        <a:rPr lang="en-GB" sz="2000" i="1">
                          <a:latin typeface="Cambria Math" panose="02040503050406030204" pitchFamily="18" charset="0"/>
                        </a:rPr>
                        <m:t>=</m:t>
                      </m:r>
                      <m:f>
                        <m:fPr>
                          <m:ctrlPr>
                            <a:rPr lang="en-GB" sz="2000" i="1">
                              <a:latin typeface="Cambria Math" panose="02040503050406030204" pitchFamily="18" charset="0"/>
                            </a:rPr>
                          </m:ctrlPr>
                        </m:fPr>
                        <m:num>
                          <m:r>
                            <a:rPr lang="en-GB" sz="2000" b="0" i="1" smtClean="0">
                              <a:latin typeface="Cambria Math" panose="02040503050406030204" pitchFamily="18" charset="0"/>
                            </a:rPr>
                            <m:t>𝑇𝑖𝑒𝑟</m:t>
                          </m:r>
                          <m:r>
                            <a:rPr lang="en-GB" sz="2000" b="0" i="1" smtClean="0">
                              <a:latin typeface="Cambria Math" panose="02040503050406030204" pitchFamily="18" charset="0"/>
                            </a:rPr>
                            <m:t> 1 </m:t>
                          </m:r>
                          <m:r>
                            <a:rPr lang="en-GB" sz="2000" b="0" i="1" smtClean="0">
                              <a:latin typeface="Cambria Math" panose="02040503050406030204" pitchFamily="18" charset="0"/>
                            </a:rPr>
                            <m:t>𝑐𝑎𝑝𝑖𝑡𝑎𝑙</m:t>
                          </m:r>
                        </m:num>
                        <m:den>
                          <m:r>
                            <a:rPr lang="en-GB" sz="2000" b="0" i="1" smtClean="0">
                              <a:latin typeface="Cambria Math" panose="02040503050406030204" pitchFamily="18" charset="0"/>
                            </a:rPr>
                            <m:t>𝑇𝑜𝑡𝑎𝑙</m:t>
                          </m:r>
                          <m:r>
                            <a:rPr lang="en-GB" sz="2000" b="0" i="1" smtClean="0">
                              <a:latin typeface="Cambria Math" panose="02040503050406030204" pitchFamily="18" charset="0"/>
                            </a:rPr>
                            <m:t> </m:t>
                          </m:r>
                          <m:r>
                            <a:rPr lang="en-GB" sz="2000" b="0" i="1" smtClean="0">
                              <a:latin typeface="Cambria Math" panose="02040503050406030204" pitchFamily="18" charset="0"/>
                            </a:rPr>
                            <m:t>𝑒𝑥𝑝𝑜𝑠𝑢𝑟𝑒</m:t>
                          </m:r>
                        </m:den>
                      </m:f>
                      <m:r>
                        <a:rPr lang="en-GB" sz="2000" i="1">
                          <a:latin typeface="Cambria Math" panose="02040503050406030204" pitchFamily="18" charset="0"/>
                        </a:rPr>
                        <m:t>≥</m:t>
                      </m:r>
                      <m:r>
                        <a:rPr lang="en-GB" sz="2000" b="0" i="1" smtClean="0">
                          <a:latin typeface="Cambria Math" panose="02040503050406030204" pitchFamily="18" charset="0"/>
                        </a:rPr>
                        <m:t>3</m:t>
                      </m:r>
                      <m:r>
                        <a:rPr lang="en-GB" sz="2000" i="1">
                          <a:latin typeface="Cambria Math" panose="02040503050406030204" pitchFamily="18" charset="0"/>
                        </a:rPr>
                        <m:t>%</m:t>
                      </m:r>
                    </m:oMath>
                  </m:oMathPara>
                </a14:m>
                <a:endParaRPr lang="en-GB" sz="2000" i="1" dirty="0">
                  <a:latin typeface="Cambria Math" panose="02040503050406030204" pitchFamily="18" charset="0"/>
                </a:endParaRPr>
              </a:p>
            </p:txBody>
          </p:sp>
        </mc:Choice>
        <mc:Fallback xmlns="">
          <p:sp>
            <p:nvSpPr>
              <p:cNvPr id="9" name="Rectangle 8"/>
              <p:cNvSpPr>
                <a:spLocks noRot="1" noChangeAspect="1" noMove="1" noResize="1" noEditPoints="1" noAdjustHandles="1" noChangeArrowheads="1" noChangeShapeType="1" noTextEdit="1"/>
              </p:cNvSpPr>
              <p:nvPr/>
            </p:nvSpPr>
            <p:spPr>
              <a:xfrm>
                <a:off x="1058850" y="2852936"/>
                <a:ext cx="9931559" cy="1046633"/>
              </a:xfrm>
              <a:prstGeom prst="rect">
                <a:avLst/>
              </a:prstGeom>
              <a:blipFill rotWithShape="0">
                <a:blip r:embed="rId3"/>
                <a:stretch>
                  <a:fillRect/>
                </a:stretch>
              </a:blipFill>
            </p:spPr>
            <p:txBody>
              <a:bodyPr/>
              <a:lstStyle/>
              <a:p>
                <a:r>
                  <a:rPr lang="en-GB">
                    <a:noFill/>
                  </a:rPr>
                  <a:t> </a:t>
                </a:r>
              </a:p>
            </p:txBody>
          </p:sp>
        </mc:Fallback>
      </mc:AlternateContent>
      <p:sp>
        <p:nvSpPr>
          <p:cNvPr id="5" name="Rectangle 4"/>
          <p:cNvSpPr/>
          <p:nvPr/>
        </p:nvSpPr>
        <p:spPr>
          <a:xfrm>
            <a:off x="1065212" y="4262028"/>
            <a:ext cx="9931559" cy="646331"/>
          </a:xfrm>
          <a:prstGeom prst="rect">
            <a:avLst/>
          </a:prstGeom>
        </p:spPr>
        <p:txBody>
          <a:bodyPr wrap="square">
            <a:spAutoFit/>
          </a:bodyPr>
          <a:lstStyle/>
          <a:p>
            <a:r>
              <a:rPr lang="en-GB" b="1" dirty="0"/>
              <a:t>Total exposure </a:t>
            </a:r>
            <a:r>
              <a:rPr lang="en-GB" dirty="0"/>
              <a:t>is the sum of all risk weighted assets and off-balance sheet item exposures not deducted from Tier 1 capital</a:t>
            </a:r>
          </a:p>
        </p:txBody>
      </p:sp>
    </p:spTree>
    <p:extLst>
      <p:ext uri="{BB962C8B-B14F-4D97-AF65-F5344CB8AC3E}">
        <p14:creationId xmlns:p14="http://schemas.microsoft.com/office/powerpoint/2010/main" val="3922954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Pillar 2 – Supervisory Review</a:t>
            </a:r>
            <a:endParaRPr lang="en-US" dirty="0">
              <a:solidFill>
                <a:schemeClr val="tx1">
                  <a:lumMod val="75000"/>
                  <a:lumOff val="25000"/>
                </a:schemeClr>
              </a:solidFill>
            </a:endParaRPr>
          </a:p>
        </p:txBody>
      </p:sp>
      <p:sp>
        <p:nvSpPr>
          <p:cNvPr id="4" name="Rectangle 3"/>
          <p:cNvSpPr/>
          <p:nvPr/>
        </p:nvSpPr>
        <p:spPr>
          <a:xfrm>
            <a:off x="960616" y="1988840"/>
            <a:ext cx="10606404" cy="1477328"/>
          </a:xfrm>
          <a:prstGeom prst="rect">
            <a:avLst/>
          </a:prstGeom>
        </p:spPr>
        <p:txBody>
          <a:bodyPr wrap="square">
            <a:spAutoFit/>
          </a:bodyPr>
          <a:lstStyle/>
          <a:p>
            <a:r>
              <a:rPr lang="en-GB" dirty="0"/>
              <a:t>This Pillar has the </a:t>
            </a:r>
            <a:r>
              <a:rPr lang="en-GB" b="1" dirty="0"/>
              <a:t>scope</a:t>
            </a:r>
          </a:p>
          <a:p>
            <a:pPr marL="285750" indent="-285750">
              <a:buFont typeface="Arial" panose="020B0604020202020204" pitchFamily="34" charset="0"/>
              <a:buChar char="•"/>
            </a:pPr>
            <a:r>
              <a:rPr lang="en-GB" dirty="0"/>
              <a:t>to ensure that banks have adequate capital levels with respect to their risks; and</a:t>
            </a:r>
          </a:p>
          <a:p>
            <a:pPr marL="285750" indent="-285750">
              <a:buFont typeface="Arial" panose="020B0604020202020204" pitchFamily="34" charset="0"/>
              <a:buChar char="•"/>
            </a:pPr>
            <a:r>
              <a:rPr lang="en-GB" dirty="0"/>
              <a:t>to encourage financial institutions to integrate their risk management and monitoring techniques.</a:t>
            </a:r>
          </a:p>
          <a:p>
            <a:endParaRPr lang="en-GB" dirty="0"/>
          </a:p>
          <a:p>
            <a:pPr algn="ctr"/>
            <a:r>
              <a:rPr lang="en-GB" dirty="0"/>
              <a:t>Supervisory Review is implemented mainly through </a:t>
            </a:r>
            <a:r>
              <a:rPr lang="en-GB" b="1" dirty="0"/>
              <a:t>two processes</a:t>
            </a:r>
          </a:p>
        </p:txBody>
      </p:sp>
      <p:sp>
        <p:nvSpPr>
          <p:cNvPr id="5" name="Rectangle 4"/>
          <p:cNvSpPr/>
          <p:nvPr/>
        </p:nvSpPr>
        <p:spPr>
          <a:xfrm>
            <a:off x="960616" y="3501008"/>
            <a:ext cx="4953276" cy="648072"/>
          </a:xfrm>
          <a:prstGeom prst="rect">
            <a:avLst/>
          </a:prstGeom>
          <a:solidFill>
            <a:schemeClr val="tx2">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a:t>Internal Capital Adequacy Assessment Process (ICAAP)</a:t>
            </a:r>
            <a:endParaRPr lang="en-GB" dirty="0"/>
          </a:p>
        </p:txBody>
      </p:sp>
      <p:sp>
        <p:nvSpPr>
          <p:cNvPr id="6" name="Rectangle 5"/>
          <p:cNvSpPr/>
          <p:nvPr/>
        </p:nvSpPr>
        <p:spPr>
          <a:xfrm>
            <a:off x="6287205" y="3501008"/>
            <a:ext cx="4953600" cy="648072"/>
          </a:xfrm>
          <a:prstGeom prst="rect">
            <a:avLst/>
          </a:prstGeom>
          <a:solidFill>
            <a:schemeClr val="tx2">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a:t>Supervisory Review and Evaluation Process (SREP)</a:t>
            </a:r>
            <a:endParaRPr lang="en-GB" dirty="0"/>
          </a:p>
        </p:txBody>
      </p:sp>
      <p:sp>
        <p:nvSpPr>
          <p:cNvPr id="7" name="Rectangle 6"/>
          <p:cNvSpPr/>
          <p:nvPr/>
        </p:nvSpPr>
        <p:spPr>
          <a:xfrm>
            <a:off x="960616" y="4253742"/>
            <a:ext cx="4953276" cy="831442"/>
          </a:xfrm>
          <a:prstGeom prst="rect">
            <a:avLst/>
          </a:prstGeom>
          <a:solidFill>
            <a:schemeClr val="bg1">
              <a:lumMod val="85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a:t>Financial institutions have to identify risks and present solutions to solve them.</a:t>
            </a:r>
          </a:p>
        </p:txBody>
      </p:sp>
      <p:sp>
        <p:nvSpPr>
          <p:cNvPr id="8" name="Rectangle 7"/>
          <p:cNvSpPr/>
          <p:nvPr/>
        </p:nvSpPr>
        <p:spPr>
          <a:xfrm>
            <a:off x="6288731" y="4253742"/>
            <a:ext cx="4953600" cy="831442"/>
          </a:xfrm>
          <a:prstGeom prst="rect">
            <a:avLst/>
          </a:prstGeom>
          <a:solidFill>
            <a:schemeClr val="bg1">
              <a:lumMod val="85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a:t>The process determines an additional capital charge tailored to each individual bank that an institution has to hold </a:t>
            </a:r>
          </a:p>
        </p:txBody>
      </p:sp>
      <p:sp>
        <p:nvSpPr>
          <p:cNvPr id="9" name="Rectangle 8"/>
          <p:cNvSpPr/>
          <p:nvPr/>
        </p:nvSpPr>
        <p:spPr>
          <a:xfrm>
            <a:off x="962142" y="5157192"/>
            <a:ext cx="10280189" cy="646331"/>
          </a:xfrm>
          <a:prstGeom prst="rect">
            <a:avLst/>
          </a:prstGeom>
        </p:spPr>
        <p:txBody>
          <a:bodyPr wrap="square">
            <a:spAutoFit/>
          </a:bodyPr>
          <a:lstStyle/>
          <a:p>
            <a:pPr algn="ctr"/>
            <a:r>
              <a:rPr lang="en-GB" dirty="0"/>
              <a:t>Basel III increases implementation more widely and increases </a:t>
            </a:r>
            <a:br>
              <a:rPr lang="en-GB" dirty="0"/>
            </a:br>
            <a:r>
              <a:rPr lang="en-GB" dirty="0"/>
              <a:t>banks’ top management responsibility</a:t>
            </a:r>
            <a:endParaRPr lang="en-GB" b="1" dirty="0"/>
          </a:p>
        </p:txBody>
      </p:sp>
    </p:spTree>
    <p:extLst>
      <p:ext uri="{BB962C8B-B14F-4D97-AF65-F5344CB8AC3E}">
        <p14:creationId xmlns:p14="http://schemas.microsoft.com/office/powerpoint/2010/main" val="1885677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Pillar 3 – Market Discipline</a:t>
            </a:r>
            <a:endParaRPr lang="en-US" dirty="0">
              <a:solidFill>
                <a:schemeClr val="tx1">
                  <a:lumMod val="75000"/>
                  <a:lumOff val="25000"/>
                </a:schemeClr>
              </a:solidFill>
            </a:endParaRPr>
          </a:p>
        </p:txBody>
      </p:sp>
      <p:sp>
        <p:nvSpPr>
          <p:cNvPr id="3" name="Rectangle 2"/>
          <p:cNvSpPr/>
          <p:nvPr/>
        </p:nvSpPr>
        <p:spPr>
          <a:xfrm>
            <a:off x="1269876" y="1916832"/>
            <a:ext cx="10009112" cy="3970318"/>
          </a:xfrm>
          <a:prstGeom prst="rect">
            <a:avLst/>
          </a:prstGeom>
        </p:spPr>
        <p:txBody>
          <a:bodyPr wrap="square">
            <a:spAutoFit/>
          </a:bodyPr>
          <a:lstStyle/>
          <a:p>
            <a:r>
              <a:rPr lang="en-GB" dirty="0"/>
              <a:t>Market discipline has been developed to encourage </a:t>
            </a:r>
            <a:r>
              <a:rPr lang="en-GB" b="1" dirty="0"/>
              <a:t>good corporate governance </a:t>
            </a:r>
            <a:r>
              <a:rPr lang="en-GB" dirty="0"/>
              <a:t>within the banking sector. </a:t>
            </a:r>
          </a:p>
          <a:p>
            <a:endParaRPr lang="it-IT" dirty="0"/>
          </a:p>
          <a:p>
            <a:pPr algn="ctr"/>
            <a:r>
              <a:rPr lang="en-GB" dirty="0"/>
              <a:t>It is a composition of information that the institution has to disclose which represented a further supervisory tool available to all market participants. </a:t>
            </a:r>
          </a:p>
          <a:p>
            <a:endParaRPr lang="it-IT" dirty="0"/>
          </a:p>
          <a:p>
            <a:endParaRPr lang="en-GB" dirty="0"/>
          </a:p>
          <a:p>
            <a:r>
              <a:rPr lang="en-GB" dirty="0"/>
              <a:t>The </a:t>
            </a:r>
            <a:r>
              <a:rPr lang="en-GB" b="1" dirty="0"/>
              <a:t>targeted result </a:t>
            </a:r>
            <a:r>
              <a:rPr lang="en-GB" dirty="0"/>
              <a:t>is a scenario where good corporate governance is rewarded by the market, while poor corporate governance is penalised. </a:t>
            </a:r>
          </a:p>
          <a:p>
            <a:endParaRPr lang="en-GB" dirty="0"/>
          </a:p>
          <a:p>
            <a:r>
              <a:rPr lang="en-GB" dirty="0"/>
              <a:t>In order to improve comparability and consistency of disclosure obligations, Basel III introduces </a:t>
            </a:r>
            <a:r>
              <a:rPr lang="en-GB" b="1" dirty="0"/>
              <a:t>guidelines for documents disclosure</a:t>
            </a:r>
          </a:p>
          <a:p>
            <a:pPr marL="285750" indent="-285750">
              <a:buFont typeface="Arial" panose="020B0604020202020204" pitchFamily="34" charset="0"/>
              <a:buChar char="•"/>
            </a:pPr>
            <a:r>
              <a:rPr lang="en-GB" dirty="0"/>
              <a:t>for quantitative information fixed mandatory templates are introduced; </a:t>
            </a:r>
          </a:p>
          <a:p>
            <a:pPr marL="285750" indent="-285750">
              <a:buFont typeface="Arial" panose="020B0604020202020204" pitchFamily="34" charset="0"/>
              <a:buChar char="•"/>
            </a:pPr>
            <a:r>
              <a:rPr lang="en-GB" dirty="0"/>
              <a:t>instead, more flexible templates are used for pertinent but not essential information</a:t>
            </a:r>
          </a:p>
        </p:txBody>
      </p:sp>
    </p:spTree>
    <p:extLst>
      <p:ext uri="{BB962C8B-B14F-4D97-AF65-F5344CB8AC3E}">
        <p14:creationId xmlns:p14="http://schemas.microsoft.com/office/powerpoint/2010/main" val="692202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Liquidity Requirements</a:t>
            </a:r>
            <a:endParaRPr lang="en-US" dirty="0">
              <a:solidFill>
                <a:schemeClr val="tx1">
                  <a:lumMod val="75000"/>
                  <a:lumOff val="25000"/>
                </a:schemeClr>
              </a:solidFill>
            </a:endParaRPr>
          </a:p>
        </p:txBody>
      </p:sp>
      <p:sp>
        <p:nvSpPr>
          <p:cNvPr id="4" name="Rectangle 3"/>
          <p:cNvSpPr/>
          <p:nvPr/>
        </p:nvSpPr>
        <p:spPr>
          <a:xfrm>
            <a:off x="960616" y="1988840"/>
            <a:ext cx="10280189" cy="923330"/>
          </a:xfrm>
          <a:prstGeom prst="rect">
            <a:avLst/>
          </a:prstGeom>
        </p:spPr>
        <p:txBody>
          <a:bodyPr wrap="square">
            <a:spAutoFit/>
          </a:bodyPr>
          <a:lstStyle/>
          <a:p>
            <a:pPr algn="ctr"/>
            <a:r>
              <a:rPr lang="en-GB" dirty="0"/>
              <a:t>One of the scopes of the Basel Committee is to ensure the soundness of the overall banking sector, and one way to increase odds in favour of this task’s successful accomplishment is to develop proper liquidity requirements. The results of this mind-set are two liquidity ratios:</a:t>
            </a:r>
            <a:endParaRPr lang="en-GB" b="1" dirty="0"/>
          </a:p>
        </p:txBody>
      </p:sp>
      <p:sp>
        <p:nvSpPr>
          <p:cNvPr id="5" name="Rectangle 4"/>
          <p:cNvSpPr/>
          <p:nvPr/>
        </p:nvSpPr>
        <p:spPr>
          <a:xfrm>
            <a:off x="960616" y="3573016"/>
            <a:ext cx="4953276" cy="864096"/>
          </a:xfrm>
          <a:prstGeom prst="rect">
            <a:avLst/>
          </a:prstGeom>
          <a:solidFill>
            <a:schemeClr val="tx2">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a:t>Liquidity Coverage Ratio (LCR)</a:t>
            </a:r>
            <a:endParaRPr lang="en-GB" dirty="0"/>
          </a:p>
        </p:txBody>
      </p:sp>
      <p:sp>
        <p:nvSpPr>
          <p:cNvPr id="6" name="Rectangle 5"/>
          <p:cNvSpPr/>
          <p:nvPr/>
        </p:nvSpPr>
        <p:spPr>
          <a:xfrm>
            <a:off x="6287205" y="3573016"/>
            <a:ext cx="4953600" cy="864096"/>
          </a:xfrm>
          <a:prstGeom prst="rect">
            <a:avLst/>
          </a:prstGeom>
          <a:solidFill>
            <a:schemeClr val="tx2">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a:t>Net Stable Funding Ratio (NSFR)</a:t>
            </a:r>
            <a:endParaRPr lang="en-GB" dirty="0"/>
          </a:p>
        </p:txBody>
      </p:sp>
      <p:sp>
        <p:nvSpPr>
          <p:cNvPr id="10" name="Rectangle 9"/>
          <p:cNvSpPr/>
          <p:nvPr/>
        </p:nvSpPr>
        <p:spPr>
          <a:xfrm>
            <a:off x="960616" y="4468272"/>
            <a:ext cx="4953276" cy="864096"/>
          </a:xfrm>
          <a:prstGeom prst="rect">
            <a:avLst/>
          </a:prstGeom>
          <a:solidFill>
            <a:schemeClr val="bg1">
              <a:lumMod val="85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a:t>Short term</a:t>
            </a:r>
            <a:endParaRPr lang="en-GB" dirty="0"/>
          </a:p>
        </p:txBody>
      </p:sp>
      <p:sp>
        <p:nvSpPr>
          <p:cNvPr id="11" name="Rectangle 10"/>
          <p:cNvSpPr/>
          <p:nvPr/>
        </p:nvSpPr>
        <p:spPr>
          <a:xfrm>
            <a:off x="6287529" y="4468272"/>
            <a:ext cx="4953276" cy="864096"/>
          </a:xfrm>
          <a:prstGeom prst="rect">
            <a:avLst/>
          </a:prstGeom>
          <a:solidFill>
            <a:schemeClr val="bg1">
              <a:lumMod val="85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a:t>Long term</a:t>
            </a:r>
            <a:endParaRPr lang="en-GB" dirty="0"/>
          </a:p>
        </p:txBody>
      </p:sp>
      <p:cxnSp>
        <p:nvCxnSpPr>
          <p:cNvPr id="13" name="Elbow Connector 12"/>
          <p:cNvCxnSpPr>
            <a:stCxn id="4" idx="2"/>
            <a:endCxn id="5" idx="0"/>
          </p:cNvCxnSpPr>
          <p:nvPr/>
        </p:nvCxnSpPr>
        <p:spPr>
          <a:xfrm rot="5400000">
            <a:off x="4438560" y="1910865"/>
            <a:ext cx="660846" cy="266345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4" idx="2"/>
            <a:endCxn id="6" idx="0"/>
          </p:cNvCxnSpPr>
          <p:nvPr/>
        </p:nvCxnSpPr>
        <p:spPr>
          <a:xfrm rot="16200000" flipH="1">
            <a:off x="7101935" y="1910946"/>
            <a:ext cx="660846" cy="266329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2826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Liquidity Requirements – LCR</a:t>
            </a:r>
            <a:endParaRPr lang="en-US" dirty="0">
              <a:solidFill>
                <a:schemeClr val="tx1">
                  <a:lumMod val="75000"/>
                  <a:lumOff val="25000"/>
                </a:schemeClr>
              </a:solidFill>
            </a:endParaRPr>
          </a:p>
        </p:txBody>
      </p:sp>
      <p:sp>
        <p:nvSpPr>
          <p:cNvPr id="4" name="Rectangle 3"/>
          <p:cNvSpPr/>
          <p:nvPr/>
        </p:nvSpPr>
        <p:spPr>
          <a:xfrm>
            <a:off x="960616" y="1988840"/>
            <a:ext cx="10030340" cy="646331"/>
          </a:xfrm>
          <a:prstGeom prst="rect">
            <a:avLst/>
          </a:prstGeom>
        </p:spPr>
        <p:txBody>
          <a:bodyPr wrap="square">
            <a:spAutoFit/>
          </a:bodyPr>
          <a:lstStyle/>
          <a:p>
            <a:r>
              <a:rPr lang="en-GB" dirty="0"/>
              <a:t>The Liquidity Coverage Ratio (LCR) requires institutions to hold a buffer of high quality liquid assets to cover the net liquidity outflows faced in a 30-day period in a high level stress scenario</a:t>
            </a:r>
            <a:endParaRPr lang="en-GB" b="1" dirty="0"/>
          </a:p>
        </p:txBody>
      </p:sp>
      <mc:AlternateContent xmlns:mc="http://schemas.openxmlformats.org/markup-compatibility/2006" xmlns:a14="http://schemas.microsoft.com/office/drawing/2010/main">
        <mc:Choice Requires="a14">
          <p:sp>
            <p:nvSpPr>
              <p:cNvPr id="5" name="Rectangle 4"/>
              <p:cNvSpPr/>
              <p:nvPr/>
            </p:nvSpPr>
            <p:spPr>
              <a:xfrm>
                <a:off x="960616" y="2708920"/>
                <a:ext cx="10030340" cy="1049839"/>
              </a:xfrm>
              <a:prstGeom prst="rect">
                <a:avLst/>
              </a:prstGeom>
            </p:spPr>
            <p:txBody>
              <a:bodyPr wrap="square">
                <a:spAutoFit/>
              </a:bodyPr>
              <a:lstStyle/>
              <a:p>
                <a:pPr>
                  <a:lnSpc>
                    <a:spcPct val="150000"/>
                  </a:lnSpc>
                </a:pPr>
                <a14:m>
                  <m:oMathPara xmlns:m="http://schemas.openxmlformats.org/officeDocument/2006/math">
                    <m:oMathParaPr>
                      <m:jc m:val="centerGroup"/>
                    </m:oMathParaPr>
                    <m:oMath xmlns:m="http://schemas.openxmlformats.org/officeDocument/2006/math">
                      <m:r>
                        <a:rPr lang="it-IT" sz="2000" b="1" i="1" smtClean="0">
                          <a:latin typeface="Cambria Math"/>
                        </a:rPr>
                        <m:t>𝑳𝒊𝒒𝒖𝒊𝒅𝒊𝒕𝒚</m:t>
                      </m:r>
                      <m:r>
                        <a:rPr lang="it-IT" sz="2000" b="1" i="1" smtClean="0">
                          <a:latin typeface="Cambria Math"/>
                        </a:rPr>
                        <m:t> </m:t>
                      </m:r>
                      <m:r>
                        <a:rPr lang="it-IT" sz="2000" b="1" i="1" smtClean="0">
                          <a:latin typeface="Cambria Math"/>
                        </a:rPr>
                        <m:t>𝑪𝒐𝒗𝒆𝒓𝒂𝒈𝒆</m:t>
                      </m:r>
                      <m:r>
                        <a:rPr lang="it-IT" sz="2000" b="1" i="1" smtClean="0">
                          <a:latin typeface="Cambria Math"/>
                        </a:rPr>
                        <m:t> </m:t>
                      </m:r>
                      <m:r>
                        <a:rPr lang="it-IT" sz="2000" b="1" i="1" smtClean="0">
                          <a:latin typeface="Cambria Math"/>
                        </a:rPr>
                        <m:t>𝑹𝒂𝒕𝒊𝒐</m:t>
                      </m:r>
                      <m:r>
                        <a:rPr lang="en-GB" sz="2000" i="1">
                          <a:latin typeface="Cambria Math" panose="02040503050406030204" pitchFamily="18" charset="0"/>
                        </a:rPr>
                        <m:t>=</m:t>
                      </m:r>
                      <m:f>
                        <m:fPr>
                          <m:ctrlPr>
                            <a:rPr lang="en-GB" sz="2000" i="1">
                              <a:latin typeface="Cambria Math" panose="02040503050406030204" pitchFamily="18" charset="0"/>
                            </a:rPr>
                          </m:ctrlPr>
                        </m:fPr>
                        <m:num>
                          <m:r>
                            <a:rPr lang="it-IT" sz="2000" b="0" i="1" smtClean="0">
                              <a:latin typeface="Cambria Math"/>
                            </a:rPr>
                            <m:t>𝐻𝑖𝑔h</m:t>
                          </m:r>
                          <m:r>
                            <a:rPr lang="it-IT" sz="2000" b="0" i="1" smtClean="0">
                              <a:latin typeface="Cambria Math"/>
                            </a:rPr>
                            <m:t> </m:t>
                          </m:r>
                          <m:r>
                            <a:rPr lang="it-IT" sz="2000" b="0" i="1" smtClean="0">
                              <a:latin typeface="Cambria Math"/>
                            </a:rPr>
                            <m:t>𝑞𝑢𝑎𝑙𝑖𝑡𝑦</m:t>
                          </m:r>
                          <m:r>
                            <a:rPr lang="it-IT" sz="2000" b="0" i="1" smtClean="0">
                              <a:latin typeface="Cambria Math"/>
                            </a:rPr>
                            <m:t> </m:t>
                          </m:r>
                          <m:r>
                            <a:rPr lang="it-IT" sz="2000" b="0" i="1" smtClean="0">
                              <a:latin typeface="Cambria Math"/>
                            </a:rPr>
                            <m:t>𝑙𝑖𝑞𝑢𝑖𝑑</m:t>
                          </m:r>
                          <m:r>
                            <a:rPr lang="it-IT" sz="2000" b="0" i="1" smtClean="0">
                              <a:latin typeface="Cambria Math"/>
                            </a:rPr>
                            <m:t> </m:t>
                          </m:r>
                          <m:r>
                            <a:rPr lang="it-IT" sz="2000" b="0" i="1" smtClean="0">
                              <a:latin typeface="Cambria Math"/>
                            </a:rPr>
                            <m:t>𝑎𝑠𝑠𝑒𝑡𝑠</m:t>
                          </m:r>
                        </m:num>
                        <m:den>
                          <m:r>
                            <a:rPr lang="it-IT" sz="2000" b="0" i="1" smtClean="0">
                              <a:latin typeface="Cambria Math"/>
                            </a:rPr>
                            <m:t>𝑇𝑜𝑡𝑎𝑙</m:t>
                          </m:r>
                          <m:r>
                            <a:rPr lang="it-IT" sz="2000" b="0" i="1" smtClean="0">
                              <a:latin typeface="Cambria Math"/>
                            </a:rPr>
                            <m:t> </m:t>
                          </m:r>
                          <m:r>
                            <a:rPr lang="it-IT" sz="2000" b="0" i="1" smtClean="0">
                              <a:latin typeface="Cambria Math"/>
                            </a:rPr>
                            <m:t>𝑛𝑒𝑡</m:t>
                          </m:r>
                          <m:r>
                            <a:rPr lang="it-IT" sz="2000" b="0" i="1" smtClean="0">
                              <a:latin typeface="Cambria Math"/>
                            </a:rPr>
                            <m:t> </m:t>
                          </m:r>
                          <m:r>
                            <a:rPr lang="it-IT" sz="2000" b="0" i="1" smtClean="0">
                              <a:latin typeface="Cambria Math"/>
                            </a:rPr>
                            <m:t>𝑙𝑖𝑞𝑢𝑖𝑑𝑖𝑡𝑦</m:t>
                          </m:r>
                          <m:r>
                            <a:rPr lang="it-IT" sz="2000" b="0" i="1" smtClean="0">
                              <a:latin typeface="Cambria Math"/>
                            </a:rPr>
                            <m:t> </m:t>
                          </m:r>
                          <m:r>
                            <a:rPr lang="it-IT" sz="2000" b="0" i="1" smtClean="0">
                              <a:latin typeface="Cambria Math"/>
                            </a:rPr>
                            <m:t>𝑜𝑢𝑡𝑓𝑙𝑜𝑤𝑠</m:t>
                          </m:r>
                          <m:r>
                            <a:rPr lang="it-IT" sz="2000" b="0" i="1" smtClean="0">
                              <a:latin typeface="Cambria Math"/>
                            </a:rPr>
                            <m:t> </m:t>
                          </m:r>
                          <m:r>
                            <a:rPr lang="it-IT" sz="2000" b="0" i="1" smtClean="0">
                              <a:latin typeface="Cambria Math"/>
                            </a:rPr>
                            <m:t>𝑜𝑣𝑒𝑟</m:t>
                          </m:r>
                          <m:r>
                            <a:rPr lang="it-IT" sz="2000" b="0" i="1" smtClean="0">
                              <a:latin typeface="Cambria Math"/>
                            </a:rPr>
                            <m:t> </m:t>
                          </m:r>
                          <m:r>
                            <a:rPr lang="it-IT" sz="2000" b="0" i="1" smtClean="0">
                              <a:latin typeface="Cambria Math"/>
                            </a:rPr>
                            <m:t>𝑎</m:t>
                          </m:r>
                          <m:r>
                            <a:rPr lang="it-IT" sz="2000" b="0" i="1" smtClean="0">
                              <a:latin typeface="Cambria Math"/>
                            </a:rPr>
                            <m:t> 30 </m:t>
                          </m:r>
                          <m:r>
                            <a:rPr lang="it-IT" sz="2000" b="0" i="1" smtClean="0">
                              <a:latin typeface="Cambria Math"/>
                            </a:rPr>
                            <m:t>𝑑𝑎𝑦𝑠</m:t>
                          </m:r>
                        </m:den>
                      </m:f>
                      <m:r>
                        <a:rPr lang="it-IT" sz="2000" b="0" i="1" smtClean="0">
                          <a:latin typeface="Cambria Math"/>
                        </a:rPr>
                        <m:t>&gt;100%</m:t>
                      </m:r>
                    </m:oMath>
                  </m:oMathPara>
                </a14:m>
                <a:endParaRPr lang="en-GB" sz="2000" dirty="0"/>
              </a:p>
            </p:txBody>
          </p:sp>
        </mc:Choice>
        <mc:Fallback xmlns="">
          <p:sp>
            <p:nvSpPr>
              <p:cNvPr id="5" name="Rectangle 4"/>
              <p:cNvSpPr>
                <a:spLocks noRot="1" noChangeAspect="1" noMove="1" noResize="1" noEditPoints="1" noAdjustHandles="1" noChangeArrowheads="1" noChangeShapeType="1" noTextEdit="1"/>
              </p:cNvSpPr>
              <p:nvPr/>
            </p:nvSpPr>
            <p:spPr>
              <a:xfrm>
                <a:off x="960616" y="2708920"/>
                <a:ext cx="10030340" cy="1049839"/>
              </a:xfrm>
              <a:prstGeom prst="rect">
                <a:avLst/>
              </a:prstGeom>
              <a:blipFill rotWithShape="1">
                <a:blip r:embed="rId3"/>
                <a:stretch>
                  <a:fillRect/>
                </a:stretch>
              </a:blipFill>
            </p:spPr>
            <p:txBody>
              <a:bodyPr/>
              <a:lstStyle/>
              <a:p>
                <a:r>
                  <a:rPr lang="en-GB">
                    <a:noFill/>
                  </a:rPr>
                  <a:t> </a:t>
                </a:r>
              </a:p>
            </p:txBody>
          </p:sp>
        </mc:Fallback>
      </mc:AlternateContent>
      <p:sp>
        <p:nvSpPr>
          <p:cNvPr id="6" name="Rectangle 5"/>
          <p:cNvSpPr/>
          <p:nvPr/>
        </p:nvSpPr>
        <p:spPr>
          <a:xfrm>
            <a:off x="961501" y="3861048"/>
            <a:ext cx="10029455" cy="2308324"/>
          </a:xfrm>
          <a:prstGeom prst="rect">
            <a:avLst/>
          </a:prstGeom>
        </p:spPr>
        <p:txBody>
          <a:bodyPr wrap="square">
            <a:spAutoFit/>
          </a:bodyPr>
          <a:lstStyle/>
          <a:p>
            <a:pPr marL="285750" indent="-285750">
              <a:buFont typeface="Arial" panose="020B0604020202020204" pitchFamily="34" charset="0"/>
              <a:buChar char="•"/>
            </a:pPr>
            <a:r>
              <a:rPr lang="en-GB" dirty="0"/>
              <a:t>For the </a:t>
            </a:r>
            <a:r>
              <a:rPr lang="en-GB" b="1" dirty="0"/>
              <a:t>numerator,</a:t>
            </a:r>
            <a:r>
              <a:rPr lang="en-GB" dirty="0"/>
              <a:t> items eligible as liquid assets can be cash, transferable assets with extremely high liquidity and credit quality, and transferable assets that are just of high liquidity and credit quality.</a:t>
            </a:r>
          </a:p>
          <a:p>
            <a:pPr marL="285750" indent="-285750">
              <a:buFont typeface="Arial" panose="020B0604020202020204" pitchFamily="34" charset="0"/>
              <a:buChar char="•"/>
            </a:pPr>
            <a:r>
              <a:rPr lang="en-GB" dirty="0"/>
              <a:t>Regarding the </a:t>
            </a:r>
            <a:r>
              <a:rPr lang="en-GB" b="1" dirty="0"/>
              <a:t>denominator</a:t>
            </a:r>
            <a:r>
              <a:rPr lang="en-GB" dirty="0"/>
              <a:t>, the total net liquidity outflow is calculated as the difference between liquidity inflows and liquidity outflows. </a:t>
            </a:r>
          </a:p>
          <a:p>
            <a:endParaRPr lang="it-IT" dirty="0"/>
          </a:p>
          <a:p>
            <a:r>
              <a:rPr lang="en-GB" dirty="0"/>
              <a:t>The formula should prevent liquidity crisis that can arise from the mismatch between inflows and outflows in the considered period.</a:t>
            </a:r>
          </a:p>
        </p:txBody>
      </p:sp>
    </p:spTree>
    <p:extLst>
      <p:ext uri="{BB962C8B-B14F-4D97-AF65-F5344CB8AC3E}">
        <p14:creationId xmlns:p14="http://schemas.microsoft.com/office/powerpoint/2010/main" val="3274443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Liquidity Requirements – NSFR</a:t>
            </a:r>
            <a:endParaRPr lang="en-US" dirty="0">
              <a:solidFill>
                <a:schemeClr val="tx1">
                  <a:lumMod val="75000"/>
                  <a:lumOff val="25000"/>
                </a:schemeClr>
              </a:solidFill>
            </a:endParaRPr>
          </a:p>
        </p:txBody>
      </p:sp>
      <p:sp>
        <p:nvSpPr>
          <p:cNvPr id="4" name="Rectangle 3"/>
          <p:cNvSpPr/>
          <p:nvPr/>
        </p:nvSpPr>
        <p:spPr>
          <a:xfrm>
            <a:off x="960616" y="1988840"/>
            <a:ext cx="10030340" cy="646331"/>
          </a:xfrm>
          <a:prstGeom prst="rect">
            <a:avLst/>
          </a:prstGeom>
        </p:spPr>
        <p:txBody>
          <a:bodyPr wrap="square">
            <a:spAutoFit/>
          </a:bodyPr>
          <a:lstStyle/>
          <a:p>
            <a:r>
              <a:rPr lang="it-IT" dirty="0"/>
              <a:t>The</a:t>
            </a:r>
            <a:r>
              <a:rPr lang="en-GB" dirty="0"/>
              <a:t> Net Stable Funding Ratio (NSFR) requires banks to present a sound funding structure that must be able to last a high-level stress test over one year period.</a:t>
            </a:r>
          </a:p>
        </p:txBody>
      </p:sp>
      <mc:AlternateContent xmlns:mc="http://schemas.openxmlformats.org/markup-compatibility/2006">
        <mc:Choice xmlns:a14="http://schemas.microsoft.com/office/drawing/2010/main" Requires="a14">
          <p:sp>
            <p:nvSpPr>
              <p:cNvPr id="5" name="Rectangle 4"/>
              <p:cNvSpPr/>
              <p:nvPr/>
            </p:nvSpPr>
            <p:spPr>
              <a:xfrm>
                <a:off x="960616" y="2708920"/>
                <a:ext cx="10030340" cy="1046633"/>
              </a:xfrm>
              <a:prstGeom prst="rect">
                <a:avLst/>
              </a:prstGeom>
            </p:spPr>
            <p:txBody>
              <a:bodyPr wrap="square">
                <a:spAutoFit/>
              </a:bodyPr>
              <a:lstStyle/>
              <a:p>
                <a:pPr>
                  <a:lnSpc>
                    <a:spcPct val="150000"/>
                  </a:lnSpc>
                </a:pPr>
                <a14:m>
                  <m:oMathPara xmlns:m="http://schemas.openxmlformats.org/officeDocument/2006/math">
                    <m:oMathParaPr>
                      <m:jc m:val="centerGroup"/>
                    </m:oMathParaPr>
                    <m:oMath xmlns:m="http://schemas.openxmlformats.org/officeDocument/2006/math">
                      <m:r>
                        <a:rPr lang="it-IT" sz="2000" b="1" i="1" smtClean="0">
                          <a:latin typeface="Cambria Math"/>
                        </a:rPr>
                        <m:t>𝑵𝒆𝒕</m:t>
                      </m:r>
                      <m:r>
                        <a:rPr lang="it-IT" sz="2000" b="1" i="1" smtClean="0">
                          <a:latin typeface="Cambria Math"/>
                        </a:rPr>
                        <m:t> </m:t>
                      </m:r>
                      <m:r>
                        <a:rPr lang="it-IT" sz="2000" b="1" i="1" smtClean="0">
                          <a:latin typeface="Cambria Math"/>
                        </a:rPr>
                        <m:t>𝑺𝒕𝒂𝒃𝒍𝒆</m:t>
                      </m:r>
                      <m:r>
                        <a:rPr lang="it-IT" sz="2000" b="1" i="1" smtClean="0">
                          <a:latin typeface="Cambria Math"/>
                        </a:rPr>
                        <m:t> </m:t>
                      </m:r>
                      <m:r>
                        <a:rPr lang="it-IT" sz="2000" b="1" i="1" smtClean="0">
                          <a:latin typeface="Cambria Math"/>
                        </a:rPr>
                        <m:t>𝑭𝒖𝒏𝒅𝒊𝒏𝒈</m:t>
                      </m:r>
                      <m:r>
                        <a:rPr lang="it-IT" sz="2000" b="1" i="1" smtClean="0">
                          <a:latin typeface="Cambria Math"/>
                        </a:rPr>
                        <m:t> </m:t>
                      </m:r>
                      <m:r>
                        <a:rPr lang="it-IT" sz="2000" b="1" i="1" smtClean="0">
                          <a:latin typeface="Cambria Math"/>
                        </a:rPr>
                        <m:t>𝑹𝒂𝒕𝒊𝒐</m:t>
                      </m:r>
                      <m:r>
                        <a:rPr lang="en-GB" sz="2000" i="1">
                          <a:latin typeface="Cambria Math" panose="02040503050406030204" pitchFamily="18" charset="0"/>
                        </a:rPr>
                        <m:t>=</m:t>
                      </m:r>
                      <m:f>
                        <m:fPr>
                          <m:ctrlPr>
                            <a:rPr lang="en-GB" sz="2000" i="1">
                              <a:latin typeface="Cambria Math" panose="02040503050406030204" pitchFamily="18" charset="0"/>
                            </a:rPr>
                          </m:ctrlPr>
                        </m:fPr>
                        <m:num>
                          <m:r>
                            <a:rPr lang="it-IT" sz="2000" b="0" i="1" smtClean="0">
                              <a:latin typeface="Cambria Math"/>
                            </a:rPr>
                            <m:t>𝐴𝑣𝑎𝑖𝑙𝑎𝑏𝑙𝑒</m:t>
                          </m:r>
                          <m:r>
                            <a:rPr lang="it-IT" sz="2000" b="0" i="1" smtClean="0">
                              <a:latin typeface="Cambria Math"/>
                            </a:rPr>
                            <m:t> </m:t>
                          </m:r>
                          <m:r>
                            <a:rPr lang="it-IT" sz="2000" b="0" i="1" smtClean="0">
                              <a:latin typeface="Cambria Math"/>
                            </a:rPr>
                            <m:t>𝑆𝑡𝑎𝑏𝑙𝑒</m:t>
                          </m:r>
                          <m:r>
                            <a:rPr lang="it-IT" sz="2000" b="0" i="1" smtClean="0">
                              <a:latin typeface="Cambria Math"/>
                            </a:rPr>
                            <m:t> </m:t>
                          </m:r>
                          <m:r>
                            <a:rPr lang="it-IT" sz="2000" b="0" i="1" smtClean="0">
                              <a:latin typeface="Cambria Math"/>
                            </a:rPr>
                            <m:t>𝐹𝑢𝑛𝑑𝑖𝑛𝑔</m:t>
                          </m:r>
                        </m:num>
                        <m:den>
                          <m:r>
                            <a:rPr lang="it-IT" sz="2000" b="0" i="1" smtClean="0">
                              <a:latin typeface="Cambria Math"/>
                            </a:rPr>
                            <m:t>𝑅𝑒𝑞𝑢𝑖𝑟𝑒𝑑</m:t>
                          </m:r>
                          <m:r>
                            <a:rPr lang="it-IT" sz="2000" b="0" i="1" smtClean="0">
                              <a:latin typeface="Cambria Math"/>
                            </a:rPr>
                            <m:t> </m:t>
                          </m:r>
                          <m:r>
                            <a:rPr lang="it-IT" sz="2000" b="0" i="1" smtClean="0">
                              <a:latin typeface="Cambria Math"/>
                            </a:rPr>
                            <m:t>𝑆𝑡𝑎𝑏𝑙𝑒</m:t>
                          </m:r>
                          <m:r>
                            <a:rPr lang="it-IT" sz="2000" b="0" i="1" smtClean="0">
                              <a:latin typeface="Cambria Math"/>
                            </a:rPr>
                            <m:t> </m:t>
                          </m:r>
                          <m:r>
                            <a:rPr lang="it-IT" sz="2000" b="0" i="1" smtClean="0">
                              <a:latin typeface="Cambria Math"/>
                            </a:rPr>
                            <m:t>𝐹𝑢𝑛𝑑𝑖𝑛𝑔</m:t>
                          </m:r>
                        </m:den>
                      </m:f>
                      <m:r>
                        <a:rPr lang="it-IT" sz="2000" b="0" i="1" smtClean="0">
                          <a:latin typeface="Cambria Math"/>
                        </a:rPr>
                        <m:t>&gt;100%</m:t>
                      </m:r>
                    </m:oMath>
                  </m:oMathPara>
                </a14:m>
                <a:endParaRPr lang="en-GB" sz="2000" dirty="0"/>
              </a:p>
            </p:txBody>
          </p:sp>
        </mc:Choice>
        <mc:Fallback>
          <p:sp>
            <p:nvSpPr>
              <p:cNvPr id="5" name="Rectangle 4"/>
              <p:cNvSpPr>
                <a:spLocks noRot="1" noChangeAspect="1" noMove="1" noResize="1" noEditPoints="1" noAdjustHandles="1" noChangeArrowheads="1" noChangeShapeType="1" noTextEdit="1"/>
              </p:cNvSpPr>
              <p:nvPr/>
            </p:nvSpPr>
            <p:spPr>
              <a:xfrm>
                <a:off x="960616" y="2708920"/>
                <a:ext cx="10030340" cy="1046633"/>
              </a:xfrm>
              <a:prstGeom prst="rect">
                <a:avLst/>
              </a:prstGeom>
              <a:blipFill>
                <a:blip r:embed="rId3"/>
                <a:stretch>
                  <a:fillRect/>
                </a:stretch>
              </a:blipFill>
            </p:spPr>
            <p:txBody>
              <a:bodyPr/>
              <a:lstStyle/>
              <a:p>
                <a:r>
                  <a:rPr lang="fr-FR">
                    <a:noFill/>
                  </a:rPr>
                  <a:t> </a:t>
                </a:r>
              </a:p>
            </p:txBody>
          </p:sp>
        </mc:Fallback>
      </mc:AlternateContent>
      <p:sp>
        <p:nvSpPr>
          <p:cNvPr id="3" name="Rectangle 2"/>
          <p:cNvSpPr/>
          <p:nvPr/>
        </p:nvSpPr>
        <p:spPr>
          <a:xfrm>
            <a:off x="960616" y="4005064"/>
            <a:ext cx="10030340" cy="923330"/>
          </a:xfrm>
          <a:prstGeom prst="rect">
            <a:avLst/>
          </a:prstGeom>
        </p:spPr>
        <p:txBody>
          <a:bodyPr wrap="square">
            <a:spAutoFit/>
          </a:bodyPr>
          <a:lstStyle/>
          <a:p>
            <a:r>
              <a:rPr lang="en-GB" dirty="0"/>
              <a:t>The ratio promoted by the Committee requires that available stable funding – thus assets currently funded and possible obligation to fund – are matched, at least at 100% of their value, with sources of stable funding.</a:t>
            </a:r>
          </a:p>
        </p:txBody>
      </p:sp>
    </p:spTree>
    <p:extLst>
      <p:ext uri="{BB962C8B-B14F-4D97-AF65-F5344CB8AC3E}">
        <p14:creationId xmlns:p14="http://schemas.microsoft.com/office/powerpoint/2010/main" val="1405420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5214" y="980729"/>
            <a:ext cx="5029200" cy="648072"/>
          </a:xfrm>
        </p:spPr>
        <p:txBody>
          <a:bodyPr/>
          <a:lstStyle/>
          <a:p>
            <a:r>
              <a:rPr lang="en-US" dirty="0"/>
              <a:t>AGENDA</a:t>
            </a:r>
          </a:p>
        </p:txBody>
      </p:sp>
      <p:sp>
        <p:nvSpPr>
          <p:cNvPr id="5" name="Content Placeholder 2"/>
          <p:cNvSpPr txBox="1">
            <a:spLocks/>
          </p:cNvSpPr>
          <p:nvPr/>
        </p:nvSpPr>
        <p:spPr>
          <a:xfrm>
            <a:off x="1065212" y="1828800"/>
            <a:ext cx="8686801" cy="304036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600"/>
              </a:spcBef>
              <a:buClr>
                <a:schemeClr val="tx1">
                  <a:lumMod val="65000"/>
                  <a:lumOff val="35000"/>
                </a:schemeClr>
              </a:buClr>
              <a:buSzPct val="80000"/>
              <a:buFont typeface="Arial"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1000"/>
              </a:spcBef>
              <a:buClr>
                <a:schemeClr val="tx1">
                  <a:lumMod val="65000"/>
                  <a:lumOff val="35000"/>
                </a:schemeClr>
              </a:buClr>
              <a:buSzPct val="80000"/>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Clr>
                <a:schemeClr val="tx1">
                  <a:lumMod val="65000"/>
                  <a:lumOff val="35000"/>
                </a:schemeClr>
              </a:buClr>
              <a:buSzPct val="80000"/>
              <a:buFont typeface="Arial" pitchFamily="34" charset="0"/>
              <a:buNone/>
              <a:defRPr sz="16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Clr>
                <a:schemeClr val="tx1">
                  <a:lumMod val="65000"/>
                  <a:lumOff val="35000"/>
                </a:schemeClr>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Clr>
                <a:schemeClr val="tx1">
                  <a:lumMod val="65000"/>
                  <a:lumOff val="35000"/>
                </a:schemeClr>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ts val="600"/>
              </a:spcBef>
              <a:buSzPct val="80000"/>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600"/>
              </a:spcBef>
              <a:buSzPct val="80000"/>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600"/>
              </a:spcBef>
              <a:buSzPct val="80000"/>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600"/>
              </a:spcBef>
              <a:buSzPct val="80000"/>
              <a:buFont typeface="Arial" pitchFamily="34" charset="0"/>
              <a:buNone/>
              <a:defRPr sz="1400" kern="1200">
                <a:solidFill>
                  <a:schemeClr val="tx1">
                    <a:tint val="75000"/>
                  </a:schemeClr>
                </a:solidFill>
                <a:latin typeface="+mn-lt"/>
                <a:ea typeface="+mn-ea"/>
                <a:cs typeface="+mn-cs"/>
              </a:defRPr>
            </a:lvl9pPr>
          </a:lstStyle>
          <a:p>
            <a:pPr marL="342900" indent="-342900">
              <a:lnSpc>
                <a:spcPct val="100000"/>
              </a:lnSpc>
              <a:buFont typeface="+mj-lt"/>
              <a:buAutoNum type="arabicPeriod"/>
            </a:pPr>
            <a:r>
              <a:rPr lang="en-GB" dirty="0"/>
              <a:t>The Third Basel Accord</a:t>
            </a:r>
          </a:p>
          <a:p>
            <a:pPr marL="800100" lvl="1" indent="-342900" algn="l">
              <a:lnSpc>
                <a:spcPct val="100000"/>
              </a:lnSpc>
              <a:buFont typeface="+mj-lt"/>
              <a:buAutoNum type="alphaLcParenR"/>
            </a:pPr>
            <a:r>
              <a:rPr lang="it-IT" sz="2000" dirty="0">
                <a:solidFill>
                  <a:schemeClr val="tx1"/>
                </a:solidFill>
              </a:rPr>
              <a:t>The Framework</a:t>
            </a:r>
          </a:p>
          <a:p>
            <a:pPr marL="800100" lvl="1" indent="-342900" algn="l">
              <a:lnSpc>
                <a:spcPct val="100000"/>
              </a:lnSpc>
              <a:buFont typeface="+mj-lt"/>
              <a:buAutoNum type="alphaLcParenR"/>
            </a:pPr>
            <a:r>
              <a:rPr lang="en-GB" sz="2000" dirty="0">
                <a:solidFill>
                  <a:schemeClr val="tx1"/>
                </a:solidFill>
              </a:rPr>
              <a:t>The Committee’s response</a:t>
            </a:r>
            <a:endParaRPr lang="it-IT" sz="2000" dirty="0">
              <a:solidFill>
                <a:schemeClr val="tx1"/>
              </a:solidFill>
            </a:endParaRPr>
          </a:p>
          <a:p>
            <a:pPr marL="800100" lvl="1" indent="-342900" algn="l">
              <a:lnSpc>
                <a:spcPct val="100000"/>
              </a:lnSpc>
              <a:buFont typeface="+mj-lt"/>
              <a:buAutoNum type="alphaLcParenR"/>
            </a:pPr>
            <a:r>
              <a:rPr lang="it-IT" sz="2000" dirty="0">
                <a:solidFill>
                  <a:schemeClr val="tx1"/>
                </a:solidFill>
              </a:rPr>
              <a:t>The </a:t>
            </a:r>
            <a:r>
              <a:rPr lang="it-IT" sz="2000" dirty="0" err="1">
                <a:solidFill>
                  <a:schemeClr val="tx1"/>
                </a:solidFill>
              </a:rPr>
              <a:t>Pillars</a:t>
            </a:r>
            <a:endParaRPr lang="it-IT" sz="2000" dirty="0">
              <a:solidFill>
                <a:schemeClr val="tx1"/>
              </a:solidFill>
            </a:endParaRPr>
          </a:p>
          <a:p>
            <a:pPr marL="800100" lvl="1" indent="-342900" algn="l">
              <a:lnSpc>
                <a:spcPct val="100000"/>
              </a:lnSpc>
              <a:buFont typeface="+mj-lt"/>
              <a:buAutoNum type="alphaLcParenR"/>
            </a:pPr>
            <a:r>
              <a:rPr lang="it-IT" sz="2000" dirty="0" err="1">
                <a:solidFill>
                  <a:schemeClr val="tx1"/>
                </a:solidFill>
              </a:rPr>
              <a:t>Liquidity</a:t>
            </a:r>
            <a:r>
              <a:rPr lang="it-IT" sz="2000" dirty="0">
                <a:solidFill>
                  <a:schemeClr val="tx1"/>
                </a:solidFill>
              </a:rPr>
              <a:t> </a:t>
            </a:r>
            <a:r>
              <a:rPr lang="it-IT" sz="2000" dirty="0" err="1">
                <a:solidFill>
                  <a:schemeClr val="tx1"/>
                </a:solidFill>
              </a:rPr>
              <a:t>Requirements</a:t>
            </a:r>
            <a:endParaRPr lang="it-IT" sz="2000" dirty="0">
              <a:solidFill>
                <a:schemeClr val="tx1"/>
              </a:solidFill>
            </a:endParaRPr>
          </a:p>
          <a:p>
            <a:pPr marL="342900" indent="-342900">
              <a:lnSpc>
                <a:spcPct val="100000"/>
              </a:lnSpc>
              <a:buFont typeface="+mj-lt"/>
              <a:buAutoNum type="arabicPeriod"/>
            </a:pPr>
            <a:r>
              <a:rPr lang="en-GB" dirty="0"/>
              <a:t>Implementation of Basel III</a:t>
            </a:r>
          </a:p>
          <a:p>
            <a:pPr marL="342900" indent="-342900">
              <a:lnSpc>
                <a:spcPct val="100000"/>
              </a:lnSpc>
              <a:buFont typeface="+mj-lt"/>
              <a:buAutoNum type="arabicPeriod"/>
            </a:pPr>
            <a:r>
              <a:rPr lang="en-GB" dirty="0"/>
              <a:t>The Criticisms</a:t>
            </a:r>
          </a:p>
          <a:p>
            <a:pPr marL="342900" indent="-342900">
              <a:lnSpc>
                <a:spcPct val="100000"/>
              </a:lnSpc>
              <a:buFont typeface="+mj-lt"/>
              <a:buAutoNum type="arabicPeriod"/>
            </a:pPr>
            <a:r>
              <a:rPr lang="it-IT" dirty="0" err="1"/>
              <a:t>Conclusions</a:t>
            </a:r>
            <a:endParaRPr lang="en-GB" dirty="0"/>
          </a:p>
        </p:txBody>
      </p:sp>
    </p:spTree>
    <p:extLst>
      <p:ext uri="{BB962C8B-B14F-4D97-AF65-F5344CB8AC3E}">
        <p14:creationId xmlns:p14="http://schemas.microsoft.com/office/powerpoint/2010/main" val="3452499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it-IT" dirty="0"/>
              <a:t>2. </a:t>
            </a:r>
            <a:r>
              <a:rPr lang="it-IT" dirty="0" err="1"/>
              <a:t>Implementation</a:t>
            </a:r>
            <a:r>
              <a:rPr lang="it-IT" dirty="0"/>
              <a:t> of Basel III</a:t>
            </a:r>
            <a:br>
              <a:rPr lang="en-GB" dirty="0"/>
            </a:br>
            <a:r>
              <a:rPr lang="en-GB" sz="2800" dirty="0">
                <a:solidFill>
                  <a:schemeClr val="tx1">
                    <a:lumMod val="75000"/>
                    <a:lumOff val="25000"/>
                  </a:schemeClr>
                </a:solidFill>
              </a:rPr>
              <a:t>Implementation</a:t>
            </a:r>
            <a:endParaRPr lang="en-US" dirty="0">
              <a:solidFill>
                <a:schemeClr val="tx1">
                  <a:lumMod val="75000"/>
                  <a:lumOff val="25000"/>
                </a:schemeClr>
              </a:solidFill>
            </a:endParaRPr>
          </a:p>
        </p:txBody>
      </p:sp>
      <p:sp>
        <p:nvSpPr>
          <p:cNvPr id="3" name="Rectangle 2"/>
          <p:cNvSpPr/>
          <p:nvPr/>
        </p:nvSpPr>
        <p:spPr>
          <a:xfrm>
            <a:off x="1197868" y="1916832"/>
            <a:ext cx="10153128" cy="369332"/>
          </a:xfrm>
          <a:prstGeom prst="rect">
            <a:avLst/>
          </a:prstGeom>
        </p:spPr>
        <p:txBody>
          <a:bodyPr wrap="square">
            <a:spAutoFit/>
          </a:bodyPr>
          <a:lstStyle/>
          <a:p>
            <a:r>
              <a:rPr lang="en-GB" dirty="0"/>
              <a:t>The Financial Crisis highlighted the need for an unbiased and timely enforcement of Basel III.</a:t>
            </a:r>
          </a:p>
        </p:txBody>
      </p:sp>
      <p:sp>
        <p:nvSpPr>
          <p:cNvPr id="4" name="Rectangle 3"/>
          <p:cNvSpPr/>
          <p:nvPr/>
        </p:nvSpPr>
        <p:spPr>
          <a:xfrm>
            <a:off x="3502124" y="2420888"/>
            <a:ext cx="5256584" cy="864096"/>
          </a:xfrm>
          <a:prstGeom prst="rect">
            <a:avLst/>
          </a:prstGeom>
          <a:solidFill>
            <a:schemeClr val="tx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it-IT" b="1" dirty="0">
                <a:solidFill>
                  <a:schemeClr val="bg1"/>
                </a:solidFill>
              </a:rPr>
              <a:t> </a:t>
            </a:r>
            <a:r>
              <a:rPr lang="it-IT" b="1" dirty="0" err="1">
                <a:solidFill>
                  <a:schemeClr val="bg1"/>
                </a:solidFill>
              </a:rPr>
              <a:t>Regulatory</a:t>
            </a:r>
            <a:r>
              <a:rPr lang="it-IT" b="1" dirty="0">
                <a:solidFill>
                  <a:schemeClr val="bg1"/>
                </a:solidFill>
              </a:rPr>
              <a:t> </a:t>
            </a:r>
            <a:r>
              <a:rPr lang="it-IT" b="1" dirty="0" err="1">
                <a:solidFill>
                  <a:schemeClr val="bg1"/>
                </a:solidFill>
              </a:rPr>
              <a:t>Consistency</a:t>
            </a:r>
            <a:r>
              <a:rPr lang="it-IT" b="1" dirty="0">
                <a:solidFill>
                  <a:schemeClr val="bg1"/>
                </a:solidFill>
              </a:rPr>
              <a:t> </a:t>
            </a:r>
            <a:r>
              <a:rPr lang="it-IT" b="1" dirty="0" err="1">
                <a:solidFill>
                  <a:schemeClr val="bg1"/>
                </a:solidFill>
              </a:rPr>
              <a:t>Assessment</a:t>
            </a:r>
            <a:r>
              <a:rPr lang="it-IT" b="1" dirty="0">
                <a:solidFill>
                  <a:schemeClr val="bg1"/>
                </a:solidFill>
              </a:rPr>
              <a:t> </a:t>
            </a:r>
            <a:r>
              <a:rPr lang="it-IT" b="1" dirty="0" err="1">
                <a:solidFill>
                  <a:schemeClr val="bg1"/>
                </a:solidFill>
              </a:rPr>
              <a:t>Programme</a:t>
            </a:r>
            <a:r>
              <a:rPr lang="it-IT" b="1" dirty="0">
                <a:solidFill>
                  <a:schemeClr val="bg1"/>
                </a:solidFill>
              </a:rPr>
              <a:t> (RCAP)</a:t>
            </a:r>
            <a:endParaRPr lang="en-GB" b="1" dirty="0">
              <a:solidFill>
                <a:schemeClr val="bg1"/>
              </a:solidFill>
            </a:endParaRPr>
          </a:p>
        </p:txBody>
      </p:sp>
      <p:sp>
        <p:nvSpPr>
          <p:cNvPr id="5" name="Rectangle 4"/>
          <p:cNvSpPr/>
          <p:nvPr/>
        </p:nvSpPr>
        <p:spPr>
          <a:xfrm>
            <a:off x="1197868" y="3645024"/>
            <a:ext cx="4392488" cy="1152128"/>
          </a:xfrm>
          <a:prstGeom prst="rect">
            <a:avLst/>
          </a:prstGeom>
          <a:solidFill>
            <a:schemeClr val="bg1">
              <a:lumMod val="85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The program monitors the timely implementation of Basel III by confirming the framework transposition into regulation</a:t>
            </a:r>
          </a:p>
        </p:txBody>
      </p:sp>
      <p:sp>
        <p:nvSpPr>
          <p:cNvPr id="6" name="Rectangle 5"/>
          <p:cNvSpPr/>
          <p:nvPr/>
        </p:nvSpPr>
        <p:spPr>
          <a:xfrm>
            <a:off x="6598468" y="3645024"/>
            <a:ext cx="4752528" cy="1152128"/>
          </a:xfrm>
          <a:prstGeom prst="rect">
            <a:avLst/>
          </a:prstGeom>
          <a:solidFill>
            <a:schemeClr val="bg1">
              <a:lumMod val="85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The program evaluates if jurisdictional regulators have consistently and completely transposed the framework into their legislations</a:t>
            </a:r>
          </a:p>
        </p:txBody>
      </p:sp>
      <p:cxnSp>
        <p:nvCxnSpPr>
          <p:cNvPr id="8" name="Elbow Connector 7"/>
          <p:cNvCxnSpPr>
            <a:stCxn id="4" idx="2"/>
            <a:endCxn id="5" idx="0"/>
          </p:cNvCxnSpPr>
          <p:nvPr/>
        </p:nvCxnSpPr>
        <p:spPr>
          <a:xfrm rot="5400000">
            <a:off x="4582244" y="2096852"/>
            <a:ext cx="360040" cy="273630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4" idx="2"/>
            <a:endCxn id="6" idx="0"/>
          </p:cNvCxnSpPr>
          <p:nvPr/>
        </p:nvCxnSpPr>
        <p:spPr>
          <a:xfrm rot="16200000" flipH="1">
            <a:off x="7372554" y="2042846"/>
            <a:ext cx="360040" cy="284431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197868" y="5085184"/>
            <a:ext cx="10153128" cy="923330"/>
          </a:xfrm>
          <a:prstGeom prst="rect">
            <a:avLst/>
          </a:prstGeom>
        </p:spPr>
        <p:txBody>
          <a:bodyPr wrap="square">
            <a:spAutoFit/>
          </a:bodyPr>
          <a:lstStyle/>
          <a:p>
            <a:r>
              <a:rPr lang="en-GB" dirty="0"/>
              <a:t>However, the Basel III framework is not a law. Rather, it is conglomerate of international financial standards proposed by supervisors and central banks that requires to be transposed into the national framework through ad hoc laws and regulations</a:t>
            </a:r>
          </a:p>
        </p:txBody>
      </p:sp>
    </p:spTree>
    <p:extLst>
      <p:ext uri="{BB962C8B-B14F-4D97-AF65-F5344CB8AC3E}">
        <p14:creationId xmlns:p14="http://schemas.microsoft.com/office/powerpoint/2010/main" val="2069440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it-IT" dirty="0"/>
              <a:t>2. </a:t>
            </a:r>
            <a:r>
              <a:rPr lang="it-IT" dirty="0" err="1"/>
              <a:t>Implementation</a:t>
            </a:r>
            <a:r>
              <a:rPr lang="it-IT" dirty="0"/>
              <a:t> of Basel III</a:t>
            </a:r>
            <a:br>
              <a:rPr lang="en-GB" dirty="0"/>
            </a:br>
            <a:r>
              <a:rPr lang="en-GB" sz="2800" dirty="0">
                <a:solidFill>
                  <a:schemeClr val="tx1">
                    <a:lumMod val="75000"/>
                    <a:lumOff val="25000"/>
                  </a:schemeClr>
                </a:solidFill>
              </a:rPr>
              <a:t>Implementation in Europe: the CRD IV</a:t>
            </a:r>
            <a:endParaRPr lang="en-US" dirty="0">
              <a:solidFill>
                <a:schemeClr val="tx1">
                  <a:lumMod val="75000"/>
                  <a:lumOff val="25000"/>
                </a:schemeClr>
              </a:solidFill>
            </a:endParaRPr>
          </a:p>
        </p:txBody>
      </p:sp>
      <p:sp>
        <p:nvSpPr>
          <p:cNvPr id="3" name="Rectangle 2"/>
          <p:cNvSpPr/>
          <p:nvPr/>
        </p:nvSpPr>
        <p:spPr>
          <a:xfrm>
            <a:off x="1017848" y="1916832"/>
            <a:ext cx="2988332" cy="576064"/>
          </a:xfrm>
          <a:prstGeom prst="rect">
            <a:avLst/>
          </a:prstGeom>
          <a:solidFill>
            <a:schemeClr val="accent1">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a:t>Capital </a:t>
            </a:r>
            <a:r>
              <a:rPr lang="it-IT" dirty="0" err="1"/>
              <a:t>Requirements</a:t>
            </a:r>
            <a:r>
              <a:rPr lang="it-IT" dirty="0"/>
              <a:t> Directive (2016/36/EU)</a:t>
            </a:r>
            <a:endParaRPr lang="en-GB" dirty="0"/>
          </a:p>
        </p:txBody>
      </p:sp>
      <p:sp>
        <p:nvSpPr>
          <p:cNvPr id="4" name="Rectangle 3"/>
          <p:cNvSpPr/>
          <p:nvPr/>
        </p:nvSpPr>
        <p:spPr>
          <a:xfrm>
            <a:off x="4474232" y="1916832"/>
            <a:ext cx="2988332" cy="576064"/>
          </a:xfrm>
          <a:prstGeom prst="rect">
            <a:avLst/>
          </a:prstGeom>
          <a:solidFill>
            <a:schemeClr val="accent1">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a:t>Capital </a:t>
            </a:r>
            <a:r>
              <a:rPr lang="it-IT" dirty="0" err="1"/>
              <a:t>Requirements</a:t>
            </a:r>
            <a:r>
              <a:rPr lang="it-IT" dirty="0"/>
              <a:t> </a:t>
            </a:r>
            <a:r>
              <a:rPr lang="it-IT" dirty="0" err="1"/>
              <a:t>Regulation</a:t>
            </a:r>
            <a:r>
              <a:rPr lang="it-IT" dirty="0"/>
              <a:t> (575/2013)</a:t>
            </a:r>
            <a:endParaRPr lang="en-GB" dirty="0"/>
          </a:p>
        </p:txBody>
      </p:sp>
      <p:sp>
        <p:nvSpPr>
          <p:cNvPr id="5" name="Rectangle 4"/>
          <p:cNvSpPr/>
          <p:nvPr/>
        </p:nvSpPr>
        <p:spPr>
          <a:xfrm>
            <a:off x="8254652" y="1916832"/>
            <a:ext cx="3384376" cy="576064"/>
          </a:xfrm>
          <a:prstGeom prst="rect">
            <a:avLst/>
          </a:prstGeom>
          <a:solidFill>
            <a:schemeClr val="bg2">
              <a:lumMod val="5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2400" b="1" dirty="0">
                <a:solidFill>
                  <a:schemeClr val="bg1"/>
                </a:solidFill>
              </a:rPr>
              <a:t>CRD IV</a:t>
            </a:r>
            <a:endParaRPr lang="en-GB" sz="2400" b="1" dirty="0">
              <a:solidFill>
                <a:schemeClr val="bg1"/>
              </a:solidFill>
            </a:endParaRPr>
          </a:p>
        </p:txBody>
      </p:sp>
      <p:sp>
        <p:nvSpPr>
          <p:cNvPr id="6" name="Plus 5"/>
          <p:cNvSpPr/>
          <p:nvPr/>
        </p:nvSpPr>
        <p:spPr>
          <a:xfrm>
            <a:off x="4078188" y="2060848"/>
            <a:ext cx="360040" cy="360040"/>
          </a:xfrm>
          <a:prstGeom prst="mathPlus">
            <a:avLst/>
          </a:prstGeom>
          <a:solidFill>
            <a:schemeClr val="accent1">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
        <p:nvSpPr>
          <p:cNvPr id="7" name="Equal 6"/>
          <p:cNvSpPr/>
          <p:nvPr/>
        </p:nvSpPr>
        <p:spPr>
          <a:xfrm>
            <a:off x="7533893" y="2060848"/>
            <a:ext cx="504056" cy="360040"/>
          </a:xfrm>
          <a:prstGeom prst="mathEqual">
            <a:avLst/>
          </a:prstGeom>
          <a:solidFill>
            <a:schemeClr val="bg1">
              <a:lumMod val="85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solidFill>
                <a:schemeClr val="tx1"/>
              </a:solidFill>
            </a:endParaRPr>
          </a:p>
        </p:txBody>
      </p:sp>
      <p:sp>
        <p:nvSpPr>
          <p:cNvPr id="9" name="Rectangle 8"/>
          <p:cNvSpPr/>
          <p:nvPr/>
        </p:nvSpPr>
        <p:spPr>
          <a:xfrm>
            <a:off x="4438228" y="2564904"/>
            <a:ext cx="3096344" cy="1080120"/>
          </a:xfrm>
          <a:prstGeom prst="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b="1" dirty="0"/>
              <a:t>Regulation</a:t>
            </a:r>
            <a:r>
              <a:rPr lang="en-GB" sz="1600" dirty="0"/>
              <a:t>: becomes law in in each member state without any further action being required</a:t>
            </a:r>
          </a:p>
        </p:txBody>
      </p:sp>
      <p:sp>
        <p:nvSpPr>
          <p:cNvPr id="10" name="Rectangle 9"/>
          <p:cNvSpPr/>
          <p:nvPr/>
        </p:nvSpPr>
        <p:spPr>
          <a:xfrm>
            <a:off x="1017848" y="2564904"/>
            <a:ext cx="3096344" cy="1080120"/>
          </a:xfrm>
          <a:prstGeom prst="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b="1" dirty="0"/>
              <a:t>Directive</a:t>
            </a:r>
            <a:r>
              <a:rPr lang="en-GB" sz="1600" dirty="0"/>
              <a:t>: requires national regulators to transpose the law domestically</a:t>
            </a:r>
          </a:p>
        </p:txBody>
      </p:sp>
      <p:sp>
        <p:nvSpPr>
          <p:cNvPr id="11" name="Rectangle 10"/>
          <p:cNvSpPr/>
          <p:nvPr/>
        </p:nvSpPr>
        <p:spPr>
          <a:xfrm>
            <a:off x="8182643" y="2564904"/>
            <a:ext cx="3456385" cy="1080120"/>
          </a:xfrm>
          <a:prstGeom prst="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a:t>The mix should reduce all biased situations and leave national regulator with some “legislative room” to intervene</a:t>
            </a:r>
          </a:p>
        </p:txBody>
      </p:sp>
      <p:sp>
        <p:nvSpPr>
          <p:cNvPr id="12" name="Rectangle 11"/>
          <p:cNvSpPr/>
          <p:nvPr/>
        </p:nvSpPr>
        <p:spPr>
          <a:xfrm>
            <a:off x="1017848" y="3789040"/>
            <a:ext cx="10615954" cy="2677656"/>
          </a:xfrm>
          <a:prstGeom prst="rect">
            <a:avLst/>
          </a:prstGeom>
        </p:spPr>
        <p:txBody>
          <a:bodyPr wrap="square">
            <a:spAutoFit/>
          </a:bodyPr>
          <a:lstStyle/>
          <a:p>
            <a:pPr marL="285750" indent="-285750">
              <a:lnSpc>
                <a:spcPct val="150000"/>
              </a:lnSpc>
              <a:buFont typeface="Arial" panose="020B0604020202020204" pitchFamily="34" charset="0"/>
              <a:buChar char="•"/>
            </a:pPr>
            <a:r>
              <a:rPr lang="en-GB" sz="1600" dirty="0"/>
              <a:t>CRD IV enlarges the number of targets by regulating all banks and the entire investment firms’ universe</a:t>
            </a:r>
          </a:p>
          <a:p>
            <a:pPr marL="285750" indent="-285750">
              <a:lnSpc>
                <a:spcPct val="150000"/>
              </a:lnSpc>
              <a:buFont typeface="Arial" panose="020B0604020202020204" pitchFamily="34" charset="0"/>
              <a:buChar char="•"/>
            </a:pPr>
            <a:r>
              <a:rPr lang="en-GB" sz="1600" dirty="0"/>
              <a:t>CRD IV allows instruments other than shares to be qualified as capital</a:t>
            </a:r>
          </a:p>
          <a:p>
            <a:pPr marL="285750" indent="-285750">
              <a:lnSpc>
                <a:spcPct val="150000"/>
              </a:lnSpc>
              <a:buFont typeface="Arial" panose="020B0604020202020204" pitchFamily="34" charset="0"/>
              <a:buChar char="•"/>
            </a:pPr>
            <a:r>
              <a:rPr lang="en-GB" sz="1600" dirty="0"/>
              <a:t>Capital conservation buffer is introduced as suggested by the Basel III framework</a:t>
            </a:r>
          </a:p>
          <a:p>
            <a:pPr marL="285750" indent="-285750">
              <a:lnSpc>
                <a:spcPct val="150000"/>
              </a:lnSpc>
              <a:buFont typeface="Arial" panose="020B0604020202020204" pitchFamily="34" charset="0"/>
              <a:buChar char="•"/>
            </a:pPr>
            <a:r>
              <a:rPr lang="en-GB" sz="1600" dirty="0"/>
              <a:t>Countercyclical capital buffer is left at the national regulator’s discretion</a:t>
            </a:r>
          </a:p>
          <a:p>
            <a:pPr marL="285750" indent="-285750">
              <a:lnSpc>
                <a:spcPct val="150000"/>
              </a:lnSpc>
              <a:buFont typeface="Arial" panose="020B0604020202020204" pitchFamily="34" charset="0"/>
              <a:buChar char="•"/>
            </a:pPr>
            <a:r>
              <a:rPr lang="en-GB" sz="1600" dirty="0"/>
              <a:t>Regarding the LCR, the CRD IV relaxes the definition of high quality liquid assets</a:t>
            </a:r>
          </a:p>
          <a:p>
            <a:pPr marL="285750" indent="-285750">
              <a:lnSpc>
                <a:spcPct val="150000"/>
              </a:lnSpc>
              <a:buFont typeface="Arial" panose="020B0604020202020204" pitchFamily="34" charset="0"/>
              <a:buChar char="•"/>
            </a:pPr>
            <a:r>
              <a:rPr lang="en-GB" sz="1600" dirty="0"/>
              <a:t>CRD IV encourages institutions to develop their own exposure models for the min. cap. requirements</a:t>
            </a:r>
          </a:p>
          <a:p>
            <a:pPr marL="285750" indent="-285750">
              <a:lnSpc>
                <a:spcPct val="150000"/>
              </a:lnSpc>
              <a:buFont typeface="Arial" panose="020B0604020202020204" pitchFamily="34" charset="0"/>
              <a:buChar char="•"/>
            </a:pPr>
            <a:r>
              <a:rPr lang="en-GB" sz="1600" dirty="0"/>
              <a:t>CRD IV introduces a systemic risk buffer that can be implemented for specific institutions</a:t>
            </a:r>
          </a:p>
        </p:txBody>
      </p:sp>
    </p:spTree>
    <p:extLst>
      <p:ext uri="{BB962C8B-B14F-4D97-AF65-F5344CB8AC3E}">
        <p14:creationId xmlns:p14="http://schemas.microsoft.com/office/powerpoint/2010/main" val="664964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3. </a:t>
            </a:r>
            <a:r>
              <a:rPr lang="en-GB" dirty="0"/>
              <a:t>The Criticisms</a:t>
            </a:r>
            <a:br>
              <a:rPr lang="en-GB" dirty="0"/>
            </a:br>
            <a:r>
              <a:rPr lang="en-GB" sz="2800" dirty="0">
                <a:solidFill>
                  <a:schemeClr val="tx1">
                    <a:lumMod val="75000"/>
                    <a:lumOff val="25000"/>
                  </a:schemeClr>
                </a:solidFill>
              </a:rPr>
              <a:t>The criticisms to Basel III</a:t>
            </a:r>
            <a:endParaRPr lang="en-US" dirty="0">
              <a:solidFill>
                <a:schemeClr val="tx1">
                  <a:lumMod val="75000"/>
                  <a:lumOff val="25000"/>
                </a:schemeClr>
              </a:solidFill>
            </a:endParaRPr>
          </a:p>
        </p:txBody>
      </p:sp>
      <p:sp>
        <p:nvSpPr>
          <p:cNvPr id="4" name="Rectangle 3"/>
          <p:cNvSpPr/>
          <p:nvPr/>
        </p:nvSpPr>
        <p:spPr>
          <a:xfrm>
            <a:off x="837828" y="1916832"/>
            <a:ext cx="9073008" cy="4320480"/>
          </a:xfrm>
          <a:prstGeom prst="rect">
            <a:avLst/>
          </a:prstGeom>
          <a:ln>
            <a:noFill/>
          </a:ln>
        </p:spPr>
      </p:sp>
      <p:sp>
        <p:nvSpPr>
          <p:cNvPr id="11" name="Freeform 10"/>
          <p:cNvSpPr/>
          <p:nvPr/>
        </p:nvSpPr>
        <p:spPr>
          <a:xfrm>
            <a:off x="3862164" y="1916832"/>
            <a:ext cx="7992888" cy="829697"/>
          </a:xfrm>
          <a:custGeom>
            <a:avLst/>
            <a:gdLst>
              <a:gd name="connsiteX0" fmla="*/ 0 w 5850870"/>
              <a:gd name="connsiteY0" fmla="*/ 0 h 802040"/>
              <a:gd name="connsiteX1" fmla="*/ 5850870 w 5850870"/>
              <a:gd name="connsiteY1" fmla="*/ 0 h 802040"/>
              <a:gd name="connsiteX2" fmla="*/ 5850870 w 5850870"/>
              <a:gd name="connsiteY2" fmla="*/ 802040 h 802040"/>
              <a:gd name="connsiteX3" fmla="*/ 0 w 5850870"/>
              <a:gd name="connsiteY3" fmla="*/ 802040 h 802040"/>
              <a:gd name="connsiteX4" fmla="*/ 0 w 5850870"/>
              <a:gd name="connsiteY4" fmla="*/ 0 h 802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0870" h="802040">
                <a:moveTo>
                  <a:pt x="0" y="0"/>
                </a:moveTo>
                <a:lnTo>
                  <a:pt x="5850870" y="0"/>
                </a:lnTo>
                <a:lnTo>
                  <a:pt x="5850870" y="802040"/>
                </a:lnTo>
                <a:lnTo>
                  <a:pt x="0" y="8020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285750" lvl="0" indent="-285750" defTabSz="889000">
              <a:lnSpc>
                <a:spcPct val="90000"/>
              </a:lnSpc>
              <a:spcBef>
                <a:spcPct val="0"/>
              </a:spcBef>
              <a:spcAft>
                <a:spcPct val="35000"/>
              </a:spcAft>
              <a:buFont typeface="Arial" panose="020B0604020202020204" pitchFamily="34" charset="0"/>
              <a:buChar char="•"/>
            </a:pPr>
            <a:r>
              <a:rPr lang="en-GB" sz="1600" kern="1200" dirty="0"/>
              <a:t>T</a:t>
            </a:r>
            <a:r>
              <a:rPr lang="en-GB" sz="1600" dirty="0"/>
              <a:t>he whole concept is based on historical data and it is hence backward looking</a:t>
            </a:r>
          </a:p>
          <a:p>
            <a:pPr marL="285750" lvl="0" indent="-285750" defTabSz="889000">
              <a:lnSpc>
                <a:spcPct val="90000"/>
              </a:lnSpc>
              <a:spcBef>
                <a:spcPct val="0"/>
              </a:spcBef>
              <a:spcAft>
                <a:spcPct val="35000"/>
              </a:spcAft>
              <a:buFont typeface="Arial" panose="020B0604020202020204" pitchFamily="34" charset="0"/>
              <a:buChar char="•"/>
            </a:pPr>
            <a:r>
              <a:rPr lang="en-GB" sz="1600" dirty="0"/>
              <a:t>The model encourages banks to expose themselves to asset considered to be risk-free</a:t>
            </a:r>
            <a:endParaRPr lang="en-GB" sz="1600" kern="1200" dirty="0"/>
          </a:p>
        </p:txBody>
      </p:sp>
      <p:sp>
        <p:nvSpPr>
          <p:cNvPr id="12" name="Rectangle 11"/>
          <p:cNvSpPr/>
          <p:nvPr/>
        </p:nvSpPr>
        <p:spPr>
          <a:xfrm>
            <a:off x="837828" y="1916832"/>
            <a:ext cx="2945802" cy="829697"/>
          </a:xfrm>
          <a:prstGeom prst="rect">
            <a:avLst/>
          </a:prstGeom>
          <a:solidFill>
            <a:srgbClr val="96001D"/>
          </a:solidFill>
          <a:ln>
            <a:solidFill>
              <a:srgbClr val="96001D"/>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7259" tIns="77259" rIns="77259" bIns="38100" numCol="1" spcCol="1270" anchor="ctr" anchorCtr="0">
            <a:noAutofit/>
          </a:bodyPr>
          <a:lstStyle/>
          <a:p>
            <a:pPr lvl="0" algn="ctr" defTabSz="889000" rtl="0">
              <a:lnSpc>
                <a:spcPct val="90000"/>
              </a:lnSpc>
              <a:spcBef>
                <a:spcPct val="0"/>
              </a:spcBef>
              <a:spcAft>
                <a:spcPct val="35000"/>
              </a:spcAft>
            </a:pPr>
            <a:r>
              <a:rPr lang="en-GB" sz="2000" b="1" kern="1200" dirty="0">
                <a:solidFill>
                  <a:schemeClr val="bg1"/>
                </a:solidFill>
              </a:rPr>
              <a:t>Risk weighting </a:t>
            </a:r>
            <a:br>
              <a:rPr lang="en-GB" sz="2000" b="1" kern="1200" dirty="0">
                <a:solidFill>
                  <a:schemeClr val="bg1"/>
                </a:solidFill>
              </a:rPr>
            </a:br>
            <a:r>
              <a:rPr lang="en-GB" sz="2000" b="1" kern="1200" dirty="0">
                <a:solidFill>
                  <a:schemeClr val="bg1"/>
                </a:solidFill>
              </a:rPr>
              <a:t>model</a:t>
            </a:r>
          </a:p>
        </p:txBody>
      </p:sp>
      <p:sp>
        <p:nvSpPr>
          <p:cNvPr id="13" name="Freeform 12"/>
          <p:cNvSpPr/>
          <p:nvPr/>
        </p:nvSpPr>
        <p:spPr>
          <a:xfrm>
            <a:off x="3862164" y="2788013"/>
            <a:ext cx="7992888" cy="829697"/>
          </a:xfrm>
          <a:custGeom>
            <a:avLst/>
            <a:gdLst>
              <a:gd name="connsiteX0" fmla="*/ 0 w 5850870"/>
              <a:gd name="connsiteY0" fmla="*/ 0 h 802040"/>
              <a:gd name="connsiteX1" fmla="*/ 5850870 w 5850870"/>
              <a:gd name="connsiteY1" fmla="*/ 0 h 802040"/>
              <a:gd name="connsiteX2" fmla="*/ 5850870 w 5850870"/>
              <a:gd name="connsiteY2" fmla="*/ 802040 h 802040"/>
              <a:gd name="connsiteX3" fmla="*/ 0 w 5850870"/>
              <a:gd name="connsiteY3" fmla="*/ 802040 h 802040"/>
              <a:gd name="connsiteX4" fmla="*/ 0 w 5850870"/>
              <a:gd name="connsiteY4" fmla="*/ 0 h 802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0870" h="802040">
                <a:moveTo>
                  <a:pt x="0" y="0"/>
                </a:moveTo>
                <a:lnTo>
                  <a:pt x="5850870" y="0"/>
                </a:lnTo>
                <a:lnTo>
                  <a:pt x="5850870" y="802040"/>
                </a:lnTo>
                <a:lnTo>
                  <a:pt x="0" y="8020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285750" lvl="0" indent="-285750" defTabSz="889000">
              <a:lnSpc>
                <a:spcPct val="90000"/>
              </a:lnSpc>
              <a:spcBef>
                <a:spcPct val="0"/>
              </a:spcBef>
              <a:spcAft>
                <a:spcPct val="35000"/>
              </a:spcAft>
              <a:buFont typeface="Arial" panose="020B0604020202020204" pitchFamily="34" charset="0"/>
              <a:buChar char="•"/>
            </a:pPr>
            <a:r>
              <a:rPr lang="en-GB" sz="1600" dirty="0"/>
              <a:t>It is almost impossible to define good and bad times</a:t>
            </a:r>
          </a:p>
          <a:p>
            <a:pPr marL="285750" lvl="0" indent="-285750" defTabSz="889000">
              <a:lnSpc>
                <a:spcPct val="90000"/>
              </a:lnSpc>
              <a:spcBef>
                <a:spcPct val="0"/>
              </a:spcBef>
              <a:spcAft>
                <a:spcPct val="35000"/>
              </a:spcAft>
              <a:buFont typeface="Arial" panose="020B0604020202020204" pitchFamily="34" charset="0"/>
              <a:buChar char="•"/>
            </a:pPr>
            <a:r>
              <a:rPr lang="en-GB" sz="1600" dirty="0"/>
              <a:t>It is very difficult to determine whether a given capital provision will be sufficient in the future to offset potential losses</a:t>
            </a:r>
            <a:endParaRPr lang="en-GB" sz="1600" kern="1200" dirty="0"/>
          </a:p>
        </p:txBody>
      </p:sp>
      <p:sp>
        <p:nvSpPr>
          <p:cNvPr id="14" name="Rectangle 13"/>
          <p:cNvSpPr/>
          <p:nvPr/>
        </p:nvSpPr>
        <p:spPr>
          <a:xfrm>
            <a:off x="837828" y="2788013"/>
            <a:ext cx="2945802" cy="829697"/>
          </a:xfrm>
          <a:prstGeom prst="rect">
            <a:avLst/>
          </a:prstGeom>
          <a:solidFill>
            <a:srgbClr val="96001D"/>
          </a:solidFill>
          <a:ln>
            <a:solidFill>
              <a:srgbClr val="96001D"/>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7259" tIns="77259" rIns="77259" bIns="38100" numCol="1" spcCol="1270" anchor="ctr" anchorCtr="0">
            <a:noAutofit/>
          </a:bodyPr>
          <a:lstStyle/>
          <a:p>
            <a:pPr lvl="0" algn="ctr" defTabSz="889000" rtl="0">
              <a:lnSpc>
                <a:spcPct val="90000"/>
              </a:lnSpc>
              <a:spcBef>
                <a:spcPct val="0"/>
              </a:spcBef>
              <a:spcAft>
                <a:spcPct val="35000"/>
              </a:spcAft>
            </a:pPr>
            <a:r>
              <a:rPr lang="en-GB" sz="2000" b="1" kern="1200" dirty="0">
                <a:solidFill>
                  <a:schemeClr val="bg1"/>
                </a:solidFill>
              </a:rPr>
              <a:t>Countercyclical </a:t>
            </a:r>
            <a:br>
              <a:rPr lang="en-GB" sz="2000" b="1" kern="1200" dirty="0">
                <a:solidFill>
                  <a:schemeClr val="bg1"/>
                </a:solidFill>
              </a:rPr>
            </a:br>
            <a:r>
              <a:rPr lang="en-GB" sz="2000" b="1" kern="1200" dirty="0">
                <a:solidFill>
                  <a:schemeClr val="bg1"/>
                </a:solidFill>
              </a:rPr>
              <a:t>capital buffer</a:t>
            </a:r>
          </a:p>
        </p:txBody>
      </p:sp>
      <p:sp>
        <p:nvSpPr>
          <p:cNvPr id="15" name="Freeform 14"/>
          <p:cNvSpPr/>
          <p:nvPr/>
        </p:nvSpPr>
        <p:spPr>
          <a:xfrm>
            <a:off x="3862164" y="3659195"/>
            <a:ext cx="7992888" cy="829697"/>
          </a:xfrm>
          <a:custGeom>
            <a:avLst/>
            <a:gdLst>
              <a:gd name="connsiteX0" fmla="*/ 0 w 5850870"/>
              <a:gd name="connsiteY0" fmla="*/ 0 h 802040"/>
              <a:gd name="connsiteX1" fmla="*/ 5850870 w 5850870"/>
              <a:gd name="connsiteY1" fmla="*/ 0 h 802040"/>
              <a:gd name="connsiteX2" fmla="*/ 5850870 w 5850870"/>
              <a:gd name="connsiteY2" fmla="*/ 802040 h 802040"/>
              <a:gd name="connsiteX3" fmla="*/ 0 w 5850870"/>
              <a:gd name="connsiteY3" fmla="*/ 802040 h 802040"/>
              <a:gd name="connsiteX4" fmla="*/ 0 w 5850870"/>
              <a:gd name="connsiteY4" fmla="*/ 0 h 802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0870" h="802040">
                <a:moveTo>
                  <a:pt x="0" y="0"/>
                </a:moveTo>
                <a:lnTo>
                  <a:pt x="5850870" y="0"/>
                </a:lnTo>
                <a:lnTo>
                  <a:pt x="5850870" y="802040"/>
                </a:lnTo>
                <a:lnTo>
                  <a:pt x="0" y="8020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285750" lvl="0" indent="-285750" algn="l" defTabSz="889000" rtl="0">
              <a:lnSpc>
                <a:spcPct val="90000"/>
              </a:lnSpc>
              <a:spcBef>
                <a:spcPct val="0"/>
              </a:spcBef>
              <a:spcAft>
                <a:spcPct val="35000"/>
              </a:spcAft>
              <a:buFont typeface="Arial" panose="020B0604020202020204" pitchFamily="34" charset="0"/>
              <a:buChar char="•"/>
            </a:pPr>
            <a:r>
              <a:rPr lang="en-GB" sz="1600" kern="1200" dirty="0"/>
              <a:t>Impacts on SMEs, credit to consumers and the overall economy</a:t>
            </a:r>
          </a:p>
        </p:txBody>
      </p:sp>
      <p:sp>
        <p:nvSpPr>
          <p:cNvPr id="16" name="Rectangle 15"/>
          <p:cNvSpPr/>
          <p:nvPr/>
        </p:nvSpPr>
        <p:spPr>
          <a:xfrm>
            <a:off x="837828" y="3659195"/>
            <a:ext cx="2945802" cy="829697"/>
          </a:xfrm>
          <a:prstGeom prst="rect">
            <a:avLst/>
          </a:prstGeom>
          <a:solidFill>
            <a:srgbClr val="96001D"/>
          </a:solidFill>
          <a:ln>
            <a:solidFill>
              <a:srgbClr val="96001D"/>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7259" tIns="77259" rIns="77259" bIns="38100" numCol="1" spcCol="1270" anchor="ctr" anchorCtr="0">
            <a:noAutofit/>
          </a:bodyPr>
          <a:lstStyle/>
          <a:p>
            <a:pPr lvl="0" algn="ctr" defTabSz="889000" rtl="0">
              <a:lnSpc>
                <a:spcPct val="90000"/>
              </a:lnSpc>
              <a:spcBef>
                <a:spcPct val="0"/>
              </a:spcBef>
              <a:spcAft>
                <a:spcPct val="35000"/>
              </a:spcAft>
            </a:pPr>
            <a:r>
              <a:rPr lang="en-GB" sz="2000" b="1" kern="1200" dirty="0">
                <a:solidFill>
                  <a:schemeClr val="bg1"/>
                </a:solidFill>
              </a:rPr>
              <a:t>Higher capital requirements</a:t>
            </a:r>
          </a:p>
        </p:txBody>
      </p:sp>
      <p:sp>
        <p:nvSpPr>
          <p:cNvPr id="17" name="Freeform 16"/>
          <p:cNvSpPr/>
          <p:nvPr/>
        </p:nvSpPr>
        <p:spPr>
          <a:xfrm>
            <a:off x="3862164" y="4530376"/>
            <a:ext cx="7992888" cy="829697"/>
          </a:xfrm>
          <a:custGeom>
            <a:avLst/>
            <a:gdLst>
              <a:gd name="connsiteX0" fmla="*/ 0 w 5850870"/>
              <a:gd name="connsiteY0" fmla="*/ 0 h 802040"/>
              <a:gd name="connsiteX1" fmla="*/ 5850870 w 5850870"/>
              <a:gd name="connsiteY1" fmla="*/ 0 h 802040"/>
              <a:gd name="connsiteX2" fmla="*/ 5850870 w 5850870"/>
              <a:gd name="connsiteY2" fmla="*/ 802040 h 802040"/>
              <a:gd name="connsiteX3" fmla="*/ 0 w 5850870"/>
              <a:gd name="connsiteY3" fmla="*/ 802040 h 802040"/>
              <a:gd name="connsiteX4" fmla="*/ 0 w 5850870"/>
              <a:gd name="connsiteY4" fmla="*/ 0 h 802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0870" h="802040">
                <a:moveTo>
                  <a:pt x="0" y="0"/>
                </a:moveTo>
                <a:lnTo>
                  <a:pt x="5850870" y="0"/>
                </a:lnTo>
                <a:lnTo>
                  <a:pt x="5850870" y="802040"/>
                </a:lnTo>
                <a:lnTo>
                  <a:pt x="0" y="8020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285750" lvl="0" indent="-285750" defTabSz="889000">
              <a:lnSpc>
                <a:spcPct val="90000"/>
              </a:lnSpc>
              <a:spcBef>
                <a:spcPct val="0"/>
              </a:spcBef>
              <a:spcAft>
                <a:spcPct val="35000"/>
              </a:spcAft>
              <a:buFont typeface="Arial" panose="020B0604020202020204" pitchFamily="34" charset="0"/>
              <a:buChar char="•"/>
            </a:pPr>
            <a:r>
              <a:rPr lang="en-GB" sz="1600" dirty="0"/>
              <a:t>This model tends to underestimate the tail events it is paradoxically supposed to measure </a:t>
            </a:r>
            <a:endParaRPr lang="en-GB" sz="1600" kern="1200" dirty="0"/>
          </a:p>
        </p:txBody>
      </p:sp>
      <p:sp>
        <p:nvSpPr>
          <p:cNvPr id="18" name="Rectangle 17"/>
          <p:cNvSpPr/>
          <p:nvPr/>
        </p:nvSpPr>
        <p:spPr>
          <a:xfrm>
            <a:off x="837828" y="4530376"/>
            <a:ext cx="2945802" cy="829697"/>
          </a:xfrm>
          <a:prstGeom prst="rect">
            <a:avLst/>
          </a:prstGeom>
          <a:solidFill>
            <a:srgbClr val="96001D"/>
          </a:solidFill>
          <a:ln>
            <a:solidFill>
              <a:srgbClr val="96001D"/>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7259" tIns="77259" rIns="77259" bIns="38100" numCol="1" spcCol="1270" anchor="ctr" anchorCtr="0">
            <a:noAutofit/>
          </a:bodyPr>
          <a:lstStyle/>
          <a:p>
            <a:pPr lvl="0" algn="ctr" defTabSz="889000" rtl="0">
              <a:lnSpc>
                <a:spcPct val="90000"/>
              </a:lnSpc>
              <a:spcBef>
                <a:spcPct val="0"/>
              </a:spcBef>
              <a:spcAft>
                <a:spcPct val="35000"/>
              </a:spcAft>
            </a:pPr>
            <a:r>
              <a:rPr lang="en-GB" sz="2000" b="1" kern="1200" dirty="0">
                <a:solidFill>
                  <a:schemeClr val="bg1"/>
                </a:solidFill>
              </a:rPr>
              <a:t>VaR models</a:t>
            </a:r>
          </a:p>
        </p:txBody>
      </p:sp>
      <p:sp>
        <p:nvSpPr>
          <p:cNvPr id="19" name="Freeform 18"/>
          <p:cNvSpPr/>
          <p:nvPr/>
        </p:nvSpPr>
        <p:spPr>
          <a:xfrm>
            <a:off x="3862164" y="5401558"/>
            <a:ext cx="7992888" cy="829697"/>
          </a:xfrm>
          <a:custGeom>
            <a:avLst/>
            <a:gdLst>
              <a:gd name="connsiteX0" fmla="*/ 0 w 5850870"/>
              <a:gd name="connsiteY0" fmla="*/ 0 h 802040"/>
              <a:gd name="connsiteX1" fmla="*/ 5850870 w 5850870"/>
              <a:gd name="connsiteY1" fmla="*/ 0 h 802040"/>
              <a:gd name="connsiteX2" fmla="*/ 5850870 w 5850870"/>
              <a:gd name="connsiteY2" fmla="*/ 802040 h 802040"/>
              <a:gd name="connsiteX3" fmla="*/ 0 w 5850870"/>
              <a:gd name="connsiteY3" fmla="*/ 802040 h 802040"/>
              <a:gd name="connsiteX4" fmla="*/ 0 w 5850870"/>
              <a:gd name="connsiteY4" fmla="*/ 0 h 802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0870" h="802040">
                <a:moveTo>
                  <a:pt x="0" y="0"/>
                </a:moveTo>
                <a:lnTo>
                  <a:pt x="5850870" y="0"/>
                </a:lnTo>
                <a:lnTo>
                  <a:pt x="5850870" y="802040"/>
                </a:lnTo>
                <a:lnTo>
                  <a:pt x="0" y="8020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285750" lvl="0" indent="-285750" defTabSz="889000">
              <a:lnSpc>
                <a:spcPct val="90000"/>
              </a:lnSpc>
              <a:spcBef>
                <a:spcPct val="0"/>
              </a:spcBef>
              <a:spcAft>
                <a:spcPct val="35000"/>
              </a:spcAft>
              <a:buFont typeface="Arial" panose="020B0604020202020204" pitchFamily="34" charset="0"/>
              <a:buChar char="•"/>
            </a:pPr>
            <a:r>
              <a:rPr lang="en-GB" sz="1600" dirty="0"/>
              <a:t>The Committee should maybe have presented a more integrated framework, enriched not just of stronger definitions and requirements regarding the capital base, but also of more reliable and transparent practices for the broad banking sector</a:t>
            </a:r>
            <a:endParaRPr lang="en-GB" sz="1600" kern="1200" dirty="0"/>
          </a:p>
        </p:txBody>
      </p:sp>
      <p:sp>
        <p:nvSpPr>
          <p:cNvPr id="20" name="Rectangle 19"/>
          <p:cNvSpPr/>
          <p:nvPr/>
        </p:nvSpPr>
        <p:spPr>
          <a:xfrm>
            <a:off x="837828" y="5401558"/>
            <a:ext cx="2945802" cy="829697"/>
          </a:xfrm>
          <a:prstGeom prst="rect">
            <a:avLst/>
          </a:prstGeom>
          <a:solidFill>
            <a:srgbClr val="96001D"/>
          </a:solidFill>
          <a:ln>
            <a:solidFill>
              <a:srgbClr val="96001D"/>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7259" tIns="77259" rIns="77259" bIns="38100" numCol="1" spcCol="1270" anchor="ctr" anchorCtr="0">
            <a:noAutofit/>
          </a:bodyPr>
          <a:lstStyle/>
          <a:p>
            <a:pPr lvl="0" algn="ctr" defTabSz="889000" rtl="0">
              <a:lnSpc>
                <a:spcPct val="90000"/>
              </a:lnSpc>
              <a:spcBef>
                <a:spcPct val="0"/>
              </a:spcBef>
              <a:spcAft>
                <a:spcPct val="35000"/>
              </a:spcAft>
            </a:pPr>
            <a:r>
              <a:rPr lang="en-GB" sz="2000" b="1" kern="1200" dirty="0">
                <a:solidFill>
                  <a:schemeClr val="bg1"/>
                </a:solidFill>
              </a:rPr>
              <a:t>Pillar 2 and 3</a:t>
            </a:r>
          </a:p>
        </p:txBody>
      </p:sp>
      <p:cxnSp>
        <p:nvCxnSpPr>
          <p:cNvPr id="5" name="Straight Connector 4"/>
          <p:cNvCxnSpPr/>
          <p:nvPr/>
        </p:nvCxnSpPr>
        <p:spPr>
          <a:xfrm flipV="1">
            <a:off x="846374" y="2746528"/>
            <a:ext cx="11017224" cy="1"/>
          </a:xfrm>
          <a:prstGeom prst="line">
            <a:avLst/>
          </a:prstGeom>
          <a:ln w="28575">
            <a:solidFill>
              <a:srgbClr val="96001D"/>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37828" y="3616768"/>
            <a:ext cx="11017224" cy="1"/>
          </a:xfrm>
          <a:prstGeom prst="line">
            <a:avLst/>
          </a:prstGeom>
          <a:ln w="28575">
            <a:solidFill>
              <a:srgbClr val="96001D"/>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837828" y="4488891"/>
            <a:ext cx="11017224" cy="1"/>
          </a:xfrm>
          <a:prstGeom prst="line">
            <a:avLst/>
          </a:prstGeom>
          <a:ln w="28575">
            <a:solidFill>
              <a:srgbClr val="96001D"/>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837828" y="5360072"/>
            <a:ext cx="11017224" cy="1"/>
          </a:xfrm>
          <a:prstGeom prst="line">
            <a:avLst/>
          </a:prstGeom>
          <a:ln w="28575">
            <a:solidFill>
              <a:srgbClr val="96001D"/>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846374" y="6231254"/>
            <a:ext cx="11017224" cy="1"/>
          </a:xfrm>
          <a:prstGeom prst="line">
            <a:avLst/>
          </a:prstGeom>
          <a:ln w="28575">
            <a:solidFill>
              <a:srgbClr val="96001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12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3. </a:t>
            </a:r>
            <a:r>
              <a:rPr lang="en-GB" dirty="0"/>
              <a:t>Conclusions</a:t>
            </a:r>
            <a:br>
              <a:rPr lang="en-GB" dirty="0"/>
            </a:br>
            <a:r>
              <a:rPr lang="en-GB" sz="2800" dirty="0">
                <a:solidFill>
                  <a:schemeClr val="tx1">
                    <a:lumMod val="75000"/>
                    <a:lumOff val="25000"/>
                  </a:schemeClr>
                </a:solidFill>
              </a:rPr>
              <a:t>A new model: Basel IV</a:t>
            </a:r>
            <a:endParaRPr lang="en-US" dirty="0">
              <a:solidFill>
                <a:schemeClr val="tx1">
                  <a:lumMod val="75000"/>
                  <a:lumOff val="25000"/>
                </a:schemeClr>
              </a:solidFill>
            </a:endParaRPr>
          </a:p>
        </p:txBody>
      </p:sp>
      <p:sp>
        <p:nvSpPr>
          <p:cNvPr id="5" name="Freeform 4"/>
          <p:cNvSpPr/>
          <p:nvPr/>
        </p:nvSpPr>
        <p:spPr>
          <a:xfrm>
            <a:off x="959177" y="1800813"/>
            <a:ext cx="3309085" cy="692083"/>
          </a:xfrm>
          <a:custGeom>
            <a:avLst/>
            <a:gdLst>
              <a:gd name="connsiteX0" fmla="*/ 0 w 3199769"/>
              <a:gd name="connsiteY0" fmla="*/ 0 h 1153325"/>
              <a:gd name="connsiteX1" fmla="*/ 3199769 w 3199769"/>
              <a:gd name="connsiteY1" fmla="*/ 0 h 1153325"/>
              <a:gd name="connsiteX2" fmla="*/ 3199769 w 3199769"/>
              <a:gd name="connsiteY2" fmla="*/ 1153325 h 1153325"/>
              <a:gd name="connsiteX3" fmla="*/ 0 w 3199769"/>
              <a:gd name="connsiteY3" fmla="*/ 1153325 h 1153325"/>
              <a:gd name="connsiteX4" fmla="*/ 0 w 3199769"/>
              <a:gd name="connsiteY4" fmla="*/ 0 h 1153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9769" h="1153325">
                <a:moveTo>
                  <a:pt x="0" y="0"/>
                </a:moveTo>
                <a:lnTo>
                  <a:pt x="3199769" y="0"/>
                </a:lnTo>
                <a:lnTo>
                  <a:pt x="3199769" y="1153325"/>
                </a:lnTo>
                <a:lnTo>
                  <a:pt x="0" y="1153325"/>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GB" kern="1200" dirty="0"/>
              <a:t>Harmonization of capital requirements’ calculation</a:t>
            </a:r>
          </a:p>
        </p:txBody>
      </p:sp>
      <p:sp>
        <p:nvSpPr>
          <p:cNvPr id="6" name="Rectangle 5"/>
          <p:cNvSpPr/>
          <p:nvPr/>
        </p:nvSpPr>
        <p:spPr>
          <a:xfrm>
            <a:off x="959176" y="2564904"/>
            <a:ext cx="3309085" cy="1706571"/>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r>
              <a:rPr lang="it-IT" sz="1600" dirty="0" err="1"/>
              <a:t>This</a:t>
            </a:r>
            <a:r>
              <a:rPr lang="it-IT" sz="1600" dirty="0"/>
              <a:t> </a:t>
            </a:r>
            <a:r>
              <a:rPr lang="it-IT" sz="1600" dirty="0" err="1"/>
              <a:t>would</a:t>
            </a:r>
            <a:r>
              <a:rPr lang="it-IT" sz="1600" dirty="0"/>
              <a:t> </a:t>
            </a:r>
            <a:r>
              <a:rPr lang="it-IT" sz="1600" dirty="0" err="1"/>
              <a:t>allow</a:t>
            </a:r>
            <a:r>
              <a:rPr lang="it-IT" sz="1600" dirty="0"/>
              <a:t> </a:t>
            </a:r>
            <a:r>
              <a:rPr lang="it-IT" sz="1600" dirty="0" err="1"/>
              <a:t>comparisons</a:t>
            </a:r>
            <a:r>
              <a:rPr lang="it-IT" sz="1600" dirty="0"/>
              <a:t> </a:t>
            </a:r>
            <a:r>
              <a:rPr lang="it-IT" sz="1600" dirty="0" err="1"/>
              <a:t>between</a:t>
            </a:r>
            <a:r>
              <a:rPr lang="it-IT" sz="1600" dirty="0"/>
              <a:t> </a:t>
            </a:r>
            <a:r>
              <a:rPr lang="it-IT" sz="1600" dirty="0" err="1"/>
              <a:t>finanancial</a:t>
            </a:r>
            <a:r>
              <a:rPr lang="it-IT" sz="1600" dirty="0"/>
              <a:t> </a:t>
            </a:r>
            <a:r>
              <a:rPr lang="it-IT" sz="1600" dirty="0" err="1"/>
              <a:t>institutions</a:t>
            </a:r>
            <a:r>
              <a:rPr lang="it-IT" sz="1600" dirty="0"/>
              <a:t>’ </a:t>
            </a:r>
            <a:r>
              <a:rPr lang="it-IT" sz="1600" dirty="0" err="1"/>
              <a:t>risk</a:t>
            </a:r>
            <a:r>
              <a:rPr lang="it-IT" sz="1600" dirty="0"/>
              <a:t> </a:t>
            </a:r>
            <a:r>
              <a:rPr lang="it-IT" sz="1600" dirty="0" err="1"/>
              <a:t>profiles</a:t>
            </a:r>
            <a:r>
              <a:rPr lang="it-IT" sz="1600" dirty="0"/>
              <a:t> and </a:t>
            </a:r>
            <a:r>
              <a:rPr lang="it-IT" sz="1600" dirty="0" err="1"/>
              <a:t>simplify</a:t>
            </a:r>
            <a:r>
              <a:rPr lang="it-IT" sz="1600" dirty="0"/>
              <a:t> </a:t>
            </a:r>
            <a:r>
              <a:rPr lang="it-IT" sz="1600" dirty="0" err="1"/>
              <a:t>risks</a:t>
            </a:r>
            <a:r>
              <a:rPr lang="it-IT" sz="1600" dirty="0"/>
              <a:t>’ </a:t>
            </a:r>
            <a:r>
              <a:rPr lang="it-IT" sz="1600" dirty="0" err="1"/>
              <a:t>calculations</a:t>
            </a:r>
            <a:endParaRPr lang="en-GB" sz="1600" dirty="0"/>
          </a:p>
        </p:txBody>
      </p:sp>
      <p:sp>
        <p:nvSpPr>
          <p:cNvPr id="14" name="Freeform 13"/>
          <p:cNvSpPr/>
          <p:nvPr/>
        </p:nvSpPr>
        <p:spPr>
          <a:xfrm>
            <a:off x="4606915" y="1800813"/>
            <a:ext cx="3309085" cy="692083"/>
          </a:xfrm>
          <a:custGeom>
            <a:avLst/>
            <a:gdLst>
              <a:gd name="connsiteX0" fmla="*/ 0 w 3199769"/>
              <a:gd name="connsiteY0" fmla="*/ 0 h 1153325"/>
              <a:gd name="connsiteX1" fmla="*/ 3199769 w 3199769"/>
              <a:gd name="connsiteY1" fmla="*/ 0 h 1153325"/>
              <a:gd name="connsiteX2" fmla="*/ 3199769 w 3199769"/>
              <a:gd name="connsiteY2" fmla="*/ 1153325 h 1153325"/>
              <a:gd name="connsiteX3" fmla="*/ 0 w 3199769"/>
              <a:gd name="connsiteY3" fmla="*/ 1153325 h 1153325"/>
              <a:gd name="connsiteX4" fmla="*/ 0 w 3199769"/>
              <a:gd name="connsiteY4" fmla="*/ 0 h 1153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9769" h="1153325">
                <a:moveTo>
                  <a:pt x="0" y="0"/>
                </a:moveTo>
                <a:lnTo>
                  <a:pt x="3199769" y="0"/>
                </a:lnTo>
                <a:lnTo>
                  <a:pt x="3199769" y="1153325"/>
                </a:lnTo>
                <a:lnTo>
                  <a:pt x="0" y="1153325"/>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GB" kern="1200" dirty="0"/>
              <a:t>IRB Approaches substituted with Standardized Approach</a:t>
            </a:r>
          </a:p>
        </p:txBody>
      </p:sp>
      <p:sp>
        <p:nvSpPr>
          <p:cNvPr id="16" name="Rectangle 15"/>
          <p:cNvSpPr/>
          <p:nvPr/>
        </p:nvSpPr>
        <p:spPr>
          <a:xfrm>
            <a:off x="4606915" y="2564904"/>
            <a:ext cx="3309085" cy="1706571"/>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r>
              <a:rPr lang="en-GB" sz="1600" dirty="0"/>
              <a:t>The Advanced IRB Approach allows banks for too much discretion in setting their risk parameters. The Committee’s proposal is to set a standardized risk measurement approach </a:t>
            </a:r>
          </a:p>
        </p:txBody>
      </p:sp>
      <p:sp>
        <p:nvSpPr>
          <p:cNvPr id="17" name="Freeform 16"/>
          <p:cNvSpPr/>
          <p:nvPr/>
        </p:nvSpPr>
        <p:spPr>
          <a:xfrm>
            <a:off x="8254652" y="1800813"/>
            <a:ext cx="3309085" cy="692083"/>
          </a:xfrm>
          <a:custGeom>
            <a:avLst/>
            <a:gdLst>
              <a:gd name="connsiteX0" fmla="*/ 0 w 3199769"/>
              <a:gd name="connsiteY0" fmla="*/ 0 h 1153325"/>
              <a:gd name="connsiteX1" fmla="*/ 3199769 w 3199769"/>
              <a:gd name="connsiteY1" fmla="*/ 0 h 1153325"/>
              <a:gd name="connsiteX2" fmla="*/ 3199769 w 3199769"/>
              <a:gd name="connsiteY2" fmla="*/ 1153325 h 1153325"/>
              <a:gd name="connsiteX3" fmla="*/ 0 w 3199769"/>
              <a:gd name="connsiteY3" fmla="*/ 1153325 h 1153325"/>
              <a:gd name="connsiteX4" fmla="*/ 0 w 3199769"/>
              <a:gd name="connsiteY4" fmla="*/ 0 h 1153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9769" h="1153325">
                <a:moveTo>
                  <a:pt x="0" y="0"/>
                </a:moveTo>
                <a:lnTo>
                  <a:pt x="3199769" y="0"/>
                </a:lnTo>
                <a:lnTo>
                  <a:pt x="3199769" y="1153325"/>
                </a:lnTo>
                <a:lnTo>
                  <a:pt x="0" y="1153325"/>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GB" kern="1200" dirty="0"/>
              <a:t>Greater transparency requested</a:t>
            </a:r>
          </a:p>
        </p:txBody>
      </p:sp>
      <p:sp>
        <p:nvSpPr>
          <p:cNvPr id="18" name="Rectangle 17"/>
          <p:cNvSpPr/>
          <p:nvPr/>
        </p:nvSpPr>
        <p:spPr>
          <a:xfrm>
            <a:off x="8254652" y="2564904"/>
            <a:ext cx="3309085" cy="1706571"/>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r>
              <a:rPr lang="it-IT" sz="1600" dirty="0"/>
              <a:t>G</a:t>
            </a:r>
            <a:r>
              <a:rPr lang="en-GB" sz="1600" dirty="0" err="1"/>
              <a:t>reater</a:t>
            </a:r>
            <a:r>
              <a:rPr lang="en-GB" sz="1600" dirty="0"/>
              <a:t> transparency on financial statements and other documents will be required, enhancing the importance of market discipline </a:t>
            </a:r>
          </a:p>
        </p:txBody>
      </p:sp>
      <p:grpSp>
        <p:nvGrpSpPr>
          <p:cNvPr id="7" name="Gruppieren 146"/>
          <p:cNvGrpSpPr/>
          <p:nvPr/>
        </p:nvGrpSpPr>
        <p:grpSpPr>
          <a:xfrm rot="20298125">
            <a:off x="3742688" y="3747697"/>
            <a:ext cx="438306" cy="556083"/>
            <a:chOff x="5550124" y="4954062"/>
            <a:chExt cx="347439" cy="459313"/>
          </a:xfrm>
          <a:solidFill>
            <a:schemeClr val="accent3">
              <a:lumMod val="50000"/>
            </a:schemeClr>
          </a:solidFill>
        </p:grpSpPr>
        <p:sp>
          <p:nvSpPr>
            <p:cNvPr id="8" name="Freeform 1523"/>
            <p:cNvSpPr>
              <a:spLocks noEditPoints="1"/>
            </p:cNvSpPr>
            <p:nvPr/>
          </p:nvSpPr>
          <p:spPr bwMode="auto">
            <a:xfrm>
              <a:off x="5595938" y="5106988"/>
              <a:ext cx="301625" cy="306387"/>
            </a:xfrm>
            <a:custGeom>
              <a:avLst/>
              <a:gdLst>
                <a:gd name="T0" fmla="*/ 51 w 266"/>
                <a:gd name="T1" fmla="*/ 26 h 270"/>
                <a:gd name="T2" fmla="*/ 69 w 266"/>
                <a:gd name="T3" fmla="*/ 35 h 270"/>
                <a:gd name="T4" fmla="*/ 108 w 266"/>
                <a:gd name="T5" fmla="*/ 18 h 270"/>
                <a:gd name="T6" fmla="*/ 113 w 266"/>
                <a:gd name="T7" fmla="*/ 3 h 270"/>
                <a:gd name="T8" fmla="*/ 118 w 266"/>
                <a:gd name="T9" fmla="*/ 0 h 270"/>
                <a:gd name="T10" fmla="*/ 147 w 266"/>
                <a:gd name="T11" fmla="*/ 0 h 270"/>
                <a:gd name="T12" fmla="*/ 152 w 266"/>
                <a:gd name="T13" fmla="*/ 4 h 270"/>
                <a:gd name="T14" fmla="*/ 158 w 266"/>
                <a:gd name="T15" fmla="*/ 21 h 270"/>
                <a:gd name="T16" fmla="*/ 194 w 266"/>
                <a:gd name="T17" fmla="*/ 36 h 270"/>
                <a:gd name="T18" fmla="*/ 210 w 266"/>
                <a:gd name="T19" fmla="*/ 28 h 270"/>
                <a:gd name="T20" fmla="*/ 217 w 266"/>
                <a:gd name="T21" fmla="*/ 29 h 270"/>
                <a:gd name="T22" fmla="*/ 237 w 266"/>
                <a:gd name="T23" fmla="*/ 50 h 270"/>
                <a:gd name="T24" fmla="*/ 238 w 266"/>
                <a:gd name="T25" fmla="*/ 55 h 270"/>
                <a:gd name="T26" fmla="*/ 231 w 266"/>
                <a:gd name="T27" fmla="*/ 70 h 270"/>
                <a:gd name="T28" fmla="*/ 247 w 266"/>
                <a:gd name="T29" fmla="*/ 110 h 270"/>
                <a:gd name="T30" fmla="*/ 262 w 266"/>
                <a:gd name="T31" fmla="*/ 115 h 270"/>
                <a:gd name="T32" fmla="*/ 266 w 266"/>
                <a:gd name="T33" fmla="*/ 121 h 270"/>
                <a:gd name="T34" fmla="*/ 266 w 266"/>
                <a:gd name="T35" fmla="*/ 148 h 270"/>
                <a:gd name="T36" fmla="*/ 261 w 266"/>
                <a:gd name="T37" fmla="*/ 155 h 270"/>
                <a:gd name="T38" fmla="*/ 244 w 266"/>
                <a:gd name="T39" fmla="*/ 161 h 270"/>
                <a:gd name="T40" fmla="*/ 230 w 266"/>
                <a:gd name="T41" fmla="*/ 196 h 270"/>
                <a:gd name="T42" fmla="*/ 239 w 266"/>
                <a:gd name="T43" fmla="*/ 217 h 270"/>
                <a:gd name="T44" fmla="*/ 216 w 266"/>
                <a:gd name="T45" fmla="*/ 241 h 270"/>
                <a:gd name="T46" fmla="*/ 211 w 266"/>
                <a:gd name="T47" fmla="*/ 241 h 270"/>
                <a:gd name="T48" fmla="*/ 195 w 266"/>
                <a:gd name="T49" fmla="*/ 234 h 270"/>
                <a:gd name="T50" fmla="*/ 158 w 266"/>
                <a:gd name="T51" fmla="*/ 249 h 270"/>
                <a:gd name="T52" fmla="*/ 152 w 266"/>
                <a:gd name="T53" fmla="*/ 266 h 270"/>
                <a:gd name="T54" fmla="*/ 147 w 266"/>
                <a:gd name="T55" fmla="*/ 269 h 270"/>
                <a:gd name="T56" fmla="*/ 118 w 266"/>
                <a:gd name="T57" fmla="*/ 269 h 270"/>
                <a:gd name="T58" fmla="*/ 114 w 266"/>
                <a:gd name="T59" fmla="*/ 266 h 270"/>
                <a:gd name="T60" fmla="*/ 108 w 266"/>
                <a:gd name="T61" fmla="*/ 251 h 270"/>
                <a:gd name="T62" fmla="*/ 70 w 266"/>
                <a:gd name="T63" fmla="*/ 234 h 270"/>
                <a:gd name="T64" fmla="*/ 54 w 266"/>
                <a:gd name="T65" fmla="*/ 241 h 270"/>
                <a:gd name="T66" fmla="*/ 49 w 266"/>
                <a:gd name="T67" fmla="*/ 241 h 270"/>
                <a:gd name="T68" fmla="*/ 28 w 266"/>
                <a:gd name="T69" fmla="*/ 220 h 270"/>
                <a:gd name="T70" fmla="*/ 28 w 266"/>
                <a:gd name="T71" fmla="*/ 214 h 270"/>
                <a:gd name="T72" fmla="*/ 36 w 266"/>
                <a:gd name="T73" fmla="*/ 196 h 270"/>
                <a:gd name="T74" fmla="*/ 22 w 266"/>
                <a:gd name="T75" fmla="*/ 161 h 270"/>
                <a:gd name="T76" fmla="*/ 3 w 266"/>
                <a:gd name="T77" fmla="*/ 154 h 270"/>
                <a:gd name="T78" fmla="*/ 0 w 266"/>
                <a:gd name="T79" fmla="*/ 149 h 270"/>
                <a:gd name="T80" fmla="*/ 0 w 266"/>
                <a:gd name="T81" fmla="*/ 120 h 270"/>
                <a:gd name="T82" fmla="*/ 3 w 266"/>
                <a:gd name="T83" fmla="*/ 115 h 270"/>
                <a:gd name="T84" fmla="*/ 19 w 266"/>
                <a:gd name="T85" fmla="*/ 109 h 270"/>
                <a:gd name="T86" fmla="*/ 34 w 266"/>
                <a:gd name="T87" fmla="*/ 70 h 270"/>
                <a:gd name="T88" fmla="*/ 28 w 266"/>
                <a:gd name="T89" fmla="*/ 55 h 270"/>
                <a:gd name="T90" fmla="*/ 28 w 266"/>
                <a:gd name="T91" fmla="*/ 50 h 270"/>
                <a:gd name="T92" fmla="*/ 51 w 266"/>
                <a:gd name="T93" fmla="*/ 26 h 270"/>
                <a:gd name="T94" fmla="*/ 181 w 266"/>
                <a:gd name="T95" fmla="*/ 135 h 270"/>
                <a:gd name="T96" fmla="*/ 133 w 266"/>
                <a:gd name="T97" fmla="*/ 85 h 270"/>
                <a:gd name="T98" fmla="*/ 84 w 266"/>
                <a:gd name="T99" fmla="*/ 135 h 270"/>
                <a:gd name="T100" fmla="*/ 133 w 266"/>
                <a:gd name="T101" fmla="*/ 184 h 270"/>
                <a:gd name="T102" fmla="*/ 181 w 266"/>
                <a:gd name="T103" fmla="*/ 135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6" h="270">
                  <a:moveTo>
                    <a:pt x="51" y="26"/>
                  </a:moveTo>
                  <a:cubicBezTo>
                    <a:pt x="57" y="29"/>
                    <a:pt x="63" y="32"/>
                    <a:pt x="69" y="35"/>
                  </a:cubicBezTo>
                  <a:cubicBezTo>
                    <a:pt x="86" y="43"/>
                    <a:pt x="102" y="36"/>
                    <a:pt x="108" y="18"/>
                  </a:cubicBezTo>
                  <a:cubicBezTo>
                    <a:pt x="110" y="13"/>
                    <a:pt x="112" y="8"/>
                    <a:pt x="113" y="3"/>
                  </a:cubicBezTo>
                  <a:cubicBezTo>
                    <a:pt x="114" y="1"/>
                    <a:pt x="116" y="0"/>
                    <a:pt x="118" y="0"/>
                  </a:cubicBezTo>
                  <a:cubicBezTo>
                    <a:pt x="128" y="0"/>
                    <a:pt x="137" y="0"/>
                    <a:pt x="147" y="0"/>
                  </a:cubicBezTo>
                  <a:cubicBezTo>
                    <a:pt x="150" y="0"/>
                    <a:pt x="151" y="1"/>
                    <a:pt x="152" y="4"/>
                  </a:cubicBezTo>
                  <a:cubicBezTo>
                    <a:pt x="154" y="10"/>
                    <a:pt x="156" y="16"/>
                    <a:pt x="158" y="21"/>
                  </a:cubicBezTo>
                  <a:cubicBezTo>
                    <a:pt x="165" y="35"/>
                    <a:pt x="179" y="42"/>
                    <a:pt x="194" y="36"/>
                  </a:cubicBezTo>
                  <a:cubicBezTo>
                    <a:pt x="199" y="34"/>
                    <a:pt x="205" y="31"/>
                    <a:pt x="210" y="28"/>
                  </a:cubicBezTo>
                  <a:cubicBezTo>
                    <a:pt x="213" y="27"/>
                    <a:pt x="214" y="27"/>
                    <a:pt x="217" y="29"/>
                  </a:cubicBezTo>
                  <a:cubicBezTo>
                    <a:pt x="223" y="36"/>
                    <a:pt x="230" y="43"/>
                    <a:pt x="237" y="50"/>
                  </a:cubicBezTo>
                  <a:cubicBezTo>
                    <a:pt x="239" y="52"/>
                    <a:pt x="239" y="53"/>
                    <a:pt x="238" y="55"/>
                  </a:cubicBezTo>
                  <a:cubicBezTo>
                    <a:pt x="236" y="60"/>
                    <a:pt x="233" y="65"/>
                    <a:pt x="231" y="70"/>
                  </a:cubicBezTo>
                  <a:cubicBezTo>
                    <a:pt x="223" y="87"/>
                    <a:pt x="230" y="103"/>
                    <a:pt x="247" y="110"/>
                  </a:cubicBezTo>
                  <a:cubicBezTo>
                    <a:pt x="252" y="112"/>
                    <a:pt x="257" y="114"/>
                    <a:pt x="262" y="115"/>
                  </a:cubicBezTo>
                  <a:cubicBezTo>
                    <a:pt x="265" y="116"/>
                    <a:pt x="266" y="118"/>
                    <a:pt x="266" y="121"/>
                  </a:cubicBezTo>
                  <a:cubicBezTo>
                    <a:pt x="265" y="130"/>
                    <a:pt x="265" y="139"/>
                    <a:pt x="266" y="148"/>
                  </a:cubicBezTo>
                  <a:cubicBezTo>
                    <a:pt x="266" y="152"/>
                    <a:pt x="264" y="154"/>
                    <a:pt x="261" y="155"/>
                  </a:cubicBezTo>
                  <a:cubicBezTo>
                    <a:pt x="255" y="156"/>
                    <a:pt x="250" y="158"/>
                    <a:pt x="244" y="161"/>
                  </a:cubicBezTo>
                  <a:cubicBezTo>
                    <a:pt x="231" y="167"/>
                    <a:pt x="224" y="182"/>
                    <a:pt x="230" y="196"/>
                  </a:cubicBezTo>
                  <a:cubicBezTo>
                    <a:pt x="232" y="203"/>
                    <a:pt x="236" y="210"/>
                    <a:pt x="239" y="217"/>
                  </a:cubicBezTo>
                  <a:cubicBezTo>
                    <a:pt x="231" y="225"/>
                    <a:pt x="224" y="233"/>
                    <a:pt x="216" y="241"/>
                  </a:cubicBezTo>
                  <a:cubicBezTo>
                    <a:pt x="215" y="242"/>
                    <a:pt x="212" y="242"/>
                    <a:pt x="211" y="241"/>
                  </a:cubicBezTo>
                  <a:cubicBezTo>
                    <a:pt x="206" y="239"/>
                    <a:pt x="200" y="236"/>
                    <a:pt x="195" y="234"/>
                  </a:cubicBezTo>
                  <a:cubicBezTo>
                    <a:pt x="180" y="228"/>
                    <a:pt x="165" y="234"/>
                    <a:pt x="158" y="249"/>
                  </a:cubicBezTo>
                  <a:cubicBezTo>
                    <a:pt x="156" y="254"/>
                    <a:pt x="154" y="261"/>
                    <a:pt x="152" y="266"/>
                  </a:cubicBezTo>
                  <a:cubicBezTo>
                    <a:pt x="151" y="268"/>
                    <a:pt x="149" y="269"/>
                    <a:pt x="147" y="269"/>
                  </a:cubicBezTo>
                  <a:cubicBezTo>
                    <a:pt x="137" y="270"/>
                    <a:pt x="128" y="270"/>
                    <a:pt x="118" y="269"/>
                  </a:cubicBezTo>
                  <a:cubicBezTo>
                    <a:pt x="116" y="269"/>
                    <a:pt x="114" y="268"/>
                    <a:pt x="114" y="266"/>
                  </a:cubicBezTo>
                  <a:cubicBezTo>
                    <a:pt x="112" y="261"/>
                    <a:pt x="110" y="256"/>
                    <a:pt x="108" y="251"/>
                  </a:cubicBezTo>
                  <a:cubicBezTo>
                    <a:pt x="102" y="234"/>
                    <a:pt x="86" y="227"/>
                    <a:pt x="70" y="234"/>
                  </a:cubicBezTo>
                  <a:cubicBezTo>
                    <a:pt x="65" y="236"/>
                    <a:pt x="59" y="239"/>
                    <a:pt x="54" y="241"/>
                  </a:cubicBezTo>
                  <a:cubicBezTo>
                    <a:pt x="53" y="242"/>
                    <a:pt x="50" y="242"/>
                    <a:pt x="49" y="241"/>
                  </a:cubicBezTo>
                  <a:cubicBezTo>
                    <a:pt x="42" y="234"/>
                    <a:pt x="35" y="227"/>
                    <a:pt x="28" y="220"/>
                  </a:cubicBezTo>
                  <a:cubicBezTo>
                    <a:pt x="26" y="218"/>
                    <a:pt x="26" y="216"/>
                    <a:pt x="28" y="214"/>
                  </a:cubicBezTo>
                  <a:cubicBezTo>
                    <a:pt x="30" y="208"/>
                    <a:pt x="33" y="202"/>
                    <a:pt x="36" y="196"/>
                  </a:cubicBezTo>
                  <a:cubicBezTo>
                    <a:pt x="41" y="182"/>
                    <a:pt x="35" y="167"/>
                    <a:pt x="22" y="161"/>
                  </a:cubicBezTo>
                  <a:cubicBezTo>
                    <a:pt x="16" y="158"/>
                    <a:pt x="9" y="156"/>
                    <a:pt x="3" y="154"/>
                  </a:cubicBezTo>
                  <a:cubicBezTo>
                    <a:pt x="1" y="153"/>
                    <a:pt x="0" y="152"/>
                    <a:pt x="0" y="149"/>
                  </a:cubicBezTo>
                  <a:cubicBezTo>
                    <a:pt x="0" y="139"/>
                    <a:pt x="0" y="130"/>
                    <a:pt x="0" y="120"/>
                  </a:cubicBezTo>
                  <a:cubicBezTo>
                    <a:pt x="0" y="117"/>
                    <a:pt x="0" y="116"/>
                    <a:pt x="3" y="115"/>
                  </a:cubicBezTo>
                  <a:cubicBezTo>
                    <a:pt x="8" y="113"/>
                    <a:pt x="14" y="112"/>
                    <a:pt x="19" y="109"/>
                  </a:cubicBezTo>
                  <a:cubicBezTo>
                    <a:pt x="35" y="103"/>
                    <a:pt x="42" y="86"/>
                    <a:pt x="34" y="70"/>
                  </a:cubicBezTo>
                  <a:cubicBezTo>
                    <a:pt x="32" y="65"/>
                    <a:pt x="30" y="60"/>
                    <a:pt x="28" y="55"/>
                  </a:cubicBezTo>
                  <a:cubicBezTo>
                    <a:pt x="27" y="54"/>
                    <a:pt x="27" y="51"/>
                    <a:pt x="28" y="50"/>
                  </a:cubicBezTo>
                  <a:cubicBezTo>
                    <a:pt x="36" y="42"/>
                    <a:pt x="43" y="34"/>
                    <a:pt x="51" y="26"/>
                  </a:cubicBezTo>
                  <a:close/>
                  <a:moveTo>
                    <a:pt x="181" y="135"/>
                  </a:moveTo>
                  <a:cubicBezTo>
                    <a:pt x="181" y="107"/>
                    <a:pt x="160" y="85"/>
                    <a:pt x="133" y="85"/>
                  </a:cubicBezTo>
                  <a:cubicBezTo>
                    <a:pt x="106" y="85"/>
                    <a:pt x="84" y="107"/>
                    <a:pt x="84" y="135"/>
                  </a:cubicBezTo>
                  <a:cubicBezTo>
                    <a:pt x="84" y="162"/>
                    <a:pt x="106" y="185"/>
                    <a:pt x="133" y="184"/>
                  </a:cubicBezTo>
                  <a:cubicBezTo>
                    <a:pt x="160" y="184"/>
                    <a:pt x="181" y="162"/>
                    <a:pt x="181" y="1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ndParaRPr>
            </a:p>
          </p:txBody>
        </p:sp>
        <p:sp>
          <p:nvSpPr>
            <p:cNvPr id="9" name="Freeform 1524"/>
            <p:cNvSpPr>
              <a:spLocks noEditPoints="1"/>
            </p:cNvSpPr>
            <p:nvPr/>
          </p:nvSpPr>
          <p:spPr bwMode="auto">
            <a:xfrm>
              <a:off x="5550124" y="4954062"/>
              <a:ext cx="160338" cy="163512"/>
            </a:xfrm>
            <a:custGeom>
              <a:avLst/>
              <a:gdLst>
                <a:gd name="T0" fmla="*/ 127 w 141"/>
                <a:gd name="T1" fmla="*/ 28 h 144"/>
                <a:gd name="T2" fmla="*/ 124 w 141"/>
                <a:gd name="T3" fmla="*/ 36 h 144"/>
                <a:gd name="T4" fmla="*/ 133 w 141"/>
                <a:gd name="T5" fmla="*/ 59 h 144"/>
                <a:gd name="T6" fmla="*/ 141 w 141"/>
                <a:gd name="T7" fmla="*/ 71 h 144"/>
                <a:gd name="T8" fmla="*/ 132 w 141"/>
                <a:gd name="T9" fmla="*/ 85 h 144"/>
                <a:gd name="T10" fmla="*/ 124 w 141"/>
                <a:gd name="T11" fmla="*/ 107 h 144"/>
                <a:gd name="T12" fmla="*/ 121 w 141"/>
                <a:gd name="T13" fmla="*/ 123 h 144"/>
                <a:gd name="T14" fmla="*/ 106 w 141"/>
                <a:gd name="T15" fmla="*/ 125 h 144"/>
                <a:gd name="T16" fmla="*/ 84 w 141"/>
                <a:gd name="T17" fmla="*/ 135 h 144"/>
                <a:gd name="T18" fmla="*/ 71 w 141"/>
                <a:gd name="T19" fmla="*/ 144 h 144"/>
                <a:gd name="T20" fmla="*/ 58 w 141"/>
                <a:gd name="T21" fmla="*/ 135 h 144"/>
                <a:gd name="T22" fmla="*/ 36 w 141"/>
                <a:gd name="T23" fmla="*/ 126 h 144"/>
                <a:gd name="T24" fmla="*/ 21 w 141"/>
                <a:gd name="T25" fmla="*/ 123 h 144"/>
                <a:gd name="T26" fmla="*/ 18 w 141"/>
                <a:gd name="T27" fmla="*/ 107 h 144"/>
                <a:gd name="T28" fmla="*/ 9 w 141"/>
                <a:gd name="T29" fmla="*/ 85 h 144"/>
                <a:gd name="T30" fmla="*/ 0 w 141"/>
                <a:gd name="T31" fmla="*/ 71 h 144"/>
                <a:gd name="T32" fmla="*/ 8 w 141"/>
                <a:gd name="T33" fmla="*/ 60 h 144"/>
                <a:gd name="T34" fmla="*/ 18 w 141"/>
                <a:gd name="T35" fmla="*/ 36 h 144"/>
                <a:gd name="T36" fmla="*/ 20 w 141"/>
                <a:gd name="T37" fmla="*/ 22 h 144"/>
                <a:gd name="T38" fmla="*/ 37 w 141"/>
                <a:gd name="T39" fmla="*/ 19 h 144"/>
                <a:gd name="T40" fmla="*/ 58 w 141"/>
                <a:gd name="T41" fmla="*/ 10 h 144"/>
                <a:gd name="T42" fmla="*/ 73 w 141"/>
                <a:gd name="T43" fmla="*/ 0 h 144"/>
                <a:gd name="T44" fmla="*/ 78 w 141"/>
                <a:gd name="T45" fmla="*/ 0 h 144"/>
                <a:gd name="T46" fmla="*/ 81 w 141"/>
                <a:gd name="T47" fmla="*/ 3 h 144"/>
                <a:gd name="T48" fmla="*/ 84 w 141"/>
                <a:gd name="T49" fmla="*/ 11 h 144"/>
                <a:gd name="T50" fmla="*/ 104 w 141"/>
                <a:gd name="T51" fmla="*/ 19 h 144"/>
                <a:gd name="T52" fmla="*/ 123 w 141"/>
                <a:gd name="T53" fmla="*/ 23 h 144"/>
                <a:gd name="T54" fmla="*/ 127 w 141"/>
                <a:gd name="T55" fmla="*/ 28 h 144"/>
                <a:gd name="T56" fmla="*/ 97 w 141"/>
                <a:gd name="T57" fmla="*/ 72 h 144"/>
                <a:gd name="T58" fmla="*/ 71 w 141"/>
                <a:gd name="T59" fmla="*/ 46 h 144"/>
                <a:gd name="T60" fmla="*/ 45 w 141"/>
                <a:gd name="T61" fmla="*/ 72 h 144"/>
                <a:gd name="T62" fmla="*/ 71 w 141"/>
                <a:gd name="T63" fmla="*/ 98 h 144"/>
                <a:gd name="T64" fmla="*/ 97 w 141"/>
                <a:gd name="T65" fmla="*/ 7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1" h="144">
                  <a:moveTo>
                    <a:pt x="127" y="28"/>
                  </a:moveTo>
                  <a:cubicBezTo>
                    <a:pt x="126" y="31"/>
                    <a:pt x="125" y="34"/>
                    <a:pt x="124" y="36"/>
                  </a:cubicBezTo>
                  <a:cubicBezTo>
                    <a:pt x="119" y="47"/>
                    <a:pt x="122" y="55"/>
                    <a:pt x="133" y="59"/>
                  </a:cubicBezTo>
                  <a:cubicBezTo>
                    <a:pt x="141" y="62"/>
                    <a:pt x="141" y="62"/>
                    <a:pt x="141" y="71"/>
                  </a:cubicBezTo>
                  <a:cubicBezTo>
                    <a:pt x="141" y="81"/>
                    <a:pt x="141" y="81"/>
                    <a:pt x="132" y="85"/>
                  </a:cubicBezTo>
                  <a:cubicBezTo>
                    <a:pt x="122" y="89"/>
                    <a:pt x="119" y="97"/>
                    <a:pt x="124" y="107"/>
                  </a:cubicBezTo>
                  <a:cubicBezTo>
                    <a:pt x="128" y="116"/>
                    <a:pt x="128" y="116"/>
                    <a:pt x="121" y="123"/>
                  </a:cubicBezTo>
                  <a:cubicBezTo>
                    <a:pt x="114" y="129"/>
                    <a:pt x="114" y="129"/>
                    <a:pt x="106" y="125"/>
                  </a:cubicBezTo>
                  <a:cubicBezTo>
                    <a:pt x="96" y="121"/>
                    <a:pt x="87" y="124"/>
                    <a:pt x="84" y="135"/>
                  </a:cubicBezTo>
                  <a:cubicBezTo>
                    <a:pt x="80" y="144"/>
                    <a:pt x="80" y="144"/>
                    <a:pt x="71" y="144"/>
                  </a:cubicBezTo>
                  <a:cubicBezTo>
                    <a:pt x="61" y="144"/>
                    <a:pt x="61" y="144"/>
                    <a:pt x="58" y="135"/>
                  </a:cubicBezTo>
                  <a:cubicBezTo>
                    <a:pt x="54" y="124"/>
                    <a:pt x="46" y="121"/>
                    <a:pt x="36" y="126"/>
                  </a:cubicBezTo>
                  <a:cubicBezTo>
                    <a:pt x="28" y="129"/>
                    <a:pt x="28" y="129"/>
                    <a:pt x="21" y="123"/>
                  </a:cubicBezTo>
                  <a:cubicBezTo>
                    <a:pt x="14" y="116"/>
                    <a:pt x="14" y="116"/>
                    <a:pt x="18" y="107"/>
                  </a:cubicBezTo>
                  <a:cubicBezTo>
                    <a:pt x="23" y="97"/>
                    <a:pt x="19" y="89"/>
                    <a:pt x="9" y="85"/>
                  </a:cubicBezTo>
                  <a:cubicBezTo>
                    <a:pt x="0" y="81"/>
                    <a:pt x="0" y="81"/>
                    <a:pt x="0" y="71"/>
                  </a:cubicBezTo>
                  <a:cubicBezTo>
                    <a:pt x="0" y="62"/>
                    <a:pt x="0" y="62"/>
                    <a:pt x="8" y="60"/>
                  </a:cubicBezTo>
                  <a:cubicBezTo>
                    <a:pt x="20" y="55"/>
                    <a:pt x="23" y="47"/>
                    <a:pt x="18" y="36"/>
                  </a:cubicBezTo>
                  <a:cubicBezTo>
                    <a:pt x="14" y="28"/>
                    <a:pt x="14" y="28"/>
                    <a:pt x="20" y="22"/>
                  </a:cubicBezTo>
                  <a:cubicBezTo>
                    <a:pt x="27" y="15"/>
                    <a:pt x="27" y="15"/>
                    <a:pt x="37" y="19"/>
                  </a:cubicBezTo>
                  <a:cubicBezTo>
                    <a:pt x="46" y="23"/>
                    <a:pt x="54" y="20"/>
                    <a:pt x="58" y="10"/>
                  </a:cubicBezTo>
                  <a:cubicBezTo>
                    <a:pt x="62" y="0"/>
                    <a:pt x="62" y="0"/>
                    <a:pt x="73" y="0"/>
                  </a:cubicBezTo>
                  <a:cubicBezTo>
                    <a:pt x="74" y="0"/>
                    <a:pt x="76" y="0"/>
                    <a:pt x="78" y="0"/>
                  </a:cubicBezTo>
                  <a:cubicBezTo>
                    <a:pt x="79" y="1"/>
                    <a:pt x="81" y="2"/>
                    <a:pt x="81" y="3"/>
                  </a:cubicBezTo>
                  <a:cubicBezTo>
                    <a:pt x="83" y="6"/>
                    <a:pt x="83" y="8"/>
                    <a:pt x="84" y="11"/>
                  </a:cubicBezTo>
                  <a:cubicBezTo>
                    <a:pt x="88" y="19"/>
                    <a:pt x="96" y="24"/>
                    <a:pt x="104" y="19"/>
                  </a:cubicBezTo>
                  <a:cubicBezTo>
                    <a:pt x="112" y="14"/>
                    <a:pt x="118" y="16"/>
                    <a:pt x="123" y="23"/>
                  </a:cubicBezTo>
                  <a:cubicBezTo>
                    <a:pt x="124" y="25"/>
                    <a:pt x="126" y="27"/>
                    <a:pt x="127" y="28"/>
                  </a:cubicBezTo>
                  <a:close/>
                  <a:moveTo>
                    <a:pt x="97" y="72"/>
                  </a:moveTo>
                  <a:cubicBezTo>
                    <a:pt x="97" y="58"/>
                    <a:pt x="85" y="46"/>
                    <a:pt x="71" y="46"/>
                  </a:cubicBezTo>
                  <a:cubicBezTo>
                    <a:pt x="57" y="46"/>
                    <a:pt x="45" y="58"/>
                    <a:pt x="45" y="72"/>
                  </a:cubicBezTo>
                  <a:cubicBezTo>
                    <a:pt x="45" y="87"/>
                    <a:pt x="57" y="98"/>
                    <a:pt x="71" y="98"/>
                  </a:cubicBezTo>
                  <a:cubicBezTo>
                    <a:pt x="85" y="98"/>
                    <a:pt x="97" y="86"/>
                    <a:pt x="97"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ndParaRPr>
            </a:p>
          </p:txBody>
        </p:sp>
      </p:grpSp>
      <p:sp>
        <p:nvSpPr>
          <p:cNvPr id="10" name="Freeform 32"/>
          <p:cNvSpPr>
            <a:spLocks noEditPoints="1"/>
          </p:cNvSpPr>
          <p:nvPr/>
        </p:nvSpPr>
        <p:spPr bwMode="auto">
          <a:xfrm>
            <a:off x="7449721" y="3831170"/>
            <a:ext cx="466279" cy="468145"/>
          </a:xfrm>
          <a:custGeom>
            <a:avLst/>
            <a:gdLst>
              <a:gd name="T0" fmla="*/ 352 w 352"/>
              <a:gd name="T1" fmla="*/ 88 h 352"/>
              <a:gd name="T2" fmla="*/ 264 w 352"/>
              <a:gd name="T3" fmla="*/ 0 h 352"/>
              <a:gd name="T4" fmla="*/ 264 w 352"/>
              <a:gd name="T5" fmla="*/ 66 h 352"/>
              <a:gd name="T6" fmla="*/ 159 w 352"/>
              <a:gd name="T7" fmla="*/ 99 h 352"/>
              <a:gd name="T8" fmla="*/ 154 w 352"/>
              <a:gd name="T9" fmla="*/ 104 h 352"/>
              <a:gd name="T10" fmla="*/ 177 w 352"/>
              <a:gd name="T11" fmla="*/ 144 h 352"/>
              <a:gd name="T12" fmla="*/ 264 w 352"/>
              <a:gd name="T13" fmla="*/ 110 h 352"/>
              <a:gd name="T14" fmla="*/ 264 w 352"/>
              <a:gd name="T15" fmla="*/ 242 h 352"/>
              <a:gd name="T16" fmla="*/ 152 w 352"/>
              <a:gd name="T17" fmla="*/ 167 h 352"/>
              <a:gd name="T18" fmla="*/ 105 w 352"/>
              <a:gd name="T19" fmla="*/ 99 h 352"/>
              <a:gd name="T20" fmla="*/ 0 w 352"/>
              <a:gd name="T21" fmla="*/ 66 h 352"/>
              <a:gd name="T22" fmla="*/ 0 w 352"/>
              <a:gd name="T23" fmla="*/ 110 h 352"/>
              <a:gd name="T24" fmla="*/ 113 w 352"/>
              <a:gd name="T25" fmla="*/ 186 h 352"/>
              <a:gd name="T26" fmla="*/ 159 w 352"/>
              <a:gd name="T27" fmla="*/ 254 h 352"/>
              <a:gd name="T28" fmla="*/ 264 w 352"/>
              <a:gd name="T29" fmla="*/ 286 h 352"/>
              <a:gd name="T30" fmla="*/ 264 w 352"/>
              <a:gd name="T31" fmla="*/ 352 h 352"/>
              <a:gd name="T32" fmla="*/ 352 w 352"/>
              <a:gd name="T33" fmla="*/ 264 h 352"/>
              <a:gd name="T34" fmla="*/ 264 w 352"/>
              <a:gd name="T35" fmla="*/ 176 h 352"/>
              <a:gd name="T36" fmla="*/ 352 w 352"/>
              <a:gd name="T37" fmla="*/ 88 h 352"/>
              <a:gd name="T38" fmla="*/ 0 w 352"/>
              <a:gd name="T39" fmla="*/ 242 h 352"/>
              <a:gd name="T40" fmla="*/ 0 w 352"/>
              <a:gd name="T41" fmla="*/ 286 h 352"/>
              <a:gd name="T42" fmla="*/ 105 w 352"/>
              <a:gd name="T43" fmla="*/ 254 h 352"/>
              <a:gd name="T44" fmla="*/ 111 w 352"/>
              <a:gd name="T45" fmla="*/ 249 h 352"/>
              <a:gd name="T46" fmla="*/ 87 w 352"/>
              <a:gd name="T47" fmla="*/ 209 h 352"/>
              <a:gd name="T48" fmla="*/ 0 w 352"/>
              <a:gd name="T49" fmla="*/ 242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2" h="352">
                <a:moveTo>
                  <a:pt x="352" y="88"/>
                </a:moveTo>
                <a:cubicBezTo>
                  <a:pt x="264" y="0"/>
                  <a:pt x="264" y="0"/>
                  <a:pt x="264" y="0"/>
                </a:cubicBezTo>
                <a:cubicBezTo>
                  <a:pt x="264" y="66"/>
                  <a:pt x="264" y="66"/>
                  <a:pt x="264" y="66"/>
                </a:cubicBezTo>
                <a:cubicBezTo>
                  <a:pt x="219" y="66"/>
                  <a:pt x="185" y="77"/>
                  <a:pt x="159" y="99"/>
                </a:cubicBezTo>
                <a:cubicBezTo>
                  <a:pt x="157" y="101"/>
                  <a:pt x="156" y="102"/>
                  <a:pt x="154" y="104"/>
                </a:cubicBezTo>
                <a:cubicBezTo>
                  <a:pt x="163" y="117"/>
                  <a:pt x="171" y="131"/>
                  <a:pt x="177" y="144"/>
                </a:cubicBezTo>
                <a:cubicBezTo>
                  <a:pt x="194" y="123"/>
                  <a:pt x="218" y="110"/>
                  <a:pt x="264" y="110"/>
                </a:cubicBezTo>
                <a:cubicBezTo>
                  <a:pt x="264" y="242"/>
                  <a:pt x="264" y="242"/>
                  <a:pt x="264" y="242"/>
                </a:cubicBezTo>
                <a:cubicBezTo>
                  <a:pt x="190" y="242"/>
                  <a:pt x="173" y="209"/>
                  <a:pt x="152" y="167"/>
                </a:cubicBezTo>
                <a:cubicBezTo>
                  <a:pt x="140" y="143"/>
                  <a:pt x="128" y="119"/>
                  <a:pt x="105" y="99"/>
                </a:cubicBezTo>
                <a:cubicBezTo>
                  <a:pt x="80" y="77"/>
                  <a:pt x="45" y="66"/>
                  <a:pt x="0" y="66"/>
                </a:cubicBezTo>
                <a:cubicBezTo>
                  <a:pt x="0" y="110"/>
                  <a:pt x="0" y="110"/>
                  <a:pt x="0" y="110"/>
                </a:cubicBezTo>
                <a:cubicBezTo>
                  <a:pt x="75" y="110"/>
                  <a:pt x="91" y="144"/>
                  <a:pt x="113" y="186"/>
                </a:cubicBezTo>
                <a:cubicBezTo>
                  <a:pt x="124" y="210"/>
                  <a:pt x="137" y="234"/>
                  <a:pt x="159" y="254"/>
                </a:cubicBezTo>
                <a:cubicBezTo>
                  <a:pt x="185" y="276"/>
                  <a:pt x="219" y="286"/>
                  <a:pt x="264" y="286"/>
                </a:cubicBezTo>
                <a:cubicBezTo>
                  <a:pt x="264" y="352"/>
                  <a:pt x="264" y="352"/>
                  <a:pt x="264" y="352"/>
                </a:cubicBezTo>
                <a:cubicBezTo>
                  <a:pt x="352" y="264"/>
                  <a:pt x="352" y="264"/>
                  <a:pt x="352" y="264"/>
                </a:cubicBezTo>
                <a:cubicBezTo>
                  <a:pt x="264" y="176"/>
                  <a:pt x="264" y="176"/>
                  <a:pt x="264" y="176"/>
                </a:cubicBezTo>
                <a:cubicBezTo>
                  <a:pt x="352" y="88"/>
                  <a:pt x="352" y="88"/>
                  <a:pt x="352" y="88"/>
                </a:cubicBezTo>
                <a:close/>
                <a:moveTo>
                  <a:pt x="0" y="242"/>
                </a:moveTo>
                <a:cubicBezTo>
                  <a:pt x="0" y="286"/>
                  <a:pt x="0" y="286"/>
                  <a:pt x="0" y="286"/>
                </a:cubicBezTo>
                <a:cubicBezTo>
                  <a:pt x="45" y="286"/>
                  <a:pt x="80" y="276"/>
                  <a:pt x="105" y="254"/>
                </a:cubicBezTo>
                <a:cubicBezTo>
                  <a:pt x="107" y="252"/>
                  <a:pt x="109" y="250"/>
                  <a:pt x="111" y="249"/>
                </a:cubicBezTo>
                <a:cubicBezTo>
                  <a:pt x="101" y="236"/>
                  <a:pt x="94" y="222"/>
                  <a:pt x="87" y="209"/>
                </a:cubicBezTo>
                <a:cubicBezTo>
                  <a:pt x="71" y="229"/>
                  <a:pt x="47" y="242"/>
                  <a:pt x="0" y="242"/>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11" name="Gruppieren 215"/>
          <p:cNvGrpSpPr/>
          <p:nvPr/>
        </p:nvGrpSpPr>
        <p:grpSpPr>
          <a:xfrm>
            <a:off x="11006369" y="3747058"/>
            <a:ext cx="557368" cy="551468"/>
            <a:chOff x="7341946" y="6395418"/>
            <a:chExt cx="421613" cy="417150"/>
          </a:xfrm>
        </p:grpSpPr>
        <p:sp>
          <p:nvSpPr>
            <p:cNvPr id="12" name="Freeform 1572"/>
            <p:cNvSpPr>
              <a:spLocks noEditPoints="1"/>
            </p:cNvSpPr>
            <p:nvPr/>
          </p:nvSpPr>
          <p:spPr bwMode="auto">
            <a:xfrm>
              <a:off x="7341946" y="6395418"/>
              <a:ext cx="421613" cy="417150"/>
            </a:xfrm>
            <a:custGeom>
              <a:avLst/>
              <a:gdLst>
                <a:gd name="T0" fmla="*/ 161 w 265"/>
                <a:gd name="T1" fmla="*/ 258 h 263"/>
                <a:gd name="T2" fmla="*/ 148 w 265"/>
                <a:gd name="T3" fmla="*/ 254 h 263"/>
                <a:gd name="T4" fmla="*/ 116 w 265"/>
                <a:gd name="T5" fmla="*/ 254 h 263"/>
                <a:gd name="T6" fmla="*/ 80 w 265"/>
                <a:gd name="T7" fmla="*/ 243 h 263"/>
                <a:gd name="T8" fmla="*/ 54 w 265"/>
                <a:gd name="T9" fmla="*/ 226 h 263"/>
                <a:gd name="T10" fmla="*/ 28 w 265"/>
                <a:gd name="T11" fmla="*/ 197 h 263"/>
                <a:gd name="T12" fmla="*/ 15 w 265"/>
                <a:gd name="T13" fmla="*/ 169 h 263"/>
                <a:gd name="T14" fmla="*/ 7 w 265"/>
                <a:gd name="T15" fmla="*/ 135 h 263"/>
                <a:gd name="T16" fmla="*/ 10 w 265"/>
                <a:gd name="T17" fmla="*/ 131 h 263"/>
                <a:gd name="T18" fmla="*/ 15 w 265"/>
                <a:gd name="T19" fmla="*/ 101 h 263"/>
                <a:gd name="T20" fmla="*/ 15 w 265"/>
                <a:gd name="T21" fmla="*/ 77 h 263"/>
                <a:gd name="T22" fmla="*/ 30 w 265"/>
                <a:gd name="T23" fmla="*/ 65 h 263"/>
                <a:gd name="T24" fmla="*/ 50 w 265"/>
                <a:gd name="T25" fmla="*/ 47 h 263"/>
                <a:gd name="T26" fmla="*/ 51 w 265"/>
                <a:gd name="T27" fmla="*/ 42 h 263"/>
                <a:gd name="T28" fmla="*/ 83 w 265"/>
                <a:gd name="T29" fmla="*/ 21 h 263"/>
                <a:gd name="T30" fmla="*/ 108 w 265"/>
                <a:gd name="T31" fmla="*/ 17 h 263"/>
                <a:gd name="T32" fmla="*/ 113 w 265"/>
                <a:gd name="T33" fmla="*/ 12 h 263"/>
                <a:gd name="T34" fmla="*/ 151 w 265"/>
                <a:gd name="T35" fmla="*/ 12 h 263"/>
                <a:gd name="T36" fmla="*/ 167 w 265"/>
                <a:gd name="T37" fmla="*/ 22 h 263"/>
                <a:gd name="T38" fmla="*/ 180 w 265"/>
                <a:gd name="T39" fmla="*/ 21 h 263"/>
                <a:gd name="T40" fmla="*/ 213 w 265"/>
                <a:gd name="T41" fmla="*/ 42 h 263"/>
                <a:gd name="T42" fmla="*/ 233 w 265"/>
                <a:gd name="T43" fmla="*/ 65 h 263"/>
                <a:gd name="T44" fmla="*/ 252 w 265"/>
                <a:gd name="T45" fmla="*/ 86 h 263"/>
                <a:gd name="T46" fmla="*/ 250 w 265"/>
                <a:gd name="T47" fmla="*/ 100 h 263"/>
                <a:gd name="T48" fmla="*/ 254 w 265"/>
                <a:gd name="T49" fmla="*/ 131 h 263"/>
                <a:gd name="T50" fmla="*/ 248 w 265"/>
                <a:gd name="T51" fmla="*/ 169 h 263"/>
                <a:gd name="T52" fmla="*/ 235 w 265"/>
                <a:gd name="T53" fmla="*/ 191 h 263"/>
                <a:gd name="T54" fmla="*/ 236 w 265"/>
                <a:gd name="T55" fmla="*/ 197 h 263"/>
                <a:gd name="T56" fmla="*/ 211 w 265"/>
                <a:gd name="T57" fmla="*/ 226 h 263"/>
                <a:gd name="T58" fmla="*/ 184 w 265"/>
                <a:gd name="T59" fmla="*/ 243 h 263"/>
                <a:gd name="T60" fmla="*/ 161 w 265"/>
                <a:gd name="T61" fmla="*/ 258 h 263"/>
                <a:gd name="T62" fmla="*/ 80 w 265"/>
                <a:gd name="T63" fmla="*/ 116 h 263"/>
                <a:gd name="T64" fmla="*/ 57 w 265"/>
                <a:gd name="T65" fmla="*/ 138 h 263"/>
                <a:gd name="T66" fmla="*/ 111 w 265"/>
                <a:gd name="T67" fmla="*/ 192 h 263"/>
                <a:gd name="T68" fmla="*/ 206 w 265"/>
                <a:gd name="T69" fmla="*/ 97 h 263"/>
                <a:gd name="T70" fmla="*/ 182 w 265"/>
                <a:gd name="T71" fmla="*/ 74 h 263"/>
                <a:gd name="T72" fmla="*/ 110 w 265"/>
                <a:gd name="T73" fmla="*/ 146 h 263"/>
                <a:gd name="T74" fmla="*/ 80 w 265"/>
                <a:gd name="T75" fmla="*/ 116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65" h="263">
                  <a:moveTo>
                    <a:pt x="161" y="258"/>
                  </a:moveTo>
                  <a:cubicBezTo>
                    <a:pt x="156" y="258"/>
                    <a:pt x="152" y="257"/>
                    <a:pt x="148" y="254"/>
                  </a:cubicBezTo>
                  <a:cubicBezTo>
                    <a:pt x="137" y="247"/>
                    <a:pt x="127" y="247"/>
                    <a:pt x="116" y="254"/>
                  </a:cubicBezTo>
                  <a:cubicBezTo>
                    <a:pt x="103" y="263"/>
                    <a:pt x="86" y="257"/>
                    <a:pt x="80" y="243"/>
                  </a:cubicBezTo>
                  <a:cubicBezTo>
                    <a:pt x="75" y="231"/>
                    <a:pt x="66" y="226"/>
                    <a:pt x="54" y="226"/>
                  </a:cubicBezTo>
                  <a:cubicBezTo>
                    <a:pt x="37" y="226"/>
                    <a:pt x="26" y="213"/>
                    <a:pt x="28" y="197"/>
                  </a:cubicBezTo>
                  <a:cubicBezTo>
                    <a:pt x="30" y="184"/>
                    <a:pt x="26" y="175"/>
                    <a:pt x="15" y="169"/>
                  </a:cubicBezTo>
                  <a:cubicBezTo>
                    <a:pt x="4" y="161"/>
                    <a:pt x="0" y="147"/>
                    <a:pt x="7" y="135"/>
                  </a:cubicBezTo>
                  <a:cubicBezTo>
                    <a:pt x="8" y="133"/>
                    <a:pt x="9" y="132"/>
                    <a:pt x="10" y="131"/>
                  </a:cubicBezTo>
                  <a:cubicBezTo>
                    <a:pt x="18" y="122"/>
                    <a:pt x="20" y="112"/>
                    <a:pt x="15" y="101"/>
                  </a:cubicBezTo>
                  <a:cubicBezTo>
                    <a:pt x="11" y="93"/>
                    <a:pt x="11" y="85"/>
                    <a:pt x="15" y="77"/>
                  </a:cubicBezTo>
                  <a:cubicBezTo>
                    <a:pt x="18" y="71"/>
                    <a:pt x="24" y="67"/>
                    <a:pt x="30" y="65"/>
                  </a:cubicBezTo>
                  <a:cubicBezTo>
                    <a:pt x="40" y="63"/>
                    <a:pt x="47" y="57"/>
                    <a:pt x="50" y="47"/>
                  </a:cubicBezTo>
                  <a:cubicBezTo>
                    <a:pt x="50" y="46"/>
                    <a:pt x="50" y="44"/>
                    <a:pt x="51" y="42"/>
                  </a:cubicBezTo>
                  <a:cubicBezTo>
                    <a:pt x="53" y="26"/>
                    <a:pt x="67" y="16"/>
                    <a:pt x="83" y="21"/>
                  </a:cubicBezTo>
                  <a:cubicBezTo>
                    <a:pt x="93" y="24"/>
                    <a:pt x="101" y="23"/>
                    <a:pt x="108" y="17"/>
                  </a:cubicBezTo>
                  <a:cubicBezTo>
                    <a:pt x="110" y="15"/>
                    <a:pt x="112" y="13"/>
                    <a:pt x="113" y="12"/>
                  </a:cubicBezTo>
                  <a:cubicBezTo>
                    <a:pt x="123" y="0"/>
                    <a:pt x="141" y="0"/>
                    <a:pt x="151" y="12"/>
                  </a:cubicBezTo>
                  <a:cubicBezTo>
                    <a:pt x="155" y="17"/>
                    <a:pt x="160" y="21"/>
                    <a:pt x="167" y="22"/>
                  </a:cubicBezTo>
                  <a:cubicBezTo>
                    <a:pt x="172" y="22"/>
                    <a:pt x="176" y="22"/>
                    <a:pt x="180" y="21"/>
                  </a:cubicBezTo>
                  <a:cubicBezTo>
                    <a:pt x="197" y="17"/>
                    <a:pt x="211" y="25"/>
                    <a:pt x="213" y="42"/>
                  </a:cubicBezTo>
                  <a:cubicBezTo>
                    <a:pt x="215" y="54"/>
                    <a:pt x="221" y="62"/>
                    <a:pt x="233" y="65"/>
                  </a:cubicBezTo>
                  <a:cubicBezTo>
                    <a:pt x="244" y="68"/>
                    <a:pt x="250" y="75"/>
                    <a:pt x="252" y="86"/>
                  </a:cubicBezTo>
                  <a:cubicBezTo>
                    <a:pt x="253" y="91"/>
                    <a:pt x="252" y="95"/>
                    <a:pt x="250" y="100"/>
                  </a:cubicBezTo>
                  <a:cubicBezTo>
                    <a:pt x="244" y="111"/>
                    <a:pt x="245" y="121"/>
                    <a:pt x="254" y="131"/>
                  </a:cubicBezTo>
                  <a:cubicBezTo>
                    <a:pt x="265" y="143"/>
                    <a:pt x="262" y="160"/>
                    <a:pt x="248" y="169"/>
                  </a:cubicBezTo>
                  <a:cubicBezTo>
                    <a:pt x="240" y="174"/>
                    <a:pt x="235" y="181"/>
                    <a:pt x="235" y="191"/>
                  </a:cubicBezTo>
                  <a:cubicBezTo>
                    <a:pt x="235" y="193"/>
                    <a:pt x="235" y="195"/>
                    <a:pt x="236" y="197"/>
                  </a:cubicBezTo>
                  <a:cubicBezTo>
                    <a:pt x="238" y="212"/>
                    <a:pt x="227" y="226"/>
                    <a:pt x="211" y="226"/>
                  </a:cubicBezTo>
                  <a:cubicBezTo>
                    <a:pt x="198" y="226"/>
                    <a:pt x="189" y="231"/>
                    <a:pt x="184" y="243"/>
                  </a:cubicBezTo>
                  <a:cubicBezTo>
                    <a:pt x="180" y="253"/>
                    <a:pt x="172" y="258"/>
                    <a:pt x="161" y="258"/>
                  </a:cubicBezTo>
                  <a:close/>
                  <a:moveTo>
                    <a:pt x="80" y="116"/>
                  </a:moveTo>
                  <a:cubicBezTo>
                    <a:pt x="72" y="123"/>
                    <a:pt x="64" y="131"/>
                    <a:pt x="57" y="138"/>
                  </a:cubicBezTo>
                  <a:cubicBezTo>
                    <a:pt x="75" y="156"/>
                    <a:pt x="93" y="174"/>
                    <a:pt x="111" y="192"/>
                  </a:cubicBezTo>
                  <a:cubicBezTo>
                    <a:pt x="142" y="161"/>
                    <a:pt x="174" y="129"/>
                    <a:pt x="206" y="97"/>
                  </a:cubicBezTo>
                  <a:cubicBezTo>
                    <a:pt x="198" y="90"/>
                    <a:pt x="191" y="82"/>
                    <a:pt x="182" y="74"/>
                  </a:cubicBezTo>
                  <a:cubicBezTo>
                    <a:pt x="158" y="98"/>
                    <a:pt x="134" y="122"/>
                    <a:pt x="110" y="146"/>
                  </a:cubicBezTo>
                  <a:cubicBezTo>
                    <a:pt x="100" y="136"/>
                    <a:pt x="90" y="126"/>
                    <a:pt x="80" y="116"/>
                  </a:cubicBez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573"/>
            <p:cNvSpPr>
              <a:spLocks/>
            </p:cNvSpPr>
            <p:nvPr/>
          </p:nvSpPr>
          <p:spPr bwMode="auto">
            <a:xfrm>
              <a:off x="7433406" y="6511417"/>
              <a:ext cx="236460" cy="189613"/>
            </a:xfrm>
            <a:custGeom>
              <a:avLst/>
              <a:gdLst>
                <a:gd name="T0" fmla="*/ 23 w 149"/>
                <a:gd name="T1" fmla="*/ 42 h 118"/>
                <a:gd name="T2" fmla="*/ 53 w 149"/>
                <a:gd name="T3" fmla="*/ 72 h 118"/>
                <a:gd name="T4" fmla="*/ 125 w 149"/>
                <a:gd name="T5" fmla="*/ 0 h 118"/>
                <a:gd name="T6" fmla="*/ 149 w 149"/>
                <a:gd name="T7" fmla="*/ 23 h 118"/>
                <a:gd name="T8" fmla="*/ 54 w 149"/>
                <a:gd name="T9" fmla="*/ 118 h 118"/>
                <a:gd name="T10" fmla="*/ 0 w 149"/>
                <a:gd name="T11" fmla="*/ 64 h 118"/>
                <a:gd name="T12" fmla="*/ 23 w 149"/>
                <a:gd name="T13" fmla="*/ 42 h 118"/>
              </a:gdLst>
              <a:ahLst/>
              <a:cxnLst>
                <a:cxn ang="0">
                  <a:pos x="T0" y="T1"/>
                </a:cxn>
                <a:cxn ang="0">
                  <a:pos x="T2" y="T3"/>
                </a:cxn>
                <a:cxn ang="0">
                  <a:pos x="T4" y="T5"/>
                </a:cxn>
                <a:cxn ang="0">
                  <a:pos x="T6" y="T7"/>
                </a:cxn>
                <a:cxn ang="0">
                  <a:pos x="T8" y="T9"/>
                </a:cxn>
                <a:cxn ang="0">
                  <a:pos x="T10" y="T11"/>
                </a:cxn>
                <a:cxn ang="0">
                  <a:pos x="T12" y="T13"/>
                </a:cxn>
              </a:cxnLst>
              <a:rect l="0" t="0" r="r" b="b"/>
              <a:pathLst>
                <a:path w="149" h="118">
                  <a:moveTo>
                    <a:pt x="23" y="42"/>
                  </a:moveTo>
                  <a:cubicBezTo>
                    <a:pt x="33" y="52"/>
                    <a:pt x="43" y="62"/>
                    <a:pt x="53" y="72"/>
                  </a:cubicBezTo>
                  <a:cubicBezTo>
                    <a:pt x="77" y="48"/>
                    <a:pt x="101" y="24"/>
                    <a:pt x="125" y="0"/>
                  </a:cubicBezTo>
                  <a:cubicBezTo>
                    <a:pt x="134" y="8"/>
                    <a:pt x="141" y="16"/>
                    <a:pt x="149" y="23"/>
                  </a:cubicBezTo>
                  <a:cubicBezTo>
                    <a:pt x="117" y="55"/>
                    <a:pt x="85" y="87"/>
                    <a:pt x="54" y="118"/>
                  </a:cubicBezTo>
                  <a:cubicBezTo>
                    <a:pt x="36" y="100"/>
                    <a:pt x="18" y="82"/>
                    <a:pt x="0" y="64"/>
                  </a:cubicBezTo>
                  <a:cubicBezTo>
                    <a:pt x="7" y="57"/>
                    <a:pt x="15" y="49"/>
                    <a:pt x="23" y="4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2" name="Rectangle 21"/>
          <p:cNvSpPr/>
          <p:nvPr/>
        </p:nvSpPr>
        <p:spPr>
          <a:xfrm>
            <a:off x="961248" y="4437112"/>
            <a:ext cx="3307013" cy="1656184"/>
          </a:xfrm>
          <a:prstGeom prst="rect">
            <a:avLst/>
          </a:prstGeom>
        </p:spPr>
        <p:style>
          <a:lnRef idx="2">
            <a:schemeClr val="lt1">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txBody>
          <a:bodyPr spcFirstLastPara="0" vert="horz" wrap="square" lIns="120490" tIns="120490" rIns="120490" bIns="120490" numCol="1" spcCol="1270" anchor="ctr" anchorCtr="0">
            <a:noAutofit/>
          </a:bodyPr>
          <a:lstStyle/>
          <a:p>
            <a:pPr lvl="0" algn="ctr" defTabSz="889000">
              <a:lnSpc>
                <a:spcPct val="90000"/>
              </a:lnSpc>
              <a:spcBef>
                <a:spcPct val="0"/>
              </a:spcBef>
              <a:spcAft>
                <a:spcPct val="35000"/>
              </a:spcAft>
            </a:pPr>
            <a:r>
              <a:rPr lang="en-GB" sz="2000" kern="1200" dirty="0"/>
              <a:t>Proper implementation </a:t>
            </a:r>
            <a:br>
              <a:rPr lang="en-GB" sz="2000" kern="1200" dirty="0"/>
            </a:br>
            <a:r>
              <a:rPr lang="en-GB" sz="2000" kern="1200" dirty="0"/>
              <a:t>is necessary</a:t>
            </a:r>
          </a:p>
        </p:txBody>
      </p:sp>
      <p:sp>
        <p:nvSpPr>
          <p:cNvPr id="23" name="Freeform 22"/>
          <p:cNvSpPr/>
          <p:nvPr/>
        </p:nvSpPr>
        <p:spPr>
          <a:xfrm>
            <a:off x="4606915" y="4717516"/>
            <a:ext cx="701087" cy="1095376"/>
          </a:xfrm>
          <a:custGeom>
            <a:avLst/>
            <a:gdLst>
              <a:gd name="connsiteX0" fmla="*/ 0 w 936370"/>
              <a:gd name="connsiteY0" fmla="*/ 219075 h 1095376"/>
              <a:gd name="connsiteX1" fmla="*/ 468185 w 936370"/>
              <a:gd name="connsiteY1" fmla="*/ 219075 h 1095376"/>
              <a:gd name="connsiteX2" fmla="*/ 468185 w 936370"/>
              <a:gd name="connsiteY2" fmla="*/ 0 h 1095376"/>
              <a:gd name="connsiteX3" fmla="*/ 936370 w 936370"/>
              <a:gd name="connsiteY3" fmla="*/ 547688 h 1095376"/>
              <a:gd name="connsiteX4" fmla="*/ 468185 w 936370"/>
              <a:gd name="connsiteY4" fmla="*/ 1095376 h 1095376"/>
              <a:gd name="connsiteX5" fmla="*/ 468185 w 936370"/>
              <a:gd name="connsiteY5" fmla="*/ 876301 h 1095376"/>
              <a:gd name="connsiteX6" fmla="*/ 0 w 936370"/>
              <a:gd name="connsiteY6" fmla="*/ 876301 h 1095376"/>
              <a:gd name="connsiteX7" fmla="*/ 0 w 936370"/>
              <a:gd name="connsiteY7" fmla="*/ 219075 h 1095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6370" h="1095376">
                <a:moveTo>
                  <a:pt x="0" y="219075"/>
                </a:moveTo>
                <a:lnTo>
                  <a:pt x="468185" y="219075"/>
                </a:lnTo>
                <a:lnTo>
                  <a:pt x="468185" y="0"/>
                </a:lnTo>
                <a:lnTo>
                  <a:pt x="936370" y="547688"/>
                </a:lnTo>
                <a:lnTo>
                  <a:pt x="468185" y="1095376"/>
                </a:lnTo>
                <a:lnTo>
                  <a:pt x="468185" y="876301"/>
                </a:lnTo>
                <a:lnTo>
                  <a:pt x="0" y="876301"/>
                </a:lnTo>
                <a:lnTo>
                  <a:pt x="0" y="219075"/>
                </a:lnTo>
                <a:close/>
              </a:path>
            </a:pathLst>
          </a:custGeom>
        </p:spPr>
        <p:style>
          <a:lnRef idx="0">
            <a:schemeClr val="accent1">
              <a:shade val="90000"/>
              <a:hueOff val="0"/>
              <a:satOff val="0"/>
              <a:lumOff val="0"/>
              <a:alphaOff val="0"/>
            </a:schemeClr>
          </a:lnRef>
          <a:fillRef idx="1">
            <a:schemeClr val="accent1">
              <a:shade val="90000"/>
              <a:hueOff val="0"/>
              <a:satOff val="0"/>
              <a:lumOff val="0"/>
              <a:alphaOff val="0"/>
            </a:schemeClr>
          </a:fillRef>
          <a:effectRef idx="0">
            <a:schemeClr val="accent1">
              <a:shade val="90000"/>
              <a:hueOff val="0"/>
              <a:satOff val="0"/>
              <a:lumOff val="0"/>
              <a:alphaOff val="0"/>
            </a:schemeClr>
          </a:effectRef>
          <a:fontRef idx="minor">
            <a:schemeClr val="lt1"/>
          </a:fontRef>
        </p:style>
        <p:txBody>
          <a:bodyPr spcFirstLastPara="0" vert="horz" wrap="square" lIns="0" tIns="219075" rIns="280911" bIns="219075" numCol="1" spcCol="1270" anchor="ctr" anchorCtr="0">
            <a:noAutofit/>
          </a:bodyPr>
          <a:lstStyle/>
          <a:p>
            <a:pPr lvl="0" algn="ctr" defTabSz="1866900">
              <a:lnSpc>
                <a:spcPct val="90000"/>
              </a:lnSpc>
              <a:spcBef>
                <a:spcPct val="0"/>
              </a:spcBef>
              <a:spcAft>
                <a:spcPct val="35000"/>
              </a:spcAft>
            </a:pPr>
            <a:endParaRPr lang="en-GB" sz="4200" kern="1200"/>
          </a:p>
        </p:txBody>
      </p:sp>
      <p:sp>
        <p:nvSpPr>
          <p:cNvPr id="24" name="Rectangle 23"/>
          <p:cNvSpPr/>
          <p:nvPr/>
        </p:nvSpPr>
        <p:spPr>
          <a:xfrm>
            <a:off x="5446341" y="4437112"/>
            <a:ext cx="6117396" cy="1656184"/>
          </a:xfrm>
          <a:prstGeom prst="rect">
            <a:avLst/>
          </a:prstGeom>
          <a:solidFill>
            <a:schemeClr val="bg1">
              <a:lumMod val="85000"/>
            </a:schemeClr>
          </a:solidFill>
        </p:spPr>
        <p:style>
          <a:lnRef idx="2">
            <a:schemeClr val="lt1">
              <a:hueOff val="0"/>
              <a:satOff val="0"/>
              <a:lumOff val="0"/>
              <a:alphaOff val="0"/>
            </a:schemeClr>
          </a:lnRef>
          <a:fillRef idx="1">
            <a:schemeClr val="accent1">
              <a:shade val="50000"/>
              <a:hueOff val="299714"/>
              <a:satOff val="-14859"/>
              <a:lumOff val="43687"/>
              <a:alphaOff val="0"/>
            </a:schemeClr>
          </a:fillRef>
          <a:effectRef idx="0">
            <a:schemeClr val="accent1">
              <a:shade val="50000"/>
              <a:hueOff val="299714"/>
              <a:satOff val="-14859"/>
              <a:lumOff val="43687"/>
              <a:alphaOff val="0"/>
            </a:schemeClr>
          </a:effectRef>
          <a:fontRef idx="minor">
            <a:schemeClr val="lt1"/>
          </a:fontRef>
        </p:style>
        <p:txBody>
          <a:bodyPr spcFirstLastPara="0" vert="horz" wrap="square" lIns="120490" tIns="120490" rIns="120490" bIns="120490" numCol="1" spcCol="1270" anchor="ctr" anchorCtr="0">
            <a:noAutofit/>
          </a:bodyPr>
          <a:lstStyle/>
          <a:p>
            <a:pPr lvl="0" algn="ctr" defTabSz="889000">
              <a:lnSpc>
                <a:spcPct val="90000"/>
              </a:lnSpc>
              <a:spcBef>
                <a:spcPct val="0"/>
              </a:spcBef>
              <a:spcAft>
                <a:spcPct val="35000"/>
              </a:spcAft>
            </a:pPr>
            <a:r>
              <a:rPr lang="en-GB" dirty="0">
                <a:solidFill>
                  <a:sysClr val="windowText" lastClr="000000"/>
                </a:solidFill>
              </a:rPr>
              <a:t>The Basel Committee should be appointed to coordinate supranational powers in this sector: this is the best solution to develop a sound and symmetric framework able to grant regulators a continuously updated picture of the evolving sector, which will allow them to develop the right response in the right time.</a:t>
            </a:r>
            <a:endParaRPr lang="en-GB" kern="1200" dirty="0">
              <a:solidFill>
                <a:sysClr val="windowText" lastClr="000000"/>
              </a:solidFill>
            </a:endParaRPr>
          </a:p>
        </p:txBody>
      </p:sp>
    </p:spTree>
    <p:extLst>
      <p:ext uri="{BB962C8B-B14F-4D97-AF65-F5344CB8AC3E}">
        <p14:creationId xmlns:p14="http://schemas.microsoft.com/office/powerpoint/2010/main" val="1079251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5213" y="533400"/>
            <a:ext cx="6397351" cy="3615680"/>
          </a:xfrm>
        </p:spPr>
        <p:txBody>
          <a:bodyPr>
            <a:normAutofit fontScale="85000" lnSpcReduction="10000"/>
          </a:bodyPr>
          <a:lstStyle/>
          <a:p>
            <a:pPr>
              <a:lnSpc>
                <a:spcPct val="150000"/>
              </a:lnSpc>
            </a:pPr>
            <a:r>
              <a:rPr lang="en-GB" dirty="0"/>
              <a:t>“Standardisation is beneficial. […] When I rent a car anywhere in the world, I can assume that the car will most likely have the first gear on the top left of the gear stick. This facilitates driving but also road safety.” </a:t>
            </a:r>
          </a:p>
          <a:p>
            <a:pPr>
              <a:lnSpc>
                <a:spcPct val="150000"/>
              </a:lnSpc>
            </a:pPr>
            <a:endParaRPr lang="en-GB" dirty="0"/>
          </a:p>
          <a:p>
            <a:pPr>
              <a:lnSpc>
                <a:spcPct val="150000"/>
              </a:lnSpc>
            </a:pPr>
            <a:endParaRPr lang="en-GB" dirty="0"/>
          </a:p>
          <a:p>
            <a:pPr algn="r">
              <a:lnSpc>
                <a:spcPct val="150000"/>
              </a:lnSpc>
            </a:pPr>
            <a:r>
              <a:rPr lang="en-GB" dirty="0"/>
              <a:t>(Ingves, 2017)</a:t>
            </a:r>
          </a:p>
        </p:txBody>
      </p:sp>
    </p:spTree>
    <p:extLst>
      <p:ext uri="{BB962C8B-B14F-4D97-AF65-F5344CB8AC3E}">
        <p14:creationId xmlns:p14="http://schemas.microsoft.com/office/powerpoint/2010/main" val="4063670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The framework</a:t>
            </a:r>
            <a:endParaRPr lang="en-US" dirty="0">
              <a:solidFill>
                <a:schemeClr val="tx1">
                  <a:lumMod val="75000"/>
                  <a:lumOff val="25000"/>
                </a:schemeClr>
              </a:solidFill>
            </a:endParaRPr>
          </a:p>
        </p:txBody>
      </p:sp>
      <p:graphicFrame>
        <p:nvGraphicFramePr>
          <p:cNvPr id="4" name="Diagram 5"/>
          <p:cNvGraphicFramePr/>
          <p:nvPr>
            <p:extLst>
              <p:ext uri="{D42A27DB-BD31-4B8C-83A1-F6EECF244321}">
                <p14:modId xmlns:p14="http://schemas.microsoft.com/office/powerpoint/2010/main" val="269073832"/>
              </p:ext>
            </p:extLst>
          </p:nvPr>
        </p:nvGraphicFramePr>
        <p:xfrm>
          <a:off x="1053854" y="1700808"/>
          <a:ext cx="8467693" cy="504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585831715"/>
              </p:ext>
            </p:extLst>
          </p:nvPr>
        </p:nvGraphicFramePr>
        <p:xfrm>
          <a:off x="1053853" y="2305472"/>
          <a:ext cx="4702341" cy="4754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2" name="Diagram 21"/>
          <p:cNvGraphicFramePr/>
          <p:nvPr>
            <p:extLst>
              <p:ext uri="{D42A27DB-BD31-4B8C-83A1-F6EECF244321}">
                <p14:modId xmlns:p14="http://schemas.microsoft.com/office/powerpoint/2010/main" val="1834161070"/>
              </p:ext>
            </p:extLst>
          </p:nvPr>
        </p:nvGraphicFramePr>
        <p:xfrm>
          <a:off x="4061899" y="3501008"/>
          <a:ext cx="1694296" cy="259228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6" name="Diagram 5"/>
          <p:cNvGraphicFramePr/>
          <p:nvPr>
            <p:extLst>
              <p:ext uri="{D42A27DB-BD31-4B8C-83A1-F6EECF244321}">
                <p14:modId xmlns:p14="http://schemas.microsoft.com/office/powerpoint/2010/main" val="2347247312"/>
              </p:ext>
            </p:extLst>
          </p:nvPr>
        </p:nvGraphicFramePr>
        <p:xfrm>
          <a:off x="9783398" y="1844824"/>
          <a:ext cx="2071654" cy="36004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6" name="Diagram 15"/>
          <p:cNvGraphicFramePr/>
          <p:nvPr>
            <p:extLst>
              <p:ext uri="{D42A27DB-BD31-4B8C-83A1-F6EECF244321}">
                <p14:modId xmlns:p14="http://schemas.microsoft.com/office/powerpoint/2010/main" val="1616976468"/>
              </p:ext>
            </p:extLst>
          </p:nvPr>
        </p:nvGraphicFramePr>
        <p:xfrm>
          <a:off x="9783398" y="2305472"/>
          <a:ext cx="2071654" cy="3787823"/>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pSp>
        <p:nvGrpSpPr>
          <p:cNvPr id="10" name="Group 9"/>
          <p:cNvGrpSpPr/>
          <p:nvPr/>
        </p:nvGrpSpPr>
        <p:grpSpPr>
          <a:xfrm>
            <a:off x="1065213" y="2881536"/>
            <a:ext cx="4664812" cy="474860"/>
            <a:chOff x="7685" y="595"/>
            <a:chExt cx="6123455" cy="474860"/>
          </a:xfrm>
        </p:grpSpPr>
        <p:sp>
          <p:nvSpPr>
            <p:cNvPr id="11" name="Rectangle 10"/>
            <p:cNvSpPr/>
            <p:nvPr/>
          </p:nvSpPr>
          <p:spPr>
            <a:xfrm>
              <a:off x="7685" y="595"/>
              <a:ext cx="6123455" cy="474860"/>
            </a:xfrm>
            <a:prstGeom prst="rect">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ectangle 12"/>
            <p:cNvSpPr/>
            <p:nvPr/>
          </p:nvSpPr>
          <p:spPr>
            <a:xfrm>
              <a:off x="7685" y="595"/>
              <a:ext cx="6123455" cy="4748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spcBef>
                  <a:spcPct val="0"/>
                </a:spcBef>
                <a:spcAft>
                  <a:spcPct val="35000"/>
                </a:spcAft>
              </a:pPr>
              <a:r>
                <a:rPr lang="en-GB" sz="1600" kern="1200" dirty="0"/>
                <a:t>Credit, Market, Operational and Settlement risk</a:t>
              </a:r>
            </a:p>
          </p:txBody>
        </p:sp>
      </p:grpSp>
      <p:graphicFrame>
        <p:nvGraphicFramePr>
          <p:cNvPr id="30" name="Diagram 29"/>
          <p:cNvGraphicFramePr/>
          <p:nvPr>
            <p:extLst>
              <p:ext uri="{D42A27DB-BD31-4B8C-83A1-F6EECF244321}">
                <p14:modId xmlns:p14="http://schemas.microsoft.com/office/powerpoint/2010/main" val="2792487308"/>
              </p:ext>
            </p:extLst>
          </p:nvPr>
        </p:nvGraphicFramePr>
        <p:xfrm>
          <a:off x="5820336" y="2303168"/>
          <a:ext cx="1682365" cy="475456"/>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graphicFrame>
        <p:nvGraphicFramePr>
          <p:cNvPr id="34" name="Diagram 33"/>
          <p:cNvGraphicFramePr/>
          <p:nvPr>
            <p:extLst>
              <p:ext uri="{D42A27DB-BD31-4B8C-83A1-F6EECF244321}">
                <p14:modId xmlns:p14="http://schemas.microsoft.com/office/powerpoint/2010/main" val="999885921"/>
              </p:ext>
            </p:extLst>
          </p:nvPr>
        </p:nvGraphicFramePr>
        <p:xfrm>
          <a:off x="7764551" y="2303168"/>
          <a:ext cx="1582699" cy="475456"/>
        </p:xfrm>
        <a:graphic>
          <a:graphicData uri="http://schemas.openxmlformats.org/drawingml/2006/diagram">
            <dgm:relIds xmlns:dgm="http://schemas.openxmlformats.org/drawingml/2006/diagram" xmlns:r="http://schemas.openxmlformats.org/officeDocument/2006/relationships" r:dm="rId33" r:lo="rId34" r:qs="rId35" r:cs="rId36"/>
          </a:graphicData>
        </a:graphic>
      </p:graphicFrame>
      <p:graphicFrame>
        <p:nvGraphicFramePr>
          <p:cNvPr id="35" name="Diagram 34"/>
          <p:cNvGraphicFramePr/>
          <p:nvPr>
            <p:extLst>
              <p:ext uri="{D42A27DB-BD31-4B8C-83A1-F6EECF244321}">
                <p14:modId xmlns:p14="http://schemas.microsoft.com/office/powerpoint/2010/main" val="4134190910"/>
              </p:ext>
            </p:extLst>
          </p:nvPr>
        </p:nvGraphicFramePr>
        <p:xfrm>
          <a:off x="5850728" y="2881535"/>
          <a:ext cx="1651973" cy="3211759"/>
        </p:xfrm>
        <a:graphic>
          <a:graphicData uri="http://schemas.openxmlformats.org/drawingml/2006/diagram">
            <dgm:relIds xmlns:dgm="http://schemas.openxmlformats.org/drawingml/2006/diagram" xmlns:r="http://schemas.openxmlformats.org/officeDocument/2006/relationships" r:dm="rId38" r:lo="rId39" r:qs="rId40" r:cs="rId41"/>
          </a:graphicData>
        </a:graphic>
      </p:graphicFrame>
      <p:graphicFrame>
        <p:nvGraphicFramePr>
          <p:cNvPr id="36" name="Diagram 35"/>
          <p:cNvGraphicFramePr/>
          <p:nvPr>
            <p:extLst>
              <p:ext uri="{D42A27DB-BD31-4B8C-83A1-F6EECF244321}">
                <p14:modId xmlns:p14="http://schemas.microsoft.com/office/powerpoint/2010/main" val="4213916653"/>
              </p:ext>
            </p:extLst>
          </p:nvPr>
        </p:nvGraphicFramePr>
        <p:xfrm>
          <a:off x="7764552" y="2881535"/>
          <a:ext cx="1582698" cy="3211759"/>
        </p:xfrm>
        <a:graphic>
          <a:graphicData uri="http://schemas.openxmlformats.org/drawingml/2006/diagram">
            <dgm:relIds xmlns:dgm="http://schemas.openxmlformats.org/drawingml/2006/diagram" xmlns:r="http://schemas.openxmlformats.org/officeDocument/2006/relationships" r:dm="rId43" r:lo="rId44" r:qs="rId45" r:cs="rId46"/>
          </a:graphicData>
        </a:graphic>
      </p:graphicFrame>
      <p:grpSp>
        <p:nvGrpSpPr>
          <p:cNvPr id="5" name="Group 4"/>
          <p:cNvGrpSpPr/>
          <p:nvPr/>
        </p:nvGrpSpPr>
        <p:grpSpPr>
          <a:xfrm>
            <a:off x="1041388" y="3500097"/>
            <a:ext cx="2781549" cy="2593197"/>
            <a:chOff x="693630" y="3454481"/>
            <a:chExt cx="2781549" cy="2646942"/>
          </a:xfrm>
        </p:grpSpPr>
        <p:sp>
          <p:nvSpPr>
            <p:cNvPr id="7" name="Freeform 6"/>
            <p:cNvSpPr/>
            <p:nvPr/>
          </p:nvSpPr>
          <p:spPr>
            <a:xfrm>
              <a:off x="693630" y="3454481"/>
              <a:ext cx="1404000" cy="360000"/>
            </a:xfrm>
            <a:custGeom>
              <a:avLst/>
              <a:gdLst>
                <a:gd name="connsiteX0" fmla="*/ 0 w 1416599"/>
                <a:gd name="connsiteY0" fmla="*/ 0 h 336841"/>
                <a:gd name="connsiteX1" fmla="*/ 1416599 w 1416599"/>
                <a:gd name="connsiteY1" fmla="*/ 0 h 336841"/>
                <a:gd name="connsiteX2" fmla="*/ 1416599 w 1416599"/>
                <a:gd name="connsiteY2" fmla="*/ 336841 h 336841"/>
                <a:gd name="connsiteX3" fmla="*/ 0 w 1416599"/>
                <a:gd name="connsiteY3" fmla="*/ 336841 h 336841"/>
                <a:gd name="connsiteX4" fmla="*/ 0 w 1416599"/>
                <a:gd name="connsiteY4" fmla="*/ 0 h 336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6599" h="336841">
                  <a:moveTo>
                    <a:pt x="0" y="0"/>
                  </a:moveTo>
                  <a:lnTo>
                    <a:pt x="1416599" y="0"/>
                  </a:lnTo>
                  <a:lnTo>
                    <a:pt x="1416599" y="336841"/>
                  </a:lnTo>
                  <a:lnTo>
                    <a:pt x="0" y="336841"/>
                  </a:lnTo>
                  <a:lnTo>
                    <a:pt x="0" y="0"/>
                  </a:lnTo>
                  <a:close/>
                </a:path>
              </a:pathLst>
            </a:custGeom>
            <a:solidFill>
              <a:srgbClr val="81C569"/>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solidFill>
                    <a:srgbClr val="FFFFFF"/>
                  </a:solidFill>
                  <a:latin typeface="Arial"/>
                  <a:ea typeface="+mn-ea"/>
                  <a:cs typeface="+mn-cs"/>
                </a:rPr>
                <a:t>CET1 capital</a:t>
              </a:r>
            </a:p>
          </p:txBody>
        </p:sp>
        <p:sp>
          <p:nvSpPr>
            <p:cNvPr id="9" name="Freeform 8"/>
            <p:cNvSpPr/>
            <p:nvPr/>
          </p:nvSpPr>
          <p:spPr>
            <a:xfrm>
              <a:off x="693630" y="3920973"/>
              <a:ext cx="1404000" cy="360000"/>
            </a:xfrm>
            <a:custGeom>
              <a:avLst/>
              <a:gdLst>
                <a:gd name="connsiteX0" fmla="*/ 0 w 1392969"/>
                <a:gd name="connsiteY0" fmla="*/ 0 h 401368"/>
                <a:gd name="connsiteX1" fmla="*/ 1392969 w 1392969"/>
                <a:gd name="connsiteY1" fmla="*/ 0 h 401368"/>
                <a:gd name="connsiteX2" fmla="*/ 1392969 w 1392969"/>
                <a:gd name="connsiteY2" fmla="*/ 401368 h 401368"/>
                <a:gd name="connsiteX3" fmla="*/ 0 w 1392969"/>
                <a:gd name="connsiteY3" fmla="*/ 401368 h 401368"/>
                <a:gd name="connsiteX4" fmla="*/ 0 w 1392969"/>
                <a:gd name="connsiteY4" fmla="*/ 0 h 401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69" h="401368">
                  <a:moveTo>
                    <a:pt x="0" y="0"/>
                  </a:moveTo>
                  <a:lnTo>
                    <a:pt x="1392969" y="0"/>
                  </a:lnTo>
                  <a:lnTo>
                    <a:pt x="1392969" y="401368"/>
                  </a:lnTo>
                  <a:lnTo>
                    <a:pt x="0" y="401368"/>
                  </a:lnTo>
                  <a:lnTo>
                    <a:pt x="0" y="0"/>
                  </a:lnTo>
                  <a:close/>
                </a:path>
              </a:pathLst>
            </a:custGeom>
            <a:solidFill>
              <a:srgbClr val="81C569"/>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solidFill>
                    <a:srgbClr val="FFFFFF"/>
                  </a:solidFill>
                  <a:latin typeface="Arial"/>
                  <a:ea typeface="+mn-ea"/>
                  <a:cs typeface="+mn-cs"/>
                </a:rPr>
                <a:t>Tier capital</a:t>
              </a:r>
            </a:p>
          </p:txBody>
        </p:sp>
        <p:sp>
          <p:nvSpPr>
            <p:cNvPr id="15" name="Freeform 14"/>
            <p:cNvSpPr/>
            <p:nvPr/>
          </p:nvSpPr>
          <p:spPr>
            <a:xfrm>
              <a:off x="693630" y="4372443"/>
              <a:ext cx="1404000" cy="360000"/>
            </a:xfrm>
            <a:custGeom>
              <a:avLst/>
              <a:gdLst>
                <a:gd name="connsiteX0" fmla="*/ 0 w 1389199"/>
                <a:gd name="connsiteY0" fmla="*/ 0 h 279005"/>
                <a:gd name="connsiteX1" fmla="*/ 1389199 w 1389199"/>
                <a:gd name="connsiteY1" fmla="*/ 0 h 279005"/>
                <a:gd name="connsiteX2" fmla="*/ 1389199 w 1389199"/>
                <a:gd name="connsiteY2" fmla="*/ 279005 h 279005"/>
                <a:gd name="connsiteX3" fmla="*/ 0 w 1389199"/>
                <a:gd name="connsiteY3" fmla="*/ 279005 h 279005"/>
                <a:gd name="connsiteX4" fmla="*/ 0 w 1389199"/>
                <a:gd name="connsiteY4" fmla="*/ 0 h 279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9199" h="279005">
                  <a:moveTo>
                    <a:pt x="0" y="0"/>
                  </a:moveTo>
                  <a:lnTo>
                    <a:pt x="1389199" y="0"/>
                  </a:lnTo>
                  <a:lnTo>
                    <a:pt x="1389199" y="279005"/>
                  </a:lnTo>
                  <a:lnTo>
                    <a:pt x="0" y="279005"/>
                  </a:lnTo>
                  <a:lnTo>
                    <a:pt x="0" y="0"/>
                  </a:lnTo>
                  <a:close/>
                </a:path>
              </a:pathLst>
            </a:custGeom>
            <a:solidFill>
              <a:srgbClr val="81C569"/>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solidFill>
                    <a:srgbClr val="FFFFFF"/>
                  </a:solidFill>
                  <a:latin typeface="Arial"/>
                  <a:ea typeface="+mn-ea"/>
                  <a:cs typeface="+mn-cs"/>
                </a:rPr>
                <a:t>Total Capital</a:t>
              </a:r>
            </a:p>
          </p:txBody>
        </p:sp>
        <p:sp>
          <p:nvSpPr>
            <p:cNvPr id="18" name="Freeform 17"/>
            <p:cNvSpPr/>
            <p:nvPr/>
          </p:nvSpPr>
          <p:spPr>
            <a:xfrm>
              <a:off x="1335981" y="4750909"/>
              <a:ext cx="131896" cy="131896"/>
            </a:xfrm>
            <a:custGeom>
              <a:avLst/>
              <a:gdLst>
                <a:gd name="connsiteX0" fmla="*/ 17483 w 131896"/>
                <a:gd name="connsiteY0" fmla="*/ 50437 h 131896"/>
                <a:gd name="connsiteX1" fmla="*/ 50437 w 131896"/>
                <a:gd name="connsiteY1" fmla="*/ 50437 h 131896"/>
                <a:gd name="connsiteX2" fmla="*/ 50437 w 131896"/>
                <a:gd name="connsiteY2" fmla="*/ 17483 h 131896"/>
                <a:gd name="connsiteX3" fmla="*/ 81459 w 131896"/>
                <a:gd name="connsiteY3" fmla="*/ 17483 h 131896"/>
                <a:gd name="connsiteX4" fmla="*/ 81459 w 131896"/>
                <a:gd name="connsiteY4" fmla="*/ 50437 h 131896"/>
                <a:gd name="connsiteX5" fmla="*/ 114413 w 131896"/>
                <a:gd name="connsiteY5" fmla="*/ 50437 h 131896"/>
                <a:gd name="connsiteX6" fmla="*/ 114413 w 131896"/>
                <a:gd name="connsiteY6" fmla="*/ 81459 h 131896"/>
                <a:gd name="connsiteX7" fmla="*/ 81459 w 131896"/>
                <a:gd name="connsiteY7" fmla="*/ 81459 h 131896"/>
                <a:gd name="connsiteX8" fmla="*/ 81459 w 131896"/>
                <a:gd name="connsiteY8" fmla="*/ 114413 h 131896"/>
                <a:gd name="connsiteX9" fmla="*/ 50437 w 131896"/>
                <a:gd name="connsiteY9" fmla="*/ 114413 h 131896"/>
                <a:gd name="connsiteX10" fmla="*/ 50437 w 131896"/>
                <a:gd name="connsiteY10" fmla="*/ 81459 h 131896"/>
                <a:gd name="connsiteX11" fmla="*/ 17483 w 131896"/>
                <a:gd name="connsiteY11" fmla="*/ 81459 h 131896"/>
                <a:gd name="connsiteX12" fmla="*/ 17483 w 131896"/>
                <a:gd name="connsiteY12" fmla="*/ 50437 h 131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896" h="131896">
                  <a:moveTo>
                    <a:pt x="17483" y="50437"/>
                  </a:moveTo>
                  <a:lnTo>
                    <a:pt x="50437" y="50437"/>
                  </a:lnTo>
                  <a:lnTo>
                    <a:pt x="50437" y="17483"/>
                  </a:lnTo>
                  <a:lnTo>
                    <a:pt x="81459" y="17483"/>
                  </a:lnTo>
                  <a:lnTo>
                    <a:pt x="81459" y="50437"/>
                  </a:lnTo>
                  <a:lnTo>
                    <a:pt x="114413" y="50437"/>
                  </a:lnTo>
                  <a:lnTo>
                    <a:pt x="114413" y="81459"/>
                  </a:lnTo>
                  <a:lnTo>
                    <a:pt x="81459" y="81459"/>
                  </a:lnTo>
                  <a:lnTo>
                    <a:pt x="81459" y="114413"/>
                  </a:lnTo>
                  <a:lnTo>
                    <a:pt x="50437" y="114413"/>
                  </a:lnTo>
                  <a:lnTo>
                    <a:pt x="50437" y="81459"/>
                  </a:lnTo>
                  <a:lnTo>
                    <a:pt x="17483" y="81459"/>
                  </a:lnTo>
                  <a:lnTo>
                    <a:pt x="17483" y="50437"/>
                  </a:lnTo>
                  <a:close/>
                </a:path>
              </a:pathLst>
            </a:custGeom>
          </p:spPr>
          <p:style>
            <a:lnRef idx="0">
              <a:schemeClr val="lt1">
                <a:hueOff val="0"/>
                <a:satOff val="0"/>
                <a:lumOff val="0"/>
                <a:alphaOff val="0"/>
              </a:schemeClr>
            </a:lnRef>
            <a:fillRef idx="1">
              <a:schemeClr val="accent5">
                <a:hueOff val="3005351"/>
                <a:satOff val="-13190"/>
                <a:lumOff val="3921"/>
                <a:alphaOff val="0"/>
              </a:schemeClr>
            </a:fillRef>
            <a:effectRef idx="0">
              <a:schemeClr val="accent5">
                <a:hueOff val="3005351"/>
                <a:satOff val="-13190"/>
                <a:lumOff val="3921"/>
                <a:alphaOff val="0"/>
              </a:schemeClr>
            </a:effectRef>
            <a:fontRef idx="minor">
              <a:schemeClr val="lt1"/>
            </a:fontRef>
          </p:style>
          <p:txBody>
            <a:bodyPr spcFirstLastPara="0" vert="horz" wrap="square" lIns="17483" tIns="50437" rIns="17483" bIns="50437" numCol="1" spcCol="1270" anchor="ctr" anchorCtr="0">
              <a:noAutofit/>
            </a:bodyPr>
            <a:lstStyle/>
            <a:p>
              <a:pPr lvl="0" algn="ctr" defTabSz="222250">
                <a:lnSpc>
                  <a:spcPct val="90000"/>
                </a:lnSpc>
                <a:spcBef>
                  <a:spcPct val="0"/>
                </a:spcBef>
                <a:spcAft>
                  <a:spcPct val="35000"/>
                </a:spcAft>
              </a:pPr>
              <a:endParaRPr lang="en-GB" sz="500" kern="1200"/>
            </a:p>
          </p:txBody>
        </p:sp>
        <p:sp>
          <p:nvSpPr>
            <p:cNvPr id="19" name="Freeform 18"/>
            <p:cNvSpPr/>
            <p:nvPr/>
          </p:nvSpPr>
          <p:spPr>
            <a:xfrm>
              <a:off x="706095" y="4888938"/>
              <a:ext cx="1404000" cy="529312"/>
            </a:xfrm>
            <a:custGeom>
              <a:avLst/>
              <a:gdLst>
                <a:gd name="connsiteX0" fmla="*/ 0 w 1062436"/>
                <a:gd name="connsiteY0" fmla="*/ 0 h 529312"/>
                <a:gd name="connsiteX1" fmla="*/ 1062436 w 1062436"/>
                <a:gd name="connsiteY1" fmla="*/ 0 h 529312"/>
                <a:gd name="connsiteX2" fmla="*/ 1062436 w 1062436"/>
                <a:gd name="connsiteY2" fmla="*/ 529312 h 529312"/>
                <a:gd name="connsiteX3" fmla="*/ 0 w 1062436"/>
                <a:gd name="connsiteY3" fmla="*/ 529312 h 529312"/>
                <a:gd name="connsiteX4" fmla="*/ 0 w 1062436"/>
                <a:gd name="connsiteY4" fmla="*/ 0 h 529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2436" h="529312">
                  <a:moveTo>
                    <a:pt x="0" y="0"/>
                  </a:moveTo>
                  <a:lnTo>
                    <a:pt x="1062436" y="0"/>
                  </a:lnTo>
                  <a:lnTo>
                    <a:pt x="1062436" y="529312"/>
                  </a:lnTo>
                  <a:lnTo>
                    <a:pt x="0" y="529312"/>
                  </a:lnTo>
                  <a:lnTo>
                    <a:pt x="0" y="0"/>
                  </a:lnTo>
                  <a:close/>
                </a:path>
              </a:pathLst>
            </a:custGeom>
            <a:solidFill>
              <a:srgbClr val="A0C873">
                <a:hueOff val="2117006"/>
                <a:satOff val="28205"/>
                <a:lumOff val="-14510"/>
                <a:alphaOff val="0"/>
              </a:srgbClr>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solidFill>
                    <a:srgbClr val="FFFFFF"/>
                  </a:solidFill>
                  <a:latin typeface="Arial"/>
                  <a:ea typeface="+mn-ea"/>
                  <a:cs typeface="+mn-cs"/>
                </a:rPr>
                <a:t>Conservation Buffer</a:t>
              </a:r>
            </a:p>
          </p:txBody>
        </p:sp>
        <p:sp>
          <p:nvSpPr>
            <p:cNvPr id="21" name="Freeform 20"/>
            <p:cNvSpPr/>
            <p:nvPr/>
          </p:nvSpPr>
          <p:spPr>
            <a:xfrm>
              <a:off x="717454" y="5572111"/>
              <a:ext cx="1380175" cy="529312"/>
            </a:xfrm>
            <a:custGeom>
              <a:avLst/>
              <a:gdLst>
                <a:gd name="connsiteX0" fmla="*/ 0 w 1068992"/>
                <a:gd name="connsiteY0" fmla="*/ 0 h 529312"/>
                <a:gd name="connsiteX1" fmla="*/ 1068992 w 1068992"/>
                <a:gd name="connsiteY1" fmla="*/ 0 h 529312"/>
                <a:gd name="connsiteX2" fmla="*/ 1068992 w 1068992"/>
                <a:gd name="connsiteY2" fmla="*/ 529312 h 529312"/>
                <a:gd name="connsiteX3" fmla="*/ 0 w 1068992"/>
                <a:gd name="connsiteY3" fmla="*/ 529312 h 529312"/>
                <a:gd name="connsiteX4" fmla="*/ 0 w 1068992"/>
                <a:gd name="connsiteY4" fmla="*/ 0 h 529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8992" h="529312">
                  <a:moveTo>
                    <a:pt x="0" y="0"/>
                  </a:moveTo>
                  <a:lnTo>
                    <a:pt x="1068992" y="0"/>
                  </a:lnTo>
                  <a:lnTo>
                    <a:pt x="1068992" y="529312"/>
                  </a:lnTo>
                  <a:lnTo>
                    <a:pt x="0" y="529312"/>
                  </a:lnTo>
                  <a:lnTo>
                    <a:pt x="0" y="0"/>
                  </a:lnTo>
                  <a:close/>
                </a:path>
              </a:pathLst>
            </a:custGeom>
            <a:solidFill>
              <a:srgbClr val="A0C873">
                <a:hueOff val="3175509"/>
                <a:satOff val="42308"/>
                <a:lumOff val="-21765"/>
                <a:alphaOff val="0"/>
              </a:srgbClr>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solidFill>
                    <a:srgbClr val="FFFFFF"/>
                  </a:solidFill>
                  <a:latin typeface="Arial"/>
                  <a:ea typeface="+mn-ea"/>
                  <a:cs typeface="+mn-cs"/>
                </a:rPr>
                <a:t>Countercyclical Buffer</a:t>
              </a:r>
            </a:p>
          </p:txBody>
        </p:sp>
        <p:sp>
          <p:nvSpPr>
            <p:cNvPr id="24" name="Freeform 23"/>
            <p:cNvSpPr/>
            <p:nvPr/>
          </p:nvSpPr>
          <p:spPr>
            <a:xfrm>
              <a:off x="2463228" y="3454481"/>
              <a:ext cx="1011951" cy="2646942"/>
            </a:xfrm>
            <a:custGeom>
              <a:avLst/>
              <a:gdLst>
                <a:gd name="connsiteX0" fmla="*/ 0 w 1011951"/>
                <a:gd name="connsiteY0" fmla="*/ 0 h 594050"/>
                <a:gd name="connsiteX1" fmla="*/ 1011951 w 1011951"/>
                <a:gd name="connsiteY1" fmla="*/ 0 h 594050"/>
                <a:gd name="connsiteX2" fmla="*/ 1011951 w 1011951"/>
                <a:gd name="connsiteY2" fmla="*/ 594050 h 594050"/>
                <a:gd name="connsiteX3" fmla="*/ 0 w 1011951"/>
                <a:gd name="connsiteY3" fmla="*/ 594050 h 594050"/>
                <a:gd name="connsiteX4" fmla="*/ 0 w 1011951"/>
                <a:gd name="connsiteY4" fmla="*/ 0 h 594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1951" h="594050">
                  <a:moveTo>
                    <a:pt x="0" y="0"/>
                  </a:moveTo>
                  <a:lnTo>
                    <a:pt x="1011951" y="0"/>
                  </a:lnTo>
                  <a:lnTo>
                    <a:pt x="1011951" y="594050"/>
                  </a:lnTo>
                  <a:lnTo>
                    <a:pt x="0" y="594050"/>
                  </a:lnTo>
                  <a:lnTo>
                    <a:pt x="0" y="0"/>
                  </a:lnTo>
                  <a:close/>
                </a:path>
              </a:pathLst>
            </a:custGeom>
            <a:solidFill>
              <a:srgbClr val="A0C873">
                <a:hueOff val="4234012"/>
                <a:satOff val="56410"/>
                <a:lumOff val="-29020"/>
                <a:alphaOff val="0"/>
              </a:srgbClr>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150000"/>
                </a:lnSpc>
                <a:spcBef>
                  <a:spcPct val="0"/>
                </a:spcBef>
                <a:spcAft>
                  <a:spcPct val="35000"/>
                </a:spcAft>
              </a:pPr>
              <a:r>
                <a:rPr lang="en-GB" sz="1400" kern="1200" dirty="0">
                  <a:solidFill>
                    <a:srgbClr val="FFFFFF"/>
                  </a:solidFill>
                  <a:latin typeface="Arial"/>
                  <a:ea typeface="+mn-ea"/>
                  <a:cs typeface="+mn-cs"/>
                </a:rPr>
                <a:t>Increase in </a:t>
              </a:r>
              <a:r>
                <a:rPr lang="en-GB" sz="1400" b="1" kern="1200" dirty="0">
                  <a:solidFill>
                    <a:srgbClr val="FFFFFF"/>
                  </a:solidFill>
                  <a:latin typeface="Arial"/>
                  <a:ea typeface="+mn-ea"/>
                  <a:cs typeface="+mn-cs"/>
                </a:rPr>
                <a:t>Quantity</a:t>
              </a:r>
              <a:r>
                <a:rPr lang="en-GB" sz="1400" kern="1200" dirty="0">
                  <a:solidFill>
                    <a:srgbClr val="FFFFFF"/>
                  </a:solidFill>
                  <a:latin typeface="Arial"/>
                  <a:ea typeface="+mn-ea"/>
                  <a:cs typeface="+mn-cs"/>
                </a:rPr>
                <a:t> and </a:t>
              </a:r>
              <a:r>
                <a:rPr lang="en-GB" sz="1400" b="1" kern="1200" dirty="0">
                  <a:solidFill>
                    <a:srgbClr val="FFFFFF"/>
                  </a:solidFill>
                  <a:latin typeface="Arial"/>
                  <a:ea typeface="+mn-ea"/>
                  <a:cs typeface="+mn-cs"/>
                </a:rPr>
                <a:t>Quality</a:t>
              </a:r>
              <a:r>
                <a:rPr lang="en-GB" sz="1400" kern="1200" dirty="0">
                  <a:solidFill>
                    <a:srgbClr val="FFFFFF"/>
                  </a:solidFill>
                  <a:latin typeface="Arial"/>
                  <a:ea typeface="+mn-ea"/>
                  <a:cs typeface="+mn-cs"/>
                </a:rPr>
                <a:t> of capital</a:t>
              </a:r>
            </a:p>
          </p:txBody>
        </p:sp>
      </p:grpSp>
      <p:sp>
        <p:nvSpPr>
          <p:cNvPr id="29" name="Freeform 28"/>
          <p:cNvSpPr/>
          <p:nvPr/>
        </p:nvSpPr>
        <p:spPr>
          <a:xfrm>
            <a:off x="1677440" y="5457344"/>
            <a:ext cx="131896" cy="131896"/>
          </a:xfrm>
          <a:custGeom>
            <a:avLst/>
            <a:gdLst>
              <a:gd name="connsiteX0" fmla="*/ 17483 w 131896"/>
              <a:gd name="connsiteY0" fmla="*/ 50437 h 131896"/>
              <a:gd name="connsiteX1" fmla="*/ 50437 w 131896"/>
              <a:gd name="connsiteY1" fmla="*/ 50437 h 131896"/>
              <a:gd name="connsiteX2" fmla="*/ 50437 w 131896"/>
              <a:gd name="connsiteY2" fmla="*/ 17483 h 131896"/>
              <a:gd name="connsiteX3" fmla="*/ 81459 w 131896"/>
              <a:gd name="connsiteY3" fmla="*/ 17483 h 131896"/>
              <a:gd name="connsiteX4" fmla="*/ 81459 w 131896"/>
              <a:gd name="connsiteY4" fmla="*/ 50437 h 131896"/>
              <a:gd name="connsiteX5" fmla="*/ 114413 w 131896"/>
              <a:gd name="connsiteY5" fmla="*/ 50437 h 131896"/>
              <a:gd name="connsiteX6" fmla="*/ 114413 w 131896"/>
              <a:gd name="connsiteY6" fmla="*/ 81459 h 131896"/>
              <a:gd name="connsiteX7" fmla="*/ 81459 w 131896"/>
              <a:gd name="connsiteY7" fmla="*/ 81459 h 131896"/>
              <a:gd name="connsiteX8" fmla="*/ 81459 w 131896"/>
              <a:gd name="connsiteY8" fmla="*/ 114413 h 131896"/>
              <a:gd name="connsiteX9" fmla="*/ 50437 w 131896"/>
              <a:gd name="connsiteY9" fmla="*/ 114413 h 131896"/>
              <a:gd name="connsiteX10" fmla="*/ 50437 w 131896"/>
              <a:gd name="connsiteY10" fmla="*/ 81459 h 131896"/>
              <a:gd name="connsiteX11" fmla="*/ 17483 w 131896"/>
              <a:gd name="connsiteY11" fmla="*/ 81459 h 131896"/>
              <a:gd name="connsiteX12" fmla="*/ 17483 w 131896"/>
              <a:gd name="connsiteY12" fmla="*/ 50437 h 131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896" h="131896">
                <a:moveTo>
                  <a:pt x="17483" y="50437"/>
                </a:moveTo>
                <a:lnTo>
                  <a:pt x="50437" y="50437"/>
                </a:lnTo>
                <a:lnTo>
                  <a:pt x="50437" y="17483"/>
                </a:lnTo>
                <a:lnTo>
                  <a:pt x="81459" y="17483"/>
                </a:lnTo>
                <a:lnTo>
                  <a:pt x="81459" y="50437"/>
                </a:lnTo>
                <a:lnTo>
                  <a:pt x="114413" y="50437"/>
                </a:lnTo>
                <a:lnTo>
                  <a:pt x="114413" y="81459"/>
                </a:lnTo>
                <a:lnTo>
                  <a:pt x="81459" y="81459"/>
                </a:lnTo>
                <a:lnTo>
                  <a:pt x="81459" y="114413"/>
                </a:lnTo>
                <a:lnTo>
                  <a:pt x="50437" y="114413"/>
                </a:lnTo>
                <a:lnTo>
                  <a:pt x="50437" y="81459"/>
                </a:lnTo>
                <a:lnTo>
                  <a:pt x="17483" y="81459"/>
                </a:lnTo>
                <a:lnTo>
                  <a:pt x="17483" y="50437"/>
                </a:lnTo>
                <a:close/>
              </a:path>
            </a:pathLst>
          </a:custGeom>
        </p:spPr>
        <p:style>
          <a:lnRef idx="0">
            <a:schemeClr val="lt1">
              <a:hueOff val="0"/>
              <a:satOff val="0"/>
              <a:lumOff val="0"/>
              <a:alphaOff val="0"/>
            </a:schemeClr>
          </a:lnRef>
          <a:fillRef idx="1">
            <a:schemeClr val="accent5">
              <a:hueOff val="3005351"/>
              <a:satOff val="-13190"/>
              <a:lumOff val="3921"/>
              <a:alphaOff val="0"/>
            </a:schemeClr>
          </a:fillRef>
          <a:effectRef idx="0">
            <a:schemeClr val="accent5">
              <a:hueOff val="3005351"/>
              <a:satOff val="-13190"/>
              <a:lumOff val="3921"/>
              <a:alphaOff val="0"/>
            </a:schemeClr>
          </a:effectRef>
          <a:fontRef idx="minor">
            <a:schemeClr val="lt1"/>
          </a:fontRef>
        </p:style>
        <p:txBody>
          <a:bodyPr spcFirstLastPara="0" vert="horz" wrap="square" lIns="17483" tIns="50437" rIns="17483" bIns="50437" numCol="1" spcCol="1270" anchor="ctr" anchorCtr="0">
            <a:noAutofit/>
          </a:bodyPr>
          <a:lstStyle/>
          <a:p>
            <a:pPr lvl="0" algn="ctr" defTabSz="222250">
              <a:lnSpc>
                <a:spcPct val="90000"/>
              </a:lnSpc>
              <a:spcBef>
                <a:spcPct val="0"/>
              </a:spcBef>
              <a:spcAft>
                <a:spcPct val="35000"/>
              </a:spcAft>
            </a:pPr>
            <a:endParaRPr lang="en-GB" sz="500" kern="1200"/>
          </a:p>
        </p:txBody>
      </p:sp>
    </p:spTree>
    <p:extLst>
      <p:ext uri="{BB962C8B-B14F-4D97-AF65-F5344CB8AC3E}">
        <p14:creationId xmlns:p14="http://schemas.microsoft.com/office/powerpoint/2010/main" val="1366459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The Committee’s response</a:t>
            </a:r>
            <a:endParaRPr lang="en-US" dirty="0">
              <a:solidFill>
                <a:schemeClr val="tx1">
                  <a:lumMod val="75000"/>
                  <a:lumOff val="25000"/>
                </a:schemeClr>
              </a:solidFill>
            </a:endParaRPr>
          </a:p>
        </p:txBody>
      </p:sp>
      <p:sp>
        <p:nvSpPr>
          <p:cNvPr id="3" name="Rectangle 2"/>
          <p:cNvSpPr/>
          <p:nvPr/>
        </p:nvSpPr>
        <p:spPr>
          <a:xfrm>
            <a:off x="1054169" y="1799271"/>
            <a:ext cx="9925744" cy="880947"/>
          </a:xfrm>
          <a:prstGeom prst="rect">
            <a:avLst/>
          </a:prstGeom>
        </p:spPr>
        <p:txBody>
          <a:bodyPr wrap="square">
            <a:spAutoFit/>
          </a:bodyPr>
          <a:lstStyle/>
          <a:p>
            <a:pPr algn="just">
              <a:lnSpc>
                <a:spcPct val="150000"/>
              </a:lnSpc>
            </a:pPr>
            <a:r>
              <a:rPr lang="en-GB" dirty="0"/>
              <a:t>In response to pitfalls in the financial regulation system highlighted by the crisis, </a:t>
            </a:r>
            <a:r>
              <a:rPr lang="en-GB" b="1" dirty="0"/>
              <a:t>Basel III </a:t>
            </a:r>
            <a:r>
              <a:rPr lang="en-GB" dirty="0"/>
              <a:t>was released by the Committee in </a:t>
            </a:r>
            <a:r>
              <a:rPr lang="en-GB" b="1" dirty="0"/>
              <a:t>December 2010 </a:t>
            </a:r>
            <a:r>
              <a:rPr lang="en-GB" dirty="0"/>
              <a:t>in two documents</a:t>
            </a:r>
          </a:p>
        </p:txBody>
      </p:sp>
      <p:sp>
        <p:nvSpPr>
          <p:cNvPr id="4" name="Rectangle 3"/>
          <p:cNvSpPr/>
          <p:nvPr/>
        </p:nvSpPr>
        <p:spPr>
          <a:xfrm>
            <a:off x="1065212" y="2876743"/>
            <a:ext cx="4165104" cy="1200329"/>
          </a:xfrm>
          <a:prstGeom prst="rect">
            <a:avLst/>
          </a:prstGeom>
          <a:solidFill>
            <a:schemeClr val="accent1">
              <a:lumMod val="40000"/>
              <a:lumOff val="60000"/>
            </a:schemeClr>
          </a:solidFill>
        </p:spPr>
        <p:txBody>
          <a:bodyPr wrap="square">
            <a:spAutoFit/>
          </a:bodyPr>
          <a:lstStyle/>
          <a:p>
            <a:pPr algn="ctr"/>
            <a:r>
              <a:rPr lang="en-GB" dirty="0"/>
              <a:t>Basel III:</a:t>
            </a:r>
            <a:br>
              <a:rPr lang="en-GB" dirty="0"/>
            </a:br>
            <a:r>
              <a:rPr lang="en-GB" dirty="0"/>
              <a:t>International framework for liquidity risk measurement, standards and monitoring</a:t>
            </a:r>
          </a:p>
        </p:txBody>
      </p:sp>
      <p:sp>
        <p:nvSpPr>
          <p:cNvPr id="8" name="Rectangle 7"/>
          <p:cNvSpPr>
            <a:spLocks/>
          </p:cNvSpPr>
          <p:nvPr/>
        </p:nvSpPr>
        <p:spPr>
          <a:xfrm>
            <a:off x="6923020" y="2876743"/>
            <a:ext cx="4067936" cy="1200329"/>
          </a:xfrm>
          <a:prstGeom prst="rect">
            <a:avLst/>
          </a:prstGeom>
          <a:solidFill>
            <a:schemeClr val="accent1">
              <a:lumMod val="40000"/>
              <a:lumOff val="60000"/>
            </a:schemeClr>
          </a:solidFill>
        </p:spPr>
        <p:txBody>
          <a:bodyPr wrap="square">
            <a:spAutoFit/>
          </a:bodyPr>
          <a:lstStyle/>
          <a:p>
            <a:pPr algn="ctr"/>
            <a:r>
              <a:rPr lang="en-GB" dirty="0"/>
              <a:t>Basel III:</a:t>
            </a:r>
            <a:br>
              <a:rPr lang="en-GB" dirty="0"/>
            </a:br>
            <a:r>
              <a:rPr lang="en-GB" dirty="0"/>
              <a:t>A global regulatory framework for more resilient banks and banking system</a:t>
            </a:r>
          </a:p>
        </p:txBody>
      </p:sp>
      <p:sp>
        <p:nvSpPr>
          <p:cNvPr id="11" name="Rectangle 10"/>
          <p:cNvSpPr/>
          <p:nvPr/>
        </p:nvSpPr>
        <p:spPr>
          <a:xfrm>
            <a:off x="1065212" y="4437112"/>
            <a:ext cx="9925744" cy="1754326"/>
          </a:xfrm>
          <a:prstGeom prst="rect">
            <a:avLst/>
          </a:prstGeom>
        </p:spPr>
        <p:txBody>
          <a:bodyPr wrap="square">
            <a:spAutoFit/>
          </a:bodyPr>
          <a:lstStyle/>
          <a:p>
            <a:pPr algn="just">
              <a:lnSpc>
                <a:spcPct val="150000"/>
              </a:lnSpc>
            </a:pPr>
            <a:r>
              <a:rPr lang="en-GB" dirty="0"/>
              <a:t>Basel III introduces </a:t>
            </a:r>
            <a:r>
              <a:rPr lang="en-GB" b="1" dirty="0"/>
              <a:t>new measures</a:t>
            </a:r>
            <a:r>
              <a:rPr lang="en-GB" dirty="0"/>
              <a:t> to reduce risks institutions engage with and mainly focuses on a </a:t>
            </a:r>
            <a:r>
              <a:rPr lang="en-GB" b="1" dirty="0"/>
              <a:t>three Pillars</a:t>
            </a:r>
            <a:r>
              <a:rPr lang="en-GB" dirty="0"/>
              <a:t> structure.</a:t>
            </a:r>
          </a:p>
          <a:p>
            <a:pPr algn="just">
              <a:lnSpc>
                <a:spcPct val="150000"/>
              </a:lnSpc>
            </a:pPr>
            <a:r>
              <a:rPr lang="en-GB" dirty="0"/>
              <a:t>The framework will become </a:t>
            </a:r>
            <a:r>
              <a:rPr lang="en-GB" b="1" dirty="0"/>
              <a:t>fully effective on 1 January 2019</a:t>
            </a:r>
            <a:r>
              <a:rPr lang="en-GB" dirty="0"/>
              <a:t>, despite its multi-layered implementation time schedule</a:t>
            </a:r>
          </a:p>
        </p:txBody>
      </p:sp>
      <p:cxnSp>
        <p:nvCxnSpPr>
          <p:cNvPr id="15" name="Elbow Connector 14"/>
          <p:cNvCxnSpPr>
            <a:stCxn id="3" idx="2"/>
            <a:endCxn id="4" idx="3"/>
          </p:cNvCxnSpPr>
          <p:nvPr/>
        </p:nvCxnSpPr>
        <p:spPr>
          <a:xfrm rot="5400000">
            <a:off x="5225334" y="2685201"/>
            <a:ext cx="796690" cy="78672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3" idx="2"/>
            <a:endCxn id="8" idx="1"/>
          </p:cNvCxnSpPr>
          <p:nvPr/>
        </p:nvCxnSpPr>
        <p:spPr>
          <a:xfrm rot="16200000" flipH="1">
            <a:off x="6071685" y="2625573"/>
            <a:ext cx="796690" cy="90597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4" idx="2"/>
            <a:endCxn id="11" idx="0"/>
          </p:cNvCxnSpPr>
          <p:nvPr/>
        </p:nvCxnSpPr>
        <p:spPr>
          <a:xfrm rot="16200000" flipH="1">
            <a:off x="4407904" y="2816932"/>
            <a:ext cx="360040" cy="288032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8" idx="2"/>
            <a:endCxn id="11" idx="0"/>
          </p:cNvCxnSpPr>
          <p:nvPr/>
        </p:nvCxnSpPr>
        <p:spPr>
          <a:xfrm rot="5400000">
            <a:off x="7312516" y="2792640"/>
            <a:ext cx="360040" cy="292890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2296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Pillar 1 – Capital, Risk coverage and Leverage</a:t>
            </a:r>
            <a:endParaRPr lang="en-US" dirty="0">
              <a:solidFill>
                <a:schemeClr val="tx1">
                  <a:lumMod val="75000"/>
                  <a:lumOff val="25000"/>
                </a:schemeClr>
              </a:solidFill>
            </a:endParaRPr>
          </a:p>
        </p:txBody>
      </p:sp>
      <p:sp>
        <p:nvSpPr>
          <p:cNvPr id="3" name="Rectangle 2"/>
          <p:cNvSpPr/>
          <p:nvPr/>
        </p:nvSpPr>
        <p:spPr>
          <a:xfrm>
            <a:off x="1065212" y="1844824"/>
            <a:ext cx="9925744" cy="646331"/>
          </a:xfrm>
          <a:prstGeom prst="rect">
            <a:avLst/>
          </a:prstGeom>
        </p:spPr>
        <p:txBody>
          <a:bodyPr wrap="square">
            <a:spAutoFit/>
          </a:bodyPr>
          <a:lstStyle/>
          <a:p>
            <a:pPr algn="just"/>
            <a:r>
              <a:rPr lang="en-GB" dirty="0"/>
              <a:t>With specific reference to capital requirements, financial institutions have to comply with</a:t>
            </a:r>
            <a:r>
              <a:rPr lang="en-GB" b="1" dirty="0"/>
              <a:t> 3 strictly defined capital ratios </a:t>
            </a:r>
            <a:r>
              <a:rPr lang="en-GB" dirty="0"/>
              <a:t>(we will focus exclusively on the finally-adopted levels)</a:t>
            </a:r>
          </a:p>
        </p:txBody>
      </p:sp>
      <mc:AlternateContent xmlns:mc="http://schemas.openxmlformats.org/markup-compatibility/2006" xmlns:a14="http://schemas.microsoft.com/office/drawing/2010/main">
        <mc:Choice Requires="a14">
          <p:sp>
            <p:nvSpPr>
              <p:cNvPr id="4" name="Rectangle 3"/>
              <p:cNvSpPr/>
              <p:nvPr/>
            </p:nvSpPr>
            <p:spPr>
              <a:xfrm>
                <a:off x="3026314" y="2735779"/>
                <a:ext cx="6136197" cy="3459265"/>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lnSpc>
                    <a:spcPct val="150000"/>
                  </a:lnSpc>
                </a:pPr>
                <a14:m>
                  <m:oMathPara xmlns:m="http://schemas.openxmlformats.org/officeDocument/2006/math">
                    <m:oMathParaPr>
                      <m:jc m:val="left"/>
                    </m:oMathParaPr>
                    <m:oMath xmlns:m="http://schemas.openxmlformats.org/officeDocument/2006/math">
                      <m:r>
                        <a:rPr lang="en-GB" sz="2000" b="1" i="1" smtClean="0">
                          <a:latin typeface="Cambria Math" panose="02040503050406030204" pitchFamily="18" charset="0"/>
                        </a:rPr>
                        <m:t>𝑪𝑬𝑻</m:t>
                      </m:r>
                      <m:r>
                        <a:rPr lang="en-GB" sz="2000" b="1" i="1" smtClean="0">
                          <a:latin typeface="Cambria Math" panose="02040503050406030204" pitchFamily="18" charset="0"/>
                        </a:rPr>
                        <m:t>𝟏</m:t>
                      </m:r>
                      <m:r>
                        <a:rPr lang="en-GB" sz="2000" b="1" i="1" smtClean="0">
                          <a:latin typeface="Cambria Math" panose="02040503050406030204" pitchFamily="18" charset="0"/>
                        </a:rPr>
                        <m:t> </m:t>
                      </m:r>
                      <m:r>
                        <a:rPr lang="en-GB" sz="2000" b="1" i="1" smtClean="0">
                          <a:latin typeface="Cambria Math" panose="02040503050406030204" pitchFamily="18" charset="0"/>
                        </a:rPr>
                        <m:t>𝑪𝒂𝒑𝒊𝒕𝒂𝒍</m:t>
                      </m:r>
                      <m:r>
                        <a:rPr lang="en-GB" sz="2000" b="1" i="1" smtClean="0">
                          <a:latin typeface="Cambria Math" panose="02040503050406030204" pitchFamily="18" charset="0"/>
                        </a:rPr>
                        <m:t> </m:t>
                      </m:r>
                      <m:r>
                        <a:rPr lang="en-GB" sz="2000" b="1" i="1" smtClean="0">
                          <a:latin typeface="Cambria Math" panose="02040503050406030204" pitchFamily="18" charset="0"/>
                        </a:rPr>
                        <m:t>𝑹𝒂𝒕𝒊𝒐</m:t>
                      </m:r>
                      <m:r>
                        <a:rPr lang="en-GB" sz="2000" i="1">
                          <a:latin typeface="Cambria Math" panose="02040503050406030204" pitchFamily="18" charset="0"/>
                        </a:rPr>
                        <m:t>=</m:t>
                      </m:r>
                      <m:f>
                        <m:fPr>
                          <m:ctrlPr>
                            <a:rPr lang="en-GB" sz="2000" i="1">
                              <a:latin typeface="Cambria Math" panose="02040503050406030204" pitchFamily="18" charset="0"/>
                            </a:rPr>
                          </m:ctrlPr>
                        </m:fPr>
                        <m:num>
                          <m:r>
                            <a:rPr lang="en-GB" sz="2000" i="1">
                              <a:latin typeface="Cambria Math" panose="02040503050406030204" pitchFamily="18" charset="0"/>
                            </a:rPr>
                            <m:t>𝐶𝐸𝑇</m:t>
                          </m:r>
                          <m:r>
                            <a:rPr lang="en-GB" sz="2000" i="1">
                              <a:latin typeface="Cambria Math" panose="02040503050406030204" pitchFamily="18" charset="0"/>
                            </a:rPr>
                            <m:t>1 </m:t>
                          </m:r>
                          <m:r>
                            <a:rPr lang="en-GB" sz="2000" b="0" i="1" smtClean="0">
                              <a:latin typeface="Cambria Math" panose="02040503050406030204" pitchFamily="18" charset="0"/>
                            </a:rPr>
                            <m:t>𝐶𝑎𝑝𝑖𝑡𝑎𝑙</m:t>
                          </m:r>
                        </m:num>
                        <m:den>
                          <m:r>
                            <a:rPr lang="en-GB" sz="2000" i="1">
                              <a:latin typeface="Cambria Math" panose="02040503050406030204" pitchFamily="18" charset="0"/>
                            </a:rPr>
                            <m:t>𝑅𝑊𝐴</m:t>
                          </m:r>
                        </m:den>
                      </m:f>
                      <m:r>
                        <a:rPr lang="en-GB" sz="2000" b="0" i="1" smtClean="0">
                          <a:latin typeface="Cambria Math" panose="02040503050406030204" pitchFamily="18" charset="0"/>
                        </a:rPr>
                        <m:t>=</m:t>
                      </m:r>
                      <m:r>
                        <a:rPr lang="en-GB" sz="2000" b="1" i="1" smtClean="0">
                          <a:latin typeface="Cambria Math" panose="02040503050406030204" pitchFamily="18" charset="0"/>
                        </a:rPr>
                        <m:t>𝟒</m:t>
                      </m:r>
                      <m:r>
                        <a:rPr lang="en-GB" sz="2000" b="1" i="1" smtClean="0">
                          <a:latin typeface="Cambria Math" panose="02040503050406030204" pitchFamily="18" charset="0"/>
                        </a:rPr>
                        <m:t>.</m:t>
                      </m:r>
                      <m:r>
                        <a:rPr lang="en-GB" sz="2000" b="1" i="1" smtClean="0">
                          <a:latin typeface="Cambria Math" panose="02040503050406030204" pitchFamily="18" charset="0"/>
                        </a:rPr>
                        <m:t>𝟓</m:t>
                      </m:r>
                      <m:r>
                        <a:rPr lang="en-GB" sz="2000" b="1" i="1" smtClean="0">
                          <a:latin typeface="Cambria Math" panose="02040503050406030204" pitchFamily="18" charset="0"/>
                        </a:rPr>
                        <m:t>%</m:t>
                      </m:r>
                    </m:oMath>
                  </m:oMathPara>
                </a14:m>
                <a:endParaRPr lang="en-GB" sz="2000" b="1" dirty="0"/>
              </a:p>
              <a:p>
                <a:pPr algn="ctr">
                  <a:lnSpc>
                    <a:spcPct val="150000"/>
                  </a:lnSpc>
                </a:pPr>
                <a:endParaRPr lang="en-GB" sz="2000" dirty="0"/>
              </a:p>
              <a:p>
                <a:pPr algn="ctr">
                  <a:lnSpc>
                    <a:spcPct val="150000"/>
                  </a:lnSpc>
                </a:pPr>
                <a14:m>
                  <m:oMathPara xmlns:m="http://schemas.openxmlformats.org/officeDocument/2006/math">
                    <m:oMathParaPr>
                      <m:jc m:val="left"/>
                    </m:oMathParaPr>
                    <m:oMath xmlns:m="http://schemas.openxmlformats.org/officeDocument/2006/math">
                      <m:r>
                        <a:rPr lang="en-GB" sz="2000" b="1" i="1">
                          <a:latin typeface="Cambria Math" panose="02040503050406030204" pitchFamily="18" charset="0"/>
                        </a:rPr>
                        <m:t>𝑻𝒊𝒆𝒓</m:t>
                      </m:r>
                      <m:r>
                        <a:rPr lang="en-GB" sz="2000" b="1" i="1">
                          <a:latin typeface="Cambria Math" panose="02040503050406030204" pitchFamily="18" charset="0"/>
                        </a:rPr>
                        <m:t> </m:t>
                      </m:r>
                      <m:r>
                        <a:rPr lang="en-GB" sz="2000" b="1" i="1">
                          <a:latin typeface="Cambria Math" panose="02040503050406030204" pitchFamily="18" charset="0"/>
                        </a:rPr>
                        <m:t>𝟏</m:t>
                      </m:r>
                      <m:r>
                        <a:rPr lang="en-GB" sz="2000" b="1" i="1">
                          <a:latin typeface="Cambria Math" panose="02040503050406030204" pitchFamily="18" charset="0"/>
                        </a:rPr>
                        <m:t> </m:t>
                      </m:r>
                      <m:r>
                        <a:rPr lang="en-GB" sz="2000" b="1" i="1">
                          <a:latin typeface="Cambria Math" panose="02040503050406030204" pitchFamily="18" charset="0"/>
                        </a:rPr>
                        <m:t>𝑪𝒂𝒑𝒊𝒕𝒂𝒍</m:t>
                      </m:r>
                      <m:r>
                        <a:rPr lang="en-GB" sz="2000" b="1" i="1">
                          <a:latin typeface="Cambria Math" panose="02040503050406030204" pitchFamily="18" charset="0"/>
                        </a:rPr>
                        <m:t> </m:t>
                      </m:r>
                      <m:r>
                        <a:rPr lang="en-GB" sz="2000" b="1" i="1">
                          <a:latin typeface="Cambria Math" panose="02040503050406030204" pitchFamily="18" charset="0"/>
                        </a:rPr>
                        <m:t>𝑹𝒂𝒕𝒊𝒐</m:t>
                      </m:r>
                      <m:r>
                        <a:rPr lang="en-GB" sz="2000" i="1">
                          <a:latin typeface="Cambria Math" panose="02040503050406030204" pitchFamily="18" charset="0"/>
                        </a:rPr>
                        <m:t>=</m:t>
                      </m:r>
                      <m:f>
                        <m:fPr>
                          <m:ctrlPr>
                            <a:rPr lang="en-GB" sz="2000" i="1">
                              <a:latin typeface="Cambria Math" panose="02040503050406030204" pitchFamily="18" charset="0"/>
                            </a:rPr>
                          </m:ctrlPr>
                        </m:fPr>
                        <m:num>
                          <m:r>
                            <a:rPr lang="en-GB" sz="2000" i="1">
                              <a:latin typeface="Cambria Math" panose="02040503050406030204" pitchFamily="18" charset="0"/>
                            </a:rPr>
                            <m:t>𝑇𝑖𝑒𝑟</m:t>
                          </m:r>
                          <m:r>
                            <a:rPr lang="en-GB" sz="2000" i="1">
                              <a:latin typeface="Cambria Math" panose="02040503050406030204" pitchFamily="18" charset="0"/>
                            </a:rPr>
                            <m:t> 1 </m:t>
                          </m:r>
                          <m:r>
                            <a:rPr lang="en-GB" sz="2000" b="0" i="1" smtClean="0">
                              <a:latin typeface="Cambria Math" panose="02040503050406030204" pitchFamily="18" charset="0"/>
                            </a:rPr>
                            <m:t>𝐶𝑎𝑝𝑖𝑡𝑎𝑙</m:t>
                          </m:r>
                        </m:num>
                        <m:den>
                          <m:r>
                            <a:rPr lang="en-GB" sz="2000" i="1">
                              <a:latin typeface="Cambria Math" panose="02040503050406030204" pitchFamily="18" charset="0"/>
                            </a:rPr>
                            <m:t>𝑅𝑊𝐴</m:t>
                          </m:r>
                        </m:den>
                      </m:f>
                      <m:r>
                        <a:rPr lang="en-GB" sz="2000" b="0" i="1" smtClean="0">
                          <a:latin typeface="Cambria Math" panose="02040503050406030204" pitchFamily="18" charset="0"/>
                        </a:rPr>
                        <m:t>=</m:t>
                      </m:r>
                      <m:r>
                        <a:rPr lang="en-GB" sz="2000" b="1" i="1" smtClean="0">
                          <a:latin typeface="Cambria Math" panose="02040503050406030204" pitchFamily="18" charset="0"/>
                        </a:rPr>
                        <m:t>𝟔</m:t>
                      </m:r>
                      <m:r>
                        <a:rPr lang="en-GB" sz="2000" b="1" i="1" smtClean="0">
                          <a:latin typeface="Cambria Math" panose="02040503050406030204" pitchFamily="18" charset="0"/>
                        </a:rPr>
                        <m:t>%</m:t>
                      </m:r>
                    </m:oMath>
                  </m:oMathPara>
                </a14:m>
                <a:endParaRPr lang="en-GB" sz="2000" b="1" dirty="0"/>
              </a:p>
              <a:p>
                <a:pPr marL="342900" indent="-342900" algn="ctr">
                  <a:lnSpc>
                    <a:spcPct val="150000"/>
                  </a:lnSpc>
                  <a:buAutoNum type="arabicPeriod"/>
                </a:pPr>
                <a:endParaRPr lang="en-GB" sz="2000" dirty="0"/>
              </a:p>
              <a:p>
                <a:pPr algn="ctr">
                  <a:lnSpc>
                    <a:spcPct val="150000"/>
                  </a:lnSpc>
                </a:pPr>
                <a14:m>
                  <m:oMathPara xmlns:m="http://schemas.openxmlformats.org/officeDocument/2006/math">
                    <m:oMathParaPr>
                      <m:jc m:val="left"/>
                    </m:oMathParaPr>
                    <m:oMath xmlns:m="http://schemas.openxmlformats.org/officeDocument/2006/math">
                      <m:r>
                        <a:rPr lang="en-GB" sz="2000" b="1" i="1">
                          <a:latin typeface="Cambria Math" panose="02040503050406030204" pitchFamily="18" charset="0"/>
                        </a:rPr>
                        <m:t>𝑻𝒐𝒕</m:t>
                      </m:r>
                      <m:r>
                        <a:rPr lang="en-GB" sz="2000" b="1" i="1" smtClean="0">
                          <a:latin typeface="Cambria Math" panose="02040503050406030204" pitchFamily="18" charset="0"/>
                        </a:rPr>
                        <m:t>𝒂𝒍</m:t>
                      </m:r>
                      <m:r>
                        <a:rPr lang="en-GB" sz="2000" b="1" i="1" smtClean="0">
                          <a:latin typeface="Cambria Math" panose="02040503050406030204" pitchFamily="18" charset="0"/>
                        </a:rPr>
                        <m:t> </m:t>
                      </m:r>
                      <m:r>
                        <a:rPr lang="en-GB" sz="2000" b="1" i="1">
                          <a:latin typeface="Cambria Math" panose="02040503050406030204" pitchFamily="18" charset="0"/>
                        </a:rPr>
                        <m:t>𝑪𝒂𝒑</m:t>
                      </m:r>
                      <m:r>
                        <a:rPr lang="en-GB" sz="2000" b="1" i="1" smtClean="0">
                          <a:latin typeface="Cambria Math" panose="02040503050406030204" pitchFamily="18" charset="0"/>
                        </a:rPr>
                        <m:t>𝒊𝒕𝒍𝒂</m:t>
                      </m:r>
                      <m:r>
                        <a:rPr lang="en-GB" sz="2000" b="1" i="1" smtClean="0">
                          <a:latin typeface="Cambria Math" panose="02040503050406030204" pitchFamily="18" charset="0"/>
                        </a:rPr>
                        <m:t> </m:t>
                      </m:r>
                      <m:r>
                        <a:rPr lang="en-GB" sz="2000" b="1" i="1">
                          <a:latin typeface="Cambria Math" panose="02040503050406030204" pitchFamily="18" charset="0"/>
                        </a:rPr>
                        <m:t>𝑹𝒂𝒕𝒊𝒐</m:t>
                      </m:r>
                      <m:r>
                        <a:rPr lang="en-GB" sz="2000" i="1">
                          <a:latin typeface="Cambria Math" panose="02040503050406030204" pitchFamily="18" charset="0"/>
                        </a:rPr>
                        <m:t>=</m:t>
                      </m:r>
                      <m:f>
                        <m:fPr>
                          <m:ctrlPr>
                            <a:rPr lang="en-GB" sz="2000" i="1">
                              <a:latin typeface="Cambria Math" panose="02040503050406030204" pitchFamily="18" charset="0"/>
                            </a:rPr>
                          </m:ctrlPr>
                        </m:fPr>
                        <m:num>
                          <m:r>
                            <a:rPr lang="en-GB" sz="2000" i="1">
                              <a:latin typeface="Cambria Math" panose="02040503050406030204" pitchFamily="18" charset="0"/>
                            </a:rPr>
                            <m:t>𝑇𝑜𝑡</m:t>
                          </m:r>
                          <m:r>
                            <a:rPr lang="en-GB" sz="2000" b="0" i="1" smtClean="0">
                              <a:latin typeface="Cambria Math" panose="02040503050406030204" pitchFamily="18" charset="0"/>
                            </a:rPr>
                            <m:t>𝑎𝑙</m:t>
                          </m:r>
                          <m:r>
                            <a:rPr lang="en-GB" sz="2000" b="0" i="1" smtClean="0">
                              <a:latin typeface="Cambria Math" panose="02040503050406030204" pitchFamily="18" charset="0"/>
                            </a:rPr>
                            <m:t> </m:t>
                          </m:r>
                          <m:r>
                            <a:rPr lang="en-GB" sz="2000" i="1">
                              <a:latin typeface="Cambria Math" panose="02040503050406030204" pitchFamily="18" charset="0"/>
                            </a:rPr>
                            <m:t>𝐶𝑎𝑝𝑖𝑡𝑎𝑙</m:t>
                          </m:r>
                        </m:num>
                        <m:den>
                          <m:r>
                            <a:rPr lang="en-GB" sz="2000" i="1">
                              <a:latin typeface="Cambria Math" panose="02040503050406030204" pitchFamily="18" charset="0"/>
                            </a:rPr>
                            <m:t>𝑅𝑊𝐴</m:t>
                          </m:r>
                        </m:den>
                      </m:f>
                      <m:r>
                        <a:rPr lang="en-GB" sz="2000" b="0" i="1" smtClean="0">
                          <a:latin typeface="Cambria Math" panose="02040503050406030204" pitchFamily="18" charset="0"/>
                        </a:rPr>
                        <m:t>=</m:t>
                      </m:r>
                      <m:r>
                        <a:rPr lang="en-GB" sz="2000" b="1" i="1" smtClean="0">
                          <a:latin typeface="Cambria Math" panose="02040503050406030204" pitchFamily="18" charset="0"/>
                        </a:rPr>
                        <m:t>𝟖</m:t>
                      </m:r>
                      <m:r>
                        <a:rPr lang="en-GB" sz="2000" b="1" i="1" smtClean="0">
                          <a:latin typeface="Cambria Math" panose="02040503050406030204" pitchFamily="18" charset="0"/>
                        </a:rPr>
                        <m:t>%</m:t>
                      </m:r>
                    </m:oMath>
                  </m:oMathPara>
                </a14:m>
                <a:endParaRPr lang="en-GB" sz="2000" b="1" i="1" dirty="0">
                  <a:latin typeface="Cambria Math" panose="020405030504060302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3026314" y="2735779"/>
                <a:ext cx="6136197" cy="3459265"/>
              </a:xfrm>
              <a:prstGeom prst="rect">
                <a:avLst/>
              </a:prstGeom>
              <a:blipFill rotWithShape="0">
                <a:blip r:embed="rId3"/>
                <a:stretch>
                  <a:fillRect/>
                </a:stretch>
              </a:blipFill>
              <a:ln>
                <a:noFill/>
              </a:ln>
            </p:spPr>
            <p:txBody>
              <a:bodyPr/>
              <a:lstStyle/>
              <a:p>
                <a:r>
                  <a:rPr lang="en-GB">
                    <a:noFill/>
                  </a:rPr>
                  <a:t> </a:t>
                </a:r>
              </a:p>
            </p:txBody>
          </p:sp>
        </mc:Fallback>
      </mc:AlternateContent>
    </p:spTree>
    <p:extLst>
      <p:ext uri="{BB962C8B-B14F-4D97-AF65-F5344CB8AC3E}">
        <p14:creationId xmlns:p14="http://schemas.microsoft.com/office/powerpoint/2010/main" val="1225460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Pillar 1 – The RWA concept</a:t>
            </a:r>
            <a:endParaRPr lang="en-US" dirty="0">
              <a:solidFill>
                <a:schemeClr val="tx1">
                  <a:lumMod val="75000"/>
                  <a:lumOff val="25000"/>
                </a:schemeClr>
              </a:solidFill>
            </a:endParaRPr>
          </a:p>
        </p:txBody>
      </p:sp>
      <p:graphicFrame>
        <p:nvGraphicFramePr>
          <p:cNvPr id="4" name="Diagram 3"/>
          <p:cNvGraphicFramePr/>
          <p:nvPr>
            <p:extLst>
              <p:ext uri="{D42A27DB-BD31-4B8C-83A1-F6EECF244321}">
                <p14:modId xmlns:p14="http://schemas.microsoft.com/office/powerpoint/2010/main" val="4234221581"/>
              </p:ext>
            </p:extLst>
          </p:nvPr>
        </p:nvGraphicFramePr>
        <p:xfrm>
          <a:off x="1069848" y="1916832"/>
          <a:ext cx="9537317" cy="864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AlternateContent xmlns:mc="http://schemas.openxmlformats.org/markup-compatibility/2006" xmlns:a14="http://schemas.microsoft.com/office/drawing/2010/main">
        <mc:Choice Requires="a14">
          <p:sp>
            <p:nvSpPr>
              <p:cNvPr id="5" name="Rectangle 4"/>
              <p:cNvSpPr/>
              <p:nvPr/>
            </p:nvSpPr>
            <p:spPr>
              <a:xfrm>
                <a:off x="2503589" y="3139313"/>
                <a:ext cx="7181646" cy="85908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b="1" i="1" smtClean="0">
                          <a:solidFill>
                            <a:schemeClr val="tx2"/>
                          </a:solidFill>
                          <a:latin typeface="Cambria Math"/>
                        </a:rPr>
                        <m:t>𝑪𝒂𝒑𝒊𝒕𝒂𝒍</m:t>
                      </m:r>
                      <m:r>
                        <a:rPr lang="en-GB" sz="2400" b="1" i="1" smtClean="0">
                          <a:solidFill>
                            <a:schemeClr val="tx2"/>
                          </a:solidFill>
                          <a:latin typeface="Cambria Math"/>
                        </a:rPr>
                        <m:t> </m:t>
                      </m:r>
                      <m:r>
                        <a:rPr lang="en-GB" sz="2400" b="1" i="1" smtClean="0">
                          <a:solidFill>
                            <a:schemeClr val="tx2"/>
                          </a:solidFill>
                          <a:latin typeface="Cambria Math"/>
                        </a:rPr>
                        <m:t>𝑹𝒂𝒕𝒊𝒐</m:t>
                      </m:r>
                      <m:r>
                        <a:rPr lang="en-GB" sz="2400" b="1" i="1" smtClean="0">
                          <a:solidFill>
                            <a:schemeClr val="tx2"/>
                          </a:solidFill>
                          <a:latin typeface="Cambria Math"/>
                        </a:rPr>
                        <m:t> </m:t>
                      </m:r>
                      <m:r>
                        <a:rPr lang="en-GB" sz="2400" i="1" smtClean="0">
                          <a:latin typeface="Cambria Math"/>
                        </a:rPr>
                        <m:t>≥</m:t>
                      </m:r>
                      <m:f>
                        <m:fPr>
                          <m:ctrlPr>
                            <a:rPr lang="it-IT" sz="2400" b="0" i="1" smtClean="0">
                              <a:latin typeface="Cambria Math" panose="02040503050406030204" pitchFamily="18" charset="0"/>
                            </a:rPr>
                          </m:ctrlPr>
                        </m:fPr>
                        <m:num>
                          <m:r>
                            <a:rPr lang="en-GB" sz="2400" b="0" i="1" smtClean="0">
                              <a:latin typeface="Cambria Math" panose="02040503050406030204" pitchFamily="18" charset="0"/>
                            </a:rPr>
                            <m:t>𝑀𝑖𝑛𝑖𝑚𝑢𝑚</m:t>
                          </m:r>
                          <m:r>
                            <a:rPr lang="en-GB" sz="2400" b="0" i="1" smtClean="0">
                              <a:latin typeface="Cambria Math" panose="02040503050406030204" pitchFamily="18" charset="0"/>
                            </a:rPr>
                            <m:t> </m:t>
                          </m:r>
                          <m:r>
                            <a:rPr lang="en-GB" sz="2400" b="0" i="1" smtClean="0">
                              <a:latin typeface="Cambria Math" panose="02040503050406030204" pitchFamily="18" charset="0"/>
                            </a:rPr>
                            <m:t>𝐶𝑎𝑝𝑖𝑡𝑎𝑙</m:t>
                          </m:r>
                          <m:r>
                            <a:rPr lang="en-GB" sz="2400" b="0" i="1" smtClean="0">
                              <a:latin typeface="Cambria Math" panose="02040503050406030204" pitchFamily="18" charset="0"/>
                            </a:rPr>
                            <m:t> </m:t>
                          </m:r>
                          <m:r>
                            <a:rPr lang="en-GB" sz="2400" b="0" i="1" smtClean="0">
                              <a:latin typeface="Cambria Math" panose="02040503050406030204" pitchFamily="18" charset="0"/>
                            </a:rPr>
                            <m:t>𝑅𝑒𝑞𝑢𝑖𝑟𝑒𝑚𝑒𝑛𝑡𝑠</m:t>
                          </m:r>
                        </m:num>
                        <m:den>
                          <m:r>
                            <a:rPr lang="en-GB" sz="2400" i="1">
                              <a:latin typeface="Cambria Math"/>
                            </a:rPr>
                            <m:t>𝑅𝑊𝐴</m:t>
                          </m:r>
                          <m:r>
                            <a:rPr lang="en-GB" sz="2400" b="0" i="1" smtClean="0">
                              <a:latin typeface="Cambria Math" panose="02040503050406030204" pitchFamily="18" charset="0"/>
                            </a:rPr>
                            <m:t>=</m:t>
                          </m:r>
                          <m:r>
                            <m:rPr>
                              <m:sty m:val="p"/>
                            </m:rPr>
                            <a:rPr lang="el-GR" sz="2400" b="0" i="1" smtClean="0">
                              <a:latin typeface="Cambria Math" panose="02040503050406030204" pitchFamily="18" charset="0"/>
                            </a:rPr>
                            <m:t>Σ</m:t>
                          </m:r>
                          <m:r>
                            <a:rPr lang="en-GB" sz="2400" b="0" i="1" smtClean="0">
                              <a:latin typeface="Cambria Math" panose="02040503050406030204" pitchFamily="18" charset="0"/>
                            </a:rPr>
                            <m:t>(</m:t>
                          </m:r>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𝑤</m:t>
                              </m:r>
                            </m:e>
                            <m:sub>
                              <m:r>
                                <a:rPr lang="en-GB" sz="2400" b="0" i="1" smtClean="0">
                                  <a:latin typeface="Cambria Math" panose="02040503050406030204" pitchFamily="18" charset="0"/>
                                </a:rPr>
                                <m:t>𝑖</m:t>
                              </m:r>
                            </m:sub>
                          </m:sSub>
                          <m:r>
                            <a:rPr lang="en-GB" sz="2400" b="0" i="1" smtClean="0">
                              <a:latin typeface="Cambria Math" panose="02040503050406030204" pitchFamily="18" charset="0"/>
                            </a:rPr>
                            <m:t>∗</m:t>
                          </m:r>
                          <m:r>
                            <a:rPr lang="en-GB" sz="2400" b="0" i="1" smtClean="0">
                              <a:latin typeface="Cambria Math" panose="02040503050406030204" pitchFamily="18" charset="0"/>
                            </a:rPr>
                            <m:t>𝑎𝑠𝑠𝑒</m:t>
                          </m:r>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𝑡</m:t>
                              </m:r>
                            </m:e>
                            <m:sub>
                              <m:r>
                                <a:rPr lang="en-GB" sz="2400" b="0" i="1" smtClean="0">
                                  <a:latin typeface="Cambria Math" panose="02040503050406030204" pitchFamily="18" charset="0"/>
                                </a:rPr>
                                <m:t>𝑖</m:t>
                              </m:r>
                            </m:sub>
                          </m:sSub>
                          <m:r>
                            <a:rPr lang="en-GB" sz="2400" b="0" i="1" smtClean="0">
                              <a:latin typeface="Cambria Math" panose="02040503050406030204" pitchFamily="18" charset="0"/>
                            </a:rPr>
                            <m:t>)</m:t>
                          </m:r>
                        </m:den>
                      </m:f>
                    </m:oMath>
                  </m:oMathPara>
                </a14:m>
                <a:endParaRPr dirty="0"/>
              </a:p>
            </p:txBody>
          </p:sp>
        </mc:Choice>
        <mc:Fallback xmlns="">
          <p:sp>
            <p:nvSpPr>
              <p:cNvPr id="5" name="Rectangle 4"/>
              <p:cNvSpPr>
                <a:spLocks noRot="1" noChangeAspect="1" noMove="1" noResize="1" noEditPoints="1" noAdjustHandles="1" noChangeArrowheads="1" noChangeShapeType="1" noTextEdit="1"/>
              </p:cNvSpPr>
              <p:nvPr/>
            </p:nvSpPr>
            <p:spPr>
              <a:xfrm>
                <a:off x="2503589" y="3139313"/>
                <a:ext cx="7181646" cy="859081"/>
              </a:xfrm>
              <a:prstGeom prst="rect">
                <a:avLst/>
              </a:prstGeom>
              <a:blipFill rotWithShape="0">
                <a:blip r:embed="rId8"/>
                <a:stretch>
                  <a:fillRect/>
                </a:stretch>
              </a:blipFill>
            </p:spPr>
            <p:txBody>
              <a:bodyPr/>
              <a:lstStyle/>
              <a:p>
                <a:r>
                  <a:rPr lang="en-GB">
                    <a:noFill/>
                  </a:rPr>
                  <a:t> </a:t>
                </a:r>
              </a:p>
            </p:txBody>
          </p:sp>
        </mc:Fallback>
      </mc:AlternateContent>
      <p:graphicFrame>
        <p:nvGraphicFramePr>
          <p:cNvPr id="8" name="Table 7"/>
          <p:cNvGraphicFramePr>
            <a:graphicFrameLocks noGrp="1"/>
          </p:cNvGraphicFramePr>
          <p:nvPr>
            <p:extLst/>
          </p:nvPr>
        </p:nvGraphicFramePr>
        <p:xfrm>
          <a:off x="1030102" y="4293096"/>
          <a:ext cx="1584179" cy="1280160"/>
        </p:xfrm>
        <a:graphic>
          <a:graphicData uri="http://schemas.openxmlformats.org/drawingml/2006/table">
            <a:tbl>
              <a:tblPr firstRow="1" bandRow="1">
                <a:tableStyleId>{69012ECD-51FC-41F1-AA8D-1B2483CD663E}</a:tableStyleId>
              </a:tblPr>
              <a:tblGrid>
                <a:gridCol w="1584179">
                  <a:extLst>
                    <a:ext uri="{9D8B030D-6E8A-4147-A177-3AD203B41FA5}">
                      <a16:colId xmlns:a16="http://schemas.microsoft.com/office/drawing/2014/main" val="20000"/>
                    </a:ext>
                  </a:extLst>
                </a:gridCol>
              </a:tblGrid>
              <a:tr h="604076">
                <a:tc>
                  <a:txBody>
                    <a:bodyPr/>
                    <a:lstStyle/>
                    <a:p>
                      <a:pPr algn="ctr"/>
                      <a:r>
                        <a:rPr lang="it-IT" dirty="0" err="1"/>
                        <a:t>Asset</a:t>
                      </a:r>
                      <a:r>
                        <a:rPr lang="it-IT" dirty="0"/>
                        <a:t> </a:t>
                      </a:r>
                      <a:r>
                        <a:rPr lang="it-IT" dirty="0" err="1"/>
                        <a:t>Category</a:t>
                      </a:r>
                      <a:endParaRPr lang="en-GB" dirty="0"/>
                    </a:p>
                  </a:txBody>
                  <a:tcPr anchor="ctr">
                    <a:lnL w="12700" cap="flat" cmpd="sng" algn="ctr">
                      <a:solidFill>
                        <a:srgbClr val="1B653E"/>
                      </a:solidFill>
                      <a:prstDash val="solid"/>
                      <a:round/>
                      <a:headEnd type="none" w="med" len="med"/>
                      <a:tailEnd type="none" w="med" len="med"/>
                    </a:lnL>
                    <a:lnR w="12700" cap="flat" cmpd="sng" algn="ctr">
                      <a:solidFill>
                        <a:srgbClr val="1B653E"/>
                      </a:solidFill>
                      <a:prstDash val="solid"/>
                      <a:round/>
                      <a:headEnd type="none" w="med" len="med"/>
                      <a:tailEnd type="none" w="med" len="med"/>
                    </a:lnR>
                    <a:lnT w="12700" cap="flat" cmpd="sng" algn="ctr">
                      <a:solidFill>
                        <a:srgbClr val="1B653E"/>
                      </a:solidFill>
                      <a:prstDash val="solid"/>
                      <a:round/>
                      <a:headEnd type="none" w="med" len="med"/>
                      <a:tailEnd type="none" w="med" len="med"/>
                    </a:lnT>
                    <a:lnB w="12700" cap="flat" cmpd="sng" algn="ctr">
                      <a:solidFill>
                        <a:srgbClr val="1B653E"/>
                      </a:solidFill>
                      <a:prstDash val="solid"/>
                      <a:round/>
                      <a:headEnd type="none" w="med" len="med"/>
                      <a:tailEnd type="none" w="med" len="med"/>
                    </a:lnB>
                    <a:lnTlToBr w="12700" cmpd="sng">
                      <a:noFill/>
                      <a:prstDash val="solid"/>
                    </a:lnTlToBr>
                    <a:lnBlToTr w="12700" cmpd="sng">
                      <a:noFill/>
                      <a:prstDash val="solid"/>
                    </a:lnBlToTr>
                    <a:solidFill>
                      <a:srgbClr val="1B653E"/>
                    </a:solidFill>
                  </a:tcPr>
                </a:tc>
                <a:extLst>
                  <a:ext uri="{0D108BD9-81ED-4DB2-BD59-A6C34878D82A}">
                    <a16:rowId xmlns:a16="http://schemas.microsoft.com/office/drawing/2014/main" val="10000"/>
                  </a:ext>
                </a:extLst>
              </a:tr>
              <a:tr h="604076">
                <a:tc>
                  <a:txBody>
                    <a:bodyPr/>
                    <a:lstStyle/>
                    <a:p>
                      <a:pPr algn="ctr"/>
                      <a:r>
                        <a:rPr lang="it-IT" dirty="0" err="1"/>
                        <a:t>Municipal</a:t>
                      </a:r>
                      <a:r>
                        <a:rPr lang="it-IT" dirty="0"/>
                        <a:t> bond</a:t>
                      </a:r>
                      <a:endParaRPr lang="en-GB" dirty="0"/>
                    </a:p>
                  </a:txBody>
                  <a:tcPr anchor="ctr">
                    <a:lnL w="12700" cap="flat" cmpd="sng" algn="ctr">
                      <a:solidFill>
                        <a:srgbClr val="1B653E"/>
                      </a:solidFill>
                      <a:prstDash val="solid"/>
                      <a:round/>
                      <a:headEnd type="none" w="med" len="med"/>
                      <a:tailEnd type="none" w="med" len="med"/>
                    </a:lnL>
                    <a:lnR w="12700" cap="flat" cmpd="sng" algn="ctr">
                      <a:solidFill>
                        <a:srgbClr val="1B653E"/>
                      </a:solidFill>
                      <a:prstDash val="solid"/>
                      <a:round/>
                      <a:headEnd type="none" w="med" len="med"/>
                      <a:tailEnd type="none" w="med" len="med"/>
                    </a:lnR>
                    <a:lnT w="12700" cap="flat" cmpd="sng" algn="ctr">
                      <a:solidFill>
                        <a:srgbClr val="1B653E"/>
                      </a:solidFill>
                      <a:prstDash val="solid"/>
                      <a:round/>
                      <a:headEnd type="none" w="med" len="med"/>
                      <a:tailEnd type="none" w="med" len="med"/>
                    </a:lnT>
                    <a:lnB w="12700" cap="flat" cmpd="sng" algn="ctr">
                      <a:solidFill>
                        <a:srgbClr val="1B653E"/>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nvPr>
        </p:nvGraphicFramePr>
        <p:xfrm>
          <a:off x="2686286" y="4293096"/>
          <a:ext cx="1368152" cy="1270180"/>
        </p:xfrm>
        <a:graphic>
          <a:graphicData uri="http://schemas.openxmlformats.org/drawingml/2006/table">
            <a:tbl>
              <a:tblPr firstRow="1" bandRow="1">
                <a:tableStyleId>{69012ECD-51FC-41F1-AA8D-1B2483CD663E}</a:tableStyleId>
              </a:tblPr>
              <a:tblGrid>
                <a:gridCol w="1368152">
                  <a:extLst>
                    <a:ext uri="{9D8B030D-6E8A-4147-A177-3AD203B41FA5}">
                      <a16:colId xmlns:a16="http://schemas.microsoft.com/office/drawing/2014/main" val="20000"/>
                    </a:ext>
                  </a:extLst>
                </a:gridCol>
              </a:tblGrid>
              <a:tr h="648072">
                <a:tc>
                  <a:txBody>
                    <a:bodyPr/>
                    <a:lstStyle/>
                    <a:p>
                      <a:pPr algn="ctr"/>
                      <a:r>
                        <a:rPr lang="it-IT" dirty="0" err="1"/>
                        <a:t>Risk</a:t>
                      </a:r>
                      <a:r>
                        <a:rPr lang="it-IT" dirty="0"/>
                        <a:t> </a:t>
                      </a:r>
                      <a:r>
                        <a:rPr lang="it-IT" dirty="0" err="1"/>
                        <a:t>Weight</a:t>
                      </a:r>
                      <a:endParaRPr lang="en-GB" dirty="0"/>
                    </a:p>
                  </a:txBody>
                  <a:tcPr anchor="ctr">
                    <a:lnL w="12700" cap="flat" cmpd="sng" algn="ctr">
                      <a:solidFill>
                        <a:srgbClr val="1B653E"/>
                      </a:solidFill>
                      <a:prstDash val="solid"/>
                      <a:round/>
                      <a:headEnd type="none" w="med" len="med"/>
                      <a:tailEnd type="none" w="med" len="med"/>
                    </a:lnL>
                    <a:lnR w="12700" cap="flat" cmpd="sng" algn="ctr">
                      <a:solidFill>
                        <a:srgbClr val="1B653E"/>
                      </a:solidFill>
                      <a:prstDash val="solid"/>
                      <a:round/>
                      <a:headEnd type="none" w="med" len="med"/>
                      <a:tailEnd type="none" w="med" len="med"/>
                    </a:lnR>
                    <a:lnT w="12700" cap="flat" cmpd="sng" algn="ctr">
                      <a:solidFill>
                        <a:srgbClr val="1B653E"/>
                      </a:solidFill>
                      <a:prstDash val="solid"/>
                      <a:round/>
                      <a:headEnd type="none" w="med" len="med"/>
                      <a:tailEnd type="none" w="med" len="med"/>
                    </a:lnT>
                    <a:lnB w="12700" cap="flat" cmpd="sng" algn="ctr">
                      <a:solidFill>
                        <a:srgbClr val="1B653E"/>
                      </a:solidFill>
                      <a:prstDash val="solid"/>
                      <a:round/>
                      <a:headEnd type="none" w="med" len="med"/>
                      <a:tailEnd type="none" w="med" len="med"/>
                    </a:lnB>
                    <a:lnTlToBr w="12700" cmpd="sng">
                      <a:noFill/>
                      <a:prstDash val="solid"/>
                    </a:lnTlToBr>
                    <a:lnBlToTr w="12700" cmpd="sng">
                      <a:noFill/>
                      <a:prstDash val="solid"/>
                    </a:lnBlToTr>
                    <a:solidFill>
                      <a:srgbClr val="1B653E"/>
                    </a:solidFill>
                  </a:tcPr>
                </a:tc>
                <a:extLst>
                  <a:ext uri="{0D108BD9-81ED-4DB2-BD59-A6C34878D82A}">
                    <a16:rowId xmlns:a16="http://schemas.microsoft.com/office/drawing/2014/main" val="10000"/>
                  </a:ext>
                </a:extLst>
              </a:tr>
              <a:tr h="622108">
                <a:tc>
                  <a:txBody>
                    <a:bodyPr/>
                    <a:lstStyle/>
                    <a:p>
                      <a:pPr algn="ctr"/>
                      <a:r>
                        <a:rPr lang="it-IT" dirty="0"/>
                        <a:t>20%</a:t>
                      </a:r>
                      <a:endParaRPr lang="en-GB" dirty="0"/>
                    </a:p>
                  </a:txBody>
                  <a:tcPr anchor="ctr">
                    <a:lnL w="12700" cap="flat" cmpd="sng" algn="ctr">
                      <a:solidFill>
                        <a:srgbClr val="1B653E"/>
                      </a:solidFill>
                      <a:prstDash val="solid"/>
                      <a:round/>
                      <a:headEnd type="none" w="med" len="med"/>
                      <a:tailEnd type="none" w="med" len="med"/>
                    </a:lnL>
                    <a:lnR w="12700" cap="flat" cmpd="sng" algn="ctr">
                      <a:solidFill>
                        <a:srgbClr val="1B653E"/>
                      </a:solidFill>
                      <a:prstDash val="solid"/>
                      <a:round/>
                      <a:headEnd type="none" w="med" len="med"/>
                      <a:tailEnd type="none" w="med" len="med"/>
                    </a:lnR>
                    <a:lnT w="12700" cap="flat" cmpd="sng" algn="ctr">
                      <a:solidFill>
                        <a:srgbClr val="1B653E"/>
                      </a:solidFill>
                      <a:prstDash val="solid"/>
                      <a:round/>
                      <a:headEnd type="none" w="med" len="med"/>
                      <a:tailEnd type="none" w="med" len="med"/>
                    </a:lnT>
                    <a:lnB w="12700" cap="flat" cmpd="sng" algn="ctr">
                      <a:solidFill>
                        <a:srgbClr val="1B653E"/>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nvPr>
        </p:nvGraphicFramePr>
        <p:xfrm>
          <a:off x="4126446" y="4293096"/>
          <a:ext cx="1224136" cy="1277628"/>
        </p:xfrm>
        <a:graphic>
          <a:graphicData uri="http://schemas.openxmlformats.org/drawingml/2006/table">
            <a:tbl>
              <a:tblPr firstRow="1" bandRow="1">
                <a:tableStyleId>{69012ECD-51FC-41F1-AA8D-1B2483CD663E}</a:tableStyleId>
              </a:tblPr>
              <a:tblGrid>
                <a:gridCol w="1224136">
                  <a:extLst>
                    <a:ext uri="{9D8B030D-6E8A-4147-A177-3AD203B41FA5}">
                      <a16:colId xmlns:a16="http://schemas.microsoft.com/office/drawing/2014/main" val="20000"/>
                    </a:ext>
                  </a:extLst>
                </a:gridCol>
              </a:tblGrid>
              <a:tr h="648072">
                <a:tc>
                  <a:txBody>
                    <a:bodyPr/>
                    <a:lstStyle/>
                    <a:p>
                      <a:pPr algn="ctr"/>
                      <a:r>
                        <a:rPr lang="it-IT" dirty="0" err="1"/>
                        <a:t>Amount</a:t>
                      </a:r>
                      <a:endParaRPr lang="en-GB" dirty="0"/>
                    </a:p>
                  </a:txBody>
                  <a:tcPr anchor="ctr">
                    <a:lnL w="12700" cap="flat" cmpd="sng" algn="ctr">
                      <a:solidFill>
                        <a:srgbClr val="1B653E"/>
                      </a:solidFill>
                      <a:prstDash val="solid"/>
                      <a:round/>
                      <a:headEnd type="none" w="med" len="med"/>
                      <a:tailEnd type="none" w="med" len="med"/>
                    </a:lnL>
                    <a:lnR w="12700" cap="flat" cmpd="sng" algn="ctr">
                      <a:solidFill>
                        <a:srgbClr val="1B653E"/>
                      </a:solidFill>
                      <a:prstDash val="solid"/>
                      <a:round/>
                      <a:headEnd type="none" w="med" len="med"/>
                      <a:tailEnd type="none" w="med" len="med"/>
                    </a:lnR>
                    <a:lnT w="12700" cap="flat" cmpd="sng" algn="ctr">
                      <a:solidFill>
                        <a:srgbClr val="1B653E"/>
                      </a:solidFill>
                      <a:prstDash val="solid"/>
                      <a:round/>
                      <a:headEnd type="none" w="med" len="med"/>
                      <a:tailEnd type="none" w="med" len="med"/>
                    </a:lnT>
                    <a:lnB w="12700" cap="flat" cmpd="sng" algn="ctr">
                      <a:solidFill>
                        <a:srgbClr val="1B653E"/>
                      </a:solidFill>
                      <a:prstDash val="solid"/>
                      <a:round/>
                      <a:headEnd type="none" w="med" len="med"/>
                      <a:tailEnd type="none" w="med" len="med"/>
                    </a:lnB>
                    <a:lnTlToBr w="12700" cmpd="sng">
                      <a:noFill/>
                      <a:prstDash val="solid"/>
                    </a:lnTlToBr>
                    <a:lnBlToTr w="12700" cmpd="sng">
                      <a:noFill/>
                      <a:prstDash val="solid"/>
                    </a:lnBlToTr>
                    <a:solidFill>
                      <a:srgbClr val="1B653E"/>
                    </a:solidFill>
                  </a:tcPr>
                </a:tc>
                <a:extLst>
                  <a:ext uri="{0D108BD9-81ED-4DB2-BD59-A6C34878D82A}">
                    <a16:rowId xmlns:a16="http://schemas.microsoft.com/office/drawing/2014/main" val="10000"/>
                  </a:ext>
                </a:extLst>
              </a:tr>
              <a:tr h="629556">
                <a:tc>
                  <a:txBody>
                    <a:bodyPr/>
                    <a:lstStyle/>
                    <a:p>
                      <a:pPr algn="ctr"/>
                      <a:r>
                        <a:rPr lang="it-IT" dirty="0"/>
                        <a:t>€</a:t>
                      </a:r>
                      <a:r>
                        <a:rPr lang="it-IT" baseline="0" dirty="0"/>
                        <a:t> 10.000</a:t>
                      </a:r>
                      <a:endParaRPr lang="en-GB" dirty="0"/>
                    </a:p>
                  </a:txBody>
                  <a:tcPr anchor="ctr">
                    <a:lnL w="12700" cap="flat" cmpd="sng" algn="ctr">
                      <a:solidFill>
                        <a:srgbClr val="1B653E"/>
                      </a:solidFill>
                      <a:prstDash val="solid"/>
                      <a:round/>
                      <a:headEnd type="none" w="med" len="med"/>
                      <a:tailEnd type="none" w="med" len="med"/>
                    </a:lnL>
                    <a:lnR w="12700" cap="flat" cmpd="sng" algn="ctr">
                      <a:solidFill>
                        <a:srgbClr val="1B653E"/>
                      </a:solidFill>
                      <a:prstDash val="solid"/>
                      <a:round/>
                      <a:headEnd type="none" w="med" len="med"/>
                      <a:tailEnd type="none" w="med" len="med"/>
                    </a:lnR>
                    <a:lnT w="12700" cap="flat" cmpd="sng" algn="ctr">
                      <a:solidFill>
                        <a:srgbClr val="1B653E"/>
                      </a:solidFill>
                      <a:prstDash val="solid"/>
                      <a:round/>
                      <a:headEnd type="none" w="med" len="med"/>
                      <a:tailEnd type="none" w="med" len="med"/>
                    </a:lnT>
                    <a:lnB w="12700" cap="flat" cmpd="sng" algn="ctr">
                      <a:solidFill>
                        <a:srgbClr val="1B653E"/>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nvPr>
        </p:nvGraphicFramePr>
        <p:xfrm>
          <a:off x="5422590" y="4293096"/>
          <a:ext cx="1224136" cy="1277628"/>
        </p:xfrm>
        <a:graphic>
          <a:graphicData uri="http://schemas.openxmlformats.org/drawingml/2006/table">
            <a:tbl>
              <a:tblPr firstRow="1" bandRow="1">
                <a:tableStyleId>{69012ECD-51FC-41F1-AA8D-1B2483CD663E}</a:tableStyleId>
              </a:tblPr>
              <a:tblGrid>
                <a:gridCol w="1224136">
                  <a:extLst>
                    <a:ext uri="{9D8B030D-6E8A-4147-A177-3AD203B41FA5}">
                      <a16:colId xmlns:a16="http://schemas.microsoft.com/office/drawing/2014/main" val="20000"/>
                    </a:ext>
                  </a:extLst>
                </a:gridCol>
              </a:tblGrid>
              <a:tr h="648072">
                <a:tc>
                  <a:txBody>
                    <a:bodyPr/>
                    <a:lstStyle/>
                    <a:p>
                      <a:pPr algn="ctr"/>
                      <a:r>
                        <a:rPr lang="it-IT" dirty="0"/>
                        <a:t>RWA</a:t>
                      </a:r>
                      <a:endParaRPr lang="en-GB" dirty="0"/>
                    </a:p>
                  </a:txBody>
                  <a:tcPr anchor="ctr">
                    <a:lnL w="12700" cap="flat" cmpd="sng" algn="ctr">
                      <a:solidFill>
                        <a:srgbClr val="1B653E"/>
                      </a:solidFill>
                      <a:prstDash val="solid"/>
                      <a:round/>
                      <a:headEnd type="none" w="med" len="med"/>
                      <a:tailEnd type="none" w="med" len="med"/>
                    </a:lnL>
                    <a:lnR w="12700" cap="flat" cmpd="sng" algn="ctr">
                      <a:solidFill>
                        <a:srgbClr val="1B653E"/>
                      </a:solidFill>
                      <a:prstDash val="solid"/>
                      <a:round/>
                      <a:headEnd type="none" w="med" len="med"/>
                      <a:tailEnd type="none" w="med" len="med"/>
                    </a:lnR>
                    <a:lnT w="12700" cap="flat" cmpd="sng" algn="ctr">
                      <a:solidFill>
                        <a:srgbClr val="1B653E"/>
                      </a:solidFill>
                      <a:prstDash val="solid"/>
                      <a:round/>
                      <a:headEnd type="none" w="med" len="med"/>
                      <a:tailEnd type="none" w="med" len="med"/>
                    </a:lnT>
                    <a:lnB w="12700" cap="flat" cmpd="sng" algn="ctr">
                      <a:solidFill>
                        <a:srgbClr val="1B653E"/>
                      </a:solidFill>
                      <a:prstDash val="solid"/>
                      <a:round/>
                      <a:headEnd type="none" w="med" len="med"/>
                      <a:tailEnd type="none" w="med" len="med"/>
                    </a:lnB>
                    <a:lnTlToBr w="12700" cmpd="sng">
                      <a:noFill/>
                      <a:prstDash val="solid"/>
                    </a:lnTlToBr>
                    <a:lnBlToTr w="12700" cmpd="sng">
                      <a:noFill/>
                      <a:prstDash val="solid"/>
                    </a:lnBlToTr>
                    <a:solidFill>
                      <a:srgbClr val="1B653E"/>
                    </a:solidFill>
                  </a:tcPr>
                </a:tc>
                <a:extLst>
                  <a:ext uri="{0D108BD9-81ED-4DB2-BD59-A6C34878D82A}">
                    <a16:rowId xmlns:a16="http://schemas.microsoft.com/office/drawing/2014/main" val="10000"/>
                  </a:ext>
                </a:extLst>
              </a:tr>
              <a:tr h="629556">
                <a:tc>
                  <a:txBody>
                    <a:bodyPr/>
                    <a:lstStyle/>
                    <a:p>
                      <a:pPr algn="ctr"/>
                      <a:r>
                        <a:rPr lang="it-IT" dirty="0"/>
                        <a:t>€</a:t>
                      </a:r>
                      <a:r>
                        <a:rPr lang="it-IT" baseline="0" dirty="0"/>
                        <a:t> 2.000</a:t>
                      </a:r>
                      <a:endParaRPr lang="en-GB" dirty="0"/>
                    </a:p>
                  </a:txBody>
                  <a:tcPr anchor="ctr">
                    <a:lnL w="12700" cap="flat" cmpd="sng" algn="ctr">
                      <a:solidFill>
                        <a:srgbClr val="1B653E"/>
                      </a:solidFill>
                      <a:prstDash val="solid"/>
                      <a:round/>
                      <a:headEnd type="none" w="med" len="med"/>
                      <a:tailEnd type="none" w="med" len="med"/>
                    </a:lnL>
                    <a:lnR w="12700" cap="flat" cmpd="sng" algn="ctr">
                      <a:solidFill>
                        <a:srgbClr val="1B653E"/>
                      </a:solidFill>
                      <a:prstDash val="solid"/>
                      <a:round/>
                      <a:headEnd type="none" w="med" len="med"/>
                      <a:tailEnd type="none" w="med" len="med"/>
                    </a:lnR>
                    <a:lnT w="12700" cap="flat" cmpd="sng" algn="ctr">
                      <a:solidFill>
                        <a:srgbClr val="1B653E"/>
                      </a:solidFill>
                      <a:prstDash val="solid"/>
                      <a:round/>
                      <a:headEnd type="none" w="med" len="med"/>
                      <a:tailEnd type="none" w="med" len="med"/>
                    </a:lnT>
                    <a:lnB w="12700" cap="flat" cmpd="sng" algn="ctr">
                      <a:solidFill>
                        <a:srgbClr val="1B653E"/>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nvPr>
        </p:nvGraphicFramePr>
        <p:xfrm>
          <a:off x="6718734" y="4293096"/>
          <a:ext cx="1656184" cy="1277628"/>
        </p:xfrm>
        <a:graphic>
          <a:graphicData uri="http://schemas.openxmlformats.org/drawingml/2006/table">
            <a:tbl>
              <a:tblPr firstRow="1" bandRow="1">
                <a:tableStyleId>{69012ECD-51FC-41F1-AA8D-1B2483CD663E}</a:tableStyleId>
              </a:tblPr>
              <a:tblGrid>
                <a:gridCol w="1656184">
                  <a:extLst>
                    <a:ext uri="{9D8B030D-6E8A-4147-A177-3AD203B41FA5}">
                      <a16:colId xmlns:a16="http://schemas.microsoft.com/office/drawing/2014/main" val="20000"/>
                    </a:ext>
                  </a:extLst>
                </a:gridCol>
              </a:tblGrid>
              <a:tr h="648072">
                <a:tc>
                  <a:txBody>
                    <a:bodyPr/>
                    <a:lstStyle/>
                    <a:p>
                      <a:pPr algn="ctr"/>
                      <a:r>
                        <a:rPr lang="it-IT" dirty="0"/>
                        <a:t>Capital Ratio</a:t>
                      </a:r>
                      <a:endParaRPr lang="en-GB" dirty="0"/>
                    </a:p>
                  </a:txBody>
                  <a:tcPr anchor="ctr">
                    <a:lnL w="12700" cap="flat" cmpd="sng" algn="ctr">
                      <a:solidFill>
                        <a:srgbClr val="1B653E"/>
                      </a:solidFill>
                      <a:prstDash val="solid"/>
                      <a:round/>
                      <a:headEnd type="none" w="med" len="med"/>
                      <a:tailEnd type="none" w="med" len="med"/>
                    </a:lnL>
                    <a:lnR w="12700" cap="flat" cmpd="sng" algn="ctr">
                      <a:solidFill>
                        <a:srgbClr val="1B653E"/>
                      </a:solidFill>
                      <a:prstDash val="solid"/>
                      <a:round/>
                      <a:headEnd type="none" w="med" len="med"/>
                      <a:tailEnd type="none" w="med" len="med"/>
                    </a:lnR>
                    <a:lnT w="12700" cap="flat" cmpd="sng" algn="ctr">
                      <a:solidFill>
                        <a:srgbClr val="1B653E"/>
                      </a:solidFill>
                      <a:prstDash val="solid"/>
                      <a:round/>
                      <a:headEnd type="none" w="med" len="med"/>
                      <a:tailEnd type="none" w="med" len="med"/>
                    </a:lnT>
                    <a:lnB w="12700" cap="flat" cmpd="sng" algn="ctr">
                      <a:solidFill>
                        <a:srgbClr val="1B653E"/>
                      </a:solidFill>
                      <a:prstDash val="solid"/>
                      <a:round/>
                      <a:headEnd type="none" w="med" len="med"/>
                      <a:tailEnd type="none" w="med" len="med"/>
                    </a:lnB>
                    <a:lnTlToBr w="12700" cmpd="sng">
                      <a:noFill/>
                      <a:prstDash val="solid"/>
                    </a:lnTlToBr>
                    <a:lnBlToTr w="12700" cmpd="sng">
                      <a:noFill/>
                      <a:prstDash val="solid"/>
                    </a:lnBlToTr>
                    <a:solidFill>
                      <a:srgbClr val="1B653E"/>
                    </a:solidFill>
                  </a:tcPr>
                </a:tc>
                <a:extLst>
                  <a:ext uri="{0D108BD9-81ED-4DB2-BD59-A6C34878D82A}">
                    <a16:rowId xmlns:a16="http://schemas.microsoft.com/office/drawing/2014/main" val="10000"/>
                  </a:ext>
                </a:extLst>
              </a:tr>
              <a:tr h="629556">
                <a:tc>
                  <a:txBody>
                    <a:bodyPr/>
                    <a:lstStyle/>
                    <a:p>
                      <a:pPr algn="ctr"/>
                      <a:r>
                        <a:rPr lang="it-IT" dirty="0"/>
                        <a:t>8%</a:t>
                      </a:r>
                      <a:endParaRPr lang="en-GB" dirty="0"/>
                    </a:p>
                  </a:txBody>
                  <a:tcPr anchor="ctr">
                    <a:lnL w="12700" cap="flat" cmpd="sng" algn="ctr">
                      <a:solidFill>
                        <a:srgbClr val="1B653E"/>
                      </a:solidFill>
                      <a:prstDash val="solid"/>
                      <a:round/>
                      <a:headEnd type="none" w="med" len="med"/>
                      <a:tailEnd type="none" w="med" len="med"/>
                    </a:lnL>
                    <a:lnR w="12700" cap="flat" cmpd="sng" algn="ctr">
                      <a:solidFill>
                        <a:srgbClr val="1B653E"/>
                      </a:solidFill>
                      <a:prstDash val="solid"/>
                      <a:round/>
                      <a:headEnd type="none" w="med" len="med"/>
                      <a:tailEnd type="none" w="med" len="med"/>
                    </a:lnR>
                    <a:lnT w="12700" cap="flat" cmpd="sng" algn="ctr">
                      <a:solidFill>
                        <a:srgbClr val="1B653E"/>
                      </a:solidFill>
                      <a:prstDash val="solid"/>
                      <a:round/>
                      <a:headEnd type="none" w="med" len="med"/>
                      <a:tailEnd type="none" w="med" len="med"/>
                    </a:lnT>
                    <a:lnB w="12700" cap="flat" cmpd="sng" algn="ctr">
                      <a:solidFill>
                        <a:srgbClr val="1B653E"/>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nvPr>
        </p:nvGraphicFramePr>
        <p:xfrm>
          <a:off x="8446926" y="4293096"/>
          <a:ext cx="2160239" cy="1273388"/>
        </p:xfrm>
        <a:graphic>
          <a:graphicData uri="http://schemas.openxmlformats.org/drawingml/2006/table">
            <a:tbl>
              <a:tblPr firstRow="1" bandRow="1">
                <a:tableStyleId>{69012ECD-51FC-41F1-AA8D-1B2483CD663E}</a:tableStyleId>
              </a:tblPr>
              <a:tblGrid>
                <a:gridCol w="2160239">
                  <a:extLst>
                    <a:ext uri="{9D8B030D-6E8A-4147-A177-3AD203B41FA5}">
                      <a16:colId xmlns:a16="http://schemas.microsoft.com/office/drawing/2014/main" val="20000"/>
                    </a:ext>
                  </a:extLst>
                </a:gridCol>
              </a:tblGrid>
              <a:tr h="648072">
                <a:tc>
                  <a:txBody>
                    <a:bodyPr/>
                    <a:lstStyle/>
                    <a:p>
                      <a:pPr algn="ctr"/>
                      <a:r>
                        <a:rPr lang="it-IT" dirty="0"/>
                        <a:t>Minimum Capital</a:t>
                      </a:r>
                      <a:r>
                        <a:rPr lang="it-IT" baseline="0" dirty="0"/>
                        <a:t> </a:t>
                      </a:r>
                      <a:r>
                        <a:rPr lang="it-IT" baseline="0" dirty="0" err="1"/>
                        <a:t>Requirements</a:t>
                      </a:r>
                      <a:endParaRPr lang="en-GB" dirty="0"/>
                    </a:p>
                  </a:txBody>
                  <a:tcPr anchor="ctr">
                    <a:lnL w="12700" cap="flat" cmpd="sng" algn="ctr">
                      <a:solidFill>
                        <a:srgbClr val="1B653E"/>
                      </a:solidFill>
                      <a:prstDash val="solid"/>
                      <a:round/>
                      <a:headEnd type="none" w="med" len="med"/>
                      <a:tailEnd type="none" w="med" len="med"/>
                    </a:lnL>
                    <a:lnR w="12700" cap="flat" cmpd="sng" algn="ctr">
                      <a:solidFill>
                        <a:srgbClr val="1B653E"/>
                      </a:solidFill>
                      <a:prstDash val="solid"/>
                      <a:round/>
                      <a:headEnd type="none" w="med" len="med"/>
                      <a:tailEnd type="none" w="med" len="med"/>
                    </a:lnR>
                    <a:lnT w="12700" cap="flat" cmpd="sng" algn="ctr">
                      <a:solidFill>
                        <a:srgbClr val="1B653E"/>
                      </a:solidFill>
                      <a:prstDash val="solid"/>
                      <a:round/>
                      <a:headEnd type="none" w="med" len="med"/>
                      <a:tailEnd type="none" w="med" len="med"/>
                    </a:lnT>
                    <a:lnB w="12700" cap="flat" cmpd="sng" algn="ctr">
                      <a:solidFill>
                        <a:srgbClr val="1B653E"/>
                      </a:solidFill>
                      <a:prstDash val="solid"/>
                      <a:round/>
                      <a:headEnd type="none" w="med" len="med"/>
                      <a:tailEnd type="none" w="med" len="med"/>
                    </a:lnB>
                    <a:lnTlToBr w="12700" cmpd="sng">
                      <a:noFill/>
                      <a:prstDash val="solid"/>
                    </a:lnTlToBr>
                    <a:lnBlToTr w="12700" cmpd="sng">
                      <a:noFill/>
                      <a:prstDash val="solid"/>
                    </a:lnBlToTr>
                    <a:solidFill>
                      <a:srgbClr val="1B653E"/>
                    </a:solidFill>
                  </a:tcPr>
                </a:tc>
                <a:extLst>
                  <a:ext uri="{0D108BD9-81ED-4DB2-BD59-A6C34878D82A}">
                    <a16:rowId xmlns:a16="http://schemas.microsoft.com/office/drawing/2014/main" val="10000"/>
                  </a:ext>
                </a:extLst>
              </a:tr>
              <a:tr h="625316">
                <a:tc>
                  <a:txBody>
                    <a:bodyPr/>
                    <a:lstStyle/>
                    <a:p>
                      <a:pPr algn="ctr"/>
                      <a:r>
                        <a:rPr lang="it-IT" dirty="0"/>
                        <a:t>€ 160</a:t>
                      </a:r>
                      <a:endParaRPr lang="en-GB" dirty="0"/>
                    </a:p>
                  </a:txBody>
                  <a:tcPr anchor="ctr">
                    <a:lnL w="12700" cap="flat" cmpd="sng" algn="ctr">
                      <a:solidFill>
                        <a:srgbClr val="1B653E"/>
                      </a:solidFill>
                      <a:prstDash val="solid"/>
                      <a:round/>
                      <a:headEnd type="none" w="med" len="med"/>
                      <a:tailEnd type="none" w="med" len="med"/>
                    </a:lnL>
                    <a:lnR w="12700" cap="flat" cmpd="sng" algn="ctr">
                      <a:solidFill>
                        <a:srgbClr val="1B653E"/>
                      </a:solidFill>
                      <a:prstDash val="solid"/>
                      <a:round/>
                      <a:headEnd type="none" w="med" len="med"/>
                      <a:tailEnd type="none" w="med" len="med"/>
                    </a:lnR>
                    <a:lnT w="12700" cap="flat" cmpd="sng" algn="ctr">
                      <a:solidFill>
                        <a:srgbClr val="1B653E"/>
                      </a:solidFill>
                      <a:prstDash val="solid"/>
                      <a:round/>
                      <a:headEnd type="none" w="med" len="med"/>
                      <a:tailEnd type="none" w="med" len="med"/>
                    </a:lnT>
                    <a:lnB w="12700" cap="flat" cmpd="sng" algn="ctr">
                      <a:solidFill>
                        <a:srgbClr val="1B653E"/>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2361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Pillar 1 – The Total RWA</a:t>
            </a:r>
            <a:endParaRPr lang="en-US" dirty="0">
              <a:solidFill>
                <a:schemeClr val="tx1">
                  <a:lumMod val="75000"/>
                  <a:lumOff val="25000"/>
                </a:schemeClr>
              </a:solidFill>
            </a:endParaRPr>
          </a:p>
        </p:txBody>
      </p:sp>
      <p:sp>
        <p:nvSpPr>
          <p:cNvPr id="15" name="Rectangle 14"/>
          <p:cNvSpPr/>
          <p:nvPr/>
        </p:nvSpPr>
        <p:spPr>
          <a:xfrm>
            <a:off x="1065213" y="1877199"/>
            <a:ext cx="4165103" cy="830997"/>
          </a:xfrm>
          <a:prstGeom prst="rect">
            <a:avLst/>
          </a:prstGeom>
        </p:spPr>
        <p:txBody>
          <a:bodyPr wrap="square">
            <a:spAutoFit/>
          </a:bodyPr>
          <a:lstStyle/>
          <a:p>
            <a:pPr lvl="0" algn="just">
              <a:defRPr/>
            </a:pPr>
            <a:r>
              <a:rPr lang="en-GB" sz="1600" b="1" dirty="0"/>
              <a:t>𝑅𝑊𝐴 𝐶𝑟𝑒𝑑𝑖𝑡 𝑟𝑖𝑠𝑘</a:t>
            </a:r>
            <a:r>
              <a:rPr lang="en-GB" sz="1600" dirty="0"/>
              <a:t>: the risk for a lender that the principal or the interests associated with a loan may not be re-payed by the borrower</a:t>
            </a:r>
          </a:p>
        </p:txBody>
      </p:sp>
      <p:sp>
        <p:nvSpPr>
          <p:cNvPr id="16" name="Rectangle 15"/>
          <p:cNvSpPr/>
          <p:nvPr/>
        </p:nvSpPr>
        <p:spPr>
          <a:xfrm>
            <a:off x="1065211" y="2985195"/>
            <a:ext cx="4165105" cy="830997"/>
          </a:xfrm>
          <a:prstGeom prst="rect">
            <a:avLst/>
          </a:prstGeom>
        </p:spPr>
        <p:txBody>
          <a:bodyPr wrap="square">
            <a:spAutoFit/>
          </a:bodyPr>
          <a:lstStyle/>
          <a:p>
            <a:pPr lvl="0" algn="just">
              <a:defRPr/>
            </a:pPr>
            <a:r>
              <a:rPr lang="en-GB" sz="1600" b="1" dirty="0"/>
              <a:t>𝑅𝑊𝐴 𝑀𝑎𝑟𝑘𝑒𝑡 𝑟𝑖𝑠𝑘</a:t>
            </a:r>
            <a:r>
              <a:rPr lang="en-GB" sz="1600" dirty="0"/>
              <a:t>: is the risk of losses in positions arising from movements in market prices</a:t>
            </a:r>
            <a:endParaRPr lang="en-GB" sz="1600" b="1" dirty="0"/>
          </a:p>
        </p:txBody>
      </p:sp>
      <p:sp>
        <p:nvSpPr>
          <p:cNvPr id="17" name="Rectangle 16"/>
          <p:cNvSpPr/>
          <p:nvPr/>
        </p:nvSpPr>
        <p:spPr>
          <a:xfrm>
            <a:off x="1065209" y="4093191"/>
            <a:ext cx="4165107" cy="830997"/>
          </a:xfrm>
          <a:prstGeom prst="rect">
            <a:avLst/>
          </a:prstGeom>
        </p:spPr>
        <p:txBody>
          <a:bodyPr wrap="square">
            <a:spAutoFit/>
          </a:bodyPr>
          <a:lstStyle/>
          <a:p>
            <a:pPr lvl="0" algn="just">
              <a:defRPr/>
            </a:pPr>
            <a:r>
              <a:rPr lang="en-GB" sz="1600" b="1" dirty="0"/>
              <a:t>𝑅𝑊𝐴 𝑂𝑝𝑒𝑟𝑎𝑡𝑖𝑜𝑛𝑎𝑙 𝑟𝑖𝑠𝑘: </a:t>
            </a:r>
            <a:r>
              <a:rPr lang="en-GB" sz="1600" dirty="0"/>
              <a:t>is the risk for a company arising from failing business functions, people and procedures</a:t>
            </a:r>
          </a:p>
        </p:txBody>
      </p:sp>
      <p:sp>
        <p:nvSpPr>
          <p:cNvPr id="18" name="Rectangle 17"/>
          <p:cNvSpPr/>
          <p:nvPr/>
        </p:nvSpPr>
        <p:spPr>
          <a:xfrm>
            <a:off x="1065209" y="5201187"/>
            <a:ext cx="4165108" cy="1323439"/>
          </a:xfrm>
          <a:prstGeom prst="rect">
            <a:avLst/>
          </a:prstGeom>
        </p:spPr>
        <p:txBody>
          <a:bodyPr wrap="square">
            <a:spAutoFit/>
          </a:bodyPr>
          <a:lstStyle/>
          <a:p>
            <a:pPr lvl="0" algn="just">
              <a:defRPr/>
            </a:pPr>
            <a:r>
              <a:rPr lang="en-GB" sz="1600" b="1" dirty="0"/>
              <a:t>𝑅𝑊𝐴 𝑆𝑒𝑡𝑡𝑙𝑒𝑚𝑒𝑛𝑡 𝑟𝑖𝑠𝑘: </a:t>
            </a:r>
            <a:r>
              <a:rPr lang="en-GB" sz="1600" dirty="0"/>
              <a:t>is the risk that the counterparty is not able to fulfil its obligations and fails to timely deliver a security or its value in cash, as per a previously defined written agreement</a:t>
            </a:r>
          </a:p>
        </p:txBody>
      </p:sp>
      <p:sp>
        <p:nvSpPr>
          <p:cNvPr id="19" name="Rectangle 18"/>
          <p:cNvSpPr/>
          <p:nvPr/>
        </p:nvSpPr>
        <p:spPr>
          <a:xfrm>
            <a:off x="5374331" y="3923913"/>
            <a:ext cx="6336703" cy="1169551"/>
          </a:xfrm>
          <a:prstGeom prst="rect">
            <a:avLst/>
          </a:prstGeom>
        </p:spPr>
        <p:txBody>
          <a:bodyPr wrap="square">
            <a:spAutoFit/>
          </a:bodyPr>
          <a:lstStyle/>
          <a:p>
            <a:pPr marL="285750" indent="-285750" algn="just">
              <a:buFont typeface="Arial" panose="020B0604020202020204" pitchFamily="34" charset="0"/>
              <a:buChar char="•"/>
            </a:pPr>
            <a:r>
              <a:rPr lang="en-GB" sz="1400" dirty="0"/>
              <a:t>Basic Indicator Approach: the risk-weighting factor was set by regulators and was to be applied to total gross revenue</a:t>
            </a:r>
          </a:p>
          <a:p>
            <a:pPr marL="285750" indent="-285750" algn="just">
              <a:buFont typeface="Arial" panose="020B0604020202020204" pitchFamily="34" charset="0"/>
              <a:buChar char="•"/>
            </a:pPr>
            <a:r>
              <a:rPr lang="en-GB" sz="1400" dirty="0"/>
              <a:t>Standardized Indicator Approach: as above, but divided by business lines</a:t>
            </a:r>
          </a:p>
          <a:p>
            <a:pPr marL="285750" indent="-285750" algn="just">
              <a:buFont typeface="Arial" panose="020B0604020202020204" pitchFamily="34" charset="0"/>
              <a:buChar char="•"/>
            </a:pPr>
            <a:r>
              <a:rPr lang="en-GB" sz="1400" dirty="0"/>
              <a:t>Internal Measurement Approach: the institution itself defines operational risk capital requirement based on its own risk measurements</a:t>
            </a:r>
          </a:p>
        </p:txBody>
      </p:sp>
      <p:sp>
        <p:nvSpPr>
          <p:cNvPr id="20" name="Rectangle 19"/>
          <p:cNvSpPr/>
          <p:nvPr/>
        </p:nvSpPr>
        <p:spPr>
          <a:xfrm>
            <a:off x="5374328" y="3033650"/>
            <a:ext cx="6336703" cy="738664"/>
          </a:xfrm>
          <a:prstGeom prst="rect">
            <a:avLst/>
          </a:prstGeom>
        </p:spPr>
        <p:txBody>
          <a:bodyPr wrap="square">
            <a:spAutoFit/>
          </a:bodyPr>
          <a:lstStyle/>
          <a:p>
            <a:pPr marL="285750" indent="-285750" algn="just">
              <a:buFont typeface="Arial" panose="020B0604020202020204" pitchFamily="34" charset="0"/>
              <a:buChar char="•"/>
            </a:pPr>
            <a:r>
              <a:rPr lang="en-GB" sz="1400" dirty="0"/>
              <a:t>Standardized approach based on weighted coefficient set by the regulator</a:t>
            </a:r>
          </a:p>
          <a:p>
            <a:pPr marL="285750" indent="-285750" algn="just">
              <a:buFont typeface="Arial" panose="020B0604020202020204" pitchFamily="34" charset="0"/>
              <a:buChar char="•"/>
            </a:pPr>
            <a:r>
              <a:rPr lang="en-GB" sz="1400" dirty="0"/>
              <a:t>Value at Risk (VaR) approach which, for a given probability, estimates the maximum potential loss of an investment over a specific period of time. </a:t>
            </a:r>
          </a:p>
        </p:txBody>
      </p:sp>
      <p:sp>
        <p:nvSpPr>
          <p:cNvPr id="22" name="Rectangle 21"/>
          <p:cNvSpPr/>
          <p:nvPr/>
        </p:nvSpPr>
        <p:spPr>
          <a:xfrm>
            <a:off x="5374329" y="1923365"/>
            <a:ext cx="6336703" cy="738664"/>
          </a:xfrm>
          <a:prstGeom prst="rect">
            <a:avLst/>
          </a:prstGeom>
        </p:spPr>
        <p:txBody>
          <a:bodyPr wrap="square">
            <a:spAutoFit/>
          </a:bodyPr>
          <a:lstStyle/>
          <a:p>
            <a:pPr marL="285750" indent="-285750" algn="just">
              <a:buFont typeface="Arial" panose="020B0604020202020204" pitchFamily="34" charset="0"/>
              <a:buChar char="•"/>
            </a:pPr>
            <a:r>
              <a:rPr lang="en-GB" sz="1400" dirty="0"/>
              <a:t>Standardized Approach: based on external rating agencies’ rating</a:t>
            </a:r>
          </a:p>
          <a:p>
            <a:pPr marL="285750" indent="-285750" algn="just">
              <a:buFont typeface="Arial" panose="020B0604020202020204" pitchFamily="34" charset="0"/>
              <a:buChar char="•"/>
            </a:pPr>
            <a:r>
              <a:rPr lang="en-GB" sz="1400" dirty="0"/>
              <a:t>Internal Rate Based Approach: capital requirements based on institution’s internal measurements</a:t>
            </a:r>
          </a:p>
        </p:txBody>
      </p:sp>
      <p:cxnSp>
        <p:nvCxnSpPr>
          <p:cNvPr id="4" name="Straight Connector 3"/>
          <p:cNvCxnSpPr/>
          <p:nvPr/>
        </p:nvCxnSpPr>
        <p:spPr>
          <a:xfrm>
            <a:off x="1065209" y="2708196"/>
            <a:ext cx="10789836" cy="76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065209" y="3816192"/>
            <a:ext cx="10789836" cy="76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5209" y="5139634"/>
            <a:ext cx="10789836" cy="7693"/>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374327" y="5493574"/>
            <a:ext cx="6336703" cy="738664"/>
          </a:xfrm>
          <a:prstGeom prst="rect">
            <a:avLst/>
          </a:prstGeom>
        </p:spPr>
        <p:txBody>
          <a:bodyPr wrap="square">
            <a:spAutoFit/>
          </a:bodyPr>
          <a:lstStyle/>
          <a:p>
            <a:pPr marL="285750" indent="-285750" algn="just">
              <a:buFont typeface="Arial" panose="020B0604020202020204" pitchFamily="34" charset="0"/>
              <a:buChar char="•"/>
            </a:pPr>
            <a:r>
              <a:rPr lang="en-GB" sz="1400" dirty="0"/>
              <a:t>Standardized approach based on weighted coefficient set by the regulator</a:t>
            </a:r>
          </a:p>
          <a:p>
            <a:pPr marL="285750" indent="-285750" algn="just">
              <a:buFont typeface="Arial" panose="020B0604020202020204" pitchFamily="34" charset="0"/>
              <a:buChar char="•"/>
            </a:pPr>
            <a:r>
              <a:rPr lang="en-GB" sz="1400" dirty="0"/>
              <a:t>Value at Risk (VaR) approach which, for a given probability, estimates the maximum potential loss of an investment over a specific period of time. </a:t>
            </a:r>
          </a:p>
        </p:txBody>
      </p:sp>
    </p:spTree>
    <p:extLst>
      <p:ext uri="{BB962C8B-B14F-4D97-AF65-F5344CB8AC3E}">
        <p14:creationId xmlns:p14="http://schemas.microsoft.com/office/powerpoint/2010/main" val="1231945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Pillar 1 – CET 1 Capital Ratio</a:t>
            </a:r>
            <a:endParaRPr lang="en-US" dirty="0">
              <a:solidFill>
                <a:schemeClr val="tx1">
                  <a:lumMod val="75000"/>
                  <a:lumOff val="25000"/>
                </a:schemeClr>
              </a:solidFill>
            </a:endParaRPr>
          </a:p>
        </p:txBody>
      </p:sp>
      <mc:AlternateContent xmlns:mc="http://schemas.openxmlformats.org/markup-compatibility/2006" xmlns:a14="http://schemas.microsoft.com/office/drawing/2010/main">
        <mc:Choice Requires="a14">
          <p:sp>
            <p:nvSpPr>
              <p:cNvPr id="4" name="Rectangle 3"/>
              <p:cNvSpPr/>
              <p:nvPr/>
            </p:nvSpPr>
            <p:spPr>
              <a:xfrm>
                <a:off x="3365912" y="1844824"/>
                <a:ext cx="5324343" cy="1132554"/>
              </a:xfrm>
              <a:prstGeom prst="rect">
                <a:avLst/>
              </a:prstGeom>
            </p:spPr>
            <p:txBody>
              <a:bodyPr wrap="none">
                <a:spAutoFit/>
              </a:bodyPr>
              <a:lstStyle/>
              <a:p>
                <a:pPr>
                  <a:lnSpc>
                    <a:spcPct val="150000"/>
                  </a:lnSpc>
                </a:pPr>
                <a14:m>
                  <m:oMathPara xmlns:m="http://schemas.openxmlformats.org/officeDocument/2006/math">
                    <m:oMathParaPr>
                      <m:jc m:val="centerGroup"/>
                    </m:oMathParaPr>
                    <m:oMath xmlns:m="http://schemas.openxmlformats.org/officeDocument/2006/math">
                      <m:r>
                        <a:rPr lang="en-GB" sz="2400" b="1" i="1">
                          <a:latin typeface="Cambria Math" panose="02040503050406030204" pitchFamily="18" charset="0"/>
                        </a:rPr>
                        <m:t>𝑪𝑬𝑻</m:t>
                      </m:r>
                      <m:r>
                        <a:rPr lang="en-GB" sz="2400" b="1" i="1">
                          <a:latin typeface="Cambria Math" panose="02040503050406030204" pitchFamily="18" charset="0"/>
                        </a:rPr>
                        <m:t>𝟏</m:t>
                      </m:r>
                      <m:r>
                        <a:rPr lang="en-GB" sz="2400" b="1" i="1">
                          <a:latin typeface="Cambria Math" panose="02040503050406030204" pitchFamily="18" charset="0"/>
                        </a:rPr>
                        <m:t> </m:t>
                      </m:r>
                      <m:r>
                        <a:rPr lang="en-GB" sz="2400" b="1" i="1">
                          <a:latin typeface="Cambria Math" panose="02040503050406030204" pitchFamily="18" charset="0"/>
                        </a:rPr>
                        <m:t>𝑪𝒂𝒑𝒊𝒕𝒂𝒍</m:t>
                      </m:r>
                      <m:r>
                        <a:rPr lang="en-GB" sz="2400" b="1" i="1">
                          <a:latin typeface="Cambria Math" panose="02040503050406030204" pitchFamily="18" charset="0"/>
                        </a:rPr>
                        <m:t> </m:t>
                      </m:r>
                      <m:r>
                        <a:rPr lang="en-GB" sz="2400" b="1" i="1">
                          <a:latin typeface="Cambria Math" panose="02040503050406030204" pitchFamily="18" charset="0"/>
                        </a:rPr>
                        <m:t>𝑹𝒂𝒕𝒊𝒐</m:t>
                      </m:r>
                      <m:r>
                        <a:rPr lang="en-GB" sz="2400" i="1">
                          <a:latin typeface="Cambria Math" panose="02040503050406030204" pitchFamily="18" charset="0"/>
                        </a:rPr>
                        <m:t>=</m:t>
                      </m:r>
                      <m:f>
                        <m:fPr>
                          <m:ctrlPr>
                            <a:rPr lang="en-GB" sz="2400" i="1">
                              <a:latin typeface="Cambria Math" panose="02040503050406030204" pitchFamily="18" charset="0"/>
                            </a:rPr>
                          </m:ctrlPr>
                        </m:fPr>
                        <m:num>
                          <m:r>
                            <a:rPr lang="en-GB" sz="2400" i="1">
                              <a:latin typeface="Cambria Math" panose="02040503050406030204" pitchFamily="18" charset="0"/>
                            </a:rPr>
                            <m:t>𝐶𝐸𝑇</m:t>
                          </m:r>
                          <m:r>
                            <a:rPr lang="en-GB" sz="2400" i="1">
                              <a:latin typeface="Cambria Math" panose="02040503050406030204" pitchFamily="18" charset="0"/>
                            </a:rPr>
                            <m:t>1</m:t>
                          </m:r>
                        </m:num>
                        <m:den>
                          <m:r>
                            <a:rPr lang="en-GB" sz="2400" i="1">
                              <a:latin typeface="Cambria Math" panose="02040503050406030204" pitchFamily="18" charset="0"/>
                            </a:rPr>
                            <m:t>𝑅𝑊𝐴</m:t>
                          </m:r>
                        </m:den>
                      </m:f>
                      <m:r>
                        <a:rPr lang="en-GB" sz="2400" i="1">
                          <a:latin typeface="Cambria Math" panose="02040503050406030204" pitchFamily="18" charset="0"/>
                        </a:rPr>
                        <m:t>≥4.5%</m:t>
                      </m:r>
                    </m:oMath>
                  </m:oMathPara>
                </a14:m>
                <a:endParaRPr lang="en-GB" sz="2800" dirty="0"/>
              </a:p>
            </p:txBody>
          </p:sp>
        </mc:Choice>
        <mc:Fallback xmlns="">
          <p:sp>
            <p:nvSpPr>
              <p:cNvPr id="4" name="Rectangle 3"/>
              <p:cNvSpPr>
                <a:spLocks noRot="1" noChangeAspect="1" noMove="1" noResize="1" noEditPoints="1" noAdjustHandles="1" noChangeArrowheads="1" noChangeShapeType="1" noTextEdit="1"/>
              </p:cNvSpPr>
              <p:nvPr/>
            </p:nvSpPr>
            <p:spPr>
              <a:xfrm>
                <a:off x="3365912" y="1844824"/>
                <a:ext cx="5324343" cy="1132554"/>
              </a:xfrm>
              <a:prstGeom prst="rect">
                <a:avLst/>
              </a:prstGeom>
              <a:blipFill rotWithShape="0">
                <a:blip r:embed="rId3"/>
                <a:stretch>
                  <a:fillRect/>
                </a:stretch>
              </a:blipFill>
            </p:spPr>
            <p:txBody>
              <a:bodyPr/>
              <a:lstStyle/>
              <a:p>
                <a:r>
                  <a:rPr lang="en-GB">
                    <a:noFill/>
                  </a:rPr>
                  <a:t> </a:t>
                </a:r>
              </a:p>
            </p:txBody>
          </p:sp>
        </mc:Fallback>
      </mc:AlternateContent>
      <p:sp>
        <p:nvSpPr>
          <p:cNvPr id="8" name="Rectangle 7"/>
          <p:cNvSpPr/>
          <p:nvPr/>
        </p:nvSpPr>
        <p:spPr>
          <a:xfrm>
            <a:off x="1065211" y="2977378"/>
            <a:ext cx="9921036" cy="2958439"/>
          </a:xfrm>
          <a:prstGeom prst="rect">
            <a:avLst/>
          </a:prstGeom>
        </p:spPr>
        <p:txBody>
          <a:bodyPr wrap="square">
            <a:spAutoFit/>
          </a:bodyPr>
          <a:lstStyle/>
          <a:p>
            <a:pPr algn="just">
              <a:lnSpc>
                <a:spcPct val="150000"/>
              </a:lnSpc>
            </a:pPr>
            <a:r>
              <a:rPr lang="en-GB" dirty="0"/>
              <a:t>The Common Equity Tier 1 (CET1) is made up</a:t>
            </a:r>
          </a:p>
          <a:p>
            <a:pPr marL="285750" indent="-285750" algn="just">
              <a:lnSpc>
                <a:spcPct val="150000"/>
              </a:lnSpc>
              <a:buFont typeface="Arial" panose="020B0604020202020204" pitchFamily="34" charset="0"/>
              <a:buChar char="•"/>
            </a:pPr>
            <a:r>
              <a:rPr lang="en-GB" dirty="0"/>
              <a:t>Common shares issued by the bank</a:t>
            </a:r>
          </a:p>
          <a:p>
            <a:pPr marL="285750" indent="-285750" algn="just">
              <a:lnSpc>
                <a:spcPct val="150000"/>
              </a:lnSpc>
              <a:buFont typeface="Arial" panose="020B0604020202020204" pitchFamily="34" charset="0"/>
              <a:buChar char="•"/>
            </a:pPr>
            <a:r>
              <a:rPr lang="en-GB" dirty="0"/>
              <a:t>Stock surplus (share premium)</a:t>
            </a:r>
          </a:p>
          <a:p>
            <a:pPr marL="285750" indent="-285750" algn="just">
              <a:lnSpc>
                <a:spcPct val="150000"/>
              </a:lnSpc>
              <a:buFont typeface="Arial" panose="020B0604020202020204" pitchFamily="34" charset="0"/>
              <a:buChar char="•"/>
            </a:pPr>
            <a:r>
              <a:rPr lang="en-GB" dirty="0"/>
              <a:t>Retained earnings</a:t>
            </a:r>
          </a:p>
          <a:p>
            <a:pPr marL="285750" indent="-285750" algn="just">
              <a:lnSpc>
                <a:spcPct val="150000"/>
              </a:lnSpc>
              <a:buFont typeface="Arial" panose="020B0604020202020204" pitchFamily="34" charset="0"/>
              <a:buChar char="•"/>
            </a:pPr>
            <a:r>
              <a:rPr lang="en-GB" dirty="0"/>
              <a:t>Accumulated other comprehensive income and other disclosed reserves;</a:t>
            </a:r>
          </a:p>
          <a:p>
            <a:pPr marL="285750" indent="-285750" algn="just">
              <a:lnSpc>
                <a:spcPct val="150000"/>
              </a:lnSpc>
              <a:buFont typeface="Arial" panose="020B0604020202020204" pitchFamily="34" charset="0"/>
              <a:buChar char="•"/>
            </a:pPr>
            <a:r>
              <a:rPr lang="en-GB" dirty="0"/>
              <a:t>Common shares issued by consolidated subsidiaries of the bank and held by third parties</a:t>
            </a:r>
          </a:p>
          <a:p>
            <a:pPr marL="285750" indent="-285750" algn="just">
              <a:lnSpc>
                <a:spcPct val="150000"/>
              </a:lnSpc>
              <a:buFont typeface="Arial" panose="020B0604020202020204" pitchFamily="34" charset="0"/>
              <a:buChar char="•"/>
            </a:pPr>
            <a:r>
              <a:rPr lang="en-GB" dirty="0"/>
              <a:t>Regulatory adjustments applied in the calculation of Common Equity Tier 1</a:t>
            </a:r>
          </a:p>
        </p:txBody>
      </p:sp>
    </p:spTree>
    <p:extLst>
      <p:ext uri="{BB962C8B-B14F-4D97-AF65-F5344CB8AC3E}">
        <p14:creationId xmlns:p14="http://schemas.microsoft.com/office/powerpoint/2010/main" val="2929950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9750" indent="-539750">
              <a:lnSpc>
                <a:spcPct val="100000"/>
              </a:lnSpc>
            </a:pPr>
            <a:r>
              <a:rPr lang="en-US" dirty="0"/>
              <a:t>1. </a:t>
            </a:r>
            <a:r>
              <a:rPr lang="en-GB" dirty="0"/>
              <a:t>The Third Basel Accord</a:t>
            </a:r>
            <a:br>
              <a:rPr lang="en-GB" dirty="0"/>
            </a:br>
            <a:r>
              <a:rPr lang="en-GB" sz="2800" dirty="0">
                <a:solidFill>
                  <a:schemeClr val="tx1">
                    <a:lumMod val="75000"/>
                    <a:lumOff val="25000"/>
                  </a:schemeClr>
                </a:solidFill>
              </a:rPr>
              <a:t>Pillar 1 – Tier 1 Capital Ratio</a:t>
            </a:r>
            <a:endParaRPr lang="en-US" dirty="0">
              <a:solidFill>
                <a:schemeClr val="tx1">
                  <a:lumMod val="75000"/>
                  <a:lumOff val="25000"/>
                </a:schemeClr>
              </a:solidFill>
            </a:endParaRPr>
          </a:p>
        </p:txBody>
      </p:sp>
      <mc:AlternateContent xmlns:mc="http://schemas.openxmlformats.org/markup-compatibility/2006" xmlns:a14="http://schemas.microsoft.com/office/drawing/2010/main">
        <mc:Choice Requires="a14">
          <p:sp>
            <p:nvSpPr>
              <p:cNvPr id="4" name="Rectangle 3"/>
              <p:cNvSpPr/>
              <p:nvPr/>
            </p:nvSpPr>
            <p:spPr>
              <a:xfrm>
                <a:off x="3373015" y="1844824"/>
                <a:ext cx="5305427" cy="1132554"/>
              </a:xfrm>
              <a:prstGeom prst="rect">
                <a:avLst/>
              </a:prstGeom>
            </p:spPr>
            <p:txBody>
              <a:bodyPr wrap="none">
                <a:spAutoFit/>
              </a:bodyPr>
              <a:lstStyle/>
              <a:p>
                <a:pPr>
                  <a:lnSpc>
                    <a:spcPct val="150000"/>
                  </a:lnSpc>
                </a:pPr>
                <a14:m>
                  <m:oMathPara xmlns:m="http://schemas.openxmlformats.org/officeDocument/2006/math">
                    <m:oMathParaPr>
                      <m:jc m:val="centerGroup"/>
                    </m:oMathParaPr>
                    <m:oMath xmlns:m="http://schemas.openxmlformats.org/officeDocument/2006/math">
                      <m:r>
                        <a:rPr lang="en-GB" sz="2400" b="1" i="1">
                          <a:latin typeface="Cambria Math" panose="02040503050406030204" pitchFamily="18" charset="0"/>
                        </a:rPr>
                        <m:t>𝑻𝒊𝒆𝒓</m:t>
                      </m:r>
                      <m:r>
                        <a:rPr lang="en-GB" sz="2400" b="1" i="1">
                          <a:latin typeface="Cambria Math" panose="02040503050406030204" pitchFamily="18" charset="0"/>
                        </a:rPr>
                        <m:t> </m:t>
                      </m:r>
                      <m:r>
                        <a:rPr lang="en-GB" sz="2400" b="1" i="1">
                          <a:latin typeface="Cambria Math" panose="02040503050406030204" pitchFamily="18" charset="0"/>
                        </a:rPr>
                        <m:t>𝟏</m:t>
                      </m:r>
                      <m:r>
                        <a:rPr lang="en-GB" sz="2400" b="1" i="1">
                          <a:latin typeface="Cambria Math" panose="02040503050406030204" pitchFamily="18" charset="0"/>
                        </a:rPr>
                        <m:t> </m:t>
                      </m:r>
                      <m:r>
                        <a:rPr lang="en-GB" sz="2400" b="1" i="1">
                          <a:latin typeface="Cambria Math" panose="02040503050406030204" pitchFamily="18" charset="0"/>
                        </a:rPr>
                        <m:t>𝑪𝒂𝒑𝒊𝒕𝒂𝒍</m:t>
                      </m:r>
                      <m:r>
                        <a:rPr lang="en-GB" sz="2400" b="1" i="1">
                          <a:latin typeface="Cambria Math" panose="02040503050406030204" pitchFamily="18" charset="0"/>
                        </a:rPr>
                        <m:t> </m:t>
                      </m:r>
                      <m:r>
                        <a:rPr lang="en-GB" sz="2400" b="1" i="1">
                          <a:latin typeface="Cambria Math" panose="02040503050406030204" pitchFamily="18" charset="0"/>
                        </a:rPr>
                        <m:t>𝑹𝒂𝒕𝒊𝒐</m:t>
                      </m:r>
                      <m:r>
                        <a:rPr lang="en-GB" sz="2400" i="1">
                          <a:latin typeface="Cambria Math" panose="02040503050406030204" pitchFamily="18" charset="0"/>
                        </a:rPr>
                        <m:t>=</m:t>
                      </m:r>
                      <m:f>
                        <m:fPr>
                          <m:ctrlPr>
                            <a:rPr lang="en-GB" sz="2400" i="1">
                              <a:latin typeface="Cambria Math" panose="02040503050406030204" pitchFamily="18" charset="0"/>
                            </a:rPr>
                          </m:ctrlPr>
                        </m:fPr>
                        <m:num>
                          <m:r>
                            <a:rPr lang="en-GB" sz="2400" i="1">
                              <a:latin typeface="Cambria Math" panose="02040503050406030204" pitchFamily="18" charset="0"/>
                            </a:rPr>
                            <m:t>𝑇𝑖𝑒𝑟</m:t>
                          </m:r>
                          <m:r>
                            <a:rPr lang="en-GB" sz="2400" i="1">
                              <a:latin typeface="Cambria Math" panose="02040503050406030204" pitchFamily="18" charset="0"/>
                            </a:rPr>
                            <m:t> 1</m:t>
                          </m:r>
                        </m:num>
                        <m:den>
                          <m:r>
                            <a:rPr lang="en-GB" sz="2400" i="1">
                              <a:latin typeface="Cambria Math" panose="02040503050406030204" pitchFamily="18" charset="0"/>
                            </a:rPr>
                            <m:t>𝑅𝑊𝐴</m:t>
                          </m:r>
                        </m:den>
                      </m:f>
                      <m:r>
                        <a:rPr lang="en-GB" sz="2400" i="1">
                          <a:latin typeface="Cambria Math" panose="02040503050406030204" pitchFamily="18" charset="0"/>
                        </a:rPr>
                        <m:t>≥6%</m:t>
                      </m:r>
                    </m:oMath>
                  </m:oMathPara>
                </a14:m>
                <a:endParaRPr lang="en-GB" sz="2400" dirty="0"/>
              </a:p>
            </p:txBody>
          </p:sp>
        </mc:Choice>
        <mc:Fallback xmlns="">
          <p:sp>
            <p:nvSpPr>
              <p:cNvPr id="4" name="Rectangle 3"/>
              <p:cNvSpPr>
                <a:spLocks noRot="1" noChangeAspect="1" noMove="1" noResize="1" noEditPoints="1" noAdjustHandles="1" noChangeArrowheads="1" noChangeShapeType="1" noTextEdit="1"/>
              </p:cNvSpPr>
              <p:nvPr/>
            </p:nvSpPr>
            <p:spPr>
              <a:xfrm>
                <a:off x="3373015" y="1844824"/>
                <a:ext cx="5305427" cy="1132554"/>
              </a:xfrm>
              <a:prstGeom prst="rect">
                <a:avLst/>
              </a:prstGeom>
              <a:blipFill rotWithShape="0">
                <a:blip r:embed="rId3"/>
                <a:stretch>
                  <a:fillRect/>
                </a:stretch>
              </a:blipFill>
            </p:spPr>
            <p:txBody>
              <a:bodyPr/>
              <a:lstStyle/>
              <a:p>
                <a:r>
                  <a:rPr lang="en-GB">
                    <a:noFill/>
                  </a:rPr>
                  <a:t> </a:t>
                </a:r>
              </a:p>
            </p:txBody>
          </p:sp>
        </mc:Fallback>
      </mc:AlternateContent>
      <p:sp>
        <p:nvSpPr>
          <p:cNvPr id="8" name="Rectangle 7"/>
          <p:cNvSpPr/>
          <p:nvPr/>
        </p:nvSpPr>
        <p:spPr>
          <a:xfrm>
            <a:off x="1065211" y="2977378"/>
            <a:ext cx="9921036" cy="2585323"/>
          </a:xfrm>
          <a:prstGeom prst="rect">
            <a:avLst/>
          </a:prstGeom>
        </p:spPr>
        <p:txBody>
          <a:bodyPr wrap="square">
            <a:spAutoFit/>
          </a:bodyPr>
          <a:lstStyle/>
          <a:p>
            <a:pPr algn="just">
              <a:lnSpc>
                <a:spcPct val="150000"/>
              </a:lnSpc>
            </a:pPr>
            <a:r>
              <a:rPr lang="en-GB" dirty="0"/>
              <a:t>The Tier 1 capital is made up</a:t>
            </a:r>
          </a:p>
          <a:p>
            <a:pPr marL="285750" indent="-285750" algn="just">
              <a:lnSpc>
                <a:spcPct val="150000"/>
              </a:lnSpc>
              <a:buFont typeface="Arial" panose="020B0604020202020204" pitchFamily="34" charset="0"/>
              <a:buChar char="•"/>
            </a:pPr>
            <a:r>
              <a:rPr lang="en-GB" dirty="0"/>
              <a:t>Common Equity Tier 1 capital (4.5%)</a:t>
            </a:r>
          </a:p>
          <a:p>
            <a:pPr marL="285750" indent="-285750" algn="just">
              <a:lnSpc>
                <a:spcPct val="150000"/>
              </a:lnSpc>
              <a:buFont typeface="Arial" panose="020B0604020202020204" pitchFamily="34" charset="0"/>
              <a:buChar char="•"/>
            </a:pPr>
            <a:r>
              <a:rPr lang="en-GB" dirty="0"/>
              <a:t>Additional Tier 1 capital (1.5%): it is composed by elements that meet the criteria for inclusion in Additional Tier 1 capital (and are not included in Common Equity Tier 1)</a:t>
            </a:r>
          </a:p>
          <a:p>
            <a:pPr algn="just">
              <a:lnSpc>
                <a:spcPct val="150000"/>
              </a:lnSpc>
            </a:pPr>
            <a:endParaRPr lang="en-GB" dirty="0"/>
          </a:p>
          <a:p>
            <a:pPr algn="just">
              <a:lnSpc>
                <a:spcPct val="150000"/>
              </a:lnSpc>
            </a:pPr>
            <a:r>
              <a:rPr lang="en-GB" dirty="0"/>
              <a:t>In the Tier 1 the predominant form of capital must be common shares and retained earnings</a:t>
            </a:r>
          </a:p>
        </p:txBody>
      </p:sp>
    </p:spTree>
    <p:extLst>
      <p:ext uri="{BB962C8B-B14F-4D97-AF65-F5344CB8AC3E}">
        <p14:creationId xmlns:p14="http://schemas.microsoft.com/office/powerpoint/2010/main" val="2015915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usiness strategy presentation">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strategy presentation.potx" id="{EB0D3B34-B7D6-4C45-8EC6-74593BA23307}" vid="{3C7E45A4-4E96-419A-A06F-C7909FE41FBD}"/>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FF1070-8794-47AC-90B7-1F2E078096FF}">
  <ds:schemaRefs>
    <ds:schemaRef ds:uri="http://purl.org/dc/elements/1.1/"/>
    <ds:schemaRef ds:uri="http://schemas.openxmlformats.org/package/2006/metadata/core-properties"/>
    <ds:schemaRef ds:uri="a4f35948-e619-41b3-aa29-22878b09cfd2"/>
    <ds:schemaRef ds:uri="http://schemas.microsoft.com/office/infopath/2007/PartnerControls"/>
    <ds:schemaRef ds:uri="http://purl.org/dc/terms/"/>
    <ds:schemaRef ds:uri="http://schemas.microsoft.com/office/2006/documentManagement/types"/>
    <ds:schemaRef ds:uri="40262f94-9f35-4ac3-9a90-690165a166b7"/>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53E1689-1E09-4ADC-A5E7-6718BF79A8A6}">
  <ds:schemaRefs>
    <ds:schemaRef ds:uri="http://schemas.microsoft.com/sharepoint/v3/contenttype/forms"/>
  </ds:schemaRefs>
</ds:datastoreItem>
</file>

<file path=customXml/itemProps3.xml><?xml version="1.0" encoding="utf-8"?>
<ds:datastoreItem xmlns:ds="http://schemas.openxmlformats.org/officeDocument/2006/customXml" ds:itemID="{7CB30B94-6D3B-4C91-947C-5EB8E8EFFE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Business strategy presentation</Template>
  <TotalTime>3646</TotalTime>
  <Words>2252</Words>
  <Application>Microsoft Office PowerPoint</Application>
  <PresentationFormat>Personnalisé</PresentationFormat>
  <Paragraphs>236</Paragraphs>
  <Slides>24</Slides>
  <Notes>24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Cambria Math</vt:lpstr>
      <vt:lpstr>Century Gothic</vt:lpstr>
      <vt:lpstr>Palatino Linotype</vt:lpstr>
      <vt:lpstr>Business strategy presentation</vt:lpstr>
      <vt:lpstr>Présentation PowerPoint</vt:lpstr>
      <vt:lpstr>AGENDA</vt:lpstr>
      <vt:lpstr>1. The Third Basel Accord The framework</vt:lpstr>
      <vt:lpstr>1. The Third Basel Accord The Committee’s response</vt:lpstr>
      <vt:lpstr>1. The Third Basel Accord Pillar 1 – Capital, Risk coverage and Leverage</vt:lpstr>
      <vt:lpstr>1. The Third Basel Accord Pillar 1 – The RWA concept</vt:lpstr>
      <vt:lpstr>1. The Third Basel Accord Pillar 1 – The Total RWA</vt:lpstr>
      <vt:lpstr>1. The Third Basel Accord Pillar 1 – CET 1 Capital Ratio</vt:lpstr>
      <vt:lpstr>1. The Third Basel Accord Pillar 1 – Tier 1 Capital Ratio</vt:lpstr>
      <vt:lpstr>1. The Third Basel Accord Pillar 1 – Total Capital Ratio</vt:lpstr>
      <vt:lpstr>1. The Third Basel Accord Pillar 1 – Two additional capital buffers</vt:lpstr>
      <vt:lpstr>1. The Third Basel Accord Pillar 1 – Capital Conservation Buffer</vt:lpstr>
      <vt:lpstr>1. The Third Basel Accord Pillar 1 – Countercyclical Capital Buffer</vt:lpstr>
      <vt:lpstr>1. The Third Basel Accord Pillar 1 – The Leverage Ratio and additional measures</vt:lpstr>
      <vt:lpstr>1. The Third Basel Accord Pillar 2 – Supervisory Review</vt:lpstr>
      <vt:lpstr>1. The Third Basel Accord Pillar 3 – Market Discipline</vt:lpstr>
      <vt:lpstr>1. The Third Basel Accord Liquidity Requirements</vt:lpstr>
      <vt:lpstr>1. The Third Basel Accord Liquidity Requirements – LCR</vt:lpstr>
      <vt:lpstr>1. The Third Basel Accord Liquidity Requirements – NSFR</vt:lpstr>
      <vt:lpstr>2. Implementation of Basel III Implementation</vt:lpstr>
      <vt:lpstr>2. Implementation of Basel III Implementation in Europe: the CRD IV</vt:lpstr>
      <vt:lpstr>3. The Criticisms The criticisms to Basel III</vt:lpstr>
      <vt:lpstr>3. Conclusions A new model: Basel IV</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Riccardo Gastaldo</dc:creator>
  <cp:lastModifiedBy>Ari</cp:lastModifiedBy>
  <cp:revision>199</cp:revision>
  <dcterms:created xsi:type="dcterms:W3CDTF">2017-11-26T07:51:19Z</dcterms:created>
  <dcterms:modified xsi:type="dcterms:W3CDTF">2018-05-07T19:24:39Z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74069400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