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9" r:id="rId2"/>
    <p:sldId id="256" r:id="rId3"/>
    <p:sldId id="270" r:id="rId4"/>
    <p:sldId id="257" r:id="rId5"/>
    <p:sldId id="271" r:id="rId6"/>
    <p:sldId id="258" r:id="rId7"/>
    <p:sldId id="285" r:id="rId8"/>
    <p:sldId id="261" r:id="rId9"/>
    <p:sldId id="288" r:id="rId10"/>
    <p:sldId id="274" r:id="rId11"/>
    <p:sldId id="275" r:id="rId12"/>
    <p:sldId id="276" r:id="rId13"/>
    <p:sldId id="278" r:id="rId14"/>
    <p:sldId id="286" r:id="rId15"/>
    <p:sldId id="287" r:id="rId16"/>
    <p:sldId id="2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4B6"/>
    <a:srgbClr val="F9FBFD"/>
    <a:srgbClr val="FFFF00"/>
    <a:srgbClr val="FF0000"/>
    <a:srgbClr val="FFFFFF"/>
    <a:srgbClr val="52FC24"/>
    <a:srgbClr val="920000"/>
    <a:srgbClr val="0F223D"/>
    <a:srgbClr val="FFAA00"/>
    <a:srgbClr val="2F6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microsoft.com/office/2011/relationships/chartColorStyle" Target="colors1.xml"/><Relationship Id="rId1" Type="http://schemas.microsoft.com/office/2011/relationships/chartStyle" Target="style1.x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microsoft.com/office/2011/relationships/chartColorStyle" Target="colors2.xml"/><Relationship Id="rId1" Type="http://schemas.microsoft.com/office/2011/relationships/chartStyle" Target="style2.xml"/><Relationship Id="rId6" Type="http://schemas.openxmlformats.org/officeDocument/2006/relationships/package" Target="../embeddings/Microsoft_Excel_Worksheet2.xlsx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smtClean="0">
                <a:latin typeface="Arial Narrow" panose="020B0606020202030204" pitchFamily="34" charset="0"/>
              </a:rPr>
              <a:t>EU </a:t>
            </a:r>
            <a:r>
              <a:rPr lang="en-US" sz="1800" b="1" dirty="0">
                <a:latin typeface="Arial Narrow" panose="020B0606020202030204" pitchFamily="34" charset="0"/>
              </a:rPr>
              <a:t>Banking Activity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European Banking Activity</c:v>
                </c:pt>
              </c:strCache>
            </c:strRef>
          </c:tx>
          <c:spPr>
            <a:blipFill>
              <a:blip xmlns:r="http://schemas.openxmlformats.org/officeDocument/2006/relationships" r:embed="rId3"/>
              <a:tile tx="0" ty="0" sx="100000" sy="100000" flip="none" algn="tl"/>
            </a:blipFill>
          </c:spPr>
          <c:dPt>
            <c:idx val="0"/>
            <c:bubble3D val="0"/>
            <c:spPr>
              <a:blipFill dpi="0" rotWithShape="1">
                <a:blip xmlns:r="http://schemas.openxmlformats.org/officeDocument/2006/relationships" r:embed="rId4"/>
                <a:srcRect/>
                <a:stretch>
                  <a:fillRect l="-32000" t="-6000" r="-33000" b="-6000"/>
                </a:stretch>
              </a:blip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blipFill dpi="0" rotWithShape="1">
                <a:blip xmlns:r="http://schemas.openxmlformats.org/officeDocument/2006/relationships" r:embed="rId5"/>
                <a:srcRect/>
                <a:stretch>
                  <a:fillRect r="-15000"/>
                </a:stretch>
              </a:blip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Foglio1!$A$2:$A$3</c:f>
              <c:strCache>
                <c:ptCount val="2"/>
                <c:pt idx="0">
                  <c:v>EU</c:v>
                </c:pt>
                <c:pt idx="1">
                  <c:v>UK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74</c:v>
                </c:pt>
                <c:pt idx="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6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smtClean="0">
                <a:latin typeface="Arial Narrow" panose="020B0606020202030204" pitchFamily="34" charset="0"/>
              </a:rPr>
              <a:t>EU Asset Management </a:t>
            </a:r>
            <a:r>
              <a:rPr lang="en-US" sz="1800" b="1" dirty="0">
                <a:latin typeface="Arial Narrow" panose="020B0606020202030204" pitchFamily="34" charset="0"/>
              </a:rPr>
              <a:t>Activity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European Banking Activity</c:v>
                </c:pt>
              </c:strCache>
            </c:strRef>
          </c:tx>
          <c:spPr>
            <a:blipFill>
              <a:blip xmlns:r="http://schemas.openxmlformats.org/officeDocument/2006/relationships" r:embed="rId3"/>
              <a:tile tx="0" ty="0" sx="100000" sy="100000" flip="none" algn="tl"/>
            </a:blipFill>
          </c:spPr>
          <c:dPt>
            <c:idx val="0"/>
            <c:bubble3D val="0"/>
            <c:spPr>
              <a:blipFill dpi="0" rotWithShape="1">
                <a:blip xmlns:r="http://schemas.openxmlformats.org/officeDocument/2006/relationships" r:embed="rId4"/>
                <a:srcRect/>
                <a:stretch>
                  <a:fillRect l="-75000" t="-7000" r="-46000" b="-6000"/>
                </a:stretch>
              </a:blip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blipFill dpi="0" rotWithShape="1">
                <a:blip xmlns:r="http://schemas.openxmlformats.org/officeDocument/2006/relationships" r:embed="rId5"/>
                <a:srcRect/>
                <a:stretch>
                  <a:fillRect r="-15000"/>
                </a:stretch>
              </a:blip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Foglio1!$A$2:$A$3</c:f>
              <c:strCache>
                <c:ptCount val="2"/>
                <c:pt idx="0">
                  <c:v>EU</c:v>
                </c:pt>
                <c:pt idx="1">
                  <c:v>UK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59</c:v>
                </c:pt>
                <c:pt idx="1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6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D8FF3-3B70-4101-AE74-C55E51BE5670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A0588-6E47-4CEF-90B7-7F209F6A9E2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7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0588-6E47-4CEF-90B7-7F209F6A9E2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985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0588-6E47-4CEF-90B7-7F209F6A9E2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54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0588-6E47-4CEF-90B7-7F209F6A9E2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89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7B85-333A-496C-909B-2B676A9CFD6F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60B-9A32-4F95-966D-A754CED23EF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62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7B85-333A-496C-909B-2B676A9CFD6F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60B-9A32-4F95-966D-A754CED23EF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97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7B85-333A-496C-909B-2B676A9CFD6F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60B-9A32-4F95-966D-A754CED23EF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32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7B85-333A-496C-909B-2B676A9CFD6F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60B-9A32-4F95-966D-A754CED23EF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3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7B85-333A-496C-909B-2B676A9CFD6F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60B-9A32-4F95-966D-A754CED23EF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77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7B85-333A-496C-909B-2B676A9CFD6F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60B-9A32-4F95-966D-A754CED23EF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9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7B85-333A-496C-909B-2B676A9CFD6F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60B-9A32-4F95-966D-A754CED23EF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82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7B85-333A-496C-909B-2B676A9CFD6F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60B-9A32-4F95-966D-A754CED23EF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90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7B85-333A-496C-909B-2B676A9CFD6F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60B-9A32-4F95-966D-A754CED23EF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51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7B85-333A-496C-909B-2B676A9CFD6F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60B-9A32-4F95-966D-A754CED23EF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3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7B85-333A-496C-909B-2B676A9CFD6F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E60B-9A32-4F95-966D-A754CED23EF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04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D7B85-333A-496C-909B-2B676A9CFD6F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0E60B-9A32-4F95-966D-A754CED23EF8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35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emf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emf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6.png"/><Relationship Id="rId7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r="25621"/>
          <a:stretch/>
        </p:blipFill>
        <p:spPr>
          <a:xfrm>
            <a:off x="9420665" y="3783169"/>
            <a:ext cx="2771335" cy="307483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3081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olo rettangolo 9"/>
          <p:cNvSpPr/>
          <p:nvPr/>
        </p:nvSpPr>
        <p:spPr>
          <a:xfrm rot="10800000" flipH="1">
            <a:off x="9308124" y="0"/>
            <a:ext cx="956604" cy="68580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asellaDiTesto 10"/>
          <p:cNvSpPr txBox="1"/>
          <p:nvPr/>
        </p:nvSpPr>
        <p:spPr>
          <a:xfrm>
            <a:off x="998806" y="1985610"/>
            <a:ext cx="7976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MEASURING THE IMPACT OF BREXIT</a:t>
            </a:r>
          </a:p>
          <a:p>
            <a:pPr algn="ctr"/>
            <a:r>
              <a:rPr lang="it-IT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ON BRITISH FINANCIAL INSTITUTIONS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193388" y="3409425"/>
            <a:ext cx="5587218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Alessio </a:t>
            </a:r>
            <a:r>
              <a:rPr lang="it-IT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Mazzotta</a:t>
            </a:r>
          </a:p>
          <a:p>
            <a:pPr algn="ctr"/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Università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Carlo Cattaneo – 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LIUC</a:t>
            </a:r>
          </a:p>
          <a:p>
            <a:pPr algn="ctr"/>
            <a:endParaRPr lang="it-IT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21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May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2018</a:t>
            </a:r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947188" y="3309049"/>
            <a:ext cx="8100000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03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r="25621"/>
          <a:stretch/>
        </p:blipFill>
        <p:spPr>
          <a:xfrm>
            <a:off x="9420665" y="3783169"/>
            <a:ext cx="2771335" cy="307483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3081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olo rettangolo 9"/>
          <p:cNvSpPr/>
          <p:nvPr/>
        </p:nvSpPr>
        <p:spPr>
          <a:xfrm rot="10800000" flipH="1">
            <a:off x="9308124" y="0"/>
            <a:ext cx="956604" cy="68580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asellaDiTesto 4"/>
          <p:cNvSpPr txBox="1"/>
          <p:nvPr/>
        </p:nvSpPr>
        <p:spPr>
          <a:xfrm>
            <a:off x="661182" y="604901"/>
            <a:ext cx="4374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OLS &amp; RESIDUAL ANALYSIS </a:t>
            </a: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– FULL SAMPLE</a:t>
            </a:r>
            <a:endParaRPr lang="en-GB" sz="2400" b="1" baseline="30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689318" y="1465812"/>
            <a:ext cx="3780000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Immagine 2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5"/>
          <a:stretch/>
        </p:blipFill>
        <p:spPr bwMode="auto">
          <a:xfrm>
            <a:off x="661182" y="2136282"/>
            <a:ext cx="4635088" cy="31843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CasellaDiTesto 12"/>
          <p:cNvSpPr txBox="1"/>
          <p:nvPr/>
        </p:nvSpPr>
        <p:spPr>
          <a:xfrm>
            <a:off x="689318" y="5322193"/>
            <a:ext cx="29532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Own elaboration from </a:t>
            </a:r>
            <a:r>
              <a:rPr lang="en-GB" sz="1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EViews</a:t>
            </a:r>
            <a:endParaRPr lang="en-GB" sz="1000" i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5488530" y="2799126"/>
                <a:ext cx="4108361" cy="1762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The model denotes inability of the financial sector to reflect</a:t>
                </a:r>
              </a:p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the trend of the FTSE 100, the closer we get to Brexit</a:t>
                </a:r>
              </a:p>
              <a:p>
                <a:endParaRPr lang="en-GB" sz="11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it-IT" sz="1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1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=77%</m:t>
                      </m:r>
                    </m:oMath>
                  </m:oMathPara>
                </a14:m>
                <a:endPara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endParaRPr>
              </a:p>
              <a:p>
                <a:endParaRPr lang="en-GB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endParaRPr>
              </a:p>
              <a:p>
                <a:r>
                  <a:rPr lang="en-GB" sz="14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Breusch</a:t>
                </a:r>
                <a:r>
                  <a:rPr lang="en-GB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-Pagan-Godfrey test:</a:t>
                </a:r>
              </a:p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Heteroscedastic residuals </a:t>
                </a:r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sym typeface="Wingdings" panose="05000000000000000000" pitchFamily="2" charset="2"/>
                  </a:rPr>
                  <a:t> Periods marked by uncertainty</a:t>
                </a:r>
              </a:p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sym typeface="Wingdings" panose="05000000000000000000" pitchFamily="2" charset="2"/>
                  </a:rPr>
                  <a:t>tend to be followed by uncertain periods. Higher volatility.</a:t>
                </a:r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530" y="2799126"/>
                <a:ext cx="4108361" cy="1762021"/>
              </a:xfrm>
              <a:prstGeom prst="rect">
                <a:avLst/>
              </a:prstGeom>
              <a:blipFill rotWithShape="0">
                <a:blip r:embed="rId4"/>
                <a:stretch>
                  <a:fillRect l="-445" t="-692" b="-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sellaDiTesto 3"/>
          <p:cNvSpPr txBox="1"/>
          <p:nvPr/>
        </p:nvSpPr>
        <p:spPr>
          <a:xfrm>
            <a:off x="689318" y="1865660"/>
            <a:ext cx="2300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RESIDUAL PLOT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1019175" y="4010025"/>
            <a:ext cx="4248000" cy="0"/>
          </a:xfrm>
          <a:prstGeom prst="line">
            <a:avLst/>
          </a:prstGeom>
          <a:ln w="127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5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r="25621"/>
          <a:stretch/>
        </p:blipFill>
        <p:spPr>
          <a:xfrm>
            <a:off x="9420665" y="3783169"/>
            <a:ext cx="2771335" cy="307483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3081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olo rettangolo 9"/>
          <p:cNvSpPr/>
          <p:nvPr/>
        </p:nvSpPr>
        <p:spPr>
          <a:xfrm rot="10800000" flipH="1">
            <a:off x="9308124" y="0"/>
            <a:ext cx="956604" cy="68580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asellaDiTesto 4"/>
          <p:cNvSpPr txBox="1"/>
          <p:nvPr/>
        </p:nvSpPr>
        <p:spPr>
          <a:xfrm>
            <a:off x="661181" y="604901"/>
            <a:ext cx="3596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STRUCTURAL BREAK TEST</a:t>
            </a:r>
            <a:endParaRPr lang="en-GB" sz="2400" b="1" baseline="30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689318" y="1066566"/>
            <a:ext cx="3528000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magin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18" y="1842739"/>
            <a:ext cx="3658062" cy="3477845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689318" y="5322193"/>
            <a:ext cx="29532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Own elaboration from </a:t>
            </a:r>
            <a:r>
              <a:rPr lang="en-GB" sz="1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EViews</a:t>
            </a:r>
            <a:endParaRPr lang="en-GB" sz="1000" i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4" name="Connettore 1 13"/>
          <p:cNvCxnSpPr/>
          <p:nvPr/>
        </p:nvCxnSpPr>
        <p:spPr>
          <a:xfrm rot="16200000">
            <a:off x="3063061" y="3606739"/>
            <a:ext cx="3528000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5095141" y="2919941"/>
            <a:ext cx="455898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Bai-</a:t>
            </a:r>
            <a:r>
              <a:rPr lang="en-GB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Perron</a:t>
            </a: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test:</a:t>
            </a:r>
          </a:p>
          <a:p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 can be considered a fully-fledged exogenous shock </a:t>
            </a:r>
          </a:p>
          <a:p>
            <a:endParaRPr lang="en-GB" sz="11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 result of the referendum did cause an unexpected abnormal shift in the OLS model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42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r="25621"/>
          <a:stretch/>
        </p:blipFill>
        <p:spPr>
          <a:xfrm>
            <a:off x="9420665" y="3783169"/>
            <a:ext cx="2771335" cy="307483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3081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olo rettangolo 9"/>
          <p:cNvSpPr/>
          <p:nvPr/>
        </p:nvSpPr>
        <p:spPr>
          <a:xfrm rot="10800000" flipH="1">
            <a:off x="9308124" y="0"/>
            <a:ext cx="956604" cy="68580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asellaDiTesto 10"/>
          <p:cNvSpPr txBox="1"/>
          <p:nvPr/>
        </p:nvSpPr>
        <p:spPr>
          <a:xfrm>
            <a:off x="661182" y="604901"/>
            <a:ext cx="5069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OLS &amp; RESIDUAL ANALYSIS </a:t>
            </a: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–</a:t>
            </a:r>
          </a:p>
          <a:p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FULL SAMPLE WITH DUMMY VARIABLE</a:t>
            </a:r>
            <a:endParaRPr lang="en-GB" sz="2400" b="1" baseline="30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2" name="Connettore 1 11"/>
          <p:cNvCxnSpPr/>
          <p:nvPr/>
        </p:nvCxnSpPr>
        <p:spPr>
          <a:xfrm>
            <a:off x="689318" y="1465812"/>
            <a:ext cx="4932000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689318" y="5322193"/>
            <a:ext cx="29532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Own elaboration from </a:t>
            </a:r>
            <a:r>
              <a:rPr lang="en-GB" sz="1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EViews</a:t>
            </a:r>
            <a:endParaRPr lang="en-GB" sz="1000" i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Immagine 1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3"/>
          <a:stretch/>
        </p:blipFill>
        <p:spPr bwMode="auto">
          <a:xfrm>
            <a:off x="661182" y="2204214"/>
            <a:ext cx="4714807" cy="31163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CasellaDiTesto 15"/>
          <p:cNvSpPr txBox="1"/>
          <p:nvPr/>
        </p:nvSpPr>
        <p:spPr>
          <a:xfrm>
            <a:off x="689318" y="1865660"/>
            <a:ext cx="2300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RESIDUAL PLOT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sellaDiTesto 16"/>
              <p:cNvSpPr txBox="1"/>
              <p:nvPr/>
            </p:nvSpPr>
            <p:spPr>
              <a:xfrm>
                <a:off x="5488530" y="2799126"/>
                <a:ext cx="4108361" cy="1723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The model detects that the financial sector undergoes an unexpected downshift, due to Brexit</a:t>
                </a:r>
              </a:p>
              <a:p>
                <a:endParaRPr lang="en-GB" sz="11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it-IT" sz="1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1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=80%</m:t>
                      </m:r>
                    </m:oMath>
                  </m:oMathPara>
                </a14:m>
                <a:endPara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endParaRPr>
              </a:p>
              <a:p>
                <a:endParaRPr lang="en-GB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endParaRPr>
              </a:p>
              <a:p>
                <a:r>
                  <a:rPr lang="en-GB" sz="14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Breusch</a:t>
                </a:r>
                <a:r>
                  <a:rPr lang="en-GB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-Pagan-Godfrey test:</a:t>
                </a:r>
              </a:p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sym typeface="Wingdings" panose="05000000000000000000" pitchFamily="2" charset="2"/>
                  </a:rPr>
                  <a:t>With the insertion of a dummy variable, the residuals become homoscedastic</a:t>
                </a:r>
              </a:p>
            </p:txBody>
          </p:sp>
        </mc:Choice>
        <mc:Fallback xmlns=""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530" y="2799126"/>
                <a:ext cx="4108361" cy="1723549"/>
              </a:xfrm>
              <a:prstGeom prst="rect">
                <a:avLst/>
              </a:prstGeom>
              <a:blipFill rotWithShape="0">
                <a:blip r:embed="rId4"/>
                <a:stretch>
                  <a:fillRect l="-445" t="-707" b="-28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nettore 1 12"/>
          <p:cNvCxnSpPr/>
          <p:nvPr/>
        </p:nvCxnSpPr>
        <p:spPr>
          <a:xfrm>
            <a:off x="1034415" y="3620616"/>
            <a:ext cx="4320000" cy="0"/>
          </a:xfrm>
          <a:prstGeom prst="line">
            <a:avLst/>
          </a:prstGeom>
          <a:ln w="127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4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r="25621"/>
          <a:stretch/>
        </p:blipFill>
        <p:spPr>
          <a:xfrm>
            <a:off x="9420665" y="3783169"/>
            <a:ext cx="2771335" cy="307483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3081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olo rettangolo 9"/>
          <p:cNvSpPr/>
          <p:nvPr/>
        </p:nvSpPr>
        <p:spPr>
          <a:xfrm rot="10800000" flipH="1">
            <a:off x="9308124" y="0"/>
            <a:ext cx="956604" cy="68580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tangolo 10"/>
          <p:cNvSpPr/>
          <p:nvPr/>
        </p:nvSpPr>
        <p:spPr>
          <a:xfrm rot="10800000">
            <a:off x="737379" y="2133026"/>
            <a:ext cx="2880000" cy="180000"/>
          </a:xfrm>
          <a:prstGeom prst="rect">
            <a:avLst/>
          </a:prstGeom>
          <a:gradFill flip="none" rotWithShape="1">
            <a:gsLst>
              <a:gs pos="0">
                <a:srgbClr val="CC0008">
                  <a:tint val="23500"/>
                  <a:satMod val="160000"/>
                </a:srgbClr>
              </a:gs>
              <a:gs pos="0">
                <a:srgbClr val="F3F3F3"/>
              </a:gs>
              <a:gs pos="0">
                <a:srgbClr val="2D64B6"/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tangolo 11"/>
          <p:cNvSpPr/>
          <p:nvPr/>
        </p:nvSpPr>
        <p:spPr>
          <a:xfrm>
            <a:off x="3592753" y="2133026"/>
            <a:ext cx="2520000" cy="180000"/>
          </a:xfrm>
          <a:prstGeom prst="rect">
            <a:avLst/>
          </a:prstGeom>
          <a:solidFill>
            <a:srgbClr val="2D64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ttangolo 13"/>
          <p:cNvSpPr/>
          <p:nvPr/>
        </p:nvSpPr>
        <p:spPr>
          <a:xfrm>
            <a:off x="6112753" y="2133026"/>
            <a:ext cx="2880000" cy="180000"/>
          </a:xfrm>
          <a:prstGeom prst="rect">
            <a:avLst/>
          </a:prstGeom>
          <a:gradFill flip="none" rotWithShape="1">
            <a:gsLst>
              <a:gs pos="0">
                <a:srgbClr val="CC0008">
                  <a:tint val="23500"/>
                  <a:satMod val="160000"/>
                </a:srgbClr>
              </a:gs>
              <a:gs pos="0">
                <a:srgbClr val="F3F3F3"/>
              </a:gs>
              <a:gs pos="0">
                <a:srgbClr val="2D64B6"/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e 14"/>
          <p:cNvSpPr/>
          <p:nvPr/>
        </p:nvSpPr>
        <p:spPr>
          <a:xfrm>
            <a:off x="5757034" y="2169092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asellaDiTesto 15"/>
          <p:cNvSpPr txBox="1"/>
          <p:nvPr/>
        </p:nvSpPr>
        <p:spPr>
          <a:xfrm>
            <a:off x="5022637" y="1702245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24</a:t>
            </a:r>
            <a:r>
              <a:rPr lang="en-GB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June 2016</a:t>
            </a:r>
          </a:p>
        </p:txBody>
      </p:sp>
      <p:sp>
        <p:nvSpPr>
          <p:cNvPr id="17" name="Ovale 16"/>
          <p:cNvSpPr/>
          <p:nvPr/>
        </p:nvSpPr>
        <p:spPr>
          <a:xfrm>
            <a:off x="3868808" y="2169026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e 17"/>
          <p:cNvSpPr/>
          <p:nvPr/>
        </p:nvSpPr>
        <p:spPr>
          <a:xfrm>
            <a:off x="7511452" y="2169026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e 18"/>
          <p:cNvSpPr/>
          <p:nvPr/>
        </p:nvSpPr>
        <p:spPr>
          <a:xfrm>
            <a:off x="2110947" y="2169026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asellaDiTesto 19"/>
          <p:cNvSpPr txBox="1"/>
          <p:nvPr/>
        </p:nvSpPr>
        <p:spPr>
          <a:xfrm>
            <a:off x="1376550" y="1702245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31</a:t>
            </a:r>
            <a:r>
              <a:rPr lang="en-GB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May 2016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6777055" y="1702245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6</a:t>
            </a:r>
            <a:r>
              <a:rPr lang="en-GB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July 2016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134411" y="1702245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13</a:t>
            </a:r>
            <a:r>
              <a:rPr lang="en-GB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June 2016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5865034" y="2467864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2288150" y="2475368"/>
            <a:ext cx="1576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 -2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4037470" y="2475368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 -1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661182" y="604901"/>
            <a:ext cx="4374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OLS &amp; RESIDUAL ANALYSIS </a:t>
            </a: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– SUBPERIODS</a:t>
            </a:r>
            <a:endParaRPr lang="en-GB" sz="2400" b="1" baseline="30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7" name="Connettore 1 26"/>
          <p:cNvCxnSpPr/>
          <p:nvPr/>
        </p:nvCxnSpPr>
        <p:spPr>
          <a:xfrm>
            <a:off x="689318" y="1465812"/>
            <a:ext cx="3780000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978009" y="6157741"/>
            <a:ext cx="242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Own elaboration from </a:t>
            </a:r>
            <a:r>
              <a:rPr lang="en-GB" sz="1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EViews</a:t>
            </a:r>
            <a:endParaRPr lang="en-GB" sz="1000" i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1" name="Immagine 3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1"/>
          <a:stretch/>
        </p:blipFill>
        <p:spPr bwMode="auto">
          <a:xfrm>
            <a:off x="929948" y="3471774"/>
            <a:ext cx="4021887" cy="26876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2" name="CasellaDiTesto 31"/>
          <p:cNvSpPr txBox="1"/>
          <p:nvPr/>
        </p:nvSpPr>
        <p:spPr>
          <a:xfrm>
            <a:off x="865366" y="3133220"/>
            <a:ext cx="2300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RESIDUAL PLOT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sellaDiTesto 32"/>
              <p:cNvSpPr txBox="1"/>
              <p:nvPr/>
            </p:nvSpPr>
            <p:spPr>
              <a:xfrm>
                <a:off x="5276269" y="3505604"/>
                <a:ext cx="3753519" cy="2323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Mean FTSE 100 – Mean Financial Sector = 0,053%</a:t>
                </a:r>
              </a:p>
              <a:p>
                <a:endParaRPr lang="en-GB" sz="11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it-IT" sz="1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1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=76%</m:t>
                      </m:r>
                    </m:oMath>
                  </m:oMathPara>
                </a14:m>
                <a:endPara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endParaRPr>
              </a:p>
              <a:p>
                <a:endParaRPr lang="en-GB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endParaRPr>
              </a:p>
              <a:p>
                <a:r>
                  <a:rPr lang="en-GB" sz="14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Breusch</a:t>
                </a:r>
                <a:r>
                  <a:rPr lang="en-GB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-Pagan-Godfrey test:</a:t>
                </a:r>
              </a:p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Homoscedastic residuals</a:t>
                </a:r>
              </a:p>
              <a:p>
                <a:endParaRPr lang="en-GB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sym typeface="Wingdings" panose="05000000000000000000" pitchFamily="2" charset="2"/>
                </a:endParaRPr>
              </a:p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sym typeface="Wingdings" panose="05000000000000000000" pitchFamily="2" charset="2"/>
                  </a:rPr>
                  <a:t>The residuals show that the yield of the financial sector tends to mimic that of the market index.</a:t>
                </a:r>
              </a:p>
              <a:p>
                <a:endPara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sym typeface="Wingdings" panose="05000000000000000000" pitchFamily="2" charset="2"/>
                </a:endParaRPr>
              </a:p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sym typeface="Wingdings" panose="05000000000000000000" pitchFamily="2" charset="2"/>
                  </a:rPr>
                  <a:t>No clear sign of political uncertainty impact.</a:t>
                </a:r>
                <a:endPara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3" name="CasellaDiTes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269" y="3505604"/>
                <a:ext cx="3753519" cy="2323713"/>
              </a:xfrm>
              <a:prstGeom prst="rect">
                <a:avLst/>
              </a:prstGeom>
              <a:blipFill rotWithShape="0">
                <a:blip r:embed="rId5"/>
                <a:stretch>
                  <a:fillRect l="-488" t="-525" r="-1138" b="-18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nettore 1 27"/>
          <p:cNvCxnSpPr/>
          <p:nvPr/>
        </p:nvCxnSpPr>
        <p:spPr>
          <a:xfrm>
            <a:off x="1251041" y="4778375"/>
            <a:ext cx="3672000" cy="0"/>
          </a:xfrm>
          <a:prstGeom prst="line">
            <a:avLst/>
          </a:prstGeom>
          <a:ln w="127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94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r="25621"/>
          <a:stretch/>
        </p:blipFill>
        <p:spPr>
          <a:xfrm>
            <a:off x="9420665" y="3783169"/>
            <a:ext cx="2771335" cy="307483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3081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olo rettangolo 9"/>
          <p:cNvSpPr/>
          <p:nvPr/>
        </p:nvSpPr>
        <p:spPr>
          <a:xfrm rot="10800000" flipH="1">
            <a:off x="9308124" y="0"/>
            <a:ext cx="956604" cy="68580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tangolo 10"/>
          <p:cNvSpPr/>
          <p:nvPr/>
        </p:nvSpPr>
        <p:spPr>
          <a:xfrm rot="10800000">
            <a:off x="737379" y="2133026"/>
            <a:ext cx="2880000" cy="180000"/>
          </a:xfrm>
          <a:prstGeom prst="rect">
            <a:avLst/>
          </a:prstGeom>
          <a:gradFill flip="none" rotWithShape="1">
            <a:gsLst>
              <a:gs pos="0">
                <a:srgbClr val="CC0008">
                  <a:tint val="23500"/>
                  <a:satMod val="160000"/>
                </a:srgbClr>
              </a:gs>
              <a:gs pos="0">
                <a:srgbClr val="F3F3F3"/>
              </a:gs>
              <a:gs pos="0">
                <a:srgbClr val="2D64B6"/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tangolo 11"/>
          <p:cNvSpPr/>
          <p:nvPr/>
        </p:nvSpPr>
        <p:spPr>
          <a:xfrm>
            <a:off x="3592753" y="2133026"/>
            <a:ext cx="2520000" cy="180000"/>
          </a:xfrm>
          <a:prstGeom prst="rect">
            <a:avLst/>
          </a:prstGeom>
          <a:solidFill>
            <a:srgbClr val="2D64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ttangolo 13"/>
          <p:cNvSpPr/>
          <p:nvPr/>
        </p:nvSpPr>
        <p:spPr>
          <a:xfrm>
            <a:off x="6112753" y="2133026"/>
            <a:ext cx="2880000" cy="180000"/>
          </a:xfrm>
          <a:prstGeom prst="rect">
            <a:avLst/>
          </a:prstGeom>
          <a:gradFill flip="none" rotWithShape="1">
            <a:gsLst>
              <a:gs pos="0">
                <a:srgbClr val="CC0008">
                  <a:tint val="23500"/>
                  <a:satMod val="160000"/>
                </a:srgbClr>
              </a:gs>
              <a:gs pos="0">
                <a:srgbClr val="F3F3F3"/>
              </a:gs>
              <a:gs pos="0">
                <a:srgbClr val="2D64B6"/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e 14"/>
          <p:cNvSpPr/>
          <p:nvPr/>
        </p:nvSpPr>
        <p:spPr>
          <a:xfrm>
            <a:off x="5757034" y="2169092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asellaDiTesto 15"/>
          <p:cNvSpPr txBox="1"/>
          <p:nvPr/>
        </p:nvSpPr>
        <p:spPr>
          <a:xfrm>
            <a:off x="5022637" y="1702245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24</a:t>
            </a:r>
            <a:r>
              <a:rPr lang="en-GB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June 2016</a:t>
            </a:r>
          </a:p>
        </p:txBody>
      </p:sp>
      <p:sp>
        <p:nvSpPr>
          <p:cNvPr id="17" name="Ovale 16"/>
          <p:cNvSpPr/>
          <p:nvPr/>
        </p:nvSpPr>
        <p:spPr>
          <a:xfrm>
            <a:off x="3868808" y="2169026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e 17"/>
          <p:cNvSpPr/>
          <p:nvPr/>
        </p:nvSpPr>
        <p:spPr>
          <a:xfrm>
            <a:off x="7511452" y="2169026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e 18"/>
          <p:cNvSpPr/>
          <p:nvPr/>
        </p:nvSpPr>
        <p:spPr>
          <a:xfrm>
            <a:off x="2110947" y="2169026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asellaDiTesto 19"/>
          <p:cNvSpPr txBox="1"/>
          <p:nvPr/>
        </p:nvSpPr>
        <p:spPr>
          <a:xfrm>
            <a:off x="1376550" y="1702245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31</a:t>
            </a:r>
            <a:r>
              <a:rPr lang="en-GB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May 2016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6777055" y="1702245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6</a:t>
            </a:r>
            <a:r>
              <a:rPr lang="en-GB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July 2016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134411" y="1702245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13</a:t>
            </a:r>
            <a:r>
              <a:rPr lang="en-GB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June 2016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5865034" y="2467864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2288150" y="2475368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 -2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4037470" y="2475368"/>
            <a:ext cx="1576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 -1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661182" y="604901"/>
            <a:ext cx="4374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OLS &amp; RESIDUAL ANALYSIS </a:t>
            </a: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– SUBPERIODS</a:t>
            </a:r>
            <a:endParaRPr lang="en-GB" sz="2400" b="1" baseline="30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7" name="Connettore 1 26"/>
          <p:cNvCxnSpPr/>
          <p:nvPr/>
        </p:nvCxnSpPr>
        <p:spPr>
          <a:xfrm>
            <a:off x="689318" y="1465812"/>
            <a:ext cx="3780000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978009" y="6157741"/>
            <a:ext cx="242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Own elaboration from </a:t>
            </a:r>
            <a:r>
              <a:rPr lang="en-GB" sz="1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EViews</a:t>
            </a:r>
            <a:endParaRPr lang="en-GB" sz="1000" i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865366" y="3133220"/>
            <a:ext cx="2300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RESIDUAL PLOT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sellaDiTesto 32"/>
              <p:cNvSpPr txBox="1"/>
              <p:nvPr/>
            </p:nvSpPr>
            <p:spPr>
              <a:xfrm>
                <a:off x="5276269" y="3505604"/>
                <a:ext cx="3739871" cy="2323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Mean FTSE 100 – Mean Financial Sector = -0,064%</a:t>
                </a:r>
              </a:p>
              <a:p>
                <a:endParaRPr lang="en-GB" sz="11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it-IT" sz="1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1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=85%</m:t>
                      </m:r>
                    </m:oMath>
                  </m:oMathPara>
                </a14:m>
                <a:endPara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endParaRPr>
              </a:p>
              <a:p>
                <a:endParaRPr lang="en-GB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endParaRPr>
              </a:p>
              <a:p>
                <a:r>
                  <a:rPr lang="en-GB" sz="14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Breusch</a:t>
                </a:r>
                <a:r>
                  <a:rPr lang="en-GB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-Pagan-Godfrey test:</a:t>
                </a:r>
              </a:p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Homoscedastic residuals</a:t>
                </a:r>
              </a:p>
              <a:p>
                <a:endParaRPr lang="en-GB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sym typeface="Wingdings" panose="05000000000000000000" pitchFamily="2" charset="2"/>
                </a:endParaRPr>
              </a:p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sym typeface="Wingdings" panose="05000000000000000000" pitchFamily="2" charset="2"/>
                  </a:rPr>
                  <a:t>The residuals show that the yield of the financial sector tends to mimic that of the market index.</a:t>
                </a:r>
              </a:p>
              <a:p>
                <a:endPara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sym typeface="Wingdings" panose="05000000000000000000" pitchFamily="2" charset="2"/>
                </a:endParaRPr>
              </a:p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sym typeface="Wingdings" panose="05000000000000000000" pitchFamily="2" charset="2"/>
                  </a:rPr>
                  <a:t>Reflection of the positive expectations on the outcome.</a:t>
                </a:r>
              </a:p>
            </p:txBody>
          </p:sp>
        </mc:Choice>
        <mc:Fallback xmlns="">
          <p:sp>
            <p:nvSpPr>
              <p:cNvPr id="33" name="CasellaDiTes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269" y="3505604"/>
                <a:ext cx="3739871" cy="2323713"/>
              </a:xfrm>
              <a:prstGeom prst="rect">
                <a:avLst/>
              </a:prstGeom>
              <a:blipFill rotWithShape="0">
                <a:blip r:embed="rId4"/>
                <a:stretch>
                  <a:fillRect l="-489" t="-525" r="-1468" b="-18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Immagine 27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7"/>
          <a:stretch/>
        </p:blipFill>
        <p:spPr bwMode="auto">
          <a:xfrm>
            <a:off x="929948" y="3471775"/>
            <a:ext cx="4021886" cy="26859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9" name="Connettore 1 28"/>
          <p:cNvCxnSpPr/>
          <p:nvPr/>
        </p:nvCxnSpPr>
        <p:spPr>
          <a:xfrm>
            <a:off x="1251041" y="4646601"/>
            <a:ext cx="3672000" cy="0"/>
          </a:xfrm>
          <a:prstGeom prst="line">
            <a:avLst/>
          </a:prstGeom>
          <a:ln w="127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2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r="25621"/>
          <a:stretch/>
        </p:blipFill>
        <p:spPr>
          <a:xfrm>
            <a:off x="9420665" y="3783169"/>
            <a:ext cx="2771335" cy="307483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3081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olo rettangolo 9"/>
          <p:cNvSpPr/>
          <p:nvPr/>
        </p:nvSpPr>
        <p:spPr>
          <a:xfrm rot="10800000" flipH="1">
            <a:off x="9308124" y="0"/>
            <a:ext cx="956604" cy="68580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tangolo 10"/>
          <p:cNvSpPr/>
          <p:nvPr/>
        </p:nvSpPr>
        <p:spPr>
          <a:xfrm rot="10800000">
            <a:off x="737379" y="2133026"/>
            <a:ext cx="2880000" cy="180000"/>
          </a:xfrm>
          <a:prstGeom prst="rect">
            <a:avLst/>
          </a:prstGeom>
          <a:gradFill flip="none" rotWithShape="1">
            <a:gsLst>
              <a:gs pos="0">
                <a:srgbClr val="CC0008">
                  <a:tint val="23500"/>
                  <a:satMod val="160000"/>
                </a:srgbClr>
              </a:gs>
              <a:gs pos="0">
                <a:srgbClr val="F3F3F3"/>
              </a:gs>
              <a:gs pos="0">
                <a:srgbClr val="2D64B6"/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ttangolo 11"/>
          <p:cNvSpPr/>
          <p:nvPr/>
        </p:nvSpPr>
        <p:spPr>
          <a:xfrm>
            <a:off x="3592753" y="2133026"/>
            <a:ext cx="2520000" cy="180000"/>
          </a:xfrm>
          <a:prstGeom prst="rect">
            <a:avLst/>
          </a:prstGeom>
          <a:solidFill>
            <a:srgbClr val="2D64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ttangolo 13"/>
          <p:cNvSpPr/>
          <p:nvPr/>
        </p:nvSpPr>
        <p:spPr>
          <a:xfrm>
            <a:off x="6112753" y="2133026"/>
            <a:ext cx="2880000" cy="180000"/>
          </a:xfrm>
          <a:prstGeom prst="rect">
            <a:avLst/>
          </a:prstGeom>
          <a:gradFill flip="none" rotWithShape="1">
            <a:gsLst>
              <a:gs pos="0">
                <a:srgbClr val="CC0008">
                  <a:tint val="23500"/>
                  <a:satMod val="160000"/>
                </a:srgbClr>
              </a:gs>
              <a:gs pos="0">
                <a:srgbClr val="F3F3F3"/>
              </a:gs>
              <a:gs pos="0">
                <a:srgbClr val="2D64B6"/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e 14"/>
          <p:cNvSpPr/>
          <p:nvPr/>
        </p:nvSpPr>
        <p:spPr>
          <a:xfrm>
            <a:off x="5757034" y="2169092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asellaDiTesto 15"/>
          <p:cNvSpPr txBox="1"/>
          <p:nvPr/>
        </p:nvSpPr>
        <p:spPr>
          <a:xfrm>
            <a:off x="5022637" y="1702245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24</a:t>
            </a:r>
            <a:r>
              <a:rPr lang="en-GB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June 2016</a:t>
            </a:r>
          </a:p>
        </p:txBody>
      </p:sp>
      <p:sp>
        <p:nvSpPr>
          <p:cNvPr id="17" name="Ovale 16"/>
          <p:cNvSpPr/>
          <p:nvPr/>
        </p:nvSpPr>
        <p:spPr>
          <a:xfrm>
            <a:off x="3868808" y="2169026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e 17"/>
          <p:cNvSpPr/>
          <p:nvPr/>
        </p:nvSpPr>
        <p:spPr>
          <a:xfrm>
            <a:off x="7511452" y="2169026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e 18"/>
          <p:cNvSpPr/>
          <p:nvPr/>
        </p:nvSpPr>
        <p:spPr>
          <a:xfrm>
            <a:off x="2110947" y="2169026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asellaDiTesto 19"/>
          <p:cNvSpPr txBox="1"/>
          <p:nvPr/>
        </p:nvSpPr>
        <p:spPr>
          <a:xfrm>
            <a:off x="1376550" y="1702245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31</a:t>
            </a:r>
            <a:r>
              <a:rPr lang="en-GB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May 2016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6777055" y="1702245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6</a:t>
            </a:r>
            <a:r>
              <a:rPr lang="en-GB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July 2016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134411" y="1702245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13</a:t>
            </a:r>
            <a:r>
              <a:rPr lang="en-GB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June 2016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5865034" y="2467864"/>
            <a:ext cx="1576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2288150" y="2475368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 -2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4037470" y="2475368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 -1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661182" y="604901"/>
            <a:ext cx="4374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OLS &amp; RESIDUAL ANALYSIS </a:t>
            </a:r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– SUBPERIODS</a:t>
            </a:r>
            <a:endParaRPr lang="en-GB" sz="2400" b="1" baseline="30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7" name="Connettore 1 26"/>
          <p:cNvCxnSpPr/>
          <p:nvPr/>
        </p:nvCxnSpPr>
        <p:spPr>
          <a:xfrm>
            <a:off x="689318" y="1465812"/>
            <a:ext cx="3780000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978009" y="6157741"/>
            <a:ext cx="2428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Own elaboration from </a:t>
            </a:r>
            <a:r>
              <a:rPr lang="en-GB" sz="1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EViews</a:t>
            </a:r>
            <a:endParaRPr lang="en-GB" sz="1000" i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865366" y="3133220"/>
            <a:ext cx="2300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RESIDUAL PLOT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sellaDiTesto 32"/>
              <p:cNvSpPr txBox="1"/>
              <p:nvPr/>
            </p:nvSpPr>
            <p:spPr>
              <a:xfrm>
                <a:off x="5276269" y="3505604"/>
                <a:ext cx="4272485" cy="2323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Mean FTSE 100 – Mean Financial Sector = 0,285%</a:t>
                </a:r>
              </a:p>
              <a:p>
                <a:endParaRPr lang="en-GB" sz="11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1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it-IT" sz="1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1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=80%</m:t>
                      </m:r>
                    </m:oMath>
                  </m:oMathPara>
                </a14:m>
                <a:endPara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endParaRPr>
              </a:p>
              <a:p>
                <a:endParaRPr lang="en-GB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endParaRPr>
              </a:p>
              <a:p>
                <a:r>
                  <a:rPr lang="en-GB" sz="1400" b="1" dirty="0" err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Breusch</a:t>
                </a:r>
                <a:r>
                  <a:rPr lang="en-GB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-Pagan-Godfrey test:</a:t>
                </a:r>
              </a:p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Homoscedastic residuals</a:t>
                </a:r>
              </a:p>
              <a:p>
                <a:endParaRPr lang="en-GB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sym typeface="Wingdings" panose="05000000000000000000" pitchFamily="2" charset="2"/>
                </a:endParaRPr>
              </a:p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sym typeface="Wingdings" panose="05000000000000000000" pitchFamily="2" charset="2"/>
                  </a:rPr>
                  <a:t>The residuals show that the yield of the financial sector</a:t>
                </a:r>
              </a:p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sym typeface="Wingdings" panose="05000000000000000000" pitchFamily="2" charset="2"/>
                  </a:rPr>
                  <a:t>does not reflect that of the market index.</a:t>
                </a:r>
              </a:p>
              <a:p>
                <a:endPara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sym typeface="Wingdings" panose="05000000000000000000" pitchFamily="2" charset="2"/>
                </a:endParaRPr>
              </a:p>
              <a:p>
                <a:r>
                  <a:rPr lang="en-GB" sz="1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sym typeface="Wingdings" panose="05000000000000000000" pitchFamily="2" charset="2"/>
                  </a:rPr>
                  <a:t>Clear sign of the impact of Brexit on the financial sector.</a:t>
                </a:r>
                <a:endParaRPr lang="en-GB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3" name="CasellaDiTes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269" y="3505604"/>
                <a:ext cx="4272485" cy="2323713"/>
              </a:xfrm>
              <a:prstGeom prst="rect">
                <a:avLst/>
              </a:prstGeom>
              <a:blipFill rotWithShape="0">
                <a:blip r:embed="rId4"/>
                <a:stretch>
                  <a:fillRect l="-429" t="-525" b="-18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Immagine 27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31"/>
          <a:stretch/>
        </p:blipFill>
        <p:spPr bwMode="auto">
          <a:xfrm>
            <a:off x="929948" y="3422650"/>
            <a:ext cx="4021887" cy="27350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9" name="Connettore 1 28"/>
          <p:cNvCxnSpPr/>
          <p:nvPr/>
        </p:nvCxnSpPr>
        <p:spPr>
          <a:xfrm>
            <a:off x="1251041" y="4666445"/>
            <a:ext cx="3672000" cy="0"/>
          </a:xfrm>
          <a:prstGeom prst="line">
            <a:avLst/>
          </a:prstGeom>
          <a:ln w="127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3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r="25621"/>
          <a:stretch/>
        </p:blipFill>
        <p:spPr>
          <a:xfrm>
            <a:off x="9420665" y="3783169"/>
            <a:ext cx="2771335" cy="307483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3081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olo rettangolo 9"/>
          <p:cNvSpPr/>
          <p:nvPr/>
        </p:nvSpPr>
        <p:spPr>
          <a:xfrm rot="10800000" flipH="1">
            <a:off x="9308124" y="0"/>
            <a:ext cx="956604" cy="68580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asellaDiTesto 4"/>
          <p:cNvSpPr txBox="1"/>
          <p:nvPr/>
        </p:nvSpPr>
        <p:spPr>
          <a:xfrm>
            <a:off x="661181" y="604901"/>
            <a:ext cx="5499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CONCLUSIONS</a:t>
            </a:r>
            <a:endParaRPr lang="en-GB" sz="2400" b="1" baseline="30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689318" y="1066566"/>
            <a:ext cx="2016000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88" t="5518" b="40339"/>
          <a:stretch/>
        </p:blipFill>
        <p:spPr>
          <a:xfrm>
            <a:off x="-318273" y="1528231"/>
            <a:ext cx="4031181" cy="52578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577059" y="1969707"/>
            <a:ext cx="7589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 adoption of the OLS and the performance of a residual analysis proves successful in the determination of the effect of Brexit on the stock price returns of the financial sector.</a:t>
            </a:r>
          </a:p>
          <a:p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With 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respect to the FTSE 100 UK, </a:t>
            </a:r>
            <a:r>
              <a:rPr lang="en-GB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financial institutions are affected to a greater extent by </a:t>
            </a: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504989" y="5516085"/>
            <a:ext cx="6011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 result can be interpreted as the </a:t>
            </a: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fear of forfeiting the </a:t>
            </a:r>
            <a:r>
              <a:rPr lang="en-GB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passporting</a:t>
            </a: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rights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001194" y="3572356"/>
            <a:ext cx="6011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Political uncertainty is translated in the model as </a:t>
            </a:r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higher residuals 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that reflect the inability for the financial sector to mimic the trend of the FTSE 100</a:t>
            </a:r>
          </a:p>
        </p:txBody>
      </p:sp>
    </p:spTree>
    <p:extLst>
      <p:ext uri="{BB962C8B-B14F-4D97-AF65-F5344CB8AC3E}">
        <p14:creationId xmlns:p14="http://schemas.microsoft.com/office/powerpoint/2010/main" val="377236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r="25621"/>
          <a:stretch/>
        </p:blipFill>
        <p:spPr>
          <a:xfrm>
            <a:off x="9420665" y="3783169"/>
            <a:ext cx="2771335" cy="307483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3081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Connettore 1 24"/>
          <p:cNvCxnSpPr/>
          <p:nvPr/>
        </p:nvCxnSpPr>
        <p:spPr>
          <a:xfrm>
            <a:off x="2193434" y="2231881"/>
            <a:ext cx="0" cy="2377591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/>
          <p:cNvCxnSpPr/>
          <p:nvPr/>
        </p:nvCxnSpPr>
        <p:spPr>
          <a:xfrm flipH="1">
            <a:off x="4257557" y="3965073"/>
            <a:ext cx="4270" cy="221454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riangolo rettangolo 9"/>
          <p:cNvSpPr/>
          <p:nvPr/>
        </p:nvSpPr>
        <p:spPr>
          <a:xfrm rot="10800000" flipH="1">
            <a:off x="9308124" y="0"/>
            <a:ext cx="956604" cy="68580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asellaDiTesto 5"/>
          <p:cNvSpPr txBox="1"/>
          <p:nvPr/>
        </p:nvSpPr>
        <p:spPr>
          <a:xfrm>
            <a:off x="661182" y="604901"/>
            <a:ext cx="510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 IN A NUTSHELL</a:t>
            </a:r>
          </a:p>
        </p:txBody>
      </p:sp>
      <p:cxnSp>
        <p:nvCxnSpPr>
          <p:cNvPr id="9" name="Connettore 1 8"/>
          <p:cNvCxnSpPr/>
          <p:nvPr/>
        </p:nvCxnSpPr>
        <p:spPr>
          <a:xfrm>
            <a:off x="689318" y="1066566"/>
            <a:ext cx="3024000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 rot="10219389">
            <a:off x="814454" y="4482871"/>
            <a:ext cx="2087681" cy="361308"/>
          </a:xfrm>
          <a:prstGeom prst="rect">
            <a:avLst/>
          </a:prstGeom>
          <a:gradFill flip="none" rotWithShape="1">
            <a:gsLst>
              <a:gs pos="0">
                <a:srgbClr val="CC0008">
                  <a:tint val="23500"/>
                  <a:satMod val="160000"/>
                </a:srgbClr>
              </a:gs>
              <a:gs pos="0">
                <a:srgbClr val="F3F3F3"/>
              </a:gs>
              <a:gs pos="0">
                <a:srgbClr val="2D64B6"/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ttangolo 12"/>
          <p:cNvSpPr/>
          <p:nvPr/>
        </p:nvSpPr>
        <p:spPr>
          <a:xfrm rot="20311064">
            <a:off x="2739505" y="3731006"/>
            <a:ext cx="3194797" cy="360000"/>
          </a:xfrm>
          <a:prstGeom prst="rect">
            <a:avLst/>
          </a:prstGeom>
          <a:solidFill>
            <a:srgbClr val="2D64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ttangolo 13"/>
          <p:cNvSpPr/>
          <p:nvPr/>
        </p:nvSpPr>
        <p:spPr>
          <a:xfrm rot="21340437">
            <a:off x="5764300" y="3020123"/>
            <a:ext cx="3600000" cy="361308"/>
          </a:xfrm>
          <a:prstGeom prst="rect">
            <a:avLst/>
          </a:prstGeom>
          <a:gradFill flip="none" rotWithShape="1">
            <a:gsLst>
              <a:gs pos="0">
                <a:srgbClr val="CC0008">
                  <a:tint val="23500"/>
                  <a:satMod val="160000"/>
                </a:srgbClr>
              </a:gs>
              <a:gs pos="0">
                <a:srgbClr val="F3F3F3"/>
              </a:gs>
              <a:gs pos="0">
                <a:srgbClr val="2D64B6"/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e 14"/>
          <p:cNvSpPr/>
          <p:nvPr/>
        </p:nvSpPr>
        <p:spPr>
          <a:xfrm>
            <a:off x="2085434" y="4495850"/>
            <a:ext cx="216000" cy="216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e 16"/>
          <p:cNvSpPr/>
          <p:nvPr/>
        </p:nvSpPr>
        <p:spPr>
          <a:xfrm>
            <a:off x="4149557" y="3821850"/>
            <a:ext cx="216000" cy="216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asellaDiTesto 22"/>
          <p:cNvSpPr txBox="1"/>
          <p:nvPr/>
        </p:nvSpPr>
        <p:spPr>
          <a:xfrm>
            <a:off x="4226745" y="5533287"/>
            <a:ext cx="3019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Triggering of Art.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50</a:t>
            </a:r>
          </a:p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Lisbon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Treaty</a:t>
            </a:r>
            <a:endParaRPr lang="it-IT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3901281" y="4663491"/>
            <a:ext cx="461665" cy="151612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29</a:t>
            </a:r>
            <a:r>
              <a:rPr lang="en-GB" b="1" baseline="30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</a:t>
            </a: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March 2017 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457503" y="2231098"/>
            <a:ext cx="1776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 Referendum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2087185" y="2094745"/>
            <a:ext cx="461665" cy="151612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23</a:t>
            </a:r>
            <a:r>
              <a:rPr lang="en-GB" b="1" baseline="30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rd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June 2016 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Connettore 1 17"/>
          <p:cNvCxnSpPr/>
          <p:nvPr/>
        </p:nvCxnSpPr>
        <p:spPr>
          <a:xfrm>
            <a:off x="5958532" y="1421714"/>
            <a:ext cx="0" cy="1904035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5850532" y="3212127"/>
            <a:ext cx="216000" cy="216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CasellaDiTesto 19"/>
          <p:cNvSpPr txBox="1"/>
          <p:nvPr/>
        </p:nvSpPr>
        <p:spPr>
          <a:xfrm>
            <a:off x="4226745" y="1421714"/>
            <a:ext cx="1776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 </a:t>
            </a: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 become effective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911736" y="1368732"/>
            <a:ext cx="461665" cy="151612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29</a:t>
            </a:r>
            <a:r>
              <a:rPr lang="en-GB" b="1" baseline="30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</a:t>
            </a: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March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2019 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62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r="25621"/>
          <a:stretch/>
        </p:blipFill>
        <p:spPr>
          <a:xfrm>
            <a:off x="9420665" y="3783169"/>
            <a:ext cx="2771335" cy="307483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3081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olo rettangolo 9"/>
          <p:cNvSpPr/>
          <p:nvPr/>
        </p:nvSpPr>
        <p:spPr>
          <a:xfrm rot="10800000" flipH="1">
            <a:off x="9308124" y="0"/>
            <a:ext cx="956604" cy="68580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1445594346"/>
              </p:ext>
            </p:extLst>
          </p:nvPr>
        </p:nvGraphicFramePr>
        <p:xfrm>
          <a:off x="900776" y="2321076"/>
          <a:ext cx="4024800" cy="230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/>
          <p:nvPr>
            <p:extLst>
              <p:ext uri="{D42A27DB-BD31-4B8C-83A1-F6EECF244321}">
                <p14:modId xmlns:p14="http://schemas.microsoft.com/office/powerpoint/2010/main" val="4125232114"/>
              </p:ext>
            </p:extLst>
          </p:nvPr>
        </p:nvGraphicFramePr>
        <p:xfrm>
          <a:off x="4724395" y="2321075"/>
          <a:ext cx="4025704" cy="2309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964800" y="4529746"/>
            <a:ext cx="38967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Own</a:t>
            </a:r>
            <a:r>
              <a:rPr lang="it-IT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10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elaboration</a:t>
            </a:r>
            <a:r>
              <a:rPr lang="it-IT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from Global Financial Centres Index</a:t>
            </a:r>
          </a:p>
          <a:p>
            <a:pPr algn="ctr"/>
            <a:endParaRPr lang="it-IT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 UK 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share of 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total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EU Banking Activity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788871" y="4529746"/>
            <a:ext cx="38967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Own</a:t>
            </a:r>
            <a:r>
              <a:rPr lang="it-IT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1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elaboration</a:t>
            </a:r>
            <a:r>
              <a:rPr lang="it-IT" sz="1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from Global Financial Centres Index</a:t>
            </a:r>
          </a:p>
          <a:p>
            <a:pPr algn="ctr"/>
            <a:endParaRPr lang="it-IT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 UK 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share of 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total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EU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Asset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Management Activity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688092" y="1982520"/>
            <a:ext cx="4346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financial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sector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accounts for 11% of the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British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GDP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61182" y="604901"/>
            <a:ext cx="510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 UK FINANCIAL SECTOR</a:t>
            </a:r>
          </a:p>
        </p:txBody>
      </p:sp>
      <p:cxnSp>
        <p:nvCxnSpPr>
          <p:cNvPr id="15" name="Connettore 1 14"/>
          <p:cNvCxnSpPr/>
          <p:nvPr/>
        </p:nvCxnSpPr>
        <p:spPr>
          <a:xfrm>
            <a:off x="689318" y="1066566"/>
            <a:ext cx="3600000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2544535" y="3475831"/>
            <a:ext cx="737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26%</a:t>
            </a:r>
            <a:endParaRPr lang="en-GB" sz="2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368606" y="3476314"/>
            <a:ext cx="737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41%</a:t>
            </a:r>
            <a:endParaRPr lang="en-GB" sz="20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1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r="25621"/>
          <a:stretch/>
        </p:blipFill>
        <p:spPr>
          <a:xfrm>
            <a:off x="9420665" y="3783169"/>
            <a:ext cx="2771335" cy="307483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3081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olo rettangolo 9"/>
          <p:cNvSpPr/>
          <p:nvPr/>
        </p:nvSpPr>
        <p:spPr>
          <a:xfrm rot="10800000" flipH="1">
            <a:off x="9308124" y="0"/>
            <a:ext cx="956604" cy="68580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asellaDiTesto 5"/>
          <p:cNvSpPr txBox="1"/>
          <p:nvPr/>
        </p:nvSpPr>
        <p:spPr>
          <a:xfrm>
            <a:off x="661182" y="604901"/>
            <a:ext cx="5106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CONSEQUENCES OF THE WITHDRAWAL</a:t>
            </a:r>
          </a:p>
        </p:txBody>
      </p:sp>
      <p:cxnSp>
        <p:nvCxnSpPr>
          <p:cNvPr id="9" name="Connettore 1 8"/>
          <p:cNvCxnSpPr/>
          <p:nvPr/>
        </p:nvCxnSpPr>
        <p:spPr>
          <a:xfrm>
            <a:off x="689318" y="1066566"/>
            <a:ext cx="5040000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51023">
            <a:off x="3408856" y="2494262"/>
            <a:ext cx="810740" cy="1248453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37122">
            <a:off x="2476495" y="3818232"/>
            <a:ext cx="810740" cy="1248453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45830">
            <a:off x="3402134" y="3814435"/>
            <a:ext cx="810000" cy="1247314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28267">
            <a:off x="2476866" y="2479061"/>
            <a:ext cx="810000" cy="1247314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185976" y="2376144"/>
            <a:ext cx="1562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oft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/</a:t>
            </a:r>
          </a:p>
          <a:p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 hoc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agreement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51023">
            <a:off x="7270523" y="1942173"/>
            <a:ext cx="444744" cy="684858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37122">
            <a:off x="6759590" y="2664161"/>
            <a:ext cx="444744" cy="684858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45830">
            <a:off x="7251753" y="2662777"/>
            <a:ext cx="444338" cy="684233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28267">
            <a:off x="6764778" y="1942565"/>
            <a:ext cx="444338" cy="684233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699881" y="2420919"/>
            <a:ext cx="16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4578255" y="2381751"/>
            <a:ext cx="540000" cy="540000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e 18"/>
          <p:cNvSpPr/>
          <p:nvPr/>
        </p:nvSpPr>
        <p:spPr>
          <a:xfrm>
            <a:off x="4616284" y="2420919"/>
            <a:ext cx="540000" cy="540000"/>
          </a:xfrm>
          <a:prstGeom prst="ellipse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e 19"/>
          <p:cNvSpPr/>
          <p:nvPr/>
        </p:nvSpPr>
        <p:spPr>
          <a:xfrm>
            <a:off x="4562379" y="2421278"/>
            <a:ext cx="540000" cy="540000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asellaDiTesto 20"/>
          <p:cNvSpPr txBox="1"/>
          <p:nvPr/>
        </p:nvSpPr>
        <p:spPr>
          <a:xfrm>
            <a:off x="4699881" y="4638897"/>
            <a:ext cx="16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</a:t>
            </a:r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Ovale 21"/>
          <p:cNvSpPr/>
          <p:nvPr/>
        </p:nvSpPr>
        <p:spPr>
          <a:xfrm>
            <a:off x="4578255" y="4599729"/>
            <a:ext cx="540000" cy="540000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e 22"/>
          <p:cNvSpPr/>
          <p:nvPr/>
        </p:nvSpPr>
        <p:spPr>
          <a:xfrm>
            <a:off x="4616284" y="4638897"/>
            <a:ext cx="540000" cy="540000"/>
          </a:xfrm>
          <a:prstGeom prst="ellipse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e 23"/>
          <p:cNvSpPr/>
          <p:nvPr/>
        </p:nvSpPr>
        <p:spPr>
          <a:xfrm>
            <a:off x="4562379" y="4639256"/>
            <a:ext cx="540000" cy="540000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asellaDiTesto 24"/>
          <p:cNvSpPr txBox="1"/>
          <p:nvPr/>
        </p:nvSpPr>
        <p:spPr>
          <a:xfrm>
            <a:off x="5377173" y="4696688"/>
            <a:ext cx="112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h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ard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6" name="Immagin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51023">
            <a:off x="7270522" y="4171220"/>
            <a:ext cx="444744" cy="684858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37122">
            <a:off x="6759589" y="4893208"/>
            <a:ext cx="444744" cy="684858"/>
          </a:xfrm>
          <a:prstGeom prst="rect">
            <a:avLst/>
          </a:prstGeom>
        </p:spPr>
      </p:pic>
      <p:pic>
        <p:nvPicPr>
          <p:cNvPr id="28" name="Immagin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45830">
            <a:off x="7251752" y="4891824"/>
            <a:ext cx="444338" cy="684233"/>
          </a:xfrm>
          <a:prstGeom prst="rect">
            <a:avLst/>
          </a:prstGeom>
        </p:spPr>
      </p:pic>
      <p:pic>
        <p:nvPicPr>
          <p:cNvPr id="29" name="Immagin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28267">
            <a:off x="6764777" y="4171612"/>
            <a:ext cx="444338" cy="684233"/>
          </a:xfrm>
          <a:prstGeom prst="rect">
            <a:avLst/>
          </a:prstGeom>
        </p:spPr>
      </p:pic>
      <p:sp>
        <p:nvSpPr>
          <p:cNvPr id="5" name="Elaborazione alternativa 4"/>
          <p:cNvSpPr/>
          <p:nvPr/>
        </p:nvSpPr>
        <p:spPr>
          <a:xfrm>
            <a:off x="8117842" y="2041217"/>
            <a:ext cx="450166" cy="1221071"/>
          </a:xfrm>
          <a:prstGeom prst="flowChartAlternateProcess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e 29"/>
          <p:cNvSpPr/>
          <p:nvPr/>
        </p:nvSpPr>
        <p:spPr>
          <a:xfrm>
            <a:off x="8192279" y="2140602"/>
            <a:ext cx="288000" cy="288000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e 30"/>
          <p:cNvSpPr/>
          <p:nvPr/>
        </p:nvSpPr>
        <p:spPr>
          <a:xfrm>
            <a:off x="8190586" y="2507751"/>
            <a:ext cx="288000" cy="288000"/>
          </a:xfrm>
          <a:prstGeom prst="ellipse">
            <a:avLst/>
          </a:prstGeom>
          <a:solidFill>
            <a:srgbClr val="FFFF00">
              <a:alpha val="20000"/>
            </a:srgb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e 31"/>
          <p:cNvSpPr/>
          <p:nvPr/>
        </p:nvSpPr>
        <p:spPr>
          <a:xfrm>
            <a:off x="8190586" y="2881570"/>
            <a:ext cx="288000" cy="288000"/>
          </a:xfrm>
          <a:prstGeom prst="ellipse">
            <a:avLst/>
          </a:prstGeom>
          <a:solidFill>
            <a:srgbClr val="52FC24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228600">
              <a:srgbClr val="52FC24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Elaborazione alternativa 32"/>
          <p:cNvSpPr/>
          <p:nvPr/>
        </p:nvSpPr>
        <p:spPr>
          <a:xfrm>
            <a:off x="8117842" y="4270264"/>
            <a:ext cx="450166" cy="1221071"/>
          </a:xfrm>
          <a:prstGeom prst="flowChartAlternateProcess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e 33"/>
          <p:cNvSpPr/>
          <p:nvPr/>
        </p:nvSpPr>
        <p:spPr>
          <a:xfrm>
            <a:off x="8192279" y="4369649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228600">
              <a:srgbClr val="FF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e 34"/>
          <p:cNvSpPr/>
          <p:nvPr/>
        </p:nvSpPr>
        <p:spPr>
          <a:xfrm>
            <a:off x="8190586" y="4736798"/>
            <a:ext cx="288000" cy="288000"/>
          </a:xfrm>
          <a:prstGeom prst="ellipse">
            <a:avLst/>
          </a:prstGeom>
          <a:solidFill>
            <a:srgbClr val="FFFF00">
              <a:alpha val="20000"/>
            </a:srgb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e 35"/>
          <p:cNvSpPr/>
          <p:nvPr/>
        </p:nvSpPr>
        <p:spPr>
          <a:xfrm>
            <a:off x="8190586" y="5110617"/>
            <a:ext cx="288000" cy="288000"/>
          </a:xfrm>
          <a:prstGeom prst="ellipse">
            <a:avLst/>
          </a:prstGeom>
          <a:solidFill>
            <a:srgbClr val="52FC24">
              <a:alpha val="20000"/>
            </a:srgb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CasellaDiTesto 36"/>
          <p:cNvSpPr txBox="1"/>
          <p:nvPr/>
        </p:nvSpPr>
        <p:spPr>
          <a:xfrm>
            <a:off x="472820" y="3533594"/>
            <a:ext cx="1793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EU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Member</a:t>
            </a:r>
            <a:r>
              <a:rPr lang="it-I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States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r="25621"/>
          <a:stretch/>
        </p:blipFill>
        <p:spPr>
          <a:xfrm>
            <a:off x="9420665" y="3783169"/>
            <a:ext cx="2771335" cy="307483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3081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olo rettangolo 9"/>
          <p:cNvSpPr/>
          <p:nvPr/>
        </p:nvSpPr>
        <p:spPr>
          <a:xfrm rot="10800000" flipH="1">
            <a:off x="9308124" y="0"/>
            <a:ext cx="956604" cy="68580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asellaDiTesto 5"/>
          <p:cNvSpPr txBox="1"/>
          <p:nvPr/>
        </p:nvSpPr>
        <p:spPr>
          <a:xfrm>
            <a:off x="661182" y="604901"/>
            <a:ext cx="4375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PASSPORTING REGIME</a:t>
            </a:r>
          </a:p>
        </p:txBody>
      </p:sp>
      <p:cxnSp>
        <p:nvCxnSpPr>
          <p:cNvPr id="9" name="Connettore 1 8"/>
          <p:cNvCxnSpPr/>
          <p:nvPr/>
        </p:nvCxnSpPr>
        <p:spPr>
          <a:xfrm>
            <a:off x="689318" y="1066566"/>
            <a:ext cx="2988000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686235" y="1979528"/>
            <a:ext cx="41556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The EU single market in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financial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services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is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built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on the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principle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of </a:t>
            </a:r>
            <a:r>
              <a:rPr lang="it-IT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mutual</a:t>
            </a:r>
            <a:r>
              <a:rPr 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recognition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it-IT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          FINANCIAL PASSPORT: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system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based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on</a:t>
            </a:r>
            <a:b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          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 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single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authorisation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by the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local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regulator</a:t>
            </a:r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5203133" y="1095003"/>
            <a:ext cx="4016821" cy="4869457"/>
            <a:chOff x="4138155" y="595311"/>
            <a:chExt cx="4914900" cy="5667376"/>
          </a:xfrm>
        </p:grpSpPr>
        <p:pic>
          <p:nvPicPr>
            <p:cNvPr id="1026" name="Picture 2" descr="Image result for europe png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rgbClr val="2D64B6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30949">
              <a:off x="4138155" y="595311"/>
              <a:ext cx="4914900" cy="5667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Image result for bank icon 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3706" y="3644736"/>
              <a:ext cx="506637" cy="5066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Image result for arrow 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947576">
              <a:off x="4701029" y="4314751"/>
              <a:ext cx="1423075" cy="653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 descr="Image result for arrow 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88975" flipH="1">
              <a:off x="4053194" y="4454015"/>
              <a:ext cx="1203538" cy="70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 descr="Image result for arrow 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663148" flipH="1" flipV="1">
              <a:off x="4945546" y="2954213"/>
              <a:ext cx="1358821" cy="109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 descr="Image result for arrow 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21083" flipH="1" flipV="1">
              <a:off x="4998936" y="3823896"/>
              <a:ext cx="793492" cy="637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Image result for bank icon 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2093" y="4215618"/>
              <a:ext cx="341716" cy="3417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Image result for arrow 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29870" flipH="1" flipV="1">
              <a:off x="5943511" y="4674832"/>
              <a:ext cx="1098996" cy="882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Image result for arrow 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893442" flipH="1">
              <a:off x="4605577" y="4326713"/>
              <a:ext cx="655431" cy="303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6" descr="Image result for arrow 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650748" flipH="1">
              <a:off x="5861989" y="3651157"/>
              <a:ext cx="981556" cy="454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Image result for house png ico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69" y="4599397"/>
              <a:ext cx="363354" cy="2959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8" descr="Image result for house png ico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4036" y="5606535"/>
              <a:ext cx="363354" cy="2959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Image result for industry png icon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7380" y="2890956"/>
              <a:ext cx="498541" cy="498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ttangolo 3"/>
          <p:cNvSpPr/>
          <p:nvPr/>
        </p:nvSpPr>
        <p:spPr>
          <a:xfrm>
            <a:off x="1105313" y="3219835"/>
            <a:ext cx="2919872" cy="554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D6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PROVISION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OF SERVICES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1105313" y="3865586"/>
            <a:ext cx="2919872" cy="554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2D6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ESTABLISHMENT OF A BRANCH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018446" y="2765639"/>
            <a:ext cx="3113790" cy="1741489"/>
          </a:xfrm>
          <a:prstGeom prst="rect">
            <a:avLst/>
          </a:prstGeom>
          <a:noFill/>
          <a:ln>
            <a:solidFill>
              <a:srgbClr val="2D64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asellaDiTesto 18"/>
          <p:cNvSpPr txBox="1"/>
          <p:nvPr/>
        </p:nvSpPr>
        <p:spPr>
          <a:xfrm>
            <a:off x="1266095" y="2792936"/>
            <a:ext cx="256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FREEDOM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2" name="Connettore 1 21"/>
          <p:cNvCxnSpPr/>
          <p:nvPr/>
        </p:nvCxnSpPr>
        <p:spPr>
          <a:xfrm>
            <a:off x="1105313" y="3121630"/>
            <a:ext cx="2919872" cy="0"/>
          </a:xfrm>
          <a:prstGeom prst="line">
            <a:avLst/>
          </a:prstGeom>
          <a:ln w="12700">
            <a:solidFill>
              <a:srgbClr val="2D64B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magin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451023">
            <a:off x="797258" y="4715853"/>
            <a:ext cx="303925" cy="46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5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r="25621"/>
          <a:stretch/>
        </p:blipFill>
        <p:spPr>
          <a:xfrm>
            <a:off x="9420665" y="3783169"/>
            <a:ext cx="2771335" cy="307483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3081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olo rettangolo 9"/>
          <p:cNvSpPr/>
          <p:nvPr/>
        </p:nvSpPr>
        <p:spPr>
          <a:xfrm rot="10800000" flipH="1">
            <a:off x="9308124" y="0"/>
            <a:ext cx="956604" cy="68580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asellaDiTesto 8"/>
          <p:cNvSpPr txBox="1"/>
          <p:nvPr/>
        </p:nvSpPr>
        <p:spPr>
          <a:xfrm>
            <a:off x="661182" y="604901"/>
            <a:ext cx="4375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EQUIVALENCE REGIME</a:t>
            </a:r>
          </a:p>
        </p:txBody>
      </p:sp>
      <p:cxnSp>
        <p:nvCxnSpPr>
          <p:cNvPr id="11" name="Connettore 1 10"/>
          <p:cNvCxnSpPr/>
          <p:nvPr/>
        </p:nvCxnSpPr>
        <p:spPr>
          <a:xfrm>
            <a:off x="689318" y="1066566"/>
            <a:ext cx="2952000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>
            <a:off x="305383" y="2061790"/>
            <a:ext cx="5919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Access to EU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financial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single 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market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is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strictly</a:t>
            </a:r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it-IT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onditional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upon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membership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within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the </a:t>
            </a:r>
            <a:r>
              <a:rPr lang="it-IT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EU</a:t>
            </a:r>
            <a:endParaRPr lang="it-IT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0" name="Gruppo 29"/>
          <p:cNvGrpSpPr/>
          <p:nvPr/>
        </p:nvGrpSpPr>
        <p:grpSpPr>
          <a:xfrm>
            <a:off x="5203133" y="1095003"/>
            <a:ext cx="4016821" cy="4869457"/>
            <a:chOff x="4138155" y="595311"/>
            <a:chExt cx="4914900" cy="5667376"/>
          </a:xfrm>
        </p:grpSpPr>
        <p:pic>
          <p:nvPicPr>
            <p:cNvPr id="31" name="Picture 2" descr="Image result for europe png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rgbClr val="2D64B6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30949">
              <a:off x="4138155" y="595311"/>
              <a:ext cx="4914900" cy="56673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4" descr="Image result for bank icon 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3706" y="3644736"/>
              <a:ext cx="506637" cy="5066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6" descr="Image result for arrow 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947576">
              <a:off x="4701029" y="4314751"/>
              <a:ext cx="1423075" cy="653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6" descr="Image result for arrow 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88975" flipH="1">
              <a:off x="4053194" y="4454015"/>
              <a:ext cx="1203538" cy="707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6" descr="Image result for arrow 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663148" flipH="1" flipV="1">
              <a:off x="4945546" y="2954213"/>
              <a:ext cx="1358821" cy="1091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6" descr="Image result for arrow 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121083" flipH="1" flipV="1">
              <a:off x="4998936" y="3823896"/>
              <a:ext cx="793492" cy="637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4" descr="Image result for bank icon 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2093" y="4215618"/>
              <a:ext cx="341716" cy="3417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6" descr="Image result for arrow 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29870" flipH="1" flipV="1">
              <a:off x="5943511" y="4674832"/>
              <a:ext cx="1098996" cy="882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6" descr="Image result for arrow 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893442" flipH="1">
              <a:off x="4605577" y="4326713"/>
              <a:ext cx="655431" cy="303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6" descr="Image result for arrow png"/>
            <p:cNvPicPr>
              <a:picLocks noChangeAspect="1" noChangeArrowheads="1"/>
            </p:cNvPicPr>
            <p:nvPr/>
          </p:nvPicPr>
          <p:blipFill>
            <a:blip r:embed="rId5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650748" flipH="1">
              <a:off x="5861989" y="3651157"/>
              <a:ext cx="981556" cy="454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8" descr="Image result for house png ico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69" y="4599397"/>
              <a:ext cx="363354" cy="2959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8" descr="Image result for house png ico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4036" y="5606535"/>
              <a:ext cx="363354" cy="2959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10" descr="Image result for industry png icon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7380" y="2890956"/>
              <a:ext cx="498541" cy="498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9" name="Immagin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065" y="4318533"/>
            <a:ext cx="347663" cy="347663"/>
          </a:xfrm>
          <a:prstGeom prst="rect">
            <a:avLst/>
          </a:prstGeom>
        </p:spPr>
      </p:pic>
      <p:pic>
        <p:nvPicPr>
          <p:cNvPr id="45" name="Immagine 4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209" y="3857938"/>
            <a:ext cx="347663" cy="347663"/>
          </a:xfrm>
          <a:prstGeom prst="rect">
            <a:avLst/>
          </a:prstGeom>
        </p:spPr>
      </p:pic>
      <p:pic>
        <p:nvPicPr>
          <p:cNvPr id="46" name="Immagine 4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868" y="4714293"/>
            <a:ext cx="347663" cy="347663"/>
          </a:xfrm>
          <a:prstGeom prst="rect">
            <a:avLst/>
          </a:prstGeom>
        </p:spPr>
      </p:pic>
      <p:pic>
        <p:nvPicPr>
          <p:cNvPr id="47" name="Immagine 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844" y="3118971"/>
            <a:ext cx="347663" cy="347663"/>
          </a:xfrm>
          <a:prstGeom prst="rect">
            <a:avLst/>
          </a:prstGeom>
        </p:spPr>
      </p:pic>
      <p:grpSp>
        <p:nvGrpSpPr>
          <p:cNvPr id="12" name="Gruppo 11"/>
          <p:cNvGrpSpPr/>
          <p:nvPr/>
        </p:nvGrpSpPr>
        <p:grpSpPr>
          <a:xfrm>
            <a:off x="305383" y="2815699"/>
            <a:ext cx="4448057" cy="2528544"/>
            <a:chOff x="305639" y="3126459"/>
            <a:chExt cx="4448057" cy="2528544"/>
          </a:xfrm>
        </p:grpSpPr>
        <p:sp>
          <p:nvSpPr>
            <p:cNvPr id="48" name="Rettangolo 47"/>
            <p:cNvSpPr/>
            <p:nvPr/>
          </p:nvSpPr>
          <p:spPr>
            <a:xfrm>
              <a:off x="463271" y="3635106"/>
              <a:ext cx="1987568" cy="5542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D64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Right</a:t>
              </a:r>
              <a:endPara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9" name="Rettangolo 48"/>
            <p:cNvSpPr/>
            <p:nvPr/>
          </p:nvSpPr>
          <p:spPr>
            <a:xfrm>
              <a:off x="463271" y="4280857"/>
              <a:ext cx="1987568" cy="5542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D64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Permanent access</a:t>
              </a:r>
              <a:endPara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0" name="Rettangolo 49"/>
            <p:cNvSpPr/>
            <p:nvPr/>
          </p:nvSpPr>
          <p:spPr>
            <a:xfrm>
              <a:off x="305639" y="3126459"/>
              <a:ext cx="4448057" cy="2528544"/>
            </a:xfrm>
            <a:prstGeom prst="rect">
              <a:avLst/>
            </a:prstGeom>
            <a:noFill/>
            <a:ln>
              <a:solidFill>
                <a:srgbClr val="2D64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CasellaDiTesto 50"/>
            <p:cNvSpPr txBox="1"/>
            <p:nvPr/>
          </p:nvSpPr>
          <p:spPr>
            <a:xfrm>
              <a:off x="724310" y="3140107"/>
              <a:ext cx="14654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Member State</a:t>
              </a:r>
              <a:endParaRPr lang="en-GB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cxnSp>
          <p:nvCxnSpPr>
            <p:cNvPr id="52" name="Connettore 1 51"/>
            <p:cNvCxnSpPr/>
            <p:nvPr/>
          </p:nvCxnSpPr>
          <p:spPr>
            <a:xfrm flipV="1">
              <a:off x="461671" y="3480283"/>
              <a:ext cx="4104955" cy="0"/>
            </a:xfrm>
            <a:prstGeom prst="line">
              <a:avLst/>
            </a:prstGeom>
            <a:ln w="12700">
              <a:solidFill>
                <a:srgbClr val="2D64B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ttangolo 52"/>
            <p:cNvSpPr/>
            <p:nvPr/>
          </p:nvSpPr>
          <p:spPr>
            <a:xfrm>
              <a:off x="463271" y="4926608"/>
              <a:ext cx="1987568" cy="5542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2D64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Streamlined authorisation and supervision</a:t>
              </a:r>
              <a:endPara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5" name="Rettangolo 54"/>
            <p:cNvSpPr/>
            <p:nvPr/>
          </p:nvSpPr>
          <p:spPr>
            <a:xfrm>
              <a:off x="2579058" y="3637299"/>
              <a:ext cx="1987568" cy="5542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“Privilege”</a:t>
              </a:r>
              <a:endPara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6" name="Rettangolo 55"/>
            <p:cNvSpPr/>
            <p:nvPr/>
          </p:nvSpPr>
          <p:spPr>
            <a:xfrm>
              <a:off x="2582227" y="4280857"/>
              <a:ext cx="1987568" cy="5542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Risk of revocation</a:t>
              </a:r>
              <a:endPara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7" name="Rettangolo 56"/>
            <p:cNvSpPr/>
            <p:nvPr/>
          </p:nvSpPr>
          <p:spPr>
            <a:xfrm>
              <a:off x="2588477" y="4926608"/>
              <a:ext cx="1987568" cy="5542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Mitigation of market access</a:t>
              </a:r>
              <a:endParaRPr lang="en-GB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0" name="CasellaDiTesto 59"/>
            <p:cNvSpPr txBox="1"/>
            <p:nvPr/>
          </p:nvSpPr>
          <p:spPr>
            <a:xfrm>
              <a:off x="2796314" y="3142016"/>
              <a:ext cx="14654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rPr>
                <a:t>Third country</a:t>
              </a:r>
              <a:endParaRPr lang="en-GB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endParaRPr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421275" y="3598605"/>
              <a:ext cx="180000" cy="432000"/>
              <a:chOff x="12839967" y="2245563"/>
              <a:chExt cx="450166" cy="1221071"/>
            </a:xfrm>
          </p:grpSpPr>
          <p:sp>
            <p:nvSpPr>
              <p:cNvPr id="63" name="Elaborazione alternativa 62"/>
              <p:cNvSpPr/>
              <p:nvPr/>
            </p:nvSpPr>
            <p:spPr>
              <a:xfrm>
                <a:off x="12839967" y="2245563"/>
                <a:ext cx="450166" cy="1221071"/>
              </a:xfrm>
              <a:prstGeom prst="flowChartAlternate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Ovale 63"/>
              <p:cNvSpPr/>
              <p:nvPr/>
            </p:nvSpPr>
            <p:spPr>
              <a:xfrm>
                <a:off x="12914404" y="2344948"/>
                <a:ext cx="288000" cy="288000"/>
              </a:xfrm>
              <a:prstGeom prst="ellipse">
                <a:avLst/>
              </a:prstGeom>
              <a:solidFill>
                <a:srgbClr val="FF0000">
                  <a:alpha val="20000"/>
                </a:srgb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Ovale 64"/>
              <p:cNvSpPr/>
              <p:nvPr/>
            </p:nvSpPr>
            <p:spPr>
              <a:xfrm>
                <a:off x="12912711" y="2712097"/>
                <a:ext cx="288000" cy="288000"/>
              </a:xfrm>
              <a:prstGeom prst="ellipse">
                <a:avLst/>
              </a:prstGeom>
              <a:solidFill>
                <a:srgbClr val="FFFF00">
                  <a:alpha val="20000"/>
                </a:srgb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6" name="Ovale 65"/>
              <p:cNvSpPr/>
              <p:nvPr/>
            </p:nvSpPr>
            <p:spPr>
              <a:xfrm>
                <a:off x="12912711" y="3085916"/>
                <a:ext cx="288000" cy="288000"/>
              </a:xfrm>
              <a:prstGeom prst="ellipse">
                <a:avLst/>
              </a:prstGeom>
              <a:solidFill>
                <a:srgbClr val="52FC24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glow rad="228600">
                  <a:srgbClr val="52FC24">
                    <a:alpha val="4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" name="Gruppo 5"/>
            <p:cNvGrpSpPr/>
            <p:nvPr/>
          </p:nvGrpSpPr>
          <p:grpSpPr>
            <a:xfrm>
              <a:off x="4441205" y="3598605"/>
              <a:ext cx="179997" cy="432000"/>
              <a:chOff x="12839967" y="4474610"/>
              <a:chExt cx="450166" cy="1221071"/>
            </a:xfrm>
          </p:grpSpPr>
          <p:sp>
            <p:nvSpPr>
              <p:cNvPr id="67" name="Elaborazione alternativa 66"/>
              <p:cNvSpPr/>
              <p:nvPr/>
            </p:nvSpPr>
            <p:spPr>
              <a:xfrm>
                <a:off x="12839967" y="4474610"/>
                <a:ext cx="450166" cy="1221071"/>
              </a:xfrm>
              <a:prstGeom prst="flowChartAlternateProcess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8" name="Ovale 67"/>
              <p:cNvSpPr/>
              <p:nvPr/>
            </p:nvSpPr>
            <p:spPr>
              <a:xfrm>
                <a:off x="12914404" y="4573995"/>
                <a:ext cx="288000" cy="288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glow rad="228600">
                  <a:srgbClr val="FF0000">
                    <a:alpha val="40000"/>
                  </a:srgb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9" name="Ovale 68"/>
              <p:cNvSpPr/>
              <p:nvPr/>
            </p:nvSpPr>
            <p:spPr>
              <a:xfrm>
                <a:off x="12912711" y="4941144"/>
                <a:ext cx="288000" cy="288000"/>
              </a:xfrm>
              <a:prstGeom prst="ellipse">
                <a:avLst/>
              </a:prstGeom>
              <a:solidFill>
                <a:srgbClr val="FFFF00">
                  <a:alpha val="20000"/>
                </a:srgb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0" name="Ovale 69"/>
              <p:cNvSpPr/>
              <p:nvPr/>
            </p:nvSpPr>
            <p:spPr>
              <a:xfrm>
                <a:off x="12912711" y="5314963"/>
                <a:ext cx="288000" cy="288000"/>
              </a:xfrm>
              <a:prstGeom prst="ellipse">
                <a:avLst/>
              </a:prstGeom>
              <a:solidFill>
                <a:srgbClr val="52FC24">
                  <a:alpha val="20000"/>
                </a:srgb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225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r="25621"/>
          <a:stretch/>
        </p:blipFill>
        <p:spPr>
          <a:xfrm>
            <a:off x="9420665" y="3783169"/>
            <a:ext cx="2771335" cy="307483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3081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ttangolo 71"/>
          <p:cNvSpPr/>
          <p:nvPr/>
        </p:nvSpPr>
        <p:spPr>
          <a:xfrm>
            <a:off x="4634805" y="1164880"/>
            <a:ext cx="2420833" cy="5693140"/>
          </a:xfrm>
          <a:prstGeom prst="rect">
            <a:avLst/>
          </a:prstGeom>
          <a:gradFill>
            <a:gsLst>
              <a:gs pos="0">
                <a:srgbClr val="FFFFFF"/>
              </a:gs>
              <a:gs pos="67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riangolo rettangolo 9"/>
          <p:cNvSpPr/>
          <p:nvPr/>
        </p:nvSpPr>
        <p:spPr>
          <a:xfrm rot="10800000" flipH="1">
            <a:off x="9308124" y="0"/>
            <a:ext cx="956604" cy="68580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asellaDiTesto 8"/>
          <p:cNvSpPr txBox="1"/>
          <p:nvPr/>
        </p:nvSpPr>
        <p:spPr>
          <a:xfrm>
            <a:off x="661182" y="604901"/>
            <a:ext cx="4375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EU DIRECTIVES &amp; REGULATIONS</a:t>
            </a:r>
          </a:p>
        </p:txBody>
      </p:sp>
      <p:cxnSp>
        <p:nvCxnSpPr>
          <p:cNvPr id="12" name="Connettore 1 11"/>
          <p:cNvCxnSpPr/>
          <p:nvPr/>
        </p:nvCxnSpPr>
        <p:spPr>
          <a:xfrm>
            <a:off x="689318" y="1066566"/>
            <a:ext cx="4164036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3241379" y="5672335"/>
            <a:ext cx="1340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Asset Management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7079940" y="1302571"/>
            <a:ext cx="2203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EQUIVALENCE REGIME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916533" y="6203122"/>
            <a:ext cx="1857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Art. 32, 33 AIFMD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7172838" y="6140619"/>
            <a:ext cx="2065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Art. 34-36, 39-42 AIFMD</a:t>
            </a:r>
          </a:p>
          <a:p>
            <a:pPr algn="ctr"/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Subject to national requirements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162" y="1641125"/>
            <a:ext cx="423371" cy="765456"/>
          </a:xfrm>
          <a:prstGeom prst="rect">
            <a:avLst/>
          </a:prstGeom>
        </p:spPr>
      </p:pic>
      <p:pic>
        <p:nvPicPr>
          <p:cNvPr id="44" name="Immagin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6163" y="5460738"/>
            <a:ext cx="418679" cy="681183"/>
          </a:xfrm>
          <a:prstGeom prst="rect">
            <a:avLst/>
          </a:prstGeom>
        </p:spPr>
      </p:pic>
      <p:sp>
        <p:nvSpPr>
          <p:cNvPr id="46" name="CasellaDiTesto 45"/>
          <p:cNvSpPr txBox="1"/>
          <p:nvPr/>
        </p:nvSpPr>
        <p:spPr>
          <a:xfrm>
            <a:off x="7154922" y="3609009"/>
            <a:ext cx="2052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Art. 39 MiFID II</a:t>
            </a:r>
          </a:p>
          <a:p>
            <a:pPr algn="ctr"/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Subject to national requirements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47" name="Immagin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51023">
            <a:off x="5620547" y="2937144"/>
            <a:ext cx="444744" cy="684858"/>
          </a:xfrm>
          <a:prstGeom prst="rect">
            <a:avLst/>
          </a:prstGeom>
        </p:spPr>
      </p:pic>
      <p:pic>
        <p:nvPicPr>
          <p:cNvPr id="48" name="Immagin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37122">
            <a:off x="5621804" y="4245135"/>
            <a:ext cx="444744" cy="684858"/>
          </a:xfrm>
          <a:prstGeom prst="rect">
            <a:avLst/>
          </a:prstGeom>
        </p:spPr>
      </p:pic>
      <p:pic>
        <p:nvPicPr>
          <p:cNvPr id="49" name="Immagine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445830">
            <a:off x="5616933" y="5449839"/>
            <a:ext cx="444338" cy="684233"/>
          </a:xfrm>
          <a:prstGeom prst="rect">
            <a:avLst/>
          </a:prstGeom>
        </p:spPr>
      </p:pic>
      <p:pic>
        <p:nvPicPr>
          <p:cNvPr id="50" name="Immagine 4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428267">
            <a:off x="5623050" y="1666079"/>
            <a:ext cx="444338" cy="684233"/>
          </a:xfrm>
          <a:prstGeom prst="rect">
            <a:avLst/>
          </a:prstGeom>
        </p:spPr>
      </p:pic>
      <p:sp>
        <p:nvSpPr>
          <p:cNvPr id="51" name="CasellaDiTesto 50"/>
          <p:cNvSpPr txBox="1"/>
          <p:nvPr/>
        </p:nvSpPr>
        <p:spPr>
          <a:xfrm>
            <a:off x="4916533" y="4986710"/>
            <a:ext cx="1857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Art. 91-96 UCITS V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9811" y="1164861"/>
            <a:ext cx="3165024" cy="5693140"/>
          </a:xfrm>
          <a:prstGeom prst="rect">
            <a:avLst/>
          </a:prstGeom>
          <a:gradFill>
            <a:gsLst>
              <a:gs pos="0">
                <a:srgbClr val="FFFFFF"/>
              </a:gs>
              <a:gs pos="67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CasellaDiTesto 52"/>
          <p:cNvSpPr txBox="1"/>
          <p:nvPr/>
        </p:nvSpPr>
        <p:spPr>
          <a:xfrm>
            <a:off x="5052020" y="3687603"/>
            <a:ext cx="1586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Art. 34, 35 MiFID II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4" name="CasellaDiTesto 53"/>
          <p:cNvSpPr txBox="1"/>
          <p:nvPr/>
        </p:nvSpPr>
        <p:spPr>
          <a:xfrm>
            <a:off x="4916533" y="2418620"/>
            <a:ext cx="1857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Art. 17, 33, 39 CRD IV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5" name="CasellaDiTesto 54"/>
          <p:cNvSpPr txBox="1"/>
          <p:nvPr/>
        </p:nvSpPr>
        <p:spPr>
          <a:xfrm>
            <a:off x="3238301" y="4449389"/>
            <a:ext cx="1347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Asset Management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3236914" y="3042436"/>
            <a:ext cx="133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Banking Sector &amp;</a:t>
            </a:r>
          </a:p>
          <a:p>
            <a:pPr algn="ctr"/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Wholesale Finance</a:t>
            </a:r>
            <a:endParaRPr lang="en-GB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57" name="CasellaDiTesto 56"/>
          <p:cNvSpPr txBox="1"/>
          <p:nvPr/>
        </p:nvSpPr>
        <p:spPr>
          <a:xfrm>
            <a:off x="3240195" y="1791052"/>
            <a:ext cx="1329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Banking Sector &amp;</a:t>
            </a:r>
          </a:p>
          <a:p>
            <a:pPr algn="ctr"/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Wholesale Finance</a:t>
            </a:r>
          </a:p>
        </p:txBody>
      </p:sp>
      <p:pic>
        <p:nvPicPr>
          <p:cNvPr id="58" name="Immagin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163" y="4208092"/>
            <a:ext cx="423371" cy="765456"/>
          </a:xfrm>
          <a:prstGeom prst="rect">
            <a:avLst/>
          </a:prstGeom>
        </p:spPr>
      </p:pic>
      <p:pic>
        <p:nvPicPr>
          <p:cNvPr id="59" name="Immagine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6162" y="2932676"/>
            <a:ext cx="418679" cy="681183"/>
          </a:xfrm>
          <a:prstGeom prst="rect">
            <a:avLst/>
          </a:prstGeom>
        </p:spPr>
      </p:pic>
      <p:sp>
        <p:nvSpPr>
          <p:cNvPr id="60" name="CasellaDiTesto 59"/>
          <p:cNvSpPr txBox="1"/>
          <p:nvPr/>
        </p:nvSpPr>
        <p:spPr>
          <a:xfrm>
            <a:off x="4781977" y="1304179"/>
            <a:ext cx="2132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PASSPORTING REGIME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3031493" y="1302571"/>
            <a:ext cx="1760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SECTOR</a:t>
            </a:r>
          </a:p>
        </p:txBody>
      </p:sp>
      <p:sp>
        <p:nvSpPr>
          <p:cNvPr id="62" name="CasellaDiTesto 61"/>
          <p:cNvSpPr txBox="1"/>
          <p:nvPr/>
        </p:nvSpPr>
        <p:spPr>
          <a:xfrm>
            <a:off x="712054" y="1302571"/>
            <a:ext cx="17605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DIRECTIVE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331970" y="4712852"/>
            <a:ext cx="2128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Undertaking for Collective Investments</a:t>
            </a:r>
          </a:p>
          <a:p>
            <a:pPr algn="just"/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in Transferable Securities</a:t>
            </a:r>
          </a:p>
        </p:txBody>
      </p:sp>
      <p:sp>
        <p:nvSpPr>
          <p:cNvPr id="64" name="CasellaDiTesto 63"/>
          <p:cNvSpPr txBox="1"/>
          <p:nvPr/>
        </p:nvSpPr>
        <p:spPr>
          <a:xfrm>
            <a:off x="318494" y="4299881"/>
            <a:ext cx="1218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UCITS</a:t>
            </a:r>
          </a:p>
        </p:txBody>
      </p:sp>
      <p:sp>
        <p:nvSpPr>
          <p:cNvPr id="65" name="CasellaDiTesto 64"/>
          <p:cNvSpPr txBox="1"/>
          <p:nvPr/>
        </p:nvSpPr>
        <p:spPr>
          <a:xfrm>
            <a:off x="318858" y="5918996"/>
            <a:ext cx="25977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Alternative Investment Fund Managers Directive</a:t>
            </a:r>
          </a:p>
        </p:txBody>
      </p:sp>
      <p:sp>
        <p:nvSpPr>
          <p:cNvPr id="66" name="CasellaDiTesto 65"/>
          <p:cNvSpPr txBox="1"/>
          <p:nvPr/>
        </p:nvSpPr>
        <p:spPr>
          <a:xfrm>
            <a:off x="319666" y="5518448"/>
            <a:ext cx="1264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AIFMD</a:t>
            </a:r>
          </a:p>
        </p:txBody>
      </p:sp>
      <p:sp>
        <p:nvSpPr>
          <p:cNvPr id="67" name="CasellaDiTesto 66"/>
          <p:cNvSpPr txBox="1"/>
          <p:nvPr/>
        </p:nvSpPr>
        <p:spPr>
          <a:xfrm>
            <a:off x="324435" y="3383571"/>
            <a:ext cx="2298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Markets in Financial Instruments Directive</a:t>
            </a:r>
          </a:p>
          <a:p>
            <a:pPr algn="just"/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&amp; Regulation</a:t>
            </a:r>
          </a:p>
        </p:txBody>
      </p:sp>
      <p:sp>
        <p:nvSpPr>
          <p:cNvPr id="68" name="CasellaDiTesto 67"/>
          <p:cNvSpPr txBox="1"/>
          <p:nvPr/>
        </p:nvSpPr>
        <p:spPr>
          <a:xfrm>
            <a:off x="318392" y="2987186"/>
            <a:ext cx="1208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MiFID</a:t>
            </a:r>
          </a:p>
        </p:txBody>
      </p:sp>
      <p:sp>
        <p:nvSpPr>
          <p:cNvPr id="70" name="CasellaDiTesto 69"/>
          <p:cNvSpPr txBox="1"/>
          <p:nvPr/>
        </p:nvSpPr>
        <p:spPr>
          <a:xfrm>
            <a:off x="331970" y="2119260"/>
            <a:ext cx="1734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Capital Requirement Directive</a:t>
            </a:r>
          </a:p>
          <a:p>
            <a:pPr algn="just"/>
            <a:r>
              <a:rPr lang="en-GB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&amp; Regulation</a:t>
            </a:r>
          </a:p>
        </p:txBody>
      </p:sp>
      <p:sp>
        <p:nvSpPr>
          <p:cNvPr id="71" name="CasellaDiTesto 70"/>
          <p:cNvSpPr txBox="1"/>
          <p:nvPr/>
        </p:nvSpPr>
        <p:spPr>
          <a:xfrm>
            <a:off x="319888" y="1728921"/>
            <a:ext cx="1218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CRD</a:t>
            </a:r>
          </a:p>
        </p:txBody>
      </p:sp>
    </p:spTree>
    <p:extLst>
      <p:ext uri="{BB962C8B-B14F-4D97-AF65-F5344CB8AC3E}">
        <p14:creationId xmlns:p14="http://schemas.microsoft.com/office/powerpoint/2010/main" val="266045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r="25621"/>
          <a:stretch/>
        </p:blipFill>
        <p:spPr>
          <a:xfrm>
            <a:off x="9420665" y="3783169"/>
            <a:ext cx="2771335" cy="307483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3081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riangolo rettangolo 9"/>
          <p:cNvSpPr/>
          <p:nvPr/>
        </p:nvSpPr>
        <p:spPr>
          <a:xfrm rot="10800000" flipH="1">
            <a:off x="9308124" y="0"/>
            <a:ext cx="956604" cy="68580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asellaDiTesto 4"/>
          <p:cNvSpPr txBox="1"/>
          <p:nvPr/>
        </p:nvSpPr>
        <p:spPr>
          <a:xfrm>
            <a:off x="661182" y="604901"/>
            <a:ext cx="4375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QUANTITATIVE STUDY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689318" y="1066566"/>
            <a:ext cx="2880000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536805" y="1946466"/>
            <a:ext cx="89988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KEY ASSUMPTION</a:t>
            </a:r>
          </a:p>
          <a:p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British financial firms have been heavily affected by Brexit, in light of the importance of the sector and the EU Directives</a:t>
            </a:r>
          </a:p>
          <a:p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SIMPLE LINEAR REGRESSION MODEL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3751664" y="3015819"/>
                <a:ext cx="18047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𝔂</m:t>
                      </m:r>
                      <m:r>
                        <a:rPr lang="it-IT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it-IT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it-IT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𝔁</m:t>
                      </m:r>
                      <m:r>
                        <a:rPr lang="it-IT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b="1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𝜺</m:t>
                      </m:r>
                    </m:oMath>
                  </m:oMathPara>
                </a14:m>
                <a:endParaRPr lang="en-GB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664" y="3015819"/>
                <a:ext cx="1804795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/>
              <p:cNvSpPr txBox="1"/>
              <p:nvPr/>
            </p:nvSpPr>
            <p:spPr>
              <a:xfrm>
                <a:off x="921153" y="3381222"/>
                <a:ext cx="823016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Where: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1600" b="1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𝔂</m:t>
                    </m:r>
                  </m:oMath>
                </a14:m>
                <a:r>
                  <a:rPr lang="en-GB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 represents </a:t>
                </a:r>
                <a:r>
                  <a:rPr lang="en-GB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the FTSE 100 UK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it-IT" sz="1600" b="1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𝔁</m:t>
                    </m:r>
                  </m:oMath>
                </a14:m>
                <a:r>
                  <a:rPr lang="en-GB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 the mean of the stock price variation of the 9 </a:t>
                </a:r>
                <a:r>
                  <a:rPr lang="en-GB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financial institutions </a:t>
                </a:r>
                <a:r>
                  <a:rPr lang="en-GB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within the sample</a:t>
                </a:r>
              </a:p>
              <a:p>
                <a:pPr lvl="1"/>
                <a:r>
                  <a:rPr lang="en-GB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	(</a:t>
                </a:r>
                <a:r>
                  <a:rPr lang="en-GB" sz="1400" i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“Banks” &amp; “General Financial“ sector on London Stock Exchange)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it-IT" sz="1600" b="1" i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𝜺</m:t>
                    </m:r>
                  </m:oMath>
                </a14:m>
                <a:r>
                  <a:rPr lang="en-GB" sz="16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 </a:t>
                </a:r>
                <a:r>
                  <a:rPr lang="en-GB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the </a:t>
                </a:r>
                <a:r>
                  <a:rPr lang="en-GB" sz="1600" b="1" u="sng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abnormal cumulative stock price returns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b="1" u="sng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endParaRPr>
              </a:p>
              <a:p>
                <a:r>
                  <a:rPr lang="en-GB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</a:rPr>
                  <a:t>Higher residuals should show up, where the financial sector is not able to reflect the trend of the market index</a:t>
                </a:r>
                <a:endParaRPr lang="en-GB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Narrow" panose="020B0606020202030204" pitchFamily="34" charset="0"/>
                </a:endParaRPr>
              </a:p>
            </p:txBody>
          </p:sp>
        </mc:Choice>
        <mc:Fallback xmlns=""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153" y="3381222"/>
                <a:ext cx="8230160" cy="1815882"/>
              </a:xfrm>
              <a:prstGeom prst="rect">
                <a:avLst/>
              </a:prstGeom>
              <a:blipFill rotWithShape="0">
                <a:blip r:embed="rId4"/>
                <a:stretch>
                  <a:fillRect l="-370" t="-671" r="-74" b="-36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asellaDiTesto 27"/>
          <p:cNvSpPr txBox="1"/>
          <p:nvPr/>
        </p:nvSpPr>
        <p:spPr>
          <a:xfrm>
            <a:off x="3217438" y="5554642"/>
            <a:ext cx="2873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Hourly data downloaded from Bloomberg</a:t>
            </a:r>
            <a:endParaRPr lang="en-GB" sz="1400" i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99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64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3" r="25621"/>
          <a:stretch/>
        </p:blipFill>
        <p:spPr>
          <a:xfrm>
            <a:off x="9420665" y="3783169"/>
            <a:ext cx="2771335" cy="307483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3081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riangolo rettangolo 9"/>
          <p:cNvSpPr/>
          <p:nvPr/>
        </p:nvSpPr>
        <p:spPr>
          <a:xfrm rot="10800000" flipH="1">
            <a:off x="9308124" y="0"/>
            <a:ext cx="956604" cy="685800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asellaDiTesto 4"/>
          <p:cNvSpPr txBox="1"/>
          <p:nvPr/>
        </p:nvSpPr>
        <p:spPr>
          <a:xfrm>
            <a:off x="661182" y="604901"/>
            <a:ext cx="4375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QUANTITATIVE STUDY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689318" y="1066566"/>
            <a:ext cx="2880000" cy="0"/>
          </a:xfrm>
          <a:prstGeom prst="line">
            <a:avLst/>
          </a:prstGeom>
          <a:ln w="12700">
            <a:solidFill>
              <a:srgbClr val="2D64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1663048" y="3675254"/>
            <a:ext cx="62832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“EVENT STUDY” METHODOLOGY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OLS and residual analysis on the full sample</a:t>
            </a:r>
          </a:p>
          <a:p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n-GB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Does Brexit represent an exogenous shock that affects the linearity of the model?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STRUCTURAL BREAK TEST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OLS and residual analysis on the full sample with dummy variable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OLS and residual analysis on the </a:t>
            </a:r>
            <a:r>
              <a:rPr lang="en-GB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subperiods</a:t>
            </a:r>
            <a:endParaRPr lang="en-GB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 rot="10800000">
            <a:off x="689318" y="2617989"/>
            <a:ext cx="2880000" cy="180000"/>
          </a:xfrm>
          <a:prstGeom prst="rect">
            <a:avLst/>
          </a:prstGeom>
          <a:gradFill flip="none" rotWithShape="1">
            <a:gsLst>
              <a:gs pos="0">
                <a:srgbClr val="CC0008">
                  <a:tint val="23500"/>
                  <a:satMod val="160000"/>
                </a:srgbClr>
              </a:gs>
              <a:gs pos="0">
                <a:srgbClr val="F3F3F3"/>
              </a:gs>
              <a:gs pos="0">
                <a:srgbClr val="2D64B6"/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ttangolo 12"/>
          <p:cNvSpPr/>
          <p:nvPr/>
        </p:nvSpPr>
        <p:spPr>
          <a:xfrm>
            <a:off x="3544692" y="2617989"/>
            <a:ext cx="2520000" cy="180000"/>
          </a:xfrm>
          <a:prstGeom prst="rect">
            <a:avLst/>
          </a:prstGeom>
          <a:solidFill>
            <a:srgbClr val="2D64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ttangolo 13"/>
          <p:cNvSpPr/>
          <p:nvPr/>
        </p:nvSpPr>
        <p:spPr>
          <a:xfrm>
            <a:off x="6064692" y="2617989"/>
            <a:ext cx="2880000" cy="180000"/>
          </a:xfrm>
          <a:prstGeom prst="rect">
            <a:avLst/>
          </a:prstGeom>
          <a:gradFill flip="none" rotWithShape="1">
            <a:gsLst>
              <a:gs pos="0">
                <a:srgbClr val="CC0008">
                  <a:tint val="23500"/>
                  <a:satMod val="160000"/>
                </a:srgbClr>
              </a:gs>
              <a:gs pos="0">
                <a:srgbClr val="F3F3F3"/>
              </a:gs>
              <a:gs pos="0">
                <a:srgbClr val="2D64B6"/>
              </a:gs>
              <a:gs pos="85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e 15"/>
          <p:cNvSpPr/>
          <p:nvPr/>
        </p:nvSpPr>
        <p:spPr>
          <a:xfrm>
            <a:off x="5708973" y="2654055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asellaDiTesto 16"/>
          <p:cNvSpPr txBox="1"/>
          <p:nvPr/>
        </p:nvSpPr>
        <p:spPr>
          <a:xfrm>
            <a:off x="4974576" y="2187208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24</a:t>
            </a:r>
            <a:r>
              <a:rPr lang="en-GB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June 2016</a:t>
            </a:r>
          </a:p>
        </p:txBody>
      </p:sp>
      <p:sp>
        <p:nvSpPr>
          <p:cNvPr id="19" name="Ovale 18"/>
          <p:cNvSpPr/>
          <p:nvPr/>
        </p:nvSpPr>
        <p:spPr>
          <a:xfrm>
            <a:off x="3820747" y="2653989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e 19"/>
          <p:cNvSpPr/>
          <p:nvPr/>
        </p:nvSpPr>
        <p:spPr>
          <a:xfrm>
            <a:off x="7463391" y="2653989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e 20"/>
          <p:cNvSpPr/>
          <p:nvPr/>
        </p:nvSpPr>
        <p:spPr>
          <a:xfrm>
            <a:off x="2062886" y="2653989"/>
            <a:ext cx="108000" cy="10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asellaDiTesto 21"/>
          <p:cNvSpPr txBox="1"/>
          <p:nvPr/>
        </p:nvSpPr>
        <p:spPr>
          <a:xfrm>
            <a:off x="1328489" y="2187208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31</a:t>
            </a:r>
            <a:r>
              <a:rPr lang="en-GB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st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May 2016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6728994" y="2187208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6</a:t>
            </a:r>
            <a:r>
              <a:rPr lang="en-GB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July 2016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3086350" y="2187208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13</a:t>
            </a:r>
            <a:r>
              <a:rPr lang="en-GB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th</a:t>
            </a:r>
            <a:r>
              <a:rPr lang="en-GB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June 2016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5816973" y="2952827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2240089" y="2960331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 -2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3989409" y="2960331"/>
            <a:ext cx="15767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Brexit -1</a:t>
            </a:r>
          </a:p>
        </p:txBody>
      </p:sp>
    </p:spTree>
    <p:extLst>
      <p:ext uri="{BB962C8B-B14F-4D97-AF65-F5344CB8AC3E}">
        <p14:creationId xmlns:p14="http://schemas.microsoft.com/office/powerpoint/2010/main" val="258567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2888</TotalTime>
  <Words>737</Words>
  <Application>Microsoft Office PowerPoint</Application>
  <PresentationFormat>Widescreen</PresentationFormat>
  <Paragraphs>215</Paragraphs>
  <Slides>16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Cambria Math</vt:lpstr>
      <vt:lpstr>Century Gothic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Alessio Mazzotta</dc:creator>
  <cp:lastModifiedBy>Alessio Mazzotta</cp:lastModifiedBy>
  <cp:revision>103</cp:revision>
  <dcterms:created xsi:type="dcterms:W3CDTF">2017-11-23T09:29:46Z</dcterms:created>
  <dcterms:modified xsi:type="dcterms:W3CDTF">2018-05-21T09:47:57Z</dcterms:modified>
</cp:coreProperties>
</file>