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7" r:id="rId1"/>
  </p:sldMasterIdLst>
  <p:notesMasterIdLst>
    <p:notesMasterId r:id="rId8"/>
  </p:notesMasterIdLst>
  <p:handoutMasterIdLst>
    <p:handoutMasterId r:id="rId9"/>
  </p:handoutMasterIdLst>
  <p:sldIdLst>
    <p:sldId id="299" r:id="rId2"/>
    <p:sldId id="301" r:id="rId3"/>
    <p:sldId id="302" r:id="rId4"/>
    <p:sldId id="303" r:id="rId5"/>
    <p:sldId id="304" r:id="rId6"/>
    <p:sldId id="305" r:id="rId7"/>
  </p:sldIdLst>
  <p:sldSz cx="11522075" cy="7200900"/>
  <p:notesSz cx="6858000" cy="9144000"/>
  <p:defaultTextStyle>
    <a:defPPr>
      <a:defRPr lang="it-IT"/>
    </a:defPPr>
    <a:lvl1pPr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33400" indent="-76200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68388" indent="-153988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3375" indent="-231775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138363" indent="-309563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87172" autoAdjust="0"/>
  </p:normalViewPr>
  <p:slideViewPr>
    <p:cSldViewPr>
      <p:cViewPr varScale="1">
        <p:scale>
          <a:sx n="74" d="100"/>
          <a:sy n="74" d="100"/>
        </p:scale>
        <p:origin x="1166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3EBE18-2160-4835-8DD2-A5119D9EC615}" type="datetimeFigureOut">
              <a:rPr lang="it-IT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6FFCD8-1070-4498-8D18-F42A9D5A51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92500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AB35BC-72FB-483F-8107-25C49A048F0E}" type="datetimeFigureOut">
              <a:rPr lang="it-IT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E0C81F-6483-4752-AE71-1589C58B10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8551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753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00982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35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18979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2363" y="420688"/>
            <a:ext cx="4614862" cy="28844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Header Placeholder 3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200">
                <a:latin typeface="Calibri" pitchFamily="34" charset="0"/>
              </a:rPr>
              <a:t>Università Carlo Cattaneo - LIUC</a:t>
            </a:r>
          </a:p>
        </p:txBody>
      </p:sp>
      <p:sp>
        <p:nvSpPr>
          <p:cNvPr id="24580" name="Footer Placeholder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it-IT" sz="1200">
                <a:latin typeface="Calibri" pitchFamily="34" charset="0"/>
              </a:rPr>
              <a:t>EASI  - Sistemi di Elaborazione - A.A. 2005-06</a:t>
            </a: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8476EC-83D0-4D4C-8EE9-6320F1EEB397}" type="slidenum">
              <a:rPr lang="it-IT" sz="1200">
                <a:latin typeface="Calibri" pitchFamily="34" charset="0"/>
              </a:rPr>
              <a:pPr algn="r"/>
              <a:t>5</a:t>
            </a:fld>
            <a:endParaRPr lang="it-IT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05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36106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>
            <a:normAutofit/>
          </a:bodyPr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14ABC44-E507-4DF1-AF34-284CD5A6904C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D2BD8DB4-F0A0-4263-8C03-91CDCC0F6BF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44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C40DE-18B2-471C-99F3-64F448750D33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F7196-89CD-4A0D-8C3C-BDF75DB7077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38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07C3FA-FBD0-48FF-BF4E-D9C39FCAAC0E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FCFA5-0555-485E-B625-4AFE59D0238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0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F2DCF1-6381-4F8A-88A7-B9166BF9DF1C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12E9E-8FBE-4B3F-94FF-10400215FAF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198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>
            <a:normAutofit/>
          </a:bodyPr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7A459-7E6B-4162-8288-2859A96EFF66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4ECAE-650B-40B6-AA7D-41C679A0506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66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96CAA-553A-449C-8289-BE1040FCA6FD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53E76-03FF-4774-895E-A15BEAB9411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885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F06D27-811B-4F9E-B48A-ACDE7F57BB27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2ECCC-9EB6-4497-9C88-EC15E6DF52D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64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B6BE86-9AD7-43E5-A235-B5B2C2554F7E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09FF5-C5C2-4A7D-910C-1D1DFB3CD07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1EE9A-9EA7-4C57-89A6-55FD07000159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0FD2C-0754-4A6D-A420-39FD5AF11E5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43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1297" y="0"/>
            <a:ext cx="4320778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>
            <a:normAutofit/>
          </a:bodyPr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marL="0" marR="0" lvl="0" indent="0" algn="l" defTabSz="864199" rtl="0" eaLnBrk="1" fontAlgn="auto" latinLnBrk="0" hangingPunct="1">
              <a:lnSpc>
                <a:spcPct val="100000"/>
              </a:lnSpc>
              <a:spcBef>
                <a:spcPts val="132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125691-D0CF-4B4D-8A58-C33DE4CF2945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D1E99EA9-E441-4E39-B4E4-3A80948ED95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6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>
            <a:normAutofit/>
          </a:bodyPr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1A57327F-EB3A-42FC-877B-366C4BB1DA05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168B06D7-9DF3-44E3-A237-F36D643E296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546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112" y="524510"/>
            <a:ext cx="10180833" cy="1741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6" y="2112265"/>
            <a:ext cx="10162830" cy="3954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117" y="6733069"/>
            <a:ext cx="38887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5BB2CF87-4939-45A9-9897-DA0DD9EE8624}" type="datetime1">
              <a:rPr lang="it-IT" smtClean="0"/>
              <a:pPr>
                <a:defRPr/>
              </a:pPr>
              <a:t>20/09/2017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117" y="6882432"/>
            <a:ext cx="4752856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2367" y="6170233"/>
            <a:ext cx="2765298" cy="14668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73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FB1317C-C83E-4719-9B6E-3159A5FFCEB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89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864199" rtl="0" eaLnBrk="1" latinLnBrk="0" hangingPunct="1">
        <a:lnSpc>
          <a:spcPct val="85000"/>
        </a:lnSpc>
        <a:spcBef>
          <a:spcPct val="0"/>
        </a:spcBef>
        <a:buNone/>
        <a:defRPr sz="5104" kern="1200" spc="-11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86420" indent="-86420" algn="l" defTabSz="864199" rtl="0" eaLnBrk="1" latinLnBrk="0" hangingPunct="1">
        <a:lnSpc>
          <a:spcPct val="85000"/>
        </a:lnSpc>
        <a:spcBef>
          <a:spcPts val="1229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28396" indent="-324075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8520" indent="-51852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89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77779" indent="-77777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37039" indent="-103703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martone@liuc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sabastiano@liuc.it" TargetMode="External"/><Relationship Id="rId5" Type="http://schemas.openxmlformats.org/officeDocument/2006/relationships/hyperlink" Target="mailto:cmorelli@liuc.it" TargetMode="External"/><Relationship Id="rId4" Type="http://schemas.openxmlformats.org/officeDocument/2006/relationships/hyperlink" Target="mailto:eminelli@liuc.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"/>
            <a:ext cx="11522075" cy="1600200"/>
          </a:xfrm>
        </p:spPr>
        <p:txBody>
          <a:bodyPr lIns="107728" tIns="53864" rIns="107728" bIns="53864" anchor="b">
            <a:normAutofit fontScale="90000"/>
          </a:bodyPr>
          <a:lstStyle/>
          <a:p>
            <a:pPr eaLnBrk="1" hangingPunct="1"/>
            <a:r>
              <a:rPr lang="it-IT" smtClean="0"/>
              <a:t> </a:t>
            </a:r>
            <a:br>
              <a:rPr lang="it-IT" smtClean="0"/>
            </a:br>
            <a:r>
              <a:rPr lang="it-IT" smtClean="0"/>
              <a:t/>
            </a:r>
            <a:br>
              <a:rPr lang="it-IT" smtClean="0"/>
            </a:br>
            <a:endParaRPr lang="it-IT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537075"/>
            <a:ext cx="7273925" cy="2363788"/>
          </a:xfrm>
        </p:spPr>
        <p:txBody>
          <a:bodyPr lIns="107728" tIns="53864" rIns="107728" bIns="53864"/>
          <a:lstStyle/>
          <a:p>
            <a:pPr eaLnBrk="1" hangingPunct="1">
              <a:lnSpc>
                <a:spcPct val="90000"/>
              </a:lnSpc>
              <a:defRPr/>
            </a:pPr>
            <a:endParaRPr lang="it-IT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Anno Accademico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2017-2018</a:t>
            </a:r>
            <a:endParaRPr lang="it-IT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 eaLnBrk="0" hangingPunct="0">
              <a:defRPr/>
            </a:pPr>
            <a:r>
              <a:rPr lang="it-IT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 eaLnBrk="0" hangingPunct="0">
              <a:defRPr/>
            </a:pPr>
            <a:r>
              <a:rPr lang="it-IT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461" y="360090"/>
            <a:ext cx="10372725" cy="144145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it-IT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 DOCENTI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36501" y="1656234"/>
            <a:ext cx="9793288" cy="51845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it-IT" sz="2900" dirty="0" smtClean="0"/>
              <a:t>Andrea Martone	</a:t>
            </a:r>
            <a:r>
              <a:rPr lang="it-IT" sz="2100" dirty="0" smtClean="0"/>
              <a:t>GRUPPO </a:t>
            </a:r>
            <a:r>
              <a:rPr lang="it-IT" sz="2100" dirty="0" smtClean="0"/>
              <a:t>A-L</a:t>
            </a:r>
            <a:endParaRPr lang="it-IT" sz="2100" dirty="0" smtClean="0"/>
          </a:p>
          <a:p>
            <a:pPr lvl="1">
              <a:lnSpc>
                <a:spcPct val="80000"/>
              </a:lnSpc>
            </a:pPr>
            <a:r>
              <a:rPr lang="it-IT" sz="2500" dirty="0" smtClean="0"/>
              <a:t>Mail: </a:t>
            </a:r>
            <a:r>
              <a:rPr lang="it-IT" sz="2500" dirty="0" smtClean="0">
                <a:hlinkClick r:id="rId3"/>
              </a:rPr>
              <a:t>amartone@liuc.it</a:t>
            </a:r>
            <a:endParaRPr lang="it-IT" sz="2500" dirty="0" smtClean="0"/>
          </a:p>
          <a:p>
            <a:pPr lvl="1"/>
            <a:r>
              <a:rPr lang="it-IT" sz="2500" dirty="0" smtClean="0"/>
              <a:t>Riceve </a:t>
            </a:r>
            <a:r>
              <a:rPr lang="it-IT" sz="2500" u="sng" dirty="0"/>
              <a:t>previo appuntamento</a:t>
            </a:r>
            <a:r>
              <a:rPr lang="it-IT" sz="2500" dirty="0" smtClean="0"/>
              <a:t> il venerdì dalle 9 alle 11 - </a:t>
            </a:r>
            <a:r>
              <a:rPr lang="it-IT" sz="2500" dirty="0"/>
              <a:t>Edificio M11 Ala 2 Primo piano</a:t>
            </a:r>
          </a:p>
          <a:p>
            <a:pPr>
              <a:lnSpc>
                <a:spcPct val="80000"/>
              </a:lnSpc>
            </a:pPr>
            <a:r>
              <a:rPr lang="it-IT" sz="2900" dirty="0" smtClean="0"/>
              <a:t>Eliana Minelli	</a:t>
            </a:r>
            <a:r>
              <a:rPr lang="it-IT" sz="2100" dirty="0" smtClean="0"/>
              <a:t>GRUPPO </a:t>
            </a:r>
            <a:r>
              <a:rPr lang="it-IT" sz="2100" dirty="0" smtClean="0"/>
              <a:t>M-Z</a:t>
            </a:r>
            <a:endParaRPr lang="it-IT" sz="2100" dirty="0" smtClean="0"/>
          </a:p>
          <a:p>
            <a:pPr lvl="1">
              <a:lnSpc>
                <a:spcPct val="80000"/>
              </a:lnSpc>
            </a:pPr>
            <a:r>
              <a:rPr lang="it-IT" sz="2500" dirty="0" smtClean="0"/>
              <a:t>Mail: </a:t>
            </a:r>
            <a:r>
              <a:rPr lang="it-IT" sz="2500" dirty="0" smtClean="0">
                <a:hlinkClick r:id="rId4"/>
              </a:rPr>
              <a:t>eminelli@liuc.it</a:t>
            </a:r>
            <a:endParaRPr lang="it-IT" sz="2500" dirty="0" smtClean="0"/>
          </a:p>
          <a:p>
            <a:pPr lvl="1">
              <a:lnSpc>
                <a:spcPct val="80000"/>
              </a:lnSpc>
            </a:pPr>
            <a:r>
              <a:rPr lang="it-IT" sz="2500" dirty="0" smtClean="0"/>
              <a:t>Riceve </a:t>
            </a:r>
            <a:r>
              <a:rPr lang="it-IT" sz="2500" u="sng" dirty="0"/>
              <a:t>previo appuntamento</a:t>
            </a:r>
            <a:r>
              <a:rPr lang="it-IT" sz="2500" dirty="0"/>
              <a:t> il </a:t>
            </a:r>
            <a:r>
              <a:rPr lang="it-IT" sz="2500" dirty="0" smtClean="0"/>
              <a:t>martedì dalle 9 alle 11 - edificio torre, 7° piano </a:t>
            </a:r>
          </a:p>
          <a:p>
            <a:pPr>
              <a:lnSpc>
                <a:spcPct val="80000"/>
              </a:lnSpc>
            </a:pPr>
            <a:r>
              <a:rPr lang="it-IT" sz="2900" dirty="0" smtClean="0"/>
              <a:t>Chiara Morelli	 </a:t>
            </a:r>
            <a:r>
              <a:rPr lang="it-IT" sz="2100" dirty="0" smtClean="0"/>
              <a:t>GRUPPO </a:t>
            </a:r>
            <a:r>
              <a:rPr lang="it-IT" sz="2100" dirty="0" smtClean="0"/>
              <a:t>M-Z</a:t>
            </a:r>
            <a:endParaRPr lang="it-IT" sz="2100" dirty="0" smtClean="0"/>
          </a:p>
          <a:p>
            <a:pPr lvl="1">
              <a:lnSpc>
                <a:spcPct val="80000"/>
              </a:lnSpc>
            </a:pPr>
            <a:r>
              <a:rPr lang="it-IT" sz="2500" dirty="0" smtClean="0"/>
              <a:t>Mail: </a:t>
            </a:r>
            <a:r>
              <a:rPr lang="it-IT" sz="2500" dirty="0" smtClean="0">
                <a:hlinkClick r:id="rId5"/>
              </a:rPr>
              <a:t>cmorelli@liuc.it</a:t>
            </a:r>
            <a:endParaRPr lang="it-IT" sz="2500" dirty="0" smtClean="0"/>
          </a:p>
          <a:p>
            <a:pPr lvl="1"/>
            <a:r>
              <a:rPr lang="it-IT" sz="2500" dirty="0" smtClean="0"/>
              <a:t>Riceve </a:t>
            </a:r>
            <a:r>
              <a:rPr lang="it-IT" sz="2500" u="sng" dirty="0" smtClean="0"/>
              <a:t>previo appuntamento</a:t>
            </a:r>
            <a:r>
              <a:rPr lang="it-IT" sz="2500" dirty="0" smtClean="0"/>
              <a:t> - </a:t>
            </a:r>
            <a:r>
              <a:rPr lang="it-IT" sz="2500" dirty="0"/>
              <a:t>Edificio M11 Ala 2 Primo </a:t>
            </a:r>
            <a:r>
              <a:rPr lang="it-IT" sz="2500" dirty="0" smtClean="0"/>
              <a:t>piano</a:t>
            </a:r>
          </a:p>
          <a:p>
            <a:pPr>
              <a:lnSpc>
                <a:spcPct val="80000"/>
              </a:lnSpc>
            </a:pPr>
            <a:r>
              <a:rPr lang="it-IT" sz="2900" dirty="0" smtClean="0"/>
              <a:t>Antonio Sebastiano </a:t>
            </a:r>
            <a:r>
              <a:rPr lang="it-IT" sz="2100" dirty="0" smtClean="0"/>
              <a:t>GRUPPO </a:t>
            </a:r>
            <a:r>
              <a:rPr lang="it-IT" sz="2100" dirty="0" smtClean="0"/>
              <a:t>A-L</a:t>
            </a:r>
            <a:endParaRPr lang="it-IT" sz="2100" dirty="0"/>
          </a:p>
          <a:p>
            <a:pPr lvl="1">
              <a:lnSpc>
                <a:spcPct val="80000"/>
              </a:lnSpc>
            </a:pPr>
            <a:r>
              <a:rPr lang="it-IT" sz="2500" dirty="0" smtClean="0"/>
              <a:t>Mail</a:t>
            </a:r>
            <a:r>
              <a:rPr lang="it-IT" sz="2500" dirty="0"/>
              <a:t>: </a:t>
            </a:r>
            <a:r>
              <a:rPr lang="it-IT" sz="2500" dirty="0" smtClean="0">
                <a:hlinkClick r:id="rId6"/>
              </a:rPr>
              <a:t>asabastiano@liuc.it</a:t>
            </a:r>
            <a:endParaRPr lang="it-IT" sz="2500" dirty="0"/>
          </a:p>
          <a:p>
            <a:pPr lvl="1">
              <a:lnSpc>
                <a:spcPct val="80000"/>
              </a:lnSpc>
            </a:pPr>
            <a:r>
              <a:rPr lang="it-IT" sz="2500" dirty="0"/>
              <a:t>Riceve </a:t>
            </a:r>
            <a:r>
              <a:rPr lang="it-IT" sz="2500" u="sng" dirty="0"/>
              <a:t>previo </a:t>
            </a:r>
            <a:r>
              <a:rPr lang="it-IT" sz="2500" u="sng" dirty="0" smtClean="0"/>
              <a:t>appuntamento</a:t>
            </a:r>
            <a:r>
              <a:rPr lang="it-IT" sz="2500" dirty="0" smtClean="0"/>
              <a:t> - </a:t>
            </a:r>
            <a:r>
              <a:rPr lang="it-IT" sz="2500" dirty="0"/>
              <a:t>Edificio M11 Ala 2 Piano terra</a:t>
            </a:r>
          </a:p>
          <a:p>
            <a:pPr>
              <a:lnSpc>
                <a:spcPct val="80000"/>
              </a:lnSpc>
            </a:pPr>
            <a:r>
              <a:rPr lang="it-IT" sz="2900" b="1" dirty="0" smtClean="0"/>
              <a:t>Consultare sempre l’orario ricevimenti su Internet!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671513"/>
            <a:ext cx="10842625" cy="1200150"/>
          </a:xfrm>
        </p:spPr>
        <p:txBody>
          <a:bodyPr lIns="107728" tIns="53864" rIns="107728" bIns="53864" anchor="b">
            <a:normAutofit/>
          </a:bodyPr>
          <a:lstStyle/>
          <a:p>
            <a:pPr>
              <a:defRPr/>
            </a:pPr>
            <a:r>
              <a:rPr lang="it-IT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SCOPO DEL CORSO DI ORGANIZZAZIONE</a:t>
            </a:r>
            <a:br>
              <a:rPr lang="it-IT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 SISTEMI INFORMATIVI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055688" y="2937793"/>
            <a:ext cx="9263062" cy="3182937"/>
          </a:xfrm>
        </p:spPr>
        <p:txBody>
          <a:bodyPr lIns="107728" tIns="53864" rIns="107728" bIns="53864">
            <a:normAutofit fontScale="92500" lnSpcReduction="10000"/>
          </a:bodyPr>
          <a:lstStyle/>
          <a:p>
            <a:pPr>
              <a:defRPr/>
            </a:pPr>
            <a:r>
              <a:rPr lang="it-IT" sz="2900" dirty="0" smtClean="0">
                <a:solidFill>
                  <a:schemeClr val="tx2"/>
                </a:solidFill>
              </a:rPr>
              <a:t>Sviluppare </a:t>
            </a:r>
            <a:r>
              <a:rPr lang="it-IT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strumenti concettuali e operativi</a:t>
            </a:r>
            <a:r>
              <a:rPr lang="it-IT" sz="2900" dirty="0" smtClean="0">
                <a:solidFill>
                  <a:schemeClr val="tx2"/>
                </a:solidFill>
              </a:rPr>
              <a:t> necessari per contribuire alle funzioni aziendali di organizzazione e sistemi informativi .</a:t>
            </a:r>
          </a:p>
          <a:p>
            <a:pPr>
              <a:defRPr/>
            </a:pPr>
            <a:r>
              <a:rPr lang="it-IT" sz="2900" dirty="0" smtClean="0">
                <a:solidFill>
                  <a:schemeClr val="tx2"/>
                </a:solidFill>
              </a:rPr>
              <a:t>Ci si pone dal </a:t>
            </a:r>
            <a:r>
              <a:rPr lang="it-IT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punto di vista di chi esercita in azienda le funzioni di organizzazione e dei sistemi informativi</a:t>
            </a:r>
            <a:r>
              <a:rPr lang="it-IT" sz="2900" dirty="0" smtClean="0">
                <a:solidFill>
                  <a:schemeClr val="tx2"/>
                </a:solidFill>
              </a:rPr>
              <a:t>, come manager, oppure professionista e consulente.</a:t>
            </a:r>
          </a:p>
          <a:p>
            <a:pPr>
              <a:defRPr/>
            </a:pPr>
            <a:r>
              <a:rPr lang="it-IT" sz="2900" dirty="0" smtClean="0">
                <a:solidFill>
                  <a:schemeClr val="tx2"/>
                </a:solidFill>
              </a:rPr>
              <a:t>Il riferimento è al contesto di azienda quindi </a:t>
            </a:r>
            <a:r>
              <a:rPr lang="it-IT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 solo di impresa,</a:t>
            </a:r>
            <a:r>
              <a:rPr lang="it-IT" sz="2900" dirty="0" smtClean="0">
                <a:solidFill>
                  <a:schemeClr val="tx2"/>
                </a:solidFill>
              </a:rPr>
              <a:t> ma anche di amministrazione pubblica e organismo non profit.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ChangeArrowheads="1"/>
          </p:cNvSpPr>
          <p:nvPr/>
        </p:nvSpPr>
        <p:spPr bwMode="auto">
          <a:xfrm>
            <a:off x="1860550" y="2011363"/>
            <a:ext cx="6526213" cy="3838575"/>
          </a:xfrm>
          <a:prstGeom prst="star5">
            <a:avLst/>
          </a:prstGeom>
          <a:gradFill rotWithShape="0">
            <a:gsLst>
              <a:gs pos="0">
                <a:srgbClr val="FFFF00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672108" y="1910852"/>
            <a:ext cx="3360737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>
            <a:spAutoFit/>
          </a:bodyPr>
          <a:lstStyle/>
          <a:p>
            <a:pPr defTabSz="1249363" eaLnBrk="0" hangingPunct="0"/>
            <a:r>
              <a:rPr lang="it-IT" sz="2300" b="1" dirty="0">
                <a:solidFill>
                  <a:schemeClr val="tx2"/>
                </a:solidFill>
                <a:latin typeface="Tahoma" pitchFamily="34" charset="0"/>
              </a:rPr>
              <a:t>Le strutture</a:t>
            </a:r>
          </a:p>
          <a:p>
            <a:pPr defTabSz="1249363" eaLnBrk="0" hangingPunct="0"/>
            <a:r>
              <a:rPr lang="it-IT" sz="2300" b="1" dirty="0">
                <a:solidFill>
                  <a:schemeClr val="tx2"/>
                </a:solidFill>
                <a:latin typeface="Tahoma" pitchFamily="34" charset="0"/>
              </a:rPr>
              <a:t>e le forme organizzative</a:t>
            </a:r>
            <a:endParaRPr lang="it-IT" sz="2300" b="1" dirty="0">
              <a:latin typeface="Times New Roman" pitchFamily="18" charset="0"/>
            </a:endParaRPr>
          </a:p>
        </p:txBody>
      </p:sp>
      <p:sp>
        <p:nvSpPr>
          <p:cNvPr id="125956" name="AutoShape 4"/>
          <p:cNvSpPr>
            <a:spLocks noChangeArrowheads="1"/>
          </p:cNvSpPr>
          <p:nvPr/>
        </p:nvSpPr>
        <p:spPr bwMode="auto">
          <a:xfrm rot="1908711">
            <a:off x="2967037" y="2768600"/>
            <a:ext cx="1362075" cy="387350"/>
          </a:xfrm>
          <a:prstGeom prst="rightArrow">
            <a:avLst>
              <a:gd name="adj1" fmla="val 50000"/>
              <a:gd name="adj2" fmla="val 15545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7278458" y="1907269"/>
            <a:ext cx="3860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>
            <a:spAutoFit/>
          </a:bodyPr>
          <a:lstStyle/>
          <a:p>
            <a:pPr defTabSz="1249363" eaLnBrk="0" hangingPunct="0"/>
            <a:r>
              <a:rPr lang="it-IT" sz="2300" b="1" dirty="0">
                <a:solidFill>
                  <a:schemeClr val="tx2"/>
                </a:solidFill>
                <a:latin typeface="Tahoma" pitchFamily="34" charset="0"/>
              </a:rPr>
              <a:t>La progettazione delle strutture</a:t>
            </a:r>
          </a:p>
        </p:txBody>
      </p:sp>
      <p:sp>
        <p:nvSpPr>
          <p:cNvPr id="125958" name="AutoShape 6"/>
          <p:cNvSpPr>
            <a:spLocks noChangeArrowheads="1"/>
          </p:cNvSpPr>
          <p:nvPr/>
        </p:nvSpPr>
        <p:spPr bwMode="auto">
          <a:xfrm rot="19018829">
            <a:off x="5949628" y="2729807"/>
            <a:ext cx="1233488" cy="387350"/>
          </a:xfrm>
          <a:prstGeom prst="leftArrow">
            <a:avLst>
              <a:gd name="adj1" fmla="val 41019"/>
              <a:gd name="adj2" fmla="val 13575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5346224" y="6169363"/>
            <a:ext cx="49911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>
            <a:spAutoFit/>
          </a:bodyPr>
          <a:lstStyle/>
          <a:p>
            <a:pPr defTabSz="1249363" eaLnBrk="0" hangingPunct="0"/>
            <a:r>
              <a:rPr lang="it-IT" sz="2300" b="1" dirty="0">
                <a:solidFill>
                  <a:schemeClr val="tx2"/>
                </a:solidFill>
                <a:latin typeface="Tahoma" pitchFamily="34" charset="0"/>
              </a:rPr>
              <a:t>Le funzioni di organizzazione</a:t>
            </a:r>
          </a:p>
          <a:p>
            <a:pPr defTabSz="1249363" eaLnBrk="0" hangingPunct="0"/>
            <a:r>
              <a:rPr lang="it-IT" sz="2300" b="1" dirty="0">
                <a:solidFill>
                  <a:schemeClr val="tx2"/>
                </a:solidFill>
                <a:latin typeface="Tahoma" pitchFamily="34" charset="0"/>
              </a:rPr>
              <a:t>e personale e i sistemi operativi</a:t>
            </a:r>
          </a:p>
        </p:txBody>
      </p:sp>
      <p:sp>
        <p:nvSpPr>
          <p:cNvPr id="125960" name="AutoShape 8"/>
          <p:cNvSpPr>
            <a:spLocks noChangeArrowheads="1"/>
          </p:cNvSpPr>
          <p:nvPr/>
        </p:nvSpPr>
        <p:spPr bwMode="auto">
          <a:xfrm rot="20681588">
            <a:off x="2174352" y="4502945"/>
            <a:ext cx="1152525" cy="387350"/>
          </a:xfrm>
          <a:prstGeom prst="rightArrow">
            <a:avLst>
              <a:gd name="adj1" fmla="val 50000"/>
              <a:gd name="adj2" fmla="val 14878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648075" y="3600450"/>
            <a:ext cx="3325813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7728" tIns="53864" rIns="107728" bIns="53864">
            <a:spAutoFit/>
          </a:bodyPr>
          <a:lstStyle/>
          <a:p>
            <a:pPr defTabSz="1249363" eaLnBrk="0" hangingPunct="0"/>
            <a:r>
              <a:rPr lang="it-IT" sz="2300" b="1">
                <a:solidFill>
                  <a:schemeClr val="tx2"/>
                </a:solidFill>
                <a:latin typeface="Tahoma" pitchFamily="34" charset="0"/>
              </a:rPr>
              <a:t>ORGANIZZAZIONE </a:t>
            </a:r>
          </a:p>
          <a:p>
            <a:pPr defTabSz="1249363" eaLnBrk="0" hangingPunct="0"/>
            <a:r>
              <a:rPr lang="it-IT" sz="2300" b="1">
                <a:solidFill>
                  <a:schemeClr val="tx2"/>
                </a:solidFill>
                <a:latin typeface="Tahoma" pitchFamily="34" charset="0"/>
              </a:rPr>
              <a:t>AZIENDALE</a:t>
            </a:r>
            <a:endParaRPr lang="it-IT" sz="2300" b="1">
              <a:latin typeface="Times New Roman" pitchFamily="18" charset="0"/>
            </a:endParaRP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7939088" y="4589979"/>
            <a:ext cx="33274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>
            <a:spAutoFit/>
          </a:bodyPr>
          <a:lstStyle/>
          <a:p>
            <a:pPr defTabSz="1249363" eaLnBrk="0" hangingPunct="0"/>
            <a:r>
              <a:rPr lang="it-IT" sz="2300" b="1" dirty="0">
                <a:solidFill>
                  <a:schemeClr val="tx2"/>
                </a:solidFill>
                <a:latin typeface="Tahoma" pitchFamily="34" charset="0"/>
              </a:rPr>
              <a:t>Ruoli  organizzativi</a:t>
            </a:r>
          </a:p>
          <a:p>
            <a:pPr defTabSz="1249363" eaLnBrk="0" hangingPunct="0"/>
            <a:r>
              <a:rPr lang="it-IT" sz="2300" b="1" dirty="0">
                <a:solidFill>
                  <a:schemeClr val="tx2"/>
                </a:solidFill>
                <a:latin typeface="Tahoma" pitchFamily="34" charset="0"/>
              </a:rPr>
              <a:t>e competenze</a:t>
            </a:r>
          </a:p>
        </p:txBody>
      </p:sp>
      <p:sp>
        <p:nvSpPr>
          <p:cNvPr id="125964" name="AutoShape 12"/>
          <p:cNvSpPr>
            <a:spLocks noChangeArrowheads="1"/>
          </p:cNvSpPr>
          <p:nvPr/>
        </p:nvSpPr>
        <p:spPr bwMode="auto">
          <a:xfrm rot="807730">
            <a:off x="6577013" y="4432300"/>
            <a:ext cx="1236662" cy="387350"/>
          </a:xfrm>
          <a:prstGeom prst="leftArrow">
            <a:avLst>
              <a:gd name="adj1" fmla="val 50000"/>
              <a:gd name="adj2" fmla="val 159616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553366" y="663441"/>
            <a:ext cx="3865354" cy="63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64199">
              <a:lnSpc>
                <a:spcPct val="85000"/>
              </a:lnSpc>
              <a:defRPr/>
            </a:pPr>
            <a:r>
              <a:rPr lang="it-IT" sz="4000" b="1" spc="-113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MAPPA DEL CORSO</a:t>
            </a: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342900" y="4293671"/>
            <a:ext cx="2178050" cy="1376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6985" tIns="53492" rIns="106985" bIns="53492">
            <a:spAutoFit/>
          </a:bodyPr>
          <a:lstStyle/>
          <a:p>
            <a:pPr defTabSz="1249363">
              <a:spcBef>
                <a:spcPct val="50000"/>
              </a:spcBef>
            </a:pPr>
            <a:r>
              <a:rPr lang="it-IT" sz="2300" b="1" dirty="0">
                <a:solidFill>
                  <a:schemeClr val="tx2"/>
                </a:solidFill>
                <a:latin typeface="Tahoma" pitchFamily="34" charset="0"/>
              </a:rPr>
              <a:t>Il ruolo dei sistemi informativi in azienda</a:t>
            </a:r>
          </a:p>
        </p:txBody>
      </p:sp>
      <p:sp>
        <p:nvSpPr>
          <p:cNvPr id="125967" name="AutoShape 15"/>
          <p:cNvSpPr>
            <a:spLocks noChangeArrowheads="1"/>
          </p:cNvSpPr>
          <p:nvPr/>
        </p:nvSpPr>
        <p:spPr bwMode="auto">
          <a:xfrm rot="4409383">
            <a:off x="4929840" y="5385246"/>
            <a:ext cx="980727" cy="463550"/>
          </a:xfrm>
          <a:prstGeom prst="leftArrow">
            <a:avLst>
              <a:gd name="adj1" fmla="val 41019"/>
              <a:gd name="adj2" fmla="val 90515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utoUpdateAnimBg="0"/>
      <p:bldP spid="125956" grpId="0" animBg="1"/>
      <p:bldP spid="125957" grpId="0" autoUpdateAnimBg="0"/>
      <p:bldP spid="125958" grpId="0" animBg="1"/>
      <p:bldP spid="125959" grpId="0" autoUpdateAnimBg="0"/>
      <p:bldP spid="125960" grpId="0" animBg="1"/>
      <p:bldP spid="125963" grpId="0" autoUpdateAnimBg="0"/>
      <p:bldP spid="125964" grpId="0" animBg="1"/>
      <p:bldP spid="125966" grpId="0"/>
      <p:bldP spid="1259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039" y="479425"/>
            <a:ext cx="10369550" cy="144145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it-IT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MATERIALE DI SUPPORTO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0" y="2079625"/>
            <a:ext cx="10369550" cy="4081463"/>
          </a:xfrm>
        </p:spPr>
        <p:txBody>
          <a:bodyPr>
            <a:normAutofit/>
          </a:bodyPr>
          <a:lstStyle/>
          <a:p>
            <a:pPr marL="266700" indent="-266700" defTabSz="1068388"/>
            <a:r>
              <a:rPr 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Libri di riferimento</a:t>
            </a:r>
          </a:p>
          <a:p>
            <a:pPr marL="534988" lvl="1" indent="-268288" defTabSz="1068388"/>
            <a:r>
              <a:rPr lang="it-IT" sz="2800" dirty="0" smtClean="0"/>
              <a:t>G. </a:t>
            </a:r>
            <a:r>
              <a:rPr lang="it-IT" sz="2800" dirty="0"/>
              <a:t>Rebora, </a:t>
            </a:r>
            <a:r>
              <a:rPr lang="it-IT" sz="2800" i="1" dirty="0"/>
              <a:t>Scienza dell’Organizzazione. Il design di strutture, processi e ruoli, </a:t>
            </a:r>
            <a:r>
              <a:rPr lang="it-IT" sz="2800" dirty="0"/>
              <a:t>Carocci, Roma, </a:t>
            </a:r>
            <a:r>
              <a:rPr lang="it-IT" sz="2800" dirty="0" smtClean="0"/>
              <a:t>2017</a:t>
            </a:r>
          </a:p>
          <a:p>
            <a:pPr marL="534988" lvl="1" indent="-268288" defTabSz="1068388"/>
            <a:endParaRPr lang="it-IT" sz="2800" dirty="0" smtClean="0"/>
          </a:p>
          <a:p>
            <a:pPr marL="266700" indent="-266700" defTabSz="1068388"/>
            <a:r>
              <a:rPr 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Materiale vario acquisito/distribuito via web</a:t>
            </a:r>
          </a:p>
          <a:p>
            <a:pPr marL="534988" lvl="1" indent="-268288" defTabSz="1068388"/>
            <a:r>
              <a:rPr lang="it-IT" sz="2800" dirty="0" smtClean="0"/>
              <a:t>Letture e materiali didattici</a:t>
            </a:r>
          </a:p>
          <a:p>
            <a:pPr marL="534988" lvl="1" indent="-268288" defTabSz="1068388"/>
            <a:r>
              <a:rPr lang="it-IT" sz="2800" dirty="0" smtClean="0"/>
              <a:t>Pagina web del corso su My </a:t>
            </a:r>
            <a:r>
              <a:rPr lang="it-IT" sz="2800" dirty="0" err="1" smtClean="0"/>
              <a:t>Liuc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5" name="Date Placeholder 5"/>
          <p:cNvSpPr txBox="1">
            <a:spLocks noGrp="1"/>
          </p:cNvSpPr>
          <p:nvPr/>
        </p:nvSpPr>
        <p:spPr bwMode="auto">
          <a:xfrm>
            <a:off x="10369550" y="28575"/>
            <a:ext cx="1060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180ACB4B-0515-4ACB-AD4D-C3C78D323041}" type="datetime1">
              <a:rPr lang="it-IT" sz="1400" b="1">
                <a:solidFill>
                  <a:srgbClr val="002060"/>
                </a:solidFill>
                <a:latin typeface="Calibri" pitchFamily="34" charset="0"/>
              </a:rPr>
              <a:pPr/>
              <a:t>20/09/2017</a:t>
            </a:fld>
            <a:endParaRPr lang="it-IT" sz="1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556" name="Footer Placeholder 6"/>
          <p:cNvSpPr txBox="1">
            <a:spLocks noGrp="1"/>
          </p:cNvSpPr>
          <p:nvPr/>
        </p:nvSpPr>
        <p:spPr bwMode="auto">
          <a:xfrm>
            <a:off x="0" y="6892925"/>
            <a:ext cx="4784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002060"/>
                </a:solidFill>
                <a:latin typeface="Calibri" pitchFamily="34" charset="0"/>
              </a:rPr>
              <a:t>Organizzazione e Sistemi Informativi – Presentazione del corso</a:t>
            </a:r>
          </a:p>
        </p:txBody>
      </p:sp>
      <p:sp>
        <p:nvSpPr>
          <p:cNvPr id="23557" name="Slide Number Placeholder 7"/>
          <p:cNvSpPr txBox="1">
            <a:spLocks noGrp="1"/>
          </p:cNvSpPr>
          <p:nvPr/>
        </p:nvSpPr>
        <p:spPr bwMode="auto">
          <a:xfrm>
            <a:off x="11122025" y="6892925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DA340997-77FE-4FA2-9D2A-1488E2ABDD6A}" type="slidenum">
              <a:rPr lang="it-IT" sz="1400" b="1">
                <a:solidFill>
                  <a:srgbClr val="002060"/>
                </a:solidFill>
                <a:latin typeface="Calibri" pitchFamily="34" charset="0"/>
              </a:rPr>
              <a:pPr/>
              <a:t>5</a:t>
            </a:fld>
            <a:endParaRPr lang="it-IT" sz="1400" b="1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44463"/>
            <a:ext cx="10372725" cy="144145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it-IT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 REGOLE DEL GIOCO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792485" y="1584226"/>
            <a:ext cx="10035282" cy="42484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it-IT" sz="2800" dirty="0" smtClean="0"/>
              <a:t>La frequenza attenta e partecipe è una condizione essenziale per un apprendimento proficuo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it-IT" sz="2800" dirty="0" smtClean="0"/>
              <a:t>La frequenza presuppone l’impegno a leggere di volta in volta il materiale didattico e a preparare la discussione dei casi di studio.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it-IT" sz="2800" dirty="0" smtClean="0"/>
              <a:t>È prevista la raccolta delle firme dei presenti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it-IT" sz="2800" dirty="0" smtClean="0"/>
              <a:t>Si può sostenere la prova scritta finale solo se si ha frequentato almeno </a:t>
            </a:r>
            <a:r>
              <a:rPr lang="it-IT" sz="2800" dirty="0"/>
              <a:t>il 75% delle lezioni </a:t>
            </a:r>
            <a:r>
              <a:rPr lang="it-IT" sz="2800" dirty="0" smtClean="0"/>
              <a:t> (</a:t>
            </a:r>
            <a:r>
              <a:rPr lang="it-IT" sz="2800" dirty="0" err="1" smtClean="0"/>
              <a:t>max</a:t>
            </a:r>
            <a:r>
              <a:rPr lang="it-IT" sz="2800" dirty="0" smtClean="0"/>
              <a:t> 6 assenze)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it-IT" sz="2800" dirty="0" smtClean="0"/>
              <a:t>Prova scritta finale per i frequentanti </a:t>
            </a:r>
            <a:r>
              <a:rPr lang="it-IT" sz="2800" smtClean="0"/>
              <a:t>(consigliata</a:t>
            </a:r>
            <a:r>
              <a:rPr lang="it-IT" sz="2800" dirty="0"/>
              <a:t>)</a:t>
            </a:r>
            <a:r>
              <a:rPr lang="it-IT" sz="2800" dirty="0" smtClean="0"/>
              <a:t>:</a:t>
            </a:r>
          </a:p>
          <a:p>
            <a:pPr algn="ctr">
              <a:lnSpc>
                <a:spcPct val="90000"/>
              </a:lnSpc>
              <a:spcAft>
                <a:spcPct val="25000"/>
              </a:spcAft>
            </a:pPr>
            <a:endParaRPr lang="it-IT" sz="28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Aft>
                <a:spcPct val="25000"/>
              </a:spcAft>
            </a:pPr>
            <a:r>
              <a:rPr lang="it-IT" sz="3900" b="1" dirty="0" smtClean="0">
                <a:solidFill>
                  <a:srgbClr val="FF0000"/>
                </a:solidFill>
              </a:rPr>
              <a:t>Mercoledì 20 dicembre 2017 h. 11-13</a:t>
            </a:r>
            <a:endParaRPr lang="it-IT" sz="2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100</TotalTime>
  <Words>280</Words>
  <Application>Microsoft Office PowerPoint</Application>
  <PresentationFormat>Personalizzato</PresentationFormat>
  <Paragraphs>57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Metropolitano</vt:lpstr>
      <vt:lpstr>   </vt:lpstr>
      <vt:lpstr>I DOCENTI</vt:lpstr>
      <vt:lpstr>SCOPO DEL CORSO DI ORGANIZZAZIONE E SISTEMI INFORMATIVI </vt:lpstr>
      <vt:lpstr>Presentazione standard di PowerPoint</vt:lpstr>
      <vt:lpstr>MATERIALE DI SUPPORTO</vt:lpstr>
      <vt:lpstr>LE REGOLE DEL GIOCO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170</cp:revision>
  <dcterms:created xsi:type="dcterms:W3CDTF">2007-08-31T22:20:17Z</dcterms:created>
  <dcterms:modified xsi:type="dcterms:W3CDTF">2017-09-20T08:34:49Z</dcterms:modified>
</cp:coreProperties>
</file>