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10"/>
  </p:notesMasterIdLst>
  <p:handoutMasterIdLst>
    <p:handoutMasterId r:id="rId11"/>
  </p:handoutMasterIdLst>
  <p:sldIdLst>
    <p:sldId id="299" r:id="rId2"/>
    <p:sldId id="302" r:id="rId3"/>
    <p:sldId id="303" r:id="rId4"/>
    <p:sldId id="304" r:id="rId5"/>
    <p:sldId id="305" r:id="rId6"/>
    <p:sldId id="306" r:id="rId7"/>
    <p:sldId id="307" r:id="rId8"/>
    <p:sldId id="308" r:id="rId9"/>
  </p:sldIdLst>
  <p:sldSz cx="11522075" cy="7200900"/>
  <p:notesSz cx="6858000" cy="9144000"/>
  <p:defaultTextStyle>
    <a:defPPr>
      <a:defRPr lang="it-IT"/>
    </a:defPPr>
    <a:lvl1pPr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66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B4F0C7-D2F2-4A50-A73D-0C89B59DEAA6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976916-208D-4565-82C5-40358D573C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591985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A4ABFA-D8C0-48E8-999E-40D21AE75BE4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B56F21-B009-451B-B51C-3C9E83BBE8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36615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48171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761828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Ogni impresa sia essa Profit o non profit, Pubblica o Privata ha al suo interno:</a:t>
            </a:r>
          </a:p>
          <a:p>
            <a:pPr eaLnBrk="1" hangingPunct="1"/>
            <a:r>
              <a:rPr lang="it-IT" altLang="it-IT" smtClean="0"/>
              <a:t>Persone che operano _ Risorse Umane,</a:t>
            </a:r>
          </a:p>
          <a:p>
            <a:pPr eaLnBrk="1" hangingPunct="1"/>
            <a:r>
              <a:rPr lang="it-IT" altLang="it-IT" smtClean="0"/>
              <a:t>Macchine, attrezzature- Risorse Tecnologiche,</a:t>
            </a:r>
          </a:p>
          <a:p>
            <a:pPr eaLnBrk="1" hangingPunct="1"/>
            <a:r>
              <a:rPr lang="it-IT" altLang="it-IT" smtClean="0"/>
              <a:t>Capitali, denaro- Risorse economiche</a:t>
            </a:r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L’organizzazione si prefigge di coordinare, combinare in modo creativo tali risorse per generare ricchezza e valore per l’impresa.</a:t>
            </a:r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Componenti e finalità dei diversi istituti (vedi appunti)</a:t>
            </a:r>
          </a:p>
          <a:p>
            <a:pPr eaLnBrk="1" hangingPunct="1"/>
            <a:r>
              <a:rPr lang="it-IT" altLang="it-IT" smtClean="0"/>
              <a:t>Descrizione singole componenti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484438" y="4702175"/>
            <a:ext cx="544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49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154243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899668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447212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635661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9504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/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36FBDEAC-B014-4CC7-BF9F-D72AFEA44081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4DD8E024-B18D-4DFA-AB37-AA874C84C6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774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D70A-2446-45DD-8CDC-589F22671599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C192-840B-43ED-B7E2-86C6372121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381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27602-A7B4-45F9-8865-85ED01E56378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7B6C4-E981-4E56-88EE-F26374FE11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78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27BF-99A2-4155-9A2D-FBEA44F1CB8F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C1509-1722-4A9B-8D20-4614157F8D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83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/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/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9DE2C-8332-4A2A-9885-5809B82D1569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43B1-D0ED-4764-8615-4648B00EB0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244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26FA-0BA0-4CF0-B9FD-65054FC21516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B606-273C-4B56-91E4-E63DB707B56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770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44FC-DE52-409C-BB10-F4E2EB7B9210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642E9-2307-4A40-B4F7-AC521E0F15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409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E71EF-7CFB-4FC0-BB2E-BCB19E8F6FB3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16C05-CC7B-4294-AFCB-54DE30A7D6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175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CF27-AEB5-471B-B8E5-0CFB2BBA986B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8D4D-48A0-4D30-ABA8-1B060F4022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682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200900" y="0"/>
            <a:ext cx="43211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/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DDD1-C355-440A-9001-4D9F829B6A79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2738EE87-68E7-46F2-8B14-39C649C827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833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/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2A1D6935-B228-4D80-8A33-122C555F0799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6A9BFA38-B0B3-4B09-BDA4-26DA8229A91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5230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713" y="523875"/>
            <a:ext cx="10180637" cy="1741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12963"/>
            <a:ext cx="10163175" cy="39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" y="6732588"/>
            <a:ext cx="38893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smtClean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A9B6D6B5-6755-4665-B747-704113BE1EBD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00" y="6881813"/>
            <a:ext cx="47529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1988" y="6170613"/>
            <a:ext cx="2765425" cy="1466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735" b="0" smtClean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CEDA837-3610-46D6-9588-032FCCEF61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9" r:id="rId8"/>
    <p:sldLayoutId id="2147483770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 kern="1200" spc="-113">
          <a:solidFill>
            <a:schemeClr val="accent1"/>
          </a:solidFill>
          <a:latin typeface="+mj-lt"/>
          <a:ea typeface="+mj-ea"/>
          <a:cs typeface="+mj-cs"/>
        </a:defRPr>
      </a:lvl1pPr>
      <a:lvl2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2pPr>
      <a:lvl3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3pPr>
      <a:lvl4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4pPr>
      <a:lvl5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85725" indent="-85725" algn="l" defTabSz="863600" rtl="0" fontAlgn="base">
        <a:lnSpc>
          <a:spcPct val="85000"/>
        </a:lnSpc>
        <a:spcBef>
          <a:spcPts val="1225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1pPr>
      <a:lvl2pPr marL="327025" indent="-323850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517525" indent="-517525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776288" indent="-77628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4pPr>
      <a:lvl5pPr marL="1036638" indent="-103663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endParaRPr lang="it-IT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431800"/>
            <a:ext cx="9818688" cy="1200150"/>
          </a:xfrm>
        </p:spPr>
        <p:txBody>
          <a:bodyPr lIns="107728" tIns="53864" rIns="107728" bIns="53864" anchor="b"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ORGANIZZAZIONE...</a:t>
            </a:r>
            <a:endParaRPr lang="it-IT" sz="5400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81088" y="2160588"/>
            <a:ext cx="9790112" cy="4103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7728" tIns="53864" rIns="107728" bIns="53864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sz="3200" b="1" i="1" smtClean="0">
                <a:solidFill>
                  <a:schemeClr val="tx2"/>
                </a:solidFill>
              </a:rPr>
              <a:t>ESISTONO 3 SIGNIFICATI RILEVANTI</a:t>
            </a:r>
            <a:r>
              <a:rPr lang="it-IT" altLang="it-IT" sz="320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¨"/>
            </a:pPr>
            <a:endParaRPr lang="it-IT" altLang="it-IT" sz="280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¨"/>
            </a:pPr>
            <a:r>
              <a:rPr lang="it-IT" altLang="it-IT" sz="2800" b="1" smtClean="0">
                <a:solidFill>
                  <a:schemeClr val="tx2"/>
                </a:solidFill>
              </a:rPr>
              <a:t>….come parte dell’azienda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¨"/>
            </a:pPr>
            <a:r>
              <a:rPr lang="it-IT" altLang="it-IT" sz="2800" b="1" smtClean="0">
                <a:solidFill>
                  <a:schemeClr val="tx2"/>
                </a:solidFill>
              </a:rPr>
              <a:t>…come attività/funzione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¨"/>
            </a:pPr>
            <a:r>
              <a:rPr lang="it-IT" altLang="it-IT" sz="2800" b="1" smtClean="0">
                <a:solidFill>
                  <a:schemeClr val="tx2"/>
                </a:solidFill>
              </a:rPr>
              <a:t>….come teoria/visione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¨"/>
            </a:pPr>
            <a:endParaRPr lang="it-IT" altLang="it-IT" sz="28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endParaRPr lang="it-IT" altLang="it-IT" sz="280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it-IT" altLang="it-IT" sz="2900" smtClean="0">
              <a:solidFill>
                <a:schemeClr val="tx2"/>
              </a:solidFill>
            </a:endParaRPr>
          </a:p>
          <a:p>
            <a:endParaRPr lang="it-IT" altLang="it-IT" sz="29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728663" y="504825"/>
            <a:ext cx="995362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defTabSz="864199" eaLnBrk="1" hangingPunct="1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Organizzazione </a:t>
            </a:r>
            <a:r>
              <a:rPr lang="it-IT" sz="4400" b="1" spc="-113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….</a:t>
            </a:r>
            <a:endParaRPr lang="it-IT" sz="4400" b="1" spc="-113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defTabSz="864199" eaLnBrk="1" hangingPunct="1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come parte dell’azienda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369888" y="2557463"/>
            <a:ext cx="4800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it-IT" altLang="it-IT" sz="2800" b="1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L’assetto organizzativo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è una componente dell’azienda - riferibile a diversi istituti: imprese, amministrazioni pubbliche, non profit...</a:t>
            </a:r>
            <a:endParaRPr lang="it-IT" altLang="it-IT" sz="2800">
              <a:latin typeface="Tahoma" panose="020B0604030504040204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532563" y="4081463"/>
            <a:ext cx="20637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76863" y="2079625"/>
            <a:ext cx="5899150" cy="4402138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6337300" y="2960688"/>
            <a:ext cx="4225925" cy="3092450"/>
          </a:xfrm>
          <a:prstGeom prst="plus">
            <a:avLst>
              <a:gd name="adj" fmla="val 24995"/>
            </a:avLst>
          </a:prstGeom>
          <a:gradFill rotWithShape="0">
            <a:gsLst>
              <a:gs pos="0">
                <a:srgbClr val="FFFF66"/>
              </a:gs>
              <a:gs pos="100000">
                <a:srgbClr val="FFFFCC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7508875" y="3027363"/>
            <a:ext cx="170338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organismo</a:t>
            </a:r>
          </a:p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personale</a:t>
            </a:r>
            <a:endParaRPr lang="it-IT" sz="2300">
              <a:latin typeface="Times New Roman" pitchFamily="18" charset="0"/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7486650" y="5365750"/>
            <a:ext cx="17430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patrimonio</a:t>
            </a:r>
            <a:endParaRPr lang="it-IT" sz="23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6394450" y="3884613"/>
            <a:ext cx="1376363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assetto</a:t>
            </a:r>
          </a:p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organiz-</a:t>
            </a:r>
          </a:p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zativo</a:t>
            </a:r>
            <a:endParaRPr lang="it-IT" sz="2300">
              <a:latin typeface="Times New Roman" pitchFamily="18" charset="0"/>
            </a:endParaRPr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9201150" y="3937000"/>
            <a:ext cx="12430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assetto</a:t>
            </a:r>
          </a:p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tecnico</a:t>
            </a:r>
            <a:endParaRPr lang="it-IT" sz="2300">
              <a:latin typeface="Times New Roman" pitchFamily="18" charset="0"/>
            </a:endParaRPr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7681913" y="3971925"/>
            <a:ext cx="18796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>
            <a:spAutoFit/>
          </a:bodyPr>
          <a:lstStyle/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combi-</a:t>
            </a:r>
          </a:p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nazione</a:t>
            </a:r>
          </a:p>
          <a:p>
            <a:pPr defTabSz="892175">
              <a:defRPr/>
            </a:pPr>
            <a:r>
              <a:rPr 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economica</a:t>
            </a:r>
            <a:endParaRPr lang="it-IT" sz="2300">
              <a:latin typeface="Times New Roman" pitchFamily="18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008688" y="2244725"/>
            <a:ext cx="46736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ASSETTO ISTITUZIONALE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 rot="2554375">
            <a:off x="4327525" y="2827338"/>
            <a:ext cx="2592388" cy="957262"/>
          </a:xfrm>
          <a:prstGeom prst="rightArrow">
            <a:avLst>
              <a:gd name="adj1" fmla="val 50000"/>
              <a:gd name="adj2" fmla="val 67703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utoUpdateAnimBg="0"/>
      <p:bldP spid="1239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431800"/>
            <a:ext cx="9820275" cy="1200150"/>
          </a:xfrm>
        </p:spPr>
        <p:txBody>
          <a:bodyPr>
            <a:noAutofit/>
          </a:bodyPr>
          <a:lstStyle/>
          <a:p>
            <a:pPr defTabSz="864199">
              <a:defRPr/>
            </a:pP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Organizzazione </a:t>
            </a:r>
            <a:r>
              <a:rPr lang="it-IT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….</a:t>
            </a: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come parte dell’azienda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92163" y="2060575"/>
            <a:ext cx="9883775" cy="47085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it-IT" altLang="it-IT" sz="2400" b="1" smtClean="0">
                <a:solidFill>
                  <a:schemeClr val="tx2"/>
                </a:solidFill>
              </a:rPr>
              <a:t>L’assetto organizzativo</a:t>
            </a:r>
            <a:r>
              <a:rPr lang="it-IT" altLang="it-IT" sz="2400" smtClean="0">
                <a:solidFill>
                  <a:schemeClr val="tx2"/>
                </a:solidFill>
              </a:rPr>
              <a:t> risulta dal combinarsi delle scelte che riguardano: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it-IT" altLang="it-IT" sz="2400" b="1" smtClean="0">
                <a:solidFill>
                  <a:schemeClr val="tx2"/>
                </a:solidFill>
              </a:rPr>
              <a:t>Struttura organizzativa: </a:t>
            </a:r>
            <a:r>
              <a:rPr lang="it-IT" altLang="it-IT" sz="2400" smtClean="0">
                <a:solidFill>
                  <a:schemeClr val="tx2"/>
                </a:solidFill>
              </a:rPr>
              <a:t>modalità di distribuzione dei compiti e delle responsabilità tra i vari organi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it-IT" altLang="it-IT" sz="2400" b="1" smtClean="0">
                <a:solidFill>
                  <a:schemeClr val="tx2"/>
                </a:solidFill>
              </a:rPr>
              <a:t>Sistemi operativi: </a:t>
            </a:r>
            <a:r>
              <a:rPr lang="it-IT" altLang="it-IT" sz="2400" smtClean="0">
                <a:solidFill>
                  <a:schemeClr val="tx2"/>
                </a:solidFill>
              </a:rPr>
              <a:t>meccanismi che regolano l’assegnazione ai vari organi aziendali di obiettivi e risorse (es. il sistema informativo, i  sistemi di selezione, valutazione e incentivazione del personale, ecc.)</a:t>
            </a:r>
            <a:endParaRPr lang="it-IT" altLang="it-IT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863600"/>
            <a:ext cx="11507788" cy="1223963"/>
          </a:xfrm>
        </p:spPr>
        <p:txBody>
          <a:bodyPr lIns="107728" tIns="53864" rIns="107728" bIns="53864" anchor="b">
            <a:noAutofit/>
          </a:bodyPr>
          <a:lstStyle/>
          <a:p>
            <a:pPr defTabSz="864199">
              <a:defRPr/>
            </a:pP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Organizzazione </a:t>
            </a:r>
            <a:r>
              <a:rPr lang="it-IT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….</a:t>
            </a: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come Attività o Funzione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1296988" y="2447925"/>
            <a:ext cx="87725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7728" tIns="53864" rIns="107728" bIns="53864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it-IT" altLang="it-IT" sz="2900" smtClean="0">
                <a:solidFill>
                  <a:schemeClr val="tx2"/>
                </a:solidFill>
              </a:rPr>
              <a:t> </a:t>
            </a:r>
            <a:endParaRPr lang="it-IT" altLang="it-IT" sz="330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it-IT" altLang="it-IT" sz="2900" smtClean="0">
                <a:solidFill>
                  <a:schemeClr val="tx2"/>
                </a:solidFill>
              </a:rPr>
              <a:t> Si distinguono 4 ambiti fondamentali:</a:t>
            </a:r>
          </a:p>
          <a:p>
            <a:endParaRPr lang="it-IT" altLang="it-IT" sz="290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t-IT" altLang="it-IT" sz="2900" smtClean="0">
                <a:solidFill>
                  <a:schemeClr val="tx2"/>
                </a:solidFill>
              </a:rPr>
              <a:t>funzione di organizzazione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altLang="it-IT" sz="2900" smtClean="0">
                <a:solidFill>
                  <a:schemeClr val="tx2"/>
                </a:solidFill>
              </a:rPr>
              <a:t>funzione personale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altLang="it-IT" sz="2900" smtClean="0">
                <a:solidFill>
                  <a:schemeClr val="tx2"/>
                </a:solidFill>
              </a:rPr>
              <a:t>funzione sistemi informativi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altLang="it-IT" sz="2900" smtClean="0">
                <a:solidFill>
                  <a:schemeClr val="tx2"/>
                </a:solidFill>
              </a:rPr>
              <a:t>funzione relazioni sindacali</a:t>
            </a:r>
            <a:endParaRPr lang="it-IT" altLang="it-IT" sz="2900" smtClean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it-IT" altLang="it-IT" sz="29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431800"/>
            <a:ext cx="9750425" cy="1314450"/>
          </a:xfrm>
        </p:spPr>
        <p:txBody>
          <a:bodyPr lIns="107728" tIns="53864" rIns="107728" bIns="53864" anchor="b">
            <a:noAutofit/>
          </a:bodyPr>
          <a:lstStyle/>
          <a:p>
            <a:pPr defTabSz="864199">
              <a:defRPr/>
            </a:pPr>
            <a:r>
              <a:rPr lang="it-IT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Organizzazione ….</a:t>
            </a: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come Teorie/ Visioni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92163" y="2160588"/>
            <a:ext cx="10082212" cy="4103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7728" tIns="53864" rIns="107728" bIns="53864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900" smtClean="0">
                <a:solidFill>
                  <a:schemeClr val="tx2"/>
                </a:solidFill>
              </a:rPr>
              <a:t>Esistono diverse visioni di fondo, diverse teorie e diversi concetti che influenzano le tecniche e le metodologie applicative utili all’attività  dei soggetti (specialisti, consulenti, dirigenti) che contribuiscono a dare forma agli assetti organizzativi delle aziende</a:t>
            </a:r>
          </a:p>
          <a:p>
            <a:endParaRPr lang="it-IT" altLang="it-IT" sz="3300" smtClean="0">
              <a:solidFill>
                <a:schemeClr val="tx2"/>
              </a:solidFill>
            </a:endParaRPr>
          </a:p>
          <a:p>
            <a:r>
              <a:rPr lang="it-IT" altLang="it-IT" sz="2900" smtClean="0">
                <a:solidFill>
                  <a:schemeClr val="tx2"/>
                </a:solidFill>
              </a:rPr>
              <a:t>Teorie e visioni evolvono nel tempo in relazione alle esperienze delle aziende e ai risultati della ricerca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720725" y="504825"/>
            <a:ext cx="9793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b"/>
          <a:lstStyle/>
          <a:p>
            <a:pPr defTabSz="864199" eaLnBrk="1" hangingPunct="1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Teorie/visioni </a:t>
            </a:r>
            <a:r>
              <a:rPr lang="it-IT" sz="4400" b="1" spc="-113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dell’organizzazione</a:t>
            </a:r>
            <a:endParaRPr lang="it-IT" sz="4400" b="1" spc="-113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47738" y="2786063"/>
            <a:ext cx="3541712" cy="25749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008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797675" y="2894013"/>
            <a:ext cx="3776663" cy="2663825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chemeClr val="accent1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101725" y="3497263"/>
            <a:ext cx="3067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>
              <a:defRPr/>
            </a:pPr>
            <a:r>
              <a:rPr 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VISIONI TEORIE</a:t>
            </a:r>
          </a:p>
          <a:p>
            <a:pPr defTabSz="892175">
              <a:defRPr/>
            </a:pPr>
            <a:r>
              <a:rPr 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CONCETTI</a:t>
            </a:r>
            <a:endParaRPr lang="it-IT" sz="2800">
              <a:latin typeface="Times New Roman" pitchFamily="18" charset="0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7273925" y="3495675"/>
            <a:ext cx="285115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>
              <a:defRPr/>
            </a:pPr>
            <a:r>
              <a:rPr 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TECNICHE E</a:t>
            </a:r>
          </a:p>
          <a:p>
            <a:pPr defTabSz="892175">
              <a:defRPr/>
            </a:pPr>
            <a:r>
              <a:rPr 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METODOLOGIE</a:t>
            </a:r>
          </a:p>
          <a:p>
            <a:pPr defTabSz="892175">
              <a:defRPr/>
            </a:pPr>
            <a:r>
              <a:rPr 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APPLICATIVE</a:t>
            </a:r>
            <a:endParaRPr lang="it-IT" sz="2800">
              <a:latin typeface="Times New Roman" pitchFamily="18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860925" y="4064000"/>
            <a:ext cx="1241425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4897438" y="1760538"/>
            <a:ext cx="0" cy="3119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263900" y="1839913"/>
            <a:ext cx="5186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7200900" y="1760538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048375" y="1760538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221038" y="3675063"/>
            <a:ext cx="16319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309938" y="4279900"/>
            <a:ext cx="16335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221038" y="3070225"/>
            <a:ext cx="16319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68650" y="1760538"/>
            <a:ext cx="5281613" cy="31194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6529388" y="5360988"/>
            <a:ext cx="4705350" cy="1439862"/>
          </a:xfrm>
          <a:prstGeom prst="ellipse">
            <a:avLst/>
          </a:prstGeom>
          <a:solidFill>
            <a:srgbClr val="6699FF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192088" y="4494213"/>
            <a:ext cx="4513262" cy="2560637"/>
          </a:xfrm>
          <a:prstGeom prst="triangle">
            <a:avLst>
              <a:gd name="adj" fmla="val 50000"/>
            </a:avLst>
          </a:prstGeom>
          <a:solidFill>
            <a:srgbClr val="FFFF66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4032250" y="5840413"/>
            <a:ext cx="2305050" cy="320675"/>
          </a:xfrm>
          <a:prstGeom prst="leftRightArrow">
            <a:avLst>
              <a:gd name="adj1" fmla="val 50000"/>
              <a:gd name="adj2" fmla="val 143762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055688" y="5521325"/>
            <a:ext cx="2633662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1900" b="1">
                <a:latin typeface="Times New Roman" panose="02020603050405020304" pitchFamily="18" charset="0"/>
              </a:rPr>
              <a:t>TEORIE </a:t>
            </a:r>
          </a:p>
          <a:p>
            <a:pPr algn="ctr"/>
            <a:r>
              <a:rPr lang="it-IT" altLang="it-IT" sz="1900" b="1">
                <a:latin typeface="Times New Roman" panose="02020603050405020304" pitchFamily="18" charset="0"/>
              </a:rPr>
              <a:t>E VISIONI</a:t>
            </a:r>
          </a:p>
          <a:p>
            <a:pPr algn="ctr"/>
            <a:r>
              <a:rPr lang="it-IT" altLang="it-IT" sz="1900" b="1">
                <a:latin typeface="Times New Roman" panose="02020603050405020304" pitchFamily="18" charset="0"/>
              </a:rPr>
              <a:t> DELL’</a:t>
            </a:r>
          </a:p>
          <a:p>
            <a:pPr algn="ctr"/>
            <a:r>
              <a:rPr lang="it-IT" altLang="it-IT" sz="1900" b="1">
                <a:latin typeface="Times New Roman" panose="02020603050405020304" pitchFamily="18" charset="0"/>
              </a:rPr>
              <a:t>ORGANIZZAZIONE</a:t>
            </a:r>
            <a:endParaRPr lang="it-IT" altLang="it-IT" sz="2800">
              <a:latin typeface="Times New Roman" panose="02020603050405020304" pitchFamily="18" charset="0"/>
            </a:endParaRPr>
          </a:p>
          <a:p>
            <a:pPr algn="ctr"/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7597775" y="5519738"/>
            <a:ext cx="2432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1900" b="1">
                <a:latin typeface="Times New Roman" panose="02020603050405020304" pitchFamily="18" charset="0"/>
              </a:rPr>
              <a:t>ASSETTI E </a:t>
            </a:r>
          </a:p>
          <a:p>
            <a:pPr algn="ctr"/>
            <a:r>
              <a:rPr lang="it-IT" altLang="it-IT" sz="1900" b="1">
                <a:latin typeface="Times New Roman" panose="02020603050405020304" pitchFamily="18" charset="0"/>
              </a:rPr>
              <a:t>FORME </a:t>
            </a:r>
          </a:p>
          <a:p>
            <a:pPr algn="ctr"/>
            <a:r>
              <a:rPr lang="it-IT" altLang="it-IT" sz="1900" b="1">
                <a:latin typeface="Times New Roman" panose="02020603050405020304" pitchFamily="18" charset="0"/>
              </a:rPr>
              <a:t>ORGANIZZATIVE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5307013" y="2921000"/>
            <a:ext cx="2879725" cy="1679575"/>
          </a:xfrm>
          <a:prstGeom prst="ellips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851525" y="3070225"/>
            <a:ext cx="1992313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>
                <a:latin typeface="Times New Roman" panose="02020603050405020304" pitchFamily="18" charset="0"/>
              </a:rPr>
              <a:t>problem solving</a:t>
            </a:r>
          </a:p>
          <a:p>
            <a:r>
              <a:rPr lang="it-IT" altLang="it-IT" sz="1900" b="1">
                <a:latin typeface="Times New Roman" panose="02020603050405020304" pitchFamily="18" charset="0"/>
              </a:rPr>
              <a:t>analisi</a:t>
            </a:r>
          </a:p>
          <a:p>
            <a:r>
              <a:rPr lang="it-IT" altLang="it-IT" sz="1900" b="1">
                <a:latin typeface="Times New Roman" panose="02020603050405020304" pitchFamily="18" charset="0"/>
              </a:rPr>
              <a:t>progettazione</a:t>
            </a:r>
          </a:p>
          <a:p>
            <a:r>
              <a:rPr lang="it-IT" altLang="it-IT" sz="1900" b="1">
                <a:latin typeface="Times New Roman" panose="02020603050405020304" pitchFamily="18" charset="0"/>
              </a:rPr>
              <a:t>gestione</a:t>
            </a:r>
          </a:p>
          <a:p>
            <a:r>
              <a:rPr lang="it-IT" altLang="it-IT" sz="1900" b="1">
                <a:latin typeface="Times New Roman" panose="02020603050405020304" pitchFamily="18" charset="0"/>
              </a:rPr>
              <a:t>cambiamento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763963" y="1862138"/>
            <a:ext cx="1200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 i="1">
                <a:latin typeface="Times New Roman" panose="02020603050405020304" pitchFamily="18" charset="0"/>
              </a:rPr>
              <a:t>Funzioni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221038" y="2163763"/>
            <a:ext cx="10874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 i="1">
                <a:latin typeface="Times New Roman" panose="02020603050405020304" pitchFamily="18" charset="0"/>
              </a:rPr>
              <a:t>Soggetti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897438" y="1870075"/>
            <a:ext cx="1216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>
                <a:latin typeface="Times New Roman" panose="02020603050405020304" pitchFamily="18" charset="0"/>
              </a:rPr>
              <a:t>Organiz-</a:t>
            </a:r>
          </a:p>
          <a:p>
            <a:r>
              <a:rPr lang="it-IT" altLang="it-IT" sz="1900" b="1">
                <a:latin typeface="Times New Roman" panose="02020603050405020304" pitchFamily="18" charset="0"/>
              </a:rPr>
              <a:t>zazione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378700" y="2000250"/>
            <a:ext cx="687388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>
                <a:latin typeface="Times New Roman" panose="02020603050405020304" pitchFamily="18" charset="0"/>
              </a:rPr>
              <a:t>ICT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081713" y="1870075"/>
            <a:ext cx="930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>
                <a:latin typeface="Times New Roman" panose="02020603050405020304" pitchFamily="18" charset="0"/>
              </a:rPr>
              <a:t>Perso-</a:t>
            </a:r>
          </a:p>
          <a:p>
            <a:r>
              <a:rPr lang="it-IT" altLang="it-IT" sz="1900" b="1">
                <a:latin typeface="Times New Roman" panose="02020603050405020304" pitchFamily="18" charset="0"/>
              </a:rPr>
              <a:t>nale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221038" y="2643188"/>
            <a:ext cx="158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 b="1">
                <a:latin typeface="Times New Roman" panose="02020603050405020304" pitchFamily="18" charset="0"/>
              </a:rPr>
              <a:t>Alta direzione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402013" y="4432300"/>
            <a:ext cx="14144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>
                <a:latin typeface="Times New Roman" panose="02020603050405020304" pitchFamily="18" charset="0"/>
              </a:rPr>
              <a:t>Consulenti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402013" y="3827463"/>
            <a:ext cx="13462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>
                <a:latin typeface="Times New Roman" panose="02020603050405020304" pitchFamily="18" charset="0"/>
              </a:rPr>
              <a:t>Specialisti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402013" y="3222625"/>
            <a:ext cx="12287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b="1">
                <a:latin typeface="Times New Roman" panose="02020603050405020304" pitchFamily="18" charset="0"/>
              </a:rPr>
              <a:t>Manager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3168650" y="2479675"/>
            <a:ext cx="5376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1055688" y="239713"/>
            <a:ext cx="35528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it-IT" sz="4200" b="1">
              <a:latin typeface="Times New Roman" panose="02020603050405020304" pitchFamily="18" charset="0"/>
            </a:endParaRPr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49213" y="396875"/>
            <a:ext cx="8832850" cy="688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defTabSz="864199">
              <a:lnSpc>
                <a:spcPct val="85000"/>
              </a:lnSpc>
              <a:defRPr/>
            </a:pPr>
            <a:r>
              <a:rPr lang="it-IT" sz="4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it-IT" sz="4400" b="1" spc="-113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 relazioni tra le tre definizioni</a:t>
            </a:r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1677988" y="2768600"/>
            <a:ext cx="793750" cy="1589088"/>
          </a:xfrm>
          <a:prstGeom prst="upDownArrow">
            <a:avLst>
              <a:gd name="adj1" fmla="val 50000"/>
              <a:gd name="adj2" fmla="val 4004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 rot="1866523">
            <a:off x="1160463" y="2232025"/>
            <a:ext cx="815975" cy="2644775"/>
          </a:xfrm>
          <a:prstGeom prst="upDownArrow">
            <a:avLst>
              <a:gd name="adj1" fmla="val 50000"/>
              <a:gd name="adj2" fmla="val 64825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 rot="-1301034">
            <a:off x="9566275" y="2430463"/>
            <a:ext cx="746125" cy="2644775"/>
          </a:xfrm>
          <a:prstGeom prst="upDownArrow">
            <a:avLst>
              <a:gd name="adj1" fmla="val 50000"/>
              <a:gd name="adj2" fmla="val 70894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615</TotalTime>
  <Words>320</Words>
  <Application>Microsoft Office PowerPoint</Application>
  <PresentationFormat>Personalizzato</PresentationFormat>
  <Paragraphs>86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 Light</vt:lpstr>
      <vt:lpstr>Calibri</vt:lpstr>
      <vt:lpstr>Times New Roman</vt:lpstr>
      <vt:lpstr>Tahoma</vt:lpstr>
      <vt:lpstr>Wingdings</vt:lpstr>
      <vt:lpstr>Symbol</vt:lpstr>
      <vt:lpstr>Metropolitano</vt:lpstr>
      <vt:lpstr>   </vt:lpstr>
      <vt:lpstr>ORGANIZZAZIONE...</vt:lpstr>
      <vt:lpstr>Presentazione standard di PowerPoint</vt:lpstr>
      <vt:lpstr>Organizzazione …. come parte dell’azienda</vt:lpstr>
      <vt:lpstr>Organizzazione …. come Attività o Funzione</vt:lpstr>
      <vt:lpstr>Organizzazione …. come Teorie/ Visioni</vt:lpstr>
      <vt:lpstr>Presentazione standard di PowerPoint</vt:lpstr>
      <vt:lpstr>Presentazione standard di PowerPoint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132</cp:revision>
  <dcterms:created xsi:type="dcterms:W3CDTF">2007-08-31T22:20:17Z</dcterms:created>
  <dcterms:modified xsi:type="dcterms:W3CDTF">2017-09-19T14:51:46Z</dcterms:modified>
</cp:coreProperties>
</file>