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1" r:id="rId1"/>
  </p:sldMasterIdLst>
  <p:notesMasterIdLst>
    <p:notesMasterId r:id="rId27"/>
  </p:notesMasterIdLst>
  <p:handoutMasterIdLst>
    <p:handoutMasterId r:id="rId28"/>
  </p:handoutMasterIdLst>
  <p:sldIdLst>
    <p:sldId id="299" r:id="rId2"/>
    <p:sldId id="286" r:id="rId3"/>
    <p:sldId id="293" r:id="rId4"/>
    <p:sldId id="297" r:id="rId5"/>
    <p:sldId id="294" r:id="rId6"/>
    <p:sldId id="288" r:id="rId7"/>
    <p:sldId id="296" r:id="rId8"/>
    <p:sldId id="291" r:id="rId9"/>
    <p:sldId id="292" r:id="rId10"/>
    <p:sldId id="301" r:id="rId11"/>
    <p:sldId id="303" r:id="rId12"/>
    <p:sldId id="302" r:id="rId13"/>
    <p:sldId id="305" r:id="rId14"/>
    <p:sldId id="306" r:id="rId15"/>
    <p:sldId id="308" r:id="rId16"/>
    <p:sldId id="310" r:id="rId17"/>
    <p:sldId id="311" r:id="rId18"/>
    <p:sldId id="314" r:id="rId19"/>
    <p:sldId id="319" r:id="rId20"/>
    <p:sldId id="320" r:id="rId21"/>
    <p:sldId id="321" r:id="rId22"/>
    <p:sldId id="323" r:id="rId23"/>
    <p:sldId id="315" r:id="rId24"/>
    <p:sldId id="317" r:id="rId25"/>
    <p:sldId id="318" r:id="rId26"/>
  </p:sldIdLst>
  <p:sldSz cx="11522075" cy="7200900"/>
  <p:notesSz cx="6858000" cy="9144000"/>
  <p:defaultTextStyle>
    <a:defPPr>
      <a:defRPr lang="it-IT"/>
    </a:defPPr>
    <a:lvl1pPr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3400" indent="-76200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68388" indent="-153988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3375" indent="-231775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38363" indent="-309563" algn="l" defTabSz="106838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87172" autoAdjust="0"/>
  </p:normalViewPr>
  <p:slideViewPr>
    <p:cSldViewPr>
      <p:cViewPr varScale="1">
        <p:scale>
          <a:sx n="74" d="100"/>
          <a:sy n="74" d="100"/>
        </p:scale>
        <p:origin x="1166" y="62"/>
      </p:cViewPr>
      <p:guideLst>
        <p:guide orient="horz" pos="226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4514C1-9A1E-4C14-B35F-0BE81574B5C5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6BA7D97-8D1C-4A89-96D9-B84A0B25D2F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389811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5BAC05-D35B-4370-8FC2-601E6666545E}" type="datetimeFigureOut">
              <a:rPr lang="it-IT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t-I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6984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6A58369-8EF7-452C-8442-21809941699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685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400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8388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3375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8363" algn="l" defTabSz="10683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4620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9544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44468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79392" algn="l" defTabSz="10698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602598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855129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16111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2046A7-E02E-4203-8D93-2636BC1AD993}" type="slidenum">
              <a:rPr lang="it-IT" altLang="it-IT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mtClean="0"/>
              <a:t>Esempio Partita di calcio</a:t>
            </a:r>
          </a:p>
        </p:txBody>
      </p:sp>
    </p:spTree>
    <p:extLst>
      <p:ext uri="{BB962C8B-B14F-4D97-AF65-F5344CB8AC3E}">
        <p14:creationId xmlns:p14="http://schemas.microsoft.com/office/powerpoint/2010/main" val="3652233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9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62000" eaLnBrk="0" hangingPunct="0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A6226E-4040-46BB-B70D-80EB113617BC}" type="slidenum">
              <a:rPr lang="it-IT" altLang="it-IT" sz="12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it-IT" altLang="it-IT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357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2965582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645017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376592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897190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756349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altLang="it-IT" smtClean="0"/>
              <a:t>Esperimento Hawthorne-</a:t>
            </a:r>
          </a:p>
        </p:txBody>
      </p:sp>
    </p:spTree>
    <p:extLst>
      <p:ext uri="{BB962C8B-B14F-4D97-AF65-F5344CB8AC3E}">
        <p14:creationId xmlns:p14="http://schemas.microsoft.com/office/powerpoint/2010/main" val="2890918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50943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95325" y="690563"/>
            <a:ext cx="5465763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xfrm>
            <a:off x="911225" y="4343400"/>
            <a:ext cx="503396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049212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522075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43" y="808990"/>
            <a:ext cx="10189835" cy="3520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317" spc="-113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834" y="4417220"/>
            <a:ext cx="8721131" cy="1728216"/>
          </a:xfrm>
        </p:spPr>
        <p:txBody>
          <a:bodyPr>
            <a:normAutofit/>
          </a:bodyPr>
          <a:lstStyle>
            <a:lvl1pPr marL="0" indent="0" algn="l">
              <a:buNone/>
              <a:defRPr sz="3024">
                <a:solidFill>
                  <a:schemeClr val="bg1"/>
                </a:solidFill>
                <a:latin typeface="+mj-lt"/>
              </a:defRPr>
            </a:lvl1pPr>
            <a:lvl2pPr marL="432100" indent="0" algn="ctr">
              <a:buNone/>
              <a:defRPr sz="2646"/>
            </a:lvl2pPr>
            <a:lvl3pPr marL="864199" indent="0" algn="ctr">
              <a:buNone/>
              <a:defRPr sz="2268"/>
            </a:lvl3pPr>
            <a:lvl4pPr marL="1296299" indent="0" algn="ctr">
              <a:buNone/>
              <a:defRPr sz="1890"/>
            </a:lvl4pPr>
            <a:lvl5pPr marL="1728399" indent="0" algn="ctr">
              <a:buNone/>
              <a:defRPr sz="1890"/>
            </a:lvl5pPr>
            <a:lvl6pPr marL="2160499" indent="0" algn="ctr">
              <a:buNone/>
              <a:defRPr sz="1890"/>
            </a:lvl6pPr>
            <a:lvl7pPr marL="2592598" indent="0" algn="ctr">
              <a:buNone/>
              <a:defRPr sz="1890"/>
            </a:lvl7pPr>
            <a:lvl8pPr marL="3024698" indent="0" algn="ctr">
              <a:buNone/>
              <a:defRPr sz="1890"/>
            </a:lvl8pPr>
            <a:lvl9pPr marL="3456798" indent="0" algn="ctr">
              <a:buNone/>
              <a:defRPr sz="189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AE226156-F799-49FE-AB46-C6ED6567D383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DBE432-8B2F-4E74-B2E2-9C2005071AD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420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44F63-C6A9-412D-8A33-FF4D1CB28BF4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4A4A-BBA5-44AA-ACA6-2B54759959E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06487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63488" y="730091"/>
            <a:ext cx="2484447" cy="504063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9131" y="750094"/>
            <a:ext cx="7309316" cy="567070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1FD8F-AD7F-4209-BEB9-453CF011644A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6C19-3E0B-43F1-9C48-B3C130AAF324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0237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6263" y="479425"/>
            <a:ext cx="10369550" cy="1441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76263" y="2079625"/>
            <a:ext cx="5108575" cy="40814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837238" y="2079625"/>
            <a:ext cx="5108575" cy="40814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A0CAB-B7C5-4092-99B7-A66FA6C5BF49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8204-5228-4EEC-ADFC-B8F5DC3CDA9D}" type="datetime1">
              <a:rPr lang="it-IT"/>
              <a:pPr>
                <a:defRPr/>
              </a:pPr>
              <a:t>19/09/2017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88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F447D-4D35-4E05-B04B-71BEDC32E590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F72-D144-481A-BCC1-690088A9F821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304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43" y="805790"/>
            <a:ext cx="10188395" cy="352364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317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834" y="4414419"/>
            <a:ext cx="8719330" cy="1728216"/>
          </a:xfrm>
        </p:spPr>
        <p:txBody>
          <a:bodyPr anchor="t">
            <a:normAutofit/>
          </a:bodyPr>
          <a:lstStyle>
            <a:lvl1pPr marL="0" indent="0">
              <a:buNone/>
              <a:defRPr sz="3024">
                <a:solidFill>
                  <a:schemeClr val="tx1"/>
                </a:solidFill>
                <a:latin typeface="+mj-lt"/>
              </a:defRPr>
            </a:lvl1pPr>
            <a:lvl2pPr marL="43210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864199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2962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7283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216049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5925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30246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45679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F23F1-078E-4468-9BE4-E23C6B885FB6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6220-FC0A-48D3-8682-DAE1DA8B8036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479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475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020" y="2098041"/>
            <a:ext cx="4407194" cy="3955694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1E15B-48B5-4A32-AE24-EECA9DD5C7F5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20320-F8DC-417F-8E31-3FF40AB5DEC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910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5" y="2142490"/>
            <a:ext cx="4407194" cy="759570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475" y="2890738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502" y="2140357"/>
            <a:ext cx="4407194" cy="758495"/>
          </a:xfrm>
        </p:spPr>
        <p:txBody>
          <a:bodyPr anchor="ctr">
            <a:normAutofit/>
          </a:bodyPr>
          <a:lstStyle>
            <a:lvl1pPr marL="0" indent="0">
              <a:buNone/>
              <a:defRPr sz="2079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32100" indent="0">
              <a:buNone/>
              <a:defRPr sz="1890" b="1"/>
            </a:lvl2pPr>
            <a:lvl3pPr marL="864199" indent="0">
              <a:buNone/>
              <a:defRPr sz="1701" b="1"/>
            </a:lvl3pPr>
            <a:lvl4pPr marL="1296299" indent="0">
              <a:buNone/>
              <a:defRPr sz="1512" b="1"/>
            </a:lvl4pPr>
            <a:lvl5pPr marL="1728399" indent="0">
              <a:buNone/>
              <a:defRPr sz="1512" b="1"/>
            </a:lvl5pPr>
            <a:lvl6pPr marL="2160499" indent="0">
              <a:buNone/>
              <a:defRPr sz="1512" b="1"/>
            </a:lvl6pPr>
            <a:lvl7pPr marL="2592598" indent="0">
              <a:buNone/>
              <a:defRPr sz="1512" b="1"/>
            </a:lvl7pPr>
            <a:lvl8pPr marL="3024698" indent="0">
              <a:buNone/>
              <a:defRPr sz="1512" b="1"/>
            </a:lvl8pPr>
            <a:lvl9pPr marL="3456798" indent="0">
              <a:buNone/>
              <a:defRPr sz="1512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77502" y="2888540"/>
            <a:ext cx="4407194" cy="3360420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720273-76A3-4D95-937A-C9AD88237238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B670-4EB0-45C4-B03F-44802DEBCEBE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7494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31ADAE-E866-47D9-A403-8146EB24B17D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56710-2E15-4141-A98E-19D0DB82CE05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838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CE4DD9-07A3-4887-8E0C-BE72EF25C7E0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D2CD6-D270-4446-9DB5-ACAEF233F7A4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252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01297" y="0"/>
            <a:ext cx="4320778" cy="7200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807457" y="569396"/>
            <a:ext cx="3197376" cy="20162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129" y="800100"/>
            <a:ext cx="5761038" cy="480060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234" y="2637404"/>
            <a:ext cx="3211778" cy="3283336"/>
          </a:xfrm>
        </p:spPr>
        <p:txBody>
          <a:bodyPr>
            <a:normAutofit/>
          </a:bodyPr>
          <a:lstStyle>
            <a:lvl1pPr marL="0" marR="0" indent="0" algn="l" defTabSz="864199" rtl="0" eaLnBrk="1" fontAlgn="auto" latinLnBrk="0" hangingPunct="1">
              <a:lnSpc>
                <a:spcPct val="100000"/>
              </a:lnSpc>
              <a:spcBef>
                <a:spcPts val="1134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1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marL="0" marR="0" lvl="0" indent="0" algn="l" defTabSz="864199" rtl="0" eaLnBrk="1" fontAlgn="auto" latinLnBrk="0" hangingPunct="1">
              <a:lnSpc>
                <a:spcPct val="100000"/>
              </a:lnSpc>
              <a:spcBef>
                <a:spcPts val="132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602803-82F8-41B5-A377-77B1833025AF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E22EE12-2D2F-48C0-953B-734692C62F84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8001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50" y="5689601"/>
            <a:ext cx="10188395" cy="643947"/>
          </a:xfrm>
        </p:spPr>
        <p:txBody>
          <a:bodyPr anchor="b">
            <a:normAutofit/>
          </a:bodyPr>
          <a:lstStyle>
            <a:lvl1pPr>
              <a:defRPr sz="3024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522075" cy="5597500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756"/>
              </a:spcBef>
              <a:buNone/>
              <a:defRPr sz="302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32100" indent="0">
              <a:buNone/>
              <a:defRPr sz="2646"/>
            </a:lvl2pPr>
            <a:lvl3pPr marL="864199" indent="0">
              <a:buNone/>
              <a:defRPr sz="2268"/>
            </a:lvl3pPr>
            <a:lvl4pPr marL="1296299" indent="0">
              <a:buNone/>
              <a:defRPr sz="1890"/>
            </a:lvl4pPr>
            <a:lvl5pPr marL="1728399" indent="0">
              <a:buNone/>
              <a:defRPr sz="1890"/>
            </a:lvl5pPr>
            <a:lvl6pPr marL="2160499" indent="0">
              <a:buNone/>
              <a:defRPr sz="1890"/>
            </a:lvl6pPr>
            <a:lvl7pPr marL="2592598" indent="0">
              <a:buNone/>
              <a:defRPr sz="1890"/>
            </a:lvl7pPr>
            <a:lvl8pPr marL="3024698" indent="0">
              <a:buNone/>
              <a:defRPr sz="1890"/>
            </a:lvl8pPr>
            <a:lvl9pPr marL="3456798" indent="0">
              <a:buNone/>
              <a:defRPr sz="189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75" y="6205222"/>
            <a:ext cx="8722211" cy="56007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23">
                <a:solidFill>
                  <a:srgbClr val="262626"/>
                </a:solidFill>
              </a:defRPr>
            </a:lvl1pPr>
            <a:lvl2pPr marL="432100" indent="0">
              <a:buNone/>
              <a:defRPr sz="1134"/>
            </a:lvl2pPr>
            <a:lvl3pPr marL="864199" indent="0">
              <a:buNone/>
              <a:defRPr sz="945"/>
            </a:lvl3pPr>
            <a:lvl4pPr marL="1296299" indent="0">
              <a:buNone/>
              <a:defRPr sz="851"/>
            </a:lvl4pPr>
            <a:lvl5pPr marL="1728399" indent="0">
              <a:buNone/>
              <a:defRPr sz="851"/>
            </a:lvl5pPr>
            <a:lvl6pPr marL="2160499" indent="0">
              <a:buNone/>
              <a:defRPr sz="851"/>
            </a:lvl6pPr>
            <a:lvl7pPr marL="2592598" indent="0">
              <a:buNone/>
              <a:defRPr sz="851"/>
            </a:lvl7pPr>
            <a:lvl8pPr marL="3024698" indent="0">
              <a:buNone/>
              <a:defRPr sz="851"/>
            </a:lvl8pPr>
            <a:lvl9pPr marL="3456798" indent="0">
              <a:buNone/>
              <a:defRPr sz="85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fld id="{A71B7DFB-BBE3-44DE-9B72-3D57D235D16D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74FFBC2-9AA3-4BA8-8D0E-56A1F2E3D01F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00190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112" y="524510"/>
            <a:ext cx="10180833" cy="1741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476" y="2112265"/>
            <a:ext cx="10162830" cy="3954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117" y="6733069"/>
            <a:ext cx="3888700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4CE28932-F05D-4D1E-9E8D-5A11A948A9BE}" type="datetime1">
              <a:rPr lang="it-IT" smtClean="0"/>
              <a:pPr>
                <a:defRPr/>
              </a:pPr>
              <a:t>19/09/2017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117" y="6882432"/>
            <a:ext cx="4752856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2367" y="6170233"/>
            <a:ext cx="2765298" cy="14668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73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9D35B5F-9907-4B9D-BE3B-A38DFBF71806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61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864199" rtl="0" eaLnBrk="1" latinLnBrk="0" hangingPunct="1">
        <a:lnSpc>
          <a:spcPct val="85000"/>
        </a:lnSpc>
        <a:spcBef>
          <a:spcPct val="0"/>
        </a:spcBef>
        <a:buNone/>
        <a:defRPr sz="5104" kern="1200" spc="-11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86420" indent="-86420" algn="l" defTabSz="864199" rtl="0" eaLnBrk="1" latinLnBrk="0" hangingPunct="1">
        <a:lnSpc>
          <a:spcPct val="85000"/>
        </a:lnSpc>
        <a:spcBef>
          <a:spcPts val="1229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28396" indent="-324075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2268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8520" indent="-51852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89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777779" indent="-77777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37039" indent="-1037039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3412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2314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1216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01180" indent="-216050" algn="l" defTabSz="864199" rtl="0" eaLnBrk="1" latinLnBrk="0" hangingPunct="1">
        <a:lnSpc>
          <a:spcPct val="85000"/>
        </a:lnSpc>
        <a:spcBef>
          <a:spcPts val="567"/>
        </a:spcBef>
        <a:buFont typeface="Arial" pitchFamily="34" charset="0"/>
        <a:buChar char=" "/>
        <a:defRPr sz="170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100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2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3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499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5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6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798" algn="l" defTabSz="864199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itto.it/articoli/lavoro/giacca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bo.unibo.it/pais/larosa/sociologia_del_lavoro_forli/materiale_didattico/2_lezione_du.pp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0050"/>
            <a:ext cx="11522075" cy="1600200"/>
          </a:xfrm>
          <a:noFill/>
        </p:spPr>
        <p:txBody>
          <a:bodyPr lIns="107728" tIns="53864" rIns="107728" bIns="53864" anchor="b">
            <a:normAutofit fontScale="90000"/>
          </a:bodyPr>
          <a:lstStyle/>
          <a:p>
            <a:pPr eaLnBrk="1" hangingPunct="1"/>
            <a:r>
              <a:rPr lang="it-IT" altLang="it-IT" smtClean="0"/>
              <a:t> </a:t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4537075"/>
            <a:ext cx="7273925" cy="2363788"/>
          </a:xfrm>
        </p:spPr>
        <p:txBody>
          <a:bodyPr lIns="107728" tIns="53864" rIns="107728" bIns="53864"/>
          <a:lstStyle/>
          <a:p>
            <a:pPr eaLnBrk="1" hangingPunct="1">
              <a:lnSpc>
                <a:spcPct val="90000"/>
              </a:lnSpc>
              <a:defRPr/>
            </a:pPr>
            <a:endParaRPr lang="it-IT" b="1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Anno Accademico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2017-2018</a:t>
            </a:r>
            <a:endParaRPr lang="it-IT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152525" y="1800225"/>
            <a:ext cx="9625013" cy="2441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6985" tIns="53492" rIns="106985" bIns="53492">
            <a:spAutoFit/>
          </a:bodyPr>
          <a:lstStyle/>
          <a:p>
            <a:pPr algn="ctr" defTabSz="1249363" eaLnBrk="0" hangingPunct="0">
              <a:defRPr/>
            </a:pPr>
            <a:r>
              <a:rPr lang="it-IT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Corso di </a:t>
            </a:r>
          </a:p>
          <a:p>
            <a:pPr algn="ctr" defTabSz="1249363" eaLnBrk="0" hangingPunct="0">
              <a:defRPr/>
            </a:pPr>
            <a:r>
              <a:rPr lang="it-IT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Organizzazione Aziendale</a:t>
            </a:r>
          </a:p>
          <a:p>
            <a:pPr algn="ctr" defTabSz="1249363" eaLnBrk="0" hangingPunct="0">
              <a:defRPr/>
            </a:pPr>
            <a:r>
              <a:rPr lang="it-IT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 Sistemi Informativi</a:t>
            </a:r>
            <a:endParaRPr lang="it-IT" sz="4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363" y="4608513"/>
            <a:ext cx="2014537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863" y="2808288"/>
            <a:ext cx="267652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88925" y="647700"/>
            <a:ext cx="11017250" cy="120015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000" b="1" dirty="0"/>
              <a:t>LA SCUOLA DELLE RELAZIONI UMANE</a:t>
            </a:r>
            <a:br>
              <a:rPr lang="it-IT" altLang="it-IT" sz="4000" b="1" dirty="0"/>
            </a:br>
            <a:r>
              <a:rPr lang="it-IT" altLang="it-IT" sz="4000" b="1" dirty="0"/>
              <a:t> MAYO (1932)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431800" y="2087563"/>
            <a:ext cx="7850188" cy="4752975"/>
          </a:xfrm>
        </p:spPr>
        <p:txBody>
          <a:bodyPr>
            <a:norm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it-IT" altLang="it-IT" sz="2800" smtClean="0">
                <a:solidFill>
                  <a:schemeClr val="tx2"/>
                </a:solidFill>
              </a:rPr>
              <a:t>Gli studi dello psicologo di origine australiana </a:t>
            </a:r>
            <a:r>
              <a:rPr lang="it-IT" altLang="it-IT" sz="2800" smtClean="0">
                <a:solidFill>
                  <a:schemeClr val="tx2"/>
                </a:solidFill>
                <a:hlinkClick r:id="rId3"/>
              </a:rPr>
              <a:t>Elton Mayo</a:t>
            </a:r>
            <a:r>
              <a:rPr lang="it-IT" altLang="it-IT" sz="2800" smtClean="0">
                <a:solidFill>
                  <a:schemeClr val="tx2"/>
                </a:solidFill>
              </a:rPr>
              <a:t> hanno messo in evidenza la natura sociale del lavoro.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it-IT" altLang="it-IT" sz="2800" smtClean="0">
                <a:solidFill>
                  <a:schemeClr val="tx2"/>
                </a:solidFill>
              </a:rPr>
              <a:t>L'</a:t>
            </a:r>
            <a:r>
              <a:rPr lang="it-IT" altLang="it-IT" sz="2800" smtClean="0">
                <a:solidFill>
                  <a:schemeClr val="tx2"/>
                </a:solidFill>
                <a:hlinkClick r:id="rId4"/>
              </a:rPr>
              <a:t>esperimento Hawthorne</a:t>
            </a:r>
            <a:r>
              <a:rPr lang="it-IT" altLang="it-IT" sz="2800" smtClean="0">
                <a:solidFill>
                  <a:schemeClr val="tx2"/>
                </a:solidFill>
              </a:rPr>
              <a:t> si compone di due ricerche, svoltesi presso gli stabilimenti della Western Electric Company nel periodo compreso tra il 1927 e il 1932:</a:t>
            </a:r>
            <a:r>
              <a:rPr lang="it-IT" altLang="it-IT" sz="2400" smtClean="0">
                <a:solidFill>
                  <a:schemeClr val="tx2"/>
                </a:solidFill>
              </a:rPr>
              <a:t>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it-IT" altLang="it-IT" sz="2400" smtClean="0">
                <a:solidFill>
                  <a:schemeClr val="tx2"/>
                </a:solidFill>
              </a:rPr>
              <a:t>La prima ha coinvolto sei ragazze addette al montaggio di relais nella sala-prova (test-room);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</a:pPr>
            <a:r>
              <a:rPr lang="it-IT" altLang="it-IT" sz="2400" smtClean="0">
                <a:solidFill>
                  <a:schemeClr val="tx2"/>
                </a:solidFill>
              </a:rPr>
              <a:t>La seconda è stata condotta su una squadra di quattordici operai addetti alla posa dei fili.</a:t>
            </a:r>
            <a:endParaRPr lang="it-IT" alt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576263" y="1490663"/>
            <a:ext cx="10514012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5125" indent="-365125" defTabSz="1249363">
              <a:buClr>
                <a:schemeClr val="tx1"/>
              </a:buClr>
              <a:buFont typeface="Monotype Sorts" pitchFamily="2" charset="2"/>
              <a:buChar char="u"/>
            </a:pP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Conflitto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tra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la ‘</a:t>
            </a: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logica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dei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sentimenti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' </a:t>
            </a: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dei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lavoratori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e la ‘</a:t>
            </a: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logica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dell’efficienza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’ </a:t>
            </a:r>
            <a:r>
              <a:rPr lang="en-US" altLang="it-IT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dei</a:t>
            </a:r>
            <a:r>
              <a:rPr lang="en-US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manager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</a:p>
          <a:p>
            <a:pPr marL="365125" indent="-365125" defTabSz="1249363">
              <a:buClr>
                <a:schemeClr val="tx1"/>
              </a:buClr>
              <a:buFont typeface="Monotype Sorts" pitchFamily="2" charset="2"/>
              <a:buChar char="u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I principi fondamentali della Scuola delle Relazioni Umane: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2"/>
                </a:solidFill>
              </a:rPr>
              <a:t>         - la motivazione del lavoratore,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2"/>
                </a:solidFill>
              </a:rPr>
              <a:t>         - i sentimenti del lavoratore,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2"/>
                </a:solidFill>
              </a:rPr>
              <a:t>         - l’importanza del gruppo,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2"/>
                </a:solidFill>
              </a:rPr>
              <a:t>         - le relazioni tra i lavoratori,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2"/>
                </a:solidFill>
              </a:rPr>
              <a:t>         - l’organizzazione informale,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2"/>
                </a:solidFill>
              </a:rPr>
              <a:t>         - il dialogo e l’ascolto dei dirigenti.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     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  </a:t>
            </a:r>
          </a:p>
        </p:txBody>
      </p:sp>
      <p:sp>
        <p:nvSpPr>
          <p:cNvPr id="95235" name="AutoShape 3"/>
          <p:cNvSpPr>
            <a:spLocks noChangeArrowheads="1"/>
          </p:cNvSpPr>
          <p:nvPr/>
        </p:nvSpPr>
        <p:spPr bwMode="auto">
          <a:xfrm>
            <a:off x="5014913" y="5362575"/>
            <a:ext cx="863600" cy="704850"/>
          </a:xfrm>
          <a:prstGeom prst="downArrow">
            <a:avLst>
              <a:gd name="adj1" fmla="val 50000"/>
              <a:gd name="adj2" fmla="val 52157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289050" y="5943600"/>
            <a:ext cx="8161338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Aiutano ad aumentare il rendimento dei lavoratori e a ridurne l’assenteismo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32445" y="504106"/>
            <a:ext cx="7308316" cy="63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5871" tIns="52007" rIns="105871" bIns="52007">
            <a:spAutoFit/>
          </a:bodyPr>
          <a:lstStyle>
            <a:lvl1pPr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9950" indent="-334963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71663" indent="-2667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06650" indent="-2667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638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210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2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354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64199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None/>
            </a:pPr>
            <a:r>
              <a:rPr lang="it-IT" altLang="it-IT" sz="40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LA SCUOLA DELLE RELAZIONI UMANE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animBg="1"/>
      <p:bldP spid="952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31800" y="720725"/>
            <a:ext cx="7308316" cy="63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5871" tIns="52007" rIns="105871" bIns="52007">
            <a:spAutoFit/>
          </a:bodyPr>
          <a:lstStyle>
            <a:lvl1pPr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9950" indent="-334963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71663" indent="-2667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06650" indent="-2667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638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210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2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354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64199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None/>
            </a:pPr>
            <a:r>
              <a:rPr lang="it-IT" altLang="it-IT" sz="40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LA SCUOLA DELLE RELAZIONI UMANE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736850" y="5354638"/>
            <a:ext cx="7299325" cy="482600"/>
          </a:xfrm>
          <a:prstGeom prst="rect">
            <a:avLst/>
          </a:prstGeom>
          <a:solidFill>
            <a:srgbClr val="CCCC00"/>
          </a:solidFill>
          <a:ln w="12700">
            <a:solidFill>
              <a:srgbClr val="CC9900"/>
            </a:solidFill>
            <a:miter lim="800000"/>
            <a:headEnd/>
            <a:tailEnd/>
          </a:ln>
        </p:spPr>
        <p:txBody>
          <a:bodyPr wrap="none" lIns="105871" tIns="52007" rIns="105871" bIns="52007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chemeClr val="tx2"/>
                </a:solidFill>
              </a:rPr>
              <a:t>RILEVANZA dell’ORGANIZZAZIONE INFORMALE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88913" y="6480175"/>
            <a:ext cx="113331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>
                <a:solidFill>
                  <a:schemeClr val="tx2"/>
                </a:solidFill>
              </a:rPr>
              <a:t>PROBLEMA del RAPPORTO tra ORGANIZZAZIONE FORMALE e INFORMALE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634037" y="6067901"/>
            <a:ext cx="442913" cy="479425"/>
          </a:xfrm>
          <a:prstGeom prst="downArrow">
            <a:avLst>
              <a:gd name="adj1" fmla="val 63889"/>
              <a:gd name="adj2" fmla="val 4478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792161" y="1523920"/>
            <a:ext cx="10126663" cy="4428649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105871" tIns="52007" rIns="105871" bIns="52007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125" indent="-365125">
              <a:lnSpc>
                <a:spcPct val="110000"/>
              </a:lnSpc>
              <a:buClr>
                <a:schemeClr val="tx1"/>
              </a:buClr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I  lavoratori spesso agiscono o reagiscono come membri di un GRUPPO</a:t>
            </a:r>
          </a:p>
          <a:p>
            <a:pPr marL="365125" indent="-365125">
              <a:lnSpc>
                <a:spcPct val="110000"/>
              </a:lnSpc>
              <a:buClr>
                <a:schemeClr val="tx1"/>
              </a:buClr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I comportamenti e la produttività dei lavoratori sono influenzati dal soddisfacimento di BISOGNI SOCIALI</a:t>
            </a:r>
          </a:p>
          <a:p>
            <a:pPr marL="365125" indent="-365125">
              <a:lnSpc>
                <a:spcPct val="110000"/>
              </a:lnSpc>
              <a:buClr>
                <a:schemeClr val="tx1"/>
              </a:buClr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L’appartenenza ad un gruppo comporta l’accettazione ed il rispetto di determinate REGOLE SOCIALI</a:t>
            </a:r>
          </a:p>
          <a:p>
            <a:pPr marL="365125" indent="-365125">
              <a:lnSpc>
                <a:spcPct val="110000"/>
              </a:lnSpc>
              <a:buClr>
                <a:schemeClr val="tx1"/>
              </a:buClr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All’interno dei gruppi si vengono ad affermare dei LEADER INFORMALI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461" y="479425"/>
            <a:ext cx="10226675" cy="1441450"/>
          </a:xfrm>
        </p:spPr>
        <p:txBody>
          <a:bodyPr/>
          <a:lstStyle/>
          <a:p>
            <a:pPr eaLnBrk="1" hangingPunct="1"/>
            <a:r>
              <a:rPr lang="it-IT" altLang="it-IT" sz="4400" b="1" dirty="0" smtClean="0"/>
              <a:t>MODELLO ORGANICO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3656013" y="2327275"/>
            <a:ext cx="3921125" cy="2066925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300538" y="2520950"/>
            <a:ext cx="27416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visione organica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(organizzazioni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come sistemi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viventi)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505075" y="2967038"/>
            <a:ext cx="847725" cy="706437"/>
          </a:xfrm>
          <a:prstGeom prst="rightArrow">
            <a:avLst>
              <a:gd name="adj1" fmla="val 50000"/>
              <a:gd name="adj2" fmla="val 6000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192713" y="4567238"/>
            <a:ext cx="847725" cy="627062"/>
          </a:xfrm>
          <a:prstGeom prst="upArrow">
            <a:avLst>
              <a:gd name="adj1" fmla="val 50000"/>
              <a:gd name="adj2" fmla="val 4999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784475" y="5424488"/>
            <a:ext cx="593090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scoperta dell’impatto organizzativo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delle variabili individuali e sociali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SCUOLA DELLE RELAZIONI UMANE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31800" y="2382838"/>
            <a:ext cx="21209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evidenza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limiti della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visione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meccanica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7585075" y="3206750"/>
            <a:ext cx="1039813" cy="547688"/>
          </a:xfrm>
          <a:prstGeom prst="leftArrow">
            <a:avLst>
              <a:gd name="adj1" fmla="val 50000"/>
              <a:gd name="adj2" fmla="val 9491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969250" y="2782888"/>
            <a:ext cx="3244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       visione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       più ampia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   interdisciplinare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8500" smtClean="0"/>
              <a:t/>
            </a:r>
            <a:br>
              <a:rPr lang="it-IT" altLang="it-IT" sz="8500" smtClean="0"/>
            </a:br>
            <a:endParaRPr lang="it-IT" altLang="it-IT" sz="850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04825" y="560388"/>
            <a:ext cx="10728325" cy="68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64199" eaLnBrk="1" hangingPunct="1">
              <a:lnSpc>
                <a:spcPct val="85000"/>
              </a:lnSpc>
              <a:defRPr/>
            </a:pPr>
            <a:r>
              <a:rPr lang="it-IT" altLang="it-IT" sz="44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TEORIE/VISIONI</a:t>
            </a:r>
            <a:r>
              <a:rPr lang="it-IT" altLang="it-IT" sz="44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DELL’ORGANIZZAZIONE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71513" y="2232025"/>
            <a:ext cx="470535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VISIONE MECCANICA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u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taylorismo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u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burocrazia (Weber)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u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metafora: macchina</a:t>
            </a:r>
            <a:endParaRPr lang="it-IT" altLang="it-IT" sz="3300">
              <a:latin typeface="Times New Roman" panose="02020603050405020304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761038" y="2233613"/>
            <a:ext cx="5184775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VISIONE ORGANICA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u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sistema socio-tecnico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u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sistema aperto</a:t>
            </a:r>
            <a:endParaRPr lang="it-IT" altLang="it-IT" sz="3300">
              <a:latin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Font typeface="Monotype Sorts" pitchFamily="2" charset="2"/>
              <a:buChar char="u"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metafora: organismo vivente</a:t>
            </a:r>
          </a:p>
          <a:p>
            <a:pPr>
              <a:buClr>
                <a:schemeClr val="accent2"/>
              </a:buClr>
              <a:buFont typeface="Monotype Sorts" pitchFamily="2" charset="2"/>
              <a:buChar char="u"/>
            </a:pPr>
            <a:endParaRPr lang="it-IT" altLang="it-IT" sz="28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789113" y="5457825"/>
            <a:ext cx="7285037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>
                <a:solidFill>
                  <a:schemeClr val="tx2"/>
                </a:solidFill>
                <a:latin typeface="Tahoma" panose="020B0604030504040204" pitchFamily="34" charset="0"/>
              </a:rPr>
              <a:t>CRITICA DEL PARADIGMA MECCANICO</a:t>
            </a:r>
            <a:endParaRPr lang="it-IT" altLang="it-IT" sz="3200">
              <a:latin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>
                <a:solidFill>
                  <a:schemeClr val="tx2"/>
                </a:solidFill>
                <a:latin typeface="Tahoma" panose="020B0604030504040204" pitchFamily="34" charset="0"/>
              </a:rPr>
              <a:t>Scuola delle Relazioni Umane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1631457">
            <a:off x="2792413" y="4632325"/>
            <a:ext cx="1136650" cy="466725"/>
          </a:xfrm>
          <a:prstGeom prst="rightArrow">
            <a:avLst>
              <a:gd name="adj1" fmla="val 50000"/>
              <a:gd name="adj2" fmla="val 12178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-1777079">
            <a:off x="6624638" y="4548188"/>
            <a:ext cx="1136650" cy="469900"/>
          </a:xfrm>
          <a:prstGeom prst="rightArrow">
            <a:avLst>
              <a:gd name="adj1" fmla="val 50000"/>
              <a:gd name="adj2" fmla="val 12095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>
            <a:normAutofit/>
          </a:bodyPr>
          <a:lstStyle/>
          <a:p>
            <a:r>
              <a:rPr lang="it-IT" altLang="it-IT" sz="4400" b="1" dirty="0"/>
              <a:t>SISTEMA ORGANICO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62013" y="2479675"/>
            <a:ext cx="10228262" cy="2217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274638" indent="-274638"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5125" indent="-365125">
              <a:lnSpc>
                <a:spcPct val="110000"/>
              </a:lnSpc>
              <a:buClr>
                <a:schemeClr val="tx1"/>
              </a:buClr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Visione dinamica dei compiti</a:t>
            </a:r>
          </a:p>
          <a:p>
            <a:pPr marL="365125" indent="-365125">
              <a:lnSpc>
                <a:spcPct val="110000"/>
              </a:lnSpc>
              <a:buClr>
                <a:schemeClr val="tx1"/>
              </a:buClr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Scarsa formalizzazione e concetto di responsabilità   diffusa</a:t>
            </a:r>
          </a:p>
          <a:p>
            <a:pPr marL="365125" indent="-365125">
              <a:lnSpc>
                <a:spcPct val="110000"/>
              </a:lnSpc>
              <a:buClr>
                <a:schemeClr val="tx1"/>
              </a:buClr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Intense relazioni orizzontali</a:t>
            </a:r>
          </a:p>
          <a:p>
            <a:pPr marL="365125" indent="-365125">
              <a:lnSpc>
                <a:spcPct val="110000"/>
              </a:lnSpc>
              <a:buClr>
                <a:schemeClr val="tx1"/>
              </a:buClr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 Stile di direzione partecipativo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63483" y="236575"/>
            <a:ext cx="10801350" cy="68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>
            <a:spAutoFit/>
          </a:bodyPr>
          <a:lstStyle>
            <a:lvl1pPr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64199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None/>
            </a:pPr>
            <a:r>
              <a:rPr lang="it-IT" altLang="it-IT" sz="44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MODELLI MECCANICI e ORGANICI (Burns &amp; </a:t>
            </a:r>
            <a:r>
              <a:rPr lang="it-IT" altLang="it-IT" sz="4400" b="1" spc="-113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Stalker</a:t>
            </a:r>
            <a:r>
              <a:rPr lang="it-IT" altLang="it-IT" sz="44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97213" y="1079500"/>
            <a:ext cx="7632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b="1">
                <a:latin typeface="Tahoma" panose="020B0604030504040204" pitchFamily="34" charset="0"/>
                <a:cs typeface="Tahoma" panose="020B0604030504040204" pitchFamily="34" charset="0"/>
              </a:rPr>
              <a:t>SISTEMI MECCANICI	     SISTEMI ORGANICI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97213" y="1524000"/>
            <a:ext cx="3024187" cy="558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progettazione delle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mansioni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tecniche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(elevata specializzazione)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esecuzione ordini,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conformità a standard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prevalentemente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di natura gerarchica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prevalentemente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verticale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8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ambiente stabile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problemi di routine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8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efficienza, prevedibilità,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bassa conflittualità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rigidità, scarsa reattività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870700" y="1512888"/>
            <a:ext cx="3498850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sistema di ruoli,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err="1" smtClean="0">
                <a:latin typeface="+mn-lt"/>
                <a:cs typeface="Tahoma" pitchFamily="34" charset="0"/>
              </a:rPr>
              <a:t>teamwork</a:t>
            </a: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tecniche e relazionali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(specializzazione contenuta)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err="1" smtClean="0">
                <a:latin typeface="+mn-lt"/>
                <a:cs typeface="Tahoma" pitchFamily="34" charset="0"/>
              </a:rPr>
              <a:t>problem</a:t>
            </a:r>
            <a:r>
              <a:rPr lang="it-IT" altLang="it-IT" sz="1600" b="1" dirty="0" smtClean="0">
                <a:latin typeface="+mn-lt"/>
                <a:cs typeface="Tahoma" pitchFamily="34" charset="0"/>
              </a:rPr>
              <a:t> </a:t>
            </a:r>
            <a:r>
              <a:rPr lang="it-IT" altLang="it-IT" sz="1600" b="1" dirty="0" err="1" smtClean="0">
                <a:latin typeface="+mn-lt"/>
                <a:cs typeface="Tahoma" pitchFamily="34" charset="0"/>
              </a:rPr>
              <a:t>solving</a:t>
            </a:r>
            <a:r>
              <a:rPr lang="it-IT" altLang="it-IT" sz="1600" b="1" dirty="0" smtClean="0">
                <a:latin typeface="+mn-lt"/>
                <a:cs typeface="Tahoma" pitchFamily="34" charset="0"/>
              </a:rPr>
              <a:t>,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miglioramento continuo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autocontrollo, contr. sociale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a supporto della gerarchia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prevalentemente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orizzontale/</a:t>
            </a:r>
            <a:r>
              <a:rPr lang="it-IT" altLang="it-IT" sz="1600" b="1" dirty="0" err="1" smtClean="0">
                <a:latin typeface="+mn-lt"/>
                <a:cs typeface="Tahoma" pitchFamily="34" charset="0"/>
              </a:rPr>
              <a:t>interfunzionale</a:t>
            </a: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ambiente dinamico,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problemi non ripetitivi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flessibilità/adattabilità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autonomia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6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1600" b="1" dirty="0" smtClean="0">
                <a:latin typeface="+mn-lt"/>
                <a:cs typeface="Tahoma" pitchFamily="34" charset="0"/>
              </a:rPr>
              <a:t>conflitti di ruolo e </a:t>
            </a:r>
            <a:r>
              <a:rPr lang="it-IT" altLang="it-IT" sz="1600" b="1" dirty="0" err="1" smtClean="0">
                <a:latin typeface="+mn-lt"/>
                <a:cs typeface="Tahoma" pitchFamily="34" charset="0"/>
              </a:rPr>
              <a:t>intergruppo</a:t>
            </a:r>
            <a:endParaRPr lang="it-IT" altLang="it-IT" sz="1600" b="1" dirty="0" smtClean="0">
              <a:latin typeface="+mn-lt"/>
              <a:cs typeface="Tahoma" pitchFamily="34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rot="5400000">
            <a:off x="53036" y="4123531"/>
            <a:ext cx="5821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77800" y="1543050"/>
            <a:ext cx="2746375" cy="573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871" tIns="52007" rIns="105871" bIns="52007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800" b="1" dirty="0" smtClean="0"/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focus su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8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competenze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24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comportamenti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attesi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8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controllo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8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coordinamento &amp;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comunicazione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4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condizioni di applicabilità</a:t>
            </a: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8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8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vantaggi</a:t>
            </a:r>
            <a:endParaRPr lang="it-IT" altLang="it-IT" sz="20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it-IT" altLang="it-IT" sz="1800" b="1" dirty="0" smtClean="0">
              <a:latin typeface="+mn-lt"/>
              <a:cs typeface="Tahoma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it-IT" altLang="it-IT" sz="2000" b="1" dirty="0" smtClean="0">
                <a:latin typeface="+mn-lt"/>
                <a:cs typeface="Tahoma" pitchFamily="34" charset="0"/>
              </a:rPr>
              <a:t>svantaggi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88925" y="1512888"/>
            <a:ext cx="10367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0681" y="373857"/>
            <a:ext cx="10372725" cy="144145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400" b="1" dirty="0"/>
              <a:t>L</a:t>
            </a:r>
            <a:r>
              <a:rPr lang="it-IT" altLang="it-IT" sz="4400" b="1" dirty="0" smtClean="0"/>
              <a:t>’ APPROCCIO </a:t>
            </a:r>
            <a:r>
              <a:rPr lang="it-IT" altLang="it-IT" sz="4400" b="1" dirty="0"/>
              <a:t>CONTINGENTE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76338" y="1871663"/>
            <a:ext cx="2317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it-IT" altLang="it-IT" sz="2800">
              <a:latin typeface="Tahoma" panose="020B0604030504040204" pitchFamily="34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176338" y="2903538"/>
            <a:ext cx="90265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84188" y="2095500"/>
            <a:ext cx="2135187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 b="1">
                <a:solidFill>
                  <a:srgbClr val="990000"/>
                </a:solidFill>
                <a:latin typeface="Tahoma" panose="020B0604030504040204" pitchFamily="34" charset="0"/>
              </a:rPr>
              <a:t>Stabilità</a:t>
            </a:r>
            <a:endParaRPr lang="it-IT" altLang="it-IT" sz="3600">
              <a:solidFill>
                <a:srgbClr val="990000"/>
              </a:solidFill>
              <a:latin typeface="Tahoma" panose="020B0604030504040204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610475" y="2014538"/>
            <a:ext cx="34036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 b="1">
                <a:solidFill>
                  <a:srgbClr val="990000"/>
                </a:solidFill>
                <a:latin typeface="Tahoma" panose="020B0604030504040204" pitchFamily="34" charset="0"/>
              </a:rPr>
              <a:t>Cambiamento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15900" y="3232150"/>
            <a:ext cx="11234738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728" tIns="53864" rIns="107728" bIns="53864">
            <a:spAutoFit/>
          </a:bodyPr>
          <a:lstStyle>
            <a:lvl1pPr defTabSz="8921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 b="1" dirty="0">
                <a:solidFill>
                  <a:srgbClr val="002060"/>
                </a:solidFill>
                <a:latin typeface="Tahoma" panose="020B0604030504040204" pitchFamily="34" charset="0"/>
              </a:rPr>
              <a:t>ASSETTO                                               </a:t>
            </a:r>
            <a:r>
              <a:rPr lang="it-IT" altLang="it-IT" sz="3600" b="1" dirty="0" err="1">
                <a:solidFill>
                  <a:srgbClr val="002060"/>
                </a:solidFill>
                <a:latin typeface="Tahoma" panose="020B0604030504040204" pitchFamily="34" charset="0"/>
              </a:rPr>
              <a:t>ASSETTO</a:t>
            </a:r>
            <a:r>
              <a:rPr lang="it-IT" altLang="it-IT" sz="3600" b="1" dirty="0">
                <a:solidFill>
                  <a:srgbClr val="002060"/>
                </a:solidFill>
                <a:latin typeface="Tahoma" panose="020B0604030504040204" pitchFamily="34" charset="0"/>
              </a:rPr>
              <a:t>      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 b="1" dirty="0">
                <a:solidFill>
                  <a:srgbClr val="002060"/>
                </a:solidFill>
                <a:latin typeface="Tahoma" panose="020B0604030504040204" pitchFamily="34" charset="0"/>
              </a:rPr>
              <a:t>MECCANICO                                         ORGANICO</a:t>
            </a:r>
            <a:endParaRPr lang="it-IT" altLang="it-IT" sz="3600" dirty="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588963" y="4976813"/>
            <a:ext cx="9936162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+mj-lt"/>
              </a:rPr>
              <a:t>Le teorie contingenti postulano che non esiste una soluzione ottimale ai problemi organizzativi, ma si devono perseguire di volta in volta le scelte che “contingentemente” appaiono più appropriate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48469" y="721924"/>
            <a:ext cx="6925262" cy="68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5871" tIns="52007" rIns="105871" bIns="52007">
            <a:spAutoFit/>
          </a:bodyPr>
          <a:lstStyle>
            <a:lvl1pPr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9950" indent="-334963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71663" indent="-2667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06650" indent="-2667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638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210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2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35450" indent="-2667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64199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None/>
            </a:pPr>
            <a:r>
              <a:rPr lang="it-IT" altLang="it-IT" sz="44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RAPPORTO AZIENDA-AMBIENTE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49575" y="5419725"/>
            <a:ext cx="55483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5871" tIns="52007" rIns="105871" bIns="52007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>
                <a:solidFill>
                  <a:schemeClr val="tx2"/>
                </a:solidFill>
              </a:rPr>
              <a:t>ambiente GENERALE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>
                <a:solidFill>
                  <a:schemeClr val="tx2"/>
                </a:solidFill>
              </a:rPr>
              <a:t>(</a:t>
            </a:r>
            <a:r>
              <a:rPr lang="it-IT" altLang="it-IT" sz="1900">
                <a:solidFill>
                  <a:schemeClr val="tx2"/>
                </a:solidFill>
                <a:latin typeface="Comic Sans MS" panose="030F0702030302020204" pitchFamily="66" charset="0"/>
              </a:rPr>
              <a:t>contesto economico, politico, culturale,tecnico</a:t>
            </a:r>
            <a:r>
              <a:rPr lang="it-IT" altLang="it-IT" sz="19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506538" y="1944688"/>
            <a:ext cx="8331200" cy="45608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2570163" y="2105025"/>
            <a:ext cx="6203950" cy="3200400"/>
          </a:xfrm>
          <a:prstGeom prst="ellipse">
            <a:avLst/>
          </a:prstGeom>
          <a:solidFill>
            <a:srgbClr val="EEEDEF">
              <a:alpha val="50195"/>
            </a:srgb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808288" y="3878263"/>
            <a:ext cx="575945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>
                <a:solidFill>
                  <a:schemeClr val="tx2"/>
                </a:solidFill>
              </a:rPr>
              <a:t>ambiente OPERATIVO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>
                <a:solidFill>
                  <a:schemeClr val="tx2"/>
                </a:solidFill>
              </a:rPr>
              <a:t>(</a:t>
            </a:r>
            <a:r>
              <a:rPr lang="it-IT" altLang="it-IT" sz="1900">
                <a:solidFill>
                  <a:schemeClr val="tx2"/>
                </a:solidFill>
                <a:latin typeface="Comic Sans MS" panose="030F0702030302020204" pitchFamily="66" charset="0"/>
              </a:rPr>
              <a:t>organizzazioni / individui con cui l’organizzazione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900">
                <a:solidFill>
                  <a:schemeClr val="tx2"/>
                </a:solidFill>
                <a:latin typeface="Comic Sans MS" panose="030F0702030302020204" pitchFamily="66" charset="0"/>
              </a:rPr>
              <a:t>interagisce direttamente</a:t>
            </a:r>
            <a:r>
              <a:rPr lang="it-IT" altLang="it-IT" sz="19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521200" y="2265363"/>
            <a:ext cx="2392363" cy="1360487"/>
          </a:xfrm>
          <a:prstGeom prst="ellipse">
            <a:avLst/>
          </a:prstGeom>
          <a:solidFill>
            <a:srgbClr val="E4E4E4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962525" y="2665413"/>
            <a:ext cx="15097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5871" tIns="52007" rIns="105871" bIns="52007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100" b="1">
                <a:solidFill>
                  <a:schemeClr val="tx2"/>
                </a:solidFill>
                <a:latin typeface="Comic Sans MS" panose="030F0702030302020204" pitchFamily="66" charset="0"/>
              </a:rPr>
              <a:t>AZIENDA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rot="8530302" flipV="1">
            <a:off x="4389438" y="3427413"/>
            <a:ext cx="795337" cy="15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rot="-8172713">
            <a:off x="6205538" y="3465513"/>
            <a:ext cx="795337" cy="15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rot="1910117">
            <a:off x="8153400" y="4184650"/>
            <a:ext cx="1328738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19689883" flipH="1">
            <a:off x="1862138" y="4186238"/>
            <a:ext cx="1328737" cy="15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590550" y="2592388"/>
            <a:ext cx="10369550" cy="3895725"/>
          </a:xfrm>
        </p:spPr>
        <p:txBody>
          <a:bodyPr>
            <a:normAutofit/>
          </a:bodyPr>
          <a:lstStyle/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Teorie fenomenologiche e cognitiviste: teoria della razionalità limitata (H. Simon)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Teorie evolutive (Chandler, Scott)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Teorie istituzionaliste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734874" y="648122"/>
            <a:ext cx="102250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 anchor="b"/>
          <a:lstStyle/>
          <a:p>
            <a:pPr marL="401193" indent="-401193" eaLnBrk="0" hangingPunct="0">
              <a:defRPr/>
            </a:pPr>
            <a:r>
              <a:rPr lang="it-IT" sz="4400" b="1" spc="-113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ALCUNE TEORIE POST </a:t>
            </a:r>
            <a:r>
              <a:rPr lang="it-IT" sz="44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CLASSICHE</a:t>
            </a:r>
            <a:endParaRPr lang="it-IT" sz="4400" b="1" spc="-113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988" y="479425"/>
            <a:ext cx="9650412" cy="1441450"/>
          </a:xfrm>
        </p:spPr>
        <p:txBody>
          <a:bodyPr/>
          <a:lstStyle/>
          <a:p>
            <a:pPr eaLnBrk="1" hangingPunct="1"/>
            <a:r>
              <a:rPr lang="it-IT" altLang="it-IT" sz="4400" b="1" smtClean="0"/>
              <a:t>LE TEORIE CLASSICHE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96988" y="2808288"/>
            <a:ext cx="9050337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endParaRPr lang="it-IT" altLang="it-IT" sz="3600" b="1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buClrTx/>
              <a:buSzTx/>
              <a:buFontTx/>
              <a:buNone/>
            </a:pPr>
            <a:endParaRPr lang="it-IT" altLang="it-IT" sz="36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52525" y="2520950"/>
            <a:ext cx="9361488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 sz="4000">
                <a:solidFill>
                  <a:schemeClr val="tx2"/>
                </a:solidFill>
              </a:rPr>
              <a:t>La visione meccanica</a:t>
            </a:r>
          </a:p>
          <a:p>
            <a:pPr defTabSz="914400" eaLnBrk="1" hangingPunct="1">
              <a:spcBef>
                <a:spcPct val="5000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 sz="4000">
                <a:solidFill>
                  <a:schemeClr val="tx2"/>
                </a:solidFill>
              </a:rPr>
              <a:t>La visione organica</a:t>
            </a:r>
          </a:p>
          <a:p>
            <a:pPr defTabSz="914400" eaLnBrk="1" hangingPunct="1">
              <a:spcBef>
                <a:spcPct val="5000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 sz="4000">
                <a:solidFill>
                  <a:schemeClr val="tx2"/>
                </a:solidFill>
              </a:rPr>
              <a:t>Le teorie contingenti</a:t>
            </a:r>
          </a:p>
          <a:p>
            <a:pPr defTabSz="914400" eaLnBrk="1" hangingPunct="1">
              <a:spcBef>
                <a:spcPct val="50000"/>
              </a:spcBef>
              <a:buSzTx/>
              <a:buFont typeface="Wingdings" panose="05000000000000000000" pitchFamily="2" charset="2"/>
              <a:buChar char="§"/>
            </a:pPr>
            <a:r>
              <a:rPr lang="it-IT" altLang="it-IT" sz="4000">
                <a:solidFill>
                  <a:schemeClr val="tx2"/>
                </a:solidFill>
              </a:rPr>
              <a:t>La visione neo-istituzionalista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5"/>
          <p:cNvSpPr>
            <a:spLocks noGrp="1" noChangeArrowheads="1"/>
          </p:cNvSpPr>
          <p:nvPr>
            <p:ph type="title"/>
          </p:nvPr>
        </p:nvSpPr>
        <p:spPr>
          <a:xfrm>
            <a:off x="576263" y="360363"/>
            <a:ext cx="10369550" cy="935831"/>
          </a:xfrm>
          <a:noFill/>
        </p:spPr>
        <p:txBody>
          <a:bodyPr anchor="b">
            <a:normAutofit/>
          </a:bodyPr>
          <a:lstStyle/>
          <a:p>
            <a:pPr eaLnBrk="1" hangingPunct="1"/>
            <a:r>
              <a:rPr lang="it-IT" altLang="it-IT" sz="4400" b="1" dirty="0"/>
              <a:t>LE TEORIE FENOMENOLOGICHE E COGNITIVISTE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7151" y="1633538"/>
            <a:ext cx="10753725" cy="4924425"/>
          </a:xfrm>
        </p:spPr>
        <p:txBody>
          <a:bodyPr>
            <a:noAutofit/>
          </a:bodyPr>
          <a:lstStyle/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Studiano come gli individui si pongono nei confronti di un’organizzazione.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Considerano l’organizzazione come una realtà umana e sociale e non come un costrutto oggettivo, definibile a priori e misurabile con metodi ereditati dalle scienze naturali.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Secondo l’approccio fenomenologico, la realtà può essere intesa dall’uomo soltanto attraverso un processo di percezione, elaborazione e attribuzione di significato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L’approccio cognitivista si basa sulla Teoria della Razionalità Limitata (H. Simon – conoscenza incompleta delle alternative di azione e ricerca di soluzioni soddisfacenti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2253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76263" y="6557963"/>
            <a:ext cx="2687637" cy="500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32500" lnSpcReduction="20000"/>
          </a:bodyPr>
          <a:lstStyle/>
          <a:p>
            <a:pPr algn="l"/>
            <a:fld id="{9FF6DC83-F4C2-4F6D-8DC7-C5D821BD39DE}" type="slidenum">
              <a:rPr lang="it-IT" altLang="en-US">
                <a:latin typeface="Arial" panose="020B0604020202020204" pitchFamily="34" charset="0"/>
              </a:rPr>
              <a:pPr algn="l"/>
              <a:t>20</a:t>
            </a:fld>
            <a:endParaRPr lang="it-IT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7"/>
          <p:cNvSpPr>
            <a:spLocks noGrp="1" noChangeArrowheads="1"/>
          </p:cNvSpPr>
          <p:nvPr>
            <p:ph type="title"/>
          </p:nvPr>
        </p:nvSpPr>
        <p:spPr>
          <a:xfrm>
            <a:off x="720725" y="504825"/>
            <a:ext cx="10344150" cy="1123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sz="4200" b="1" kern="1200" dirty="0">
                <a:ea typeface="+mn-ea"/>
                <a:cs typeface="+mn-cs"/>
              </a:rPr>
              <a:t>TEORIA DELLA RAZIONALITÀ LIMITATA - </a:t>
            </a:r>
            <a:r>
              <a:rPr lang="it-IT" sz="2800" b="1" kern="1200" dirty="0">
                <a:ea typeface="+mn-ea"/>
                <a:cs typeface="+mn-cs"/>
              </a:rPr>
              <a:t>HERBERT SIMON</a:t>
            </a:r>
            <a:endParaRPr lang="it-IT" sz="4200" b="1" kern="1200" dirty="0">
              <a:ea typeface="+mn-ea"/>
              <a:cs typeface="+mn-cs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14413" y="1635125"/>
            <a:ext cx="8347075" cy="1360488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it-IT" altLang="it-IT" sz="1900" b="1" smtClean="0">
              <a:solidFill>
                <a:schemeClr val="tx2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it-IT" altLang="it-IT" sz="2800" smtClean="0">
              <a:solidFill>
                <a:schemeClr val="tx2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it-IT" altLang="it-IT" sz="1900" b="1" smtClean="0">
              <a:solidFill>
                <a:schemeClr val="tx2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it-IT" altLang="it-IT" sz="1900" b="1" smtClean="0">
              <a:solidFill>
                <a:schemeClr val="tx2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it-IT" altLang="it-IT" sz="1900" b="1" smtClean="0">
              <a:solidFill>
                <a:schemeClr val="tx2"/>
              </a:solidFill>
            </a:endParaRPr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it-IT" altLang="it-IT" sz="1900" b="1" smtClean="0">
              <a:solidFill>
                <a:schemeClr val="tx2"/>
              </a:solidFill>
            </a:endParaRPr>
          </a:p>
        </p:txBody>
      </p:sp>
      <p:sp>
        <p:nvSpPr>
          <p:cNvPr id="23556" name="Segnaposto numero diapositiva 6"/>
          <p:cNvSpPr>
            <a:spLocks noGrp="1"/>
          </p:cNvSpPr>
          <p:nvPr>
            <p:ph type="sldNum" sz="quarter" idx="11"/>
          </p:nvPr>
        </p:nvSpPr>
        <p:spPr>
          <a:xfrm>
            <a:off x="576263" y="6557963"/>
            <a:ext cx="2687637" cy="500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32500" lnSpcReduction="20000"/>
          </a:bodyPr>
          <a:lstStyle/>
          <a:p>
            <a:pPr algn="l"/>
            <a:fld id="{64DC482A-7F19-451B-B513-0C5486CC8ECC}" type="slidenum">
              <a:rPr lang="it-IT" altLang="it-IT">
                <a:latin typeface="Arial" panose="020B0604020202020204" pitchFamily="34" charset="0"/>
              </a:rPr>
              <a:pPr algn="l"/>
              <a:t>21</a:t>
            </a:fld>
            <a:endParaRPr lang="it-IT" altLang="it-IT">
              <a:latin typeface="Arial" panose="020B060402020202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45081"/>
              </p:ext>
            </p:extLst>
          </p:nvPr>
        </p:nvGraphicFramePr>
        <p:xfrm>
          <a:off x="590550" y="1709738"/>
          <a:ext cx="10340976" cy="462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488"/>
                <a:gridCol w="5170488"/>
              </a:tblGrid>
              <a:tr h="389349">
                <a:tc>
                  <a:txBody>
                    <a:bodyPr/>
                    <a:lstStyle/>
                    <a:p>
                      <a:r>
                        <a:rPr lang="it-IT" sz="1900" dirty="0" smtClean="0"/>
                        <a:t>RAZIONALITÀ ASSOLUTA</a:t>
                      </a:r>
                      <a:endParaRPr lang="it-IT" sz="1900" dirty="0"/>
                    </a:p>
                  </a:txBody>
                  <a:tcPr marL="115189" marR="115189" marT="48002" marB="48002"/>
                </a:tc>
                <a:tc>
                  <a:txBody>
                    <a:bodyPr/>
                    <a:lstStyle/>
                    <a:p>
                      <a:r>
                        <a:rPr lang="it-IT" sz="1900" dirty="0" smtClean="0"/>
                        <a:t>RAZIONALITÀ LIMITATA</a:t>
                      </a:r>
                      <a:endParaRPr lang="it-IT" sz="1900" dirty="0"/>
                    </a:p>
                  </a:txBody>
                  <a:tcPr marL="115189" marR="115189" marT="48002" marB="48002"/>
                </a:tc>
              </a:tr>
              <a:tr h="67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Completa conoscenza delle alternative di azione</a:t>
                      </a:r>
                    </a:p>
                  </a:txBody>
                  <a:tcPr marL="115189" marR="115189" marT="48002" marB="480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Incompleta conoscenza delle alternative azione</a:t>
                      </a:r>
                      <a:endParaRPr kumimoji="0" lang="it-IT" sz="1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5189" marR="115189" marT="48002" marB="48002"/>
                </a:tc>
              </a:tr>
              <a:tr h="9600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Le alternative sono comparabili e valutate simultaneamente</a:t>
                      </a:r>
                    </a:p>
                  </a:txBody>
                  <a:tcPr marL="115189" marR="115189" marT="48002" marB="480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Le alternative sono considerate in successione e non sono chiare le conseguenze</a:t>
                      </a:r>
                      <a:endParaRPr kumimoji="0" lang="it-IT" sz="1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5189" marR="115189" marT="48002" marB="48002"/>
                </a:tc>
              </a:tr>
              <a:tr h="67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Tutte le informazioni disponibili immediatamente e gratuitamente</a:t>
                      </a:r>
                      <a:endParaRPr kumimoji="0" lang="it-IT" sz="1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5189" marR="115189" marT="48002" marB="480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La ricerca delle informazioni è costosa e richiede tempo </a:t>
                      </a:r>
                      <a:endParaRPr kumimoji="0" lang="it-IT" sz="1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5189" marR="115189" marT="48002" marB="48002"/>
                </a:tc>
              </a:tr>
              <a:tr h="1248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Decisore unico e isolato, agisce in un contesto in cui tempo e risorse informative sono illimitati</a:t>
                      </a:r>
                    </a:p>
                  </a:txBody>
                  <a:tcPr marL="115189" marR="115189" marT="48002" marB="480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Il decisore smette di valutare le alternative e sceglie quando scadono i tempi, la ricerca di informazioni diventa troppo costosa ecc.</a:t>
                      </a:r>
                      <a:endParaRPr kumimoji="0" lang="it-IT" sz="1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5189" marR="115189" marT="48002" marB="48002"/>
                </a:tc>
              </a:tr>
              <a:tr h="67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Il decisore sceglie l’alternativa ottima in senso assoluto</a:t>
                      </a:r>
                    </a:p>
                  </a:txBody>
                  <a:tcPr marL="115189" marR="115189" marT="48002" marB="480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Il decisore sceglie l’alternativa che soddisfa le aspettative (</a:t>
                      </a:r>
                      <a:r>
                        <a:rPr kumimoji="0" lang="it-IT" sz="19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satisficing</a:t>
                      </a:r>
                      <a:r>
                        <a:rPr kumimoji="0" lang="it-IT" sz="1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  <a:endParaRPr kumimoji="0" lang="it-IT" sz="1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15189" marR="115189" marT="48002" marB="4800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5"/>
          <p:cNvSpPr>
            <a:spLocks noGrp="1" noChangeArrowheads="1"/>
          </p:cNvSpPr>
          <p:nvPr>
            <p:ph type="title"/>
          </p:nvPr>
        </p:nvSpPr>
        <p:spPr>
          <a:xfrm>
            <a:off x="769938" y="350838"/>
            <a:ext cx="10369550" cy="911225"/>
          </a:xfrm>
          <a:noFill/>
        </p:spPr>
        <p:txBody>
          <a:bodyPr anchor="b"/>
          <a:lstStyle/>
          <a:p>
            <a:pPr eaLnBrk="1" hangingPunct="1"/>
            <a:r>
              <a:rPr lang="it-IT" altLang="it-IT" sz="4700" b="1" smtClean="0"/>
              <a:t>LE TEORIE EVOLUTIVE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52500" y="1635125"/>
            <a:ext cx="9793288" cy="4845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sz="3300" dirty="0" smtClean="0">
                <a:solidFill>
                  <a:schemeClr val="tx2"/>
                </a:solidFill>
                <a:latin typeface="Tahoma" pitchFamily="34" charset="0"/>
              </a:rPr>
              <a:t>Due prospettive: </a:t>
            </a:r>
            <a:r>
              <a:rPr lang="it-IT" altLang="it-IT" sz="3300" b="1" dirty="0" smtClean="0">
                <a:solidFill>
                  <a:schemeClr val="tx2"/>
                </a:solidFill>
                <a:latin typeface="Tahoma" pitchFamily="34" charset="0"/>
              </a:rPr>
              <a:t>selezione e adattamento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it-IT" sz="3000" dirty="0" smtClean="0">
              <a:solidFill>
                <a:schemeClr val="tx2"/>
              </a:solidFill>
            </a:endParaRP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teorie della selezione: considerano l’organizzazione incapace di modificarsi (metafora dell’evoluzione in ambito biologico).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teorie dell’adattamento: collocano all’interno dell’organizzazione il motore del cambiamento, sottolineando la capacità di innovazione e di sviluppo dell’azione manageriale (metafora dell’evoluzione in ambito  sociale) (Chandler, Scott)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it-IT" sz="3000" dirty="0" smtClean="0">
              <a:solidFill>
                <a:schemeClr val="tx2"/>
              </a:solidFill>
            </a:endParaRPr>
          </a:p>
        </p:txBody>
      </p:sp>
      <p:sp>
        <p:nvSpPr>
          <p:cNvPr id="2457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76263" y="6557963"/>
            <a:ext cx="2687637" cy="500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32500" lnSpcReduction="20000"/>
          </a:bodyPr>
          <a:lstStyle/>
          <a:p>
            <a:pPr algn="l"/>
            <a:fld id="{95CCCCA5-FF43-40DA-956A-BBFA7FEAE395}" type="slidenum">
              <a:rPr lang="it-IT" altLang="en-US">
                <a:latin typeface="Arial" panose="020B0604020202020204" pitchFamily="34" charset="0"/>
              </a:rPr>
              <a:pPr algn="l"/>
              <a:t>22</a:t>
            </a:fld>
            <a:endParaRPr lang="it-IT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504825"/>
            <a:ext cx="10369550" cy="1441450"/>
          </a:xfrm>
        </p:spPr>
        <p:txBody>
          <a:bodyPr/>
          <a:lstStyle/>
          <a:p>
            <a:pPr eaLnBrk="1" hangingPunct="1"/>
            <a:r>
              <a:rPr lang="it-IT" altLang="it-IT" sz="4400" b="1" smtClean="0"/>
              <a:t>IL NEOISTITUZIONALISMO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728788"/>
            <a:ext cx="10369550" cy="4608512"/>
          </a:xfrm>
        </p:spPr>
        <p:txBody>
          <a:bodyPr>
            <a:normAutofit/>
          </a:bodyPr>
          <a:lstStyle/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L’organizzazione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 non è più intesa come il prodotto di un’attività razionale di progettazione ma come risultato dell’adattamento all’ambiente istituzionale (es. le aziende di un distretto industriale)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Il funzionamento delle organizzazioni si basa su regole, procedure amministrative e dispositivi istituzionali sedimentati nel tempo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L’essenza del fenomeno organizzativo è proprio l’esistenza di regole di comportamento condivise che orientano il comportamento dei soggetti (le istituzioni)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Le istituzioni sono modelli di comportamento che danno significato all’agire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647700"/>
            <a:ext cx="9886950" cy="120015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200" b="1" dirty="0" smtClean="0"/>
              <a:t>ELEMENTI FONDAMENTALI DEL NEOISTITUZIONALISMO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65188" y="1944688"/>
            <a:ext cx="10331450" cy="4751387"/>
          </a:xfrm>
        </p:spPr>
        <p:txBody>
          <a:bodyPr>
            <a:normAutofit/>
          </a:bodyPr>
          <a:lstStyle/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Rilevanza dell’impatto dell’ambiente istituzionale sull’assetto organizzativo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it-IT" altLang="it-IT" sz="2400" dirty="0" smtClean="0">
                <a:solidFill>
                  <a:schemeClr val="tx2"/>
                </a:solidFill>
              </a:rPr>
              <a:t>Il contesto in cui operano le organizzazioni è composto da elementi culturali condivisi e sedimentati che funzionano come schema di riferimento per organizzare le attività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Processi di isomorfismo e convergenza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it-IT" altLang="it-IT" sz="2400" dirty="0" smtClean="0">
                <a:solidFill>
                  <a:schemeClr val="tx2"/>
                </a:solidFill>
              </a:rPr>
              <a:t>Le pressioni del contesto istituzionale tendono a produrre convergenza nei modelli organizzativi adottati</a:t>
            </a:r>
          </a:p>
          <a:p>
            <a:pPr marL="365125" indent="-365125" defTabSz="1249363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Resiste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nza al cambiamento</a:t>
            </a:r>
          </a:p>
          <a:p>
            <a:pPr lvl="1" fontAlgn="base">
              <a:spcAft>
                <a:spcPct val="0"/>
              </a:spcAft>
              <a:buClr>
                <a:schemeClr val="tx1"/>
              </a:buClr>
              <a:buSzPct val="75000"/>
              <a:buFont typeface="Arial" pitchFamily="34" charset="0"/>
              <a:buChar char="–"/>
              <a:defRPr/>
            </a:pPr>
            <a:r>
              <a:rPr lang="it-IT" altLang="it-IT" sz="2400" dirty="0" smtClean="0">
                <a:solidFill>
                  <a:schemeClr val="tx2"/>
                </a:solidFill>
              </a:rPr>
              <a:t>Le </a:t>
            </a:r>
            <a:r>
              <a:rPr lang="it-IT" altLang="it-IT" sz="2400" dirty="0">
                <a:solidFill>
                  <a:schemeClr val="tx2"/>
                </a:solidFill>
              </a:rPr>
              <a:t>organizzazioni sono caratterizzate da inerzia al cambiamento (persistenza delle istituzioni)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asellaDiTesto 4"/>
          <p:cNvSpPr txBox="1">
            <a:spLocks noChangeArrowheads="1"/>
          </p:cNvSpPr>
          <p:nvPr/>
        </p:nvSpPr>
        <p:spPr bwMode="auto">
          <a:xfrm>
            <a:off x="4176713" y="3313113"/>
            <a:ext cx="2736850" cy="8159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6985" tIns="53492" rIns="106985" bIns="53492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/>
              <a:t>ASSETTO ISTITUZIONALE</a:t>
            </a:r>
          </a:p>
        </p:txBody>
      </p:sp>
      <p:sp>
        <p:nvSpPr>
          <p:cNvPr id="27651" name="Titolo 1"/>
          <p:cNvSpPr>
            <a:spLocks noGrp="1"/>
          </p:cNvSpPr>
          <p:nvPr>
            <p:ph type="title"/>
          </p:nvPr>
        </p:nvSpPr>
        <p:spPr>
          <a:xfrm>
            <a:off x="648469" y="430213"/>
            <a:ext cx="10369550" cy="1441450"/>
          </a:xfrm>
        </p:spPr>
        <p:txBody>
          <a:bodyPr>
            <a:normAutofit/>
          </a:bodyPr>
          <a:lstStyle/>
          <a:p>
            <a:r>
              <a:rPr lang="it-IT" altLang="it-IT" sz="4200" b="1" dirty="0"/>
              <a:t>I PILASTRI DELL’ORGANIZZAZIONE SECONDO IL NEO-ISTITUZIONALISMO</a:t>
            </a:r>
          </a:p>
        </p:txBody>
      </p:sp>
      <p:sp>
        <p:nvSpPr>
          <p:cNvPr id="27652" name="Segnaposto contenuto 2"/>
          <p:cNvSpPr>
            <a:spLocks noGrp="1"/>
          </p:cNvSpPr>
          <p:nvPr>
            <p:ph idx="1"/>
          </p:nvPr>
        </p:nvSpPr>
        <p:spPr>
          <a:xfrm>
            <a:off x="504825" y="1909763"/>
            <a:ext cx="10369550" cy="1619250"/>
          </a:xfrm>
        </p:spPr>
        <p:txBody>
          <a:bodyPr/>
          <a:lstStyle/>
          <a:p>
            <a:r>
              <a:rPr lang="it-IT" altLang="it-IT" sz="320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L’organizzazione è una combinazione di fattori tecnici e sociali influenzata dalle istituzioni.</a:t>
            </a:r>
          </a:p>
        </p:txBody>
      </p:sp>
      <p:sp>
        <p:nvSpPr>
          <p:cNvPr id="27653" name="CasellaDiTesto 5"/>
          <p:cNvSpPr txBox="1">
            <a:spLocks noChangeArrowheads="1"/>
          </p:cNvSpPr>
          <p:nvPr/>
        </p:nvSpPr>
        <p:spPr bwMode="auto">
          <a:xfrm>
            <a:off x="1223963" y="5414963"/>
            <a:ext cx="2630487" cy="8159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6985" tIns="53492" rIns="106985" bIns="53492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/>
              <a:t>ASSETTO TECNICO</a:t>
            </a:r>
          </a:p>
        </p:txBody>
      </p:sp>
      <p:sp>
        <p:nvSpPr>
          <p:cNvPr id="27654" name="CasellaDiTesto 6"/>
          <p:cNvSpPr txBox="1">
            <a:spLocks noChangeArrowheads="1"/>
          </p:cNvSpPr>
          <p:nvPr/>
        </p:nvSpPr>
        <p:spPr bwMode="auto">
          <a:xfrm>
            <a:off x="7304088" y="5414963"/>
            <a:ext cx="2632075" cy="8159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6985" tIns="53492" rIns="106985" bIns="53492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300" b="1"/>
              <a:t>ASSETTO SOCIALE</a:t>
            </a:r>
          </a:p>
        </p:txBody>
      </p:sp>
      <p:cxnSp>
        <p:nvCxnSpPr>
          <p:cNvPr id="27655" name="Connettore 2 8"/>
          <p:cNvCxnSpPr>
            <a:cxnSpLocks noChangeShapeType="1"/>
          </p:cNvCxnSpPr>
          <p:nvPr/>
        </p:nvCxnSpPr>
        <p:spPr bwMode="auto">
          <a:xfrm flipH="1">
            <a:off x="3402013" y="4205288"/>
            <a:ext cx="1271587" cy="10588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6" name="Connettore 2 10"/>
          <p:cNvCxnSpPr>
            <a:cxnSpLocks noChangeShapeType="1"/>
          </p:cNvCxnSpPr>
          <p:nvPr/>
        </p:nvCxnSpPr>
        <p:spPr bwMode="auto">
          <a:xfrm>
            <a:off x="6486525" y="4205288"/>
            <a:ext cx="1271588" cy="10588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Connettore 2 16"/>
          <p:cNvCxnSpPr>
            <a:cxnSpLocks noChangeShapeType="1"/>
          </p:cNvCxnSpPr>
          <p:nvPr/>
        </p:nvCxnSpPr>
        <p:spPr bwMode="auto">
          <a:xfrm>
            <a:off x="4037013" y="5792788"/>
            <a:ext cx="30845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40%"/>
          <p:cNvSpPr>
            <a:spLocks noChangeArrowheads="1"/>
          </p:cNvSpPr>
          <p:nvPr/>
        </p:nvSpPr>
        <p:spPr bwMode="auto">
          <a:xfrm>
            <a:off x="2376029" y="1892856"/>
            <a:ext cx="6408712" cy="3092312"/>
          </a:xfrm>
          <a:prstGeom prst="roundRect">
            <a:avLst>
              <a:gd name="adj" fmla="val 12495"/>
            </a:avLst>
          </a:prstGeom>
          <a:pattFill prst="pct40">
            <a:fgClr>
              <a:schemeClr val="accent2"/>
            </a:fgClr>
            <a:bgClr>
              <a:srgbClr val="D78F8D"/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FREDERICK W. TAYLOR (1856 - 1915)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HENRY FAYOL (1841 - 1925)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 WEBER (1864 - 1920)</a:t>
            </a:r>
          </a:p>
          <a:p>
            <a:pPr eaLnBrk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 dirty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32445" y="576263"/>
            <a:ext cx="10295880" cy="675796"/>
          </a:xfrm>
        </p:spPr>
        <p:txBody>
          <a:bodyPr wrap="square" lIns="101057" tIns="49642" rIns="101057" bIns="49642" anchor="t">
            <a:spAutoFit/>
          </a:bodyPr>
          <a:lstStyle/>
          <a:p>
            <a:pPr algn="ctr" eaLnBrk="1" hangingPunct="1"/>
            <a:r>
              <a:rPr lang="it-IT" altLang="it-IT" sz="4400" b="1" dirty="0" smtClean="0"/>
              <a:t>LA SCUOLA “</a:t>
            </a:r>
            <a:r>
              <a:rPr lang="it-IT" altLang="it-IT" sz="4400" b="1" dirty="0" smtClean="0"/>
              <a:t>CLASSICA” DELL’ORGANIZZAZIONE</a:t>
            </a:r>
            <a:endParaRPr lang="it-IT" altLang="it-IT" sz="4400" b="1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12888" y="5329238"/>
            <a:ext cx="9050337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it-IT" altLang="it-IT" sz="3600" dirty="0">
                <a:solidFill>
                  <a:schemeClr val="tx2"/>
                </a:solidFill>
                <a:latin typeface="Tahoma" panose="020B0604030504040204" pitchFamily="34" charset="0"/>
              </a:rPr>
              <a:t>VISIONE </a:t>
            </a:r>
            <a:r>
              <a:rPr lang="it-IT" altLang="it-IT" sz="3600" b="1" dirty="0">
                <a:solidFill>
                  <a:schemeClr val="tx2"/>
                </a:solidFill>
                <a:latin typeface="Tahoma" panose="020B0604030504040204" pitchFamily="34" charset="0"/>
              </a:rPr>
              <a:t>MECCANICA</a:t>
            </a:r>
            <a:r>
              <a:rPr lang="it-IT" altLang="it-IT" sz="3600" dirty="0">
                <a:solidFill>
                  <a:schemeClr val="tx2"/>
                </a:solidFill>
                <a:latin typeface="Tahoma" panose="020B0604030504040204" pitchFamily="34" charset="0"/>
              </a:rPr>
              <a:t> -</a:t>
            </a:r>
          </a:p>
          <a:p>
            <a:pPr algn="ctr">
              <a:buClrTx/>
              <a:buSzTx/>
              <a:buFontTx/>
              <a:buNone/>
            </a:pPr>
            <a:r>
              <a:rPr lang="it-IT" altLang="it-IT" sz="3600" dirty="0">
                <a:solidFill>
                  <a:schemeClr val="tx2"/>
                </a:solidFill>
                <a:latin typeface="Tahoma" panose="020B0604030504040204" pitchFamily="34" charset="0"/>
              </a:rPr>
              <a:t>L’organizzazione come </a:t>
            </a:r>
            <a:r>
              <a:rPr lang="it-IT" altLang="it-IT" sz="3600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…</a:t>
            </a:r>
            <a:r>
              <a:rPr lang="it-IT" altLang="it-IT" sz="3600" dirty="0" smtClean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3600" b="1" dirty="0">
                <a:solidFill>
                  <a:schemeClr val="tx2"/>
                </a:solidFill>
                <a:latin typeface="Tahoma" panose="020B0604030504040204" pitchFamily="34" charset="0"/>
              </a:rPr>
              <a:t>macchina</a:t>
            </a:r>
            <a:endParaRPr lang="it-IT" altLang="it-IT" sz="36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543" y="576114"/>
            <a:ext cx="11037613" cy="1241425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4400" b="1" dirty="0" smtClean="0"/>
              <a:t>ORGANIZZAZIONE </a:t>
            </a:r>
            <a:r>
              <a:rPr lang="it-IT" altLang="it-IT" sz="4400" b="1" dirty="0" smtClean="0"/>
              <a:t>SCIENTIFICA DEL </a:t>
            </a:r>
            <a:r>
              <a:rPr lang="it-IT" altLang="it-IT" sz="4400" b="1" dirty="0" smtClean="0"/>
              <a:t>LAVORO </a:t>
            </a:r>
            <a:r>
              <a:rPr lang="it-IT" altLang="it-IT" sz="4400" b="1" dirty="0" smtClean="0"/>
              <a:t/>
            </a:r>
            <a:br>
              <a:rPr lang="it-IT" altLang="it-IT" sz="4400" b="1" dirty="0" smtClean="0"/>
            </a:br>
            <a:r>
              <a:rPr lang="it-IT" altLang="it-IT" sz="4400" b="1" dirty="0" smtClean="0"/>
              <a:t>TAYLOR (1900)</a:t>
            </a:r>
            <a:endParaRPr lang="it-IT" altLang="it-IT" sz="4400" b="1" dirty="0" smtClean="0"/>
          </a:p>
        </p:txBody>
      </p:sp>
      <p:graphicFrame>
        <p:nvGraphicFramePr>
          <p:cNvPr id="6150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351640"/>
              </p:ext>
            </p:extLst>
          </p:nvPr>
        </p:nvGraphicFramePr>
        <p:xfrm>
          <a:off x="9433445" y="3973661"/>
          <a:ext cx="153352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Fotografia di Photo Editor" r:id="rId4" imgW="1533739" imgH="2285714" progId="MSPhotoEd.3">
                  <p:embed/>
                </p:oleObj>
              </mc:Choice>
              <mc:Fallback>
                <p:oleObj name="Fotografia di Photo Editor" r:id="rId4" imgW="1533739" imgH="2285714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3445" y="3973661"/>
                        <a:ext cx="153352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2958" y="2267000"/>
            <a:ext cx="1051401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3600" dirty="0">
                <a:solidFill>
                  <a:schemeClr val="tx2"/>
                </a:solidFill>
                <a:latin typeface="Tahoma" panose="020B0604030504040204" pitchFamily="34" charset="0"/>
              </a:rPr>
              <a:t>Lo studio scientifico del lavoro esprime la necessità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3600" dirty="0">
                <a:solidFill>
                  <a:schemeClr val="tx2"/>
                </a:solidFill>
                <a:latin typeface="Tahoma" panose="020B0604030504040204" pitchFamily="34" charset="0"/>
              </a:rPr>
              <a:t> di individuare nella varietà dei metodi di lavoro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3600" dirty="0">
                <a:solidFill>
                  <a:schemeClr val="tx2"/>
                </a:solidFill>
                <a:latin typeface="Tahoma" panose="020B0604030504040204" pitchFamily="34" charset="0"/>
              </a:rPr>
              <a:t> la </a:t>
            </a:r>
            <a:r>
              <a:rPr lang="it-IT" altLang="it-IT" sz="3600" b="1" dirty="0">
                <a:solidFill>
                  <a:schemeClr val="tx2"/>
                </a:solidFill>
                <a:latin typeface="Tahoma" panose="020B0604030504040204" pitchFamily="34" charset="0"/>
              </a:rPr>
              <a:t>modalità ottima</a:t>
            </a:r>
            <a:endParaRPr lang="it-IT" altLang="it-IT" sz="36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5037657" y="4973890"/>
            <a:ext cx="1344613" cy="6397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2160637" y="5832698"/>
            <a:ext cx="71056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3600" dirty="0">
                <a:solidFill>
                  <a:schemeClr val="tx2"/>
                </a:solidFill>
                <a:latin typeface="Tahoma" panose="020B0604030504040204" pitchFamily="34" charset="0"/>
              </a:rPr>
              <a:t>Per</a:t>
            </a:r>
            <a:r>
              <a:rPr lang="it-IT" altLang="it-IT" sz="3600" dirty="0">
                <a:latin typeface="Tahoma" panose="020B0604030504040204" pitchFamily="34" charset="0"/>
              </a:rPr>
              <a:t> </a:t>
            </a:r>
            <a:r>
              <a:rPr lang="it-IT" altLang="it-IT" sz="3600" dirty="0">
                <a:solidFill>
                  <a:schemeClr val="tx2"/>
                </a:solidFill>
                <a:latin typeface="Tahoma" panose="020B0604030504040204" pitchFamily="34" charset="0"/>
              </a:rPr>
              <a:t>massimizzare la </a:t>
            </a:r>
            <a:r>
              <a:rPr lang="it-IT" altLang="it-IT" sz="3600" b="1" dirty="0">
                <a:solidFill>
                  <a:schemeClr val="tx2"/>
                </a:solidFill>
                <a:latin typeface="Tahoma" panose="020B0604030504040204" pitchFamily="34" charset="0"/>
              </a:rPr>
              <a:t>produttività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  <p:bldP spid="8090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94773" y="1671072"/>
            <a:ext cx="10638872" cy="3873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95313" indent="-84138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3800" indent="-173038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5125" indent="-365125" defTabSz="1249363">
              <a:lnSpc>
                <a:spcPct val="110000"/>
              </a:lnSpc>
              <a:buClr>
                <a:schemeClr val="tx1"/>
              </a:buClr>
              <a:buFont typeface="Monotype Sorts" pitchFamily="2" charset="2"/>
              <a:buChar char="u"/>
              <a:defRPr/>
            </a:pPr>
            <a:r>
              <a:rPr lang="it-IT" altLang="it-IT" sz="2000" dirty="0">
                <a:latin typeface="Comic Sans MS" panose="030F0702030302020204" pitchFamily="66" charset="0"/>
              </a:rPr>
              <a:t> 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studio scientifico dei migliori METODI DI LAVORO </a:t>
            </a:r>
            <a:endParaRPr lang="it-IT" altLang="it-IT" sz="2400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863600" lvl="4" indent="0" defTabSz="1249363">
              <a:lnSpc>
                <a:spcPct val="110000"/>
              </a:lnSpc>
              <a:buClr>
                <a:schemeClr val="tx1"/>
              </a:buClr>
              <a:buSzPct val="75000"/>
              <a:buNone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divisione 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del lavoro in operazioni elementari (c.d. “parcellizzazione”)</a:t>
            </a:r>
          </a:p>
          <a:p>
            <a:pPr marL="863600" lvl="4" indent="0" defTabSz="1249363">
              <a:lnSpc>
                <a:spcPct val="110000"/>
              </a:lnSpc>
              <a:buClr>
                <a:schemeClr val="tx1"/>
              </a:buClr>
              <a:buSzPct val="75000"/>
              <a:buNone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massima specializzazione dei lavoratori</a:t>
            </a:r>
            <a:endParaRPr lang="it-IT" altLang="it-IT" sz="24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863600" lvl="4" indent="0" defTabSz="1249363">
              <a:lnSpc>
                <a:spcPct val="110000"/>
              </a:lnSpc>
              <a:buClr>
                <a:schemeClr val="tx1"/>
              </a:buClr>
              <a:buSzPct val="75000"/>
              <a:buNone/>
              <a:defRPr/>
            </a:pPr>
            <a:r>
              <a:rPr lang="it-IT" altLang="it-IT" sz="2400" dirty="0" smtClean="0">
                <a:solidFill>
                  <a:schemeClr val="tx2"/>
                </a:solidFill>
                <a:latin typeface="Tahoma" panose="020B0604030504040204" pitchFamily="34" charset="0"/>
              </a:rPr>
              <a:t>standardizzazione 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di utensili e operazioni</a:t>
            </a:r>
            <a:endParaRPr lang="it-IT" altLang="it-IT" sz="19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365125" lvl="1" indent="-365125" defTabSz="1249363">
              <a:lnSpc>
                <a:spcPct val="110000"/>
              </a:lnSpc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endParaRPr lang="it-IT" altLang="it-IT" sz="24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marL="365125" lvl="2" indent="-365125" defTabSz="1249363">
              <a:lnSpc>
                <a:spcPct val="110000"/>
              </a:lnSpc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SELEZIONE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, ADDESTRAMENTO, determinazione della 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RETRIBUZIONE dei 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lavoratori su basi scientifiche</a:t>
            </a:r>
          </a:p>
          <a:p>
            <a:pPr marL="365125" lvl="2" indent="-365125" defTabSz="1249363">
              <a:lnSpc>
                <a:spcPct val="110000"/>
              </a:lnSpc>
              <a:buClr>
                <a:schemeClr val="tx1"/>
              </a:buClr>
              <a:buSzPct val="75000"/>
              <a:buFont typeface="Monotype Sorts" pitchFamily="2" charset="2"/>
              <a:buChar char="u"/>
              <a:defRPr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intima e cordiale COLLABORAZIONE tra capi e lavoratori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950852" y="2301793"/>
            <a:ext cx="419100" cy="1009650"/>
            <a:chOff x="1104" y="1248"/>
            <a:chExt cx="136" cy="760"/>
          </a:xfrm>
        </p:grpSpPr>
        <p:sp>
          <p:nvSpPr>
            <p:cNvPr id="7176" name="AutoShape 5"/>
            <p:cNvSpPr>
              <a:spLocks noChangeArrowheads="1"/>
            </p:cNvSpPr>
            <p:nvPr/>
          </p:nvSpPr>
          <p:spPr bwMode="auto">
            <a:xfrm>
              <a:off x="1104" y="1248"/>
              <a:ext cx="136" cy="88"/>
            </a:xfrm>
            <a:prstGeom prst="rightArrow">
              <a:avLst>
                <a:gd name="adj1" fmla="val 50000"/>
                <a:gd name="adj2" fmla="val 7728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7177" name="AutoShape 6"/>
            <p:cNvSpPr>
              <a:spLocks noChangeArrowheads="1"/>
            </p:cNvSpPr>
            <p:nvPr/>
          </p:nvSpPr>
          <p:spPr bwMode="auto">
            <a:xfrm>
              <a:off x="1104" y="1584"/>
              <a:ext cx="136" cy="88"/>
            </a:xfrm>
            <a:prstGeom prst="rightArrow">
              <a:avLst>
                <a:gd name="adj1" fmla="val 50000"/>
                <a:gd name="adj2" fmla="val 7728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  <p:sp>
          <p:nvSpPr>
            <p:cNvPr id="7178" name="AutoShape 7"/>
            <p:cNvSpPr>
              <a:spLocks noChangeArrowheads="1"/>
            </p:cNvSpPr>
            <p:nvPr/>
          </p:nvSpPr>
          <p:spPr bwMode="auto">
            <a:xfrm>
              <a:off x="1104" y="1920"/>
              <a:ext cx="136" cy="88"/>
            </a:xfrm>
            <a:prstGeom prst="rightArrow">
              <a:avLst>
                <a:gd name="adj1" fmla="val 50000"/>
                <a:gd name="adj2" fmla="val 7728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sz="3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sz="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683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576461" y="288082"/>
            <a:ext cx="10442575" cy="115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120" tIns="51060" rIns="102120" bIns="51060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9950" indent="-334963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6675" indent="-2667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71663" indent="-2667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06650" indent="-2667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863850" indent="-2667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21050" indent="-2667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250" indent="-2667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35450" indent="-2667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64199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None/>
            </a:pPr>
            <a:r>
              <a:rPr lang="it-IT" altLang="it-IT" sz="40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TAYLOR: I PRINCIPI DELL’ORGANIZZAZIONE </a:t>
            </a:r>
          </a:p>
          <a:p>
            <a:pPr defTabSz="864199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None/>
            </a:pPr>
            <a:r>
              <a:rPr lang="it-IT" altLang="it-IT" sz="4000" b="1" spc="-113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SCIENTIFICA DEL LAVORO</a:t>
            </a:r>
            <a:endParaRPr lang="it-IT" altLang="it-IT" sz="4400" b="1" spc="-113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927100" y="6553200"/>
            <a:ext cx="101631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b="1"/>
              <a:t>MODELLO ORGANIZZATIVO OTTIMO (principio dell’ “one best way”)</a:t>
            </a:r>
          </a:p>
        </p:txBody>
      </p:sp>
      <p:sp>
        <p:nvSpPr>
          <p:cNvPr id="7175" name="AutoShape 10"/>
          <p:cNvSpPr>
            <a:spLocks noChangeArrowheads="1"/>
          </p:cNvSpPr>
          <p:nvPr/>
        </p:nvSpPr>
        <p:spPr bwMode="auto">
          <a:xfrm>
            <a:off x="5648302" y="5809220"/>
            <a:ext cx="531813" cy="479425"/>
          </a:xfrm>
          <a:prstGeom prst="downArrow">
            <a:avLst>
              <a:gd name="adj1" fmla="val 50000"/>
              <a:gd name="adj2" fmla="val 5173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9939338" cy="1441450"/>
          </a:xfrm>
        </p:spPr>
        <p:txBody>
          <a:bodyPr/>
          <a:lstStyle/>
          <a:p>
            <a:pPr eaLnBrk="1" hangingPunct="1"/>
            <a:r>
              <a:rPr lang="it-IT" altLang="it-IT" sz="4400" b="1" dirty="0" smtClean="0"/>
              <a:t>LE LINEE GUIDA DEL TAYLORISMO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68425" y="2965450"/>
            <a:ext cx="5314950" cy="31242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altLang="it-IT" sz="3200" dirty="0" smtClean="0">
                <a:solidFill>
                  <a:schemeClr val="tx2"/>
                </a:solidFill>
              </a:rPr>
              <a:t>Studio del lavoro,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altLang="it-IT" sz="3200" dirty="0" smtClean="0">
                <a:solidFill>
                  <a:schemeClr val="tx2"/>
                </a:solidFill>
              </a:rPr>
              <a:t>Divisione del lavoro,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altLang="it-IT" sz="3200" dirty="0" smtClean="0">
                <a:solidFill>
                  <a:schemeClr val="tx2"/>
                </a:solidFill>
              </a:rPr>
              <a:t>Specializzazione,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altLang="it-IT" sz="3200" dirty="0" smtClean="0">
                <a:solidFill>
                  <a:schemeClr val="tx2"/>
                </a:solidFill>
              </a:rPr>
              <a:t>Unicità del comando,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it-IT" altLang="it-IT" sz="3200" dirty="0" smtClean="0">
                <a:solidFill>
                  <a:schemeClr val="tx2"/>
                </a:solidFill>
              </a:rPr>
              <a:t>Ampiezza del controllo.</a:t>
            </a:r>
          </a:p>
          <a:p>
            <a:pPr eaLnBrk="1" hangingPunct="1"/>
            <a:endParaRPr lang="it-IT" altLang="it-IT" sz="3200" dirty="0" smtClean="0">
              <a:solidFill>
                <a:schemeClr val="tx2"/>
              </a:solidFill>
            </a:endParaRPr>
          </a:p>
          <a:p>
            <a:pPr eaLnBrk="1" hangingPunct="1"/>
            <a:endParaRPr lang="it-IT" altLang="it-IT" sz="2500" dirty="0" smtClean="0">
              <a:solidFill>
                <a:schemeClr val="tx2"/>
              </a:solidFill>
            </a:endParaRPr>
          </a:p>
          <a:p>
            <a:pPr eaLnBrk="1" hangingPunct="1"/>
            <a:endParaRPr lang="it-IT" altLang="it-IT" sz="2500" dirty="0" smtClean="0">
              <a:solidFill>
                <a:schemeClr val="tx2"/>
              </a:solidFill>
            </a:endParaRPr>
          </a:p>
          <a:p>
            <a:pPr eaLnBrk="1" hangingPunct="1"/>
            <a:endParaRPr lang="it-IT" altLang="it-IT" sz="3300" dirty="0" smtClean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79648" y="2952378"/>
            <a:ext cx="3254375" cy="266429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2" descr="20%"/>
          <p:cNvSpPr>
            <a:spLocks noChangeArrowheads="1"/>
          </p:cNvSpPr>
          <p:nvPr/>
        </p:nvSpPr>
        <p:spPr bwMode="auto">
          <a:xfrm>
            <a:off x="975933" y="1512218"/>
            <a:ext cx="9937550" cy="1125538"/>
          </a:xfrm>
          <a:prstGeom prst="roundRect">
            <a:avLst>
              <a:gd name="adj" fmla="val 16667"/>
            </a:avLst>
          </a:prstGeom>
          <a:pattFill prst="pct20">
            <a:fgClr>
              <a:schemeClr val="accent2"/>
            </a:fgClr>
            <a:bgClr>
              <a:srgbClr val="D78F8D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576263"/>
            <a:ext cx="9191805" cy="680862"/>
          </a:xfrm>
        </p:spPr>
        <p:txBody>
          <a:bodyPr wrap="none" lIns="101057" tIns="49642" rIns="101057" bIns="49642" anchor="t">
            <a:spAutoFit/>
          </a:bodyPr>
          <a:lstStyle/>
          <a:p>
            <a:pPr eaLnBrk="1" hangingPunct="1"/>
            <a:r>
              <a:rPr lang="it-IT" altLang="it-IT" sz="4400" b="1" dirty="0"/>
              <a:t>WEBER: L’ORGANIZZAZIONE BUROCRATICA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339229" y="3417888"/>
            <a:ext cx="5421157" cy="54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ClrTx/>
              <a:buSzTx/>
              <a:buNone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si basa sulla POSIZIONE GERARCHICA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770063" y="3303588"/>
            <a:ext cx="1204912" cy="720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/>
              <a:t>Autorità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/>
              <a:t>LEGALE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3465513" y="4770438"/>
            <a:ext cx="5503102" cy="46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dirty="0">
                <a:solidFill>
                  <a:schemeClr val="tx2"/>
                </a:solidFill>
                <a:latin typeface="Tahoma" panose="020B0604030504040204" pitchFamily="34" charset="0"/>
              </a:rPr>
              <a:t>si fonda sulle CONOSCENZE TECNICHE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1509713" y="4618038"/>
            <a:ext cx="1727200" cy="720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/>
              <a:t>Autorità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dirty="0"/>
              <a:t> RAZIONALE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2166938" y="4160838"/>
            <a:ext cx="350837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/>
              <a:t>+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2187575" y="5449888"/>
            <a:ext cx="35083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/>
              <a:t>=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1303338" y="5903913"/>
            <a:ext cx="2138362" cy="720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/>
              <a:t>Autorità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/>
              <a:t> BUROCRATICA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1008063" y="1611313"/>
            <a:ext cx="77057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991026" y="1512218"/>
            <a:ext cx="9934193" cy="113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057" tIns="49642" rIns="101057" bIns="49642">
            <a:spAutoFit/>
          </a:bodyPr>
          <a:lstStyle>
            <a:lvl1pPr defTabSz="11938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938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938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938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938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93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BUROCRAZIA = apparato amministrativo per l’esercizio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800" dirty="0" smtClean="0">
                <a:solidFill>
                  <a:schemeClr val="tx2"/>
                </a:solidFill>
                <a:latin typeface="Tahoma" panose="020B0604030504040204" pitchFamily="34" charset="0"/>
              </a:rPr>
              <a:t>dell’AUTORITÀ </a:t>
            </a: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LEGALE-RAZIONALE</a:t>
            </a:r>
          </a:p>
        </p:txBody>
      </p:sp>
      <p:pic>
        <p:nvPicPr>
          <p:cNvPr id="9229" name="Picture 14" descr="we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638" y="2736850"/>
            <a:ext cx="2441575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47700"/>
            <a:ext cx="10372725" cy="984250"/>
          </a:xfrm>
        </p:spPr>
        <p:txBody>
          <a:bodyPr anchor="b"/>
          <a:lstStyle/>
          <a:p>
            <a:pPr eaLnBrk="1" hangingPunct="1"/>
            <a:r>
              <a:rPr lang="it-IT" altLang="it-IT" sz="4400" b="1" smtClean="0"/>
              <a:t>SISTEMA MECCANICO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92163" y="2016125"/>
            <a:ext cx="10369550" cy="450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985" tIns="53492" rIns="106985" bIns="53492">
            <a:spAutoFit/>
          </a:bodyPr>
          <a:lstStyle>
            <a:lvl1pPr marL="365125" indent="-365125" defTabSz="124936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49363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49363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49363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49363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493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buFont typeface="Monotype Sorts" pitchFamily="2" charset="2"/>
              <a:buChar char="u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Netta separazione di compiti e funzioni tra unità</a:t>
            </a:r>
          </a:p>
          <a:p>
            <a:pPr>
              <a:buClr>
                <a:schemeClr val="tx1"/>
              </a:buClr>
              <a:buFont typeface="Monotype Sorts" pitchFamily="2" charset="2"/>
              <a:buChar char="u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Marcata formalizzazione di compiti, pratiche di lavoro, responsabilità</a:t>
            </a:r>
          </a:p>
          <a:p>
            <a:pPr>
              <a:buClr>
                <a:schemeClr val="tx1"/>
              </a:buClr>
              <a:buFont typeface="Monotype Sorts" pitchFamily="2" charset="2"/>
              <a:buChar char="u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Importanza rilevante della gerarchia</a:t>
            </a:r>
          </a:p>
          <a:p>
            <a:pPr>
              <a:buClr>
                <a:schemeClr val="tx1"/>
              </a:buClr>
              <a:buFont typeface="Monotype Sorts" pitchFamily="2" charset="2"/>
              <a:buChar char="u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Prevalenza di relazioni gerarchiche verticali e di metodi autoritari di comando e coordinamento</a:t>
            </a:r>
          </a:p>
          <a:p>
            <a:pPr>
              <a:buClr>
                <a:schemeClr val="tx1"/>
              </a:buClr>
              <a:buFont typeface="Monotype Sorts" pitchFamily="2" charset="2"/>
              <a:buChar char="u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Norme e regole di obbedienza ai superiori</a:t>
            </a:r>
          </a:p>
          <a:p>
            <a:pPr>
              <a:buClr>
                <a:schemeClr val="tx1"/>
              </a:buClr>
              <a:buFont typeface="Monotype Sorts" pitchFamily="2" charset="2"/>
              <a:buChar char="u"/>
            </a:pPr>
            <a:r>
              <a:rPr lang="it-IT" altLang="it-IT" sz="2800" dirty="0">
                <a:solidFill>
                  <a:schemeClr val="tx2"/>
                </a:solidFill>
                <a:latin typeface="Tahoma" panose="020B0604030504040204" pitchFamily="34" charset="0"/>
              </a:rPr>
              <a:t>Indipendenza dell’organizzazione dall’ambiente esterno</a:t>
            </a:r>
          </a:p>
          <a:p>
            <a:pPr>
              <a:buClr>
                <a:schemeClr val="tx1"/>
              </a:buClr>
              <a:buFont typeface="Monotype Sorts" pitchFamily="2" charset="2"/>
              <a:buChar char="u"/>
            </a:pPr>
            <a:endParaRPr lang="it-IT" altLang="it-IT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79425"/>
            <a:ext cx="10372725" cy="1441450"/>
          </a:xfrm>
        </p:spPr>
        <p:txBody>
          <a:bodyPr/>
          <a:lstStyle/>
          <a:p>
            <a:pPr eaLnBrk="1" hangingPunct="1"/>
            <a:r>
              <a:rPr lang="it-IT" altLang="it-IT" sz="4000" b="1" dirty="0" smtClean="0"/>
              <a:t>I LIMITI DEL MODELLO MECCANICO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 rot="2439395">
            <a:off x="3722688" y="2835275"/>
            <a:ext cx="3152775" cy="2665413"/>
          </a:xfrm>
          <a:prstGeom prst="plus">
            <a:avLst>
              <a:gd name="adj" fmla="val 35125"/>
            </a:avLst>
          </a:prstGeom>
          <a:gradFill rotWithShape="0">
            <a:gsLst>
              <a:gs pos="0">
                <a:srgbClr val="FFFFCC"/>
              </a:gs>
              <a:gs pos="100000">
                <a:srgbClr val="FFFF66"/>
              </a:gs>
            </a:gsLst>
            <a:lin ang="189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83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721475" y="4916488"/>
            <a:ext cx="4090988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 eaLnBrk="0" hangingPunct="0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Effetti </a:t>
            </a:r>
            <a:r>
              <a:rPr lang="it-IT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non previsti</a:t>
            </a: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 e </a:t>
            </a:r>
          </a:p>
          <a:p>
            <a:pPr defTabSz="892175" eaLnBrk="0" hangingPunct="0">
              <a:lnSpc>
                <a:spcPct val="75000"/>
              </a:lnSpc>
              <a:spcBef>
                <a:spcPct val="20000"/>
              </a:spcBef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non desiderati</a:t>
            </a:r>
            <a:endParaRPr lang="it-IT" sz="2800">
              <a:latin typeface="Times New Roman" pitchFamily="18" charset="0"/>
            </a:endParaRPr>
          </a:p>
          <a:p>
            <a:pPr defTabSz="892175" eaLnBrk="0" hangingPunct="0">
              <a:defRPr/>
            </a:pPr>
            <a:endParaRPr lang="it-IT" sz="2800">
              <a:latin typeface="Times New Roman" pitchFamily="18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6508750" y="2257425"/>
            <a:ext cx="4718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 eaLnBrk="0" hangingPunct="0"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Effetti </a:t>
            </a:r>
            <a:r>
              <a:rPr lang="it-IT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disumanizzanti</a:t>
            </a: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 e </a:t>
            </a:r>
          </a:p>
          <a:p>
            <a:pPr defTabSz="892175" eaLnBrk="0" hangingPunct="0"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demotivanti sui dipendenti</a:t>
            </a:r>
            <a:endParaRPr lang="it-IT" sz="2800">
              <a:latin typeface="Times New Roman" pitchFamily="18" charset="0"/>
            </a:endParaRP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131888" y="5457825"/>
            <a:ext cx="42084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 eaLnBrk="0" hangingPunct="0"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Comportamenti </a:t>
            </a:r>
            <a:r>
              <a:rPr lang="it-IT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rituali</a:t>
            </a:r>
            <a:endParaRPr lang="it-IT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defTabSz="892175" eaLnBrk="0" hangingPunct="0"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 e chiusi all’innovazione</a:t>
            </a:r>
            <a:endParaRPr lang="it-IT" sz="2800">
              <a:latin typeface="Times New Roman" pitchFamily="18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747713" y="2322513"/>
            <a:ext cx="2879725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7728" tIns="53864" rIns="107728" bIns="53864">
            <a:spAutoFit/>
          </a:bodyPr>
          <a:lstStyle/>
          <a:p>
            <a:pPr defTabSz="892175" eaLnBrk="0" hangingPunct="0"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Resistenza </a:t>
            </a:r>
          </a:p>
          <a:p>
            <a:pPr defTabSz="892175" eaLnBrk="0" hangingPunct="0"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 nell’</a:t>
            </a:r>
            <a:r>
              <a:rPr lang="it-IT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adattarsi</a:t>
            </a:r>
            <a:r>
              <a:rPr lang="it-IT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endParaRPr lang="it-IT" sz="2800">
              <a:solidFill>
                <a:schemeClr val="tx2"/>
              </a:solidFill>
              <a:latin typeface="Tahoma" pitchFamily="34" charset="0"/>
            </a:endParaRPr>
          </a:p>
          <a:p>
            <a:pPr defTabSz="892175" eaLnBrk="0" hangingPunct="0"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a un ambiente</a:t>
            </a:r>
          </a:p>
          <a:p>
            <a:pPr defTabSz="892175" eaLnBrk="0" hangingPunct="0">
              <a:defRPr/>
            </a:pPr>
            <a:r>
              <a:rPr lang="it-IT" sz="2800">
                <a:solidFill>
                  <a:schemeClr val="tx2"/>
                </a:solidFill>
                <a:latin typeface="Tahoma" pitchFamily="34" charset="0"/>
              </a:rPr>
              <a:t> mutevole</a:t>
            </a:r>
            <a:endParaRPr lang="it-IT" sz="3300">
              <a:latin typeface="Times New Roman" pitchFamily="18" charset="0"/>
            </a:endParaRPr>
          </a:p>
          <a:p>
            <a:pPr defTabSz="892175" eaLnBrk="0" hangingPunct="0">
              <a:defRPr/>
            </a:pPr>
            <a:endParaRPr lang="it-IT" sz="33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utoUpdateAnimBg="0"/>
      <p:bldP spid="70661" grpId="0" autoUpdateAnimBg="0"/>
      <p:bldP spid="70662" grpId="0" autoUpdateAnimBg="0"/>
      <p:bldP spid="70663" grpId="0" autoUpdateAnimBg="0"/>
    </p:bldLst>
  </p:timing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911</TotalTime>
  <Words>1259</Words>
  <Application>Microsoft Office PowerPoint</Application>
  <PresentationFormat>Personalizzato</PresentationFormat>
  <Paragraphs>262</Paragraphs>
  <Slides>25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6" baseType="lpstr">
      <vt:lpstr>Arial</vt:lpstr>
      <vt:lpstr>Wingdings</vt:lpstr>
      <vt:lpstr>Calibri</vt:lpstr>
      <vt:lpstr>Arial Black</vt:lpstr>
      <vt:lpstr>Times New Roman</vt:lpstr>
      <vt:lpstr>Tahoma</vt:lpstr>
      <vt:lpstr>Comic Sans MS</vt:lpstr>
      <vt:lpstr>Monotype Sorts</vt:lpstr>
      <vt:lpstr>Symbol</vt:lpstr>
      <vt:lpstr>Metropolitano</vt:lpstr>
      <vt:lpstr>Fotografia di Microsoft Photo Editor 3.0</vt:lpstr>
      <vt:lpstr>   </vt:lpstr>
      <vt:lpstr>LE TEORIE CLASSICHE</vt:lpstr>
      <vt:lpstr>LA SCUOLA “CLASSICA” DELL’ORGANIZZAZIONE</vt:lpstr>
      <vt:lpstr>ORGANIZZAZIONE SCIENTIFICA DEL LAVORO  TAYLOR (1900)</vt:lpstr>
      <vt:lpstr>Presentazione standard di PowerPoint</vt:lpstr>
      <vt:lpstr>LE LINEE GUIDA DEL TAYLORISMO</vt:lpstr>
      <vt:lpstr>WEBER: L’ORGANIZZAZIONE BUROCRATICA</vt:lpstr>
      <vt:lpstr>SISTEMA MECCANICO</vt:lpstr>
      <vt:lpstr>I LIMITI DEL MODELLO MECCANICO</vt:lpstr>
      <vt:lpstr>LA SCUOLA DELLE RELAZIONI UMANE  MAYO (1932)</vt:lpstr>
      <vt:lpstr>Presentazione standard di PowerPoint</vt:lpstr>
      <vt:lpstr>Presentazione standard di PowerPoint</vt:lpstr>
      <vt:lpstr>MODELLO ORGANICO</vt:lpstr>
      <vt:lpstr> </vt:lpstr>
      <vt:lpstr>SISTEMA ORGANICO</vt:lpstr>
      <vt:lpstr>Presentazione standard di PowerPoint</vt:lpstr>
      <vt:lpstr>L’ APPROCCIO CONTINGENTE</vt:lpstr>
      <vt:lpstr>Presentazione standard di PowerPoint</vt:lpstr>
      <vt:lpstr>Presentazione standard di PowerPoint</vt:lpstr>
      <vt:lpstr>LE TEORIE FENOMENOLOGICHE E COGNITIVISTE</vt:lpstr>
      <vt:lpstr>TEORIA DELLA RAZIONALITÀ LIMITATA - HERBERT SIMON</vt:lpstr>
      <vt:lpstr>LE TEORIE EVOLUTIVE</vt:lpstr>
      <vt:lpstr>IL NEOISTITUZIONALISMO</vt:lpstr>
      <vt:lpstr>ELEMENTI FONDAMENTALI DEL NEOISTITUZIONALISMO</vt:lpstr>
      <vt:lpstr>I PILASTRI DELL’ORGANIZZAZIONE SECONDO IL NEO-ISTITUZIONALISMO</vt:lpstr>
    </vt:vector>
  </TitlesOfParts>
  <Company>Università Carlo Cattaneo - LIUC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Organizzazione e Sistemi Informativi</dc:title>
  <dc:creator>Giacomo Buonanno</dc:creator>
  <cp:lastModifiedBy>Eliana Minelli</cp:lastModifiedBy>
  <cp:revision>196</cp:revision>
  <dcterms:created xsi:type="dcterms:W3CDTF">2007-08-31T22:20:17Z</dcterms:created>
  <dcterms:modified xsi:type="dcterms:W3CDTF">2017-09-19T15:29:29Z</dcterms:modified>
</cp:coreProperties>
</file>