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4"/>
  </p:notesMasterIdLst>
  <p:handoutMasterIdLst>
    <p:handoutMasterId r:id="rId15"/>
  </p:handoutMasterIdLst>
  <p:sldIdLst>
    <p:sldId id="289" r:id="rId2"/>
    <p:sldId id="276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11522075" cy="7200900"/>
  <p:notesSz cx="6858000" cy="9144000"/>
  <p:defaultTextStyle>
    <a:defPPr>
      <a:defRPr lang="it-IT"/>
    </a:defPPr>
    <a:lvl1pPr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87172" autoAdjust="0"/>
  </p:normalViewPr>
  <p:slideViewPr>
    <p:cSldViewPr>
      <p:cViewPr varScale="1">
        <p:scale>
          <a:sx n="74" d="100"/>
          <a:sy n="74" d="100"/>
        </p:scale>
        <p:origin x="1142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FD7FF7-0DA8-4C5E-9DB2-4A19B8A7DD12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C8AB21-536C-4635-8197-FAA26234F1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243030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F6B0B-18A6-4C76-8A00-EAF43308E35F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814412-39E4-4D35-AC00-948EF3DB515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38497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20218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4914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696913" y="692150"/>
            <a:ext cx="5464175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2813" y="4344988"/>
            <a:ext cx="5029200" cy="3849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altLang="it-IT" smtClean="0"/>
              <a:t>Es. direzione Risorse Umane, Marketing,….</a:t>
            </a:r>
          </a:p>
        </p:txBody>
      </p:sp>
    </p:spTree>
    <p:extLst>
      <p:ext uri="{BB962C8B-B14F-4D97-AF65-F5344CB8AC3E}">
        <p14:creationId xmlns:p14="http://schemas.microsoft.com/office/powerpoint/2010/main" val="39948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/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31CB80C6-709A-4161-87B3-513B4FEDB11C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01D360BA-A1D0-45A0-A774-14F9E64D6B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239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C512B-3B96-47D0-9875-59179864FE3A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D6FF7-AE0A-4E93-8118-6854E57F578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560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BDF1-F390-4B4B-B9C4-4AAEC6E3B91B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1985-5447-44BC-B179-B3B0EB7849E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861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F5AD0-9840-4BC7-AE13-D280D3747BA3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6F1F-2686-47FB-9BCB-96CB7CE4E5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4790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/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/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35D3C-CB83-48AA-9399-0229FEC145DE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A750A-B4C8-4BD7-8FA3-B7B717CAB30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3216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A8A3-C3AE-402D-976F-1FCD1156EADD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AED44-4B1F-4283-887E-7EB01A8AFA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192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73AD8-9008-472D-961F-AB35EB762E08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705C-DB12-4579-B133-F641045CA2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005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9C7E-19EE-4418-A491-9D97A635C446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6F6C-7CC4-4590-803B-5AC2A96403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796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046D-0D9E-43FF-9788-882FAFA721FB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CA127-E62F-4C6A-AEA4-1B16B3588D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417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7200900" y="0"/>
            <a:ext cx="43211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/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DA2B1-AB9A-4BA4-8026-B39B1822222D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9E990562-C3B1-4697-9E9D-7CAF4985EE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807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/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95A276BD-A903-44F6-AA8A-1DDFA304F8B8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498ABE3F-8721-4BF7-977F-1A604C5C52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5772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0713" y="523875"/>
            <a:ext cx="10180637" cy="1741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12963"/>
            <a:ext cx="10163175" cy="39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" y="6732588"/>
            <a:ext cx="38893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 smtClean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AE137532-9758-44F3-8141-02FEB78A8868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7700" y="6881813"/>
            <a:ext cx="47529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1988" y="6170613"/>
            <a:ext cx="2765425" cy="1466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735" b="0" smtClean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7F64D62-FA4B-4BF6-9C3D-5641B1FB2A3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7" r:id="rId8"/>
    <p:sldLayoutId id="2147483758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 kern="1200" spc="-113">
          <a:solidFill>
            <a:schemeClr val="accent1"/>
          </a:solidFill>
          <a:latin typeface="+mj-lt"/>
          <a:ea typeface="+mj-ea"/>
          <a:cs typeface="+mj-cs"/>
        </a:defRPr>
      </a:lvl1pPr>
      <a:lvl2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2pPr>
      <a:lvl3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3pPr>
      <a:lvl4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4pPr>
      <a:lvl5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85725" indent="-85725" algn="l" defTabSz="863600" rtl="0" fontAlgn="base">
        <a:lnSpc>
          <a:spcPct val="85000"/>
        </a:lnSpc>
        <a:spcBef>
          <a:spcPts val="1225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1pPr>
      <a:lvl2pPr marL="327025" indent="-323850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517525" indent="-517525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776288" indent="-776288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4pPr>
      <a:lvl5pPr marL="1036638" indent="-1036638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"/>
            <a:ext cx="11522075" cy="1600200"/>
          </a:xfrm>
        </p:spPr>
        <p:txBody>
          <a:bodyPr lIns="107728" tIns="53864" rIns="107728" bIns="53864"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537075"/>
            <a:ext cx="7273925" cy="2363788"/>
          </a:xfrm>
        </p:spPr>
        <p:txBody>
          <a:bodyPr lIns="107728" tIns="53864" rIns="107728" bIns="53864"/>
          <a:lstStyle/>
          <a:p>
            <a:pPr defTabSz="864199" fontAlgn="auto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endParaRPr lang="it-IT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defTabSz="864199" fontAlgn="auto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Anno Accademico </a:t>
            </a:r>
          </a:p>
          <a:p>
            <a:pPr defTabSz="864199" fontAlgn="auto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2017-2018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Simboli dell’organigramma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54050" y="2143125"/>
            <a:ext cx="4884738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b="1"/>
              <a:t>UNITÀ ORGANIZZATIVE</a:t>
            </a:r>
          </a:p>
          <a:p>
            <a:endParaRPr lang="it-IT" altLang="it-IT" sz="3200" b="1"/>
          </a:p>
          <a:p>
            <a:r>
              <a:rPr lang="it-IT" altLang="it-IT" sz="3200"/>
              <a:t>Comitati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400550" y="4357688"/>
            <a:ext cx="4716463" cy="1812925"/>
          </a:xfrm>
          <a:prstGeom prst="ellipse">
            <a:avLst/>
          </a:prstGeom>
          <a:solidFill>
            <a:srgbClr val="C0EBF4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402013" y="5264150"/>
            <a:ext cx="9985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Tipologia di organigrammi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74675" y="2079625"/>
            <a:ext cx="9134475" cy="40814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altLang="it-IT" sz="3600" b="1" smtClean="0"/>
              <a:t>SINTETICI:</a:t>
            </a:r>
            <a:r>
              <a:rPr lang="it-IT" altLang="it-IT" sz="3600" smtClean="0"/>
              <a:t> che si limitano a evidenziare lo sviluppo e le connessioni tra le parti.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altLang="it-IT" sz="3600" b="1" smtClean="0"/>
              <a:t>ANALITICI:</a:t>
            </a:r>
            <a:r>
              <a:rPr lang="it-IT" altLang="it-IT" sz="3600" smtClean="0"/>
              <a:t> che specificano anche il responsabile di ciascuna delle parti rappresentate e il numero di risorse alle stesse appartenenti</a:t>
            </a:r>
            <a:r>
              <a:rPr lang="it-IT" altLang="it-IT" sz="240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Rappresentazione grafica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74675" y="2392363"/>
            <a:ext cx="10372725" cy="3768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it-IT" altLang="it-IT" sz="3200" i="0" smtClean="0"/>
              <a:t>Verticale,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altLang="it-IT" sz="3200" i="0" smtClean="0"/>
              <a:t>Orizzontale,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altLang="it-IT" sz="3200" i="0" smtClean="0"/>
              <a:t>Circolare,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altLang="it-IT" sz="3200" i="0" smtClean="0"/>
              <a:t>Radiale,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altLang="it-IT" sz="3200" i="0" smtClean="0"/>
              <a:t>Visivo o fotografico.</a:t>
            </a:r>
          </a:p>
          <a:p>
            <a:pPr lvl="1">
              <a:buFont typeface="Wingdings" panose="05000000000000000000" pitchFamily="2" charset="2"/>
              <a:buNone/>
            </a:pPr>
            <a:endParaRPr lang="it-IT" altLang="it-IT" sz="3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idx="4294967295"/>
          </p:nvPr>
        </p:nvSpPr>
        <p:spPr>
          <a:xfrm>
            <a:off x="0" y="400050"/>
            <a:ext cx="11522075" cy="1600200"/>
          </a:xfrm>
        </p:spPr>
        <p:txBody>
          <a:bodyPr lIns="107728" tIns="53864" rIns="107728" bIns="53864" anchor="b">
            <a:normAutofit fontScale="90000"/>
          </a:bodyPr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5900" smtClean="0">
                <a:solidFill>
                  <a:srgbClr val="FFFFFF"/>
                </a:solidFill>
              </a:rPr>
              <a:t> </a:t>
            </a:r>
            <a:br>
              <a:rPr lang="it-IT" altLang="it-IT" sz="5900" smtClean="0">
                <a:solidFill>
                  <a:srgbClr val="FFFFFF"/>
                </a:solidFill>
              </a:rPr>
            </a:br>
            <a:r>
              <a:rPr lang="it-IT" altLang="it-IT" sz="5900" smtClean="0">
                <a:solidFill>
                  <a:srgbClr val="FFFFFF"/>
                </a:solidFill>
              </a:rPr>
              <a:t/>
            </a:r>
            <a:br>
              <a:rPr lang="it-IT" altLang="it-IT" sz="5900" smtClean="0">
                <a:solidFill>
                  <a:srgbClr val="FFFFFF"/>
                </a:solidFill>
              </a:rPr>
            </a:br>
            <a:endParaRPr lang="it-IT" altLang="it-IT" sz="5900" smtClean="0">
              <a:solidFill>
                <a:srgbClr val="FFFFFF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152525" y="2232025"/>
            <a:ext cx="9625013" cy="157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4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sistema organizzativo </a:t>
            </a:r>
          </a:p>
          <a:p>
            <a:pPr algn="ctr" defTabSz="1249363">
              <a:defRPr/>
            </a:pPr>
            <a:r>
              <a:rPr lang="it-IT" sz="4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 l’organigramma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Tecniche di rappresentazione grafica</a:t>
            </a: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1152525" y="2087563"/>
            <a:ext cx="8929688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it-IT" altLang="it-IT" sz="3200"/>
              <a:t>Hanno l’obiettivo di rappresentare sinteticamente tutte le componenti (unità organizzative)  esplicitamente e formalmente definite che rientrano nei confini dell’organizzazione.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Simboli dell’organigramma</a:t>
            </a:r>
          </a:p>
        </p:txBody>
      </p:sp>
      <p:sp>
        <p:nvSpPr>
          <p:cNvPr id="6147" name="Text Box 1027"/>
          <p:cNvSpPr txBox="1">
            <a:spLocks noChangeArrowheads="1"/>
          </p:cNvSpPr>
          <p:nvPr/>
        </p:nvSpPr>
        <p:spPr bwMode="auto">
          <a:xfrm>
            <a:off x="1008063" y="2192338"/>
            <a:ext cx="8583612" cy="294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06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Clr>
                <a:srgbClr val="002060"/>
              </a:buClr>
              <a:buSzTx/>
              <a:defRPr/>
            </a:pPr>
            <a:r>
              <a:rPr lang="it-IT" altLang="it-IT" sz="3200" b="1" dirty="0" smtClean="0"/>
              <a:t>UNITÀ ORGANIZZATIVE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it-IT" altLang="it-IT" sz="3200" dirty="0" smtClean="0"/>
              <a:t>  Condizioni di esistenza delle U.O.: </a:t>
            </a:r>
          </a:p>
          <a:p>
            <a:pPr lvl="3" indent="0"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it-IT" altLang="it-IT" sz="3200" dirty="0" smtClean="0"/>
              <a:t> Obiettivo</a:t>
            </a:r>
          </a:p>
          <a:p>
            <a:pPr lvl="3" indent="0"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it-IT" altLang="it-IT" sz="3200" dirty="0" smtClean="0"/>
              <a:t> Risorse</a:t>
            </a:r>
          </a:p>
          <a:p>
            <a:pPr lvl="3" indent="0"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it-IT" altLang="it-IT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Simboli dell’organigramma</a:t>
            </a: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auto">
          <a:xfrm>
            <a:off x="2132013" y="4357688"/>
            <a:ext cx="2541587" cy="120967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4340" name="Rectangle 1028"/>
          <p:cNvSpPr>
            <a:spLocks noChangeArrowheads="1"/>
          </p:cNvSpPr>
          <p:nvPr/>
        </p:nvSpPr>
        <p:spPr bwMode="auto">
          <a:xfrm>
            <a:off x="6848475" y="4279900"/>
            <a:ext cx="2541588" cy="1211263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4341" name="Line 1029"/>
          <p:cNvSpPr>
            <a:spLocks noChangeShapeType="1"/>
          </p:cNvSpPr>
          <p:nvPr/>
        </p:nvSpPr>
        <p:spPr bwMode="auto">
          <a:xfrm>
            <a:off x="6848475" y="5037138"/>
            <a:ext cx="2541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7627938" y="5111750"/>
            <a:ext cx="1127125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100" b="1">
                <a:latin typeface="Times New Roman" panose="02020603050405020304" pitchFamily="18" charset="0"/>
              </a:rPr>
              <a:t>NOME</a:t>
            </a:r>
          </a:p>
        </p:txBody>
      </p:sp>
      <p:sp>
        <p:nvSpPr>
          <p:cNvPr id="14343" name="Text Box 1031"/>
          <p:cNvSpPr txBox="1">
            <a:spLocks noChangeArrowheads="1"/>
          </p:cNvSpPr>
          <p:nvPr/>
        </p:nvSpPr>
        <p:spPr bwMode="auto">
          <a:xfrm>
            <a:off x="1314450" y="2466975"/>
            <a:ext cx="8621713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3200"/>
              <a:t>Rappresentazione 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it-IT" sz="3200"/>
              <a:t>Unità Organizzativa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Simboli dell’organigramma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31800" y="2160588"/>
            <a:ext cx="575151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marL="342900" indent="-3429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5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indent="0"/>
            <a:r>
              <a:rPr lang="it-IT" altLang="it-IT" sz="3200" b="1"/>
              <a:t>RELAZIONI GERARCHICHE</a:t>
            </a:r>
          </a:p>
          <a:p>
            <a:pPr lvl="1" indent="0"/>
            <a:endParaRPr lang="it-IT" altLang="it-IT" sz="3200" b="1"/>
          </a:p>
          <a:p>
            <a:pPr lvl="1" indent="0"/>
            <a:r>
              <a:rPr lang="it-IT" altLang="it-IT" sz="3200"/>
              <a:t>Linee rette perpendicolari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578475" y="3298825"/>
            <a:ext cx="2541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578475" y="3298825"/>
            <a:ext cx="0" cy="679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8424863" y="3024188"/>
            <a:ext cx="0" cy="679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848475" y="2616200"/>
            <a:ext cx="0" cy="681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79450" y="5364163"/>
            <a:ext cx="2828925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/>
              <a:t>Non ammesse</a:t>
            </a:r>
          </a:p>
          <a:p>
            <a:endParaRPr lang="it-IT" altLang="it-IT" sz="3200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4762500" y="4733925"/>
            <a:ext cx="998538" cy="1362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667625" y="4810125"/>
            <a:ext cx="2540000" cy="1211263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8301038" y="6021388"/>
            <a:ext cx="0" cy="679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9661525" y="6021388"/>
            <a:ext cx="0" cy="679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Simboli dell’organigramma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392988" y="3971925"/>
            <a:ext cx="2541587" cy="120967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54050" y="2143125"/>
            <a:ext cx="4884738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b="1"/>
              <a:t>UNITÀ ORGANIZZATIVE</a:t>
            </a:r>
          </a:p>
          <a:p>
            <a:endParaRPr lang="it-IT" altLang="it-IT" sz="3200" b="1"/>
          </a:p>
          <a:p>
            <a:r>
              <a:rPr lang="it-IT" altLang="it-IT" sz="3200"/>
              <a:t>Unità in Staff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5489575" y="4576763"/>
            <a:ext cx="1903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489575" y="3744913"/>
            <a:ext cx="0" cy="1890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Simboli dell’organigramma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936038" y="4810125"/>
            <a:ext cx="2360612" cy="53022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54050" y="2143125"/>
            <a:ext cx="4884738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b="1"/>
              <a:t>UNITÀ ORGANIZZATIVE</a:t>
            </a:r>
          </a:p>
          <a:p>
            <a:endParaRPr lang="it-IT" altLang="it-IT" sz="3200" b="1"/>
          </a:p>
          <a:p>
            <a:r>
              <a:rPr lang="it-IT" altLang="it-IT" sz="3200"/>
              <a:t>Unità sottoordinate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1497013" y="5491163"/>
            <a:ext cx="5172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854450" y="5189538"/>
            <a:ext cx="0" cy="60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8936038" y="5491163"/>
            <a:ext cx="2360612" cy="53022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8936038" y="6170613"/>
            <a:ext cx="2360612" cy="53022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392988" y="3978275"/>
            <a:ext cx="2360612" cy="53022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5307013" y="5716588"/>
            <a:ext cx="2360612" cy="53022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767013" y="5716588"/>
            <a:ext cx="2360612" cy="53022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25425" y="5716588"/>
            <a:ext cx="2360613" cy="53022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676525" y="4659313"/>
            <a:ext cx="2360613" cy="530225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669088" y="5491163"/>
            <a:ext cx="0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1497013" y="5491163"/>
            <a:ext cx="0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8301038" y="4508500"/>
            <a:ext cx="0" cy="1965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301038" y="5111750"/>
            <a:ext cx="636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8301038" y="5716588"/>
            <a:ext cx="636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8301038" y="6473825"/>
            <a:ext cx="636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4400" b="1" smtClean="0"/>
              <a:t>Simboli dell’organigramma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037013" y="4583113"/>
            <a:ext cx="2540000" cy="1211262"/>
          </a:xfrm>
          <a:prstGeom prst="rect">
            <a:avLst/>
          </a:prstGeom>
          <a:solidFill>
            <a:srgbClr val="C0EBF4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54050" y="2143125"/>
            <a:ext cx="4903788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83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b="1"/>
              <a:t>UNITÀ ORGANIZZATIVE</a:t>
            </a:r>
          </a:p>
          <a:p>
            <a:endParaRPr lang="it-IT" altLang="it-IT" sz="3200" b="1"/>
          </a:p>
          <a:p>
            <a:r>
              <a:rPr lang="it-IT" altLang="it-IT" sz="3200"/>
              <a:t>Organi discontinui</a:t>
            </a:r>
          </a:p>
          <a:p>
            <a:pPr lvl="1" indent="0"/>
            <a:endParaRPr lang="it-IT" altLang="it-IT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515</TotalTime>
  <Words>159</Words>
  <Application>Microsoft Office PowerPoint</Application>
  <PresentationFormat>Personalizzato</PresentationFormat>
  <Paragraphs>52</Paragraphs>
  <Slides>12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 Light</vt:lpstr>
      <vt:lpstr>Calibri</vt:lpstr>
      <vt:lpstr>Times New Roman</vt:lpstr>
      <vt:lpstr>Tahoma</vt:lpstr>
      <vt:lpstr>Wingdings</vt:lpstr>
      <vt:lpstr>Metropolitano</vt:lpstr>
      <vt:lpstr>   </vt:lpstr>
      <vt:lpstr>   </vt:lpstr>
      <vt:lpstr>Tecniche di rappresentazione grafica</vt:lpstr>
      <vt:lpstr>Simboli dell’organigramma</vt:lpstr>
      <vt:lpstr>Simboli dell’organigramma</vt:lpstr>
      <vt:lpstr>Simboli dell’organigramma</vt:lpstr>
      <vt:lpstr>Simboli dell’organigramma</vt:lpstr>
      <vt:lpstr>Simboli dell’organigramma</vt:lpstr>
      <vt:lpstr>Simboli dell’organigramma</vt:lpstr>
      <vt:lpstr>Simboli dell’organigramma</vt:lpstr>
      <vt:lpstr>Tipologia di organigrammi</vt:lpstr>
      <vt:lpstr>Rappresentazione grafica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72</cp:revision>
  <dcterms:created xsi:type="dcterms:W3CDTF">2007-08-31T22:20:17Z</dcterms:created>
  <dcterms:modified xsi:type="dcterms:W3CDTF">2017-09-19T15:58:07Z</dcterms:modified>
</cp:coreProperties>
</file>