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5" r:id="rId1"/>
  </p:sldMasterIdLst>
  <p:notesMasterIdLst>
    <p:notesMasterId r:id="rId14"/>
  </p:notesMasterIdLst>
  <p:handoutMasterIdLst>
    <p:handoutMasterId r:id="rId15"/>
  </p:handoutMasterIdLst>
  <p:sldIdLst>
    <p:sldId id="288" r:id="rId2"/>
    <p:sldId id="343" r:id="rId3"/>
    <p:sldId id="336" r:id="rId4"/>
    <p:sldId id="337" r:id="rId5"/>
    <p:sldId id="338" r:id="rId6"/>
    <p:sldId id="344" r:id="rId7"/>
    <p:sldId id="339" r:id="rId8"/>
    <p:sldId id="340" r:id="rId9"/>
    <p:sldId id="341" r:id="rId10"/>
    <p:sldId id="342" r:id="rId11"/>
    <p:sldId id="289" r:id="rId12"/>
    <p:sldId id="302" r:id="rId13"/>
  </p:sldIdLst>
  <p:sldSz cx="11522075" cy="7200900"/>
  <p:notesSz cx="6858000" cy="9144000"/>
  <p:defaultTextStyle>
    <a:defPPr>
      <a:defRPr lang="it-IT"/>
    </a:defPPr>
    <a:lvl1pPr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33400" indent="-76200"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68388" indent="-153988"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3375" indent="-231775"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38363" indent="-309563"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30" autoAdjust="0"/>
    <p:restoredTop sz="75788" autoAdjust="0"/>
  </p:normalViewPr>
  <p:slideViewPr>
    <p:cSldViewPr>
      <p:cViewPr varScale="1">
        <p:scale>
          <a:sx n="64" d="100"/>
          <a:sy n="64" d="100"/>
        </p:scale>
        <p:origin x="1310" y="62"/>
      </p:cViewPr>
      <p:guideLst>
        <p:guide orient="horz" pos="2268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F5A093-F3CD-4CA1-88AE-1BDF3B162628}" type="datetimeFigureOut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2C529BC-54BE-403D-ABA8-82F543D113C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8606353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DEDDFB-D1E1-4981-AE26-681A1E63204D}" type="datetimeFigureOut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t-I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D50B75A-05BD-4F50-8410-0FC81170D1F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66877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3400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68388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3375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38363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74620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09544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44468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79392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3380417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ED9D4AE-C56F-4DC4-990B-E6AA0D38DE46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685A1E-4D23-4E27-A639-A62EE860E3D2}" type="slidenum">
              <a:rPr lang="it-IT" altLang="it-IT"/>
              <a:pPr/>
              <a:t>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0812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altLang="it-IT" smtClean="0"/>
              <a:t>Es. obiettivi di lungo periodo , tra tre anni, vogliamo crescere l’organico del 10%, le vendite del 5%,….. Senza individuare azioni concrete.</a:t>
            </a:r>
          </a:p>
        </p:txBody>
      </p:sp>
    </p:spTree>
    <p:extLst>
      <p:ext uri="{BB962C8B-B14F-4D97-AF65-F5344CB8AC3E}">
        <p14:creationId xmlns:p14="http://schemas.microsoft.com/office/powerpoint/2010/main" val="1521565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612819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altLang="it-IT" smtClean="0"/>
              <a:t>Vengono considerate le informazioni di ogni tipo:</a:t>
            </a:r>
          </a:p>
          <a:p>
            <a:pPr eaLnBrk="1" hangingPunct="1">
              <a:buFontTx/>
              <a:buChar char="-"/>
            </a:pPr>
            <a:r>
              <a:rPr lang="it-IT" altLang="it-IT" smtClean="0"/>
              <a:t>Sistema economico finanziario (bilancio),</a:t>
            </a:r>
          </a:p>
          <a:p>
            <a:pPr eaLnBrk="1" hangingPunct="1">
              <a:buFontTx/>
              <a:buChar char="-"/>
            </a:pPr>
            <a:r>
              <a:rPr lang="it-IT" altLang="it-IT" smtClean="0"/>
              <a:t>Mercato (concorrenti,…)</a:t>
            </a:r>
          </a:p>
          <a:p>
            <a:pPr eaLnBrk="1" hangingPunct="1">
              <a:buFontTx/>
              <a:buChar char="-"/>
            </a:pPr>
            <a:r>
              <a:rPr lang="it-IT" altLang="it-IT" smtClean="0"/>
              <a:t>Produzione,</a:t>
            </a:r>
          </a:p>
          <a:p>
            <a:pPr eaLnBrk="1" hangingPunct="1">
              <a:buFontTx/>
              <a:buChar char="-"/>
            </a:pPr>
            <a:r>
              <a:rPr lang="it-IT" altLang="it-IT" smtClean="0"/>
              <a:t>Specifiche di ogni azienda/divisione</a:t>
            </a:r>
          </a:p>
        </p:txBody>
      </p:sp>
    </p:spTree>
    <p:extLst>
      <p:ext uri="{BB962C8B-B14F-4D97-AF65-F5344CB8AC3E}">
        <p14:creationId xmlns:p14="http://schemas.microsoft.com/office/powerpoint/2010/main" val="2843474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altLang="it-IT" smtClean="0"/>
              <a:t>Queste sono le attività svolte per eccellenza dei capi</a:t>
            </a:r>
          </a:p>
        </p:txBody>
      </p:sp>
    </p:spTree>
    <p:extLst>
      <p:ext uri="{BB962C8B-B14F-4D97-AF65-F5344CB8AC3E}">
        <p14:creationId xmlns:p14="http://schemas.microsoft.com/office/powerpoint/2010/main" val="1078160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008704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522075" cy="7200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43" y="808990"/>
            <a:ext cx="10189835" cy="352044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317" spc="-113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834" y="4417220"/>
            <a:ext cx="8721131" cy="1728216"/>
          </a:xfrm>
        </p:spPr>
        <p:txBody>
          <a:bodyPr>
            <a:normAutofit/>
          </a:bodyPr>
          <a:lstStyle>
            <a:lvl1pPr marL="0" indent="0" algn="l">
              <a:buNone/>
              <a:defRPr sz="3024">
                <a:solidFill>
                  <a:schemeClr val="bg1"/>
                </a:solidFill>
                <a:latin typeface="+mj-lt"/>
              </a:defRPr>
            </a:lvl1pPr>
            <a:lvl2pPr marL="432100" indent="0" algn="ctr">
              <a:buNone/>
              <a:defRPr sz="2646"/>
            </a:lvl2pPr>
            <a:lvl3pPr marL="864199" indent="0" algn="ctr">
              <a:buNone/>
              <a:defRPr sz="2268"/>
            </a:lvl3pPr>
            <a:lvl4pPr marL="1296299" indent="0" algn="ctr">
              <a:buNone/>
              <a:defRPr sz="1890"/>
            </a:lvl4pPr>
            <a:lvl5pPr marL="1728399" indent="0" algn="ctr">
              <a:buNone/>
              <a:defRPr sz="1890"/>
            </a:lvl5pPr>
            <a:lvl6pPr marL="2160499" indent="0" algn="ctr">
              <a:buNone/>
              <a:defRPr sz="1890"/>
            </a:lvl6pPr>
            <a:lvl7pPr marL="2592598" indent="0" algn="ctr">
              <a:buNone/>
              <a:defRPr sz="1890"/>
            </a:lvl7pPr>
            <a:lvl8pPr marL="3024698" indent="0" algn="ctr">
              <a:buNone/>
              <a:defRPr sz="1890"/>
            </a:lvl8pPr>
            <a:lvl9pPr marL="3456798" indent="0" algn="ctr">
              <a:buNone/>
              <a:defRPr sz="189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45834D77-00A4-4E0C-A78B-6B8489D7EA20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4EFC48D-D640-40BC-B07F-F7949C3076E9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7433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CC1B2-886C-46FF-9C77-E69DD6F9B2E0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B94D-F850-4DE2-8B8A-93335E8CC100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47522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63488" y="730091"/>
            <a:ext cx="2484447" cy="504063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9131" y="750094"/>
            <a:ext cx="7309316" cy="567070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93D4BD-E847-4591-B373-B71F0D17B392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5445-7A45-4B38-A318-6BB8D0148851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82783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FD981D-0A70-4212-BCD1-3EB7C4907FDD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EDA2-EDFE-4E47-A52A-56EF19447F11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19971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43" y="805790"/>
            <a:ext cx="10188395" cy="352364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317" b="0" baseline="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834" y="4414419"/>
            <a:ext cx="8719330" cy="1728216"/>
          </a:xfrm>
        </p:spPr>
        <p:txBody>
          <a:bodyPr anchor="t">
            <a:normAutofit/>
          </a:bodyPr>
          <a:lstStyle>
            <a:lvl1pPr marL="0" indent="0">
              <a:buNone/>
              <a:defRPr sz="3024">
                <a:solidFill>
                  <a:schemeClr val="tx1"/>
                </a:solidFill>
                <a:latin typeface="+mj-lt"/>
              </a:defRPr>
            </a:lvl1pPr>
            <a:lvl2pPr marL="432100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99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2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3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4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5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6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7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E62682-3992-44C9-8949-BD90E5039003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84B5-877A-46AF-9E76-56E45643AB0F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37250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475" y="2098041"/>
            <a:ext cx="4407194" cy="3955694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020" y="2098041"/>
            <a:ext cx="4407194" cy="3955694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F9FA89-7B8E-4B40-9FB1-CFA3B56C868F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8B57-5FA6-4D89-B38F-C3E179E8E733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0623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475" y="2142490"/>
            <a:ext cx="4407194" cy="759570"/>
          </a:xfrm>
        </p:spPr>
        <p:txBody>
          <a:bodyPr anchor="ctr">
            <a:normAutofit/>
          </a:bodyPr>
          <a:lstStyle>
            <a:lvl1pPr marL="0" indent="0">
              <a:buNone/>
              <a:defRPr sz="2079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32100" indent="0">
              <a:buNone/>
              <a:defRPr sz="1890" b="1"/>
            </a:lvl2pPr>
            <a:lvl3pPr marL="864199" indent="0">
              <a:buNone/>
              <a:defRPr sz="1701" b="1"/>
            </a:lvl3pPr>
            <a:lvl4pPr marL="1296299" indent="0">
              <a:buNone/>
              <a:defRPr sz="1512" b="1"/>
            </a:lvl4pPr>
            <a:lvl5pPr marL="1728399" indent="0">
              <a:buNone/>
              <a:defRPr sz="1512" b="1"/>
            </a:lvl5pPr>
            <a:lvl6pPr marL="2160499" indent="0">
              <a:buNone/>
              <a:defRPr sz="1512" b="1"/>
            </a:lvl6pPr>
            <a:lvl7pPr marL="2592598" indent="0">
              <a:buNone/>
              <a:defRPr sz="1512" b="1"/>
            </a:lvl7pPr>
            <a:lvl8pPr marL="3024698" indent="0">
              <a:buNone/>
              <a:defRPr sz="1512" b="1"/>
            </a:lvl8pPr>
            <a:lvl9pPr marL="3456798" indent="0">
              <a:buNone/>
              <a:defRPr sz="1512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475" y="2890738"/>
            <a:ext cx="4407194" cy="3360420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77502" y="2140357"/>
            <a:ext cx="4407194" cy="758495"/>
          </a:xfrm>
        </p:spPr>
        <p:txBody>
          <a:bodyPr anchor="ctr">
            <a:normAutofit/>
          </a:bodyPr>
          <a:lstStyle>
            <a:lvl1pPr marL="0" indent="0">
              <a:buNone/>
              <a:defRPr sz="2079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32100" indent="0">
              <a:buNone/>
              <a:defRPr sz="1890" b="1"/>
            </a:lvl2pPr>
            <a:lvl3pPr marL="864199" indent="0">
              <a:buNone/>
              <a:defRPr sz="1701" b="1"/>
            </a:lvl3pPr>
            <a:lvl4pPr marL="1296299" indent="0">
              <a:buNone/>
              <a:defRPr sz="1512" b="1"/>
            </a:lvl4pPr>
            <a:lvl5pPr marL="1728399" indent="0">
              <a:buNone/>
              <a:defRPr sz="1512" b="1"/>
            </a:lvl5pPr>
            <a:lvl6pPr marL="2160499" indent="0">
              <a:buNone/>
              <a:defRPr sz="1512" b="1"/>
            </a:lvl6pPr>
            <a:lvl7pPr marL="2592598" indent="0">
              <a:buNone/>
              <a:defRPr sz="1512" b="1"/>
            </a:lvl7pPr>
            <a:lvl8pPr marL="3024698" indent="0">
              <a:buNone/>
              <a:defRPr sz="1512" b="1"/>
            </a:lvl8pPr>
            <a:lvl9pPr marL="3456798" indent="0">
              <a:buNone/>
              <a:defRPr sz="1512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77502" y="2888540"/>
            <a:ext cx="4407194" cy="3360420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073C00-1794-47FE-9F36-6160B96B7E02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8E35-2200-4513-932C-CCAEDBD9F783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96466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1334B2-E7BB-4B62-9030-A5065378CC19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230D-0833-4F5F-BFC1-9C38E3159C94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18146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5C4EC9-32AE-4928-A8F2-A1AECB4A723D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0DDA-B1A5-439F-BAFC-83C483430A5A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6406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01297" y="0"/>
            <a:ext cx="4320778" cy="7200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807457" y="569396"/>
            <a:ext cx="3197376" cy="2016252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78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129" y="800100"/>
            <a:ext cx="5761038" cy="4800600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234" y="2637404"/>
            <a:ext cx="3211778" cy="3283336"/>
          </a:xfrm>
        </p:spPr>
        <p:txBody>
          <a:bodyPr>
            <a:normAutofit/>
          </a:bodyPr>
          <a:lstStyle>
            <a:lvl1pPr marL="0" marR="0" indent="0" algn="l" defTabSz="864199" rtl="0" eaLnBrk="1" fontAlgn="auto" latinLnBrk="0" hangingPunct="1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701">
                <a:solidFill>
                  <a:srgbClr val="262626"/>
                </a:solidFill>
              </a:defRPr>
            </a:lvl1pPr>
            <a:lvl2pPr marL="432100" indent="0">
              <a:buNone/>
              <a:defRPr sz="1134"/>
            </a:lvl2pPr>
            <a:lvl3pPr marL="864199" indent="0">
              <a:buNone/>
              <a:defRPr sz="945"/>
            </a:lvl3pPr>
            <a:lvl4pPr marL="1296299" indent="0">
              <a:buNone/>
              <a:defRPr sz="851"/>
            </a:lvl4pPr>
            <a:lvl5pPr marL="1728399" indent="0">
              <a:buNone/>
              <a:defRPr sz="851"/>
            </a:lvl5pPr>
            <a:lvl6pPr marL="2160499" indent="0">
              <a:buNone/>
              <a:defRPr sz="851"/>
            </a:lvl6pPr>
            <a:lvl7pPr marL="2592598" indent="0">
              <a:buNone/>
              <a:defRPr sz="851"/>
            </a:lvl7pPr>
            <a:lvl8pPr marL="3024698" indent="0">
              <a:buNone/>
              <a:defRPr sz="851"/>
            </a:lvl8pPr>
            <a:lvl9pPr marL="3456798" indent="0">
              <a:buNone/>
              <a:defRPr sz="851"/>
            </a:lvl9pPr>
          </a:lstStyle>
          <a:p>
            <a:pPr marL="0" marR="0" lvl="0" indent="0" algn="l" defTabSz="864199" rtl="0" eaLnBrk="1" fontAlgn="auto" latinLnBrk="0" hangingPunct="1">
              <a:lnSpc>
                <a:spcPct val="100000"/>
              </a:lnSpc>
              <a:spcBef>
                <a:spcPts val="132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BFFB25-57F6-4E0D-B877-70AC0ECF19B3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4CE07DE-A11B-493A-A51F-27631C7A8EBA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18884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50" y="5689601"/>
            <a:ext cx="10188395" cy="643947"/>
          </a:xfrm>
        </p:spPr>
        <p:txBody>
          <a:bodyPr anchor="b">
            <a:normAutofit/>
          </a:bodyPr>
          <a:lstStyle>
            <a:lvl1pPr>
              <a:defRPr sz="3024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522075" cy="5597500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756"/>
              </a:spcBef>
              <a:buNone/>
              <a:defRPr sz="302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2100" indent="0">
              <a:buNone/>
              <a:defRPr sz="2646"/>
            </a:lvl2pPr>
            <a:lvl3pPr marL="864199" indent="0">
              <a:buNone/>
              <a:defRPr sz="2268"/>
            </a:lvl3pPr>
            <a:lvl4pPr marL="1296299" indent="0">
              <a:buNone/>
              <a:defRPr sz="1890"/>
            </a:lvl4pPr>
            <a:lvl5pPr marL="1728399" indent="0">
              <a:buNone/>
              <a:defRPr sz="1890"/>
            </a:lvl5pPr>
            <a:lvl6pPr marL="2160499" indent="0">
              <a:buNone/>
              <a:defRPr sz="1890"/>
            </a:lvl6pPr>
            <a:lvl7pPr marL="2592598" indent="0">
              <a:buNone/>
              <a:defRPr sz="1890"/>
            </a:lvl7pPr>
            <a:lvl8pPr marL="3024698" indent="0">
              <a:buNone/>
              <a:defRPr sz="1890"/>
            </a:lvl8pPr>
            <a:lvl9pPr marL="3456798" indent="0">
              <a:buNone/>
              <a:defRPr sz="189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475" y="6205222"/>
            <a:ext cx="8722211" cy="56007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23">
                <a:solidFill>
                  <a:srgbClr val="262626"/>
                </a:solidFill>
              </a:defRPr>
            </a:lvl1pPr>
            <a:lvl2pPr marL="432100" indent="0">
              <a:buNone/>
              <a:defRPr sz="1134"/>
            </a:lvl2pPr>
            <a:lvl3pPr marL="864199" indent="0">
              <a:buNone/>
              <a:defRPr sz="945"/>
            </a:lvl3pPr>
            <a:lvl4pPr marL="1296299" indent="0">
              <a:buNone/>
              <a:defRPr sz="851"/>
            </a:lvl4pPr>
            <a:lvl5pPr marL="1728399" indent="0">
              <a:buNone/>
              <a:defRPr sz="851"/>
            </a:lvl5pPr>
            <a:lvl6pPr marL="2160499" indent="0">
              <a:buNone/>
              <a:defRPr sz="851"/>
            </a:lvl6pPr>
            <a:lvl7pPr marL="2592598" indent="0">
              <a:buNone/>
              <a:defRPr sz="851"/>
            </a:lvl7pPr>
            <a:lvl8pPr marL="3024698" indent="0">
              <a:buNone/>
              <a:defRPr sz="851"/>
            </a:lvl8pPr>
            <a:lvl9pPr marL="3456798" indent="0">
              <a:buNone/>
              <a:defRPr sz="85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74AC4C99-F3DE-4CEB-A470-3E49DA48510A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75A9094-7BA2-406F-8DE6-14E533105620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01375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112" y="524510"/>
            <a:ext cx="10180833" cy="1741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476" y="2112265"/>
            <a:ext cx="10162830" cy="3954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8117" y="6733069"/>
            <a:ext cx="3888700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5F21A124-1ACC-44C3-A91E-E76537CB49CB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117" y="6882432"/>
            <a:ext cx="4752856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2367" y="6170233"/>
            <a:ext cx="2765298" cy="14668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735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2125717E-9CF2-423B-9E63-CEE912739B0C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1720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864199" rtl="0" eaLnBrk="1" latinLnBrk="0" hangingPunct="1">
        <a:lnSpc>
          <a:spcPct val="85000"/>
        </a:lnSpc>
        <a:spcBef>
          <a:spcPct val="0"/>
        </a:spcBef>
        <a:buNone/>
        <a:defRPr sz="5104" kern="1200" spc="-113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86420" indent="-86420" algn="l" defTabSz="864199" rtl="0" eaLnBrk="1" latinLnBrk="0" hangingPunct="1">
        <a:lnSpc>
          <a:spcPct val="85000"/>
        </a:lnSpc>
        <a:spcBef>
          <a:spcPts val="1229"/>
        </a:spcBef>
        <a:buFont typeface="Arial" pitchFamily="34" charset="0"/>
        <a:buChar char=" "/>
        <a:defRPr sz="226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28396" indent="-324075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226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8520" indent="-51852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89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777779" indent="-777779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37039" indent="-1037039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13412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32314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51216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70118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100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2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3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4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5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6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7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0050"/>
            <a:ext cx="11522075" cy="1600200"/>
          </a:xfrm>
          <a:noFill/>
        </p:spPr>
        <p:txBody>
          <a:bodyPr lIns="107728" tIns="53864" rIns="107728" bIns="53864" anchor="b"/>
          <a:lstStyle/>
          <a:p>
            <a:pPr eaLnBrk="1" hangingPunct="1"/>
            <a:r>
              <a:rPr lang="it-IT" altLang="it-IT" smtClean="0"/>
              <a:t> </a:t>
            </a:r>
            <a:br>
              <a:rPr lang="it-IT" altLang="it-IT" smtClean="0"/>
            </a:br>
            <a:r>
              <a:rPr lang="it-IT" altLang="it-IT" smtClean="0"/>
              <a:t/>
            </a:r>
            <a:br>
              <a:rPr lang="it-IT" altLang="it-IT" smtClean="0"/>
            </a:br>
            <a:endParaRPr lang="it-IT" altLang="it-IT" smtClean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4537075"/>
            <a:ext cx="7273925" cy="2363788"/>
          </a:xfrm>
        </p:spPr>
        <p:txBody>
          <a:bodyPr lIns="107728" tIns="53864" rIns="107728" bIns="53864"/>
          <a:lstStyle/>
          <a:p>
            <a:pPr eaLnBrk="1" hangingPunct="1">
              <a:lnSpc>
                <a:spcPct val="90000"/>
              </a:lnSpc>
              <a:defRPr/>
            </a:pPr>
            <a:endParaRPr lang="it-IT" b="1" dirty="0" smtClean="0">
              <a:solidFill>
                <a:schemeClr val="bg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Anno Accademico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2017-2018</a:t>
            </a:r>
            <a:endParaRPr lang="it-IT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1152525" y="1800225"/>
            <a:ext cx="9625013" cy="24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985" tIns="53492" rIns="106985" bIns="53492">
            <a:spAutoFit/>
          </a:bodyPr>
          <a:lstStyle/>
          <a:p>
            <a:pPr algn="ctr" defTabSz="1249363" eaLnBrk="0" hangingPunct="0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Corso di </a:t>
            </a:r>
          </a:p>
          <a:p>
            <a:pPr algn="ctr" defTabSz="1249363" eaLnBrk="0" hangingPunct="0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Organizzazione Aziendale</a:t>
            </a:r>
          </a:p>
          <a:p>
            <a:pPr algn="ctr" defTabSz="1249363" eaLnBrk="0" hangingPunct="0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 Sistemi Informativi</a:t>
            </a:r>
            <a:endParaRPr lang="it-IT" sz="4200" b="1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3363" y="4608513"/>
            <a:ext cx="2014537" cy="238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21112" y="288082"/>
            <a:ext cx="10180833" cy="1741108"/>
          </a:xfrm>
        </p:spPr>
        <p:txBody>
          <a:bodyPr/>
          <a:lstStyle/>
          <a:p>
            <a:pPr algn="ctr" eaLnBrk="1" hangingPunct="1"/>
            <a:r>
              <a:rPr lang="it-IT" altLang="it-IT" sz="4400" b="1" dirty="0" smtClean="0">
                <a:latin typeface="Tahoma" panose="020B0604030504040204" pitchFamily="34" charset="0"/>
              </a:rPr>
              <a:t>Sistema decisionale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76263" y="1871663"/>
            <a:ext cx="10369550" cy="4081462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it-IT" altLang="it-IT" sz="3600" dirty="0" smtClean="0"/>
              <a:t>Definisce le prerogative decisionali delle posizioni </a:t>
            </a:r>
            <a:r>
              <a:rPr lang="it-IT" altLang="it-IT" sz="3600" dirty="0" smtClean="0"/>
              <a:t>manageriali</a:t>
            </a:r>
          </a:p>
          <a:p>
            <a:pPr eaLnBrk="1" hangingPunct="1"/>
            <a:endParaRPr lang="it-IT" altLang="it-IT" sz="3600" dirty="0" smtClean="0"/>
          </a:p>
          <a:p>
            <a:pPr lvl="1" eaLnBrk="1" hangingPunct="1">
              <a:lnSpc>
                <a:spcPct val="150000"/>
              </a:lnSpc>
            </a:pPr>
            <a:r>
              <a:rPr lang="it-IT" altLang="it-IT" sz="3200" dirty="0" smtClean="0"/>
              <a:t>Ricerca di stimoli per le </a:t>
            </a:r>
            <a:r>
              <a:rPr lang="it-IT" altLang="it-IT" sz="3200" dirty="0" smtClean="0"/>
              <a:t>decisioni	        </a:t>
            </a:r>
            <a:r>
              <a:rPr lang="it-IT" altLang="it-IT" sz="3200" dirty="0" smtClean="0"/>
              <a:t>INDAGINE</a:t>
            </a:r>
          </a:p>
          <a:p>
            <a:pPr lvl="1" eaLnBrk="1" hangingPunct="1">
              <a:lnSpc>
                <a:spcPct val="150000"/>
              </a:lnSpc>
            </a:pPr>
            <a:r>
              <a:rPr lang="it-IT" altLang="it-IT" sz="3200" dirty="0" smtClean="0"/>
              <a:t>Individuazione delle possibili </a:t>
            </a:r>
            <a:r>
              <a:rPr lang="it-IT" altLang="it-IT" sz="3200" dirty="0" smtClean="0"/>
              <a:t>alternative            PROGETTAZIONE</a:t>
            </a:r>
            <a:endParaRPr lang="it-IT" altLang="it-IT" sz="3200" dirty="0" smtClean="0"/>
          </a:p>
          <a:p>
            <a:pPr lvl="1" eaLnBrk="1" hangingPunct="1">
              <a:lnSpc>
                <a:spcPct val="150000"/>
              </a:lnSpc>
            </a:pPr>
            <a:r>
              <a:rPr lang="it-IT" altLang="it-IT" sz="3200" dirty="0" smtClean="0"/>
              <a:t>Scelta tra le alternative	 	SCELTA</a:t>
            </a:r>
          </a:p>
          <a:p>
            <a:pPr lvl="1" eaLnBrk="1" hangingPunct="1">
              <a:lnSpc>
                <a:spcPct val="150000"/>
              </a:lnSpc>
            </a:pPr>
            <a:r>
              <a:rPr lang="it-IT" altLang="it-IT" sz="3200" dirty="0" smtClean="0"/>
              <a:t>Valutazione dei risultati delle </a:t>
            </a:r>
            <a:r>
              <a:rPr lang="it-IT" altLang="it-IT" sz="3200" dirty="0" smtClean="0"/>
              <a:t>scelte compiute</a:t>
            </a:r>
            <a:r>
              <a:rPr lang="it-IT" altLang="it-IT" sz="3200" dirty="0" smtClean="0"/>
              <a:t>	</a:t>
            </a:r>
            <a:r>
              <a:rPr lang="it-IT" altLang="it-IT" sz="3200" dirty="0" smtClean="0"/>
              <a:t>       REVISIONE</a:t>
            </a:r>
            <a:endParaRPr lang="it-IT" altLang="it-IT" sz="3200" dirty="0" smtClean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6337101" y="3456434"/>
            <a:ext cx="673149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12293" name="Line 8"/>
          <p:cNvSpPr>
            <a:spLocks noChangeShapeType="1"/>
          </p:cNvSpPr>
          <p:nvPr/>
        </p:nvSpPr>
        <p:spPr bwMode="auto">
          <a:xfrm>
            <a:off x="7273205" y="4104506"/>
            <a:ext cx="648072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12294" name="Line 9"/>
          <p:cNvSpPr>
            <a:spLocks noChangeShapeType="1"/>
          </p:cNvSpPr>
          <p:nvPr/>
        </p:nvSpPr>
        <p:spPr bwMode="auto">
          <a:xfrm>
            <a:off x="4896941" y="4824586"/>
            <a:ext cx="6731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12295" name="Line 10"/>
          <p:cNvSpPr>
            <a:spLocks noChangeShapeType="1"/>
          </p:cNvSpPr>
          <p:nvPr/>
        </p:nvSpPr>
        <p:spPr bwMode="auto">
          <a:xfrm>
            <a:off x="8209309" y="5472658"/>
            <a:ext cx="648072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1223963" y="1519238"/>
            <a:ext cx="9432925" cy="1462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985" tIns="53492" rIns="106985" bIns="53492">
            <a:spAutoFit/>
          </a:bodyPr>
          <a:lstStyle/>
          <a:p>
            <a:pPr marL="401638" indent="-401638" algn="ctr" defTabSz="864199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it-IT" sz="4400" b="1" spc="-113" dirty="0">
                <a:solidFill>
                  <a:schemeClr val="accent1"/>
                </a:solidFill>
                <a:latin typeface="Tahoma" panose="020B0604030504040204" pitchFamily="34" charset="0"/>
                <a:ea typeface="+mj-ea"/>
                <a:cs typeface="+mj-cs"/>
              </a:rPr>
              <a:t>I sistemi operativi di gestione</a:t>
            </a:r>
          </a:p>
          <a:p>
            <a:pPr marL="401638" indent="-401638" algn="ctr" defTabSz="864199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it-IT" sz="4400" b="1" spc="-113" dirty="0">
                <a:solidFill>
                  <a:schemeClr val="accent1"/>
                </a:solidFill>
                <a:latin typeface="Tahoma" panose="020B0604030504040204" pitchFamily="34" charset="0"/>
                <a:ea typeface="+mj-ea"/>
                <a:cs typeface="+mj-cs"/>
              </a:rPr>
              <a:t>del personale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688975"/>
            <a:ext cx="11145838" cy="12557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5871" tIns="52007" rIns="105871" bIns="52007" anchor="b">
            <a:normAutofit/>
          </a:bodyPr>
          <a:lstStyle/>
          <a:p>
            <a:pPr algn="ctr">
              <a:defRPr/>
            </a:pPr>
            <a:r>
              <a:rPr lang="it-IT" sz="4400" b="1" dirty="0">
                <a:latin typeface="Tahoma" panose="020B0604030504040204" pitchFamily="34" charset="0"/>
              </a:rPr>
              <a:t>I sistemi operativi di gestione </a:t>
            </a:r>
            <a:br>
              <a:rPr lang="it-IT" sz="4400" b="1" dirty="0">
                <a:latin typeface="Tahoma" panose="020B0604030504040204" pitchFamily="34" charset="0"/>
              </a:rPr>
            </a:br>
            <a:r>
              <a:rPr lang="it-IT" sz="4400" b="1" dirty="0">
                <a:latin typeface="Tahoma" panose="020B0604030504040204" pitchFamily="34" charset="0"/>
              </a:rPr>
              <a:t>del personale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455738" y="2663825"/>
            <a:ext cx="8528050" cy="3673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5871" tIns="52007" rIns="105871" bIns="52007"/>
          <a:lstStyle/>
          <a:p>
            <a:pPr lvl="1">
              <a:buFont typeface="Wingdings" panose="05000000000000000000" pitchFamily="2" charset="2"/>
              <a:buChar char="§"/>
            </a:pPr>
            <a:r>
              <a:rPr lang="it-IT" altLang="it-IT" sz="3600" dirty="0" smtClean="0">
                <a:solidFill>
                  <a:schemeClr val="tx2"/>
                </a:solidFill>
              </a:rPr>
              <a:t>Sistema di entrata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altLang="it-IT" sz="3600" dirty="0" smtClean="0">
                <a:solidFill>
                  <a:schemeClr val="tx2"/>
                </a:solidFill>
              </a:rPr>
              <a:t>Sistema di formazione e sviluppo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altLang="it-IT" sz="3600" dirty="0" smtClean="0">
                <a:solidFill>
                  <a:schemeClr val="tx2"/>
                </a:solidFill>
              </a:rPr>
              <a:t>Sistema di valutazione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altLang="it-IT" sz="3600" dirty="0" smtClean="0">
                <a:solidFill>
                  <a:schemeClr val="tx2"/>
                </a:solidFill>
              </a:rPr>
              <a:t>Sistema di incentivazione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altLang="it-IT" sz="3600" dirty="0" smtClean="0">
                <a:solidFill>
                  <a:schemeClr val="tx2"/>
                </a:solidFill>
              </a:rPr>
              <a:t>Sistema di uscita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576263" y="1582738"/>
            <a:ext cx="10369550" cy="1441450"/>
          </a:xfrm>
        </p:spPr>
        <p:txBody>
          <a:bodyPr/>
          <a:lstStyle/>
          <a:p>
            <a:pPr algn="ctr" eaLnBrk="1" hangingPunct="1"/>
            <a:r>
              <a:rPr lang="it-IT" altLang="it-IT" sz="4800" b="1" smtClean="0">
                <a:latin typeface="Tahoma" panose="020B0604030504040204" pitchFamily="34" charset="0"/>
              </a:rPr>
              <a:t>I sistemi operativi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400" b="1" smtClean="0">
                <a:latin typeface="Tahoma" panose="020B0604030504040204" pitchFamily="34" charset="0"/>
              </a:rPr>
              <a:t>Sistemi operativi: definizione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76263" y="2471738"/>
            <a:ext cx="10369550" cy="4081462"/>
          </a:xfrm>
        </p:spPr>
        <p:txBody>
          <a:bodyPr/>
          <a:lstStyle/>
          <a:p>
            <a:pPr eaLnBrk="1" hangingPunct="1"/>
            <a:r>
              <a:rPr lang="it-IT" altLang="it-IT" sz="3600" smtClean="0"/>
              <a:t>Sono un insieme di regole, procedure e programmi che regolano il comportamento delle persone e dei gruppi all’interno di un’organizzazione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400" b="1" smtClean="0">
                <a:latin typeface="Tahoma" panose="020B0604030504040204" pitchFamily="34" charset="0"/>
              </a:rPr>
              <a:t>Finalità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76263" y="2079625"/>
            <a:ext cx="10369550" cy="4545013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it-IT" altLang="it-IT" sz="3600" dirty="0" smtClean="0"/>
              <a:t>Definire gli obiettivi da raggiungere e le risorse disponibili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it-IT" altLang="it-IT" sz="3600" dirty="0" smtClean="0"/>
              <a:t>Fornire alle persone operanti in azienda le basi conoscitive e di giudizio necessarie per prendere le decisioni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it-IT" altLang="it-IT" sz="3600" dirty="0" smtClean="0"/>
              <a:t>Determinare la dinamica dell’organismo personale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it-IT" altLang="it-IT" sz="3600" dirty="0" smtClean="0"/>
              <a:t>Determinare le retribuzioni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01638" indent="-401638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it-IT" altLang="it-IT" sz="4400" b="1" dirty="0" smtClean="0">
                <a:latin typeface="Tahoma" panose="020B0604030504040204" pitchFamily="34" charset="0"/>
              </a:rPr>
              <a:t>Le tipologie di sistemi operativi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76263" y="2079625"/>
            <a:ext cx="5472112" cy="4081463"/>
          </a:xfrm>
        </p:spPr>
        <p:txBody>
          <a:bodyPr/>
          <a:lstStyle/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it-IT" altLang="it-IT" sz="3600" i="1" smtClean="0"/>
              <a:t>Struttura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sz="3200" smtClean="0"/>
              <a:t>Pianificazione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sz="3200" smtClean="0"/>
              <a:t>Programmazione e controllo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sz="3200" smtClean="0"/>
              <a:t>Sistema informativo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sz="3200" smtClean="0"/>
              <a:t>Sistema di coordinamento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sz="3200" smtClean="0"/>
              <a:t>Sistema decisionale.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it-IT" sz="3200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16725" y="2087563"/>
            <a:ext cx="384175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Blip>
                <a:blip r:embed="rId4"/>
              </a:buBlip>
            </a:pPr>
            <a:r>
              <a:rPr lang="it-IT" altLang="it-IT" i="1">
                <a:latin typeface="Tahoma" panose="020B0604030504040204" pitchFamily="34" charset="0"/>
              </a:rPr>
              <a:t> </a:t>
            </a:r>
            <a:r>
              <a:rPr lang="it-IT" altLang="it-IT" sz="3600" i="1"/>
              <a:t>Personale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it-IT" altLang="it-IT" sz="2800" i="1">
                <a:latin typeface="Tahoma" panose="020B0604030504040204" pitchFamily="34" charset="0"/>
              </a:rPr>
              <a:t> </a:t>
            </a:r>
            <a:r>
              <a:rPr lang="it-IT" altLang="it-IT" sz="3200"/>
              <a:t>Entrata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it-IT" altLang="it-IT" sz="3200"/>
              <a:t> Sviluppo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it-IT" altLang="it-IT" sz="3200"/>
              <a:t> Uscita.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1223963" y="1519238"/>
            <a:ext cx="9432925" cy="1462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985" tIns="53492" rIns="106985" bIns="53492">
            <a:spAutoFit/>
          </a:bodyPr>
          <a:lstStyle/>
          <a:p>
            <a:pPr marL="401638" indent="-401638" algn="ctr" defTabSz="864199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it-IT" sz="4400" b="1" spc="-113" dirty="0">
                <a:solidFill>
                  <a:schemeClr val="accent1"/>
                </a:solidFill>
                <a:latin typeface="Tahoma" panose="020B0604030504040204" pitchFamily="34" charset="0"/>
                <a:ea typeface="+mj-ea"/>
                <a:cs typeface="+mj-cs"/>
              </a:rPr>
              <a:t>I sistemi operativi di </a:t>
            </a:r>
          </a:p>
          <a:p>
            <a:pPr marL="401638" indent="-401638" algn="ctr" defTabSz="864199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it-IT" sz="4400" b="1" spc="-113" dirty="0">
                <a:solidFill>
                  <a:schemeClr val="accent1"/>
                </a:solidFill>
                <a:latin typeface="Tahoma" panose="020B0604030504040204" pitchFamily="34" charset="0"/>
                <a:ea typeface="+mj-ea"/>
                <a:cs typeface="+mj-cs"/>
              </a:rPr>
              <a:t>gestione della struttura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400" b="1" smtClean="0">
                <a:latin typeface="Tahoma" panose="020B0604030504040204" pitchFamily="34" charset="0"/>
              </a:rPr>
              <a:t>Pianificazione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547813" y="2832100"/>
            <a:ext cx="8893175" cy="2136775"/>
          </a:xfrm>
        </p:spPr>
        <p:txBody>
          <a:bodyPr/>
          <a:lstStyle/>
          <a:p>
            <a:pPr eaLnBrk="1" hangingPunct="1"/>
            <a:r>
              <a:rPr lang="it-IT" altLang="it-IT" sz="3600" smtClean="0"/>
              <a:t>Individuare gli obiettivi di lungo periodo e le risorse necessarie per raggiungerli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400" b="1" smtClean="0">
                <a:latin typeface="Tahoma" panose="020B0604030504040204" pitchFamily="34" charset="0"/>
              </a:rPr>
              <a:t>Programmazione e controllo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76263" y="2592388"/>
            <a:ext cx="10369550" cy="3568700"/>
          </a:xfrm>
        </p:spPr>
        <p:txBody>
          <a:bodyPr/>
          <a:lstStyle/>
          <a:p>
            <a:pPr eaLnBrk="1" hangingPunct="1"/>
            <a:r>
              <a:rPr lang="it-IT" altLang="it-IT" sz="3600" smtClean="0"/>
              <a:t>Si occupa di programmare l’allocazione ottimale delle risorse e controllare il loro effettivo utilizzo rispetto agli obiettivi strategici prefissati.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400" b="1" smtClean="0">
                <a:latin typeface="Tahoma" panose="020B0604030504040204" pitchFamily="34" charset="0"/>
              </a:rPr>
              <a:t>Sistema informativo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it-IT" altLang="it-IT" sz="3600" dirty="0" smtClean="0"/>
              <a:t>È costituito dall’insieme di variabili che determinano la struttura e i contenuti  dei flussi informativi destinati alle decisioni.</a:t>
            </a:r>
          </a:p>
          <a:p>
            <a:pPr eaLnBrk="1" hangingPunct="1"/>
            <a:r>
              <a:rPr lang="it-IT" altLang="it-IT" sz="3600" dirty="0" smtClean="0"/>
              <a:t>Le finalità del SI sono: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3600" dirty="0" smtClean="0"/>
              <a:t> </a:t>
            </a:r>
            <a:r>
              <a:rPr lang="it-IT" altLang="it-IT" sz="3600" dirty="0" smtClean="0"/>
              <a:t>- </a:t>
            </a:r>
            <a:r>
              <a:rPr lang="it-IT" altLang="it-IT" sz="3600" dirty="0" smtClean="0"/>
              <a:t>registrare i risultati raggiunti,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3600" dirty="0" smtClean="0"/>
              <a:t>	- richiamare l’attenzione sui problemi,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3600" dirty="0" smtClean="0"/>
              <a:t>	- valutare la situazione per pianificare il futuro.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Metropolitano</Template>
  <TotalTime>1011</TotalTime>
  <Words>284</Words>
  <Application>Microsoft Office PowerPoint</Application>
  <PresentationFormat>Personalizzato</PresentationFormat>
  <Paragraphs>62</Paragraphs>
  <Slides>12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Arial</vt:lpstr>
      <vt:lpstr>Wingdings</vt:lpstr>
      <vt:lpstr>Calibri</vt:lpstr>
      <vt:lpstr>Arial Black</vt:lpstr>
      <vt:lpstr>Times New Roman</vt:lpstr>
      <vt:lpstr>Tahoma</vt:lpstr>
      <vt:lpstr>Metropolitano</vt:lpstr>
      <vt:lpstr>   </vt:lpstr>
      <vt:lpstr>I sistemi operativi</vt:lpstr>
      <vt:lpstr>Sistemi operativi: definizione</vt:lpstr>
      <vt:lpstr>Finalità</vt:lpstr>
      <vt:lpstr>Le tipologie di sistemi operativi</vt:lpstr>
      <vt:lpstr>Presentazione standard di PowerPoint</vt:lpstr>
      <vt:lpstr>Pianificazione</vt:lpstr>
      <vt:lpstr>Programmazione e controllo</vt:lpstr>
      <vt:lpstr>Sistema informativo</vt:lpstr>
      <vt:lpstr>Sistema decisionale</vt:lpstr>
      <vt:lpstr>Presentazione standard di PowerPoint</vt:lpstr>
      <vt:lpstr>I sistemi operativi di gestione  del personale</vt:lpstr>
    </vt:vector>
  </TitlesOfParts>
  <Company>Università Carlo Cattaneo - LIUC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Organizzazione e Sistemi Informativi</dc:title>
  <dc:creator>Giacomo Buonanno</dc:creator>
  <cp:lastModifiedBy>Eliana Minelli</cp:lastModifiedBy>
  <cp:revision>234</cp:revision>
  <dcterms:created xsi:type="dcterms:W3CDTF">2007-08-31T22:20:17Z</dcterms:created>
  <dcterms:modified xsi:type="dcterms:W3CDTF">2017-09-19T16:06:03Z</dcterms:modified>
</cp:coreProperties>
</file>