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1" r:id="rId1"/>
  </p:sldMasterIdLst>
  <p:notesMasterIdLst>
    <p:notesMasterId r:id="rId21"/>
  </p:notesMasterIdLst>
  <p:handoutMasterIdLst>
    <p:handoutMasterId r:id="rId22"/>
  </p:handoutMasterIdLst>
  <p:sldIdLst>
    <p:sldId id="297" r:id="rId2"/>
    <p:sldId id="276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3" r:id="rId17"/>
    <p:sldId id="294" r:id="rId18"/>
    <p:sldId id="295" r:id="rId19"/>
    <p:sldId id="296" r:id="rId20"/>
  </p:sldIdLst>
  <p:sldSz cx="11522075" cy="7200900"/>
  <p:notesSz cx="6858000" cy="9144000"/>
  <p:defaultTextStyle>
    <a:defPPr>
      <a:defRPr lang="it-IT"/>
    </a:defPPr>
    <a:lvl1pPr algn="l" defTabSz="106838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533400" indent="-76200" algn="l" defTabSz="106838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068388" indent="-153988" algn="l" defTabSz="106838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603375" indent="-231775" algn="l" defTabSz="106838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138363" indent="-309563" algn="l" defTabSz="106838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8">
          <p15:clr>
            <a:srgbClr val="A4A3A4"/>
          </p15:clr>
        </p15:guide>
        <p15:guide id="2" pos="36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82" autoAdjust="0"/>
    <p:restoredTop sz="87172" autoAdjust="0"/>
  </p:normalViewPr>
  <p:slideViewPr>
    <p:cSldViewPr>
      <p:cViewPr varScale="1">
        <p:scale>
          <a:sx n="74" d="100"/>
          <a:sy n="74" d="100"/>
        </p:scale>
        <p:origin x="1070" y="62"/>
      </p:cViewPr>
      <p:guideLst>
        <p:guide orient="horz" pos="2268"/>
        <p:guide pos="36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6984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06984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4D90DA8-04D9-4613-9215-062B97AB4CA5}" type="datetimeFigureOut">
              <a:rPr lang="it-IT"/>
              <a:pPr>
                <a:defRPr/>
              </a:pPr>
              <a:t>19/09/2017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6984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76EF6FD-C117-40F9-A771-33D453249223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38977362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6984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06984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388F9FC-17EB-4216-A304-01C7C67D4DC6}" type="datetimeFigureOut">
              <a:rPr lang="it-IT"/>
              <a:pPr>
                <a:defRPr/>
              </a:pPr>
              <a:t>19/09/2017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t-IT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6984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B8939621-FE69-4D36-8F75-76CA4E5BD11B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0314005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10683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33400" algn="l" defTabSz="10683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68388" algn="l" defTabSz="10683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603375" algn="l" defTabSz="10683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138363" algn="l" defTabSz="10683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74620" algn="l" defTabSz="106984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09544" algn="l" defTabSz="106984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744468" algn="l" defTabSz="106984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279392" algn="l" defTabSz="106984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95325" y="690563"/>
            <a:ext cx="5465763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 bwMode="auto">
          <a:xfrm>
            <a:off x="911225" y="4343400"/>
            <a:ext cx="5033963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eaLnBrk="1" hangingPunct="1"/>
            <a:endParaRPr lang="en-GB" altLang="it-IT" smtClean="0"/>
          </a:p>
        </p:txBody>
      </p:sp>
    </p:spTree>
    <p:extLst>
      <p:ext uri="{BB962C8B-B14F-4D97-AF65-F5344CB8AC3E}">
        <p14:creationId xmlns:p14="http://schemas.microsoft.com/office/powerpoint/2010/main" val="26651525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GB" altLang="it-IT" smtClean="0"/>
          </a:p>
        </p:txBody>
      </p:sp>
    </p:spTree>
    <p:extLst>
      <p:ext uri="{BB962C8B-B14F-4D97-AF65-F5344CB8AC3E}">
        <p14:creationId xmlns:p14="http://schemas.microsoft.com/office/powerpoint/2010/main" val="26670249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95325" y="690563"/>
            <a:ext cx="5465763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xfrm>
            <a:off x="911225" y="4343400"/>
            <a:ext cx="5033963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en-GB" altLang="it-IT" smtClean="0"/>
          </a:p>
        </p:txBody>
      </p:sp>
    </p:spTree>
    <p:extLst>
      <p:ext uri="{BB962C8B-B14F-4D97-AF65-F5344CB8AC3E}">
        <p14:creationId xmlns:p14="http://schemas.microsoft.com/office/powerpoint/2010/main" val="28670856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26"/>
          <p:cNvSpPr>
            <a:spLocks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1027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17544960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GB" altLang="it-IT" smtClean="0"/>
          </a:p>
        </p:txBody>
      </p:sp>
    </p:spTree>
    <p:extLst>
      <p:ext uri="{BB962C8B-B14F-4D97-AF65-F5344CB8AC3E}">
        <p14:creationId xmlns:p14="http://schemas.microsoft.com/office/powerpoint/2010/main" val="1844225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GB" altLang="it-IT" smtClean="0"/>
          </a:p>
        </p:txBody>
      </p:sp>
    </p:spTree>
    <p:extLst>
      <p:ext uri="{BB962C8B-B14F-4D97-AF65-F5344CB8AC3E}">
        <p14:creationId xmlns:p14="http://schemas.microsoft.com/office/powerpoint/2010/main" val="4916855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it-IT" altLang="it-IT" smtClean="0"/>
              <a:t>Si complica l’attività da compiere, che  richiede di possedere competenze più specializzate,  es.:gli artigiani</a:t>
            </a:r>
          </a:p>
        </p:txBody>
      </p:sp>
    </p:spTree>
    <p:extLst>
      <p:ext uri="{BB962C8B-B14F-4D97-AF65-F5344CB8AC3E}">
        <p14:creationId xmlns:p14="http://schemas.microsoft.com/office/powerpoint/2010/main" val="28081752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it-IT" altLang="it-IT" smtClean="0"/>
              <a:t>Assume maggiore importanza la selezione, la ricerca di persone con qualità professionali e personali coerenti con il contesto aziendale</a:t>
            </a:r>
          </a:p>
        </p:txBody>
      </p:sp>
    </p:spTree>
    <p:extLst>
      <p:ext uri="{BB962C8B-B14F-4D97-AF65-F5344CB8AC3E}">
        <p14:creationId xmlns:p14="http://schemas.microsoft.com/office/powerpoint/2010/main" val="15200068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GB" altLang="it-IT" smtClean="0"/>
          </a:p>
        </p:txBody>
      </p:sp>
    </p:spTree>
    <p:extLst>
      <p:ext uri="{BB962C8B-B14F-4D97-AF65-F5344CB8AC3E}">
        <p14:creationId xmlns:p14="http://schemas.microsoft.com/office/powerpoint/2010/main" val="24509101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it-IT" altLang="it-IT" smtClean="0"/>
              <a:t>Specializzazione funzionale: gruppi di processi della medesima specie (es.: produzione, marketing)</a:t>
            </a:r>
          </a:p>
        </p:txBody>
      </p:sp>
    </p:spTree>
    <p:extLst>
      <p:ext uri="{BB962C8B-B14F-4D97-AF65-F5344CB8AC3E}">
        <p14:creationId xmlns:p14="http://schemas.microsoft.com/office/powerpoint/2010/main" val="1666387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1522075" cy="72009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0343" y="808990"/>
            <a:ext cx="10189835" cy="352044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317" spc="-113" baseline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0834" y="4417220"/>
            <a:ext cx="8721131" cy="1728216"/>
          </a:xfrm>
        </p:spPr>
        <p:txBody>
          <a:bodyPr>
            <a:normAutofit/>
          </a:bodyPr>
          <a:lstStyle>
            <a:lvl1pPr marL="0" indent="0" algn="l">
              <a:buNone/>
              <a:defRPr sz="3024">
                <a:solidFill>
                  <a:schemeClr val="bg1"/>
                </a:solidFill>
                <a:latin typeface="+mj-lt"/>
              </a:defRPr>
            </a:lvl1pPr>
            <a:lvl2pPr marL="432100" indent="0" algn="ctr">
              <a:buNone/>
              <a:defRPr sz="2646"/>
            </a:lvl2pPr>
            <a:lvl3pPr marL="864199" indent="0" algn="ctr">
              <a:buNone/>
              <a:defRPr sz="2268"/>
            </a:lvl3pPr>
            <a:lvl4pPr marL="1296299" indent="0" algn="ctr">
              <a:buNone/>
              <a:defRPr sz="1890"/>
            </a:lvl4pPr>
            <a:lvl5pPr marL="1728399" indent="0" algn="ctr">
              <a:buNone/>
              <a:defRPr sz="1890"/>
            </a:lvl5pPr>
            <a:lvl6pPr marL="2160499" indent="0" algn="ctr">
              <a:buNone/>
              <a:defRPr sz="1890"/>
            </a:lvl6pPr>
            <a:lvl7pPr marL="2592598" indent="0" algn="ctr">
              <a:buNone/>
              <a:defRPr sz="1890"/>
            </a:lvl7pPr>
            <a:lvl8pPr marL="3024698" indent="0" algn="ctr">
              <a:buNone/>
              <a:defRPr sz="1890"/>
            </a:lvl8pPr>
            <a:lvl9pPr marL="3456798" indent="0" algn="ctr">
              <a:buNone/>
              <a:defRPr sz="189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>
              <a:defRPr/>
            </a:pPr>
            <a:fld id="{DA30B0ED-AE60-4B8D-A455-C019E01AB049}" type="datetime1">
              <a:rPr lang="it-IT" smtClean="0"/>
              <a:pPr>
                <a:defRPr/>
              </a:pPr>
              <a:t>19/09/2017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827850A7-7CB1-4C4D-80B4-AD08BA0FB046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75783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71887C-9D50-49A3-A52E-965DF73C6AF9}" type="datetime1">
              <a:rPr lang="it-IT" smtClean="0"/>
              <a:pPr>
                <a:defRPr/>
              </a:pPr>
              <a:t>19/09/2017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2E2AC-D171-45D9-9240-932592C1D13D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955744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63488" y="730091"/>
            <a:ext cx="2484447" cy="504063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9131" y="750094"/>
            <a:ext cx="7309316" cy="5670709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14E809-2B2B-49A5-9DA1-98B1BEF48EA9}" type="datetime1">
              <a:rPr lang="it-IT" smtClean="0"/>
              <a:pPr>
                <a:defRPr/>
              </a:pPr>
              <a:t>19/09/2017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3B56-54EE-4F48-ADF4-19761AE7EF26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62324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7FDEC7-B61F-420E-A2D6-901862FECE9C}" type="datetime1">
              <a:rPr lang="it-IT" smtClean="0"/>
              <a:pPr>
                <a:defRPr/>
              </a:pPr>
              <a:t>19/09/2017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C76DF-CA16-4F20-B898-945F54A069A4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29586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343" y="805790"/>
            <a:ext cx="10188395" cy="352364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317" b="0" baseline="0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834" y="4414419"/>
            <a:ext cx="8719330" cy="1728216"/>
          </a:xfrm>
        </p:spPr>
        <p:txBody>
          <a:bodyPr anchor="t">
            <a:normAutofit/>
          </a:bodyPr>
          <a:lstStyle>
            <a:lvl1pPr marL="0" indent="0">
              <a:buNone/>
              <a:defRPr sz="3024">
                <a:solidFill>
                  <a:schemeClr val="tx1"/>
                </a:solidFill>
                <a:latin typeface="+mj-lt"/>
              </a:defRPr>
            </a:lvl1pPr>
            <a:lvl2pPr marL="432100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864199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3pPr>
            <a:lvl4pPr marL="129629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72839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216049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59259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302469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45679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ECDBE5-3AA6-4D5D-94FA-64FE47A2D125}" type="datetime1">
              <a:rPr lang="it-IT" smtClean="0"/>
              <a:pPr>
                <a:defRPr/>
              </a:pPr>
              <a:t>19/09/2017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96F4B-3D0B-4BE8-B442-5B896BC33AB9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29512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9475" y="2098041"/>
            <a:ext cx="4407194" cy="3955694"/>
          </a:xfrm>
        </p:spPr>
        <p:txBody>
          <a:bodyPr/>
          <a:lstStyle>
            <a:lvl1pPr>
              <a:defRPr sz="2268"/>
            </a:lvl1pPr>
            <a:lvl2pPr>
              <a:defRPr sz="1890"/>
            </a:lvl2pPr>
            <a:lvl3pPr>
              <a:defRPr sz="1701"/>
            </a:lvl3pPr>
            <a:lvl4pPr>
              <a:defRPr sz="1512"/>
            </a:lvl4pPr>
            <a:lvl5pPr>
              <a:defRPr sz="1512"/>
            </a:lvl5pPr>
            <a:lvl6pPr>
              <a:defRPr sz="1512"/>
            </a:lvl6pPr>
            <a:lvl7pPr>
              <a:defRPr sz="1512"/>
            </a:lvl7pPr>
            <a:lvl8pPr>
              <a:defRPr sz="1512"/>
            </a:lvl8pPr>
            <a:lvl9pPr>
              <a:defRPr sz="1512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020" y="2098041"/>
            <a:ext cx="4407194" cy="3955694"/>
          </a:xfrm>
        </p:spPr>
        <p:txBody>
          <a:bodyPr/>
          <a:lstStyle>
            <a:lvl1pPr>
              <a:defRPr sz="2268"/>
            </a:lvl1pPr>
            <a:lvl2pPr>
              <a:defRPr sz="1890"/>
            </a:lvl2pPr>
            <a:lvl3pPr>
              <a:defRPr sz="1701"/>
            </a:lvl3pPr>
            <a:lvl4pPr>
              <a:defRPr sz="1512"/>
            </a:lvl4pPr>
            <a:lvl5pPr>
              <a:defRPr sz="1512"/>
            </a:lvl5pPr>
            <a:lvl6pPr>
              <a:defRPr sz="1512"/>
            </a:lvl6pPr>
            <a:lvl7pPr>
              <a:defRPr sz="1512"/>
            </a:lvl7pPr>
            <a:lvl8pPr>
              <a:defRPr sz="1512"/>
            </a:lvl8pPr>
            <a:lvl9pPr>
              <a:defRPr sz="1512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CDB6A3-E7E6-4D3A-AE9F-EDC6AAC0FFB0}" type="datetime1">
              <a:rPr lang="it-IT" smtClean="0"/>
              <a:pPr>
                <a:defRPr/>
              </a:pPr>
              <a:t>19/09/2017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6127-5C74-4854-A933-7AF24F876239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66582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9475" y="2142490"/>
            <a:ext cx="4407194" cy="759570"/>
          </a:xfrm>
        </p:spPr>
        <p:txBody>
          <a:bodyPr anchor="ctr">
            <a:normAutofit/>
          </a:bodyPr>
          <a:lstStyle>
            <a:lvl1pPr marL="0" indent="0">
              <a:buNone/>
              <a:defRPr sz="2079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32100" indent="0">
              <a:buNone/>
              <a:defRPr sz="1890" b="1"/>
            </a:lvl2pPr>
            <a:lvl3pPr marL="864199" indent="0">
              <a:buNone/>
              <a:defRPr sz="1701" b="1"/>
            </a:lvl3pPr>
            <a:lvl4pPr marL="1296299" indent="0">
              <a:buNone/>
              <a:defRPr sz="1512" b="1"/>
            </a:lvl4pPr>
            <a:lvl5pPr marL="1728399" indent="0">
              <a:buNone/>
              <a:defRPr sz="1512" b="1"/>
            </a:lvl5pPr>
            <a:lvl6pPr marL="2160499" indent="0">
              <a:buNone/>
              <a:defRPr sz="1512" b="1"/>
            </a:lvl6pPr>
            <a:lvl7pPr marL="2592598" indent="0">
              <a:buNone/>
              <a:defRPr sz="1512" b="1"/>
            </a:lvl7pPr>
            <a:lvl8pPr marL="3024698" indent="0">
              <a:buNone/>
              <a:defRPr sz="1512" b="1"/>
            </a:lvl8pPr>
            <a:lvl9pPr marL="3456798" indent="0">
              <a:buNone/>
              <a:defRPr sz="1512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9475" y="2890738"/>
            <a:ext cx="4407194" cy="3360420"/>
          </a:xfrm>
        </p:spPr>
        <p:txBody>
          <a:bodyPr/>
          <a:lstStyle>
            <a:lvl1pPr>
              <a:defRPr sz="2268"/>
            </a:lvl1pPr>
            <a:lvl2pPr>
              <a:defRPr sz="1890"/>
            </a:lvl2pPr>
            <a:lvl3pPr>
              <a:defRPr sz="1701"/>
            </a:lvl3pPr>
            <a:lvl4pPr>
              <a:defRPr sz="1512"/>
            </a:lvl4pPr>
            <a:lvl5pPr>
              <a:defRPr sz="1512"/>
            </a:lvl5pPr>
            <a:lvl6pPr>
              <a:defRPr sz="1512"/>
            </a:lvl6pPr>
            <a:lvl7pPr>
              <a:defRPr sz="1512"/>
            </a:lvl7pPr>
            <a:lvl8pPr>
              <a:defRPr sz="1512"/>
            </a:lvl8pPr>
            <a:lvl9pPr>
              <a:defRPr sz="1512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77502" y="2140357"/>
            <a:ext cx="4407194" cy="758495"/>
          </a:xfrm>
        </p:spPr>
        <p:txBody>
          <a:bodyPr anchor="ctr">
            <a:normAutofit/>
          </a:bodyPr>
          <a:lstStyle>
            <a:lvl1pPr marL="0" indent="0">
              <a:buNone/>
              <a:defRPr sz="2079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32100" indent="0">
              <a:buNone/>
              <a:defRPr sz="1890" b="1"/>
            </a:lvl2pPr>
            <a:lvl3pPr marL="864199" indent="0">
              <a:buNone/>
              <a:defRPr sz="1701" b="1"/>
            </a:lvl3pPr>
            <a:lvl4pPr marL="1296299" indent="0">
              <a:buNone/>
              <a:defRPr sz="1512" b="1"/>
            </a:lvl4pPr>
            <a:lvl5pPr marL="1728399" indent="0">
              <a:buNone/>
              <a:defRPr sz="1512" b="1"/>
            </a:lvl5pPr>
            <a:lvl6pPr marL="2160499" indent="0">
              <a:buNone/>
              <a:defRPr sz="1512" b="1"/>
            </a:lvl6pPr>
            <a:lvl7pPr marL="2592598" indent="0">
              <a:buNone/>
              <a:defRPr sz="1512" b="1"/>
            </a:lvl7pPr>
            <a:lvl8pPr marL="3024698" indent="0">
              <a:buNone/>
              <a:defRPr sz="1512" b="1"/>
            </a:lvl8pPr>
            <a:lvl9pPr marL="3456798" indent="0">
              <a:buNone/>
              <a:defRPr sz="1512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77502" y="2888540"/>
            <a:ext cx="4407194" cy="3360420"/>
          </a:xfrm>
        </p:spPr>
        <p:txBody>
          <a:bodyPr/>
          <a:lstStyle>
            <a:lvl1pPr>
              <a:defRPr sz="2268"/>
            </a:lvl1pPr>
            <a:lvl2pPr>
              <a:defRPr sz="1890"/>
            </a:lvl2pPr>
            <a:lvl3pPr>
              <a:defRPr sz="1701"/>
            </a:lvl3pPr>
            <a:lvl4pPr>
              <a:defRPr sz="1512"/>
            </a:lvl4pPr>
            <a:lvl5pPr>
              <a:defRPr sz="1512"/>
            </a:lvl5pPr>
            <a:lvl6pPr>
              <a:defRPr sz="1512"/>
            </a:lvl6pPr>
            <a:lvl7pPr>
              <a:defRPr sz="1512"/>
            </a:lvl7pPr>
            <a:lvl8pPr>
              <a:defRPr sz="1512"/>
            </a:lvl8pPr>
            <a:lvl9pPr>
              <a:defRPr sz="1512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96C53B-A939-4CED-9047-688EAED4C457}" type="datetime1">
              <a:rPr lang="it-IT" smtClean="0"/>
              <a:pPr>
                <a:defRPr/>
              </a:pPr>
              <a:t>19/09/2017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B76E-9FD9-4180-9AC2-966EE750D56E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66797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22F3E3-F75E-41A7-9CDF-114FE70DABF5}" type="datetime1">
              <a:rPr lang="it-IT" smtClean="0"/>
              <a:pPr>
                <a:defRPr/>
              </a:pPr>
              <a:t>19/09/2017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9345-8F5A-4EAA-809E-5D1E268D6F51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27256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15BC3E-2683-45D5-A8F8-B3CB455015B7}" type="datetime1">
              <a:rPr lang="it-IT" smtClean="0"/>
              <a:pPr>
                <a:defRPr/>
              </a:pPr>
              <a:t>19/09/2017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B52D-BAC2-44B8-9E73-94923A36BC78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35765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01297" y="0"/>
            <a:ext cx="4320778" cy="72009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7807457" y="569396"/>
            <a:ext cx="3197376" cy="2016252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78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129" y="800100"/>
            <a:ext cx="5761038" cy="4800600"/>
          </a:xfrm>
        </p:spPr>
        <p:txBody>
          <a:bodyPr/>
          <a:lstStyle>
            <a:lvl1pPr>
              <a:defRPr sz="3024"/>
            </a:lvl1pPr>
            <a:lvl2pPr>
              <a:defRPr sz="2646"/>
            </a:lvl2pPr>
            <a:lvl3pPr>
              <a:defRPr sz="2268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234" y="2637404"/>
            <a:ext cx="3211778" cy="3283336"/>
          </a:xfrm>
        </p:spPr>
        <p:txBody>
          <a:bodyPr>
            <a:normAutofit/>
          </a:bodyPr>
          <a:lstStyle>
            <a:lvl1pPr marL="0" marR="0" indent="0" algn="l" defTabSz="864199" rtl="0" eaLnBrk="1" fontAlgn="auto" latinLnBrk="0" hangingPunct="1">
              <a:lnSpc>
                <a:spcPct val="100000"/>
              </a:lnSpc>
              <a:spcBef>
                <a:spcPts val="1134"/>
              </a:spcBef>
              <a:spcAft>
                <a:spcPts val="0"/>
              </a:spcAft>
              <a:buClrTx/>
              <a:buSzTx/>
              <a:buFontTx/>
              <a:buNone/>
              <a:tabLst/>
              <a:defRPr sz="1701">
                <a:solidFill>
                  <a:srgbClr val="262626"/>
                </a:solidFill>
              </a:defRPr>
            </a:lvl1pPr>
            <a:lvl2pPr marL="432100" indent="0">
              <a:buNone/>
              <a:defRPr sz="1134"/>
            </a:lvl2pPr>
            <a:lvl3pPr marL="864199" indent="0">
              <a:buNone/>
              <a:defRPr sz="945"/>
            </a:lvl3pPr>
            <a:lvl4pPr marL="1296299" indent="0">
              <a:buNone/>
              <a:defRPr sz="851"/>
            </a:lvl4pPr>
            <a:lvl5pPr marL="1728399" indent="0">
              <a:buNone/>
              <a:defRPr sz="851"/>
            </a:lvl5pPr>
            <a:lvl6pPr marL="2160499" indent="0">
              <a:buNone/>
              <a:defRPr sz="851"/>
            </a:lvl6pPr>
            <a:lvl7pPr marL="2592598" indent="0">
              <a:buNone/>
              <a:defRPr sz="851"/>
            </a:lvl7pPr>
            <a:lvl8pPr marL="3024698" indent="0">
              <a:buNone/>
              <a:defRPr sz="851"/>
            </a:lvl8pPr>
            <a:lvl9pPr marL="3456798" indent="0">
              <a:buNone/>
              <a:defRPr sz="851"/>
            </a:lvl9pPr>
          </a:lstStyle>
          <a:p>
            <a:pPr marL="0" marR="0" lvl="0" indent="0" algn="l" defTabSz="864199" rtl="0" eaLnBrk="1" fontAlgn="auto" latinLnBrk="0" hangingPunct="1">
              <a:lnSpc>
                <a:spcPct val="100000"/>
              </a:lnSpc>
              <a:spcBef>
                <a:spcPts val="1323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17D9C8-C7D1-4C91-9ED7-D27BCBAFFD45}" type="datetime1">
              <a:rPr lang="it-IT" smtClean="0"/>
              <a:pPr>
                <a:defRPr/>
              </a:pPr>
              <a:t>19/09/2017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5C72442C-4956-416D-BFD3-A29835871F9F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352884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550" y="5689601"/>
            <a:ext cx="10188395" cy="643947"/>
          </a:xfrm>
        </p:spPr>
        <p:txBody>
          <a:bodyPr anchor="b">
            <a:normAutofit/>
          </a:bodyPr>
          <a:lstStyle>
            <a:lvl1pPr>
              <a:defRPr sz="3024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522075" cy="5597500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756"/>
              </a:spcBef>
              <a:buNone/>
              <a:defRPr sz="302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32100" indent="0">
              <a:buNone/>
              <a:defRPr sz="2646"/>
            </a:lvl2pPr>
            <a:lvl3pPr marL="864199" indent="0">
              <a:buNone/>
              <a:defRPr sz="2268"/>
            </a:lvl3pPr>
            <a:lvl4pPr marL="1296299" indent="0">
              <a:buNone/>
              <a:defRPr sz="1890"/>
            </a:lvl4pPr>
            <a:lvl5pPr marL="1728399" indent="0">
              <a:buNone/>
              <a:defRPr sz="1890"/>
            </a:lvl5pPr>
            <a:lvl6pPr marL="2160499" indent="0">
              <a:buNone/>
              <a:defRPr sz="1890"/>
            </a:lvl6pPr>
            <a:lvl7pPr marL="2592598" indent="0">
              <a:buNone/>
              <a:defRPr sz="1890"/>
            </a:lvl7pPr>
            <a:lvl8pPr marL="3024698" indent="0">
              <a:buNone/>
              <a:defRPr sz="1890"/>
            </a:lvl8pPr>
            <a:lvl9pPr marL="3456798" indent="0">
              <a:buNone/>
              <a:defRPr sz="189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475" y="6205222"/>
            <a:ext cx="8722211" cy="56007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323">
                <a:solidFill>
                  <a:srgbClr val="262626"/>
                </a:solidFill>
              </a:defRPr>
            </a:lvl1pPr>
            <a:lvl2pPr marL="432100" indent="0">
              <a:buNone/>
              <a:defRPr sz="1134"/>
            </a:lvl2pPr>
            <a:lvl3pPr marL="864199" indent="0">
              <a:buNone/>
              <a:defRPr sz="945"/>
            </a:lvl3pPr>
            <a:lvl4pPr marL="1296299" indent="0">
              <a:buNone/>
              <a:defRPr sz="851"/>
            </a:lvl4pPr>
            <a:lvl5pPr marL="1728399" indent="0">
              <a:buNone/>
              <a:defRPr sz="851"/>
            </a:lvl5pPr>
            <a:lvl6pPr marL="2160499" indent="0">
              <a:buNone/>
              <a:defRPr sz="851"/>
            </a:lvl6pPr>
            <a:lvl7pPr marL="2592598" indent="0">
              <a:buNone/>
              <a:defRPr sz="851"/>
            </a:lvl7pPr>
            <a:lvl8pPr marL="3024698" indent="0">
              <a:buNone/>
              <a:defRPr sz="851"/>
            </a:lvl8pPr>
            <a:lvl9pPr marL="3456798" indent="0">
              <a:buNone/>
              <a:defRPr sz="85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>
              <a:defRPr/>
            </a:pPr>
            <a:fld id="{8C990469-1819-4AE7-9E28-7E0B805B8FF9}" type="datetime1">
              <a:rPr lang="it-IT" smtClean="0"/>
              <a:pPr>
                <a:defRPr/>
              </a:pPr>
              <a:t>19/09/2017</a:t>
            </a:fld>
            <a:endParaRPr lang="it-IT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075946D1-A886-4A76-82D9-938D72180051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452029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1112" y="524510"/>
            <a:ext cx="10180833" cy="17411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9476" y="2112265"/>
            <a:ext cx="10162830" cy="39544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8117" y="6733069"/>
            <a:ext cx="3888700" cy="2400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98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>
              <a:defRPr/>
            </a:pPr>
            <a:fld id="{66A9BAA7-77A2-47DF-B272-53CE06E8E409}" type="datetime1">
              <a:rPr lang="it-IT" smtClean="0"/>
              <a:pPr>
                <a:defRPr/>
              </a:pPr>
              <a:t>19/09/2017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8117" y="6882432"/>
            <a:ext cx="4752856" cy="2400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98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82367" y="6170233"/>
            <a:ext cx="2765298" cy="14668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735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84BB5702-9098-4520-A317-7696FC489519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93399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txStyles>
    <p:titleStyle>
      <a:lvl1pPr algn="l" defTabSz="864199" rtl="0" eaLnBrk="1" latinLnBrk="0" hangingPunct="1">
        <a:lnSpc>
          <a:spcPct val="85000"/>
        </a:lnSpc>
        <a:spcBef>
          <a:spcPct val="0"/>
        </a:spcBef>
        <a:buNone/>
        <a:defRPr sz="5104" kern="1200" spc="-113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86420" indent="-86420" algn="l" defTabSz="864199" rtl="0" eaLnBrk="1" latinLnBrk="0" hangingPunct="1">
        <a:lnSpc>
          <a:spcPct val="85000"/>
        </a:lnSpc>
        <a:spcBef>
          <a:spcPts val="1229"/>
        </a:spcBef>
        <a:buFont typeface="Arial" pitchFamily="34" charset="0"/>
        <a:buChar char=" "/>
        <a:defRPr sz="2268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28396" indent="-324075" algn="l" defTabSz="864199" rtl="0" eaLnBrk="1" latinLnBrk="0" hangingPunct="1">
        <a:lnSpc>
          <a:spcPct val="85000"/>
        </a:lnSpc>
        <a:spcBef>
          <a:spcPts val="567"/>
        </a:spcBef>
        <a:buFont typeface="Arial" pitchFamily="34" charset="0"/>
        <a:buChar char=" "/>
        <a:defRPr sz="2268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18520" indent="-518520" algn="l" defTabSz="864199" rtl="0" eaLnBrk="1" latinLnBrk="0" hangingPunct="1">
        <a:lnSpc>
          <a:spcPct val="85000"/>
        </a:lnSpc>
        <a:spcBef>
          <a:spcPts val="567"/>
        </a:spcBef>
        <a:buFont typeface="Arial" pitchFamily="34" charset="0"/>
        <a:buChar char=" "/>
        <a:defRPr sz="189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777779" indent="-777779" algn="l" defTabSz="864199" rtl="0" eaLnBrk="1" latinLnBrk="0" hangingPunct="1">
        <a:lnSpc>
          <a:spcPct val="85000"/>
        </a:lnSpc>
        <a:spcBef>
          <a:spcPts val="567"/>
        </a:spcBef>
        <a:buFont typeface="Arial" pitchFamily="34" charset="0"/>
        <a:buChar char=" "/>
        <a:defRPr sz="170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37039" indent="-1037039" algn="l" defTabSz="864199" rtl="0" eaLnBrk="1" latinLnBrk="0" hangingPunct="1">
        <a:lnSpc>
          <a:spcPct val="85000"/>
        </a:lnSpc>
        <a:spcBef>
          <a:spcPts val="567"/>
        </a:spcBef>
        <a:buFont typeface="Arial" pitchFamily="34" charset="0"/>
        <a:buChar char=" "/>
        <a:defRPr sz="170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134120" indent="-216050" algn="l" defTabSz="864199" rtl="0" eaLnBrk="1" latinLnBrk="0" hangingPunct="1">
        <a:lnSpc>
          <a:spcPct val="85000"/>
        </a:lnSpc>
        <a:spcBef>
          <a:spcPts val="567"/>
        </a:spcBef>
        <a:buFont typeface="Arial" pitchFamily="34" charset="0"/>
        <a:buChar char=" "/>
        <a:defRPr sz="170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323140" indent="-216050" algn="l" defTabSz="864199" rtl="0" eaLnBrk="1" latinLnBrk="0" hangingPunct="1">
        <a:lnSpc>
          <a:spcPct val="85000"/>
        </a:lnSpc>
        <a:spcBef>
          <a:spcPts val="567"/>
        </a:spcBef>
        <a:buFont typeface="Arial" pitchFamily="34" charset="0"/>
        <a:buChar char=" "/>
        <a:defRPr sz="170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512160" indent="-216050" algn="l" defTabSz="864199" rtl="0" eaLnBrk="1" latinLnBrk="0" hangingPunct="1">
        <a:lnSpc>
          <a:spcPct val="85000"/>
        </a:lnSpc>
        <a:spcBef>
          <a:spcPts val="567"/>
        </a:spcBef>
        <a:buFont typeface="Arial" pitchFamily="34" charset="0"/>
        <a:buChar char=" "/>
        <a:defRPr sz="170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701180" indent="-216050" algn="l" defTabSz="864199" rtl="0" eaLnBrk="1" latinLnBrk="0" hangingPunct="1">
        <a:lnSpc>
          <a:spcPct val="85000"/>
        </a:lnSpc>
        <a:spcBef>
          <a:spcPts val="567"/>
        </a:spcBef>
        <a:buFont typeface="Arial" pitchFamily="34" charset="0"/>
        <a:buChar char=" "/>
        <a:defRPr sz="170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100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199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299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399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499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598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698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798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00050"/>
            <a:ext cx="11522075" cy="1600200"/>
          </a:xfrm>
          <a:noFill/>
        </p:spPr>
        <p:txBody>
          <a:bodyPr lIns="107728" tIns="53864" rIns="107728" bIns="53864" anchor="b"/>
          <a:lstStyle/>
          <a:p>
            <a:pPr eaLnBrk="1" hangingPunct="1"/>
            <a:r>
              <a:rPr lang="it-IT" altLang="it-IT" smtClean="0"/>
              <a:t> </a:t>
            </a:r>
            <a:br>
              <a:rPr lang="it-IT" altLang="it-IT" smtClean="0"/>
            </a:br>
            <a:r>
              <a:rPr lang="it-IT" altLang="it-IT" smtClean="0"/>
              <a:t/>
            </a:r>
            <a:br>
              <a:rPr lang="it-IT" altLang="it-IT" smtClean="0"/>
            </a:br>
            <a:endParaRPr lang="it-IT" altLang="it-IT" smtClean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39863" y="4537075"/>
            <a:ext cx="7273925" cy="2363788"/>
          </a:xfrm>
        </p:spPr>
        <p:txBody>
          <a:bodyPr lIns="107728" tIns="53864" rIns="107728" bIns="53864"/>
          <a:lstStyle/>
          <a:p>
            <a:pPr eaLnBrk="1" hangingPunct="1">
              <a:lnSpc>
                <a:spcPct val="90000"/>
              </a:lnSpc>
              <a:defRPr/>
            </a:pPr>
            <a:endParaRPr lang="it-IT" b="1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Anno Accademico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2017-2018</a:t>
            </a:r>
            <a:endParaRPr lang="it-IT" b="1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1152525" y="1800225"/>
            <a:ext cx="9625013" cy="244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6985" tIns="53492" rIns="106985" bIns="53492">
            <a:spAutoFit/>
          </a:bodyPr>
          <a:lstStyle/>
          <a:p>
            <a:pPr algn="ctr" defTabSz="1249363" eaLnBrk="0" hangingPunct="0">
              <a:defRPr/>
            </a:pPr>
            <a:r>
              <a:rPr lang="it-IT" sz="51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Corso di </a:t>
            </a:r>
          </a:p>
          <a:p>
            <a:pPr algn="ctr" defTabSz="1249363" eaLnBrk="0" hangingPunct="0">
              <a:defRPr/>
            </a:pPr>
            <a:r>
              <a:rPr lang="it-IT" sz="51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Organizzazione Aziendale</a:t>
            </a:r>
          </a:p>
          <a:p>
            <a:pPr algn="ctr" defTabSz="1249363" eaLnBrk="0" hangingPunct="0">
              <a:defRPr/>
            </a:pPr>
            <a:r>
              <a:rPr lang="it-IT" sz="51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e Sistemi Informativi</a:t>
            </a:r>
            <a:endParaRPr lang="it-IT" sz="4200" b="1">
              <a:solidFill>
                <a:schemeClr val="bg1"/>
              </a:solidFill>
              <a:latin typeface="Tahoma" pitchFamily="34" charset="0"/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3363" y="4608513"/>
            <a:ext cx="2014537" cy="2386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1728788" y="647700"/>
            <a:ext cx="83470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 anchor="ctr"/>
          <a:lstStyle/>
          <a:p>
            <a:pPr algn="ctr" defTabSz="1249363" eaLnBrk="0" hangingPunct="0">
              <a:lnSpc>
                <a:spcPct val="85000"/>
              </a:lnSpc>
              <a:defRPr/>
            </a:pPr>
            <a:r>
              <a:rPr lang="it-IT" sz="4400" b="1" spc="-113" dirty="0">
                <a:solidFill>
                  <a:schemeClr val="accent1"/>
                </a:solidFill>
                <a:latin typeface="Tahoma" panose="020B0604030504040204" pitchFamily="34" charset="0"/>
                <a:ea typeface="+mj-ea"/>
                <a:cs typeface="+mj-cs"/>
              </a:rPr>
              <a:t>Vantaggi / svantaggi</a:t>
            </a:r>
          </a:p>
          <a:p>
            <a:pPr algn="ctr" defTabSz="1249363" eaLnBrk="0" hangingPunct="0">
              <a:lnSpc>
                <a:spcPct val="85000"/>
              </a:lnSpc>
              <a:defRPr/>
            </a:pPr>
            <a:r>
              <a:rPr lang="it-IT" sz="4400" b="1" spc="-113" dirty="0">
                <a:solidFill>
                  <a:schemeClr val="accent1"/>
                </a:solidFill>
                <a:latin typeface="Tahoma" panose="020B0604030504040204" pitchFamily="34" charset="0"/>
                <a:ea typeface="+mj-ea"/>
                <a:cs typeface="+mj-cs"/>
              </a:rPr>
              <a:t>dello schema funzionale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1008063" y="2305050"/>
            <a:ext cx="4800600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/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3200" b="1">
                <a:solidFill>
                  <a:schemeClr val="tx2"/>
                </a:solidFill>
                <a:latin typeface="Tahoma" panose="020B0604030504040204" pitchFamily="34" charset="0"/>
              </a:rPr>
              <a:t>VANTAGGI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it-IT" altLang="it-IT" sz="3200">
              <a:solidFill>
                <a:schemeClr val="tx2"/>
              </a:solidFill>
              <a:latin typeface="Tahoma" panose="020B060403050404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3000">
                <a:solidFill>
                  <a:schemeClr val="tx2"/>
                </a:solidFill>
                <a:latin typeface="Tahoma" panose="020B0604030504040204" pitchFamily="34" charset="0"/>
              </a:rPr>
              <a:t>Economie di scala e specializzazione con aggregazione delle attività tecnicamente omogenee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6048375" y="2305050"/>
            <a:ext cx="4802188" cy="431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/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3200" b="1">
                <a:solidFill>
                  <a:schemeClr val="tx2"/>
                </a:solidFill>
                <a:latin typeface="Tahoma" panose="020B0604030504040204" pitchFamily="34" charset="0"/>
              </a:rPr>
              <a:t>SVANTAGGI /COSTI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it-IT" altLang="it-IT" sz="320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3000">
                <a:solidFill>
                  <a:schemeClr val="tx2"/>
                </a:solidFill>
                <a:latin typeface="Tahoma" panose="020B0604030504040204" pitchFamily="34" charset="0"/>
              </a:rPr>
              <a:t>Comportamenti orientati a obiettivi parziali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it-IT" altLang="it-IT" sz="3000">
              <a:solidFill>
                <a:schemeClr val="tx2"/>
              </a:solidFill>
              <a:latin typeface="Tahoma" panose="020B060403050404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it-IT" altLang="it-IT" sz="3000">
              <a:solidFill>
                <a:schemeClr val="tx2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2"/>
          <p:cNvGraphicFramePr>
            <a:graphicFrameLocks/>
          </p:cNvGraphicFramePr>
          <p:nvPr/>
        </p:nvGraphicFramePr>
        <p:xfrm>
          <a:off x="215900" y="1655763"/>
          <a:ext cx="11042650" cy="5106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6" name="MS Organization Chart 2.0" r:id="rId3" imgW="3504349" imgH="2339638" progId="OrgPlusWOPX.4">
                  <p:embed followColorScheme="full"/>
                </p:oleObj>
              </mc:Choice>
              <mc:Fallback>
                <p:oleObj name="MS Organization Chart 2.0" r:id="rId3" imgW="3504349" imgH="2339638" progId="OrgPlusWOPX.4">
                  <p:embed followColorScheme="full"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900" y="1655763"/>
                        <a:ext cx="11042650" cy="5106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5" name="Line 3"/>
          <p:cNvSpPr>
            <a:spLocks noChangeShapeType="1"/>
          </p:cNvSpPr>
          <p:nvPr/>
        </p:nvSpPr>
        <p:spPr bwMode="auto">
          <a:xfrm flipV="1">
            <a:off x="865188" y="3455988"/>
            <a:ext cx="9024937" cy="1587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9601200" y="2320925"/>
            <a:ext cx="1444625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6985" tIns="53492" rIns="106985" bIns="53492">
            <a:spAutoFit/>
          </a:bodyPr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300" b="1" i="1">
                <a:solidFill>
                  <a:schemeClr val="tx2"/>
                </a:solidFill>
                <a:latin typeface="Times New Roman" panose="02020603050405020304" pitchFamily="18" charset="0"/>
              </a:rPr>
              <a:t>Corporate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9698038" y="4400550"/>
            <a:ext cx="1309687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6985" tIns="53492" rIns="106985" bIns="53492">
            <a:spAutoFit/>
          </a:bodyPr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300" b="1" i="1">
                <a:solidFill>
                  <a:schemeClr val="tx2"/>
                </a:solidFill>
                <a:latin typeface="Times New Roman" panose="02020603050405020304" pitchFamily="18" charset="0"/>
              </a:rPr>
              <a:t>Divisioni</a:t>
            </a:r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1439863" y="479425"/>
            <a:ext cx="9026525" cy="68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6985" tIns="53492" rIns="106985" bIns="53492">
            <a:spAutoFit/>
          </a:bodyPr>
          <a:lstStyle/>
          <a:p>
            <a:pPr algn="ctr" defTabSz="1249363" eaLnBrk="0" hangingPunct="0">
              <a:lnSpc>
                <a:spcPct val="85000"/>
              </a:lnSpc>
              <a:defRPr/>
            </a:pPr>
            <a:r>
              <a:rPr lang="it-IT" sz="4400" b="1" spc="-113" dirty="0">
                <a:solidFill>
                  <a:schemeClr val="accent1"/>
                </a:solidFill>
                <a:latin typeface="Tahoma" panose="020B0604030504040204" pitchFamily="34" charset="0"/>
                <a:ea typeface="+mj-ea"/>
                <a:cs typeface="+mj-cs"/>
              </a:rPr>
              <a:t>Schema Divisionale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1728788" y="504825"/>
            <a:ext cx="8267700" cy="85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 anchor="ctr"/>
          <a:lstStyle/>
          <a:p>
            <a:pPr algn="ctr" defTabSz="1249363" eaLnBrk="0" hangingPunct="0">
              <a:lnSpc>
                <a:spcPct val="85000"/>
              </a:lnSpc>
              <a:defRPr/>
            </a:pPr>
            <a:r>
              <a:rPr lang="it-IT" sz="4400" b="1" spc="-113" dirty="0">
                <a:solidFill>
                  <a:schemeClr val="accent1"/>
                </a:solidFill>
                <a:latin typeface="Tahoma" panose="020B0604030504040204" pitchFamily="34" charset="0"/>
                <a:ea typeface="+mj-ea"/>
                <a:cs typeface="+mj-cs"/>
              </a:rPr>
              <a:t>Schema divisionale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865188" y="1439863"/>
            <a:ext cx="10152062" cy="5119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/>
          <a:lstStyle>
            <a:lvl1pPr marL="401638" indent="-401638" defTabSz="1069975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23888" indent="-88900" defTabSz="1069975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69975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69975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69975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002060"/>
              </a:buClr>
            </a:pPr>
            <a:r>
              <a:rPr lang="it-IT" altLang="it-IT" sz="2800" dirty="0">
                <a:solidFill>
                  <a:schemeClr val="tx2"/>
                </a:solidFill>
                <a:latin typeface="Tahoma" panose="020B0604030504040204" pitchFamily="34" charset="0"/>
              </a:rPr>
              <a:t>Diversificazione spinta	 	struttura divisionale</a:t>
            </a:r>
          </a:p>
          <a:p>
            <a:pPr eaLnBrk="1" hangingPunct="1">
              <a:buClr>
                <a:srgbClr val="002060"/>
              </a:buClr>
            </a:pPr>
            <a:r>
              <a:rPr lang="it-IT" altLang="it-IT" sz="2800" dirty="0">
                <a:solidFill>
                  <a:schemeClr val="tx2"/>
                </a:solidFill>
                <a:latin typeface="Tahoma" panose="020B0604030504040204" pitchFamily="34" charset="0"/>
              </a:rPr>
              <a:t>Principali criteri di divisione:</a:t>
            </a:r>
          </a:p>
          <a:p>
            <a:pPr eaLnBrk="1" hangingPunct="1">
              <a:buClr>
                <a:srgbClr val="002060"/>
              </a:buClr>
              <a:buFont typeface="Wingdings" panose="05000000000000000000" pitchFamily="2" charset="2"/>
              <a:buNone/>
            </a:pPr>
            <a:endParaRPr lang="it-IT" altLang="it-IT" sz="2800" dirty="0">
              <a:solidFill>
                <a:schemeClr val="tx2"/>
              </a:solidFill>
              <a:latin typeface="Tahoma" panose="020B0604030504040204" pitchFamily="34" charset="0"/>
            </a:endParaRPr>
          </a:p>
          <a:p>
            <a:pPr lvl="1">
              <a:spcBef>
                <a:spcPct val="0"/>
              </a:spcBef>
              <a:buClr>
                <a:srgbClr val="002060"/>
              </a:buClr>
              <a:buSzTx/>
              <a:buFont typeface="Wingdings" panose="05000000000000000000" pitchFamily="2" charset="2"/>
              <a:buChar char="ü"/>
            </a:pPr>
            <a:r>
              <a:rPr lang="it-IT" altLang="it-IT" sz="2800" dirty="0">
                <a:solidFill>
                  <a:schemeClr val="tx2"/>
                </a:solidFill>
                <a:latin typeface="Tahoma" panose="020B0604030504040204" pitchFamily="34" charset="0"/>
              </a:rPr>
              <a:t>prodotto</a:t>
            </a:r>
          </a:p>
          <a:p>
            <a:pPr lvl="1">
              <a:spcBef>
                <a:spcPct val="0"/>
              </a:spcBef>
              <a:buClr>
                <a:srgbClr val="002060"/>
              </a:buClr>
              <a:buSzTx/>
              <a:buFont typeface="Wingdings" panose="05000000000000000000" pitchFamily="2" charset="2"/>
              <a:buChar char="ü"/>
            </a:pPr>
            <a:r>
              <a:rPr lang="it-IT" altLang="it-IT" sz="2800" dirty="0">
                <a:solidFill>
                  <a:schemeClr val="tx2"/>
                </a:solidFill>
                <a:latin typeface="Tahoma" panose="020B0604030504040204" pitchFamily="34" charset="0"/>
              </a:rPr>
              <a:t>mercato</a:t>
            </a:r>
          </a:p>
          <a:p>
            <a:pPr lvl="1">
              <a:spcBef>
                <a:spcPct val="0"/>
              </a:spcBef>
              <a:buClr>
                <a:srgbClr val="002060"/>
              </a:buClr>
              <a:buSzTx/>
              <a:buFont typeface="Wingdings" panose="05000000000000000000" pitchFamily="2" charset="2"/>
              <a:buChar char="ü"/>
            </a:pPr>
            <a:r>
              <a:rPr lang="it-IT" altLang="it-IT" sz="2800" dirty="0">
                <a:solidFill>
                  <a:schemeClr val="tx2"/>
                </a:solidFill>
                <a:latin typeface="Tahoma" panose="020B0604030504040204" pitchFamily="34" charset="0"/>
              </a:rPr>
              <a:t>cliente</a:t>
            </a:r>
          </a:p>
          <a:p>
            <a:pPr lvl="1">
              <a:spcBef>
                <a:spcPct val="0"/>
              </a:spcBef>
              <a:buClr>
                <a:srgbClr val="002060"/>
              </a:buClr>
              <a:buSzTx/>
              <a:buFont typeface="Wingdings" panose="05000000000000000000" pitchFamily="2" charset="2"/>
              <a:buChar char="ü"/>
            </a:pPr>
            <a:endParaRPr lang="it-IT" altLang="it-IT" sz="2800" dirty="0">
              <a:solidFill>
                <a:schemeClr val="tx2"/>
              </a:solidFill>
              <a:latin typeface="Tahoma" panose="020B0604030504040204" pitchFamily="34" charset="0"/>
            </a:endParaRPr>
          </a:p>
          <a:p>
            <a:pPr eaLnBrk="1" hangingPunct="1">
              <a:buClr>
                <a:srgbClr val="002060"/>
              </a:buClr>
            </a:pPr>
            <a:r>
              <a:rPr lang="it-IT" altLang="it-IT" sz="2800" dirty="0">
                <a:solidFill>
                  <a:schemeClr val="tx2"/>
                </a:solidFill>
                <a:latin typeface="Tahoma" panose="020B0604030504040204" pitchFamily="34" charset="0"/>
              </a:rPr>
              <a:t>Sistemi operativi molto sviluppati (soprattutto coordinamento, sistema informativo e gestione RU)</a:t>
            </a:r>
          </a:p>
          <a:p>
            <a:pPr eaLnBrk="1" hangingPunct="1">
              <a:buClr>
                <a:srgbClr val="002060"/>
              </a:buClr>
            </a:pPr>
            <a:r>
              <a:rPr lang="it-IT" altLang="it-IT" sz="2800" dirty="0">
                <a:solidFill>
                  <a:schemeClr val="tx2"/>
                </a:solidFill>
                <a:latin typeface="Tahoma" panose="020B0604030504040204" pitchFamily="34" charset="0"/>
              </a:rPr>
              <a:t>Decentramento a livello di divisioni (combinazioni parziali)</a:t>
            </a: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5184973" y="1728242"/>
            <a:ext cx="863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417638" y="479425"/>
            <a:ext cx="9821862" cy="1200150"/>
          </a:xfrm>
        </p:spPr>
        <p:txBody>
          <a:bodyPr>
            <a:normAutofit/>
          </a:bodyPr>
          <a:lstStyle/>
          <a:p>
            <a:pPr algn="ctr" defTabSz="1249363" eaLnBrk="0" fontAlgn="base" hangingPunct="0">
              <a:spcAft>
                <a:spcPct val="0"/>
              </a:spcAft>
              <a:defRPr/>
            </a:pPr>
            <a:r>
              <a:rPr lang="it-IT" sz="4400" b="1" dirty="0">
                <a:latin typeface="Tahoma" panose="020B0604030504040204" pitchFamily="34" charset="0"/>
              </a:rPr>
              <a:t>Schema divisionale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2665413" y="2376488"/>
            <a:ext cx="5761037" cy="280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6985" tIns="53492" rIns="106985" bIns="53492">
            <a:spAutoFit/>
          </a:bodyPr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698625" indent="-261938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3600">
                <a:solidFill>
                  <a:schemeClr val="tx2"/>
                </a:solidFill>
                <a:latin typeface="Tahoma" panose="020B0604030504040204" pitchFamily="34" charset="0"/>
              </a:rPr>
              <a:t>4 varianti fondamentali:</a:t>
            </a:r>
            <a:r>
              <a:rPr lang="it-IT" altLang="it-IT" sz="2400">
                <a:solidFill>
                  <a:schemeClr val="tx2"/>
                </a:solidFill>
                <a:latin typeface="Tahoma" panose="020B0604030504040204" pitchFamily="34" charset="0"/>
              </a:rPr>
              <a:t> </a:t>
            </a:r>
          </a:p>
          <a:p>
            <a:pPr lvl="1" eaLnBrk="1" hangingPunct="1"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Accentrato</a:t>
            </a:r>
          </a:p>
          <a:p>
            <a:pPr lvl="1" eaLnBrk="1" hangingPunct="1"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Integrato</a:t>
            </a:r>
          </a:p>
          <a:p>
            <a:pPr lvl="1" eaLnBrk="1" hangingPunct="1"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Decentrato</a:t>
            </a:r>
          </a:p>
          <a:p>
            <a:pPr lvl="1" eaLnBrk="1" hangingPunct="1"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Reticolare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1008063" y="576263"/>
            <a:ext cx="96964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 anchor="ctr"/>
          <a:lstStyle/>
          <a:p>
            <a:pPr algn="ctr" defTabSz="1249363" eaLnBrk="0" hangingPunct="0">
              <a:lnSpc>
                <a:spcPct val="85000"/>
              </a:lnSpc>
              <a:defRPr/>
            </a:pPr>
            <a:r>
              <a:rPr lang="it-IT" sz="4400" b="1" spc="-113" dirty="0">
                <a:solidFill>
                  <a:schemeClr val="accent1"/>
                </a:solidFill>
                <a:latin typeface="Tahoma" panose="020B0604030504040204" pitchFamily="34" charset="0"/>
                <a:ea typeface="+mj-ea"/>
                <a:cs typeface="+mj-cs"/>
              </a:rPr>
              <a:t>Schema divisionale accentrato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417638" y="2079625"/>
            <a:ext cx="9083675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/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 Adottato in presenza di </a:t>
            </a:r>
            <a:r>
              <a:rPr lang="it-IT" altLang="it-IT" sz="2800" b="1">
                <a:solidFill>
                  <a:schemeClr val="tx2"/>
                </a:solidFill>
                <a:latin typeface="Tahoma" panose="020B0604030504040204" pitchFamily="34" charset="0"/>
              </a:rPr>
              <a:t>integrazione verticale</a:t>
            </a: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 tra le diverse divisioni.</a:t>
            </a: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endParaRPr lang="it-IT" altLang="it-IT" sz="2800">
              <a:solidFill>
                <a:schemeClr val="tx2"/>
              </a:solidFill>
              <a:latin typeface="Tahoma" panose="020B060403050404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 Fissazione di </a:t>
            </a:r>
            <a:r>
              <a:rPr lang="it-IT" altLang="it-IT" sz="2800" b="1">
                <a:solidFill>
                  <a:schemeClr val="tx2"/>
                </a:solidFill>
                <a:latin typeface="Tahoma" panose="020B0604030504040204" pitchFamily="34" charset="0"/>
              </a:rPr>
              <a:t>prezzi</a:t>
            </a: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 interni di </a:t>
            </a:r>
            <a:r>
              <a:rPr lang="it-IT" altLang="it-IT" sz="2800" b="1">
                <a:solidFill>
                  <a:schemeClr val="tx2"/>
                </a:solidFill>
                <a:latin typeface="Tahoma" panose="020B0604030504040204" pitchFamily="34" charset="0"/>
              </a:rPr>
              <a:t>trasferimento</a:t>
            </a: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.</a:t>
            </a: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endParaRPr lang="it-IT" altLang="it-IT" sz="2800">
              <a:solidFill>
                <a:schemeClr val="tx2"/>
              </a:solidFill>
              <a:latin typeface="Tahoma" panose="020B060403050404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 </a:t>
            </a:r>
            <a:r>
              <a:rPr lang="it-IT" altLang="it-IT" sz="2800" b="1">
                <a:solidFill>
                  <a:schemeClr val="tx2"/>
                </a:solidFill>
                <a:latin typeface="Tahoma" panose="020B0604030504040204" pitchFamily="34" charset="0"/>
              </a:rPr>
              <a:t>Politiche</a:t>
            </a: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 funzionali </a:t>
            </a:r>
            <a:r>
              <a:rPr lang="it-IT" altLang="it-IT" sz="2800" b="1">
                <a:solidFill>
                  <a:schemeClr val="tx2"/>
                </a:solidFill>
                <a:latin typeface="Tahoma" panose="020B0604030504040204" pitchFamily="34" charset="0"/>
              </a:rPr>
              <a:t>comuni</a:t>
            </a: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 a tutte le divisioni  curate e seguite dagli staff centrali (es. la ricerca &amp; sviluppo, la finanza, il personale, il marketing strategico, il controllo di gestione).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1296988" y="647700"/>
            <a:ext cx="8990012" cy="85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 anchor="ctr"/>
          <a:lstStyle/>
          <a:p>
            <a:pPr algn="ctr" defTabSz="1249363" eaLnBrk="0" hangingPunct="0">
              <a:lnSpc>
                <a:spcPct val="85000"/>
              </a:lnSpc>
              <a:defRPr/>
            </a:pPr>
            <a:r>
              <a:rPr lang="it-IT" sz="4400" b="1" spc="-113" dirty="0">
                <a:solidFill>
                  <a:schemeClr val="accent1"/>
                </a:solidFill>
                <a:latin typeface="Tahoma" panose="020B0604030504040204" pitchFamily="34" charset="0"/>
                <a:ea typeface="+mj-ea"/>
                <a:cs typeface="+mj-cs"/>
              </a:rPr>
              <a:t>Schema divisionale integrato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798513" y="2160588"/>
            <a:ext cx="10102850" cy="464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/>
          <a:lstStyle>
            <a:lvl1pPr marL="401638" indent="-401638" defTabSz="1069975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69975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69975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69975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69975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 Introduzione di sistemi di coordinamento più sofisticati, diffusione di know how, tecnologico e commerciale, di cui il quartier generale pianifica e gestisce l’utilizzazione in aree di prodotto e mercato  diverse.  </a:t>
            </a:r>
          </a:p>
          <a:p>
            <a:pPr eaLnBrk="1" hangingPunct="1"/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Presenza di forti strutture di corporate, o comunque di funzioni accentrate presso la società capo-gruppo. </a:t>
            </a:r>
          </a:p>
          <a:p>
            <a:pPr eaLnBrk="1" hangingPunct="1"/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La diversificazione trova sviluppo nella formazione di diverse società. </a:t>
            </a:r>
          </a:p>
          <a:p>
            <a:pPr eaLnBrk="1" hangingPunct="1"/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Diffuso nelle aziende di credito.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1055688" y="320675"/>
            <a:ext cx="97948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 anchor="ctr"/>
          <a:lstStyle/>
          <a:p>
            <a:pPr algn="ctr" defTabSz="1249363" eaLnBrk="0" hangingPunct="0">
              <a:lnSpc>
                <a:spcPct val="85000"/>
              </a:lnSpc>
              <a:defRPr/>
            </a:pPr>
            <a:r>
              <a:rPr lang="it-IT" sz="4400" b="1" spc="-113" dirty="0">
                <a:solidFill>
                  <a:schemeClr val="accent1"/>
                </a:solidFill>
                <a:latin typeface="Tahoma" panose="020B0604030504040204" pitchFamily="34" charset="0"/>
                <a:ea typeface="+mj-ea"/>
                <a:cs typeface="+mj-cs"/>
              </a:rPr>
              <a:t>Schema divisionale decentrato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936625" y="1655763"/>
            <a:ext cx="9793288" cy="51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/>
          <a:lstStyle>
            <a:lvl1pPr marL="401638" indent="-401638" defTabSz="1069975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8163" indent="-358775" defTabSz="1069975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69975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69975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69975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it-IT" altLang="it-IT" sz="3200">
                <a:solidFill>
                  <a:schemeClr val="tx2"/>
                </a:solidFill>
                <a:latin typeface="Tahoma" panose="020B0604030504040204" pitchFamily="34" charset="0"/>
              </a:rPr>
              <a:t>Versione “pura” dello  schema divisionale. </a:t>
            </a:r>
          </a:p>
          <a:p>
            <a:pPr lvl="1" eaLnBrk="1" hangingPunct="1"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it-IT" altLang="it-IT" sz="3200">
                <a:solidFill>
                  <a:schemeClr val="tx2"/>
                </a:solidFill>
                <a:latin typeface="Tahoma" panose="020B0604030504040204" pitchFamily="34" charset="0"/>
              </a:rPr>
              <a:t>Divisioni largamente autonome nelle loro scelte, anche di tipo strategico.</a:t>
            </a:r>
          </a:p>
          <a:p>
            <a:pPr lvl="1" eaLnBrk="1" hangingPunct="1"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it-IT" altLang="it-IT" sz="3200">
                <a:solidFill>
                  <a:schemeClr val="tx2"/>
                </a:solidFill>
                <a:latin typeface="Tahoma" panose="020B0604030504040204" pitchFamily="34" charset="0"/>
              </a:rPr>
              <a:t>Coordinamento ricercato attraverso regole del gioco e incentivi di tipo economico (logica del mercato).</a:t>
            </a:r>
          </a:p>
          <a:p>
            <a:pPr lvl="1" eaLnBrk="1" hangingPunct="1"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it-IT" altLang="it-IT" sz="3200">
                <a:solidFill>
                  <a:schemeClr val="tx2"/>
                </a:solidFill>
                <a:latin typeface="Tahoma" panose="020B0604030504040204" pitchFamily="34" charset="0"/>
              </a:rPr>
              <a:t>Limitato sviluppo degli organi di staff del quartier generale.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368425" y="504825"/>
            <a:ext cx="8990013" cy="1395413"/>
          </a:xfrm>
        </p:spPr>
        <p:txBody>
          <a:bodyPr>
            <a:normAutofit/>
          </a:bodyPr>
          <a:lstStyle/>
          <a:p>
            <a:pPr algn="ctr" defTabSz="1249363" eaLnBrk="0" fontAlgn="base" hangingPunct="0">
              <a:spcAft>
                <a:spcPct val="0"/>
              </a:spcAft>
              <a:defRPr/>
            </a:pPr>
            <a:r>
              <a:rPr lang="it-IT" sz="4400" b="1" dirty="0">
                <a:latin typeface="Tahoma" panose="020B0604030504040204" pitchFamily="34" charset="0"/>
              </a:rPr>
              <a:t>Schema divisionale reticolare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952500" y="2390775"/>
            <a:ext cx="9551988" cy="325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6985" tIns="53492" rIns="106985" bIns="53492">
            <a:spAutoFit/>
          </a:bodyPr>
          <a:lstStyle>
            <a:lvl1pPr marL="401638" indent="-401638" defTabSz="1069975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8163" indent="-358775" defTabSz="1069975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69975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69975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69975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 </a:t>
            </a:r>
            <a:r>
              <a:rPr lang="it-IT" altLang="it-IT" sz="3200">
                <a:solidFill>
                  <a:schemeClr val="tx2"/>
                </a:solidFill>
                <a:latin typeface="Tahoma" panose="020B0604030504040204" pitchFamily="34" charset="0"/>
              </a:rPr>
              <a:t>Forte diversificazione per linee geografiche e per linee di prodotto</a:t>
            </a:r>
          </a:p>
          <a:p>
            <a:pPr lvl="1" eaLnBrk="1" hangingPunct="1"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it-IT" altLang="it-IT" sz="3200">
                <a:solidFill>
                  <a:schemeClr val="tx2"/>
                </a:solidFill>
                <a:latin typeface="Tahoma" panose="020B0604030504040204" pitchFamily="34" charset="0"/>
              </a:rPr>
              <a:t> L’impresa “transnazionale” centralizza alcune risorse nel paese d’origine, mentre altre vengono centralizzate in altri contesti nazionali</a:t>
            </a:r>
          </a:p>
          <a:p>
            <a:pPr lvl="1" eaLnBrk="1" hangingPunct="1"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it-IT" altLang="it-IT" sz="3200">
                <a:solidFill>
                  <a:schemeClr val="tx2"/>
                </a:solidFill>
                <a:latin typeface="Tahoma" panose="020B0604030504040204" pitchFamily="34" charset="0"/>
              </a:rPr>
              <a:t> Maggior autonomia delle singole divisioni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ChangeArrowheads="1"/>
          </p:cNvSpPr>
          <p:nvPr/>
        </p:nvSpPr>
        <p:spPr bwMode="auto">
          <a:xfrm>
            <a:off x="5632450" y="5319713"/>
            <a:ext cx="1344613" cy="5334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sp>
        <p:nvSpPr>
          <p:cNvPr id="20483" name="AutoShape 3"/>
          <p:cNvSpPr>
            <a:spLocks noChangeArrowheads="1"/>
          </p:cNvSpPr>
          <p:nvPr/>
        </p:nvSpPr>
        <p:spPr bwMode="auto">
          <a:xfrm>
            <a:off x="6497638" y="6492875"/>
            <a:ext cx="1343025" cy="5334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9953625" y="5319713"/>
            <a:ext cx="1344613" cy="5334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9090025" y="3798888"/>
            <a:ext cx="1344613" cy="5334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6689725" y="3878263"/>
            <a:ext cx="1343025" cy="5334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sp>
        <p:nvSpPr>
          <p:cNvPr id="20487" name="AutoShape 7"/>
          <p:cNvSpPr>
            <a:spLocks noChangeArrowheads="1"/>
          </p:cNvSpPr>
          <p:nvPr/>
        </p:nvSpPr>
        <p:spPr bwMode="auto">
          <a:xfrm>
            <a:off x="8993188" y="6411913"/>
            <a:ext cx="1344612" cy="5334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977063" y="5611813"/>
            <a:ext cx="2976562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V="1">
            <a:off x="7553325" y="4332288"/>
            <a:ext cx="1631950" cy="2212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7937500" y="4411663"/>
            <a:ext cx="1536700" cy="2058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491" name="Oval 11"/>
          <p:cNvSpPr>
            <a:spLocks noChangeArrowheads="1"/>
          </p:cNvSpPr>
          <p:nvPr/>
        </p:nvSpPr>
        <p:spPr bwMode="auto">
          <a:xfrm>
            <a:off x="7712075" y="5176838"/>
            <a:ext cx="1631950" cy="6635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sp>
        <p:nvSpPr>
          <p:cNvPr id="20492" name="AutoShape 12"/>
          <p:cNvSpPr>
            <a:spLocks noChangeArrowheads="1"/>
          </p:cNvSpPr>
          <p:nvPr/>
        </p:nvSpPr>
        <p:spPr bwMode="auto">
          <a:xfrm>
            <a:off x="160338" y="3425825"/>
            <a:ext cx="1344612" cy="533400"/>
          </a:xfrm>
          <a:prstGeom prst="roundRect">
            <a:avLst>
              <a:gd name="adj" fmla="val 16667"/>
            </a:avLst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sp>
        <p:nvSpPr>
          <p:cNvPr id="20493" name="AutoShape 13"/>
          <p:cNvSpPr>
            <a:spLocks noChangeArrowheads="1"/>
          </p:cNvSpPr>
          <p:nvPr/>
        </p:nvSpPr>
        <p:spPr bwMode="auto">
          <a:xfrm>
            <a:off x="1069975" y="4587875"/>
            <a:ext cx="1344613" cy="533400"/>
          </a:xfrm>
          <a:prstGeom prst="roundRect">
            <a:avLst>
              <a:gd name="adj" fmla="val 16667"/>
            </a:avLst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sp>
        <p:nvSpPr>
          <p:cNvPr id="20494" name="AutoShape 14"/>
          <p:cNvSpPr>
            <a:spLocks noChangeArrowheads="1"/>
          </p:cNvSpPr>
          <p:nvPr/>
        </p:nvSpPr>
        <p:spPr bwMode="auto">
          <a:xfrm>
            <a:off x="4481513" y="3452813"/>
            <a:ext cx="1343025" cy="533400"/>
          </a:xfrm>
          <a:prstGeom prst="roundRect">
            <a:avLst>
              <a:gd name="adj" fmla="val 16667"/>
            </a:avLst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sp>
        <p:nvSpPr>
          <p:cNvPr id="20495" name="AutoShape 15"/>
          <p:cNvSpPr>
            <a:spLocks noChangeArrowheads="1"/>
          </p:cNvSpPr>
          <p:nvPr/>
        </p:nvSpPr>
        <p:spPr bwMode="auto">
          <a:xfrm>
            <a:off x="3616325" y="1905000"/>
            <a:ext cx="1344613" cy="533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sp>
        <p:nvSpPr>
          <p:cNvPr id="20496" name="AutoShape 16"/>
          <p:cNvSpPr>
            <a:spLocks noChangeArrowheads="1"/>
          </p:cNvSpPr>
          <p:nvPr/>
        </p:nvSpPr>
        <p:spPr bwMode="auto">
          <a:xfrm>
            <a:off x="1154113" y="2016125"/>
            <a:ext cx="1344612" cy="5334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sp>
        <p:nvSpPr>
          <p:cNvPr id="20497" name="AutoShape 17"/>
          <p:cNvSpPr>
            <a:spLocks noChangeArrowheads="1"/>
          </p:cNvSpPr>
          <p:nvPr/>
        </p:nvSpPr>
        <p:spPr bwMode="auto">
          <a:xfrm>
            <a:off x="3667125" y="4587875"/>
            <a:ext cx="1343025" cy="5334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>
            <a:off x="1504950" y="3719513"/>
            <a:ext cx="2976563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499" name="Line 19"/>
          <p:cNvSpPr>
            <a:spLocks noChangeShapeType="1"/>
          </p:cNvSpPr>
          <p:nvPr/>
        </p:nvSpPr>
        <p:spPr bwMode="auto">
          <a:xfrm flipV="1">
            <a:off x="2176463" y="2438400"/>
            <a:ext cx="1536700" cy="2125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500" name="Line 20"/>
          <p:cNvSpPr>
            <a:spLocks noChangeShapeType="1"/>
          </p:cNvSpPr>
          <p:nvPr/>
        </p:nvSpPr>
        <p:spPr bwMode="auto">
          <a:xfrm>
            <a:off x="2463800" y="2519363"/>
            <a:ext cx="15367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501" name="Oval 21"/>
          <p:cNvSpPr>
            <a:spLocks noChangeArrowheads="1"/>
          </p:cNvSpPr>
          <p:nvPr/>
        </p:nvSpPr>
        <p:spPr bwMode="auto">
          <a:xfrm>
            <a:off x="2271713" y="3319463"/>
            <a:ext cx="1633537" cy="6619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sp>
        <p:nvSpPr>
          <p:cNvPr id="20502" name="Line 22"/>
          <p:cNvSpPr>
            <a:spLocks noChangeShapeType="1"/>
          </p:cNvSpPr>
          <p:nvPr/>
        </p:nvSpPr>
        <p:spPr bwMode="auto">
          <a:xfrm>
            <a:off x="8032750" y="4144963"/>
            <a:ext cx="1057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503" name="Line 23"/>
          <p:cNvSpPr>
            <a:spLocks noChangeShapeType="1"/>
          </p:cNvSpPr>
          <p:nvPr/>
        </p:nvSpPr>
        <p:spPr bwMode="auto">
          <a:xfrm>
            <a:off x="7840663" y="6705600"/>
            <a:ext cx="1249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504" name="Line 24"/>
          <p:cNvSpPr>
            <a:spLocks noChangeShapeType="1"/>
          </p:cNvSpPr>
          <p:nvPr/>
        </p:nvSpPr>
        <p:spPr bwMode="auto">
          <a:xfrm flipV="1">
            <a:off x="6497638" y="4386263"/>
            <a:ext cx="576262" cy="879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505" name="Line 25"/>
          <p:cNvSpPr>
            <a:spLocks noChangeShapeType="1"/>
          </p:cNvSpPr>
          <p:nvPr/>
        </p:nvSpPr>
        <p:spPr bwMode="auto">
          <a:xfrm flipV="1">
            <a:off x="10050463" y="5826125"/>
            <a:ext cx="384175" cy="560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506" name="Line 26"/>
          <p:cNvSpPr>
            <a:spLocks noChangeShapeType="1"/>
          </p:cNvSpPr>
          <p:nvPr/>
        </p:nvSpPr>
        <p:spPr bwMode="auto">
          <a:xfrm flipH="1" flipV="1">
            <a:off x="6305550" y="5826125"/>
            <a:ext cx="479425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507" name="Line 27"/>
          <p:cNvSpPr>
            <a:spLocks noChangeShapeType="1"/>
          </p:cNvSpPr>
          <p:nvPr/>
        </p:nvSpPr>
        <p:spPr bwMode="auto">
          <a:xfrm flipH="1" flipV="1">
            <a:off x="10050463" y="4305300"/>
            <a:ext cx="574675" cy="1039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508" name="Line 28"/>
          <p:cNvSpPr>
            <a:spLocks noChangeShapeType="1"/>
          </p:cNvSpPr>
          <p:nvPr/>
        </p:nvSpPr>
        <p:spPr bwMode="auto">
          <a:xfrm flipV="1">
            <a:off x="6784975" y="4305300"/>
            <a:ext cx="2400300" cy="1120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509" name="Line 29"/>
          <p:cNvSpPr>
            <a:spLocks noChangeShapeType="1"/>
          </p:cNvSpPr>
          <p:nvPr/>
        </p:nvSpPr>
        <p:spPr bwMode="auto">
          <a:xfrm>
            <a:off x="6881813" y="5745163"/>
            <a:ext cx="2111375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510" name="Line 30"/>
          <p:cNvSpPr>
            <a:spLocks noChangeShapeType="1"/>
          </p:cNvSpPr>
          <p:nvPr/>
        </p:nvSpPr>
        <p:spPr bwMode="auto">
          <a:xfrm flipH="1" flipV="1">
            <a:off x="7745413" y="4386263"/>
            <a:ext cx="2400300" cy="958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511" name="Line 31"/>
          <p:cNvSpPr>
            <a:spLocks noChangeShapeType="1"/>
          </p:cNvSpPr>
          <p:nvPr/>
        </p:nvSpPr>
        <p:spPr bwMode="auto">
          <a:xfrm flipV="1">
            <a:off x="7745413" y="5745163"/>
            <a:ext cx="2208212" cy="881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512" name="Line 32"/>
          <p:cNvSpPr>
            <a:spLocks noChangeShapeType="1"/>
          </p:cNvSpPr>
          <p:nvPr/>
        </p:nvSpPr>
        <p:spPr bwMode="auto">
          <a:xfrm flipV="1">
            <a:off x="7265988" y="4386263"/>
            <a:ext cx="287337" cy="215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513" name="Line 33"/>
          <p:cNvSpPr>
            <a:spLocks noChangeShapeType="1"/>
          </p:cNvSpPr>
          <p:nvPr/>
        </p:nvSpPr>
        <p:spPr bwMode="auto">
          <a:xfrm flipV="1">
            <a:off x="9571038" y="4240213"/>
            <a:ext cx="90487" cy="2239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514" name="AutoShape 34"/>
          <p:cNvSpPr>
            <a:spLocks noChangeArrowheads="1"/>
          </p:cNvSpPr>
          <p:nvPr/>
        </p:nvSpPr>
        <p:spPr bwMode="auto">
          <a:xfrm rot="2199312">
            <a:off x="5207000" y="4375150"/>
            <a:ext cx="1046163" cy="720725"/>
          </a:xfrm>
          <a:prstGeom prst="rightArrow">
            <a:avLst>
              <a:gd name="adj1" fmla="val 50000"/>
              <a:gd name="adj2" fmla="val 36289"/>
            </a:avLst>
          </a:prstGeom>
          <a:gradFill rotWithShape="0">
            <a:gsLst>
              <a:gs pos="0">
                <a:srgbClr val="6666FF"/>
              </a:gs>
              <a:gs pos="100000">
                <a:schemeClr val="bg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sp>
        <p:nvSpPr>
          <p:cNvPr id="20515" name="Text Box 35"/>
          <p:cNvSpPr txBox="1">
            <a:spLocks noChangeArrowheads="1"/>
          </p:cNvSpPr>
          <p:nvPr/>
        </p:nvSpPr>
        <p:spPr bwMode="auto">
          <a:xfrm>
            <a:off x="6624638" y="2014538"/>
            <a:ext cx="4487862" cy="137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6985" tIns="53492" rIns="106985" bIns="53492">
            <a:spAutoFit/>
          </a:bodyPr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b="1">
                <a:solidFill>
                  <a:schemeClr val="tx2"/>
                </a:solidFill>
                <a:latin typeface="Tahoma" panose="020B0604030504040204" pitchFamily="34" charset="0"/>
              </a:rPr>
              <a:t>MODELLO GLOBALE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b="1">
                <a:solidFill>
                  <a:schemeClr val="tx2"/>
                </a:solidFill>
                <a:latin typeface="Tahoma" panose="020B0604030504040204" pitchFamily="34" charset="0"/>
              </a:rPr>
              <a:t>CENTRALIZZATO</a:t>
            </a:r>
            <a:r>
              <a:rPr lang="it-IT" altLang="it-IT" sz="2000">
                <a:solidFill>
                  <a:schemeClr val="tx2"/>
                </a:solidFill>
                <a:latin typeface="Tahoma" panose="020B0604030504040204" pitchFamily="34" charset="0"/>
              </a:rPr>
              <a:t>:</a:t>
            </a:r>
          </a:p>
          <a:p>
            <a:pPr>
              <a:spcBef>
                <a:spcPct val="0"/>
              </a:spcBef>
              <a:buClr>
                <a:schemeClr val="tx1"/>
              </a:buClr>
              <a:buSzPts val="2000"/>
              <a:buFontTx/>
              <a:buNone/>
            </a:pPr>
            <a:r>
              <a:rPr lang="it-IT" altLang="it-IT" sz="2000">
                <a:solidFill>
                  <a:schemeClr val="tx2"/>
                </a:solidFill>
                <a:latin typeface="Tahoma" panose="020B0604030504040204" pitchFamily="34" charset="0"/>
              </a:rPr>
              <a:t>- Controllo centrale su decisioni, risorse e informazioni</a:t>
            </a:r>
          </a:p>
        </p:txBody>
      </p:sp>
      <p:sp>
        <p:nvSpPr>
          <p:cNvPr id="20516" name="Text Box 36"/>
          <p:cNvSpPr txBox="1">
            <a:spLocks noChangeArrowheads="1"/>
          </p:cNvSpPr>
          <p:nvPr/>
        </p:nvSpPr>
        <p:spPr bwMode="auto">
          <a:xfrm>
            <a:off x="400050" y="5410200"/>
            <a:ext cx="5627688" cy="1646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6985" tIns="53492" rIns="106985" bIns="53492">
            <a:spAutoFit/>
          </a:bodyPr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b="1">
                <a:solidFill>
                  <a:schemeClr val="tx2"/>
                </a:solidFill>
                <a:latin typeface="Tahoma" panose="020B0604030504040204" pitchFamily="34" charset="0"/>
              </a:rPr>
              <a:t>MODELLO DI RETE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b="1">
                <a:solidFill>
                  <a:schemeClr val="tx2"/>
                </a:solidFill>
                <a:latin typeface="Tahoma" panose="020B0604030504040204" pitchFamily="34" charset="0"/>
              </a:rPr>
              <a:t>TRANSNAZIONALE:</a:t>
            </a:r>
          </a:p>
          <a:p>
            <a:pPr>
              <a:spcBef>
                <a:spcPct val="0"/>
              </a:spcBef>
              <a:buClr>
                <a:schemeClr val="tx1"/>
              </a:buClr>
              <a:buSzPts val="2000"/>
              <a:buFontTx/>
              <a:buNone/>
            </a:pPr>
            <a:r>
              <a:rPr lang="it-IT" altLang="it-IT" sz="2000">
                <a:solidFill>
                  <a:schemeClr val="tx2"/>
                </a:solidFill>
                <a:latin typeface="Tahoma" panose="020B0604030504040204" pitchFamily="34" charset="0"/>
              </a:rPr>
              <a:t>- Risorse e capacità distribuite e specializzate                                        </a:t>
            </a:r>
          </a:p>
          <a:p>
            <a:pPr>
              <a:spcBef>
                <a:spcPct val="0"/>
              </a:spcBef>
              <a:buClr>
                <a:schemeClr val="tx1"/>
              </a:buClr>
              <a:buSzPts val="2000"/>
              <a:buFontTx/>
              <a:buNone/>
            </a:pPr>
            <a:r>
              <a:rPr lang="it-IT" altLang="it-IT" sz="2000">
                <a:solidFill>
                  <a:schemeClr val="tx2"/>
                </a:solidFill>
                <a:latin typeface="Tahoma" panose="020B0604030504040204" pitchFamily="34" charset="0"/>
              </a:rPr>
              <a:t>- Grandi flussi di risorse, prodotti, persone e informazioni tra le unità della rete</a:t>
            </a:r>
            <a:endParaRPr lang="it-IT" altLang="it-IT" sz="2100">
              <a:solidFill>
                <a:schemeClr val="tx2"/>
              </a:solidFill>
              <a:latin typeface="Tahoma" panose="020B0604030504040204" pitchFamily="34" charset="0"/>
            </a:endParaRPr>
          </a:p>
        </p:txBody>
      </p:sp>
      <p:sp>
        <p:nvSpPr>
          <p:cNvPr id="60453" name="Text Box 37"/>
          <p:cNvSpPr txBox="1">
            <a:spLocks noChangeArrowheads="1"/>
          </p:cNvSpPr>
          <p:nvPr/>
        </p:nvSpPr>
        <p:spPr bwMode="auto">
          <a:xfrm>
            <a:off x="885825" y="320675"/>
            <a:ext cx="10458450" cy="125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6985" tIns="53492" rIns="106985" bIns="53492">
            <a:spAutoFit/>
          </a:bodyPr>
          <a:lstStyle>
            <a:lvl1pPr defTabSz="1249363">
              <a:defRPr sz="2100">
                <a:solidFill>
                  <a:schemeClr val="tx1"/>
                </a:solidFill>
                <a:latin typeface="Arial" charset="0"/>
              </a:defRPr>
            </a:lvl1pPr>
            <a:lvl2pPr marL="623888" indent="-88900" defTabSz="1249363">
              <a:defRPr sz="2100">
                <a:solidFill>
                  <a:schemeClr val="tx1"/>
                </a:solidFill>
                <a:latin typeface="Arial" charset="0"/>
              </a:defRPr>
            </a:lvl2pPr>
            <a:lvl3pPr marL="1249363" indent="-179388" defTabSz="1249363">
              <a:defRPr sz="2100">
                <a:solidFill>
                  <a:schemeClr val="tx1"/>
                </a:solidFill>
                <a:latin typeface="Arial" charset="0"/>
              </a:defRPr>
            </a:lvl3pPr>
            <a:lvl4pPr marL="1876425" indent="-271463" defTabSz="1249363">
              <a:defRPr sz="2100">
                <a:solidFill>
                  <a:schemeClr val="tx1"/>
                </a:solidFill>
                <a:latin typeface="Arial" charset="0"/>
              </a:defRPr>
            </a:lvl4pPr>
            <a:lvl5pPr marL="2501900" indent="-361950" defTabSz="1249363">
              <a:defRPr sz="2100">
                <a:solidFill>
                  <a:schemeClr val="tx1"/>
                </a:solidFill>
                <a:latin typeface="Arial" charset="0"/>
              </a:defRPr>
            </a:lvl5pPr>
            <a:lvl6pPr marL="2959100" indent="-361950" defTabSz="1249363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3416300" indent="-361950" defTabSz="1249363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873500" indent="-361950" defTabSz="1249363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4330700" indent="-361950" defTabSz="1249363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lnSpc>
                <a:spcPct val="85000"/>
              </a:lnSpc>
              <a:defRPr/>
            </a:pPr>
            <a:r>
              <a:rPr lang="it-IT" sz="4400" b="1" spc="-113" dirty="0">
                <a:solidFill>
                  <a:schemeClr val="accent1"/>
                </a:solidFill>
                <a:latin typeface="Tahoma" panose="020B0604030504040204" pitchFamily="34" charset="0"/>
                <a:ea typeface="+mj-ea"/>
                <a:cs typeface="+mj-cs"/>
              </a:rPr>
              <a:t>Passaggio dallo schema centralizzato a quello di rete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1081088" y="863600"/>
            <a:ext cx="97932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 anchor="ctr"/>
          <a:lstStyle/>
          <a:p>
            <a:pPr algn="ctr" defTabSz="1249363" eaLnBrk="0" hangingPunct="0">
              <a:defRPr/>
            </a:pPr>
            <a:r>
              <a:rPr lang="it-IT" sz="4400" b="1" spc="-113" dirty="0">
                <a:solidFill>
                  <a:schemeClr val="accent1"/>
                </a:solidFill>
                <a:latin typeface="Tahoma" panose="020B0604030504040204" pitchFamily="34" charset="0"/>
                <a:ea typeface="+mj-ea"/>
                <a:cs typeface="+mj-cs"/>
              </a:rPr>
              <a:t>Vantaggi/svantaggi</a:t>
            </a:r>
          </a:p>
          <a:p>
            <a:pPr algn="ctr" defTabSz="1249363" eaLnBrk="0" hangingPunct="0">
              <a:defRPr/>
            </a:pPr>
            <a:r>
              <a:rPr lang="it-IT" sz="4400" b="1" spc="-113" dirty="0">
                <a:solidFill>
                  <a:schemeClr val="accent1"/>
                </a:solidFill>
                <a:latin typeface="Tahoma" panose="020B0604030504040204" pitchFamily="34" charset="0"/>
                <a:ea typeface="+mj-ea"/>
                <a:cs typeface="+mj-cs"/>
              </a:rPr>
              <a:t>dello schema divisionale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647700" y="2447925"/>
            <a:ext cx="4800600" cy="433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/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8163" indent="-358775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3200" b="1">
                <a:solidFill>
                  <a:schemeClr val="tx2"/>
                </a:solidFill>
                <a:latin typeface="Tahoma" panose="020B0604030504040204" pitchFamily="34" charset="0"/>
              </a:rPr>
              <a:t>VANTAGGI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it-IT" altLang="it-IT" sz="3200">
              <a:solidFill>
                <a:schemeClr val="tx2"/>
              </a:solidFill>
              <a:latin typeface="Tahoma" panose="020B0604030504040204" pitchFamily="34" charset="0"/>
            </a:endParaRPr>
          </a:p>
          <a:p>
            <a:pPr lvl="1" eaLnBrk="1" hangingPunct="1"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it-IT" altLang="it-IT">
                <a:solidFill>
                  <a:schemeClr val="tx2"/>
                </a:solidFill>
                <a:latin typeface="Tahoma" panose="020B0604030504040204" pitchFamily="34" charset="0"/>
              </a:rPr>
              <a:t> </a:t>
            </a:r>
            <a:r>
              <a:rPr lang="it-IT" altLang="it-IT" sz="3200">
                <a:solidFill>
                  <a:schemeClr val="tx2"/>
                </a:solidFill>
                <a:latin typeface="Tahoma" panose="020B0604030504040204" pitchFamily="34" charset="0"/>
              </a:rPr>
              <a:t>Governo della diversificazione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5545138" y="2449513"/>
            <a:ext cx="5472112" cy="431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/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8163" indent="-358775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3200" b="1">
                <a:solidFill>
                  <a:schemeClr val="tx2"/>
                </a:solidFill>
                <a:latin typeface="Tahoma" panose="020B0604030504040204" pitchFamily="34" charset="0"/>
              </a:rPr>
              <a:t>SVANTAGGI/COSTI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it-IT" altLang="it-IT" sz="3200" b="1">
              <a:solidFill>
                <a:schemeClr val="tx2"/>
              </a:solidFill>
              <a:latin typeface="Tahoma" panose="020B0604030504040204" pitchFamily="34" charset="0"/>
            </a:endParaRPr>
          </a:p>
          <a:p>
            <a:pPr lvl="1" eaLnBrk="1" hangingPunct="1"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it-IT" altLang="it-IT">
                <a:solidFill>
                  <a:schemeClr val="tx2"/>
                </a:solidFill>
                <a:latin typeface="Tahoma" panose="020B0604030504040204" pitchFamily="34" charset="0"/>
              </a:rPr>
              <a:t> </a:t>
            </a:r>
            <a:r>
              <a:rPr lang="it-IT" altLang="it-IT" sz="3200">
                <a:solidFill>
                  <a:schemeClr val="tx2"/>
                </a:solidFill>
                <a:latin typeface="Tahoma" panose="020B0604030504040204" pitchFamily="34" charset="0"/>
              </a:rPr>
              <a:t>Conflitti sull’allocazione delle risorse</a:t>
            </a:r>
          </a:p>
          <a:p>
            <a:pPr lvl="1" eaLnBrk="1" hangingPunct="1"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endParaRPr lang="it-IT" altLang="it-IT" sz="3200">
              <a:solidFill>
                <a:schemeClr val="tx2"/>
              </a:solidFill>
              <a:latin typeface="Tahoma" panose="020B0604030504040204" pitchFamily="34" charset="0"/>
            </a:endParaRPr>
          </a:p>
          <a:p>
            <a:pPr lvl="1" eaLnBrk="1" hangingPunct="1"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it-IT" altLang="it-IT" sz="3200">
                <a:solidFill>
                  <a:schemeClr val="tx2"/>
                </a:solidFill>
                <a:latin typeface="Tahoma" panose="020B0604030504040204" pitchFamily="34" charset="0"/>
              </a:rPr>
              <a:t> Limiti alla controllabilità delle divisioni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ctrTitle" idx="4294967295"/>
          </p:nvPr>
        </p:nvSpPr>
        <p:spPr>
          <a:xfrm>
            <a:off x="0" y="400050"/>
            <a:ext cx="11522075" cy="1600200"/>
          </a:xfrm>
        </p:spPr>
        <p:txBody>
          <a:bodyPr lIns="107728" tIns="53864" rIns="107728" bIns="53864" anchor="b">
            <a:normAutofit fontScale="90000"/>
          </a:bodyPr>
          <a:lstStyle/>
          <a:p>
            <a:pPr eaLnBrk="1" hangingPunct="1"/>
            <a:r>
              <a:rPr lang="it-IT" altLang="it-IT" sz="5900" smtClean="0">
                <a:solidFill>
                  <a:srgbClr val="FFFFFF"/>
                </a:solidFill>
              </a:rPr>
              <a:t> </a:t>
            </a:r>
            <a:br>
              <a:rPr lang="it-IT" altLang="it-IT" sz="5900" smtClean="0">
                <a:solidFill>
                  <a:srgbClr val="FFFFFF"/>
                </a:solidFill>
              </a:rPr>
            </a:br>
            <a:r>
              <a:rPr lang="it-IT" altLang="it-IT" sz="5900" smtClean="0">
                <a:solidFill>
                  <a:srgbClr val="FFFFFF"/>
                </a:solidFill>
              </a:rPr>
              <a:t/>
            </a:r>
            <a:br>
              <a:rPr lang="it-IT" altLang="it-IT" sz="5900" smtClean="0">
                <a:solidFill>
                  <a:srgbClr val="FFFFFF"/>
                </a:solidFill>
              </a:rPr>
            </a:br>
            <a:endParaRPr lang="it-IT" altLang="it-IT" sz="5900" smtClean="0">
              <a:solidFill>
                <a:srgbClr val="FFFFFF"/>
              </a:solidFill>
            </a:endParaRP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936625" y="2663825"/>
            <a:ext cx="9625013" cy="136375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06985" tIns="53492" rIns="106985" bIns="53492">
            <a:spAutoFit/>
          </a:bodyPr>
          <a:lstStyle/>
          <a:p>
            <a:pPr algn="ctr" defTabSz="864199">
              <a:lnSpc>
                <a:spcPct val="85000"/>
              </a:lnSpc>
              <a:defRPr/>
            </a:pPr>
            <a:r>
              <a:rPr lang="it-IT" sz="4800" b="1" spc="-113" dirty="0">
                <a:solidFill>
                  <a:schemeClr val="accent1"/>
                </a:solidFill>
                <a:latin typeface="Tahoma" panose="020B0604030504040204" pitchFamily="34" charset="0"/>
                <a:ea typeface="+mj-ea"/>
                <a:cs typeface="+mj-cs"/>
              </a:rPr>
              <a:t>Gli schemi organizzativi fondamentali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9"/>
          <p:cNvSpPr>
            <a:spLocks noChangeArrowheads="1"/>
          </p:cNvSpPr>
          <p:nvPr/>
        </p:nvSpPr>
        <p:spPr bwMode="auto">
          <a:xfrm>
            <a:off x="463550" y="2057400"/>
            <a:ext cx="11042650" cy="444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grpSp>
        <p:nvGrpSpPr>
          <p:cNvPr id="5123" name="Group 1061"/>
          <p:cNvGrpSpPr>
            <a:grpSpLocks/>
          </p:cNvGrpSpPr>
          <p:nvPr/>
        </p:nvGrpSpPr>
        <p:grpSpPr bwMode="auto">
          <a:xfrm>
            <a:off x="1511300" y="2325688"/>
            <a:ext cx="8720138" cy="1660525"/>
            <a:chOff x="952" y="1465"/>
            <a:chExt cx="5493" cy="1046"/>
          </a:xfrm>
        </p:grpSpPr>
        <p:sp>
          <p:nvSpPr>
            <p:cNvPr id="5132" name="Line 1030"/>
            <p:cNvSpPr>
              <a:spLocks noChangeShapeType="1"/>
            </p:cNvSpPr>
            <p:nvPr/>
          </p:nvSpPr>
          <p:spPr bwMode="auto">
            <a:xfrm flipV="1">
              <a:off x="3698" y="1811"/>
              <a:ext cx="1" cy="201"/>
            </a:xfrm>
            <a:prstGeom prst="line">
              <a:avLst/>
            </a:prstGeom>
            <a:noFill/>
            <a:ln w="841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133" name="Line 1031"/>
            <p:cNvSpPr>
              <a:spLocks noChangeShapeType="1"/>
            </p:cNvSpPr>
            <p:nvPr/>
          </p:nvSpPr>
          <p:spPr bwMode="auto">
            <a:xfrm>
              <a:off x="3698" y="1811"/>
              <a:ext cx="1" cy="201"/>
            </a:xfrm>
            <a:prstGeom prst="line">
              <a:avLst/>
            </a:prstGeom>
            <a:noFill/>
            <a:ln w="841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134" name="Line 1032"/>
            <p:cNvSpPr>
              <a:spLocks noChangeShapeType="1"/>
            </p:cNvSpPr>
            <p:nvPr/>
          </p:nvSpPr>
          <p:spPr bwMode="auto">
            <a:xfrm>
              <a:off x="3545" y="2012"/>
              <a:ext cx="153" cy="1"/>
            </a:xfrm>
            <a:prstGeom prst="line">
              <a:avLst/>
            </a:prstGeom>
            <a:noFill/>
            <a:ln w="841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135" name="Rectangle 1033"/>
            <p:cNvSpPr>
              <a:spLocks noChangeArrowheads="1"/>
            </p:cNvSpPr>
            <p:nvPr/>
          </p:nvSpPr>
          <p:spPr bwMode="auto">
            <a:xfrm>
              <a:off x="2292" y="1907"/>
              <a:ext cx="1253" cy="2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7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33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it-IT" altLang="it-IT" sz="1800"/>
            </a:p>
          </p:txBody>
        </p:sp>
        <p:sp>
          <p:nvSpPr>
            <p:cNvPr id="5136" name="Rectangle 1034"/>
            <p:cNvSpPr>
              <a:spLocks noChangeArrowheads="1"/>
            </p:cNvSpPr>
            <p:nvPr/>
          </p:nvSpPr>
          <p:spPr bwMode="auto">
            <a:xfrm>
              <a:off x="2492" y="1943"/>
              <a:ext cx="913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7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33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it-IT" altLang="it-IT" sz="1400">
                  <a:solidFill>
                    <a:srgbClr val="000000"/>
                  </a:solidFill>
                </a:rPr>
                <a:t>Segreteria</a:t>
              </a:r>
              <a:endParaRPr lang="it-IT" altLang="it-IT" sz="2100"/>
            </a:p>
          </p:txBody>
        </p:sp>
        <p:sp>
          <p:nvSpPr>
            <p:cNvPr id="5137" name="Rectangle 1035"/>
            <p:cNvSpPr>
              <a:spLocks noChangeArrowheads="1"/>
            </p:cNvSpPr>
            <p:nvPr/>
          </p:nvSpPr>
          <p:spPr bwMode="auto">
            <a:xfrm>
              <a:off x="2292" y="1907"/>
              <a:ext cx="1253" cy="210"/>
            </a:xfrm>
            <a:prstGeom prst="rect">
              <a:avLst/>
            </a:prstGeom>
            <a:noFill/>
            <a:ln w="206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7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33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it-IT" altLang="it-IT" sz="1800"/>
            </a:p>
          </p:txBody>
        </p:sp>
        <p:sp>
          <p:nvSpPr>
            <p:cNvPr id="5138" name="Line 1036"/>
            <p:cNvSpPr>
              <a:spLocks noChangeShapeType="1"/>
            </p:cNvSpPr>
            <p:nvPr/>
          </p:nvSpPr>
          <p:spPr bwMode="auto">
            <a:xfrm>
              <a:off x="3698" y="2012"/>
              <a:ext cx="1" cy="197"/>
            </a:xfrm>
            <a:prstGeom prst="line">
              <a:avLst/>
            </a:prstGeom>
            <a:noFill/>
            <a:ln w="841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139" name="Line 1037"/>
            <p:cNvSpPr>
              <a:spLocks noChangeShapeType="1"/>
            </p:cNvSpPr>
            <p:nvPr/>
          </p:nvSpPr>
          <p:spPr bwMode="auto">
            <a:xfrm>
              <a:off x="1579" y="2209"/>
              <a:ext cx="1" cy="93"/>
            </a:xfrm>
            <a:prstGeom prst="line">
              <a:avLst/>
            </a:prstGeom>
            <a:noFill/>
            <a:ln w="841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140" name="Line 1038"/>
            <p:cNvSpPr>
              <a:spLocks noChangeShapeType="1"/>
            </p:cNvSpPr>
            <p:nvPr/>
          </p:nvSpPr>
          <p:spPr bwMode="auto">
            <a:xfrm>
              <a:off x="2992" y="2209"/>
              <a:ext cx="1" cy="93"/>
            </a:xfrm>
            <a:prstGeom prst="line">
              <a:avLst/>
            </a:prstGeom>
            <a:noFill/>
            <a:ln w="841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141" name="Line 1039"/>
            <p:cNvSpPr>
              <a:spLocks noChangeShapeType="1"/>
            </p:cNvSpPr>
            <p:nvPr/>
          </p:nvSpPr>
          <p:spPr bwMode="auto">
            <a:xfrm>
              <a:off x="4405" y="2209"/>
              <a:ext cx="1" cy="93"/>
            </a:xfrm>
            <a:prstGeom prst="line">
              <a:avLst/>
            </a:prstGeom>
            <a:noFill/>
            <a:ln w="841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142" name="Line 1040"/>
            <p:cNvSpPr>
              <a:spLocks noChangeShapeType="1"/>
            </p:cNvSpPr>
            <p:nvPr/>
          </p:nvSpPr>
          <p:spPr bwMode="auto">
            <a:xfrm>
              <a:off x="5818" y="2209"/>
              <a:ext cx="1" cy="93"/>
            </a:xfrm>
            <a:prstGeom prst="line">
              <a:avLst/>
            </a:prstGeom>
            <a:noFill/>
            <a:ln w="841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143" name="Line 1041"/>
            <p:cNvSpPr>
              <a:spLocks noChangeShapeType="1"/>
            </p:cNvSpPr>
            <p:nvPr/>
          </p:nvSpPr>
          <p:spPr bwMode="auto">
            <a:xfrm>
              <a:off x="1579" y="2209"/>
              <a:ext cx="1413" cy="1"/>
            </a:xfrm>
            <a:prstGeom prst="line">
              <a:avLst/>
            </a:prstGeom>
            <a:noFill/>
            <a:ln w="841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144" name="Line 1042"/>
            <p:cNvSpPr>
              <a:spLocks noChangeShapeType="1"/>
            </p:cNvSpPr>
            <p:nvPr/>
          </p:nvSpPr>
          <p:spPr bwMode="auto">
            <a:xfrm>
              <a:off x="2992" y="2209"/>
              <a:ext cx="706" cy="1"/>
            </a:xfrm>
            <a:prstGeom prst="line">
              <a:avLst/>
            </a:prstGeom>
            <a:noFill/>
            <a:ln w="841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145" name="Line 1043"/>
            <p:cNvSpPr>
              <a:spLocks noChangeShapeType="1"/>
            </p:cNvSpPr>
            <p:nvPr/>
          </p:nvSpPr>
          <p:spPr bwMode="auto">
            <a:xfrm>
              <a:off x="3698" y="2209"/>
              <a:ext cx="707" cy="1"/>
            </a:xfrm>
            <a:prstGeom prst="line">
              <a:avLst/>
            </a:prstGeom>
            <a:noFill/>
            <a:ln w="841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146" name="Line 1044"/>
            <p:cNvSpPr>
              <a:spLocks noChangeShapeType="1"/>
            </p:cNvSpPr>
            <p:nvPr/>
          </p:nvSpPr>
          <p:spPr bwMode="auto">
            <a:xfrm>
              <a:off x="4405" y="2209"/>
              <a:ext cx="1413" cy="1"/>
            </a:xfrm>
            <a:prstGeom prst="line">
              <a:avLst/>
            </a:prstGeom>
            <a:noFill/>
            <a:ln w="841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147" name="Rectangle 1045"/>
            <p:cNvSpPr>
              <a:spLocks noChangeArrowheads="1"/>
            </p:cNvSpPr>
            <p:nvPr/>
          </p:nvSpPr>
          <p:spPr bwMode="auto">
            <a:xfrm>
              <a:off x="952" y="2302"/>
              <a:ext cx="1253" cy="20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7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33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it-IT" altLang="it-IT" sz="1800"/>
            </a:p>
          </p:txBody>
        </p:sp>
        <p:sp>
          <p:nvSpPr>
            <p:cNvPr id="5148" name="Rectangle 1046"/>
            <p:cNvSpPr>
              <a:spLocks noChangeArrowheads="1"/>
            </p:cNvSpPr>
            <p:nvPr/>
          </p:nvSpPr>
          <p:spPr bwMode="auto">
            <a:xfrm>
              <a:off x="1012" y="2337"/>
              <a:ext cx="1213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7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33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it-IT" altLang="it-IT" sz="1400">
                  <a:solidFill>
                    <a:srgbClr val="000000"/>
                  </a:solidFill>
                </a:rPr>
                <a:t>operai officina</a:t>
              </a:r>
              <a:endParaRPr lang="it-IT" altLang="it-IT" sz="2100"/>
            </a:p>
          </p:txBody>
        </p:sp>
        <p:sp>
          <p:nvSpPr>
            <p:cNvPr id="5149" name="Rectangle 1047"/>
            <p:cNvSpPr>
              <a:spLocks noChangeArrowheads="1"/>
            </p:cNvSpPr>
            <p:nvPr/>
          </p:nvSpPr>
          <p:spPr bwMode="auto">
            <a:xfrm>
              <a:off x="952" y="2302"/>
              <a:ext cx="1253" cy="209"/>
            </a:xfrm>
            <a:prstGeom prst="rect">
              <a:avLst/>
            </a:prstGeom>
            <a:noFill/>
            <a:ln w="206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7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33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it-IT" altLang="it-IT" sz="1800"/>
            </a:p>
          </p:txBody>
        </p:sp>
        <p:sp>
          <p:nvSpPr>
            <p:cNvPr id="5150" name="Rectangle 1048"/>
            <p:cNvSpPr>
              <a:spLocks noChangeArrowheads="1"/>
            </p:cNvSpPr>
            <p:nvPr/>
          </p:nvSpPr>
          <p:spPr bwMode="auto">
            <a:xfrm>
              <a:off x="2365" y="2302"/>
              <a:ext cx="1253" cy="20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7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33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it-IT" altLang="it-IT" sz="1800"/>
            </a:p>
          </p:txBody>
        </p:sp>
        <p:sp>
          <p:nvSpPr>
            <p:cNvPr id="5151" name="Rectangle 1049"/>
            <p:cNvSpPr>
              <a:spLocks noChangeArrowheads="1"/>
            </p:cNvSpPr>
            <p:nvPr/>
          </p:nvSpPr>
          <p:spPr bwMode="auto">
            <a:xfrm>
              <a:off x="2438" y="2337"/>
              <a:ext cx="116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7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33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it-IT" altLang="it-IT" sz="1400">
                  <a:solidFill>
                    <a:srgbClr val="000000"/>
                  </a:solidFill>
                </a:rPr>
                <a:t>magazziniere</a:t>
              </a:r>
              <a:endParaRPr lang="it-IT" altLang="it-IT" sz="2100"/>
            </a:p>
          </p:txBody>
        </p:sp>
        <p:sp>
          <p:nvSpPr>
            <p:cNvPr id="5152" name="Rectangle 1050"/>
            <p:cNvSpPr>
              <a:spLocks noChangeArrowheads="1"/>
            </p:cNvSpPr>
            <p:nvPr/>
          </p:nvSpPr>
          <p:spPr bwMode="auto">
            <a:xfrm>
              <a:off x="2365" y="2302"/>
              <a:ext cx="1253" cy="209"/>
            </a:xfrm>
            <a:prstGeom prst="rect">
              <a:avLst/>
            </a:prstGeom>
            <a:noFill/>
            <a:ln w="206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7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33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it-IT" altLang="it-IT" sz="1800"/>
            </a:p>
          </p:txBody>
        </p:sp>
        <p:sp>
          <p:nvSpPr>
            <p:cNvPr id="5153" name="Rectangle 1051"/>
            <p:cNvSpPr>
              <a:spLocks noChangeArrowheads="1"/>
            </p:cNvSpPr>
            <p:nvPr/>
          </p:nvSpPr>
          <p:spPr bwMode="auto">
            <a:xfrm>
              <a:off x="3778" y="2302"/>
              <a:ext cx="1253" cy="20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7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33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it-IT" altLang="it-IT" sz="1800"/>
            </a:p>
          </p:txBody>
        </p:sp>
        <p:sp>
          <p:nvSpPr>
            <p:cNvPr id="5154" name="Rectangle 1052"/>
            <p:cNvSpPr>
              <a:spLocks noChangeArrowheads="1"/>
            </p:cNvSpPr>
            <p:nvPr/>
          </p:nvSpPr>
          <p:spPr bwMode="auto">
            <a:xfrm>
              <a:off x="3998" y="2337"/>
              <a:ext cx="867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7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33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it-IT" altLang="it-IT" sz="1400">
                  <a:solidFill>
                    <a:srgbClr val="000000"/>
                  </a:solidFill>
                </a:rPr>
                <a:t>impiegato</a:t>
              </a:r>
              <a:endParaRPr lang="it-IT" altLang="it-IT" sz="2100"/>
            </a:p>
          </p:txBody>
        </p:sp>
        <p:sp>
          <p:nvSpPr>
            <p:cNvPr id="5155" name="Rectangle 1053"/>
            <p:cNvSpPr>
              <a:spLocks noChangeArrowheads="1"/>
            </p:cNvSpPr>
            <p:nvPr/>
          </p:nvSpPr>
          <p:spPr bwMode="auto">
            <a:xfrm>
              <a:off x="3778" y="2302"/>
              <a:ext cx="1253" cy="209"/>
            </a:xfrm>
            <a:prstGeom prst="rect">
              <a:avLst/>
            </a:prstGeom>
            <a:noFill/>
            <a:ln w="206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7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33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it-IT" altLang="it-IT" sz="1800"/>
            </a:p>
          </p:txBody>
        </p:sp>
        <p:sp>
          <p:nvSpPr>
            <p:cNvPr id="5156" name="Rectangle 1054"/>
            <p:cNvSpPr>
              <a:spLocks noChangeArrowheads="1"/>
            </p:cNvSpPr>
            <p:nvPr/>
          </p:nvSpPr>
          <p:spPr bwMode="auto">
            <a:xfrm>
              <a:off x="5191" y="2302"/>
              <a:ext cx="1254" cy="20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7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33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it-IT" altLang="it-IT" sz="1800"/>
            </a:p>
          </p:txBody>
        </p:sp>
        <p:sp>
          <p:nvSpPr>
            <p:cNvPr id="5157" name="Rectangle 1055"/>
            <p:cNvSpPr>
              <a:spLocks noChangeArrowheads="1"/>
            </p:cNvSpPr>
            <p:nvPr/>
          </p:nvSpPr>
          <p:spPr bwMode="auto">
            <a:xfrm>
              <a:off x="5471" y="2337"/>
              <a:ext cx="767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7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33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it-IT" altLang="it-IT" sz="1400">
                  <a:solidFill>
                    <a:srgbClr val="000000"/>
                  </a:solidFill>
                </a:rPr>
                <a:t>venditori</a:t>
              </a:r>
              <a:endParaRPr lang="it-IT" altLang="it-IT" sz="2100"/>
            </a:p>
          </p:txBody>
        </p:sp>
        <p:sp>
          <p:nvSpPr>
            <p:cNvPr id="5158" name="Rectangle 1056"/>
            <p:cNvSpPr>
              <a:spLocks noChangeArrowheads="1"/>
            </p:cNvSpPr>
            <p:nvPr/>
          </p:nvSpPr>
          <p:spPr bwMode="auto">
            <a:xfrm>
              <a:off x="5191" y="2302"/>
              <a:ext cx="1254" cy="209"/>
            </a:xfrm>
            <a:prstGeom prst="rect">
              <a:avLst/>
            </a:prstGeom>
            <a:noFill/>
            <a:ln w="206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7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33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it-IT" altLang="it-IT" sz="1800"/>
            </a:p>
          </p:txBody>
        </p:sp>
        <p:sp>
          <p:nvSpPr>
            <p:cNvPr id="5159" name="Rectangle 1057"/>
            <p:cNvSpPr>
              <a:spLocks noChangeArrowheads="1"/>
            </p:cNvSpPr>
            <p:nvPr/>
          </p:nvSpPr>
          <p:spPr bwMode="auto">
            <a:xfrm>
              <a:off x="3072" y="1465"/>
              <a:ext cx="1253" cy="34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7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33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it-IT" altLang="it-IT" sz="1800"/>
            </a:p>
          </p:txBody>
        </p:sp>
        <p:sp>
          <p:nvSpPr>
            <p:cNvPr id="5160" name="Rectangle 1058"/>
            <p:cNvSpPr>
              <a:spLocks noChangeArrowheads="1"/>
            </p:cNvSpPr>
            <p:nvPr/>
          </p:nvSpPr>
          <p:spPr bwMode="auto">
            <a:xfrm>
              <a:off x="3345" y="1501"/>
              <a:ext cx="78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7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33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it-IT" altLang="it-IT" sz="1400">
                  <a:solidFill>
                    <a:srgbClr val="000000"/>
                  </a:solidFill>
                </a:rPr>
                <a:t>Direttore</a:t>
              </a:r>
              <a:endParaRPr lang="it-IT" altLang="it-IT" sz="2100"/>
            </a:p>
          </p:txBody>
        </p:sp>
        <p:sp>
          <p:nvSpPr>
            <p:cNvPr id="5161" name="Rectangle 1059"/>
            <p:cNvSpPr>
              <a:spLocks noChangeArrowheads="1"/>
            </p:cNvSpPr>
            <p:nvPr/>
          </p:nvSpPr>
          <p:spPr bwMode="auto">
            <a:xfrm>
              <a:off x="3318" y="1637"/>
              <a:ext cx="82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7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33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it-IT" altLang="it-IT" sz="1400">
                  <a:solidFill>
                    <a:srgbClr val="000000"/>
                  </a:solidFill>
                </a:rPr>
                <a:t>Generale</a:t>
              </a:r>
              <a:endParaRPr lang="it-IT" altLang="it-IT" sz="2100"/>
            </a:p>
          </p:txBody>
        </p:sp>
        <p:sp>
          <p:nvSpPr>
            <p:cNvPr id="5162" name="Rectangle 1060"/>
            <p:cNvSpPr>
              <a:spLocks noChangeArrowheads="1"/>
            </p:cNvSpPr>
            <p:nvPr/>
          </p:nvSpPr>
          <p:spPr bwMode="auto">
            <a:xfrm>
              <a:off x="3072" y="1465"/>
              <a:ext cx="1253" cy="346"/>
            </a:xfrm>
            <a:prstGeom prst="rect">
              <a:avLst/>
            </a:prstGeom>
            <a:noFill/>
            <a:ln w="206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7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33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it-IT" altLang="it-IT" sz="1800"/>
            </a:p>
          </p:txBody>
        </p:sp>
      </p:grpSp>
      <p:sp>
        <p:nvSpPr>
          <p:cNvPr id="5124" name="Line 1062"/>
          <p:cNvSpPr>
            <a:spLocks noChangeShapeType="1"/>
          </p:cNvSpPr>
          <p:nvPr/>
        </p:nvSpPr>
        <p:spPr bwMode="auto">
          <a:xfrm>
            <a:off x="1014413" y="2943225"/>
            <a:ext cx="8934450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125" name="Rectangle 1063"/>
          <p:cNvSpPr>
            <a:spLocks noChangeArrowheads="1"/>
          </p:cNvSpPr>
          <p:nvPr/>
        </p:nvSpPr>
        <p:spPr bwMode="auto">
          <a:xfrm>
            <a:off x="7824788" y="2300288"/>
            <a:ext cx="2773362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sp>
        <p:nvSpPr>
          <p:cNvPr id="5126" name="Rectangle 1064"/>
          <p:cNvSpPr>
            <a:spLocks noChangeArrowheads="1"/>
          </p:cNvSpPr>
          <p:nvPr/>
        </p:nvSpPr>
        <p:spPr bwMode="auto">
          <a:xfrm>
            <a:off x="7939088" y="2344738"/>
            <a:ext cx="2366962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200">
                <a:solidFill>
                  <a:srgbClr val="000000"/>
                </a:solidFill>
                <a:latin typeface="Times New Roman" panose="02020603050405020304" pitchFamily="18" charset="0"/>
              </a:rPr>
              <a:t>Organo di governo </a:t>
            </a:r>
            <a:endParaRPr lang="it-IT" altLang="it-IT" sz="2100"/>
          </a:p>
        </p:txBody>
      </p:sp>
      <p:sp>
        <p:nvSpPr>
          <p:cNvPr id="5127" name="Rectangle 1065"/>
          <p:cNvSpPr>
            <a:spLocks noChangeArrowheads="1"/>
          </p:cNvSpPr>
          <p:nvPr/>
        </p:nvSpPr>
        <p:spPr bwMode="auto">
          <a:xfrm>
            <a:off x="7939088" y="2527300"/>
            <a:ext cx="2724150" cy="20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200">
                <a:solidFill>
                  <a:srgbClr val="000000"/>
                </a:solidFill>
                <a:latin typeface="Times New Roman" panose="02020603050405020304" pitchFamily="18" charset="0"/>
              </a:rPr>
              <a:t>economico e direzione</a:t>
            </a:r>
            <a:endParaRPr lang="it-IT" altLang="it-IT" sz="2100"/>
          </a:p>
        </p:txBody>
      </p:sp>
      <p:sp>
        <p:nvSpPr>
          <p:cNvPr id="5128" name="Rectangle 1066"/>
          <p:cNvSpPr>
            <a:spLocks noChangeArrowheads="1"/>
          </p:cNvSpPr>
          <p:nvPr/>
        </p:nvSpPr>
        <p:spPr bwMode="auto">
          <a:xfrm>
            <a:off x="8328025" y="4246563"/>
            <a:ext cx="20431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sp>
        <p:nvSpPr>
          <p:cNvPr id="5129" name="Rectangle 1067"/>
          <p:cNvSpPr>
            <a:spLocks noChangeArrowheads="1"/>
          </p:cNvSpPr>
          <p:nvPr/>
        </p:nvSpPr>
        <p:spPr bwMode="auto">
          <a:xfrm>
            <a:off x="8424863" y="4291013"/>
            <a:ext cx="1978025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200">
                <a:solidFill>
                  <a:srgbClr val="000000"/>
                </a:solidFill>
                <a:latin typeface="Times New Roman" panose="02020603050405020304" pitchFamily="18" charset="0"/>
              </a:rPr>
              <a:t>Organi operativi</a:t>
            </a:r>
            <a:endParaRPr lang="it-IT" altLang="it-IT" sz="2100"/>
          </a:p>
        </p:txBody>
      </p:sp>
      <p:sp>
        <p:nvSpPr>
          <p:cNvPr id="5130" name="Text Box 1027"/>
          <p:cNvSpPr txBox="1">
            <a:spLocks noChangeArrowheads="1"/>
          </p:cNvSpPr>
          <p:nvPr/>
        </p:nvSpPr>
        <p:spPr bwMode="auto">
          <a:xfrm>
            <a:off x="1728788" y="4895850"/>
            <a:ext cx="8353425" cy="181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6985" tIns="53492" rIns="106985" bIns="53492">
            <a:spAutoFit/>
          </a:bodyPr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indent="-457200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it-IT" altLang="it-IT" sz="2800" dirty="0" smtClean="0">
                <a:solidFill>
                  <a:schemeClr val="tx2"/>
                </a:solidFill>
                <a:latin typeface="Tahoma" panose="020B0604030504040204" pitchFamily="34" charset="0"/>
              </a:rPr>
              <a:t>Piccole </a:t>
            </a:r>
            <a:r>
              <a:rPr lang="it-IT" altLang="it-IT" sz="2800" dirty="0">
                <a:solidFill>
                  <a:schemeClr val="tx2"/>
                </a:solidFill>
                <a:latin typeface="Tahoma" panose="020B0604030504040204" pitchFamily="34" charset="0"/>
              </a:rPr>
              <a:t>dimensioni</a:t>
            </a:r>
          </a:p>
          <a:p>
            <a:pPr marL="457200" indent="-457200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it-IT" altLang="it-IT" sz="2800" dirty="0" smtClean="0">
                <a:solidFill>
                  <a:schemeClr val="tx2"/>
                </a:solidFill>
                <a:latin typeface="Tahoma" panose="020B0604030504040204" pitchFamily="34" charset="0"/>
              </a:rPr>
              <a:t>Scarsa </a:t>
            </a:r>
            <a:r>
              <a:rPr lang="it-IT" altLang="it-IT" sz="2800" dirty="0">
                <a:solidFill>
                  <a:schemeClr val="tx2"/>
                </a:solidFill>
                <a:latin typeface="Tahoma" panose="020B0604030504040204" pitchFamily="34" charset="0"/>
              </a:rPr>
              <a:t>formalizzazione</a:t>
            </a:r>
          </a:p>
          <a:p>
            <a:pPr marL="457200" indent="-457200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it-IT" altLang="it-IT" sz="2800" dirty="0" smtClean="0">
                <a:solidFill>
                  <a:schemeClr val="tx2"/>
                </a:solidFill>
                <a:latin typeface="Tahoma" panose="020B0604030504040204" pitchFamily="34" charset="0"/>
              </a:rPr>
              <a:t>Accentramento </a:t>
            </a:r>
            <a:r>
              <a:rPr lang="it-IT" altLang="it-IT" sz="2800" dirty="0">
                <a:solidFill>
                  <a:schemeClr val="tx2"/>
                </a:solidFill>
                <a:latin typeface="Tahoma" panose="020B0604030504040204" pitchFamily="34" charset="0"/>
              </a:rPr>
              <a:t>delle funzioni direzionali</a:t>
            </a:r>
          </a:p>
          <a:p>
            <a:pPr marL="457200" indent="-457200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it-IT" altLang="it-IT" sz="2800" dirty="0" smtClean="0">
                <a:solidFill>
                  <a:schemeClr val="tx2"/>
                </a:solidFill>
                <a:latin typeface="Tahoma" panose="020B0604030504040204" pitchFamily="34" charset="0"/>
              </a:rPr>
              <a:t>Sistemi </a:t>
            </a:r>
            <a:r>
              <a:rPr lang="it-IT" altLang="it-IT" sz="2800" dirty="0">
                <a:solidFill>
                  <a:schemeClr val="tx2"/>
                </a:solidFill>
                <a:latin typeface="Tahoma" panose="020B0604030504040204" pitchFamily="34" charset="0"/>
              </a:rPr>
              <a:t>operativi impliciti</a:t>
            </a:r>
          </a:p>
        </p:txBody>
      </p:sp>
      <p:sp>
        <p:nvSpPr>
          <p:cNvPr id="35844" name="Text Box 1028"/>
          <p:cNvSpPr txBox="1">
            <a:spLocks noChangeArrowheads="1"/>
          </p:cNvSpPr>
          <p:nvPr/>
        </p:nvSpPr>
        <p:spPr bwMode="auto">
          <a:xfrm>
            <a:off x="1344613" y="560388"/>
            <a:ext cx="8353425" cy="1705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6985" tIns="53492" rIns="106985" bIns="53492">
            <a:spAutoFit/>
          </a:bodyPr>
          <a:lstStyle>
            <a:lvl1pPr defTabSz="1249363">
              <a:defRPr sz="2100">
                <a:solidFill>
                  <a:schemeClr val="tx1"/>
                </a:solidFill>
                <a:latin typeface="Arial" charset="0"/>
              </a:defRPr>
            </a:lvl1pPr>
            <a:lvl2pPr marL="623888" indent="-88900" defTabSz="1249363">
              <a:defRPr sz="2100">
                <a:solidFill>
                  <a:schemeClr val="tx1"/>
                </a:solidFill>
                <a:latin typeface="Arial" charset="0"/>
              </a:defRPr>
            </a:lvl2pPr>
            <a:lvl3pPr marL="1249363" indent="-179388" defTabSz="1249363">
              <a:defRPr sz="2100">
                <a:solidFill>
                  <a:schemeClr val="tx1"/>
                </a:solidFill>
                <a:latin typeface="Arial" charset="0"/>
              </a:defRPr>
            </a:lvl3pPr>
            <a:lvl4pPr marL="1876425" indent="-271463" defTabSz="1249363">
              <a:defRPr sz="2100">
                <a:solidFill>
                  <a:schemeClr val="tx1"/>
                </a:solidFill>
                <a:latin typeface="Arial" charset="0"/>
              </a:defRPr>
            </a:lvl4pPr>
            <a:lvl5pPr marL="2501900" indent="-361950" defTabSz="1249363">
              <a:defRPr sz="2100">
                <a:solidFill>
                  <a:schemeClr val="tx1"/>
                </a:solidFill>
                <a:latin typeface="Arial" charset="0"/>
              </a:defRPr>
            </a:lvl5pPr>
            <a:lvl6pPr marL="2959100" indent="-361950" defTabSz="1249363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3416300" indent="-361950" defTabSz="1249363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873500" indent="-361950" defTabSz="1249363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4330700" indent="-361950" defTabSz="1249363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864199" eaLnBrk="0" hangingPunct="0">
              <a:lnSpc>
                <a:spcPct val="85000"/>
              </a:lnSpc>
              <a:defRPr/>
            </a:pPr>
            <a:r>
              <a:rPr lang="it-IT" sz="4400" b="1" spc="-113" dirty="0">
                <a:solidFill>
                  <a:schemeClr val="accent1"/>
                </a:solidFill>
                <a:latin typeface="Tahoma" panose="020B0604030504040204" pitchFamily="34" charset="0"/>
                <a:ea typeface="+mj-ea"/>
                <a:cs typeface="+mj-cs"/>
              </a:rPr>
              <a:t>Schema Semplice</a:t>
            </a:r>
            <a:endParaRPr lang="it-IT" sz="4800" b="1" spc="-113" dirty="0">
              <a:solidFill>
                <a:schemeClr val="accent1"/>
              </a:solidFill>
              <a:latin typeface="Tahoma" panose="020B0604030504040204" pitchFamily="34" charset="0"/>
              <a:ea typeface="+mj-ea"/>
              <a:cs typeface="+mj-cs"/>
            </a:endParaRPr>
          </a:p>
          <a:p>
            <a:pPr eaLnBrk="0" hangingPunct="0">
              <a:spcBef>
                <a:spcPct val="50000"/>
              </a:spcBef>
              <a:defRPr/>
            </a:pPr>
            <a:endParaRPr lang="it-IT" sz="4200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65188" y="647700"/>
            <a:ext cx="9820275" cy="1200150"/>
          </a:xfrm>
        </p:spPr>
        <p:txBody>
          <a:bodyPr>
            <a:normAutofit/>
          </a:bodyPr>
          <a:lstStyle/>
          <a:p>
            <a:pPr algn="ctr" eaLnBrk="0" fontAlgn="base" hangingPunct="0">
              <a:spcAft>
                <a:spcPct val="0"/>
              </a:spcAft>
              <a:defRPr/>
            </a:pPr>
            <a:r>
              <a:rPr lang="it-IT" sz="4400" b="1" dirty="0">
                <a:latin typeface="Tahoma" panose="020B0604030504040204" pitchFamily="34" charset="0"/>
              </a:rPr>
              <a:t>Schemi semplici</a:t>
            </a:r>
          </a:p>
        </p:txBody>
      </p:sp>
      <p:sp>
        <p:nvSpPr>
          <p:cNvPr id="6147" name="Rectangle 1027"/>
          <p:cNvSpPr>
            <a:spLocks noGrp="1" noChangeArrowheads="1"/>
          </p:cNvSpPr>
          <p:nvPr>
            <p:ph idx="1"/>
          </p:nvPr>
        </p:nvSpPr>
        <p:spPr>
          <a:xfrm>
            <a:off x="2276475" y="2873375"/>
            <a:ext cx="7623175" cy="316865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3200" b="1" smtClean="0">
                <a:solidFill>
                  <a:schemeClr val="tx2"/>
                </a:solidFill>
                <a:latin typeface="Tahoma" panose="020B0604030504040204" pitchFamily="34" charset="0"/>
              </a:rPr>
              <a:t>Esistono vari tipi di schemi semplici:</a:t>
            </a:r>
            <a:endParaRPr lang="it-IT" altLang="it-IT" sz="3200" smtClean="0">
              <a:solidFill>
                <a:schemeClr val="tx2"/>
              </a:solidFill>
              <a:latin typeface="Tahoma" panose="020B060403050404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it-IT" altLang="it-IT" sz="3200" smtClean="0">
              <a:solidFill>
                <a:schemeClr val="tx2"/>
              </a:solidFill>
              <a:latin typeface="Tahoma" panose="020B0604030504040204" pitchFamily="34" charset="0"/>
            </a:endParaRPr>
          </a:p>
          <a:p>
            <a:pPr eaLnBrk="1" hangingPunct="1"/>
            <a:r>
              <a:rPr lang="it-IT" altLang="it-IT" sz="3200" smtClean="0">
                <a:solidFill>
                  <a:schemeClr val="tx2"/>
                </a:solidFill>
                <a:latin typeface="Tahoma" panose="020B0604030504040204" pitchFamily="34" charset="0"/>
              </a:rPr>
              <a:t>schema gerarchico semplice,</a:t>
            </a:r>
          </a:p>
          <a:p>
            <a:pPr eaLnBrk="1" hangingPunct="1"/>
            <a:r>
              <a:rPr lang="it-IT" altLang="it-IT" sz="3200" smtClean="0">
                <a:solidFill>
                  <a:schemeClr val="tx2"/>
                </a:solidFill>
                <a:latin typeface="Tahoma" panose="020B0604030504040204" pitchFamily="34" charset="0"/>
              </a:rPr>
              <a:t>schema artigianale,</a:t>
            </a:r>
          </a:p>
          <a:p>
            <a:pPr eaLnBrk="1" hangingPunct="1"/>
            <a:r>
              <a:rPr lang="it-IT" altLang="it-IT" sz="3200" smtClean="0">
                <a:solidFill>
                  <a:schemeClr val="tx2"/>
                </a:solidFill>
                <a:latin typeface="Tahoma" panose="020B0604030504040204" pitchFamily="34" charset="0"/>
              </a:rPr>
              <a:t>schema del gruppo di pari.</a:t>
            </a:r>
          </a:p>
          <a:p>
            <a:pPr eaLnBrk="1" hangingPunct="1"/>
            <a:endParaRPr lang="it-IT" altLang="it-IT" sz="2800" smtClean="0">
              <a:solidFill>
                <a:schemeClr val="tx2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960438" y="320675"/>
            <a:ext cx="10082212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 anchor="ctr"/>
          <a:lstStyle/>
          <a:p>
            <a:pPr algn="ctr" defTabSz="864199" eaLnBrk="0" hangingPunct="0">
              <a:lnSpc>
                <a:spcPct val="85000"/>
              </a:lnSpc>
              <a:defRPr/>
            </a:pPr>
            <a:r>
              <a:rPr lang="it-IT" sz="4400" b="1" spc="-113" dirty="0">
                <a:solidFill>
                  <a:schemeClr val="accent1"/>
                </a:solidFill>
                <a:latin typeface="Tahoma" panose="020B0604030504040204" pitchFamily="34" charset="0"/>
                <a:ea typeface="+mj-ea"/>
                <a:cs typeface="+mj-cs"/>
              </a:rPr>
              <a:t>Schema gerarchico semplice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631950" y="2079625"/>
            <a:ext cx="4800600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/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it-IT" sz="2800">
              <a:latin typeface="Times New Roman" panose="02020603050405020304" pitchFamily="18" charset="0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081088" y="2016125"/>
            <a:ext cx="9121775" cy="468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/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3200" dirty="0">
                <a:solidFill>
                  <a:schemeClr val="tx2"/>
                </a:solidFill>
                <a:latin typeface="Tahoma" panose="020B0604030504040204" pitchFamily="34" charset="0"/>
              </a:rPr>
              <a:t>La struttura  e lo schema organizzativo semplice e gerarchico presentano le seguenti caratteristiche: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it-IT" altLang="it-IT" sz="3200" dirty="0">
              <a:solidFill>
                <a:schemeClr val="tx2"/>
              </a:solidFill>
              <a:latin typeface="Tahoma" panose="020B0604030504040204" pitchFamily="34" charset="0"/>
            </a:endParaRPr>
          </a:p>
          <a:p>
            <a:pPr marL="457200" indent="-457200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it-IT" altLang="it-IT" sz="2800" dirty="0" smtClean="0">
                <a:solidFill>
                  <a:schemeClr val="tx2"/>
                </a:solidFill>
                <a:latin typeface="Tahoma" panose="020B0604030504040204" pitchFamily="34" charset="0"/>
              </a:rPr>
              <a:t>figura </a:t>
            </a:r>
            <a:r>
              <a:rPr lang="it-IT" altLang="it-IT" sz="2800" dirty="0">
                <a:solidFill>
                  <a:schemeClr val="tx2"/>
                </a:solidFill>
                <a:latin typeface="Tahoma" panose="020B0604030504040204" pitchFamily="34" charset="0"/>
              </a:rPr>
              <a:t>centrale di imprenditore, </a:t>
            </a:r>
          </a:p>
          <a:p>
            <a:pPr marL="457200" indent="-457200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it-IT" altLang="it-IT" sz="2800" dirty="0" smtClean="0">
                <a:solidFill>
                  <a:schemeClr val="tx2"/>
                </a:solidFill>
                <a:latin typeface="Tahoma" panose="020B0604030504040204" pitchFamily="34" charset="0"/>
              </a:rPr>
              <a:t>attività </a:t>
            </a:r>
            <a:r>
              <a:rPr lang="it-IT" altLang="it-IT" sz="2800" dirty="0">
                <a:solidFill>
                  <a:schemeClr val="tx2"/>
                </a:solidFill>
                <a:latin typeface="Tahoma" panose="020B0604030504040204" pitchFamily="34" charset="0"/>
              </a:rPr>
              <a:t>semplici e produzione di squadra, </a:t>
            </a:r>
          </a:p>
          <a:p>
            <a:pPr marL="457200" indent="-457200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it-IT" altLang="it-IT" sz="2800" dirty="0" smtClean="0">
                <a:solidFill>
                  <a:schemeClr val="tx2"/>
                </a:solidFill>
                <a:latin typeface="Tahoma" panose="020B0604030504040204" pitchFamily="34" charset="0"/>
              </a:rPr>
              <a:t>livello </a:t>
            </a:r>
            <a:r>
              <a:rPr lang="it-IT" altLang="it-IT" sz="2800" dirty="0">
                <a:solidFill>
                  <a:schemeClr val="tx2"/>
                </a:solidFill>
                <a:latin typeface="Tahoma" panose="020B0604030504040204" pitchFamily="34" charset="0"/>
              </a:rPr>
              <a:t>di specializzazione e divisione del lavoro  basso,</a:t>
            </a:r>
          </a:p>
          <a:p>
            <a:pPr marL="457200" indent="-457200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it-IT" altLang="it-IT" sz="2800" dirty="0" smtClean="0">
                <a:solidFill>
                  <a:schemeClr val="tx2"/>
                </a:solidFill>
                <a:latin typeface="Tahoma" panose="020B0604030504040204" pitchFamily="34" charset="0"/>
              </a:rPr>
              <a:t>meccanismi </a:t>
            </a:r>
            <a:r>
              <a:rPr lang="it-IT" altLang="it-IT" sz="2800" dirty="0">
                <a:solidFill>
                  <a:schemeClr val="tx2"/>
                </a:solidFill>
                <a:latin typeface="Tahoma" panose="020B0604030504040204" pitchFamily="34" charset="0"/>
              </a:rPr>
              <a:t>di integrazione non strutturali,</a:t>
            </a:r>
          </a:p>
          <a:p>
            <a:pPr marL="457200" indent="-457200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it-IT" altLang="it-IT" sz="2800" dirty="0" smtClean="0">
                <a:solidFill>
                  <a:schemeClr val="tx2"/>
                </a:solidFill>
                <a:latin typeface="Tahoma" panose="020B0604030504040204" pitchFamily="34" charset="0"/>
              </a:rPr>
              <a:t>grande </a:t>
            </a:r>
            <a:r>
              <a:rPr lang="it-IT" altLang="it-IT" sz="2800" dirty="0">
                <a:solidFill>
                  <a:schemeClr val="tx2"/>
                </a:solidFill>
                <a:latin typeface="Tahoma" panose="020B0604030504040204" pitchFamily="34" charset="0"/>
              </a:rPr>
              <a:t>flessibilità.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936625" y="431800"/>
            <a:ext cx="9793288" cy="132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 anchor="ctr"/>
          <a:lstStyle/>
          <a:p>
            <a:pPr algn="ctr" defTabSz="1249363" eaLnBrk="0" hangingPunct="0">
              <a:defRPr/>
            </a:pPr>
            <a:r>
              <a:rPr lang="it-IT" sz="4400" b="1" spc="-113" dirty="0">
                <a:solidFill>
                  <a:schemeClr val="accent1"/>
                </a:solidFill>
                <a:latin typeface="Tahoma" panose="020B0604030504040204" pitchFamily="34" charset="0"/>
                <a:ea typeface="+mj-ea"/>
                <a:cs typeface="+mj-cs"/>
              </a:rPr>
              <a:t>Schema artigianale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679450" y="2079625"/>
            <a:ext cx="9980613" cy="477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/>
          <a:lstStyle>
            <a:lvl1pPr marL="401638" indent="-401638" defTabSz="1069975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69975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69975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69975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69975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002060"/>
              </a:buClr>
            </a:pPr>
            <a:r>
              <a:rPr lang="it-IT" altLang="it-IT" sz="2800" dirty="0" smtClean="0">
                <a:solidFill>
                  <a:schemeClr val="tx2"/>
                </a:solidFill>
                <a:latin typeface="Tahoma" panose="020B0604030504040204" pitchFamily="34" charset="0"/>
              </a:rPr>
              <a:t>Le </a:t>
            </a:r>
            <a:r>
              <a:rPr lang="it-IT" altLang="it-IT" sz="2800" dirty="0">
                <a:solidFill>
                  <a:schemeClr val="tx2"/>
                </a:solidFill>
                <a:latin typeface="Tahoma" panose="020B0604030504040204" pitchFamily="34" charset="0"/>
              </a:rPr>
              <a:t>attività hanno carattere complesso e richiedono una più forte capacità di elaborare conoscenze informazioni, esperienze.  </a:t>
            </a:r>
          </a:p>
          <a:p>
            <a:pPr eaLnBrk="1" hangingPunct="1">
              <a:buClr>
                <a:srgbClr val="002060"/>
              </a:buClr>
            </a:pPr>
            <a:r>
              <a:rPr lang="it-IT" altLang="it-IT" sz="2800" dirty="0" smtClean="0">
                <a:solidFill>
                  <a:schemeClr val="tx2"/>
                </a:solidFill>
                <a:latin typeface="Tahoma" panose="020B0604030504040204" pitchFamily="34" charset="0"/>
              </a:rPr>
              <a:t>Esigenza </a:t>
            </a:r>
            <a:r>
              <a:rPr lang="it-IT" altLang="it-IT" sz="2800" dirty="0">
                <a:solidFill>
                  <a:schemeClr val="tx2"/>
                </a:solidFill>
                <a:latin typeface="Tahoma" panose="020B0604030504040204" pitchFamily="34" charset="0"/>
              </a:rPr>
              <a:t>professionalità diffusa in un certo numero di operatori, che padroneggiano un “mestiere”.</a:t>
            </a:r>
          </a:p>
          <a:p>
            <a:pPr eaLnBrk="1" hangingPunct="1">
              <a:buClr>
                <a:srgbClr val="002060"/>
              </a:buClr>
            </a:pPr>
            <a:r>
              <a:rPr lang="it-IT" altLang="it-IT" sz="2800" dirty="0" smtClean="0">
                <a:solidFill>
                  <a:schemeClr val="tx2"/>
                </a:solidFill>
                <a:latin typeface="Tahoma" panose="020B0604030504040204" pitchFamily="34" charset="0"/>
              </a:rPr>
              <a:t>Utilizzo </a:t>
            </a:r>
            <a:r>
              <a:rPr lang="it-IT" altLang="it-IT" sz="2800" dirty="0">
                <a:solidFill>
                  <a:schemeClr val="tx2"/>
                </a:solidFill>
                <a:latin typeface="Tahoma" panose="020B0604030504040204" pitchFamily="34" charset="0"/>
              </a:rPr>
              <a:t>di meccanismi operativi di integrazione più complessi del solo rapporto gerarchico, con il ricorso a norme, regole, prassi di riferimento.</a:t>
            </a:r>
          </a:p>
          <a:p>
            <a:pPr eaLnBrk="1" hangingPunct="1">
              <a:buClr>
                <a:srgbClr val="002060"/>
              </a:buClr>
            </a:pPr>
            <a:r>
              <a:rPr lang="it-IT" altLang="it-IT" sz="2800" dirty="0">
                <a:solidFill>
                  <a:schemeClr val="tx2"/>
                </a:solidFill>
                <a:latin typeface="Tahoma" panose="020B0604030504040204" pitchFamily="34" charset="0"/>
              </a:rPr>
              <a:t>Meccanismi di  coordinamento: coesione culturale, comunanza di valori.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479425"/>
            <a:ext cx="10372725" cy="1441450"/>
          </a:xfrm>
        </p:spPr>
        <p:txBody>
          <a:bodyPr>
            <a:normAutofit/>
          </a:bodyPr>
          <a:lstStyle/>
          <a:p>
            <a:pPr algn="ctr" defTabSz="1249363" eaLnBrk="0" fontAlgn="base" hangingPunct="0">
              <a:spcAft>
                <a:spcPct val="0"/>
              </a:spcAft>
              <a:defRPr/>
            </a:pPr>
            <a:r>
              <a:rPr lang="it-IT" sz="4400" b="1" dirty="0">
                <a:latin typeface="Tahoma" panose="020B0604030504040204" pitchFamily="34" charset="0"/>
              </a:rPr>
              <a:t>Schema del gruppo di pari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865188" y="2087562"/>
            <a:ext cx="9590087" cy="4105175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170000"/>
              </a:lnSpc>
              <a:buFont typeface="Wingdings" panose="05000000000000000000" pitchFamily="2" charset="2"/>
              <a:buChar char="§"/>
            </a:pPr>
            <a:r>
              <a:rPr lang="it-IT" altLang="it-IT" sz="2800" dirty="0" smtClean="0">
                <a:solidFill>
                  <a:schemeClr val="tx2"/>
                </a:solidFill>
                <a:latin typeface="Tahoma" panose="020B0604030504040204" pitchFamily="34" charset="0"/>
              </a:rPr>
              <a:t>Attività molto complesse e </a:t>
            </a:r>
            <a:r>
              <a:rPr lang="it-IT" altLang="it-IT" sz="2800" i="1" dirty="0" smtClean="0">
                <a:solidFill>
                  <a:schemeClr val="tx2"/>
                </a:solidFill>
                <a:latin typeface="Tahoma" panose="020B0604030504040204" pitchFamily="34" charset="0"/>
              </a:rPr>
              <a:t>brain intensive</a:t>
            </a:r>
          </a:p>
          <a:p>
            <a:pPr eaLnBrk="1" hangingPunct="1">
              <a:lnSpc>
                <a:spcPct val="170000"/>
              </a:lnSpc>
              <a:buFont typeface="Wingdings" panose="05000000000000000000" pitchFamily="2" charset="2"/>
              <a:buChar char="§"/>
            </a:pPr>
            <a:r>
              <a:rPr lang="it-IT" altLang="it-IT" sz="2800" dirty="0" smtClean="0">
                <a:solidFill>
                  <a:schemeClr val="tx2"/>
                </a:solidFill>
                <a:latin typeface="Tahoma" panose="020B0604030504040204" pitchFamily="34" charset="0"/>
              </a:rPr>
              <a:t>Piccolo gruppo di persone con relazioni paritarie</a:t>
            </a:r>
          </a:p>
          <a:p>
            <a:pPr eaLnBrk="1" hangingPunct="1">
              <a:lnSpc>
                <a:spcPct val="170000"/>
              </a:lnSpc>
              <a:buFont typeface="Wingdings" panose="05000000000000000000" pitchFamily="2" charset="2"/>
              <a:buChar char="§"/>
            </a:pPr>
            <a:r>
              <a:rPr lang="it-IT" altLang="it-IT" sz="2800" dirty="0" smtClean="0">
                <a:solidFill>
                  <a:schemeClr val="tx2"/>
                </a:solidFill>
                <a:latin typeface="Tahoma" panose="020B0604030504040204" pitchFamily="34" charset="0"/>
              </a:rPr>
              <a:t>Coordinamento non gerarchico basato su:</a:t>
            </a:r>
          </a:p>
          <a:p>
            <a:pPr marL="602159" lvl="3" indent="-342900">
              <a:buFont typeface="Wingdings" panose="05000000000000000000" pitchFamily="2" charset="2"/>
              <a:buChar char="§"/>
            </a:pPr>
            <a:r>
              <a:rPr lang="it-IT" altLang="it-IT" sz="2233" i="0" dirty="0" smtClean="0">
                <a:solidFill>
                  <a:schemeClr val="tx2"/>
                </a:solidFill>
                <a:latin typeface="Tahoma" panose="020B0604030504040204" pitchFamily="34" charset="0"/>
              </a:rPr>
              <a:t>condivisione </a:t>
            </a:r>
            <a:r>
              <a:rPr lang="it-IT" altLang="it-IT" sz="2233" i="0" dirty="0" smtClean="0">
                <a:solidFill>
                  <a:schemeClr val="tx2"/>
                </a:solidFill>
                <a:latin typeface="Tahoma" panose="020B0604030504040204" pitchFamily="34" charset="0"/>
              </a:rPr>
              <a:t>obiettivi</a:t>
            </a:r>
          </a:p>
          <a:p>
            <a:pPr marL="602159" lvl="3" indent="-342900">
              <a:buFont typeface="Wingdings" panose="05000000000000000000" pitchFamily="2" charset="2"/>
              <a:buChar char="§"/>
            </a:pPr>
            <a:r>
              <a:rPr lang="it-IT" altLang="it-IT" sz="2233" i="0" dirty="0" smtClean="0">
                <a:solidFill>
                  <a:schemeClr val="tx2"/>
                </a:solidFill>
                <a:latin typeface="Tahoma" panose="020B0604030504040204" pitchFamily="34" charset="0"/>
              </a:rPr>
              <a:t>confronto </a:t>
            </a:r>
            <a:r>
              <a:rPr lang="it-IT" altLang="it-IT" sz="2233" i="0" dirty="0" smtClean="0">
                <a:solidFill>
                  <a:schemeClr val="tx2"/>
                </a:solidFill>
                <a:latin typeface="Tahoma" panose="020B0604030504040204" pitchFamily="34" charset="0"/>
              </a:rPr>
              <a:t>diretto</a:t>
            </a:r>
          </a:p>
          <a:p>
            <a:pPr marL="602159" lvl="3" indent="-342900">
              <a:buFont typeface="Wingdings" panose="05000000000000000000" pitchFamily="2" charset="2"/>
              <a:buChar char="§"/>
            </a:pPr>
            <a:r>
              <a:rPr lang="it-IT" altLang="it-IT" sz="2233" i="0" dirty="0" smtClean="0">
                <a:solidFill>
                  <a:schemeClr val="tx2"/>
                </a:solidFill>
                <a:latin typeface="Tahoma" panose="020B0604030504040204" pitchFamily="34" charset="0"/>
              </a:rPr>
              <a:t>negoziazione</a:t>
            </a:r>
            <a:endParaRPr lang="it-IT" altLang="it-IT" sz="2233" i="0" dirty="0" smtClean="0">
              <a:solidFill>
                <a:schemeClr val="tx2"/>
              </a:solidFill>
              <a:latin typeface="Tahoma" panose="020B0604030504040204" pitchFamily="34" charset="0"/>
            </a:endParaRPr>
          </a:p>
          <a:p>
            <a:pPr marL="602159" lvl="3" indent="-342900">
              <a:buFont typeface="Wingdings" panose="05000000000000000000" pitchFamily="2" charset="2"/>
              <a:buChar char="§"/>
            </a:pPr>
            <a:r>
              <a:rPr lang="it-IT" altLang="it-IT" sz="2233" i="0" dirty="0" smtClean="0">
                <a:solidFill>
                  <a:schemeClr val="tx2"/>
                </a:solidFill>
                <a:latin typeface="Tahoma" panose="020B0604030504040204" pitchFamily="34" charset="0"/>
              </a:rPr>
              <a:t>cura </a:t>
            </a:r>
            <a:r>
              <a:rPr lang="it-IT" altLang="it-IT" sz="2233" i="0" dirty="0" smtClean="0">
                <a:solidFill>
                  <a:schemeClr val="tx2"/>
                </a:solidFill>
                <a:latin typeface="Tahoma" panose="020B0604030504040204" pitchFamily="34" charset="0"/>
              </a:rPr>
              <a:t>nella selezione di nuovo personale.</a:t>
            </a:r>
          </a:p>
          <a:p>
            <a:pPr eaLnBrk="1" hangingPunct="1">
              <a:lnSpc>
                <a:spcPct val="170000"/>
              </a:lnSpc>
              <a:buFont typeface="Wingdings" panose="05000000000000000000" pitchFamily="2" charset="2"/>
              <a:buChar char="§"/>
            </a:pPr>
            <a:r>
              <a:rPr lang="it-IT" altLang="it-IT" sz="2800" dirty="0" smtClean="0">
                <a:solidFill>
                  <a:schemeClr val="tx2"/>
                </a:solidFill>
                <a:latin typeface="Tahoma" panose="020B0604030504040204" pitchFamily="34" charset="0"/>
              </a:rPr>
              <a:t>Schema diffuso in società di servizi avanzati (</a:t>
            </a:r>
            <a:r>
              <a:rPr lang="it-IT" altLang="it-IT" sz="2800" i="1" dirty="0" smtClean="0">
                <a:solidFill>
                  <a:schemeClr val="tx2"/>
                </a:solidFill>
                <a:latin typeface="Tahoma" panose="020B0604030504040204" pitchFamily="34" charset="0"/>
              </a:rPr>
              <a:t>es. software </a:t>
            </a:r>
            <a:r>
              <a:rPr lang="it-IT" altLang="it-IT" sz="2800" i="1" dirty="0" err="1" smtClean="0">
                <a:solidFill>
                  <a:schemeClr val="tx2"/>
                </a:solidFill>
                <a:latin typeface="Tahoma" panose="020B0604030504040204" pitchFamily="34" charset="0"/>
              </a:rPr>
              <a:t>house</a:t>
            </a:r>
            <a:r>
              <a:rPr lang="it-IT" altLang="it-IT" sz="2800" dirty="0" smtClean="0">
                <a:solidFill>
                  <a:schemeClr val="tx2"/>
                </a:solidFill>
                <a:latin typeface="Tahoma" panose="020B0604030504040204" pitchFamily="34" charset="0"/>
              </a:rPr>
              <a:t>)</a:t>
            </a:r>
            <a:endParaRPr lang="it-IT" altLang="it-IT" sz="3600" dirty="0" smtClean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/>
          <p:cNvGraphicFramePr>
            <a:graphicFrameLocks/>
          </p:cNvGraphicFramePr>
          <p:nvPr/>
        </p:nvGraphicFramePr>
        <p:xfrm>
          <a:off x="1598613" y="1722438"/>
          <a:ext cx="7935912" cy="4789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8" name="MS Organization Chart 2.0" r:id="rId4" imgW="5956200" imgH="2819160" progId="OrgPlusWOPX.4">
                  <p:embed followColorScheme="full"/>
                </p:oleObj>
              </mc:Choice>
              <mc:Fallback>
                <p:oleObj name="MS Organization Chart 2.0" r:id="rId4" imgW="5956200" imgH="2819160" progId="OrgPlusWOPX.4">
                  <p:embed followColorScheme="full"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8613" y="1722438"/>
                        <a:ext cx="7935912" cy="4789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3" name="Line 3"/>
          <p:cNvSpPr>
            <a:spLocks noChangeShapeType="1"/>
          </p:cNvSpPr>
          <p:nvPr/>
        </p:nvSpPr>
        <p:spPr bwMode="auto">
          <a:xfrm>
            <a:off x="1966913" y="3309938"/>
            <a:ext cx="6721475" cy="1587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8321675" y="2447925"/>
            <a:ext cx="2211388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7728" tIns="53864" rIns="107728" bIns="53864">
            <a:spAutoFit/>
          </a:bodyPr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solidFill>
                  <a:schemeClr val="tx2"/>
                </a:solidFill>
                <a:latin typeface="Tahoma" panose="020B0604030504040204" pitchFamily="34" charset="0"/>
              </a:rPr>
              <a:t>Organo di governo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solidFill>
                  <a:schemeClr val="tx2"/>
                </a:solidFill>
                <a:latin typeface="Tahoma" panose="020B0604030504040204" pitchFamily="34" charset="0"/>
              </a:rPr>
              <a:t>economico e direzione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9167813" y="4929188"/>
            <a:ext cx="987425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7728" tIns="53864" rIns="107728" bIns="53864">
            <a:spAutoFit/>
          </a:bodyPr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solidFill>
                  <a:schemeClr val="tx2"/>
                </a:solidFill>
                <a:latin typeface="Tahoma" panose="020B0604030504040204" pitchFamily="34" charset="0"/>
              </a:rPr>
              <a:t>Organi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solidFill>
                  <a:schemeClr val="tx2"/>
                </a:solidFill>
                <a:latin typeface="Tahoma" panose="020B0604030504040204" pitchFamily="34" charset="0"/>
              </a:rPr>
              <a:t>operativi</a:t>
            </a:r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1966913" y="4030663"/>
            <a:ext cx="6721475" cy="1587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2062163" y="4991100"/>
            <a:ext cx="6721475" cy="1588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9031288" y="3328988"/>
            <a:ext cx="13843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7728" tIns="53864" rIns="107728" bIns="53864">
            <a:spAutoFit/>
          </a:bodyPr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solidFill>
                  <a:schemeClr val="tx2"/>
                </a:solidFill>
                <a:latin typeface="Tahoma" panose="020B0604030504040204" pitchFamily="34" charset="0"/>
              </a:rPr>
              <a:t>Organi di staff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8975725" y="4124325"/>
            <a:ext cx="1539875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6985" tIns="53492" rIns="106985" bIns="53492">
            <a:spAutoFit/>
          </a:bodyPr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solidFill>
                  <a:schemeClr val="tx2"/>
                </a:solidFill>
                <a:latin typeface="Tahoma" panose="020B0604030504040204" pitchFamily="34" charset="0"/>
              </a:rPr>
              <a:t>Organi direttivi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solidFill>
                  <a:schemeClr val="tx2"/>
                </a:solidFill>
                <a:latin typeface="Tahoma" panose="020B0604030504040204" pitchFamily="34" charset="0"/>
              </a:rPr>
              <a:t> di funzione </a:t>
            </a:r>
          </a:p>
        </p:txBody>
      </p:sp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2592388" y="576263"/>
            <a:ext cx="6913562" cy="68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6985" tIns="53492" rIns="106985" bIns="53492">
            <a:spAutoFit/>
          </a:bodyPr>
          <a:lstStyle>
            <a:lvl1pPr defTabSz="1249363">
              <a:defRPr sz="2100">
                <a:solidFill>
                  <a:schemeClr val="tx1"/>
                </a:solidFill>
                <a:latin typeface="Arial" charset="0"/>
              </a:defRPr>
            </a:lvl1pPr>
            <a:lvl2pPr marL="623888" indent="-88900" defTabSz="1249363">
              <a:defRPr sz="2100">
                <a:solidFill>
                  <a:schemeClr val="tx1"/>
                </a:solidFill>
                <a:latin typeface="Arial" charset="0"/>
              </a:defRPr>
            </a:lvl2pPr>
            <a:lvl3pPr marL="1249363" indent="-179388" defTabSz="1249363">
              <a:defRPr sz="2100">
                <a:solidFill>
                  <a:schemeClr val="tx1"/>
                </a:solidFill>
                <a:latin typeface="Arial" charset="0"/>
              </a:defRPr>
            </a:lvl3pPr>
            <a:lvl4pPr marL="1876425" indent="-271463" defTabSz="1249363">
              <a:defRPr sz="2100">
                <a:solidFill>
                  <a:schemeClr val="tx1"/>
                </a:solidFill>
                <a:latin typeface="Arial" charset="0"/>
              </a:defRPr>
            </a:lvl4pPr>
            <a:lvl5pPr marL="2501900" indent="-361950" defTabSz="1249363">
              <a:defRPr sz="2100">
                <a:solidFill>
                  <a:schemeClr val="tx1"/>
                </a:solidFill>
                <a:latin typeface="Arial" charset="0"/>
              </a:defRPr>
            </a:lvl5pPr>
            <a:lvl6pPr marL="2959100" indent="-361950" defTabSz="1249363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3416300" indent="-361950" defTabSz="1249363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873500" indent="-361950" defTabSz="1249363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4330700" indent="-361950" defTabSz="1249363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lnSpc>
                <a:spcPct val="85000"/>
              </a:lnSpc>
              <a:defRPr/>
            </a:pPr>
            <a:r>
              <a:rPr lang="it-IT" sz="4400" b="1" spc="-113" dirty="0">
                <a:solidFill>
                  <a:schemeClr val="accent1"/>
                </a:solidFill>
                <a:latin typeface="Tahoma" panose="020B0604030504040204" pitchFamily="34" charset="0"/>
                <a:ea typeface="+mj-ea"/>
                <a:cs typeface="+mj-cs"/>
              </a:rPr>
              <a:t>Schema funzionale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1296988" y="647700"/>
            <a:ext cx="90820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 anchor="ctr"/>
          <a:lstStyle/>
          <a:p>
            <a:pPr algn="ctr" defTabSz="1249363" eaLnBrk="0" hangingPunct="0">
              <a:lnSpc>
                <a:spcPct val="85000"/>
              </a:lnSpc>
              <a:defRPr/>
            </a:pPr>
            <a:r>
              <a:rPr lang="it-IT" sz="4400" b="1" spc="-113" dirty="0">
                <a:solidFill>
                  <a:schemeClr val="accent1"/>
                </a:solidFill>
                <a:latin typeface="Tahoma" panose="020B0604030504040204" pitchFamily="34" charset="0"/>
                <a:ea typeface="+mj-ea"/>
                <a:cs typeface="+mj-cs"/>
              </a:rPr>
              <a:t>Schema funzionale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793750" y="2239963"/>
            <a:ext cx="9898063" cy="392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/>
          <a:lstStyle>
            <a:lvl1pPr marL="222250" indent="-222250" defTabSz="1069975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069975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33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069975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069975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069975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01638" indent="-401638" eaLnBrk="1" hangingPunct="1">
              <a:buClr>
                <a:srgbClr val="002060"/>
              </a:buClr>
              <a:defRPr/>
            </a:pPr>
            <a:r>
              <a:rPr lang="it-IT" altLang="it-IT" sz="2900" dirty="0" smtClean="0">
                <a:solidFill>
                  <a:schemeClr val="tx2"/>
                </a:solidFill>
                <a:latin typeface="Tahoma" pitchFamily="34" charset="0"/>
              </a:rPr>
              <a:t> </a:t>
            </a:r>
            <a:r>
              <a:rPr lang="it-IT" altLang="it-IT" sz="3200" dirty="0">
                <a:solidFill>
                  <a:schemeClr val="tx2"/>
                </a:solidFill>
                <a:latin typeface="Tahoma" pitchFamily="34" charset="0"/>
              </a:rPr>
              <a:t>Modello di funzionamento di tipo meccanico. </a:t>
            </a:r>
          </a:p>
          <a:p>
            <a:pPr marL="401638" indent="-401638" eaLnBrk="1" hangingPunct="1">
              <a:buClr>
                <a:srgbClr val="002060"/>
              </a:buClr>
              <a:defRPr/>
            </a:pPr>
            <a:endParaRPr lang="it-IT" altLang="it-IT" sz="3200" dirty="0">
              <a:solidFill>
                <a:schemeClr val="tx2"/>
              </a:solidFill>
              <a:latin typeface="Tahoma" pitchFamily="34" charset="0"/>
            </a:endParaRPr>
          </a:p>
          <a:p>
            <a:pPr marL="401638" indent="-401638" eaLnBrk="1" hangingPunct="1">
              <a:buClr>
                <a:srgbClr val="002060"/>
              </a:buClr>
              <a:defRPr/>
            </a:pPr>
            <a:r>
              <a:rPr lang="it-IT" altLang="it-IT" sz="3200" dirty="0">
                <a:solidFill>
                  <a:schemeClr val="tx2"/>
                </a:solidFill>
                <a:latin typeface="Tahoma" pitchFamily="34" charset="0"/>
              </a:rPr>
              <a:t>Specializzazione delle unità di primo livello per linee funzionali.</a:t>
            </a:r>
          </a:p>
          <a:p>
            <a:pPr marL="401638" indent="-401638" eaLnBrk="1" hangingPunct="1">
              <a:buClr>
                <a:srgbClr val="002060"/>
              </a:buClr>
              <a:defRPr/>
            </a:pPr>
            <a:endParaRPr lang="it-IT" altLang="it-IT" sz="3200" dirty="0">
              <a:solidFill>
                <a:schemeClr val="tx2"/>
              </a:solidFill>
              <a:latin typeface="Tahoma" pitchFamily="34" charset="0"/>
            </a:endParaRPr>
          </a:p>
          <a:p>
            <a:pPr marL="401638" indent="-401638" eaLnBrk="1" hangingPunct="1">
              <a:buClr>
                <a:srgbClr val="002060"/>
              </a:buClr>
              <a:defRPr/>
            </a:pPr>
            <a:r>
              <a:rPr lang="it-IT" altLang="it-IT" sz="3200" dirty="0">
                <a:solidFill>
                  <a:schemeClr val="tx2"/>
                </a:solidFill>
                <a:latin typeface="Tahoma" pitchFamily="34" charset="0"/>
              </a:rPr>
              <a:t>Chiara e ben formalizzata divisione dei compiti tra unità organizzative in linea orizzontale.</a:t>
            </a:r>
          </a:p>
          <a:p>
            <a:pPr>
              <a:spcBef>
                <a:spcPct val="0"/>
              </a:spcBef>
              <a:buClr>
                <a:srgbClr val="002060"/>
              </a:buClr>
              <a:buSzTx/>
              <a:buFontTx/>
              <a:buChar char="•"/>
              <a:defRPr/>
            </a:pPr>
            <a:endParaRPr lang="it-IT" altLang="it-IT" sz="2800" dirty="0" smtClean="0">
              <a:solidFill>
                <a:schemeClr val="tx2"/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etropolitano">
  <a:themeElements>
    <a:clrScheme name="Metropolitano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Metropolitano</Template>
  <TotalTime>546</TotalTime>
  <Words>675</Words>
  <Application>Microsoft Office PowerPoint</Application>
  <PresentationFormat>Personalizzato</PresentationFormat>
  <Paragraphs>134</Paragraphs>
  <Slides>19</Slides>
  <Notes>10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7" baseType="lpstr">
      <vt:lpstr>Arial</vt:lpstr>
      <vt:lpstr>Wingdings</vt:lpstr>
      <vt:lpstr>Calibri</vt:lpstr>
      <vt:lpstr>Arial Black</vt:lpstr>
      <vt:lpstr>Times New Roman</vt:lpstr>
      <vt:lpstr>Tahoma</vt:lpstr>
      <vt:lpstr>Metropolitano</vt:lpstr>
      <vt:lpstr>MS Organization Chart 2.0</vt:lpstr>
      <vt:lpstr>   </vt:lpstr>
      <vt:lpstr>   </vt:lpstr>
      <vt:lpstr>Presentazione standard di PowerPoint</vt:lpstr>
      <vt:lpstr>Schemi semplici</vt:lpstr>
      <vt:lpstr>Presentazione standard di PowerPoint</vt:lpstr>
      <vt:lpstr>Presentazione standard di PowerPoint</vt:lpstr>
      <vt:lpstr>Schema del gruppo di pari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Schema divisionale</vt:lpstr>
      <vt:lpstr>Presentazione standard di PowerPoint</vt:lpstr>
      <vt:lpstr>Presentazione standard di PowerPoint</vt:lpstr>
      <vt:lpstr>Presentazione standard di PowerPoint</vt:lpstr>
      <vt:lpstr>Schema divisionale reticolare</vt:lpstr>
      <vt:lpstr>Presentazione standard di PowerPoint</vt:lpstr>
      <vt:lpstr>Presentazione standard di PowerPoint</vt:lpstr>
    </vt:vector>
  </TitlesOfParts>
  <Company>Università Carlo Cattaneo - LIUC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Organizzazione e Sistemi Informativi</dc:title>
  <dc:creator>Giacomo Buonanno</dc:creator>
  <cp:lastModifiedBy>Eliana Minelli</cp:lastModifiedBy>
  <cp:revision>100</cp:revision>
  <dcterms:created xsi:type="dcterms:W3CDTF">2007-08-31T22:20:17Z</dcterms:created>
  <dcterms:modified xsi:type="dcterms:W3CDTF">2017-09-19T16:21:50Z</dcterms:modified>
</cp:coreProperties>
</file>