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3" r:id="rId1"/>
  </p:sldMasterIdLst>
  <p:notesMasterIdLst>
    <p:notesMasterId r:id="rId50"/>
  </p:notesMasterIdLst>
  <p:handoutMasterIdLst>
    <p:handoutMasterId r:id="rId51"/>
  </p:handoutMasterIdLst>
  <p:sldIdLst>
    <p:sldId id="325" r:id="rId2"/>
    <p:sldId id="324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</p:sldIdLst>
  <p:sldSz cx="11522075" cy="7200900"/>
  <p:notesSz cx="6858000" cy="9144000"/>
  <p:defaultTextStyle>
    <a:defPPr>
      <a:defRPr lang="it-IT"/>
    </a:defPPr>
    <a:lvl1pPr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7172" autoAdjust="0"/>
  </p:normalViewPr>
  <p:slideViewPr>
    <p:cSldViewPr>
      <p:cViewPr varScale="1">
        <p:scale>
          <a:sx n="50" d="100"/>
          <a:sy n="50" d="100"/>
        </p:scale>
        <p:origin x="62" y="528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9E0388-AF5E-4574-92D3-F808FA87C83E}" type="datetimeFigureOut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7E3FBD-A9AB-4B50-8E11-F85E0D1E42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829944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640759-F4C0-4387-977B-BBDAFC96C27B}" type="datetimeFigureOut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1EC003-AFB5-4D64-81DF-ADBB5F28DA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35867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686342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394082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282429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909847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646475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592684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19984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91683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865690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503665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/>
              <a:t>Specializzazione funzionale: gruppi di processi della medesima specie (es.: produzione, marketing)</a:t>
            </a:r>
          </a:p>
        </p:txBody>
      </p:sp>
    </p:spTree>
    <p:extLst>
      <p:ext uri="{BB962C8B-B14F-4D97-AF65-F5344CB8AC3E}">
        <p14:creationId xmlns:p14="http://schemas.microsoft.com/office/powerpoint/2010/main" val="317085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422326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127308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62566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592918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547224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0140891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96451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5896842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750321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/>
              <a:t>In organizzazioni di questo tipo dove vengono offerti servizi basati sull’intervento di professionisti di alta qualificazione, l’organizzazione si deve  affidare  alla loro competenza. Per tale motivo, non vi è modo di intervenire direttamente sui comportamenti  e processi  e la stessa supervisione gerarchica funziona in modo molto limitato. Si possono satbilire obiettivi, ma la grande complessità degli interventi ostacola una loro precisa ed operativa definizione. Alla fine, questa è la modalità che garantisce  meglio coordinamento e controllo degli operatori professionali in azienda, accertando il possesso di requisiti formativi iniziali e l’interiorizzazione di modelli di comportamento, che possono poi venire rinforzati attraverso ulteriori percorsi formativi. Per le professioni socialmente riconosciutie esistono modalità e meccanismi esterni alle aziende- es. l’ordine degli avvocati, dei medici,……….</a:t>
            </a:r>
          </a:p>
        </p:txBody>
      </p:sp>
    </p:spTree>
    <p:extLst>
      <p:ext uri="{BB962C8B-B14F-4D97-AF65-F5344CB8AC3E}">
        <p14:creationId xmlns:p14="http://schemas.microsoft.com/office/powerpoint/2010/main" val="24195711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906812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3888033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1516878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/>
              <a:t>Struttura di un ospedale</a:t>
            </a:r>
          </a:p>
          <a:p>
            <a:pPr eaLnBrk="1" hangingPunct="1"/>
            <a:r>
              <a:rPr lang="it-IT" altLang="it-IT" smtClean="0"/>
              <a:t>Struttura funzionale burocratica per le figure amministrative e professionale per l’area medico-sanitaria, imperniata secondo suddivisione  di ambiti specialistico- professionali  e chiamata a partecipare alle scelte generali attraverso  comitati tecnico-scientifici. </a:t>
            </a:r>
          </a:p>
        </p:txBody>
      </p:sp>
    </p:spTree>
    <p:extLst>
      <p:ext uri="{BB962C8B-B14F-4D97-AF65-F5344CB8AC3E}">
        <p14:creationId xmlns:p14="http://schemas.microsoft.com/office/powerpoint/2010/main" val="4124661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4769911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9613"/>
            <a:ext cx="5438775" cy="34004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xfrm>
            <a:off x="941388" y="4322763"/>
            <a:ext cx="5019675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685825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8890477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8025"/>
            <a:ext cx="5440362" cy="34020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xfrm>
            <a:off x="942975" y="4322763"/>
            <a:ext cx="5019675" cy="411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/>
              <a:t>Cultura:</a:t>
            </a:r>
          </a:p>
          <a:p>
            <a:pPr eaLnBrk="1" hangingPunct="1"/>
            <a:r>
              <a:rPr lang="it-IT" altLang="it-IT" smtClean="0"/>
              <a:t>apprendimento e ricerca.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E’ necessario gestire l’innovazione in modo non occasionale, ma sistematico.</a:t>
            </a:r>
          </a:p>
        </p:txBody>
      </p:sp>
    </p:spTree>
    <p:extLst>
      <p:ext uri="{BB962C8B-B14F-4D97-AF65-F5344CB8AC3E}">
        <p14:creationId xmlns:p14="http://schemas.microsoft.com/office/powerpoint/2010/main" val="22048544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8025"/>
            <a:ext cx="5440362" cy="34020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xfrm>
            <a:off x="942975" y="4322763"/>
            <a:ext cx="5019675" cy="411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6529197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8025"/>
            <a:ext cx="5440362" cy="34020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xfrm>
            <a:off x="942975" y="4322763"/>
            <a:ext cx="5019675" cy="411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5293193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8025"/>
            <a:ext cx="5440362" cy="34020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942975" y="4322763"/>
            <a:ext cx="5019675" cy="411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849843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31838" y="708025"/>
            <a:ext cx="5440362" cy="34020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942975" y="4322763"/>
            <a:ext cx="5019675" cy="4110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55716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3102425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681648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397649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131178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836637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31817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19769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/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D5F3A9A3-57FB-4498-9782-56EDEEF81840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470ADC1A-EDF3-4455-B0A5-EA2688944C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314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9B7C1-4F5C-4FFC-9E6A-F129657847F3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E58A-6207-4B44-9652-1F7CB4EE81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816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4811-BB45-4087-BE62-9CF236D35C90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AE8F-BF73-4FCC-B222-8F7BE64665D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284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673E-C1A8-4EFC-9B9A-920C96AB7735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D75FD-0B09-468B-A639-B4C71B977C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199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/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2CC7-C77A-4B68-9271-750A06AECB13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89F1-A0BC-4CF5-9313-0D79D2C5A1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59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29C2-836A-4AD7-BB55-8528CA0F51C3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6FF09-C466-4FE2-9ACA-D0462E2FC7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02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E612-E10B-4323-9173-27B0180D30D8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E0737-CB90-48CE-9A67-8F0513A557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916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5BCB-DF58-40FB-B8F9-02D895F29957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5026-A523-4C9B-AEBF-8A11F1DC70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048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77C2-2BCE-4F39-AA74-8D2C15704702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10BAF-C6D6-43D2-B643-941ACA93EB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870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200900" y="0"/>
            <a:ext cx="43211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/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38BB-F5E7-4773-B149-73C780B8DF2F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99ED45B-90DF-44BE-BCB6-980660D068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601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/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35428FD4-C7AF-457C-97C6-9D1B2A7236A0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2167EB14-7F03-4E6D-8898-E6B7535C38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2362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523875"/>
            <a:ext cx="10180637" cy="174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763" y="2112963"/>
            <a:ext cx="10163175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" y="6732588"/>
            <a:ext cx="38893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B385BA69-2DA7-4096-841E-4BB02E41704B}" type="datetime1">
              <a:rPr lang="it-IT"/>
              <a:pPr>
                <a:defRPr/>
              </a:pPr>
              <a:t>11/10/2017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" y="6881813"/>
            <a:ext cx="47529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1988" y="6170613"/>
            <a:ext cx="2765425" cy="1466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E106861-2B33-4A8E-B219-2C98125B31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31" r:id="rId8"/>
    <p:sldLayoutId id="2147483832" r:id="rId9"/>
    <p:sldLayoutId id="2147483828" r:id="rId10"/>
    <p:sldLayoutId id="214748382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8636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100" kern="1200" spc="-113">
          <a:solidFill>
            <a:schemeClr val="accent1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2pPr>
      <a:lvl3pPr algn="l" defTabSz="8636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3pPr>
      <a:lvl4pPr algn="l" defTabSz="8636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4pPr>
      <a:lvl5pPr algn="l" defTabSz="8636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85725" indent="-85725" algn="l" defTabSz="863600" rtl="0" eaLnBrk="0" fontAlgn="base" hangingPunct="0">
        <a:lnSpc>
          <a:spcPct val="85000"/>
        </a:lnSpc>
        <a:spcBef>
          <a:spcPts val="1225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1pPr>
      <a:lvl2pPr marL="327025" indent="-323850" algn="l" defTabSz="8636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517525" indent="-517525" algn="l" defTabSz="8636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776288" indent="-776288" algn="l" defTabSz="8636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4pPr>
      <a:lvl5pPr marL="1036638" indent="-1036638" algn="l" defTabSz="863600" rtl="0" eaLnBrk="0" fontAlgn="base" hangingPunct="0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9913" y="809625"/>
            <a:ext cx="10190162" cy="3519488"/>
          </a:xfrm>
        </p:spPr>
        <p:txBody>
          <a:bodyPr/>
          <a:lstStyle/>
          <a:p>
            <a:pPr defTabSz="864199" eaLnBrk="1" fontAlgn="auto" hangingPunct="1">
              <a:spcAft>
                <a:spcPts val="0"/>
              </a:spcAft>
              <a:defRPr/>
            </a:pPr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238" y="4418013"/>
            <a:ext cx="8721725" cy="1727200"/>
          </a:xfrm>
        </p:spPr>
        <p:txBody>
          <a:bodyPr rtlCol="0">
            <a:normAutofit/>
          </a:bodyPr>
          <a:lstStyle/>
          <a:p>
            <a:pPr defTabSz="864199" eaLnBrk="1" fontAlgn="auto" hangingPunct="1">
              <a:spcBef>
                <a:spcPts val="1229"/>
              </a:spcBef>
              <a:spcAft>
                <a:spcPts val="0"/>
              </a:spcAft>
              <a:defRPr/>
            </a:pPr>
            <a:endParaRPr lang="it-IT" dirty="0" smtClean="0"/>
          </a:p>
          <a:p>
            <a:pPr defTabSz="864199" eaLnBrk="1" fontAlgn="auto" hangingPunct="1">
              <a:spcBef>
                <a:spcPts val="1229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</a:rPr>
              <a:t>Anno Accademico </a:t>
            </a:r>
          </a:p>
          <a:p>
            <a:pPr defTabSz="864199" eaLnBrk="1" fontAlgn="auto" hangingPunct="1">
              <a:spcBef>
                <a:spcPts val="1229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1"/>
                </a:solidFill>
              </a:rPr>
              <a:t>2017-2018</a:t>
            </a: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 noChangeAspect="1"/>
          </p:cNvGrpSpPr>
          <p:nvPr/>
        </p:nvGrpSpPr>
        <p:grpSpPr bwMode="auto">
          <a:xfrm>
            <a:off x="571500" y="1581150"/>
            <a:ext cx="10183813" cy="5114925"/>
            <a:chOff x="360" y="996"/>
            <a:chExt cx="6415" cy="3222"/>
          </a:xfrm>
        </p:grpSpPr>
        <p:sp>
          <p:nvSpPr>
            <p:cNvPr id="24581" name="AutoShape 5"/>
            <p:cNvSpPr>
              <a:spLocks noChangeAspect="1" noChangeArrowheads="1" noTextEdit="1"/>
            </p:cNvSpPr>
            <p:nvPr/>
          </p:nvSpPr>
          <p:spPr bwMode="auto">
            <a:xfrm>
              <a:off x="363" y="998"/>
              <a:ext cx="6412" cy="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82" name="Rectangle 7"/>
            <p:cNvSpPr>
              <a:spLocks noChangeArrowheads="1"/>
            </p:cNvSpPr>
            <p:nvPr/>
          </p:nvSpPr>
          <p:spPr bwMode="auto">
            <a:xfrm>
              <a:off x="360" y="996"/>
              <a:ext cx="6413" cy="32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4583" name="Rectangle 8"/>
            <p:cNvSpPr>
              <a:spLocks noChangeArrowheads="1"/>
            </p:cNvSpPr>
            <p:nvPr/>
          </p:nvSpPr>
          <p:spPr bwMode="auto">
            <a:xfrm>
              <a:off x="1272" y="3412"/>
              <a:ext cx="5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sz="2000" i="1">
                  <a:solidFill>
                    <a:srgbClr val="000099"/>
                  </a:solidFill>
                  <a:latin typeface="Tahoma" panose="020B0604030504040204" pitchFamily="34" charset="0"/>
                </a:rPr>
                <a:t>Legenda</a:t>
              </a:r>
              <a:endParaRPr lang="it-IT" altLang="it-IT" sz="2000"/>
            </a:p>
          </p:txBody>
        </p:sp>
        <p:sp>
          <p:nvSpPr>
            <p:cNvPr id="24584" name="Rectangle 9"/>
            <p:cNvSpPr>
              <a:spLocks noChangeArrowheads="1"/>
            </p:cNvSpPr>
            <p:nvPr/>
          </p:nvSpPr>
          <p:spPr bwMode="auto">
            <a:xfrm>
              <a:off x="2064" y="3412"/>
              <a:ext cx="183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>
                  <a:solidFill>
                    <a:srgbClr val="000099"/>
                  </a:solidFill>
                  <a:latin typeface="Tahoma" panose="020B0604030504040204" pitchFamily="34" charset="0"/>
                </a:rPr>
                <a:t>:</a:t>
              </a:r>
              <a:endParaRPr lang="it-IT" altLang="it-IT" sz="2100"/>
            </a:p>
          </p:txBody>
        </p:sp>
        <p:sp>
          <p:nvSpPr>
            <p:cNvPr id="24585" name="Rectangle 10"/>
            <p:cNvSpPr>
              <a:spLocks noChangeArrowheads="1"/>
            </p:cNvSpPr>
            <p:nvPr/>
          </p:nvSpPr>
          <p:spPr bwMode="auto">
            <a:xfrm>
              <a:off x="1272" y="3583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sz="2000">
                  <a:solidFill>
                    <a:srgbClr val="000099"/>
                  </a:solidFill>
                  <a:latin typeface="Tahoma" panose="020B0604030504040204" pitchFamily="34" charset="0"/>
                </a:rPr>
                <a:t>M: manager, T: tecnostruttura, O1,O2: operatori,</a:t>
              </a:r>
              <a:endParaRPr lang="it-IT" altLang="it-IT" sz="2000"/>
            </a:p>
          </p:txBody>
        </p:sp>
        <p:sp>
          <p:nvSpPr>
            <p:cNvPr id="24586" name="Rectangle 11"/>
            <p:cNvSpPr>
              <a:spLocks noChangeArrowheads="1"/>
            </p:cNvSpPr>
            <p:nvPr/>
          </p:nvSpPr>
          <p:spPr bwMode="auto">
            <a:xfrm>
              <a:off x="1272" y="3754"/>
              <a:ext cx="32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sz="2000">
                  <a:solidFill>
                    <a:srgbClr val="000099"/>
                  </a:solidFill>
                  <a:latin typeface="Tahoma" panose="020B0604030504040204" pitchFamily="34" charset="0"/>
                </a:rPr>
                <a:t>F1..F5: fasi del processo operativo, R: risultati</a:t>
              </a:r>
              <a:endParaRPr lang="it-IT" altLang="it-IT" sz="2000"/>
            </a:p>
          </p:txBody>
        </p:sp>
        <p:grpSp>
          <p:nvGrpSpPr>
            <p:cNvPr id="24587" name="Group 14"/>
            <p:cNvGrpSpPr>
              <a:grpSpLocks/>
            </p:cNvGrpSpPr>
            <p:nvPr/>
          </p:nvGrpSpPr>
          <p:grpSpPr bwMode="auto">
            <a:xfrm>
              <a:off x="2444" y="2428"/>
              <a:ext cx="534" cy="286"/>
              <a:chOff x="2444" y="2428"/>
              <a:chExt cx="534" cy="286"/>
            </a:xfrm>
          </p:grpSpPr>
          <p:sp>
            <p:nvSpPr>
              <p:cNvPr id="24631" name="Oval 12"/>
              <p:cNvSpPr>
                <a:spLocks noChangeArrowheads="1"/>
              </p:cNvSpPr>
              <p:nvPr/>
            </p:nvSpPr>
            <p:spPr bwMode="auto">
              <a:xfrm>
                <a:off x="2444" y="2428"/>
                <a:ext cx="534" cy="286"/>
              </a:xfrm>
              <a:prstGeom prst="ellipse">
                <a:avLst/>
              </a:prstGeom>
              <a:solidFill>
                <a:srgbClr val="969696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632" name="Oval 13"/>
              <p:cNvSpPr>
                <a:spLocks noChangeArrowheads="1"/>
              </p:cNvSpPr>
              <p:nvPr/>
            </p:nvSpPr>
            <p:spPr bwMode="auto">
              <a:xfrm>
                <a:off x="2444" y="2428"/>
                <a:ext cx="534" cy="286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4588" name="Rectangle 15"/>
            <p:cNvSpPr>
              <a:spLocks noChangeArrowheads="1"/>
            </p:cNvSpPr>
            <p:nvPr/>
          </p:nvSpPr>
          <p:spPr bwMode="auto">
            <a:xfrm>
              <a:off x="2581" y="2493"/>
              <a:ext cx="3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O1</a:t>
              </a:r>
              <a:endParaRPr lang="it-IT" altLang="it-IT" sz="2100"/>
            </a:p>
          </p:txBody>
        </p:sp>
        <p:grpSp>
          <p:nvGrpSpPr>
            <p:cNvPr id="24589" name="Group 18"/>
            <p:cNvGrpSpPr>
              <a:grpSpLocks/>
            </p:cNvGrpSpPr>
            <p:nvPr/>
          </p:nvGrpSpPr>
          <p:grpSpPr bwMode="auto">
            <a:xfrm>
              <a:off x="3887" y="2428"/>
              <a:ext cx="534" cy="286"/>
              <a:chOff x="3887" y="2428"/>
              <a:chExt cx="534" cy="286"/>
            </a:xfrm>
          </p:grpSpPr>
          <p:sp>
            <p:nvSpPr>
              <p:cNvPr id="24629" name="Oval 16"/>
              <p:cNvSpPr>
                <a:spLocks noChangeArrowheads="1"/>
              </p:cNvSpPr>
              <p:nvPr/>
            </p:nvSpPr>
            <p:spPr bwMode="auto">
              <a:xfrm>
                <a:off x="3887" y="2428"/>
                <a:ext cx="534" cy="286"/>
              </a:xfrm>
              <a:prstGeom prst="ellipse">
                <a:avLst/>
              </a:prstGeom>
              <a:solidFill>
                <a:srgbClr val="969696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630" name="Oval 17"/>
              <p:cNvSpPr>
                <a:spLocks noChangeArrowheads="1"/>
              </p:cNvSpPr>
              <p:nvPr/>
            </p:nvSpPr>
            <p:spPr bwMode="auto">
              <a:xfrm>
                <a:off x="3887" y="2428"/>
                <a:ext cx="534" cy="286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4590" name="Rectangle 19"/>
            <p:cNvSpPr>
              <a:spLocks noChangeArrowheads="1"/>
            </p:cNvSpPr>
            <p:nvPr/>
          </p:nvSpPr>
          <p:spPr bwMode="auto">
            <a:xfrm>
              <a:off x="4020" y="2493"/>
              <a:ext cx="3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O2</a:t>
              </a:r>
              <a:endParaRPr lang="it-IT" altLang="it-IT" sz="2100"/>
            </a:p>
          </p:txBody>
        </p:sp>
        <p:grpSp>
          <p:nvGrpSpPr>
            <p:cNvPr id="24591" name="Group 22"/>
            <p:cNvGrpSpPr>
              <a:grpSpLocks/>
            </p:cNvGrpSpPr>
            <p:nvPr/>
          </p:nvGrpSpPr>
          <p:grpSpPr bwMode="auto">
            <a:xfrm>
              <a:off x="1856" y="2858"/>
              <a:ext cx="2940" cy="250"/>
              <a:chOff x="1856" y="2858"/>
              <a:chExt cx="2940" cy="250"/>
            </a:xfrm>
          </p:grpSpPr>
          <p:sp>
            <p:nvSpPr>
              <p:cNvPr id="24627" name="Rectangle 20"/>
              <p:cNvSpPr>
                <a:spLocks noChangeArrowheads="1"/>
              </p:cNvSpPr>
              <p:nvPr/>
            </p:nvSpPr>
            <p:spPr bwMode="auto">
              <a:xfrm>
                <a:off x="1856" y="2858"/>
                <a:ext cx="2940" cy="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628" name="Rectangle 21"/>
              <p:cNvSpPr>
                <a:spLocks noChangeArrowheads="1"/>
              </p:cNvSpPr>
              <p:nvPr/>
            </p:nvSpPr>
            <p:spPr bwMode="auto">
              <a:xfrm>
                <a:off x="1856" y="2858"/>
                <a:ext cx="2940" cy="250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4592" name="Line 23"/>
            <p:cNvSpPr>
              <a:spLocks noChangeShapeType="1"/>
            </p:cNvSpPr>
            <p:nvPr/>
          </p:nvSpPr>
          <p:spPr bwMode="auto">
            <a:xfrm>
              <a:off x="2498" y="2858"/>
              <a:ext cx="0" cy="25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93" name="Line 24"/>
            <p:cNvSpPr>
              <a:spLocks noChangeShapeType="1"/>
            </p:cNvSpPr>
            <p:nvPr/>
          </p:nvSpPr>
          <p:spPr bwMode="auto">
            <a:xfrm>
              <a:off x="4261" y="2858"/>
              <a:ext cx="0" cy="25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94" name="Line 25"/>
            <p:cNvSpPr>
              <a:spLocks noChangeShapeType="1"/>
            </p:cNvSpPr>
            <p:nvPr/>
          </p:nvSpPr>
          <p:spPr bwMode="auto">
            <a:xfrm>
              <a:off x="3086" y="2858"/>
              <a:ext cx="0" cy="25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95" name="Line 26"/>
            <p:cNvSpPr>
              <a:spLocks noChangeShapeType="1"/>
            </p:cNvSpPr>
            <p:nvPr/>
          </p:nvSpPr>
          <p:spPr bwMode="auto">
            <a:xfrm>
              <a:off x="3674" y="2858"/>
              <a:ext cx="0" cy="25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596" name="Group 29"/>
            <p:cNvGrpSpPr>
              <a:grpSpLocks/>
            </p:cNvGrpSpPr>
            <p:nvPr/>
          </p:nvGrpSpPr>
          <p:grpSpPr bwMode="auto">
            <a:xfrm>
              <a:off x="5544" y="2858"/>
              <a:ext cx="374" cy="286"/>
              <a:chOff x="5544" y="2858"/>
              <a:chExt cx="374" cy="286"/>
            </a:xfrm>
          </p:grpSpPr>
          <p:sp>
            <p:nvSpPr>
              <p:cNvPr id="24625" name="Rectangle 27"/>
              <p:cNvSpPr>
                <a:spLocks noChangeArrowheads="1"/>
              </p:cNvSpPr>
              <p:nvPr/>
            </p:nvSpPr>
            <p:spPr bwMode="auto">
              <a:xfrm>
                <a:off x="5544" y="2858"/>
                <a:ext cx="374" cy="2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626" name="Rectangle 28"/>
              <p:cNvSpPr>
                <a:spLocks noChangeArrowheads="1"/>
              </p:cNvSpPr>
              <p:nvPr/>
            </p:nvSpPr>
            <p:spPr bwMode="auto">
              <a:xfrm>
                <a:off x="5544" y="2858"/>
                <a:ext cx="374" cy="286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4597" name="Rectangle 30"/>
            <p:cNvSpPr>
              <a:spLocks noChangeArrowheads="1"/>
            </p:cNvSpPr>
            <p:nvPr/>
          </p:nvSpPr>
          <p:spPr bwMode="auto">
            <a:xfrm>
              <a:off x="5656" y="2922"/>
              <a:ext cx="26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R</a:t>
              </a:r>
              <a:endParaRPr lang="it-IT" altLang="it-IT" sz="2100"/>
            </a:p>
          </p:txBody>
        </p:sp>
        <p:grpSp>
          <p:nvGrpSpPr>
            <p:cNvPr id="24598" name="Group 33"/>
            <p:cNvGrpSpPr>
              <a:grpSpLocks/>
            </p:cNvGrpSpPr>
            <p:nvPr/>
          </p:nvGrpSpPr>
          <p:grpSpPr bwMode="auto">
            <a:xfrm>
              <a:off x="5063" y="2894"/>
              <a:ext cx="321" cy="214"/>
              <a:chOff x="5063" y="2894"/>
              <a:chExt cx="321" cy="214"/>
            </a:xfrm>
          </p:grpSpPr>
          <p:sp>
            <p:nvSpPr>
              <p:cNvPr id="24623" name="Freeform 31"/>
              <p:cNvSpPr>
                <a:spLocks/>
              </p:cNvSpPr>
              <p:nvPr/>
            </p:nvSpPr>
            <p:spPr bwMode="auto">
              <a:xfrm>
                <a:off x="5063" y="2894"/>
                <a:ext cx="321" cy="214"/>
              </a:xfrm>
              <a:custGeom>
                <a:avLst/>
                <a:gdLst>
                  <a:gd name="T0" fmla="*/ 241 w 321"/>
                  <a:gd name="T1" fmla="*/ 0 h 214"/>
                  <a:gd name="T2" fmla="*/ 241 w 321"/>
                  <a:gd name="T3" fmla="*/ 53 h 214"/>
                  <a:gd name="T4" fmla="*/ 0 w 321"/>
                  <a:gd name="T5" fmla="*/ 53 h 214"/>
                  <a:gd name="T6" fmla="*/ 0 w 321"/>
                  <a:gd name="T7" fmla="*/ 161 h 214"/>
                  <a:gd name="T8" fmla="*/ 241 w 321"/>
                  <a:gd name="T9" fmla="*/ 161 h 214"/>
                  <a:gd name="T10" fmla="*/ 241 w 321"/>
                  <a:gd name="T11" fmla="*/ 214 h 214"/>
                  <a:gd name="T12" fmla="*/ 321 w 321"/>
                  <a:gd name="T13" fmla="*/ 107 h 214"/>
                  <a:gd name="T14" fmla="*/ 241 w 321"/>
                  <a:gd name="T15" fmla="*/ 0 h 2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1"/>
                  <a:gd name="T25" fmla="*/ 0 h 214"/>
                  <a:gd name="T26" fmla="*/ 321 w 321"/>
                  <a:gd name="T27" fmla="*/ 214 h 2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1" h="214">
                    <a:moveTo>
                      <a:pt x="241" y="0"/>
                    </a:moveTo>
                    <a:lnTo>
                      <a:pt x="241" y="53"/>
                    </a:lnTo>
                    <a:lnTo>
                      <a:pt x="0" y="53"/>
                    </a:lnTo>
                    <a:lnTo>
                      <a:pt x="0" y="161"/>
                    </a:lnTo>
                    <a:lnTo>
                      <a:pt x="241" y="161"/>
                    </a:lnTo>
                    <a:lnTo>
                      <a:pt x="241" y="214"/>
                    </a:lnTo>
                    <a:lnTo>
                      <a:pt x="321" y="107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24" name="Freeform 32"/>
              <p:cNvSpPr>
                <a:spLocks/>
              </p:cNvSpPr>
              <p:nvPr/>
            </p:nvSpPr>
            <p:spPr bwMode="auto">
              <a:xfrm>
                <a:off x="5063" y="2894"/>
                <a:ext cx="321" cy="214"/>
              </a:xfrm>
              <a:custGeom>
                <a:avLst/>
                <a:gdLst>
                  <a:gd name="T0" fmla="*/ 241 w 321"/>
                  <a:gd name="T1" fmla="*/ 0 h 214"/>
                  <a:gd name="T2" fmla="*/ 241 w 321"/>
                  <a:gd name="T3" fmla="*/ 53 h 214"/>
                  <a:gd name="T4" fmla="*/ 0 w 321"/>
                  <a:gd name="T5" fmla="*/ 53 h 214"/>
                  <a:gd name="T6" fmla="*/ 0 w 321"/>
                  <a:gd name="T7" fmla="*/ 161 h 214"/>
                  <a:gd name="T8" fmla="*/ 241 w 321"/>
                  <a:gd name="T9" fmla="*/ 161 h 214"/>
                  <a:gd name="T10" fmla="*/ 241 w 321"/>
                  <a:gd name="T11" fmla="*/ 214 h 214"/>
                  <a:gd name="T12" fmla="*/ 321 w 321"/>
                  <a:gd name="T13" fmla="*/ 107 h 214"/>
                  <a:gd name="T14" fmla="*/ 241 w 321"/>
                  <a:gd name="T15" fmla="*/ 0 h 2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1"/>
                  <a:gd name="T25" fmla="*/ 0 h 214"/>
                  <a:gd name="T26" fmla="*/ 321 w 321"/>
                  <a:gd name="T27" fmla="*/ 214 h 2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1" h="214">
                    <a:moveTo>
                      <a:pt x="241" y="0"/>
                    </a:moveTo>
                    <a:lnTo>
                      <a:pt x="241" y="53"/>
                    </a:lnTo>
                    <a:lnTo>
                      <a:pt x="0" y="53"/>
                    </a:lnTo>
                    <a:lnTo>
                      <a:pt x="0" y="161"/>
                    </a:lnTo>
                    <a:lnTo>
                      <a:pt x="241" y="161"/>
                    </a:lnTo>
                    <a:lnTo>
                      <a:pt x="241" y="214"/>
                    </a:lnTo>
                    <a:lnTo>
                      <a:pt x="321" y="107"/>
                    </a:lnTo>
                    <a:lnTo>
                      <a:pt x="241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4599" name="Freeform 34"/>
            <p:cNvSpPr>
              <a:spLocks noEditPoints="1"/>
            </p:cNvSpPr>
            <p:nvPr/>
          </p:nvSpPr>
          <p:spPr bwMode="auto">
            <a:xfrm>
              <a:off x="2631" y="2106"/>
              <a:ext cx="161" cy="322"/>
            </a:xfrm>
            <a:custGeom>
              <a:avLst/>
              <a:gdLst>
                <a:gd name="T0" fmla="*/ 54 w 161"/>
                <a:gd name="T1" fmla="*/ 232 h 322"/>
                <a:gd name="T2" fmla="*/ 54 w 161"/>
                <a:gd name="T3" fmla="*/ 0 h 322"/>
                <a:gd name="T4" fmla="*/ 107 w 161"/>
                <a:gd name="T5" fmla="*/ 0 h 322"/>
                <a:gd name="T6" fmla="*/ 107 w 161"/>
                <a:gd name="T7" fmla="*/ 232 h 322"/>
                <a:gd name="T8" fmla="*/ 54 w 161"/>
                <a:gd name="T9" fmla="*/ 232 h 322"/>
                <a:gd name="T10" fmla="*/ 161 w 161"/>
                <a:gd name="T11" fmla="*/ 215 h 322"/>
                <a:gd name="T12" fmla="*/ 80 w 161"/>
                <a:gd name="T13" fmla="*/ 322 h 322"/>
                <a:gd name="T14" fmla="*/ 0 w 161"/>
                <a:gd name="T15" fmla="*/ 215 h 322"/>
                <a:gd name="T16" fmla="*/ 161 w 161"/>
                <a:gd name="T17" fmla="*/ 215 h 3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1"/>
                <a:gd name="T28" fmla="*/ 0 h 322"/>
                <a:gd name="T29" fmla="*/ 161 w 161"/>
                <a:gd name="T30" fmla="*/ 322 h 3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1" h="322">
                  <a:moveTo>
                    <a:pt x="54" y="232"/>
                  </a:moveTo>
                  <a:lnTo>
                    <a:pt x="54" y="0"/>
                  </a:lnTo>
                  <a:lnTo>
                    <a:pt x="107" y="0"/>
                  </a:lnTo>
                  <a:lnTo>
                    <a:pt x="107" y="232"/>
                  </a:lnTo>
                  <a:lnTo>
                    <a:pt x="54" y="232"/>
                  </a:lnTo>
                  <a:close/>
                  <a:moveTo>
                    <a:pt x="161" y="215"/>
                  </a:moveTo>
                  <a:lnTo>
                    <a:pt x="80" y="322"/>
                  </a:lnTo>
                  <a:lnTo>
                    <a:pt x="0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00" name="Freeform 35"/>
            <p:cNvSpPr>
              <a:spLocks noEditPoints="1"/>
            </p:cNvSpPr>
            <p:nvPr/>
          </p:nvSpPr>
          <p:spPr bwMode="auto">
            <a:xfrm>
              <a:off x="4074" y="2106"/>
              <a:ext cx="161" cy="322"/>
            </a:xfrm>
            <a:custGeom>
              <a:avLst/>
              <a:gdLst>
                <a:gd name="T0" fmla="*/ 53 w 161"/>
                <a:gd name="T1" fmla="*/ 232 h 322"/>
                <a:gd name="T2" fmla="*/ 53 w 161"/>
                <a:gd name="T3" fmla="*/ 0 h 322"/>
                <a:gd name="T4" fmla="*/ 107 w 161"/>
                <a:gd name="T5" fmla="*/ 0 h 322"/>
                <a:gd name="T6" fmla="*/ 107 w 161"/>
                <a:gd name="T7" fmla="*/ 232 h 322"/>
                <a:gd name="T8" fmla="*/ 53 w 161"/>
                <a:gd name="T9" fmla="*/ 232 h 322"/>
                <a:gd name="T10" fmla="*/ 161 w 161"/>
                <a:gd name="T11" fmla="*/ 215 h 322"/>
                <a:gd name="T12" fmla="*/ 80 w 161"/>
                <a:gd name="T13" fmla="*/ 322 h 322"/>
                <a:gd name="T14" fmla="*/ 0 w 161"/>
                <a:gd name="T15" fmla="*/ 215 h 322"/>
                <a:gd name="T16" fmla="*/ 161 w 161"/>
                <a:gd name="T17" fmla="*/ 215 h 3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1"/>
                <a:gd name="T28" fmla="*/ 0 h 322"/>
                <a:gd name="T29" fmla="*/ 161 w 161"/>
                <a:gd name="T30" fmla="*/ 322 h 3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1" h="322">
                  <a:moveTo>
                    <a:pt x="53" y="232"/>
                  </a:moveTo>
                  <a:lnTo>
                    <a:pt x="53" y="0"/>
                  </a:lnTo>
                  <a:lnTo>
                    <a:pt x="107" y="0"/>
                  </a:lnTo>
                  <a:lnTo>
                    <a:pt x="107" y="232"/>
                  </a:lnTo>
                  <a:lnTo>
                    <a:pt x="53" y="232"/>
                  </a:lnTo>
                  <a:close/>
                  <a:moveTo>
                    <a:pt x="161" y="215"/>
                  </a:moveTo>
                  <a:lnTo>
                    <a:pt x="80" y="322"/>
                  </a:lnTo>
                  <a:lnTo>
                    <a:pt x="0" y="215"/>
                  </a:lnTo>
                  <a:lnTo>
                    <a:pt x="161" y="215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4601" name="Line 36"/>
            <p:cNvSpPr>
              <a:spLocks noChangeShapeType="1"/>
            </p:cNvSpPr>
            <p:nvPr/>
          </p:nvSpPr>
          <p:spPr bwMode="auto">
            <a:xfrm>
              <a:off x="2711" y="2106"/>
              <a:ext cx="1443" cy="0"/>
            </a:xfrm>
            <a:prstGeom prst="line">
              <a:avLst/>
            </a:prstGeom>
            <a:noFill/>
            <a:ln w="857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602" name="Line 37"/>
            <p:cNvSpPr>
              <a:spLocks noChangeShapeType="1"/>
            </p:cNvSpPr>
            <p:nvPr/>
          </p:nvSpPr>
          <p:spPr bwMode="auto">
            <a:xfrm flipV="1">
              <a:off x="3460" y="1748"/>
              <a:ext cx="0" cy="358"/>
            </a:xfrm>
            <a:prstGeom prst="line">
              <a:avLst/>
            </a:prstGeom>
            <a:noFill/>
            <a:ln w="857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603" name="Group 40"/>
            <p:cNvGrpSpPr>
              <a:grpSpLocks/>
            </p:cNvGrpSpPr>
            <p:nvPr/>
          </p:nvGrpSpPr>
          <p:grpSpPr bwMode="auto">
            <a:xfrm>
              <a:off x="3139" y="1497"/>
              <a:ext cx="588" cy="251"/>
              <a:chOff x="3139" y="1497"/>
              <a:chExt cx="588" cy="251"/>
            </a:xfrm>
          </p:grpSpPr>
          <p:sp>
            <p:nvSpPr>
              <p:cNvPr id="24621" name="Rectangle 38"/>
              <p:cNvSpPr>
                <a:spLocks noChangeArrowheads="1"/>
              </p:cNvSpPr>
              <p:nvPr/>
            </p:nvSpPr>
            <p:spPr bwMode="auto">
              <a:xfrm>
                <a:off x="3139" y="1497"/>
                <a:ext cx="588" cy="251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622" name="Rectangle 39"/>
              <p:cNvSpPr>
                <a:spLocks noChangeArrowheads="1"/>
              </p:cNvSpPr>
              <p:nvPr/>
            </p:nvSpPr>
            <p:spPr bwMode="auto">
              <a:xfrm>
                <a:off x="3139" y="1497"/>
                <a:ext cx="588" cy="251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4604" name="Rectangle 41"/>
            <p:cNvSpPr>
              <a:spLocks noChangeArrowheads="1"/>
            </p:cNvSpPr>
            <p:nvPr/>
          </p:nvSpPr>
          <p:spPr bwMode="auto">
            <a:xfrm>
              <a:off x="3333" y="1546"/>
              <a:ext cx="31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  <a:endParaRPr lang="it-IT" altLang="it-IT" sz="2100"/>
            </a:p>
          </p:txBody>
        </p:sp>
        <p:sp>
          <p:nvSpPr>
            <p:cNvPr id="24605" name="Line 42"/>
            <p:cNvSpPr>
              <a:spLocks noChangeShapeType="1"/>
            </p:cNvSpPr>
            <p:nvPr/>
          </p:nvSpPr>
          <p:spPr bwMode="auto">
            <a:xfrm flipH="1">
              <a:off x="2711" y="1927"/>
              <a:ext cx="749" cy="0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606" name="Group 45"/>
            <p:cNvGrpSpPr>
              <a:grpSpLocks/>
            </p:cNvGrpSpPr>
            <p:nvPr/>
          </p:nvGrpSpPr>
          <p:grpSpPr bwMode="auto">
            <a:xfrm>
              <a:off x="2337" y="1748"/>
              <a:ext cx="374" cy="250"/>
              <a:chOff x="2337" y="1748"/>
              <a:chExt cx="374" cy="250"/>
            </a:xfrm>
          </p:grpSpPr>
          <p:sp>
            <p:nvSpPr>
              <p:cNvPr id="24619" name="Rectangle 43"/>
              <p:cNvSpPr>
                <a:spLocks noChangeArrowheads="1"/>
              </p:cNvSpPr>
              <p:nvPr/>
            </p:nvSpPr>
            <p:spPr bwMode="auto">
              <a:xfrm>
                <a:off x="2337" y="1748"/>
                <a:ext cx="374" cy="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4620" name="Rectangle 44"/>
              <p:cNvSpPr>
                <a:spLocks noChangeArrowheads="1"/>
              </p:cNvSpPr>
              <p:nvPr/>
            </p:nvSpPr>
            <p:spPr bwMode="auto">
              <a:xfrm>
                <a:off x="2337" y="1748"/>
                <a:ext cx="374" cy="250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4607" name="Rectangle 46"/>
            <p:cNvSpPr>
              <a:spLocks noChangeArrowheads="1"/>
            </p:cNvSpPr>
            <p:nvPr/>
          </p:nvSpPr>
          <p:spPr bwMode="auto">
            <a:xfrm>
              <a:off x="2457" y="1796"/>
              <a:ext cx="24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T</a:t>
              </a:r>
              <a:endParaRPr lang="it-IT" altLang="it-IT" sz="2100"/>
            </a:p>
          </p:txBody>
        </p:sp>
        <p:grpSp>
          <p:nvGrpSpPr>
            <p:cNvPr id="24608" name="Group 49"/>
            <p:cNvGrpSpPr>
              <a:grpSpLocks/>
            </p:cNvGrpSpPr>
            <p:nvPr/>
          </p:nvGrpSpPr>
          <p:grpSpPr bwMode="auto">
            <a:xfrm>
              <a:off x="2284" y="2750"/>
              <a:ext cx="748" cy="251"/>
              <a:chOff x="2284" y="2750"/>
              <a:chExt cx="748" cy="251"/>
            </a:xfrm>
          </p:grpSpPr>
          <p:sp>
            <p:nvSpPr>
              <p:cNvPr id="24617" name="Freeform 47"/>
              <p:cNvSpPr>
                <a:spLocks/>
              </p:cNvSpPr>
              <p:nvPr/>
            </p:nvSpPr>
            <p:spPr bwMode="auto">
              <a:xfrm>
                <a:off x="2284" y="2750"/>
                <a:ext cx="748" cy="251"/>
              </a:xfrm>
              <a:custGeom>
                <a:avLst/>
                <a:gdLst>
                  <a:gd name="T0" fmla="*/ 0 w 748"/>
                  <a:gd name="T1" fmla="*/ 188 h 251"/>
                  <a:gd name="T2" fmla="*/ 187 w 748"/>
                  <a:gd name="T3" fmla="*/ 188 h 251"/>
                  <a:gd name="T4" fmla="*/ 187 w 748"/>
                  <a:gd name="T5" fmla="*/ 0 h 251"/>
                  <a:gd name="T6" fmla="*/ 561 w 748"/>
                  <a:gd name="T7" fmla="*/ 0 h 251"/>
                  <a:gd name="T8" fmla="*/ 561 w 748"/>
                  <a:gd name="T9" fmla="*/ 188 h 251"/>
                  <a:gd name="T10" fmla="*/ 748 w 748"/>
                  <a:gd name="T11" fmla="*/ 188 h 251"/>
                  <a:gd name="T12" fmla="*/ 374 w 748"/>
                  <a:gd name="T13" fmla="*/ 251 h 251"/>
                  <a:gd name="T14" fmla="*/ 0 w 748"/>
                  <a:gd name="T15" fmla="*/ 188 h 2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8"/>
                  <a:gd name="T25" fmla="*/ 0 h 251"/>
                  <a:gd name="T26" fmla="*/ 748 w 748"/>
                  <a:gd name="T27" fmla="*/ 251 h 25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8" h="251">
                    <a:moveTo>
                      <a:pt x="0" y="188"/>
                    </a:moveTo>
                    <a:lnTo>
                      <a:pt x="187" y="188"/>
                    </a:lnTo>
                    <a:lnTo>
                      <a:pt x="187" y="0"/>
                    </a:lnTo>
                    <a:lnTo>
                      <a:pt x="561" y="0"/>
                    </a:lnTo>
                    <a:lnTo>
                      <a:pt x="561" y="188"/>
                    </a:lnTo>
                    <a:lnTo>
                      <a:pt x="748" y="188"/>
                    </a:lnTo>
                    <a:lnTo>
                      <a:pt x="374" y="251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18" name="Freeform 48"/>
              <p:cNvSpPr>
                <a:spLocks/>
              </p:cNvSpPr>
              <p:nvPr/>
            </p:nvSpPr>
            <p:spPr bwMode="auto">
              <a:xfrm>
                <a:off x="2284" y="2750"/>
                <a:ext cx="748" cy="251"/>
              </a:xfrm>
              <a:custGeom>
                <a:avLst/>
                <a:gdLst>
                  <a:gd name="T0" fmla="*/ 0 w 748"/>
                  <a:gd name="T1" fmla="*/ 188 h 251"/>
                  <a:gd name="T2" fmla="*/ 187 w 748"/>
                  <a:gd name="T3" fmla="*/ 188 h 251"/>
                  <a:gd name="T4" fmla="*/ 187 w 748"/>
                  <a:gd name="T5" fmla="*/ 0 h 251"/>
                  <a:gd name="T6" fmla="*/ 561 w 748"/>
                  <a:gd name="T7" fmla="*/ 0 h 251"/>
                  <a:gd name="T8" fmla="*/ 561 w 748"/>
                  <a:gd name="T9" fmla="*/ 188 h 251"/>
                  <a:gd name="T10" fmla="*/ 748 w 748"/>
                  <a:gd name="T11" fmla="*/ 188 h 251"/>
                  <a:gd name="T12" fmla="*/ 374 w 748"/>
                  <a:gd name="T13" fmla="*/ 251 h 251"/>
                  <a:gd name="T14" fmla="*/ 0 w 748"/>
                  <a:gd name="T15" fmla="*/ 188 h 2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8"/>
                  <a:gd name="T25" fmla="*/ 0 h 251"/>
                  <a:gd name="T26" fmla="*/ 748 w 748"/>
                  <a:gd name="T27" fmla="*/ 251 h 25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8" h="251">
                    <a:moveTo>
                      <a:pt x="0" y="188"/>
                    </a:moveTo>
                    <a:lnTo>
                      <a:pt x="187" y="188"/>
                    </a:lnTo>
                    <a:lnTo>
                      <a:pt x="187" y="0"/>
                    </a:lnTo>
                    <a:lnTo>
                      <a:pt x="561" y="0"/>
                    </a:lnTo>
                    <a:lnTo>
                      <a:pt x="561" y="188"/>
                    </a:lnTo>
                    <a:lnTo>
                      <a:pt x="748" y="188"/>
                    </a:lnTo>
                    <a:lnTo>
                      <a:pt x="374" y="251"/>
                    </a:lnTo>
                    <a:lnTo>
                      <a:pt x="0" y="18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4609" name="Group 52"/>
            <p:cNvGrpSpPr>
              <a:grpSpLocks/>
            </p:cNvGrpSpPr>
            <p:nvPr/>
          </p:nvGrpSpPr>
          <p:grpSpPr bwMode="auto">
            <a:xfrm>
              <a:off x="3780" y="2750"/>
              <a:ext cx="749" cy="251"/>
              <a:chOff x="3780" y="2750"/>
              <a:chExt cx="749" cy="251"/>
            </a:xfrm>
          </p:grpSpPr>
          <p:sp>
            <p:nvSpPr>
              <p:cNvPr id="24615" name="Freeform 50"/>
              <p:cNvSpPr>
                <a:spLocks/>
              </p:cNvSpPr>
              <p:nvPr/>
            </p:nvSpPr>
            <p:spPr bwMode="auto">
              <a:xfrm>
                <a:off x="3780" y="2750"/>
                <a:ext cx="749" cy="251"/>
              </a:xfrm>
              <a:custGeom>
                <a:avLst/>
                <a:gdLst>
                  <a:gd name="T0" fmla="*/ 0 w 749"/>
                  <a:gd name="T1" fmla="*/ 188 h 251"/>
                  <a:gd name="T2" fmla="*/ 187 w 749"/>
                  <a:gd name="T3" fmla="*/ 188 h 251"/>
                  <a:gd name="T4" fmla="*/ 187 w 749"/>
                  <a:gd name="T5" fmla="*/ 0 h 251"/>
                  <a:gd name="T6" fmla="*/ 561 w 749"/>
                  <a:gd name="T7" fmla="*/ 0 h 251"/>
                  <a:gd name="T8" fmla="*/ 561 w 749"/>
                  <a:gd name="T9" fmla="*/ 188 h 251"/>
                  <a:gd name="T10" fmla="*/ 749 w 749"/>
                  <a:gd name="T11" fmla="*/ 188 h 251"/>
                  <a:gd name="T12" fmla="*/ 374 w 749"/>
                  <a:gd name="T13" fmla="*/ 251 h 251"/>
                  <a:gd name="T14" fmla="*/ 0 w 749"/>
                  <a:gd name="T15" fmla="*/ 188 h 2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9"/>
                  <a:gd name="T25" fmla="*/ 0 h 251"/>
                  <a:gd name="T26" fmla="*/ 749 w 749"/>
                  <a:gd name="T27" fmla="*/ 251 h 25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9" h="251">
                    <a:moveTo>
                      <a:pt x="0" y="188"/>
                    </a:moveTo>
                    <a:lnTo>
                      <a:pt x="187" y="188"/>
                    </a:lnTo>
                    <a:lnTo>
                      <a:pt x="187" y="0"/>
                    </a:lnTo>
                    <a:lnTo>
                      <a:pt x="561" y="0"/>
                    </a:lnTo>
                    <a:lnTo>
                      <a:pt x="561" y="188"/>
                    </a:lnTo>
                    <a:lnTo>
                      <a:pt x="749" y="188"/>
                    </a:lnTo>
                    <a:lnTo>
                      <a:pt x="374" y="251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616" name="Freeform 51"/>
              <p:cNvSpPr>
                <a:spLocks/>
              </p:cNvSpPr>
              <p:nvPr/>
            </p:nvSpPr>
            <p:spPr bwMode="auto">
              <a:xfrm>
                <a:off x="3780" y="2750"/>
                <a:ext cx="749" cy="251"/>
              </a:xfrm>
              <a:custGeom>
                <a:avLst/>
                <a:gdLst>
                  <a:gd name="T0" fmla="*/ 0 w 749"/>
                  <a:gd name="T1" fmla="*/ 188 h 251"/>
                  <a:gd name="T2" fmla="*/ 187 w 749"/>
                  <a:gd name="T3" fmla="*/ 188 h 251"/>
                  <a:gd name="T4" fmla="*/ 187 w 749"/>
                  <a:gd name="T5" fmla="*/ 0 h 251"/>
                  <a:gd name="T6" fmla="*/ 561 w 749"/>
                  <a:gd name="T7" fmla="*/ 0 h 251"/>
                  <a:gd name="T8" fmla="*/ 561 w 749"/>
                  <a:gd name="T9" fmla="*/ 188 h 251"/>
                  <a:gd name="T10" fmla="*/ 749 w 749"/>
                  <a:gd name="T11" fmla="*/ 188 h 251"/>
                  <a:gd name="T12" fmla="*/ 374 w 749"/>
                  <a:gd name="T13" fmla="*/ 251 h 251"/>
                  <a:gd name="T14" fmla="*/ 0 w 749"/>
                  <a:gd name="T15" fmla="*/ 188 h 2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9"/>
                  <a:gd name="T25" fmla="*/ 0 h 251"/>
                  <a:gd name="T26" fmla="*/ 749 w 749"/>
                  <a:gd name="T27" fmla="*/ 251 h 25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9" h="251">
                    <a:moveTo>
                      <a:pt x="0" y="188"/>
                    </a:moveTo>
                    <a:lnTo>
                      <a:pt x="187" y="188"/>
                    </a:lnTo>
                    <a:lnTo>
                      <a:pt x="187" y="0"/>
                    </a:lnTo>
                    <a:lnTo>
                      <a:pt x="561" y="0"/>
                    </a:lnTo>
                    <a:lnTo>
                      <a:pt x="561" y="188"/>
                    </a:lnTo>
                    <a:lnTo>
                      <a:pt x="749" y="188"/>
                    </a:lnTo>
                    <a:lnTo>
                      <a:pt x="374" y="251"/>
                    </a:lnTo>
                    <a:lnTo>
                      <a:pt x="0" y="18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4610" name="Rectangle 53"/>
            <p:cNvSpPr>
              <a:spLocks noChangeArrowheads="1"/>
            </p:cNvSpPr>
            <p:nvPr/>
          </p:nvSpPr>
          <p:spPr bwMode="auto">
            <a:xfrm>
              <a:off x="2071" y="2944"/>
              <a:ext cx="3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F1</a:t>
              </a:r>
              <a:endParaRPr lang="it-IT" altLang="it-IT" sz="2100"/>
            </a:p>
          </p:txBody>
        </p:sp>
        <p:sp>
          <p:nvSpPr>
            <p:cNvPr id="24611" name="Rectangle 54"/>
            <p:cNvSpPr>
              <a:spLocks noChangeArrowheads="1"/>
            </p:cNvSpPr>
            <p:nvPr/>
          </p:nvSpPr>
          <p:spPr bwMode="auto">
            <a:xfrm>
              <a:off x="2777" y="2944"/>
              <a:ext cx="3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F2</a:t>
              </a:r>
              <a:endParaRPr lang="it-IT" altLang="it-IT" sz="2100"/>
            </a:p>
          </p:txBody>
        </p:sp>
        <p:sp>
          <p:nvSpPr>
            <p:cNvPr id="24612" name="Rectangle 55"/>
            <p:cNvSpPr>
              <a:spLocks noChangeArrowheads="1"/>
            </p:cNvSpPr>
            <p:nvPr/>
          </p:nvSpPr>
          <p:spPr bwMode="auto">
            <a:xfrm>
              <a:off x="3248" y="2944"/>
              <a:ext cx="3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F3</a:t>
              </a:r>
              <a:endParaRPr lang="it-IT" altLang="it-IT" sz="2100"/>
            </a:p>
          </p:txBody>
        </p:sp>
        <p:sp>
          <p:nvSpPr>
            <p:cNvPr id="24613" name="Rectangle 56"/>
            <p:cNvSpPr>
              <a:spLocks noChangeArrowheads="1"/>
            </p:cNvSpPr>
            <p:nvPr/>
          </p:nvSpPr>
          <p:spPr bwMode="auto">
            <a:xfrm>
              <a:off x="3837" y="2957"/>
              <a:ext cx="3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F4</a:t>
              </a:r>
              <a:endParaRPr lang="it-IT" altLang="it-IT" sz="2100"/>
            </a:p>
          </p:txBody>
        </p:sp>
        <p:sp>
          <p:nvSpPr>
            <p:cNvPr id="24614" name="Rectangle 57"/>
            <p:cNvSpPr>
              <a:spLocks noChangeArrowheads="1"/>
            </p:cNvSpPr>
            <p:nvPr/>
          </p:nvSpPr>
          <p:spPr bwMode="auto">
            <a:xfrm>
              <a:off x="4478" y="2944"/>
              <a:ext cx="3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F5</a:t>
              </a:r>
              <a:endParaRPr lang="it-IT" altLang="it-IT" sz="2100"/>
            </a:p>
          </p:txBody>
        </p:sp>
      </p:grp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84175" y="400050"/>
            <a:ext cx="1046638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Modalità di coordinamento e controllo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81913" y="2320925"/>
            <a:ext cx="31686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3200" b="1" i="1">
                <a:solidFill>
                  <a:srgbClr val="FF0000"/>
                </a:solidFill>
                <a:latin typeface="Tahoma" panose="020B0604030504040204" pitchFamily="34" charset="0"/>
              </a:rPr>
              <a:t>Supervisione diretta</a:t>
            </a:r>
            <a:endParaRPr lang="it-IT" altLang="it-IT" sz="32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1512888" y="4752975"/>
            <a:ext cx="83534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chemeClr val="tx2"/>
                </a:solidFill>
                <a:latin typeface="Times New Roman" panose="02020603050405020304" pitchFamily="18" charset="0"/>
              </a:rPr>
              <a:t>* 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Piccole dimensioni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* Scarsa formalizzazione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* Accentramento delle funzioni direzionali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* Sistemi operativi impliciti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344613" y="560388"/>
            <a:ext cx="8353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Schema Semplice</a:t>
            </a:r>
          </a:p>
        </p:txBody>
      </p:sp>
      <p:grpSp>
        <p:nvGrpSpPr>
          <p:cNvPr id="26628" name="Group 6"/>
          <p:cNvGrpSpPr>
            <a:grpSpLocks noChangeAspect="1"/>
          </p:cNvGrpSpPr>
          <p:nvPr/>
        </p:nvGrpSpPr>
        <p:grpSpPr bwMode="auto">
          <a:xfrm>
            <a:off x="942975" y="1622425"/>
            <a:ext cx="9890125" cy="5113338"/>
            <a:chOff x="635" y="907"/>
            <a:chExt cx="6230" cy="2404"/>
          </a:xfrm>
        </p:grpSpPr>
        <p:sp>
          <p:nvSpPr>
            <p:cNvPr id="26629" name="AutoShape 5"/>
            <p:cNvSpPr>
              <a:spLocks noChangeAspect="1" noChangeArrowheads="1" noTextEdit="1"/>
            </p:cNvSpPr>
            <p:nvPr/>
          </p:nvSpPr>
          <p:spPr bwMode="auto">
            <a:xfrm>
              <a:off x="635" y="907"/>
              <a:ext cx="6230" cy="2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0" name="Rectangle 7"/>
            <p:cNvSpPr>
              <a:spLocks noChangeArrowheads="1"/>
            </p:cNvSpPr>
            <p:nvPr/>
          </p:nvSpPr>
          <p:spPr bwMode="auto">
            <a:xfrm>
              <a:off x="635" y="907"/>
              <a:ext cx="6230" cy="24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grpSp>
          <p:nvGrpSpPr>
            <p:cNvPr id="26631" name="Group 39"/>
            <p:cNvGrpSpPr>
              <a:grpSpLocks/>
            </p:cNvGrpSpPr>
            <p:nvPr/>
          </p:nvGrpSpPr>
          <p:grpSpPr bwMode="auto">
            <a:xfrm>
              <a:off x="1226" y="1052"/>
              <a:ext cx="4920" cy="900"/>
              <a:chOff x="1226" y="1052"/>
              <a:chExt cx="4920" cy="900"/>
            </a:xfrm>
          </p:grpSpPr>
          <p:sp>
            <p:nvSpPr>
              <p:cNvPr id="26638" name="Line 8"/>
              <p:cNvSpPr>
                <a:spLocks noChangeShapeType="1"/>
              </p:cNvSpPr>
              <p:nvPr/>
            </p:nvSpPr>
            <p:spPr bwMode="auto">
              <a:xfrm flipV="1">
                <a:off x="3686" y="1350"/>
                <a:ext cx="0" cy="173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39" name="Line 9"/>
              <p:cNvSpPr>
                <a:spLocks noChangeShapeType="1"/>
              </p:cNvSpPr>
              <p:nvPr/>
            </p:nvSpPr>
            <p:spPr bwMode="auto">
              <a:xfrm>
                <a:off x="3686" y="1350"/>
                <a:ext cx="0" cy="173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0" name="Line 10"/>
              <p:cNvSpPr>
                <a:spLocks noChangeShapeType="1"/>
              </p:cNvSpPr>
              <p:nvPr/>
            </p:nvSpPr>
            <p:spPr bwMode="auto">
              <a:xfrm>
                <a:off x="3549" y="1523"/>
                <a:ext cx="137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1" name="Rectangle 11"/>
              <p:cNvSpPr>
                <a:spLocks noChangeArrowheads="1"/>
              </p:cNvSpPr>
              <p:nvPr/>
            </p:nvSpPr>
            <p:spPr bwMode="auto">
              <a:xfrm>
                <a:off x="2426" y="1433"/>
                <a:ext cx="1123" cy="1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2" name="Rectangle 12"/>
              <p:cNvSpPr>
                <a:spLocks noChangeArrowheads="1"/>
              </p:cNvSpPr>
              <p:nvPr/>
            </p:nvSpPr>
            <p:spPr bwMode="auto">
              <a:xfrm>
                <a:off x="2605" y="1464"/>
                <a:ext cx="59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Segreteria</a:t>
                </a:r>
                <a:endParaRPr lang="it-IT" altLang="it-IT" sz="1600"/>
              </a:p>
            </p:txBody>
          </p:sp>
          <p:sp>
            <p:nvSpPr>
              <p:cNvPr id="26643" name="Rectangle 13"/>
              <p:cNvSpPr>
                <a:spLocks noChangeArrowheads="1"/>
              </p:cNvSpPr>
              <p:nvPr/>
            </p:nvSpPr>
            <p:spPr bwMode="auto">
              <a:xfrm>
                <a:off x="2426" y="1433"/>
                <a:ext cx="1123" cy="1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4" name="Line 14"/>
              <p:cNvSpPr>
                <a:spLocks noChangeShapeType="1"/>
              </p:cNvSpPr>
              <p:nvPr/>
            </p:nvSpPr>
            <p:spPr bwMode="auto">
              <a:xfrm>
                <a:off x="3686" y="1523"/>
                <a:ext cx="0" cy="169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5" name="Line 15"/>
              <p:cNvSpPr>
                <a:spLocks noChangeShapeType="1"/>
              </p:cNvSpPr>
              <p:nvPr/>
            </p:nvSpPr>
            <p:spPr bwMode="auto">
              <a:xfrm>
                <a:off x="1787" y="1692"/>
                <a:ext cx="0" cy="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6" name="Line 16"/>
              <p:cNvSpPr>
                <a:spLocks noChangeShapeType="1"/>
              </p:cNvSpPr>
              <p:nvPr/>
            </p:nvSpPr>
            <p:spPr bwMode="auto">
              <a:xfrm>
                <a:off x="3053" y="1692"/>
                <a:ext cx="0" cy="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7" name="Line 17"/>
              <p:cNvSpPr>
                <a:spLocks noChangeShapeType="1"/>
              </p:cNvSpPr>
              <p:nvPr/>
            </p:nvSpPr>
            <p:spPr bwMode="auto">
              <a:xfrm>
                <a:off x="4319" y="1692"/>
                <a:ext cx="0" cy="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8" name="Line 18"/>
              <p:cNvSpPr>
                <a:spLocks noChangeShapeType="1"/>
              </p:cNvSpPr>
              <p:nvPr/>
            </p:nvSpPr>
            <p:spPr bwMode="auto">
              <a:xfrm>
                <a:off x="5585" y="1692"/>
                <a:ext cx="0" cy="8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9" name="Line 19"/>
              <p:cNvSpPr>
                <a:spLocks noChangeShapeType="1"/>
              </p:cNvSpPr>
              <p:nvPr/>
            </p:nvSpPr>
            <p:spPr bwMode="auto">
              <a:xfrm>
                <a:off x="1787" y="1692"/>
                <a:ext cx="1266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0" name="Line 20"/>
              <p:cNvSpPr>
                <a:spLocks noChangeShapeType="1"/>
              </p:cNvSpPr>
              <p:nvPr/>
            </p:nvSpPr>
            <p:spPr bwMode="auto">
              <a:xfrm>
                <a:off x="3053" y="1692"/>
                <a:ext cx="63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1" name="Line 21"/>
              <p:cNvSpPr>
                <a:spLocks noChangeShapeType="1"/>
              </p:cNvSpPr>
              <p:nvPr/>
            </p:nvSpPr>
            <p:spPr bwMode="auto">
              <a:xfrm>
                <a:off x="3686" y="1692"/>
                <a:ext cx="63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2" name="Line 22"/>
              <p:cNvSpPr>
                <a:spLocks noChangeShapeType="1"/>
              </p:cNvSpPr>
              <p:nvPr/>
            </p:nvSpPr>
            <p:spPr bwMode="auto">
              <a:xfrm>
                <a:off x="4319" y="1692"/>
                <a:ext cx="1266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3" name="Rectangle 23"/>
              <p:cNvSpPr>
                <a:spLocks noChangeArrowheads="1"/>
              </p:cNvSpPr>
              <p:nvPr/>
            </p:nvSpPr>
            <p:spPr bwMode="auto">
              <a:xfrm>
                <a:off x="1226" y="1772"/>
                <a:ext cx="1123" cy="1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4" name="Rectangle 24"/>
              <p:cNvSpPr>
                <a:spLocks noChangeArrowheads="1"/>
              </p:cNvSpPr>
              <p:nvPr/>
            </p:nvSpPr>
            <p:spPr bwMode="auto">
              <a:xfrm>
                <a:off x="1280" y="1803"/>
                <a:ext cx="79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operai officina</a:t>
                </a:r>
                <a:endParaRPr lang="it-IT" altLang="it-IT" sz="1600"/>
              </a:p>
            </p:txBody>
          </p:sp>
          <p:sp>
            <p:nvSpPr>
              <p:cNvPr id="26655" name="Rectangle 25"/>
              <p:cNvSpPr>
                <a:spLocks noChangeArrowheads="1"/>
              </p:cNvSpPr>
              <p:nvPr/>
            </p:nvSpPr>
            <p:spPr bwMode="auto">
              <a:xfrm>
                <a:off x="1226" y="1772"/>
                <a:ext cx="1123" cy="1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6" name="Rectangle 26"/>
              <p:cNvSpPr>
                <a:spLocks noChangeArrowheads="1"/>
              </p:cNvSpPr>
              <p:nvPr/>
            </p:nvSpPr>
            <p:spPr bwMode="auto">
              <a:xfrm>
                <a:off x="2492" y="1772"/>
                <a:ext cx="1123" cy="1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7" name="Rectangle 27"/>
              <p:cNvSpPr>
                <a:spLocks noChangeArrowheads="1"/>
              </p:cNvSpPr>
              <p:nvPr/>
            </p:nvSpPr>
            <p:spPr bwMode="auto">
              <a:xfrm>
                <a:off x="2558" y="1803"/>
                <a:ext cx="76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magazziniere</a:t>
                </a:r>
                <a:endParaRPr lang="it-IT" altLang="it-IT" sz="1600"/>
              </a:p>
            </p:txBody>
          </p:sp>
          <p:sp>
            <p:nvSpPr>
              <p:cNvPr id="26658" name="Rectangle 28"/>
              <p:cNvSpPr>
                <a:spLocks noChangeArrowheads="1"/>
              </p:cNvSpPr>
              <p:nvPr/>
            </p:nvSpPr>
            <p:spPr bwMode="auto">
              <a:xfrm>
                <a:off x="2492" y="1772"/>
                <a:ext cx="1123" cy="1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9" name="Rectangle 29"/>
              <p:cNvSpPr>
                <a:spLocks noChangeArrowheads="1"/>
              </p:cNvSpPr>
              <p:nvPr/>
            </p:nvSpPr>
            <p:spPr bwMode="auto">
              <a:xfrm>
                <a:off x="3758" y="1772"/>
                <a:ext cx="1122" cy="1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0" name="Rectangle 30"/>
              <p:cNvSpPr>
                <a:spLocks noChangeArrowheads="1"/>
              </p:cNvSpPr>
              <p:nvPr/>
            </p:nvSpPr>
            <p:spPr bwMode="auto">
              <a:xfrm>
                <a:off x="3955" y="1803"/>
                <a:ext cx="55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impiegato</a:t>
                </a:r>
                <a:endParaRPr lang="it-IT" altLang="it-IT" sz="1600"/>
              </a:p>
            </p:txBody>
          </p:sp>
          <p:sp>
            <p:nvSpPr>
              <p:cNvPr id="26661" name="Rectangle 31"/>
              <p:cNvSpPr>
                <a:spLocks noChangeArrowheads="1"/>
              </p:cNvSpPr>
              <p:nvPr/>
            </p:nvSpPr>
            <p:spPr bwMode="auto">
              <a:xfrm>
                <a:off x="3758" y="1772"/>
                <a:ext cx="1122" cy="1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2" name="Rectangle 32"/>
              <p:cNvSpPr>
                <a:spLocks noChangeArrowheads="1"/>
              </p:cNvSpPr>
              <p:nvPr/>
            </p:nvSpPr>
            <p:spPr bwMode="auto">
              <a:xfrm>
                <a:off x="5024" y="1772"/>
                <a:ext cx="1122" cy="1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3" name="Rectangle 33"/>
              <p:cNvSpPr>
                <a:spLocks noChangeArrowheads="1"/>
              </p:cNvSpPr>
              <p:nvPr/>
            </p:nvSpPr>
            <p:spPr bwMode="auto">
              <a:xfrm>
                <a:off x="5275" y="1803"/>
                <a:ext cx="48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venditori</a:t>
                </a:r>
                <a:endParaRPr lang="it-IT" altLang="it-IT" sz="1600"/>
              </a:p>
            </p:txBody>
          </p:sp>
          <p:sp>
            <p:nvSpPr>
              <p:cNvPr id="26664" name="Rectangle 34"/>
              <p:cNvSpPr>
                <a:spLocks noChangeArrowheads="1"/>
              </p:cNvSpPr>
              <p:nvPr/>
            </p:nvSpPr>
            <p:spPr bwMode="auto">
              <a:xfrm>
                <a:off x="5024" y="1772"/>
                <a:ext cx="1122" cy="18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5" name="Rectangle 35"/>
              <p:cNvSpPr>
                <a:spLocks noChangeArrowheads="1"/>
              </p:cNvSpPr>
              <p:nvPr/>
            </p:nvSpPr>
            <p:spPr bwMode="auto">
              <a:xfrm>
                <a:off x="3125" y="1052"/>
                <a:ext cx="1123" cy="29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6" name="Rectangle 36"/>
              <p:cNvSpPr>
                <a:spLocks noChangeArrowheads="1"/>
              </p:cNvSpPr>
              <p:nvPr/>
            </p:nvSpPr>
            <p:spPr bwMode="auto">
              <a:xfrm>
                <a:off x="3370" y="1083"/>
                <a:ext cx="49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Direttore</a:t>
                </a:r>
                <a:endParaRPr lang="it-IT" altLang="it-IT" sz="1600"/>
              </a:p>
            </p:txBody>
          </p:sp>
          <p:sp>
            <p:nvSpPr>
              <p:cNvPr id="26667" name="Rectangle 37"/>
              <p:cNvSpPr>
                <a:spLocks noChangeArrowheads="1"/>
              </p:cNvSpPr>
              <p:nvPr/>
            </p:nvSpPr>
            <p:spPr bwMode="auto">
              <a:xfrm>
                <a:off x="3346" y="1201"/>
                <a:ext cx="52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 eaLnBrk="1" hangingPunct="1"/>
                <a:r>
                  <a:rPr lang="it-IT" altLang="it-IT" sz="1600">
                    <a:solidFill>
                      <a:srgbClr val="000000"/>
                    </a:solidFill>
                  </a:rPr>
                  <a:t>Generale</a:t>
                </a:r>
                <a:endParaRPr lang="it-IT" altLang="it-IT" sz="1600"/>
              </a:p>
            </p:txBody>
          </p:sp>
          <p:sp>
            <p:nvSpPr>
              <p:cNvPr id="26668" name="Rectangle 38"/>
              <p:cNvSpPr>
                <a:spLocks noChangeArrowheads="1"/>
              </p:cNvSpPr>
              <p:nvPr/>
            </p:nvSpPr>
            <p:spPr bwMode="auto">
              <a:xfrm>
                <a:off x="3125" y="1052"/>
                <a:ext cx="1123" cy="29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68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26632" name="Line 40"/>
            <p:cNvSpPr>
              <a:spLocks noChangeShapeType="1"/>
            </p:cNvSpPr>
            <p:nvPr/>
          </p:nvSpPr>
          <p:spPr bwMode="auto">
            <a:xfrm>
              <a:off x="946" y="1387"/>
              <a:ext cx="5041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3" name="Rectangle 41"/>
            <p:cNvSpPr>
              <a:spLocks noChangeArrowheads="1"/>
            </p:cNvSpPr>
            <p:nvPr/>
          </p:nvSpPr>
          <p:spPr bwMode="auto">
            <a:xfrm>
              <a:off x="4788" y="1039"/>
              <a:ext cx="156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634" name="Rectangle 42"/>
            <p:cNvSpPr>
              <a:spLocks noChangeArrowheads="1"/>
            </p:cNvSpPr>
            <p:nvPr/>
          </p:nvSpPr>
          <p:spPr bwMode="auto">
            <a:xfrm>
              <a:off x="4852" y="1062"/>
              <a:ext cx="149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Organo di governo </a:t>
              </a:r>
              <a:endParaRPr lang="it-IT" altLang="it-IT" sz="2400"/>
            </a:p>
          </p:txBody>
        </p:sp>
        <p:sp>
          <p:nvSpPr>
            <p:cNvPr id="26635" name="Rectangle 43"/>
            <p:cNvSpPr>
              <a:spLocks noChangeArrowheads="1"/>
            </p:cNvSpPr>
            <p:nvPr/>
          </p:nvSpPr>
          <p:spPr bwMode="auto">
            <a:xfrm>
              <a:off x="4852" y="1161"/>
              <a:ext cx="1735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economico e direzione</a:t>
              </a:r>
              <a:endParaRPr lang="it-IT" altLang="it-IT" sz="2400"/>
            </a:p>
          </p:txBody>
        </p:sp>
        <p:sp>
          <p:nvSpPr>
            <p:cNvPr id="26636" name="Rectangle 44"/>
            <p:cNvSpPr>
              <a:spLocks noChangeArrowheads="1"/>
            </p:cNvSpPr>
            <p:nvPr/>
          </p:nvSpPr>
          <p:spPr bwMode="auto">
            <a:xfrm>
              <a:off x="5072" y="2093"/>
              <a:ext cx="1153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637" name="Rectangle 45"/>
            <p:cNvSpPr>
              <a:spLocks noChangeArrowheads="1"/>
            </p:cNvSpPr>
            <p:nvPr/>
          </p:nvSpPr>
          <p:spPr bwMode="auto">
            <a:xfrm>
              <a:off x="5127" y="2116"/>
              <a:ext cx="126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hangingPunct="1"/>
              <a:r>
                <a:rPr lang="it-IT" altLang="it-IT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Organi operativi</a:t>
              </a:r>
              <a:endParaRPr lang="it-IT" altLang="it-IT" sz="240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 rot="10791723">
            <a:off x="2592388" y="4879975"/>
            <a:ext cx="6337300" cy="12017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 rot="10791723">
            <a:off x="4032250" y="3760788"/>
            <a:ext cx="3265488" cy="8794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7297738" y="3200400"/>
            <a:ext cx="1535112" cy="1760538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305050" y="3200400"/>
            <a:ext cx="1824038" cy="1839913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296988" y="431800"/>
            <a:ext cx="933291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2100" i="1">
                <a:latin typeface="Times New Roman" pitchFamily="18" charset="0"/>
              </a:rPr>
              <a:t> </a:t>
            </a: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meccanica accentrata</a:t>
            </a:r>
          </a:p>
          <a:p>
            <a:pPr algn="ctr" defTabSz="1249363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 burocratica</a:t>
            </a:r>
            <a:endParaRPr lang="it-IT" sz="4200" b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800600" y="2560638"/>
            <a:ext cx="1728788" cy="103981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384175" y="2079625"/>
            <a:ext cx="10753725" cy="48815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 flipV="1">
            <a:off x="8196263" y="2401888"/>
            <a:ext cx="1755775" cy="8572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 flipV="1">
            <a:off x="7011988" y="3379788"/>
            <a:ext cx="4217987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7197725" y="2401888"/>
            <a:ext cx="1063625" cy="857250"/>
          </a:xfrm>
          <a:prstGeom prst="parallelogram">
            <a:avLst>
              <a:gd name="adj" fmla="val 29025"/>
            </a:avLst>
          </a:pr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0042525" y="2327275"/>
            <a:ext cx="847725" cy="946150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79425" y="2263775"/>
            <a:ext cx="643413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Lavoro operativo di routine, in gran parte semplice e ripetitivo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Processi di lavoro fortemente standardizzati con netta divisione delle mansioni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Strutture ben regolate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Mantenimento di una forte centralizzazione</a:t>
            </a:r>
          </a:p>
          <a:p>
            <a:pPr>
              <a:spcBef>
                <a:spcPct val="30000"/>
              </a:spcBef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135813" y="4321175"/>
            <a:ext cx="42418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Esempi: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UFFICIO POSTALE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COMPAGNIA AEREA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IMPRESA ELETTRICA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AZIENDA DI CREDITO O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ASSICURAZIONI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1944688" y="431800"/>
            <a:ext cx="7470775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>
            <a:spAutoFit/>
          </a:bodyPr>
          <a:lstStyle/>
          <a:p>
            <a:pPr algn="ctr" defTabSz="892175">
              <a:defRPr/>
            </a:pPr>
            <a:endParaRPr lang="it-IT" sz="2800">
              <a:solidFill>
                <a:schemeClr val="tx2"/>
              </a:solidFill>
              <a:latin typeface="Times New Roman" pitchFamily="18" charset="0"/>
            </a:endParaRPr>
          </a:p>
          <a:p>
            <a:pPr algn="ctr" defTabSz="892175">
              <a:defRPr/>
            </a:pPr>
            <a:r>
              <a:rPr lang="it-IT" sz="2800">
                <a:solidFill>
                  <a:schemeClr val="tx2"/>
                </a:solidFill>
                <a:latin typeface="Times New Roman" pitchFamily="18" charset="0"/>
              </a:rPr>
              <a:t>     </a:t>
            </a: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Forma burocratica</a:t>
            </a:r>
          </a:p>
        </p:txBody>
      </p:sp>
      <p:sp>
        <p:nvSpPr>
          <p:cNvPr id="30729" name="AutoShape 10"/>
          <p:cNvSpPr>
            <a:spLocks noChangeArrowheads="1"/>
          </p:cNvSpPr>
          <p:nvPr/>
        </p:nvSpPr>
        <p:spPr bwMode="auto">
          <a:xfrm>
            <a:off x="8450263" y="1600200"/>
            <a:ext cx="1150937" cy="7207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algn="ctr" defTabSz="864199" eaLnBrk="1" fontAlgn="auto" hangingPunct="1">
              <a:spcAft>
                <a:spcPts val="0"/>
              </a:spcAft>
              <a:defRPr/>
            </a:pPr>
            <a:r>
              <a:rPr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L’elemento fondamentale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112963" y="2079625"/>
            <a:ext cx="6529387" cy="4081463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 sz="28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529013" y="3816350"/>
            <a:ext cx="36957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Tecnostruttura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79425" y="2320925"/>
            <a:ext cx="259238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rgbClr val="FF0000"/>
                </a:solidFill>
                <a:latin typeface="Tahoma" panose="020B0604030504040204" pitchFamily="34" charset="0"/>
              </a:rPr>
              <a:t>Ruolo fondamentale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450263" y="5360988"/>
            <a:ext cx="2687637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>
                <a:solidFill>
                  <a:srgbClr val="FF0000"/>
                </a:solidFill>
                <a:latin typeface="Tahoma" panose="020B0604030504040204" pitchFamily="34" charset="0"/>
              </a:rPr>
              <a:t>che standardizza il lavoro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152525" y="2239963"/>
            <a:ext cx="950595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“Sono sempre con gli occhi fissi all’orologio. </a:t>
            </a:r>
            <a:r>
              <a:rPr lang="it-IT" altLang="it-IT" sz="2600" b="1">
                <a:solidFill>
                  <a:schemeClr val="tx2"/>
                </a:solidFill>
                <a:latin typeface="Tahoma" panose="020B0604030504040204" pitchFamily="34" charset="0"/>
              </a:rPr>
              <a:t>Ogni ora</a:t>
            </a: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ispeziono sempre il mio reparto. </a:t>
            </a:r>
            <a:r>
              <a:rPr lang="it-IT" altLang="it-IT" sz="2600" b="1">
                <a:solidFill>
                  <a:schemeClr val="tx2"/>
                </a:solidFill>
                <a:latin typeface="Tahoma" panose="020B0604030504040204" pitchFamily="34" charset="0"/>
              </a:rPr>
              <a:t>Verso le sei e mezzo</a:t>
            </a: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mi metto in contatto con i responsabili delle relazioni industriali per sapere chi è assente. </a:t>
            </a:r>
            <a:r>
              <a:rPr lang="it-IT" altLang="it-IT" sz="2600" b="1">
                <a:solidFill>
                  <a:schemeClr val="tx2"/>
                </a:solidFill>
                <a:latin typeface="Tahoma" panose="020B0604030504040204" pitchFamily="34" charset="0"/>
              </a:rPr>
              <a:t>Alle sette</a:t>
            </a: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termino il mio giro nel reparto. Controllo tutti i pezzi verniciati, gli eventuali graffi e i danni in genere. </a:t>
            </a:r>
            <a:r>
              <a:rPr lang="it-IT" altLang="it-IT" sz="2600" b="1">
                <a:solidFill>
                  <a:schemeClr val="tx2"/>
                </a:solidFill>
                <a:latin typeface="Tahoma" panose="020B0604030504040204" pitchFamily="34" charset="0"/>
              </a:rPr>
              <a:t>Alle dieci</a:t>
            </a: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mi incontro con tutti i capi reparto e mi assicuro che siano tutti all’opera. Non possiamo avere reparti scoperti, nessuna irregolarità.”</a:t>
            </a: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4800600" y="6080125"/>
            <a:ext cx="4430713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Soprintendente della FORD</a:t>
            </a:r>
            <a:endParaRPr lang="it-IT" altLang="it-IT" sz="26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  <p:bldP spid="101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863600" y="400050"/>
            <a:ext cx="9794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Caratteristiche burocrazia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63600" y="2079625"/>
            <a:ext cx="42259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120000"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Tahoma" pitchFamily="34" charset="0"/>
              </a:rPr>
              <a:t>Efficienza, Affidabilità, Precisione,  Coerenza</a:t>
            </a:r>
          </a:p>
          <a:p>
            <a:pPr>
              <a:buClrTx/>
              <a:buSzTx/>
              <a:buFontTx/>
              <a:buChar char="•"/>
              <a:defRPr/>
            </a:pPr>
            <a:endParaRPr lang="it-IT" altLang="it-IT" sz="2800" dirty="0" smtClean="0">
              <a:solidFill>
                <a:schemeClr val="tx2"/>
              </a:solidFill>
              <a:latin typeface="Tahoma" pitchFamily="34" charset="0"/>
            </a:endParaRPr>
          </a:p>
          <a:p>
            <a:pPr marL="0" indent="0">
              <a:buClrTx/>
              <a:buSzTx/>
              <a:buFont typeface="Wingdings" pitchFamily="2" charset="2"/>
              <a:buNone/>
              <a:defRPr/>
            </a:pPr>
            <a:endParaRPr lang="it-IT" altLang="it-IT" sz="28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it-IT" altLang="it-IT" sz="2800" b="1" dirty="0" smtClean="0">
                <a:solidFill>
                  <a:schemeClr val="tx2"/>
                </a:solidFill>
                <a:latin typeface="Tahoma" pitchFamily="34" charset="0"/>
              </a:rPr>
              <a:t> 	VALE  IN AMBIENTE STABILE E  PREVEDIBILE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856288" y="2000250"/>
            <a:ext cx="518636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Problemi: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motivazione del personale nel nucleo di base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coordinamento interno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adattamento strategico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CRISI DI RIGIDITÀ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 flipV="1">
            <a:off x="4224338" y="336073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6816725" y="336073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761038" y="2479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744913" y="4079875"/>
            <a:ext cx="960437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O1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6337300" y="4079875"/>
            <a:ext cx="960438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O2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689225" y="5040313"/>
            <a:ext cx="5280025" cy="56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 b="1">
              <a:latin typeface="Times New Roman" panose="02020603050405020304" pitchFamily="18" charset="0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840163" y="5040313"/>
            <a:ext cx="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7008813" y="5040313"/>
            <a:ext cx="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4897438" y="5040313"/>
            <a:ext cx="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953125" y="5040313"/>
            <a:ext cx="0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9313863" y="5040313"/>
            <a:ext cx="671512" cy="639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8450263" y="5121275"/>
            <a:ext cx="574675" cy="479425"/>
          </a:xfrm>
          <a:prstGeom prst="rightArrow">
            <a:avLst>
              <a:gd name="adj1" fmla="val 50000"/>
              <a:gd name="adj2" fmla="val 2996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V="1">
            <a:off x="4224338" y="336073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5568950" y="2560638"/>
            <a:ext cx="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4992688" y="2000250"/>
            <a:ext cx="1055687" cy="560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>
            <a:off x="4224338" y="2960688"/>
            <a:ext cx="134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3552825" y="2560638"/>
            <a:ext cx="671513" cy="5603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2976563" y="5121275"/>
            <a:ext cx="658812" cy="479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F1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4224338" y="5121275"/>
            <a:ext cx="658812" cy="479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F2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089525" y="5121275"/>
            <a:ext cx="657225" cy="479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F3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6145213" y="5121275"/>
            <a:ext cx="657225" cy="479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F4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7297738" y="5121275"/>
            <a:ext cx="657225" cy="4794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F5</a:t>
            </a:r>
          </a:p>
        </p:txBody>
      </p:sp>
      <p:sp>
        <p:nvSpPr>
          <p:cNvPr id="38936" name="AutoShape 24"/>
          <p:cNvSpPr>
            <a:spLocks noChangeArrowheads="1"/>
          </p:cNvSpPr>
          <p:nvPr/>
        </p:nvSpPr>
        <p:spPr bwMode="auto">
          <a:xfrm rot="3304455">
            <a:off x="3779838" y="3897313"/>
            <a:ext cx="2132012" cy="47466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512888" y="5616575"/>
            <a:ext cx="7967662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i="1">
                <a:solidFill>
                  <a:schemeClr val="tx2"/>
                </a:solidFill>
                <a:latin typeface="Tahoma" panose="020B0604030504040204" pitchFamily="34" charset="0"/>
              </a:rPr>
              <a:t>Legenda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: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M: manager, T: tecnostruttura, O1,O2: operatori,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F1..F5: fasi del processo operativo, R: risultati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7297738" y="2239963"/>
            <a:ext cx="36480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i="1">
                <a:solidFill>
                  <a:srgbClr val="FF0000"/>
                </a:solidFill>
                <a:latin typeface="Tahoma" panose="020B0604030504040204" pitchFamily="34" charset="0"/>
              </a:rPr>
              <a:t>Definizione del processo operativo</a:t>
            </a: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560388" y="501650"/>
            <a:ext cx="108886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Modalità di coordinamento e controllo</a:t>
            </a:r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6145213" y="4721225"/>
            <a:ext cx="1344612" cy="558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>
            <a:off x="3455988" y="4721225"/>
            <a:ext cx="1344612" cy="558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11"/>
          <p:cNvGrpSpPr>
            <a:grpSpLocks/>
          </p:cNvGrpSpPr>
          <p:nvPr/>
        </p:nvGrpSpPr>
        <p:grpSpPr bwMode="auto">
          <a:xfrm>
            <a:off x="1368425" y="1584325"/>
            <a:ext cx="9253538" cy="4789488"/>
            <a:chOff x="978" y="1317"/>
            <a:chExt cx="5829" cy="3017"/>
          </a:xfrm>
        </p:grpSpPr>
        <p:graphicFrame>
          <p:nvGraphicFramePr>
            <p:cNvPr id="40964" name="Object 2"/>
            <p:cNvGraphicFramePr>
              <a:graphicFrameLocks/>
            </p:cNvGraphicFramePr>
            <p:nvPr/>
          </p:nvGraphicFramePr>
          <p:xfrm>
            <a:off x="978" y="1317"/>
            <a:ext cx="4999" cy="3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5" name="MS Org Chart" r:id="rId4" imgW="5943600" imgH="2862695" progId="OrgPlusWOPX.4">
                    <p:embed followColorScheme="full"/>
                  </p:oleObj>
                </mc:Choice>
                <mc:Fallback>
                  <p:oleObj name="MS Org Chart" r:id="rId4" imgW="5943600" imgH="2862695" progId="OrgPlusWOPX.4">
                    <p:embed followColorScheme="full"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8" y="1317"/>
                          <a:ext cx="4999" cy="30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65" name="Line 3"/>
            <p:cNvSpPr>
              <a:spLocks noChangeShapeType="1"/>
            </p:cNvSpPr>
            <p:nvPr/>
          </p:nvSpPr>
          <p:spPr bwMode="auto">
            <a:xfrm>
              <a:off x="1210" y="2317"/>
              <a:ext cx="423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966" name="Rectangle 4"/>
            <p:cNvSpPr>
              <a:spLocks noChangeArrowheads="1"/>
            </p:cNvSpPr>
            <p:nvPr/>
          </p:nvSpPr>
          <p:spPr bwMode="auto">
            <a:xfrm>
              <a:off x="5055" y="1774"/>
              <a:ext cx="1708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7728" tIns="53864" rIns="107728" bIns="53864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Organo di governo </a:t>
              </a:r>
            </a:p>
            <a:p>
              <a:pPr algn="ctr"/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economico e direzione</a:t>
              </a:r>
            </a:p>
          </p:txBody>
        </p:sp>
        <p:sp>
          <p:nvSpPr>
            <p:cNvPr id="40967" name="Rectangle 5"/>
            <p:cNvSpPr>
              <a:spLocks noChangeArrowheads="1"/>
            </p:cNvSpPr>
            <p:nvPr/>
          </p:nvSpPr>
          <p:spPr bwMode="auto">
            <a:xfrm>
              <a:off x="5746" y="3337"/>
              <a:ext cx="745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7728" tIns="53864" rIns="107728" bIns="53864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Organi </a:t>
              </a:r>
            </a:p>
            <a:p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operativi</a:t>
              </a:r>
            </a:p>
          </p:txBody>
        </p:sp>
        <p:sp>
          <p:nvSpPr>
            <p:cNvPr id="40968" name="Line 6"/>
            <p:cNvSpPr>
              <a:spLocks noChangeShapeType="1"/>
            </p:cNvSpPr>
            <p:nvPr/>
          </p:nvSpPr>
          <p:spPr bwMode="auto">
            <a:xfrm>
              <a:off x="1210" y="2771"/>
              <a:ext cx="423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969" name="Line 7"/>
            <p:cNvSpPr>
              <a:spLocks noChangeShapeType="1"/>
            </p:cNvSpPr>
            <p:nvPr/>
          </p:nvSpPr>
          <p:spPr bwMode="auto">
            <a:xfrm>
              <a:off x="1270" y="3376"/>
              <a:ext cx="423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970" name="Rectangle 8"/>
            <p:cNvSpPr>
              <a:spLocks noChangeArrowheads="1"/>
            </p:cNvSpPr>
            <p:nvPr/>
          </p:nvSpPr>
          <p:spPr bwMode="auto">
            <a:xfrm>
              <a:off x="5660" y="2329"/>
              <a:ext cx="87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7728" tIns="53864" rIns="107728" bIns="53864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Organi di staff</a:t>
              </a:r>
            </a:p>
          </p:txBody>
        </p:sp>
        <p:sp>
          <p:nvSpPr>
            <p:cNvPr id="40971" name="Text Box 9"/>
            <p:cNvSpPr txBox="1">
              <a:spLocks noChangeArrowheads="1"/>
            </p:cNvSpPr>
            <p:nvPr/>
          </p:nvSpPr>
          <p:spPr bwMode="auto">
            <a:xfrm>
              <a:off x="5625" y="2799"/>
              <a:ext cx="118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Organi direttivi</a:t>
              </a:r>
            </a:p>
            <a:p>
              <a:r>
                <a:rPr lang="it-IT" altLang="it-IT" sz="2000">
                  <a:solidFill>
                    <a:schemeClr val="tx2"/>
                  </a:solidFill>
                  <a:latin typeface="Tahoma" panose="020B0604030504040204" pitchFamily="34" charset="0"/>
                </a:rPr>
                <a:t> di funzione </a:t>
              </a:r>
            </a:p>
          </p:txBody>
        </p:sp>
      </p:grp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592388" y="560388"/>
            <a:ext cx="69135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Struttura funzionale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504825"/>
            <a:ext cx="9820275" cy="1200150"/>
          </a:xfrm>
        </p:spPr>
        <p:txBody>
          <a:bodyPr/>
          <a:lstStyle/>
          <a:p>
            <a:pPr algn="ctr" defTabSz="1249363" eaLnBrk="1" fontAlgn="auto" hangingPunct="1">
              <a:spcAft>
                <a:spcPts val="0"/>
              </a:spcAft>
              <a:defRPr/>
            </a:pPr>
            <a:r>
              <a:rPr lang="it-IT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Struttura funzionale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873250" y="2663825"/>
            <a:ext cx="7453313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Struttura funzionale </a:t>
            </a:r>
            <a:r>
              <a:rPr lang="it-IT" altLang="it-IT" sz="3600" i="1">
                <a:solidFill>
                  <a:schemeClr val="tx2"/>
                </a:solidFill>
                <a:latin typeface="Tahoma" panose="020B0604030504040204" pitchFamily="34" charset="0"/>
              </a:rPr>
              <a:t>burocratica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Struttura funzionale </a:t>
            </a:r>
            <a:r>
              <a:rPr lang="it-IT" altLang="it-IT" sz="3600" i="1">
                <a:solidFill>
                  <a:schemeClr val="tx2"/>
                </a:solidFill>
                <a:latin typeface="Tahoma" panose="020B0604030504040204" pitchFamily="34" charset="0"/>
              </a:rPr>
              <a:t>professionale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081088" y="1792288"/>
            <a:ext cx="9625012" cy="157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Le forme </a:t>
            </a:r>
            <a:b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4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055688" y="479425"/>
            <a:ext cx="9794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ctr"/>
          <a:lstStyle/>
          <a:p>
            <a:pPr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Struttura funzionale burocratica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36625" y="2079625"/>
            <a:ext cx="10201275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marL="222250" indent="-2222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60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Modello di funzionamento di tipo meccanico. 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Requisiti classici dell’organizzazione burocratica sono la specializzazione delle unità di primo livello per linee funzionali.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Chiara e ben formalizzata divisione dei compiti tra unità organizzative in linea orizzontale.</a:t>
            </a:r>
          </a:p>
          <a:p>
            <a:pPr>
              <a:spcBef>
                <a:spcPct val="30000"/>
              </a:spcBef>
              <a:buFontTx/>
              <a:buChar char="•"/>
            </a:pPr>
            <a:endParaRPr lang="it-IT" altLang="it-IT" sz="32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2665413" y="528638"/>
            <a:ext cx="6432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ctr"/>
          <a:lstStyle/>
          <a:p>
            <a:pPr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Vantaggi / Svantaggi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055688" y="2079625"/>
            <a:ext cx="48006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VANTAGGI</a:t>
            </a:r>
          </a:p>
          <a:p>
            <a:endParaRPr lang="it-IT" altLang="it-IT" sz="33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Economie di scala e specializzazione con aggregazione delle attività tecnicamente omogenee</a:t>
            </a:r>
          </a:p>
          <a:p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048375" y="2016125"/>
            <a:ext cx="4802188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SVANTAGGI /COSTI</a:t>
            </a:r>
          </a:p>
          <a:p>
            <a:endParaRPr lang="it-IT" altLang="it-IT" sz="28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Comportamenti orientati a obiettivi parziali</a:t>
            </a:r>
          </a:p>
          <a:p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479425"/>
            <a:ext cx="9875837" cy="1441450"/>
          </a:xfrm>
        </p:spPr>
        <p:txBody>
          <a:bodyPr/>
          <a:lstStyle/>
          <a:p>
            <a:pPr defTabSz="1249363" eaLnBrk="1" fontAlgn="auto" hangingPunct="1">
              <a:spcAft>
                <a:spcPts val="0"/>
              </a:spcAft>
              <a:defRPr/>
            </a:pPr>
            <a:r>
              <a:rPr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Struttura funzionale professionale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76263" y="1944688"/>
            <a:ext cx="1008221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222250" indent="-2222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Organizzazioni imperniate su ruoli professionali che richiedono elevati livelli di formazione, competenze ed esperienze.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Vi è maggior decentramento decisionale e maggior riduzione dei livelli organizzativi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Vi è scarso utilizzo della supervisione gerarchica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Vi è separazione tra linea amministrativa e linea professionale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Es. ospedale, intermediari finanziari,...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2689225" y="620713"/>
            <a:ext cx="59086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6985" tIns="53492" rIns="106985" bIns="53492">
            <a:spAutoFit/>
          </a:bodyPr>
          <a:lstStyle/>
          <a:p>
            <a:pPr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decentrata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1417638" y="2320925"/>
            <a:ext cx="8951912" cy="4079875"/>
            <a:chOff x="1136" y="1536"/>
            <a:chExt cx="4096" cy="1728"/>
          </a:xfrm>
        </p:grpSpPr>
        <p:sp>
          <p:nvSpPr>
            <p:cNvPr id="51204" name="AutoShape 4"/>
            <p:cNvSpPr>
              <a:spLocks noChangeArrowheads="1"/>
            </p:cNvSpPr>
            <p:nvPr/>
          </p:nvSpPr>
          <p:spPr bwMode="auto">
            <a:xfrm flipV="1">
              <a:off x="3719" y="2427"/>
              <a:ext cx="272" cy="1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56 w 21600"/>
                <a:gd name="T13" fmla="*/ 3277 h 21600"/>
                <a:gd name="T14" fmla="*/ 18344 w 21600"/>
                <a:gd name="T15" fmla="*/ 1832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925" y="21600"/>
                  </a:lnTo>
                  <a:lnTo>
                    <a:pt x="1867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05" name="AutoShape 5"/>
            <p:cNvSpPr>
              <a:spLocks noChangeArrowheads="1"/>
            </p:cNvSpPr>
            <p:nvPr/>
          </p:nvSpPr>
          <p:spPr bwMode="auto">
            <a:xfrm flipV="1">
              <a:off x="3548" y="2604"/>
              <a:ext cx="664" cy="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35 w 21600"/>
                <a:gd name="T13" fmla="*/ 2571 h 21600"/>
                <a:gd name="T14" fmla="*/ 18965 w 21600"/>
                <a:gd name="T15" fmla="*/ 190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62" y="21600"/>
                  </a:lnTo>
                  <a:lnTo>
                    <a:pt x="1993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3565" y="2427"/>
              <a:ext cx="163" cy="145"/>
            </a:xfrm>
            <a:prstGeom prst="parallelogram">
              <a:avLst>
                <a:gd name="adj" fmla="val 26298"/>
              </a:avLst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4024" y="2402"/>
              <a:ext cx="128" cy="161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08" name="AutoShape 8"/>
            <p:cNvSpPr>
              <a:spLocks noChangeArrowheads="1"/>
            </p:cNvSpPr>
            <p:nvPr/>
          </p:nvSpPr>
          <p:spPr bwMode="auto">
            <a:xfrm flipV="1">
              <a:off x="2927" y="2425"/>
              <a:ext cx="272" cy="1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56 w 21600"/>
                <a:gd name="T13" fmla="*/ 3277 h 21600"/>
                <a:gd name="T14" fmla="*/ 18344 w 21600"/>
                <a:gd name="T15" fmla="*/ 1832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925" y="21600"/>
                  </a:lnTo>
                  <a:lnTo>
                    <a:pt x="1867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09" name="AutoShape 9"/>
            <p:cNvSpPr>
              <a:spLocks noChangeArrowheads="1"/>
            </p:cNvSpPr>
            <p:nvPr/>
          </p:nvSpPr>
          <p:spPr bwMode="auto">
            <a:xfrm flipV="1">
              <a:off x="2756" y="2602"/>
              <a:ext cx="664" cy="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35 w 21600"/>
                <a:gd name="T13" fmla="*/ 2571 h 21600"/>
                <a:gd name="T14" fmla="*/ 18965 w 21600"/>
                <a:gd name="T15" fmla="*/ 190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62" y="21600"/>
                  </a:lnTo>
                  <a:lnTo>
                    <a:pt x="1993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0" name="AutoShape 10"/>
            <p:cNvSpPr>
              <a:spLocks noChangeArrowheads="1"/>
            </p:cNvSpPr>
            <p:nvPr/>
          </p:nvSpPr>
          <p:spPr bwMode="auto">
            <a:xfrm>
              <a:off x="2773" y="2425"/>
              <a:ext cx="163" cy="145"/>
            </a:xfrm>
            <a:prstGeom prst="parallelogram">
              <a:avLst>
                <a:gd name="adj" fmla="val 26298"/>
              </a:avLst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232" y="2400"/>
              <a:ext cx="129" cy="161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 flipV="1">
              <a:off x="2095" y="2425"/>
              <a:ext cx="272" cy="1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56 w 21600"/>
                <a:gd name="T13" fmla="*/ 3277 h 21600"/>
                <a:gd name="T14" fmla="*/ 18344 w 21600"/>
                <a:gd name="T15" fmla="*/ 1832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925" y="21600"/>
                  </a:lnTo>
                  <a:lnTo>
                    <a:pt x="1867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3" name="AutoShape 13"/>
            <p:cNvSpPr>
              <a:spLocks noChangeArrowheads="1"/>
            </p:cNvSpPr>
            <p:nvPr/>
          </p:nvSpPr>
          <p:spPr bwMode="auto">
            <a:xfrm flipV="1">
              <a:off x="1924" y="2602"/>
              <a:ext cx="664" cy="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35 w 21600"/>
                <a:gd name="T13" fmla="*/ 2571 h 21600"/>
                <a:gd name="T14" fmla="*/ 18965 w 21600"/>
                <a:gd name="T15" fmla="*/ 190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62" y="21600"/>
                  </a:lnTo>
                  <a:lnTo>
                    <a:pt x="1993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4" name="AutoShape 14"/>
            <p:cNvSpPr>
              <a:spLocks noChangeArrowheads="1"/>
            </p:cNvSpPr>
            <p:nvPr/>
          </p:nvSpPr>
          <p:spPr bwMode="auto">
            <a:xfrm>
              <a:off x="1941" y="2425"/>
              <a:ext cx="163" cy="145"/>
            </a:xfrm>
            <a:prstGeom prst="parallelogram">
              <a:avLst>
                <a:gd name="adj" fmla="val 26298"/>
              </a:avLst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2400" y="2400"/>
              <a:ext cx="129" cy="161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16" name="AutoShape 16"/>
            <p:cNvSpPr>
              <a:spLocks noChangeArrowheads="1"/>
            </p:cNvSpPr>
            <p:nvPr/>
          </p:nvSpPr>
          <p:spPr bwMode="auto">
            <a:xfrm flipV="1">
              <a:off x="2817" y="2009"/>
              <a:ext cx="547" cy="2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78 w 21600"/>
                <a:gd name="T13" fmla="*/ 3295 h 21600"/>
                <a:gd name="T14" fmla="*/ 18322 w 21600"/>
                <a:gd name="T15" fmla="*/ 18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925" y="21600"/>
                  </a:lnTo>
                  <a:lnTo>
                    <a:pt x="1867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17" name="AutoShape 17"/>
            <p:cNvSpPr>
              <a:spLocks noChangeArrowheads="1"/>
            </p:cNvSpPr>
            <p:nvPr/>
          </p:nvSpPr>
          <p:spPr bwMode="auto">
            <a:xfrm>
              <a:off x="2441" y="2009"/>
              <a:ext cx="330" cy="295"/>
            </a:xfrm>
            <a:prstGeom prst="parallelogram">
              <a:avLst>
                <a:gd name="adj" fmla="val 26169"/>
              </a:avLst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GB" altLang="it-IT" sz="2800">
                <a:solidFill>
                  <a:schemeClr val="tx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3429" y="1976"/>
              <a:ext cx="263" cy="326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1219" name="AutoShape 19"/>
            <p:cNvSpPr>
              <a:spLocks noChangeArrowheads="1"/>
            </p:cNvSpPr>
            <p:nvPr/>
          </p:nvSpPr>
          <p:spPr bwMode="auto">
            <a:xfrm>
              <a:off x="2860" y="1728"/>
              <a:ext cx="469" cy="24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54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GB" altLang="it-IT" sz="2800">
                <a:solidFill>
                  <a:schemeClr val="tx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1136" y="1536"/>
              <a:ext cx="4096" cy="172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360363" y="528638"/>
            <a:ext cx="10912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organizzativa </a:t>
            </a:r>
          </a:p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decentrata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15913" y="2422525"/>
            <a:ext cx="6065837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Presenza di divisioni /aziende che offrono prodotti molteplici e/o che sono orientate a diversi mercati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Complesso di unità operative semiautonome, coordinate da una struttura amministrativa centrale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Modalità di controllo sui risultati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 flipV="1">
            <a:off x="6891338" y="4383088"/>
            <a:ext cx="525462" cy="254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 flipV="1">
            <a:off x="6559550" y="4679950"/>
            <a:ext cx="1281113" cy="1492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6613525" y="4383088"/>
            <a:ext cx="314325" cy="254000"/>
          </a:xfrm>
          <a:prstGeom prst="parallelogram">
            <a:avLst>
              <a:gd name="adj" fmla="val 28949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7461250" y="4338638"/>
            <a:ext cx="247650" cy="284162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7053263" y="5070475"/>
            <a:ext cx="677862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1" tIns="7430" rIns="13001" bIns="7430">
            <a:spAutoFit/>
          </a:bodyPr>
          <a:lstStyle>
            <a:lvl1pPr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400">
                <a:latin typeface="Times New Roman" panose="02020603050405020304" pitchFamily="18" charset="0"/>
              </a:rPr>
              <a:t>         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 flipV="1">
            <a:off x="8331200" y="4383088"/>
            <a:ext cx="527050" cy="254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 flipV="1">
            <a:off x="7999413" y="4679950"/>
            <a:ext cx="1282700" cy="1492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8053388" y="4383088"/>
            <a:ext cx="314325" cy="254000"/>
          </a:xfrm>
          <a:prstGeom prst="parallelogram">
            <a:avLst>
              <a:gd name="adj" fmla="val 28949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8901113" y="4338638"/>
            <a:ext cx="249237" cy="284162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8493125" y="5070475"/>
            <a:ext cx="677863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1" tIns="7430" rIns="13001" bIns="7430">
            <a:spAutoFit/>
          </a:bodyPr>
          <a:lstStyle>
            <a:lvl1pPr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400">
                <a:latin typeface="Times New Roman" panose="02020603050405020304" pitchFamily="18" charset="0"/>
              </a:rPr>
              <a:t>         </a:t>
            </a:r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 flipV="1">
            <a:off x="9867900" y="4383088"/>
            <a:ext cx="525463" cy="254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 flipV="1">
            <a:off x="9536113" y="4679950"/>
            <a:ext cx="1284287" cy="1492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9588500" y="4383088"/>
            <a:ext cx="315913" cy="254000"/>
          </a:xfrm>
          <a:prstGeom prst="parallelogram">
            <a:avLst>
              <a:gd name="adj" fmla="val 29096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10436225" y="4338638"/>
            <a:ext cx="249238" cy="284162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10029825" y="5070475"/>
            <a:ext cx="677863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1" tIns="7430" rIns="13001" bIns="7430">
            <a:spAutoFit/>
          </a:bodyPr>
          <a:lstStyle>
            <a:lvl1pPr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400">
                <a:latin typeface="Times New Roman" panose="02020603050405020304" pitchFamily="18" charset="0"/>
              </a:rPr>
              <a:t>         </a:t>
            </a:r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 flipV="1">
            <a:off x="8067675" y="3662363"/>
            <a:ext cx="855663" cy="4143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7469188" y="3662363"/>
            <a:ext cx="515937" cy="414337"/>
          </a:xfrm>
          <a:prstGeom prst="parallelogram">
            <a:avLst>
              <a:gd name="adj" fmla="val 29130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9105900" y="3690938"/>
            <a:ext cx="411163" cy="46037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8153400" y="3040063"/>
            <a:ext cx="620713" cy="48101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911225" y="600075"/>
            <a:ext cx="1025048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organizzativa </a:t>
            </a:r>
          </a:p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decentrata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15900" y="2232025"/>
            <a:ext cx="69135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Compresenza di strategie generali e divisionali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Decentramento delle decisioni operative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Meccanismi/politiche di allocazione delle risorse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Centralita’ del management intermedio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Possibile sviluppo di imprenditorialità diffusa: sistemi premianti verso un management imprenditoriale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 flipV="1">
            <a:off x="7494588" y="4314825"/>
            <a:ext cx="503237" cy="242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 flipV="1">
            <a:off x="7178675" y="4610100"/>
            <a:ext cx="1227138" cy="139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7213600" y="4314825"/>
            <a:ext cx="300038" cy="242888"/>
          </a:xfrm>
          <a:prstGeom prst="parallelogram">
            <a:avLst>
              <a:gd name="adj" fmla="val 28898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8058150" y="4273550"/>
            <a:ext cx="238125" cy="2682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flipV="1">
            <a:off x="8936038" y="4314825"/>
            <a:ext cx="501650" cy="242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 flipV="1">
            <a:off x="8620125" y="4610100"/>
            <a:ext cx="1225550" cy="139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8653463" y="4314825"/>
            <a:ext cx="300037" cy="242888"/>
          </a:xfrm>
          <a:prstGeom prst="parallelogram">
            <a:avLst>
              <a:gd name="adj" fmla="val 28898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9498013" y="4273550"/>
            <a:ext cx="238125" cy="2682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 flipV="1">
            <a:off x="10471150" y="4314825"/>
            <a:ext cx="503238" cy="242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 flipV="1">
            <a:off x="10155238" y="4610100"/>
            <a:ext cx="1227137" cy="1397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10190163" y="4314825"/>
            <a:ext cx="298450" cy="242888"/>
          </a:xfrm>
          <a:prstGeom prst="parallelogram">
            <a:avLst>
              <a:gd name="adj" fmla="val 28745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11034713" y="4273550"/>
            <a:ext cx="236537" cy="26828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 flipV="1">
            <a:off x="8804275" y="3598863"/>
            <a:ext cx="1009650" cy="4921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8081963" y="3617913"/>
            <a:ext cx="609600" cy="490537"/>
          </a:xfrm>
          <a:prstGeom prst="parallelogram">
            <a:avLst>
              <a:gd name="adj" fmla="val 29072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9906000" y="3562350"/>
            <a:ext cx="485775" cy="54292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8936038" y="2960688"/>
            <a:ext cx="619125" cy="4794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91363" y="5440363"/>
            <a:ext cx="42529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Rilievo della cultura aziendale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528638"/>
            <a:ext cx="1152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Caratteristiche </a:t>
            </a:r>
          </a:p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dell</a:t>
            </a: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’</a:t>
            </a: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assetto diversificato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07988" y="2089150"/>
            <a:ext cx="48006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VANTAGGI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Distribuzione rischi, sviluppo nuovi prodotti e mercati, orientamento alla crescita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489575" y="2079625"/>
            <a:ext cx="60325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869950" indent="-334963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Tahoma" pitchFamily="34" charset="0"/>
              </a:rPr>
              <a:t>PROBLEMI:</a:t>
            </a:r>
          </a:p>
          <a:p>
            <a:pPr marL="401638" lvl="1" indent="-401638">
              <a:buClr>
                <a:schemeClr val="bg2"/>
              </a:buClr>
              <a:buSzPct val="140000"/>
              <a:buFont typeface="Wingdings" pitchFamily="2" charset="2"/>
              <a:buChar char="§"/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Tahoma" pitchFamily="34" charset="0"/>
              </a:rPr>
              <a:t>Costi della diversificazione</a:t>
            </a:r>
          </a:p>
          <a:p>
            <a:pPr marL="401638" lvl="1" indent="-401638">
              <a:buClr>
                <a:schemeClr val="bg2"/>
              </a:buClr>
              <a:buSzPct val="140000"/>
              <a:buFont typeface="Wingdings" pitchFamily="2" charset="2"/>
              <a:buChar char="§"/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Tahoma" pitchFamily="34" charset="0"/>
              </a:rPr>
              <a:t>Mancato coordinamento</a:t>
            </a:r>
          </a:p>
          <a:p>
            <a:pPr marL="401638" lvl="1" indent="-401638">
              <a:buClr>
                <a:schemeClr val="bg2"/>
              </a:buClr>
              <a:buSzPct val="140000"/>
              <a:buFont typeface="Wingdings" pitchFamily="2" charset="2"/>
              <a:buChar char="§"/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Tahoma" pitchFamily="34" charset="0"/>
              </a:rPr>
              <a:t>Allontanamento dal core business</a:t>
            </a:r>
          </a:p>
          <a:p>
            <a:pPr lvl="1">
              <a:buClrTx/>
              <a:buSzTx/>
              <a:buFontTx/>
              <a:buChar char="•"/>
              <a:defRPr/>
            </a:pPr>
            <a:endParaRPr lang="it-IT" altLang="it-IT" sz="32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it-IT" altLang="it-IT" sz="3200" b="1" dirty="0" smtClean="0">
                <a:solidFill>
                  <a:schemeClr val="tx2"/>
                </a:solidFill>
                <a:latin typeface="Tahoma" pitchFamily="34" charset="0"/>
              </a:rPr>
              <a:t>CRISI DI DISPERSIONE</a:t>
            </a:r>
            <a:r>
              <a:rPr lang="it-IT" altLang="it-IT" sz="3200" dirty="0" smtClean="0">
                <a:solidFill>
                  <a:schemeClr val="tx2"/>
                </a:solidFill>
                <a:latin typeface="Tahoma" pitchFamily="34" charset="0"/>
              </a:rPr>
              <a:t> (MANCATA INTEGRAZIONE)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/>
          <p:cNvSpPr>
            <a:spLocks noChangeArrowheads="1"/>
          </p:cNvSpPr>
          <p:nvPr/>
        </p:nvSpPr>
        <p:spPr bwMode="auto">
          <a:xfrm>
            <a:off x="3529013" y="3567113"/>
            <a:ext cx="860425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O1</a:t>
            </a:r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5848350" y="3567113"/>
            <a:ext cx="858838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O2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584450" y="4529138"/>
            <a:ext cx="4722813" cy="561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 b="1">
              <a:latin typeface="Times New Roman" panose="02020603050405020304" pitchFamily="18" charset="0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3614738" y="4529138"/>
            <a:ext cx="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6448425" y="4529138"/>
            <a:ext cx="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4559300" y="4529138"/>
            <a:ext cx="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505450" y="4529138"/>
            <a:ext cx="0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8509000" y="4529138"/>
            <a:ext cx="603250" cy="6413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7737475" y="4608513"/>
            <a:ext cx="515938" cy="482600"/>
          </a:xfrm>
          <a:prstGeom prst="rightArrow">
            <a:avLst>
              <a:gd name="adj1" fmla="val 50000"/>
              <a:gd name="adj2" fmla="val 267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3959225" y="2844800"/>
            <a:ext cx="0" cy="72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V="1">
            <a:off x="6276975" y="2844800"/>
            <a:ext cx="0" cy="72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flipV="1">
            <a:off x="3959225" y="2844800"/>
            <a:ext cx="2317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5332413" y="2844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V="1">
            <a:off x="5160963" y="2044700"/>
            <a:ext cx="0" cy="8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645025" y="1482725"/>
            <a:ext cx="946150" cy="561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H="1">
            <a:off x="3959225" y="2444750"/>
            <a:ext cx="12017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3355975" y="2044700"/>
            <a:ext cx="603250" cy="5603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3270250" y="4289425"/>
            <a:ext cx="1204913" cy="558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5676900" y="4289425"/>
            <a:ext cx="1201738" cy="558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2584450" y="4608513"/>
            <a:ext cx="8588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F1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3959225" y="4652963"/>
            <a:ext cx="6080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F2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713288" y="4652963"/>
            <a:ext cx="606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F3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5659438" y="4689475"/>
            <a:ext cx="608012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F4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6689725" y="4652963"/>
            <a:ext cx="60801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F5</a:t>
            </a:r>
          </a:p>
        </p:txBody>
      </p:sp>
      <p:sp>
        <p:nvSpPr>
          <p:cNvPr id="55322" name="AutoShape 26"/>
          <p:cNvSpPr>
            <a:spLocks noChangeArrowheads="1"/>
          </p:cNvSpPr>
          <p:nvPr/>
        </p:nvSpPr>
        <p:spPr bwMode="auto">
          <a:xfrm rot="1717408">
            <a:off x="3959225" y="3246438"/>
            <a:ext cx="4722813" cy="481012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1516063" y="5353050"/>
            <a:ext cx="793591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i="1">
                <a:solidFill>
                  <a:schemeClr val="tx2"/>
                </a:solidFill>
                <a:latin typeface="Tahoma" panose="020B0604030504040204" pitchFamily="34" charset="0"/>
              </a:rPr>
              <a:t>Legenda</a:t>
            </a: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: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M: manager, T: tecnostruttura, O1,O2: operatori,</a:t>
            </a:r>
          </a:p>
          <a:p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F1..F5: fasi del processo operativo, R: risultati</a:t>
            </a:r>
          </a:p>
          <a:p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384175" y="554038"/>
            <a:ext cx="111379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Gli strumenti di coordinamento</a:t>
            </a:r>
            <a:endParaRPr kumimoji="1" lang="it-IT" sz="2800" b="1">
              <a:solidFill>
                <a:schemeClr val="tx2"/>
              </a:solidFill>
              <a:latin typeface="Arial Black" pitchFamily="34" charset="0"/>
            </a:endParaRPr>
          </a:p>
          <a:p>
            <a:pPr defTabSz="1249363">
              <a:defRPr/>
            </a:pPr>
            <a:endParaRPr kumimoji="1" lang="it-IT" sz="2800" b="1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7621588" y="2239963"/>
            <a:ext cx="3192462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it-IT" altLang="it-IT" sz="2800" i="1">
                <a:solidFill>
                  <a:srgbClr val="FF0000"/>
                </a:solidFill>
                <a:latin typeface="Tahoma" panose="020B0604030504040204" pitchFamily="34" charset="0"/>
              </a:rPr>
              <a:t>La definizione dei risultati attesi (obiettivi)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/>
          </p:cNvGraphicFramePr>
          <p:nvPr/>
        </p:nvGraphicFramePr>
        <p:xfrm>
          <a:off x="215900" y="1655763"/>
          <a:ext cx="11042650" cy="510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MS Org Chart" r:id="rId3" imgW="3504349" imgH="2339638" progId="OrgPlusWOPX.4">
                  <p:embed followColorScheme="full"/>
                </p:oleObj>
              </mc:Choice>
              <mc:Fallback>
                <p:oleObj name="MS Org Chart" r:id="rId3" imgW="3504349" imgH="2339638" progId="OrgPlusWOPX.4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655763"/>
                        <a:ext cx="11042650" cy="510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3" name="Line 3"/>
          <p:cNvSpPr>
            <a:spLocks noChangeShapeType="1"/>
          </p:cNvSpPr>
          <p:nvPr/>
        </p:nvSpPr>
        <p:spPr bwMode="auto">
          <a:xfrm flipV="1">
            <a:off x="936625" y="3455988"/>
            <a:ext cx="9024938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9601200" y="2320925"/>
            <a:ext cx="14446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300" b="1" i="1">
                <a:solidFill>
                  <a:schemeClr val="tx2"/>
                </a:solidFill>
                <a:latin typeface="Times New Roman" panose="02020603050405020304" pitchFamily="18" charset="0"/>
              </a:rPr>
              <a:t>Corporate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9698038" y="4400550"/>
            <a:ext cx="1309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300" b="1" i="1">
                <a:solidFill>
                  <a:schemeClr val="tx2"/>
                </a:solidFill>
                <a:latin typeface="Times New Roman" panose="02020603050405020304" pitchFamily="18" charset="0"/>
              </a:rPr>
              <a:t>Divisioni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1439863" y="479425"/>
            <a:ext cx="90265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Schema Divisionale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 rot="10791723">
            <a:off x="2592388" y="4879975"/>
            <a:ext cx="6337300" cy="12017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/>
          <a:p>
            <a:endParaRPr lang="it-IT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 rot="10791723">
            <a:off x="4032250" y="3760788"/>
            <a:ext cx="3265488" cy="8794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7297738" y="3200400"/>
            <a:ext cx="1535112" cy="1760538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2016125" y="3160713"/>
            <a:ext cx="2665413" cy="1711325"/>
          </a:xfrm>
          <a:prstGeom prst="parallelogram">
            <a:avLst>
              <a:gd name="adj" fmla="val 75901"/>
            </a:avLst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/>
          <a:p>
            <a:pPr algn="ctr" defTabSz="1249363">
              <a:defRPr/>
            </a:pPr>
            <a:endParaRPr lang="en-GB" sz="28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800225" y="576263"/>
            <a:ext cx="846613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2100" i="1">
                <a:latin typeface="Times New Roman" pitchFamily="18" charset="0"/>
              </a:rPr>
              <a:t> </a:t>
            </a: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professionale</a:t>
            </a:r>
          </a:p>
        </p:txBody>
      </p:sp>
      <p:sp>
        <p:nvSpPr>
          <p:cNvPr id="57351" name="AutoShape 7"/>
          <p:cNvSpPr>
            <a:spLocks noChangeArrowheads="1"/>
          </p:cNvSpPr>
          <p:nvPr/>
        </p:nvSpPr>
        <p:spPr bwMode="auto">
          <a:xfrm>
            <a:off x="4800600" y="2560638"/>
            <a:ext cx="1728788" cy="103981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384175" y="2079625"/>
            <a:ext cx="10753725" cy="48815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rot="10791723">
            <a:off x="2592388" y="5016500"/>
            <a:ext cx="6337300" cy="12017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FF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 rot="10800000">
            <a:off x="3990975" y="3746500"/>
            <a:ext cx="3265488" cy="10064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297738" y="3200400"/>
            <a:ext cx="1535112" cy="1760538"/>
          </a:xfrm>
          <a:prstGeom prst="ellipse">
            <a:avLst/>
          </a:prstGeom>
          <a:solidFill>
            <a:srgbClr val="00B050"/>
          </a:solidFill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130425" y="3081338"/>
            <a:ext cx="1824038" cy="1958975"/>
          </a:xfrm>
          <a:prstGeom prst="parallelogram">
            <a:avLst>
              <a:gd name="adj" fmla="val 41111"/>
            </a:avLst>
          </a:prstGeom>
          <a:solidFill>
            <a:srgbClr val="FF9900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936625" y="484188"/>
            <a:ext cx="97599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2100" i="1">
                <a:latin typeface="Times New Roman" pitchFamily="18" charset="0"/>
              </a:rPr>
              <a:t> </a:t>
            </a: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Le  componenti di base dell’organizzazione (Mintzberg)</a:t>
            </a:r>
            <a:endParaRPr lang="it-IT" sz="4200" b="1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800600" y="2560638"/>
            <a:ext cx="1728788" cy="103981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84175" y="2079625"/>
            <a:ext cx="10753725" cy="48815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 rot="-4128284">
            <a:off x="2121694" y="3756819"/>
            <a:ext cx="18700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it-IT" sz="1900" b="1">
                <a:latin typeface="Tahoma" panose="020B0604030504040204" pitchFamily="34" charset="0"/>
              </a:rPr>
              <a:t>TECNOSTRUTTURA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124450" y="3978275"/>
            <a:ext cx="10890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it-IT" sz="2800">
              <a:latin typeface="Tahoma" panose="020B060403050404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08513" y="3752850"/>
            <a:ext cx="2178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it-IT" sz="1900" b="1">
                <a:latin typeface="Tahoma" panose="020B0604030504040204" pitchFamily="34" charset="0"/>
              </a:rPr>
              <a:t>LINEA MANAGERIALE INTERMEDIA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494213" y="2733675"/>
            <a:ext cx="2357437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it-IT" sz="1900" b="1">
                <a:latin typeface="Tahoma" panose="020B0604030504040204" pitchFamily="34" charset="0"/>
              </a:rPr>
              <a:t>VERTICE STRATEGICO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316413" y="5437188"/>
            <a:ext cx="28130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it-IT" sz="1900" b="1">
                <a:latin typeface="Tahoma" panose="020B0604030504040204" pitchFamily="34" charset="0"/>
              </a:rPr>
              <a:t>NUCLEO OPERATIVO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392988" y="3902075"/>
            <a:ext cx="136048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it-IT" sz="1900" b="1">
                <a:latin typeface="Tahoma" panose="020B0604030504040204" pitchFamily="34" charset="0"/>
              </a:rPr>
              <a:t>SERVIZI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863600" y="639763"/>
            <a:ext cx="9794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055688" y="2239963"/>
            <a:ext cx="97948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/>
          <a:lstStyle/>
          <a:p>
            <a:pPr marL="401638" indent="-401638" defTabSz="1069975">
              <a:spcBef>
                <a:spcPct val="20000"/>
              </a:spcBef>
              <a:defRPr/>
            </a:pPr>
            <a:r>
              <a:rPr lang="it-IT" sz="3700">
                <a:solidFill>
                  <a:srgbClr val="336699"/>
                </a:solidFill>
                <a:latin typeface="Tahoma" pitchFamily="34" charset="0"/>
              </a:rPr>
              <a:t>   </a:t>
            </a:r>
            <a:r>
              <a:rPr lang="it-IT" sz="3600">
                <a:solidFill>
                  <a:schemeClr val="tx2"/>
                </a:solidFill>
                <a:latin typeface="Tahoma" pitchFamily="34" charset="0"/>
              </a:rPr>
              <a:t>L’organizzazione professionale si forma quando un’attività collettiva richiede l’impiego di </a:t>
            </a: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personale altamente</a:t>
            </a:r>
            <a:r>
              <a:rPr lang="it-IT" sz="3600">
                <a:solidFill>
                  <a:schemeClr val="tx2"/>
                </a:solidFill>
                <a:latin typeface="Tahoma" pitchFamily="34" charset="0"/>
              </a:rPr>
              <a:t> qualificato che si vale di metodologie difficili da apprendere.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800225" y="576263"/>
            <a:ext cx="846613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2100" i="1">
                <a:latin typeface="Times New Roman" pitchFamily="18" charset="0"/>
              </a:rPr>
              <a:t> </a:t>
            </a: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professionale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479425" y="647700"/>
            <a:ext cx="1075531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 anchor="ctr"/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professionale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055688" y="1862138"/>
            <a:ext cx="5484812" cy="506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/>
          <a:lstStyle/>
          <a:p>
            <a:pPr marL="457200" indent="-457200" defTabSz="1249363"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Presente nei </a:t>
            </a: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servizi più complessi</a:t>
            </a: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: educativi, sanitari, consulenza aziendale</a:t>
            </a:r>
          </a:p>
          <a:p>
            <a:pPr marL="457200" indent="-457200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 Centralità del </a:t>
            </a: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nucleo operativo</a:t>
            </a:r>
            <a:endParaRPr lang="it-IT" sz="3200" dirty="0">
              <a:solidFill>
                <a:schemeClr val="tx2"/>
              </a:solidFill>
              <a:latin typeface="Tahoma" pitchFamily="34" charset="0"/>
            </a:endParaRPr>
          </a:p>
          <a:p>
            <a:pPr marL="457200" indent="-457200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Limitata</a:t>
            </a:r>
            <a:r>
              <a:rPr lang="it-IT" sz="3200" b="1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stratificazione </a:t>
            </a: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gerarchica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240463" y="4000500"/>
            <a:ext cx="4802187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7399338" y="3475038"/>
            <a:ext cx="2652712" cy="11255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66"/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 rot="10798076">
            <a:off x="7899400" y="3235325"/>
            <a:ext cx="2246313" cy="182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 rot="-5248651">
            <a:off x="9941719" y="3385344"/>
            <a:ext cx="1219200" cy="909638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7213600" y="3235325"/>
            <a:ext cx="917575" cy="374650"/>
          </a:xfrm>
          <a:prstGeom prst="parallelogram">
            <a:avLst>
              <a:gd name="adj" fmla="val 61229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8009" name="AutoShape 9"/>
          <p:cNvSpPr>
            <a:spLocks noChangeArrowheads="1"/>
          </p:cNvSpPr>
          <p:nvPr/>
        </p:nvSpPr>
        <p:spPr bwMode="auto">
          <a:xfrm>
            <a:off x="7716838" y="3556000"/>
            <a:ext cx="511175" cy="37465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28010" name="AutoShape 10"/>
          <p:cNvSpPr>
            <a:spLocks noChangeArrowheads="1"/>
          </p:cNvSpPr>
          <p:nvPr/>
        </p:nvSpPr>
        <p:spPr bwMode="auto">
          <a:xfrm>
            <a:off x="8485188" y="3956050"/>
            <a:ext cx="511175" cy="37465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28011" name="AutoShape 11"/>
          <p:cNvSpPr>
            <a:spLocks noChangeArrowheads="1"/>
          </p:cNvSpPr>
          <p:nvPr/>
        </p:nvSpPr>
        <p:spPr bwMode="auto">
          <a:xfrm>
            <a:off x="8485188" y="3556000"/>
            <a:ext cx="511175" cy="37465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28012" name="AutoShape 12"/>
          <p:cNvSpPr>
            <a:spLocks noChangeArrowheads="1"/>
          </p:cNvSpPr>
          <p:nvPr/>
        </p:nvSpPr>
        <p:spPr bwMode="auto">
          <a:xfrm>
            <a:off x="7908925" y="3956050"/>
            <a:ext cx="511175" cy="37465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28013" name="AutoShape 13"/>
          <p:cNvSpPr>
            <a:spLocks noChangeArrowheads="1"/>
          </p:cNvSpPr>
          <p:nvPr/>
        </p:nvSpPr>
        <p:spPr bwMode="auto">
          <a:xfrm>
            <a:off x="9158288" y="3714750"/>
            <a:ext cx="509587" cy="376238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61454" name="AutoShape 14"/>
          <p:cNvSpPr>
            <a:spLocks noChangeArrowheads="1"/>
          </p:cNvSpPr>
          <p:nvPr/>
        </p:nvSpPr>
        <p:spPr bwMode="auto">
          <a:xfrm>
            <a:off x="8113713" y="2995613"/>
            <a:ext cx="1938337" cy="1873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algn="ctr" defTabSz="864199" eaLnBrk="1" fontAlgn="auto" hangingPunct="1">
              <a:spcAft>
                <a:spcPts val="0"/>
              </a:spcAft>
              <a:defRPr/>
            </a:pPr>
            <a:r>
              <a:rPr kumimoji="1" lang="it-IT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Dirigenti “professionisti”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936625" y="2087563"/>
            <a:ext cx="9899650" cy="4249737"/>
          </a:xfrm>
        </p:spPr>
        <p:txBody>
          <a:bodyPr/>
          <a:lstStyle/>
          <a:p>
            <a:pPr marL="401638" lvl="1" indent="-401638" defTabSz="1069975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Non dirigono operatori normali, ma professionisti, cioè personale non solo specializzato ma dotato di forte autonomia operativa</a:t>
            </a:r>
          </a:p>
          <a:p>
            <a:pPr marL="401638" lvl="1" indent="-401638" defTabSz="1069975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si pongono come leader professionali</a:t>
            </a:r>
          </a:p>
          <a:p>
            <a:pPr marL="401638" lvl="1" indent="-401638" defTabSz="1069975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sono punto di riferimento per lo sviluppo delle competenze dei colleghi</a:t>
            </a:r>
          </a:p>
          <a:p>
            <a:pPr marL="401638" lvl="1" indent="-401638" defTabSz="1069975"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</a:rPr>
              <a:t>orientano le risorse alla costruzione di  un patrimonio di competenze tecnico organizzative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936625" y="720725"/>
            <a:ext cx="979487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Caratteristiche della forma professionale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269038" y="1760538"/>
            <a:ext cx="4773612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20725" y="2400300"/>
            <a:ext cx="5184775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342900" indent="-3429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5563" indent="-309563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52763" indent="-309563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9963" indent="-309563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163" indent="-309563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I </a:t>
            </a: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professionisti si confrontano tra loro nell’ambito di associazioni indipendenti che elaborano norme e standard di riferimento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7575550" y="1709738"/>
            <a:ext cx="27225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6432550" y="2400300"/>
            <a:ext cx="453707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marL="401638" lvl="1" indent="-401638" defTabSz="1069975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  <a:buSzPct val="140000"/>
              <a:buFont typeface="Wingdings" pitchFamily="2" charset="2"/>
              <a:buChar char="§"/>
              <a:defRPr/>
            </a:pP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La loro azione è influenzata da criteri e norme propri della professione, definiti all’esterno dell’organizzazione</a:t>
            </a:r>
          </a:p>
          <a:p>
            <a:pPr marL="0" lvl="1" indent="0" defTabSz="1069975">
              <a:lnSpc>
                <a:spcPct val="85000"/>
              </a:lnSpc>
              <a:spcBef>
                <a:spcPct val="20000"/>
              </a:spcBef>
              <a:buClr>
                <a:schemeClr val="bg2"/>
              </a:buClr>
              <a:buSzPct val="140000"/>
              <a:defRPr/>
            </a:pPr>
            <a:r>
              <a:rPr lang="it-IT" sz="32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it-IT" sz="3200" dirty="0">
                <a:solidFill>
                  <a:srgbClr val="FF0000"/>
                </a:solidFill>
                <a:latin typeface="Tahoma" pitchFamily="34" charset="0"/>
              </a:rPr>
              <a:t>DEONTOLOGIA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6259513" y="2600325"/>
            <a:ext cx="3382962" cy="16779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66"/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 rot="10798076">
            <a:off x="6883400" y="2105025"/>
            <a:ext cx="2863850" cy="2730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 rot="-5248651">
            <a:off x="9748044" y="2559844"/>
            <a:ext cx="1808163" cy="1165225"/>
          </a:xfrm>
          <a:prstGeom prst="ellipse">
            <a:avLst/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5291138" y="2239963"/>
            <a:ext cx="1171575" cy="560387"/>
          </a:xfrm>
          <a:prstGeom prst="parallelogram">
            <a:avLst>
              <a:gd name="adj" fmla="val 52266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4150" name="AutoShape 6"/>
          <p:cNvSpPr>
            <a:spLocks noChangeArrowheads="1"/>
          </p:cNvSpPr>
          <p:nvPr/>
        </p:nvSpPr>
        <p:spPr bwMode="auto">
          <a:xfrm>
            <a:off x="6883400" y="2787650"/>
            <a:ext cx="649288" cy="558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34151" name="AutoShape 7"/>
          <p:cNvSpPr>
            <a:spLocks noChangeArrowheads="1"/>
          </p:cNvSpPr>
          <p:nvPr/>
        </p:nvSpPr>
        <p:spPr bwMode="auto">
          <a:xfrm>
            <a:off x="7970838" y="3541713"/>
            <a:ext cx="650875" cy="558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7970838" y="2787650"/>
            <a:ext cx="650875" cy="558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6791325" y="3541713"/>
            <a:ext cx="649288" cy="558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134154" name="AutoShape 10"/>
          <p:cNvSpPr>
            <a:spLocks noChangeArrowheads="1"/>
          </p:cNvSpPr>
          <p:nvPr/>
        </p:nvSpPr>
        <p:spPr bwMode="auto">
          <a:xfrm>
            <a:off x="8786813" y="3163888"/>
            <a:ext cx="652462" cy="558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Arial" charset="0"/>
            </a:endParaRPr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>
            <a:off x="7154863" y="1728788"/>
            <a:ext cx="2473325" cy="279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98475" y="273050"/>
            <a:ext cx="689451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kumimoji="1" lang="en-GB" altLang="it-IT" sz="37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759575" y="2336800"/>
            <a:ext cx="43211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300" b="1">
              <a:latin typeface="Times New Roman" panose="02020603050405020304" pitchFamily="18" charset="0"/>
            </a:endParaRPr>
          </a:p>
        </p:txBody>
      </p:sp>
      <p:sp>
        <p:nvSpPr>
          <p:cNvPr id="134158" name="Rectangle 14"/>
          <p:cNvSpPr>
            <a:spLocks noChangeArrowheads="1"/>
          </p:cNvSpPr>
          <p:nvPr/>
        </p:nvSpPr>
        <p:spPr bwMode="auto">
          <a:xfrm>
            <a:off x="431800" y="2087563"/>
            <a:ext cx="446563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/>
          <a:lstStyle/>
          <a:p>
            <a:pPr defTabSz="1249363">
              <a:defRPr/>
            </a:pPr>
            <a:endParaRPr lang="it-IT" sz="2800" b="1">
              <a:solidFill>
                <a:srgbClr val="336699"/>
              </a:solidFill>
              <a:latin typeface="Tahoma" pitchFamily="34" charset="0"/>
            </a:endParaRPr>
          </a:p>
          <a:p>
            <a:pPr defTabSz="1249363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Equilibrio tra 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qualità </a:t>
            </a: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del servizio, 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soddisfazione</a:t>
            </a:r>
            <a:r>
              <a:rPr lang="it-IT" sz="2800" b="1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professionale, 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ritorno economico</a:t>
            </a:r>
            <a:endParaRPr lang="it-IT" sz="2800" b="1">
              <a:solidFill>
                <a:schemeClr val="tx2"/>
              </a:solidFill>
              <a:latin typeface="Tahoma" pitchFamily="34" charset="0"/>
            </a:endParaRPr>
          </a:p>
          <a:p>
            <a:pPr defTabSz="1249363">
              <a:buFontTx/>
              <a:buChar char="•"/>
              <a:defRPr/>
            </a:pPr>
            <a:endParaRPr lang="it-IT" sz="2800" b="1">
              <a:solidFill>
                <a:srgbClr val="336699"/>
              </a:solidFill>
              <a:latin typeface="Tahoma" pitchFamily="34" charset="0"/>
            </a:endParaRP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4992688" y="4752975"/>
            <a:ext cx="61452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solidFill>
                  <a:schemeClr val="tx2"/>
                </a:solidFill>
                <a:latin typeface="Tahoma" panose="020B0604030504040204" pitchFamily="34" charset="0"/>
              </a:rPr>
              <a:t>Problemi: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di coordinamento tra specialisti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individualismo</a:t>
            </a:r>
          </a:p>
          <a:p>
            <a:pPr>
              <a:buFontTx/>
              <a:buChar char="•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conflitto tra scopi divergenti</a:t>
            </a:r>
            <a:endParaRPr lang="it-IT" altLang="it-IT" sz="2800">
              <a:solidFill>
                <a:srgbClr val="336699"/>
              </a:solidFill>
              <a:latin typeface="Tahoma" panose="020B0604030504040204" pitchFamily="34" charset="0"/>
            </a:endParaRPr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1219200" y="479425"/>
            <a:ext cx="9709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Criticità della forma professionale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1860550" y="1966913"/>
            <a:ext cx="7777163" cy="3679825"/>
            <a:chOff x="1344" y="659"/>
            <a:chExt cx="3888" cy="2208"/>
          </a:xfrm>
        </p:grpSpPr>
        <p:sp>
          <p:nvSpPr>
            <p:cNvPr id="69638" name="Oval 3"/>
            <p:cNvSpPr>
              <a:spLocks noChangeArrowheads="1"/>
            </p:cNvSpPr>
            <p:nvPr/>
          </p:nvSpPr>
          <p:spPr bwMode="auto">
            <a:xfrm>
              <a:off x="1872" y="1907"/>
              <a:ext cx="480" cy="38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O1</a:t>
              </a:r>
            </a:p>
          </p:txBody>
        </p:sp>
        <p:sp>
          <p:nvSpPr>
            <p:cNvPr id="69639" name="Oval 4"/>
            <p:cNvSpPr>
              <a:spLocks noChangeArrowheads="1"/>
            </p:cNvSpPr>
            <p:nvPr/>
          </p:nvSpPr>
          <p:spPr bwMode="auto">
            <a:xfrm>
              <a:off x="3168" y="1907"/>
              <a:ext cx="480" cy="38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O2</a:t>
              </a:r>
            </a:p>
          </p:txBody>
        </p:sp>
        <p:sp>
          <p:nvSpPr>
            <p:cNvPr id="69640" name="Rectangle 5"/>
            <p:cNvSpPr>
              <a:spLocks noChangeArrowheads="1"/>
            </p:cNvSpPr>
            <p:nvPr/>
          </p:nvSpPr>
          <p:spPr bwMode="auto">
            <a:xfrm>
              <a:off x="1344" y="2483"/>
              <a:ext cx="264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GB" altLang="it-IT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69641" name="Line 6"/>
            <p:cNvSpPr>
              <a:spLocks noChangeShapeType="1"/>
            </p:cNvSpPr>
            <p:nvPr/>
          </p:nvSpPr>
          <p:spPr bwMode="auto">
            <a:xfrm>
              <a:off x="1920" y="248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2" name="Line 7"/>
            <p:cNvSpPr>
              <a:spLocks noChangeShapeType="1"/>
            </p:cNvSpPr>
            <p:nvPr/>
          </p:nvSpPr>
          <p:spPr bwMode="auto">
            <a:xfrm>
              <a:off x="3504" y="248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3" name="Line 8"/>
            <p:cNvSpPr>
              <a:spLocks noChangeShapeType="1"/>
            </p:cNvSpPr>
            <p:nvPr/>
          </p:nvSpPr>
          <p:spPr bwMode="auto">
            <a:xfrm>
              <a:off x="2448" y="248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4" name="Line 9"/>
            <p:cNvSpPr>
              <a:spLocks noChangeShapeType="1"/>
            </p:cNvSpPr>
            <p:nvPr/>
          </p:nvSpPr>
          <p:spPr bwMode="auto">
            <a:xfrm>
              <a:off x="2976" y="248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5" name="Rectangle 10"/>
            <p:cNvSpPr>
              <a:spLocks noChangeArrowheads="1"/>
            </p:cNvSpPr>
            <p:nvPr/>
          </p:nvSpPr>
          <p:spPr bwMode="auto">
            <a:xfrm>
              <a:off x="4656" y="2483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69646" name="AutoShape 11"/>
            <p:cNvSpPr>
              <a:spLocks noChangeArrowheads="1"/>
            </p:cNvSpPr>
            <p:nvPr/>
          </p:nvSpPr>
          <p:spPr bwMode="auto">
            <a:xfrm>
              <a:off x="4224" y="2531"/>
              <a:ext cx="288" cy="2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9647" name="Line 12"/>
            <p:cNvSpPr>
              <a:spLocks noChangeShapeType="1"/>
            </p:cNvSpPr>
            <p:nvPr/>
          </p:nvSpPr>
          <p:spPr bwMode="auto">
            <a:xfrm flipV="1">
              <a:off x="2112" y="1475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8" name="Line 13"/>
            <p:cNvSpPr>
              <a:spLocks noChangeShapeType="1"/>
            </p:cNvSpPr>
            <p:nvPr/>
          </p:nvSpPr>
          <p:spPr bwMode="auto">
            <a:xfrm flipV="1">
              <a:off x="3408" y="1475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9" name="Line 14"/>
            <p:cNvSpPr>
              <a:spLocks noChangeShapeType="1"/>
            </p:cNvSpPr>
            <p:nvPr/>
          </p:nvSpPr>
          <p:spPr bwMode="auto">
            <a:xfrm flipV="1">
              <a:off x="2112" y="1475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50" name="Line 15"/>
            <p:cNvSpPr>
              <a:spLocks noChangeShapeType="1"/>
            </p:cNvSpPr>
            <p:nvPr/>
          </p:nvSpPr>
          <p:spPr bwMode="auto">
            <a:xfrm>
              <a:off x="2880" y="1475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51" name="Line 16"/>
            <p:cNvSpPr>
              <a:spLocks noChangeShapeType="1"/>
            </p:cNvSpPr>
            <p:nvPr/>
          </p:nvSpPr>
          <p:spPr bwMode="auto">
            <a:xfrm flipV="1">
              <a:off x="2784" y="995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52" name="Rectangle 17"/>
            <p:cNvSpPr>
              <a:spLocks noChangeArrowheads="1"/>
            </p:cNvSpPr>
            <p:nvPr/>
          </p:nvSpPr>
          <p:spPr bwMode="auto">
            <a:xfrm>
              <a:off x="2496" y="659"/>
              <a:ext cx="52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69653" name="Line 18"/>
            <p:cNvSpPr>
              <a:spLocks noChangeShapeType="1"/>
            </p:cNvSpPr>
            <p:nvPr/>
          </p:nvSpPr>
          <p:spPr bwMode="auto">
            <a:xfrm flipH="1">
              <a:off x="2112" y="1235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54" name="Rectangle 19"/>
            <p:cNvSpPr>
              <a:spLocks noChangeArrowheads="1"/>
            </p:cNvSpPr>
            <p:nvPr/>
          </p:nvSpPr>
          <p:spPr bwMode="auto">
            <a:xfrm>
              <a:off x="1776" y="995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9655" name="AutoShape 20"/>
            <p:cNvSpPr>
              <a:spLocks noChangeArrowheads="1"/>
            </p:cNvSpPr>
            <p:nvPr/>
          </p:nvSpPr>
          <p:spPr bwMode="auto">
            <a:xfrm>
              <a:off x="1728" y="2339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9656" name="AutoShape 21"/>
            <p:cNvSpPr>
              <a:spLocks noChangeArrowheads="1"/>
            </p:cNvSpPr>
            <p:nvPr/>
          </p:nvSpPr>
          <p:spPr bwMode="auto">
            <a:xfrm>
              <a:off x="3072" y="2339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69657" name="Text Box 22"/>
            <p:cNvSpPr txBox="1">
              <a:spLocks noChangeArrowheads="1"/>
            </p:cNvSpPr>
            <p:nvPr/>
          </p:nvSpPr>
          <p:spPr bwMode="auto">
            <a:xfrm>
              <a:off x="1478" y="2557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F1</a:t>
              </a:r>
            </a:p>
          </p:txBody>
        </p:sp>
        <p:sp>
          <p:nvSpPr>
            <p:cNvPr id="69658" name="Text Box 23"/>
            <p:cNvSpPr txBox="1">
              <a:spLocks noChangeArrowheads="1"/>
            </p:cNvSpPr>
            <p:nvPr/>
          </p:nvSpPr>
          <p:spPr bwMode="auto">
            <a:xfrm>
              <a:off x="2112" y="2557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F2</a:t>
              </a:r>
            </a:p>
          </p:txBody>
        </p:sp>
        <p:sp>
          <p:nvSpPr>
            <p:cNvPr id="69659" name="Text Box 24"/>
            <p:cNvSpPr txBox="1">
              <a:spLocks noChangeArrowheads="1"/>
            </p:cNvSpPr>
            <p:nvPr/>
          </p:nvSpPr>
          <p:spPr bwMode="auto">
            <a:xfrm>
              <a:off x="2534" y="2557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F3</a:t>
              </a:r>
            </a:p>
          </p:txBody>
        </p:sp>
        <p:sp>
          <p:nvSpPr>
            <p:cNvPr id="69660" name="Text Box 25"/>
            <p:cNvSpPr txBox="1">
              <a:spLocks noChangeArrowheads="1"/>
            </p:cNvSpPr>
            <p:nvPr/>
          </p:nvSpPr>
          <p:spPr bwMode="auto">
            <a:xfrm>
              <a:off x="3062" y="2579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F4</a:t>
              </a:r>
            </a:p>
          </p:txBody>
        </p:sp>
        <p:sp>
          <p:nvSpPr>
            <p:cNvPr id="69661" name="Text Box 26"/>
            <p:cNvSpPr txBox="1">
              <a:spLocks noChangeArrowheads="1"/>
            </p:cNvSpPr>
            <p:nvPr/>
          </p:nvSpPr>
          <p:spPr bwMode="auto">
            <a:xfrm>
              <a:off x="3638" y="2557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F5</a:t>
              </a:r>
            </a:p>
          </p:txBody>
        </p:sp>
        <p:sp>
          <p:nvSpPr>
            <p:cNvPr id="69662" name="AutoShape 27"/>
            <p:cNvSpPr>
              <a:spLocks noChangeArrowheads="1"/>
            </p:cNvSpPr>
            <p:nvPr/>
          </p:nvSpPr>
          <p:spPr bwMode="auto">
            <a:xfrm rot="9385563">
              <a:off x="2303" y="1425"/>
              <a:ext cx="24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63" name="AutoShape 28"/>
            <p:cNvSpPr>
              <a:spLocks noChangeArrowheads="1"/>
            </p:cNvSpPr>
            <p:nvPr/>
          </p:nvSpPr>
          <p:spPr bwMode="auto">
            <a:xfrm rot="8579277">
              <a:off x="3520" y="1475"/>
              <a:ext cx="1424" cy="1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7 w 21600"/>
                <a:gd name="T13" fmla="*/ 5467 h 21600"/>
                <a:gd name="T14" fmla="*/ 18900 w 21600"/>
                <a:gd name="T15" fmla="*/ 1626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64" name="Rectangle 29"/>
            <p:cNvSpPr>
              <a:spLocks noChangeArrowheads="1"/>
            </p:cNvSpPr>
            <p:nvPr/>
          </p:nvSpPr>
          <p:spPr bwMode="auto">
            <a:xfrm>
              <a:off x="4800" y="707"/>
              <a:ext cx="432" cy="33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P</a:t>
              </a:r>
            </a:p>
          </p:txBody>
        </p:sp>
      </p:grpSp>
      <p:sp>
        <p:nvSpPr>
          <p:cNvPr id="69635" name="Text Box 30"/>
          <p:cNvSpPr txBox="1">
            <a:spLocks noChangeArrowheads="1"/>
          </p:cNvSpPr>
          <p:nvPr/>
        </p:nvSpPr>
        <p:spPr bwMode="auto">
          <a:xfrm>
            <a:off x="1516063" y="5630863"/>
            <a:ext cx="7205662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300" i="1">
                <a:solidFill>
                  <a:schemeClr val="tx2"/>
                </a:solidFill>
                <a:latin typeface="Tahoma" panose="020B0604030504040204" pitchFamily="34" charset="0"/>
              </a:rPr>
              <a:t>Legenda</a:t>
            </a: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:</a:t>
            </a:r>
          </a:p>
          <a:p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M: manager, T: tecnostruttura, O1,O2: operatori,</a:t>
            </a:r>
          </a:p>
          <a:p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F1..F5: fasi del processo operativo, R: risultati</a:t>
            </a:r>
          </a:p>
          <a:p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P: professione</a:t>
            </a:r>
            <a:endParaRPr lang="it-IT" altLang="it-IT" sz="2300">
              <a:solidFill>
                <a:srgbClr val="336699"/>
              </a:solidFill>
              <a:latin typeface="Tahoma" panose="020B0604030504040204" pitchFamily="34" charset="0"/>
            </a:endParaRP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1223963" y="423863"/>
            <a:ext cx="97075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Modalit</a:t>
            </a: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à</a:t>
            </a: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di coordinamento e controllo</a:t>
            </a:r>
          </a:p>
        </p:txBody>
      </p:sp>
      <p:sp>
        <p:nvSpPr>
          <p:cNvPr id="69637" name="Rectangle 32"/>
          <p:cNvSpPr>
            <a:spLocks noChangeArrowheads="1"/>
          </p:cNvSpPr>
          <p:nvPr/>
        </p:nvSpPr>
        <p:spPr bwMode="auto">
          <a:xfrm>
            <a:off x="8258175" y="3297238"/>
            <a:ext cx="2354263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it-IT" altLang="it-IT" sz="2800" i="1">
                <a:solidFill>
                  <a:srgbClr val="FF0000"/>
                </a:solidFill>
                <a:latin typeface="Tahoma" panose="020B0604030504040204" pitchFamily="34" charset="0"/>
              </a:rPr>
              <a:t>Definizione dei modelli  professionali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algn="ctr" defTabSz="1249363" eaLnBrk="1" fontAlgn="auto" hangingPunct="1">
              <a:spcAft>
                <a:spcPts val="0"/>
              </a:spcAft>
              <a:defRPr/>
            </a:pPr>
            <a:r>
              <a:rPr kumimoji="1"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Schemi di riferimento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39875" y="2533650"/>
            <a:ext cx="8201025" cy="1771650"/>
          </a:xfrm>
        </p:spPr>
        <p:txBody>
          <a:bodyPr rtlCol="0">
            <a:normAutofit fontScale="77500" lnSpcReduction="20000"/>
          </a:bodyPr>
          <a:lstStyle/>
          <a:p>
            <a:pPr marL="86420" indent="-86420" defTabSz="864199" eaLnBrk="1" fontAlgn="auto" hangingPunct="1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endParaRPr lang="it-IT" altLang="it-IT" sz="2268" smtClean="0">
              <a:solidFill>
                <a:schemeClr val="tx2"/>
              </a:solidFill>
            </a:endParaRPr>
          </a:p>
          <a:p>
            <a:pPr marL="86420" indent="-86420" defTabSz="864199" eaLnBrk="1" fontAlgn="auto" hangingPunct="1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altLang="it-IT" sz="4000" smtClean="0">
                <a:solidFill>
                  <a:schemeClr val="tx2"/>
                </a:solidFill>
                <a:latin typeface="Tahoma" panose="020B0604030504040204" pitchFamily="34" charset="0"/>
              </a:rPr>
              <a:t>Schema semplice</a:t>
            </a:r>
          </a:p>
          <a:p>
            <a:pPr marL="86420" indent="-86420" defTabSz="864199" eaLnBrk="1" fontAlgn="auto" hangingPunct="1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altLang="it-IT" sz="4000" smtClean="0">
                <a:solidFill>
                  <a:schemeClr val="tx2"/>
                </a:solidFill>
                <a:latin typeface="Tahoma" panose="020B0604030504040204" pitchFamily="34" charset="0"/>
              </a:rPr>
              <a:t>Schema funzionale professionale</a:t>
            </a:r>
          </a:p>
          <a:p>
            <a:pPr marL="86420" indent="-86420" defTabSz="864199" eaLnBrk="1" fontAlgn="auto" hangingPunct="1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altLang="it-IT" sz="4000" smtClean="0">
                <a:solidFill>
                  <a:schemeClr val="tx2"/>
                </a:solidFill>
                <a:latin typeface="Tahoma" panose="020B0604030504040204" pitchFamily="34" charset="0"/>
              </a:rPr>
              <a:t>Schema divisionale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576263" y="671513"/>
            <a:ext cx="10945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ctr"/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Schema semplice </a:t>
            </a:r>
          </a:p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(gruppo di pari)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1247775" y="2211388"/>
            <a:ext cx="9410700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/>
          <a:lstStyle/>
          <a:p>
            <a:pPr marL="457200" indent="-457200" algn="just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rgbClr val="336699"/>
                </a:solidFill>
                <a:latin typeface="Tahoma" pitchFamily="34" charset="0"/>
              </a:rPr>
              <a:t> </a:t>
            </a: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Attività anche molto complesse e di tipo brain intensive, gestite da un piccolo gruppo di persone nell’ambito di relazioni paritarie </a:t>
            </a:r>
          </a:p>
          <a:p>
            <a:pPr marL="457200" indent="-457200" algn="just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Forme di coordinamento non gerarchico basate sulla condivisione di obiettivi, sul confronto diretto, sulla negoziazione</a:t>
            </a:r>
          </a:p>
          <a:p>
            <a:pPr marL="457200" indent="-457200" algn="just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Diffuso in società di servizi avanzati, come piccole società di consulenza</a:t>
            </a:r>
          </a:p>
          <a:p>
            <a:pPr defTabSz="1249363">
              <a:spcBef>
                <a:spcPct val="30000"/>
              </a:spcBef>
              <a:buFontTx/>
              <a:buChar char="•"/>
              <a:defRPr/>
            </a:pPr>
            <a:endParaRPr lang="it-IT" sz="2800" dirty="0">
              <a:solidFill>
                <a:srgbClr val="3366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171450" y="600075"/>
            <a:ext cx="11206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 anchor="ctr"/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Schema funzionale </a:t>
            </a:r>
          </a:p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professionale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469900" y="2016125"/>
            <a:ext cx="10609263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/>
          <a:lstStyle/>
          <a:p>
            <a:pPr marL="457200" indent="-457200" algn="just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Sistemi di coordinamento e controllo orientati alla </a:t>
            </a:r>
            <a:r>
              <a:rPr lang="it-IT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standardizzazione delle conoscenze e competenze</a:t>
            </a: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e dei requisiti di accesso ai ruoli professionali anziché ai processi operativi e ai risultati</a:t>
            </a:r>
          </a:p>
          <a:p>
            <a:pPr marL="457200" indent="-457200" algn="just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Decentramento decisionale verso le figure professionali di base, con riduzione dei livelli organizzativi e </a:t>
            </a:r>
            <a:r>
              <a:rPr lang="it-IT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scarso utilizzo della supervisione gerarchica. </a:t>
            </a:r>
          </a:p>
          <a:p>
            <a:pPr marL="457200" indent="-457200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it-IT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Separazione</a:t>
            </a: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tra linea amministrativa e linea professionale, sostenuta da percorsi di carriera distinti per le due aree di attività.</a:t>
            </a:r>
          </a:p>
          <a:p>
            <a:pPr marL="457200" indent="-457200" defTabSz="1249363">
              <a:spcBef>
                <a:spcPct val="30000"/>
              </a:spcBef>
              <a:buClr>
                <a:schemeClr val="bg2"/>
              </a:buClr>
              <a:buSzPct val="140000"/>
              <a:buFont typeface="Wingdings" panose="05000000000000000000" pitchFamily="2" charset="2"/>
              <a:buChar char="§"/>
              <a:defRPr/>
            </a:pPr>
            <a:r>
              <a:rPr lang="it-IT" sz="2600" dirty="0">
                <a:solidFill>
                  <a:schemeClr val="tx2"/>
                </a:solidFill>
                <a:latin typeface="Tahoma" pitchFamily="34" charset="0"/>
              </a:rPr>
              <a:t> Si comincia quindi a superare l’uniformità propria dei modelli burocratici.</a:t>
            </a:r>
            <a:r>
              <a:rPr lang="it-IT" sz="2600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677988" y="400050"/>
            <a:ext cx="9345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Struttura organizzativa di un ospedale</a:t>
            </a:r>
          </a:p>
        </p:txBody>
      </p:sp>
      <p:pic>
        <p:nvPicPr>
          <p:cNvPr id="76803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2232025"/>
            <a:ext cx="55499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768350" y="239713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Forme organizzative fondamentali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63600" y="2079625"/>
            <a:ext cx="97948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  <a:latin typeface="Tahoma" panose="020B0604030504040204" pitchFamily="34" charset="0"/>
              </a:rPr>
              <a:t>Elementare/imprenditoriale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  <a:latin typeface="Tahoma" panose="020B0604030504040204" pitchFamily="34" charset="0"/>
              </a:rPr>
              <a:t>Burocratico/meccanica accentrata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  <a:latin typeface="Tahoma" panose="020B0604030504040204" pitchFamily="34" charset="0"/>
              </a:rPr>
              <a:t>Manageriale decentrata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  <a:latin typeface="Tahoma" panose="020B0604030504040204" pitchFamily="34" charset="0"/>
              </a:rPr>
              <a:t>Professionale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  <a:latin typeface="Tahoma" panose="020B0604030504040204" pitchFamily="34" charset="0"/>
              </a:rPr>
              <a:t>Innovativa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0975" y="320675"/>
            <a:ext cx="9818688" cy="1200150"/>
          </a:xfrm>
        </p:spPr>
        <p:txBody>
          <a:bodyPr/>
          <a:lstStyle/>
          <a:p>
            <a:pPr algn="ctr" defTabSz="1249363" eaLnBrk="1" fontAlgn="auto" hangingPunct="1">
              <a:spcAft>
                <a:spcPts val="0"/>
              </a:spcAft>
              <a:defRPr/>
            </a:pPr>
            <a:r>
              <a:rPr kumimoji="1"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Schema divisionale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1655763"/>
            <a:ext cx="9774237" cy="5184775"/>
          </a:xfrm>
        </p:spPr>
        <p:txBody>
          <a:bodyPr rtlCol="0">
            <a:normAutofit/>
          </a:bodyPr>
          <a:lstStyle/>
          <a:p>
            <a:pPr marL="86420" indent="-86420" defTabSz="864199" eaLnBrk="1" fontAlgn="auto" hangingPunct="1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2400" smtClean="0">
                <a:solidFill>
                  <a:schemeClr val="tx2"/>
                </a:solidFill>
              </a:rPr>
              <a:t>Evoluzione dello schema divisionale applicato a contesti caratterizzati da </a:t>
            </a:r>
            <a:r>
              <a:rPr lang="it-IT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forte complessità</a:t>
            </a:r>
            <a:r>
              <a:rPr lang="it-IT" sz="2400" smtClean="0">
                <a:solidFill>
                  <a:schemeClr val="tx2"/>
                </a:solidFill>
              </a:rPr>
              <a:t> e metodologie difficili da apprendere</a:t>
            </a:r>
          </a:p>
          <a:p>
            <a:pPr marL="86420" indent="-86420" defTabSz="864199" eaLnBrk="1" fontAlgn="auto" hangingPunct="1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2400" smtClean="0">
                <a:solidFill>
                  <a:schemeClr val="tx2"/>
                </a:solidFill>
              </a:rPr>
              <a:t>Tipico delle </a:t>
            </a:r>
            <a:r>
              <a:rPr lang="it-IT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grandi società di consulenza</a:t>
            </a:r>
            <a:r>
              <a:rPr lang="it-IT" sz="2400" smtClean="0">
                <a:solidFill>
                  <a:schemeClr val="tx2"/>
                </a:solidFill>
              </a:rPr>
              <a:t> che presentano divisioni parzialmente indipendenti sulla base delle combinazioni servizio/cliente </a:t>
            </a:r>
          </a:p>
          <a:p>
            <a:pPr marL="86420" indent="-86420" defTabSz="864199" eaLnBrk="1" fontAlgn="auto" hangingPunct="1"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2400" smtClean="0">
                <a:solidFill>
                  <a:schemeClr val="tx2"/>
                </a:solidFill>
              </a:rPr>
              <a:t>Ogni divisione riproduce al suo interno condizioni di autonomia, efficacia, rapidità decisionale, presidio della professionalità</a:t>
            </a:r>
          </a:p>
          <a:p>
            <a:pPr marL="86420" indent="-86420" defTabSz="864199" eaLnBrk="1" fontAlgn="auto" hangingPunct="1"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2400" smtClean="0">
                <a:solidFill>
                  <a:schemeClr val="tx2"/>
                </a:solidFill>
              </a:rPr>
              <a:t>Il coordinamento attuato dal vertice strategico si basa sulla valutazione dei risultati economico-finanziari e di successo competitivo  raggiunti dalle divisioni</a:t>
            </a:r>
          </a:p>
          <a:p>
            <a:pPr marL="86420" indent="-86420" defTabSz="864199" eaLnBrk="1" fontAlgn="auto" hangingPunct="1">
              <a:spcBef>
                <a:spcPts val="1229"/>
              </a:spcBef>
              <a:spcAft>
                <a:spcPts val="0"/>
              </a:spcAft>
              <a:defRPr/>
            </a:pPr>
            <a:r>
              <a:rPr lang="it-IT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Importanza</a:t>
            </a:r>
            <a:r>
              <a:rPr lang="it-IT" sz="2400" smtClean="0">
                <a:solidFill>
                  <a:schemeClr val="tx2"/>
                </a:solidFill>
              </a:rPr>
              <a:t> degli strumenti di comunicazione  e di gestione delle </a:t>
            </a:r>
            <a:r>
              <a:rPr lang="it-IT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informazion</a:t>
            </a:r>
            <a:r>
              <a:rPr lang="it-IT" sz="2400" smtClean="0">
                <a:solidFill>
                  <a:schemeClr val="tx2"/>
                </a:solidFill>
              </a:rPr>
              <a:t>i e dei sistemi di gestione delle </a:t>
            </a:r>
            <a:r>
              <a:rPr lang="it-IT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risorse umane</a:t>
            </a:r>
            <a:endParaRPr lang="it-IT" sz="2400" smtClean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76263"/>
            <a:ext cx="10529888" cy="1285875"/>
          </a:xfrm>
        </p:spPr>
        <p:txBody>
          <a:bodyPr/>
          <a:lstStyle/>
          <a:p>
            <a:pPr algn="ctr" defTabSz="864199" eaLnBrk="1" fontAlgn="auto" hangingPunct="1">
              <a:spcAft>
                <a:spcPts val="0"/>
              </a:spcAft>
              <a:defRPr/>
            </a:pPr>
            <a:r>
              <a:rPr kumimoji="1"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Le nuove organizzazioni </a:t>
            </a:r>
            <a:br>
              <a:rPr kumimoji="1"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kumimoji="1" lang="it-IT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professionali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473200" y="2376488"/>
            <a:ext cx="8843963" cy="38877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4000" b="1" smtClean="0">
                <a:solidFill>
                  <a:schemeClr val="tx2"/>
                </a:solidFill>
                <a:latin typeface="Tahoma" panose="020B0604030504040204" pitchFamily="34" charset="0"/>
              </a:rPr>
              <a:t>Tendenze:</a:t>
            </a:r>
          </a:p>
          <a:p>
            <a:pPr eaLnBrk="1" hangingPunct="1"/>
            <a:r>
              <a:rPr lang="it-IT" altLang="it-IT" sz="2800" b="1" smtClean="0">
                <a:solidFill>
                  <a:schemeClr val="tx2"/>
                </a:solidFill>
                <a:latin typeface="Tahoma" panose="020B0604030504040204" pitchFamily="34" charset="0"/>
              </a:rPr>
              <a:t>Maggiore integrazione della professione nell’organizzazione aziendale</a:t>
            </a:r>
          </a:p>
          <a:p>
            <a:pPr eaLnBrk="1" hangingPunct="1"/>
            <a:r>
              <a:rPr lang="it-IT" altLang="it-IT" sz="2800" b="1" smtClean="0">
                <a:solidFill>
                  <a:schemeClr val="tx2"/>
                </a:solidFill>
                <a:latin typeface="Tahoma" panose="020B0604030504040204" pitchFamily="34" charset="0"/>
              </a:rPr>
              <a:t>gestione più dinamica e competitiva degli sviluppi professionali e di carriera</a:t>
            </a:r>
          </a:p>
          <a:p>
            <a:pPr eaLnBrk="1" hangingPunct="1"/>
            <a:r>
              <a:rPr lang="it-IT" altLang="it-IT" sz="2800" b="1" smtClean="0">
                <a:solidFill>
                  <a:schemeClr val="tx2"/>
                </a:solidFill>
                <a:latin typeface="Tahoma" panose="020B0604030504040204" pitchFamily="34" charset="0"/>
              </a:rPr>
              <a:t>sviluppo di metodi innovativi di valutazione dei risultati</a:t>
            </a:r>
            <a:endParaRPr lang="it-IT" altLang="it-IT" sz="2800" smtClean="0">
              <a:solidFill>
                <a:srgbClr val="336699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 rot="10791723">
            <a:off x="2592388" y="4879975"/>
            <a:ext cx="6337300" cy="120173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82947" name="AutoShape 3"/>
          <p:cNvSpPr>
            <a:spLocks noChangeArrowheads="1"/>
          </p:cNvSpPr>
          <p:nvPr/>
        </p:nvSpPr>
        <p:spPr bwMode="auto">
          <a:xfrm rot="10791723">
            <a:off x="4032250" y="3760788"/>
            <a:ext cx="3265488" cy="8794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7297738" y="3200400"/>
            <a:ext cx="1535112" cy="176053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t-IT" altLang="it-IT" sz="28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2305050" y="3200400"/>
            <a:ext cx="1824038" cy="1839913"/>
          </a:xfrm>
          <a:prstGeom prst="parallelogram">
            <a:avLst>
              <a:gd name="adj" fmla="val 25000"/>
            </a:avLst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/>
            <a:endParaRPr lang="en-GB" altLang="it-IT"/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1439863" y="590550"/>
            <a:ext cx="84645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2100" i="1">
                <a:latin typeface="Times New Roman" pitchFamily="18" charset="0"/>
              </a:rPr>
              <a:t> </a:t>
            </a: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innovativa</a:t>
            </a: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4800600" y="2560638"/>
            <a:ext cx="1728788" cy="103981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384175" y="2079625"/>
            <a:ext cx="10753725" cy="4881563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821113" y="863600"/>
            <a:ext cx="2317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263900" y="560388"/>
            <a:ext cx="5105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Forma innovativa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88925" y="1655763"/>
            <a:ext cx="4464050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kumimoji="1" lang="it-IT" altLang="it-IT" sz="3200">
                <a:latin typeface="Tahoma" panose="020B0604030504040204" pitchFamily="34" charset="0"/>
              </a:rPr>
              <a:t>È orientata a: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1" lang="it-IT" altLang="it-IT" sz="2800">
                <a:latin typeface="Tahoma" panose="020B0604030504040204" pitchFamily="34" charset="0"/>
              </a:rPr>
              <a:t>introdurre sofisticate     innovazioni,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1" lang="it-IT" altLang="it-IT" sz="2800">
                <a:latin typeface="Tahoma" panose="020B0604030504040204" pitchFamily="34" charset="0"/>
              </a:rPr>
              <a:t>gestire continuativamente la creatività</a:t>
            </a:r>
          </a:p>
        </p:txBody>
      </p:sp>
      <p:sp>
        <p:nvSpPr>
          <p:cNvPr id="84997" name="AutoShape 6"/>
          <p:cNvSpPr>
            <a:spLocks noChangeArrowheads="1"/>
          </p:cNvSpPr>
          <p:nvPr/>
        </p:nvSpPr>
        <p:spPr bwMode="auto">
          <a:xfrm flipV="1">
            <a:off x="6089650" y="3170238"/>
            <a:ext cx="2257425" cy="9096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52 w 21600"/>
              <a:gd name="T13" fmla="*/ 3252 h 21600"/>
              <a:gd name="T14" fmla="*/ 18348 w 21600"/>
              <a:gd name="T15" fmla="*/ 1834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04" y="21600"/>
                </a:lnTo>
                <a:lnTo>
                  <a:pt x="18696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rot="10800000" wrap="none" lIns="106985" tIns="53492" rIns="106985" bIns="53492" anchor="ctr"/>
          <a:lstStyle/>
          <a:p>
            <a:endParaRPr lang="it-IT"/>
          </a:p>
        </p:txBody>
      </p:sp>
      <p:sp>
        <p:nvSpPr>
          <p:cNvPr id="84998" name="AutoShape 7"/>
          <p:cNvSpPr>
            <a:spLocks noChangeArrowheads="1"/>
          </p:cNvSpPr>
          <p:nvPr/>
        </p:nvSpPr>
        <p:spPr bwMode="auto">
          <a:xfrm flipV="1">
            <a:off x="4343400" y="3794125"/>
            <a:ext cx="6069013" cy="539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63 w 21600"/>
              <a:gd name="T13" fmla="*/ 3263 h 21600"/>
              <a:gd name="T14" fmla="*/ 18337 w 21600"/>
              <a:gd name="T15" fmla="*/ 18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925" y="21600"/>
                </a:lnTo>
                <a:lnTo>
                  <a:pt x="1867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rot="10800000" wrap="none" lIns="106985" tIns="53492" rIns="106985" bIns="53492" anchor="ctr"/>
          <a:lstStyle/>
          <a:p>
            <a:endParaRPr lang="it-IT"/>
          </a:p>
        </p:txBody>
      </p:sp>
      <p:sp>
        <p:nvSpPr>
          <p:cNvPr id="84999" name="AutoShape 8"/>
          <p:cNvSpPr>
            <a:spLocks noChangeArrowheads="1"/>
          </p:cNvSpPr>
          <p:nvPr/>
        </p:nvSpPr>
        <p:spPr bwMode="auto">
          <a:xfrm flipV="1">
            <a:off x="3816350" y="4329113"/>
            <a:ext cx="7169150" cy="1143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3399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rot="10800000" wrap="none" lIns="106985" tIns="53492" rIns="106985" bIns="53492" anchor="ctr"/>
          <a:lstStyle/>
          <a:p>
            <a:endParaRPr lang="it-IT"/>
          </a:p>
        </p:txBody>
      </p:sp>
      <p:sp>
        <p:nvSpPr>
          <p:cNvPr id="85000" name="Oval 9"/>
          <p:cNvSpPr>
            <a:spLocks noChangeArrowheads="1"/>
          </p:cNvSpPr>
          <p:nvPr/>
        </p:nvSpPr>
        <p:spPr bwMode="auto">
          <a:xfrm>
            <a:off x="7773988" y="3332163"/>
            <a:ext cx="2417762" cy="2065337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>
              <a:latin typeface="Times New Roman" panose="02020603050405020304" pitchFamily="18" charset="0"/>
            </a:endParaRPr>
          </a:p>
        </p:txBody>
      </p:sp>
      <p:sp>
        <p:nvSpPr>
          <p:cNvPr id="85001" name="AutoShape 10"/>
          <p:cNvSpPr>
            <a:spLocks noChangeArrowheads="1"/>
          </p:cNvSpPr>
          <p:nvPr/>
        </p:nvSpPr>
        <p:spPr bwMode="auto">
          <a:xfrm>
            <a:off x="5208588" y="3641725"/>
            <a:ext cx="1820862" cy="455613"/>
          </a:xfrm>
          <a:prstGeom prst="parallelogram">
            <a:avLst>
              <a:gd name="adj" fmla="val 93492"/>
            </a:avLst>
          </a:prstGeom>
          <a:gradFill rotWithShape="0">
            <a:gsLst>
              <a:gs pos="0">
                <a:srgbClr val="003399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002" name="Text Box 11"/>
          <p:cNvSpPr txBox="1">
            <a:spLocks noChangeArrowheads="1"/>
          </p:cNvSpPr>
          <p:nvPr/>
        </p:nvSpPr>
        <p:spPr bwMode="auto">
          <a:xfrm>
            <a:off x="4462463" y="4759325"/>
            <a:ext cx="39751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NUCLEO OPERATIVO</a:t>
            </a:r>
          </a:p>
        </p:txBody>
      </p:sp>
      <p:sp>
        <p:nvSpPr>
          <p:cNvPr id="85003" name="Text Box 12"/>
          <p:cNvSpPr txBox="1">
            <a:spLocks noChangeArrowheads="1"/>
          </p:cNvSpPr>
          <p:nvPr/>
        </p:nvSpPr>
        <p:spPr bwMode="auto">
          <a:xfrm>
            <a:off x="8124825" y="3989388"/>
            <a:ext cx="1674813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SERVIZI</a:t>
            </a:r>
          </a:p>
        </p:txBody>
      </p: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6878638" y="3221038"/>
            <a:ext cx="84613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V.S.</a:t>
            </a:r>
          </a:p>
        </p:txBody>
      </p:sp>
      <p:sp>
        <p:nvSpPr>
          <p:cNvPr id="85005" name="Text Box 14"/>
          <p:cNvSpPr txBox="1">
            <a:spLocks noChangeArrowheads="1"/>
          </p:cNvSpPr>
          <p:nvPr/>
        </p:nvSpPr>
        <p:spPr bwMode="auto">
          <a:xfrm>
            <a:off x="5854700" y="3683000"/>
            <a:ext cx="4492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6905625" y="3849688"/>
            <a:ext cx="8826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b="1">
                <a:latin typeface="Times New Roman" panose="02020603050405020304" pitchFamily="18" charset="0"/>
              </a:rPr>
              <a:t>MM</a:t>
            </a:r>
          </a:p>
        </p:txBody>
      </p:sp>
      <p:sp>
        <p:nvSpPr>
          <p:cNvPr id="85007" name="Rectangle 16"/>
          <p:cNvSpPr>
            <a:spLocks noChangeArrowheads="1"/>
          </p:cNvSpPr>
          <p:nvPr/>
        </p:nvSpPr>
        <p:spPr bwMode="auto">
          <a:xfrm>
            <a:off x="3384550" y="5786438"/>
            <a:ext cx="79216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b="1">
                <a:solidFill>
                  <a:srgbClr val="003399"/>
                </a:solidFill>
                <a:latin typeface="Tahoma" panose="020B0604030504040204" pitchFamily="34" charset="0"/>
              </a:rPr>
              <a:t>SISTEMA ORGANICO CHE INDEBOLISCE I CONFINI TRA LE PARTI  DELL’ORGANIZZAZIONE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568325" y="400050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892175">
              <a:defRPr/>
            </a:pPr>
            <a:r>
              <a:rPr kumimoji="1"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Forma innovativa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865188" y="1800225"/>
            <a:ext cx="99710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Assetto strutturale flessibile, organico, decentrato in piccoli gruppi di specialisti ed esperti (Team based)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Collaborazione tra dirigenti, consulenti e tecnici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Coordinamento mediante accordo informale e aggiustamento reciproco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Limitato ricorso a formalizzazione e standardizzazione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Unità di staff come servizi interni più che tecnostrutture, volte a generare risorse  immateriali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Intensità di conoscenza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1" lang="it-IT" altLang="it-IT" sz="2800">
                <a:latin typeface="Tahoma" panose="020B0604030504040204" pitchFamily="34" charset="0"/>
              </a:rPr>
              <a:t>Apprendimento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315913" y="455613"/>
            <a:ext cx="11206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kumimoji="1"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Caratteristiche dell</a:t>
            </a:r>
            <a:r>
              <a:rPr kumimoji="1"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kumimoji="1"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assetto innovativo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576263" y="2160588"/>
            <a:ext cx="48006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/>
          <a:lstStyle/>
          <a:p>
            <a:pPr marL="401638" indent="-401638" defTabSz="1069975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  <a:defRPr/>
            </a:pPr>
            <a:r>
              <a:rPr kumimoji="1" lang="it-IT" sz="3200" dirty="0">
                <a:latin typeface="Tahoma" pitchFamily="34" charset="0"/>
              </a:rPr>
              <a:t>PUNTI DI FORZA:</a:t>
            </a:r>
          </a:p>
          <a:p>
            <a:pPr marL="401638" indent="-401638" defTabSz="1069975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sz="2800" dirty="0">
                <a:solidFill>
                  <a:schemeClr val="tx2"/>
                </a:solidFill>
                <a:latin typeface="+mn-lt"/>
              </a:rPr>
              <a:t>grande efficacia innovativa</a:t>
            </a:r>
          </a:p>
          <a:p>
            <a:pPr marL="401638" indent="-401638" defTabSz="1069975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sz="2800" dirty="0">
                <a:solidFill>
                  <a:schemeClr val="tx2"/>
                </a:solidFill>
                <a:latin typeface="+mn-lt"/>
              </a:rPr>
              <a:t>coinvolgimento, partecipazione, motivazione</a:t>
            </a:r>
          </a:p>
          <a:p>
            <a:pPr marL="401638" indent="-401638" defTabSz="1069975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kumimoji="1" lang="it-IT" sz="2800" dirty="0">
              <a:latin typeface="Tahoma" pitchFamily="34" charset="0"/>
            </a:endParaRPr>
          </a:p>
          <a:p>
            <a:pPr marL="401638" indent="-401638" defTabSz="1069975">
              <a:spcBef>
                <a:spcPct val="20000"/>
              </a:spcBef>
              <a:defRPr/>
            </a:pPr>
            <a:r>
              <a:rPr kumimoji="1" lang="it-IT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SUCCESSO SOCIALE</a:t>
            </a:r>
            <a:endParaRPr kumimoji="1" lang="it-IT" sz="3200" b="1" dirty="0">
              <a:latin typeface="Tahoma" pitchFamily="34" charset="0"/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856288" y="2089150"/>
            <a:ext cx="5376862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/>
          <a:lstStyle/>
          <a:p>
            <a:pPr marL="401638" indent="-401638" defTabSz="1069975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  <a:defRPr/>
            </a:pPr>
            <a:r>
              <a:rPr kumimoji="1" lang="it-IT" sz="3200" dirty="0">
                <a:latin typeface="Tahoma" pitchFamily="34" charset="0"/>
              </a:rPr>
              <a:t>PUNTI DI DEBOLEZZA :</a:t>
            </a:r>
          </a:p>
          <a:p>
            <a:pPr marL="401638" indent="-401638" defTabSz="106997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sz="2800" dirty="0">
                <a:solidFill>
                  <a:schemeClr val="tx2"/>
                </a:solidFill>
                <a:latin typeface="+mn-lt"/>
              </a:rPr>
              <a:t>efficacia ottenuta a scapito dell’efficienza</a:t>
            </a:r>
          </a:p>
          <a:p>
            <a:pPr marL="401638" indent="-401638" defTabSz="106997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sz="2800" dirty="0">
                <a:solidFill>
                  <a:schemeClr val="tx2"/>
                </a:solidFill>
                <a:latin typeface="+mn-lt"/>
              </a:rPr>
              <a:t>ambiguità e pericolo di trasformazione impropria in altre organizzazioni</a:t>
            </a:r>
          </a:p>
          <a:p>
            <a:pPr marL="401638" indent="-401638" defTabSz="1069975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kumimoji="1" lang="it-IT" sz="3300" dirty="0">
              <a:latin typeface="Tahoma" pitchFamily="34" charset="0"/>
            </a:endParaRPr>
          </a:p>
          <a:p>
            <a:pPr marL="401638" indent="-401638" defTabSz="1069975">
              <a:spcBef>
                <a:spcPct val="20000"/>
              </a:spcBef>
              <a:defRPr/>
            </a:pPr>
            <a:r>
              <a:rPr kumimoji="1" lang="it-IT" sz="32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CRISI DI INSTABILITÀ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  <p:bldP spid="155652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2312988" y="2005013"/>
            <a:ext cx="7308850" cy="3681412"/>
            <a:chOff x="1348" y="685"/>
            <a:chExt cx="3654" cy="2208"/>
          </a:xfrm>
        </p:grpSpPr>
        <p:sp>
          <p:nvSpPr>
            <p:cNvPr id="91142" name="Oval 3"/>
            <p:cNvSpPr>
              <a:spLocks noChangeArrowheads="1"/>
            </p:cNvSpPr>
            <p:nvPr/>
          </p:nvSpPr>
          <p:spPr bwMode="auto">
            <a:xfrm>
              <a:off x="1882" y="1933"/>
              <a:ext cx="480" cy="384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O1</a:t>
              </a:r>
            </a:p>
          </p:txBody>
        </p:sp>
        <p:sp>
          <p:nvSpPr>
            <p:cNvPr id="91143" name="Oval 4"/>
            <p:cNvSpPr>
              <a:spLocks noChangeArrowheads="1"/>
            </p:cNvSpPr>
            <p:nvPr/>
          </p:nvSpPr>
          <p:spPr bwMode="auto">
            <a:xfrm>
              <a:off x="3178" y="1933"/>
              <a:ext cx="480" cy="384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O2</a:t>
              </a:r>
            </a:p>
          </p:txBody>
        </p:sp>
        <p:sp>
          <p:nvSpPr>
            <p:cNvPr id="91144" name="Rectangle 5"/>
            <p:cNvSpPr>
              <a:spLocks noChangeArrowheads="1"/>
            </p:cNvSpPr>
            <p:nvPr/>
          </p:nvSpPr>
          <p:spPr bwMode="auto">
            <a:xfrm>
              <a:off x="1348" y="2491"/>
              <a:ext cx="264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GB" altLang="it-IT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91145" name="Line 6"/>
            <p:cNvSpPr>
              <a:spLocks noChangeShapeType="1"/>
            </p:cNvSpPr>
            <p:nvPr/>
          </p:nvSpPr>
          <p:spPr bwMode="auto">
            <a:xfrm>
              <a:off x="1930" y="250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46" name="Line 7"/>
            <p:cNvSpPr>
              <a:spLocks noChangeShapeType="1"/>
            </p:cNvSpPr>
            <p:nvPr/>
          </p:nvSpPr>
          <p:spPr bwMode="auto">
            <a:xfrm>
              <a:off x="3514" y="250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47" name="Line 8"/>
            <p:cNvSpPr>
              <a:spLocks noChangeShapeType="1"/>
            </p:cNvSpPr>
            <p:nvPr/>
          </p:nvSpPr>
          <p:spPr bwMode="auto">
            <a:xfrm>
              <a:off x="2458" y="250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48" name="Line 9"/>
            <p:cNvSpPr>
              <a:spLocks noChangeShapeType="1"/>
            </p:cNvSpPr>
            <p:nvPr/>
          </p:nvSpPr>
          <p:spPr bwMode="auto">
            <a:xfrm>
              <a:off x="2986" y="2509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49" name="Rectangle 10"/>
            <p:cNvSpPr>
              <a:spLocks noChangeArrowheads="1"/>
            </p:cNvSpPr>
            <p:nvPr/>
          </p:nvSpPr>
          <p:spPr bwMode="auto">
            <a:xfrm>
              <a:off x="4666" y="2509"/>
              <a:ext cx="3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91150" name="AutoShape 11"/>
            <p:cNvSpPr>
              <a:spLocks noChangeArrowheads="1"/>
            </p:cNvSpPr>
            <p:nvPr/>
          </p:nvSpPr>
          <p:spPr bwMode="auto">
            <a:xfrm>
              <a:off x="4234" y="2557"/>
              <a:ext cx="288" cy="2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1151" name="Line 12"/>
            <p:cNvSpPr>
              <a:spLocks noChangeShapeType="1"/>
            </p:cNvSpPr>
            <p:nvPr/>
          </p:nvSpPr>
          <p:spPr bwMode="auto">
            <a:xfrm flipV="1">
              <a:off x="2122" y="150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52" name="Line 13"/>
            <p:cNvSpPr>
              <a:spLocks noChangeShapeType="1"/>
            </p:cNvSpPr>
            <p:nvPr/>
          </p:nvSpPr>
          <p:spPr bwMode="auto">
            <a:xfrm flipV="1">
              <a:off x="3418" y="1501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53" name="Line 14"/>
            <p:cNvSpPr>
              <a:spLocks noChangeShapeType="1"/>
            </p:cNvSpPr>
            <p:nvPr/>
          </p:nvSpPr>
          <p:spPr bwMode="auto">
            <a:xfrm flipV="1">
              <a:off x="2122" y="1501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54" name="Line 15"/>
            <p:cNvSpPr>
              <a:spLocks noChangeShapeType="1"/>
            </p:cNvSpPr>
            <p:nvPr/>
          </p:nvSpPr>
          <p:spPr bwMode="auto">
            <a:xfrm>
              <a:off x="2890" y="1501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55" name="Line 16"/>
            <p:cNvSpPr>
              <a:spLocks noChangeShapeType="1"/>
            </p:cNvSpPr>
            <p:nvPr/>
          </p:nvSpPr>
          <p:spPr bwMode="auto">
            <a:xfrm flipV="1">
              <a:off x="2794" y="1021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56" name="Rectangle 17"/>
            <p:cNvSpPr>
              <a:spLocks noChangeArrowheads="1"/>
            </p:cNvSpPr>
            <p:nvPr/>
          </p:nvSpPr>
          <p:spPr bwMode="auto">
            <a:xfrm>
              <a:off x="2506" y="685"/>
              <a:ext cx="52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91157" name="Line 18"/>
            <p:cNvSpPr>
              <a:spLocks noChangeShapeType="1"/>
            </p:cNvSpPr>
            <p:nvPr/>
          </p:nvSpPr>
          <p:spPr bwMode="auto">
            <a:xfrm flipH="1">
              <a:off x="2122" y="1261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1158" name="Rectangle 19"/>
            <p:cNvSpPr>
              <a:spLocks noChangeArrowheads="1"/>
            </p:cNvSpPr>
            <p:nvPr/>
          </p:nvSpPr>
          <p:spPr bwMode="auto">
            <a:xfrm>
              <a:off x="1786" y="1021"/>
              <a:ext cx="3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6985" tIns="53492" rIns="106985" bIns="53492" anchor="ctr"/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2800" b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91159" name="AutoShape 20"/>
            <p:cNvSpPr>
              <a:spLocks noChangeArrowheads="1"/>
            </p:cNvSpPr>
            <p:nvPr/>
          </p:nvSpPr>
          <p:spPr bwMode="auto">
            <a:xfrm>
              <a:off x="1738" y="2365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1160" name="AutoShape 21"/>
            <p:cNvSpPr>
              <a:spLocks noChangeArrowheads="1"/>
            </p:cNvSpPr>
            <p:nvPr/>
          </p:nvSpPr>
          <p:spPr bwMode="auto">
            <a:xfrm>
              <a:off x="3082" y="2365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1161" name="Text Box 22"/>
            <p:cNvSpPr txBox="1">
              <a:spLocks noChangeArrowheads="1"/>
            </p:cNvSpPr>
            <p:nvPr/>
          </p:nvSpPr>
          <p:spPr bwMode="auto">
            <a:xfrm>
              <a:off x="1488" y="25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F1</a:t>
              </a:r>
            </a:p>
          </p:txBody>
        </p:sp>
        <p:sp>
          <p:nvSpPr>
            <p:cNvPr id="91162" name="Text Box 23"/>
            <p:cNvSpPr txBox="1">
              <a:spLocks noChangeArrowheads="1"/>
            </p:cNvSpPr>
            <p:nvPr/>
          </p:nvSpPr>
          <p:spPr bwMode="auto">
            <a:xfrm>
              <a:off x="2122" y="25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F2</a:t>
              </a:r>
            </a:p>
          </p:txBody>
        </p:sp>
        <p:sp>
          <p:nvSpPr>
            <p:cNvPr id="91163" name="Text Box 24"/>
            <p:cNvSpPr txBox="1">
              <a:spLocks noChangeArrowheads="1"/>
            </p:cNvSpPr>
            <p:nvPr/>
          </p:nvSpPr>
          <p:spPr bwMode="auto">
            <a:xfrm>
              <a:off x="2544" y="25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F3</a:t>
              </a:r>
            </a:p>
          </p:txBody>
        </p:sp>
        <p:sp>
          <p:nvSpPr>
            <p:cNvPr id="91164" name="Text Box 25"/>
            <p:cNvSpPr txBox="1">
              <a:spLocks noChangeArrowheads="1"/>
            </p:cNvSpPr>
            <p:nvPr/>
          </p:nvSpPr>
          <p:spPr bwMode="auto">
            <a:xfrm>
              <a:off x="3072" y="2605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F4</a:t>
              </a:r>
            </a:p>
          </p:txBody>
        </p:sp>
        <p:sp>
          <p:nvSpPr>
            <p:cNvPr id="91165" name="Text Box 26"/>
            <p:cNvSpPr txBox="1">
              <a:spLocks noChangeArrowheads="1"/>
            </p:cNvSpPr>
            <p:nvPr/>
          </p:nvSpPr>
          <p:spPr bwMode="auto">
            <a:xfrm>
              <a:off x="3648" y="25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6985" tIns="53492" rIns="106985" bIns="53492">
              <a:spAutoFit/>
            </a:bodyPr>
            <a:lstStyle>
              <a:lvl1pPr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24936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2493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800" b="1">
                  <a:latin typeface="Times New Roman" panose="02020603050405020304" pitchFamily="18" charset="0"/>
                </a:rPr>
                <a:t>F5</a:t>
              </a:r>
            </a:p>
          </p:txBody>
        </p:sp>
        <p:sp>
          <p:nvSpPr>
            <p:cNvPr id="91166" name="AutoShape 27"/>
            <p:cNvSpPr>
              <a:spLocks noChangeArrowheads="1"/>
            </p:cNvSpPr>
            <p:nvPr/>
          </p:nvSpPr>
          <p:spPr bwMode="auto">
            <a:xfrm>
              <a:off x="2410" y="1981"/>
              <a:ext cx="720" cy="240"/>
            </a:xfrm>
            <a:prstGeom prst="leftRightArrow">
              <a:avLst>
                <a:gd name="adj1" fmla="val 50000"/>
                <a:gd name="adj2" fmla="val 6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91139" name="Text Box 28"/>
          <p:cNvSpPr txBox="1">
            <a:spLocks noChangeArrowheads="1"/>
          </p:cNvSpPr>
          <p:nvPr/>
        </p:nvSpPr>
        <p:spPr bwMode="auto">
          <a:xfrm>
            <a:off x="1516063" y="5773738"/>
            <a:ext cx="72056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300" i="1">
                <a:solidFill>
                  <a:schemeClr val="tx2"/>
                </a:solidFill>
                <a:latin typeface="Tahoma" panose="020B0604030504040204" pitchFamily="34" charset="0"/>
              </a:rPr>
              <a:t>Legenda</a:t>
            </a:r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:</a:t>
            </a:r>
          </a:p>
          <a:p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M: manager, T: tecnostruttura, O1,O2: operatori,</a:t>
            </a:r>
          </a:p>
          <a:p>
            <a:r>
              <a:rPr lang="it-IT" altLang="it-IT" sz="2300">
                <a:solidFill>
                  <a:schemeClr val="tx2"/>
                </a:solidFill>
                <a:latin typeface="Tahoma" panose="020B0604030504040204" pitchFamily="34" charset="0"/>
              </a:rPr>
              <a:t>F1..F5: fasi del processo operativo, R: risultati</a:t>
            </a:r>
          </a:p>
          <a:p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91140" name="Text Box 29"/>
          <p:cNvSpPr txBox="1">
            <a:spLocks noChangeArrowheads="1"/>
          </p:cNvSpPr>
          <p:nvPr/>
        </p:nvSpPr>
        <p:spPr bwMode="auto">
          <a:xfrm>
            <a:off x="6913563" y="2305050"/>
            <a:ext cx="360045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it-IT" altLang="it-IT" sz="2800" b="1" i="1">
                <a:solidFill>
                  <a:srgbClr val="FF0000"/>
                </a:solidFill>
                <a:latin typeface="Tahoma" panose="020B0604030504040204" pitchFamily="34" charset="0"/>
              </a:rPr>
              <a:t>Aggiustamento e adattamento reciproco</a:t>
            </a:r>
            <a:endParaRPr kumimoji="1" lang="it-IT" altLang="it-IT" sz="28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157726" name="Text Box 30"/>
          <p:cNvSpPr txBox="1">
            <a:spLocks noChangeArrowheads="1"/>
          </p:cNvSpPr>
          <p:nvPr/>
        </p:nvSpPr>
        <p:spPr bwMode="auto">
          <a:xfrm>
            <a:off x="792163" y="579438"/>
            <a:ext cx="104409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Modalità di coordinamento e controllo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862013" y="2089150"/>
            <a:ext cx="48006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en-GB" altLang="it-IT" sz="3300">
              <a:latin typeface="Times New Roman" panose="02020603050405020304" pitchFamily="18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5856288" y="2079625"/>
            <a:ext cx="4802187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en-GB" altLang="it-IT" sz="3300">
              <a:latin typeface="Times New Roman" panose="02020603050405020304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92163" y="2952750"/>
            <a:ext cx="10275887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1638" indent="-401638" defTabSz="1069975" eaLnBrk="1" hangingPunct="1"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n-lt"/>
              </a:rPr>
              <a:t>Isolamento </a:t>
            </a:r>
            <a:r>
              <a:rPr lang="it-IT" altLang="it-IT" sz="2800" dirty="0">
                <a:solidFill>
                  <a:schemeClr val="tx2"/>
                </a:solidFill>
                <a:latin typeface="+mn-lt"/>
              </a:rPr>
              <a:t>del gruppo</a:t>
            </a:r>
          </a:p>
          <a:p>
            <a:pPr marL="401638" indent="-401638" defTabSz="1069975" eaLnBrk="1" hangingPunct="1"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n-lt"/>
              </a:rPr>
              <a:t>Dimensione </a:t>
            </a:r>
            <a:r>
              <a:rPr lang="it-IT" altLang="it-IT" sz="2800" dirty="0">
                <a:solidFill>
                  <a:schemeClr val="tx2"/>
                </a:solidFill>
                <a:latin typeface="+mn-lt"/>
              </a:rPr>
              <a:t>agile del team</a:t>
            </a:r>
          </a:p>
          <a:p>
            <a:pPr marL="401638" indent="-401638" defTabSz="1069975" eaLnBrk="1" hangingPunct="1"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n-lt"/>
              </a:rPr>
              <a:t>Autorevolezza </a:t>
            </a:r>
            <a:r>
              <a:rPr lang="it-IT" altLang="it-IT" sz="2800" dirty="0">
                <a:solidFill>
                  <a:schemeClr val="tx2"/>
                </a:solidFill>
                <a:latin typeface="+mn-lt"/>
              </a:rPr>
              <a:t>del leader e ruolo di orchestratore (conciliare esigenze dei ricercatori e dell’istituzione)</a:t>
            </a:r>
          </a:p>
          <a:p>
            <a:pPr marL="401638" indent="-401638" defTabSz="1069975" eaLnBrk="1" hangingPunct="1"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n-lt"/>
              </a:rPr>
              <a:t>Collegialità </a:t>
            </a:r>
            <a:r>
              <a:rPr lang="it-IT" altLang="it-IT" sz="2800" dirty="0">
                <a:solidFill>
                  <a:schemeClr val="tx2"/>
                </a:solidFill>
                <a:latin typeface="+mn-lt"/>
              </a:rPr>
              <a:t>delle decisioni</a:t>
            </a:r>
          </a:p>
          <a:p>
            <a:pPr marL="401638" indent="-401638" defTabSz="1069975" eaLnBrk="1" hangingPunct="1"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n-lt"/>
              </a:rPr>
              <a:t>Affiatamento </a:t>
            </a:r>
            <a:r>
              <a:rPr lang="it-IT" altLang="it-IT" sz="2800" dirty="0">
                <a:solidFill>
                  <a:schemeClr val="tx2"/>
                </a:solidFill>
                <a:latin typeface="+mn-lt"/>
              </a:rPr>
              <a:t>dei membri e bassa conflittualità</a:t>
            </a:r>
          </a:p>
          <a:p>
            <a:pPr marL="401638" indent="-401638" defTabSz="1069975" eaLnBrk="1" hangingPunct="1"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n-lt"/>
              </a:rPr>
              <a:t>Tenacia </a:t>
            </a:r>
            <a:r>
              <a:rPr lang="it-IT" altLang="it-IT" sz="2800" dirty="0">
                <a:solidFill>
                  <a:schemeClr val="tx2"/>
                </a:solidFill>
                <a:latin typeface="+mn-lt"/>
              </a:rPr>
              <a:t>e sistematicità nel lavoro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720725" y="576263"/>
            <a:ext cx="10161588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kumimoji="1"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 esempio storico: </a:t>
            </a:r>
          </a:p>
          <a:p>
            <a:pPr algn="ctr" defTabSz="1249363">
              <a:defRPr/>
            </a:pPr>
            <a:r>
              <a:rPr kumimoji="1"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Il gruppo di via Panisperna</a:t>
            </a:r>
          </a:p>
          <a:p>
            <a:pPr algn="ctr" defTabSz="1249363">
              <a:defRPr/>
            </a:pPr>
            <a:r>
              <a:rPr kumimoji="1" lang="it-IT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(Enrico Fermi)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528638"/>
            <a:ext cx="9818687" cy="1200150"/>
          </a:xfrm>
        </p:spPr>
        <p:txBody>
          <a:bodyPr/>
          <a:lstStyle/>
          <a:p>
            <a:pPr algn="ctr" defTabSz="864199" eaLnBrk="1" fontAlgn="auto" hangingPunct="1">
              <a:spcAft>
                <a:spcPts val="0"/>
              </a:spcAft>
              <a:defRPr/>
            </a:pPr>
            <a:r>
              <a:rPr kumimoji="1" lang="it-IT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Schema semplice </a:t>
            </a:r>
            <a:br>
              <a:rPr kumimoji="1" lang="it-IT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kumimoji="1" lang="it-IT" sz="4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del gruppo di pari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87563"/>
            <a:ext cx="9590088" cy="4681537"/>
          </a:xfrm>
        </p:spPr>
        <p:txBody>
          <a:bodyPr/>
          <a:lstStyle/>
          <a:p>
            <a:pPr eaLnBrk="1" hangingPunct="1"/>
            <a:r>
              <a:rPr lang="it-IT" altLang="it-IT" sz="2800" smtClean="0">
                <a:solidFill>
                  <a:schemeClr val="tx2"/>
                </a:solidFill>
              </a:rPr>
              <a:t>Attività molto complesse e </a:t>
            </a:r>
            <a:r>
              <a:rPr lang="it-IT" altLang="it-IT" sz="2800" i="1" smtClean="0">
                <a:solidFill>
                  <a:schemeClr val="tx2"/>
                </a:solidFill>
              </a:rPr>
              <a:t>brain intensive,</a:t>
            </a:r>
          </a:p>
          <a:p>
            <a:pPr eaLnBrk="1" hangingPunct="1"/>
            <a:r>
              <a:rPr lang="it-IT" altLang="it-IT" sz="2800" smtClean="0">
                <a:solidFill>
                  <a:schemeClr val="tx2"/>
                </a:solidFill>
              </a:rPr>
              <a:t>Piccolo gruppo di persone con relazioni paritarie,</a:t>
            </a:r>
          </a:p>
          <a:p>
            <a:pPr eaLnBrk="1" hangingPunct="1"/>
            <a:r>
              <a:rPr lang="it-IT" altLang="it-IT" sz="2800" smtClean="0">
                <a:solidFill>
                  <a:schemeClr val="tx2"/>
                </a:solidFill>
              </a:rPr>
              <a:t>Coordinamento non gerarchico, basato su: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smtClean="0">
                <a:solidFill>
                  <a:schemeClr val="tx2"/>
                </a:solidFill>
              </a:rPr>
              <a:t>     -condivisione obiettivi,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smtClean="0">
                <a:solidFill>
                  <a:schemeClr val="tx2"/>
                </a:solidFill>
              </a:rPr>
              <a:t>     -confronto diretto,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smtClean="0">
                <a:solidFill>
                  <a:schemeClr val="tx2"/>
                </a:solidFill>
              </a:rPr>
              <a:t>     -negoziazione,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800" smtClean="0">
                <a:solidFill>
                  <a:schemeClr val="tx2"/>
                </a:solidFill>
              </a:rPr>
              <a:t>     -cura nella selezione di nuovo personale.</a:t>
            </a:r>
          </a:p>
          <a:p>
            <a:pPr eaLnBrk="1" hangingPunct="1"/>
            <a:r>
              <a:rPr lang="it-IT" altLang="it-IT" sz="2800" smtClean="0">
                <a:solidFill>
                  <a:schemeClr val="tx2"/>
                </a:solidFill>
              </a:rPr>
              <a:t>Schema diffuso in società di servizi avanzati (</a:t>
            </a:r>
            <a:r>
              <a:rPr lang="it-IT" altLang="it-IT" sz="2800" i="1" smtClean="0">
                <a:solidFill>
                  <a:schemeClr val="tx2"/>
                </a:solidFill>
              </a:rPr>
              <a:t>es. software house</a:t>
            </a:r>
            <a:r>
              <a:rPr lang="it-IT" altLang="it-IT" sz="2800" smtClean="0">
                <a:solidFill>
                  <a:schemeClr val="tx2"/>
                </a:solidFill>
              </a:rPr>
              <a:t>)</a:t>
            </a:r>
            <a:endParaRPr lang="it-IT" altLang="it-IT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936625" y="384175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Forme organizzative fondamentali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63600" y="2079625"/>
            <a:ext cx="97948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7468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3600">
                <a:solidFill>
                  <a:schemeClr val="tx2"/>
                </a:solidFill>
                <a:latin typeface="Tahoma" panose="020B0604030504040204" pitchFamily="34" charset="0"/>
              </a:rPr>
              <a:t>Ciascuna forma è caratterizzata da: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rilevanza particolare di una componente rispetto alle altre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presenza di una modalità privilegiata di coordinamento e controllo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prevalenza di una cultura organizzativa specifica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endParaRPr lang="it-IT" altLang="it-IT" sz="23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 rot="10791723">
            <a:off x="2976563" y="4237038"/>
            <a:ext cx="5183187" cy="12017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6FF"/>
              </a:gs>
              <a:gs pos="100000">
                <a:srgbClr val="2F2F76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112963" y="560388"/>
            <a:ext cx="662463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elementare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416425" y="2640013"/>
            <a:ext cx="2400300" cy="143986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6985" tIns="53492" rIns="106985" bIns="53492" anchor="ctr"/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GB" altLang="it-IT" sz="28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631950" y="2160588"/>
            <a:ext cx="7969250" cy="4640262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008063" y="431800"/>
            <a:ext cx="9794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forma elementare</a:t>
            </a:r>
            <a:endParaRPr lang="it-IT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60363" y="1800225"/>
            <a:ext cx="52625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it-IT" altLang="it-IT" sz="3600" b="1">
                <a:solidFill>
                  <a:schemeClr val="tx2"/>
                </a:solidFill>
                <a:latin typeface="Tahoma" panose="020B0604030504040204" pitchFamily="34" charset="0"/>
              </a:rPr>
              <a:t>Caratteristiche</a:t>
            </a:r>
            <a:endParaRPr lang="it-IT" altLang="it-IT" sz="36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Struttura semplice, informale, flessibile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Gerarchia ridotta di dirigenti e operatori intermedi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Figura chiave di capo azienda - controllo diretto dei dipendenti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Scarso sviluppo di sistemi operativi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 flipV="1">
            <a:off x="4968875" y="2360613"/>
            <a:ext cx="2784475" cy="4794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31 w 21600"/>
              <a:gd name="T13" fmla="*/ 2631 h 21600"/>
              <a:gd name="T14" fmla="*/ 18969 w 21600"/>
              <a:gd name="T15" fmla="*/ 189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62" y="21600"/>
                </a:lnTo>
                <a:lnTo>
                  <a:pt x="199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6FF"/>
              </a:gs>
              <a:gs pos="100000">
                <a:srgbClr val="2F2F7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508750" y="3984625"/>
            <a:ext cx="2317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408738" y="1800225"/>
            <a:ext cx="49688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it-IT" altLang="it-IT" sz="3600" b="1">
                <a:solidFill>
                  <a:schemeClr val="tx2"/>
                </a:solidFill>
              </a:rPr>
              <a:t>Adottata da:</a:t>
            </a:r>
            <a:endParaRPr lang="it-IT" altLang="it-IT" sz="36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piccole imprese</a:t>
            </a: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organizzazioni nuove</a:t>
            </a: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in vari campi</a:t>
            </a: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organizzazioni identificate </a:t>
            </a: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con  un leader</a:t>
            </a: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aziende in crisi </a:t>
            </a:r>
          </a:p>
          <a:p>
            <a:pPr algn="r"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(commissariamento)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256213" y="1800225"/>
            <a:ext cx="2208212" cy="47942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71513" y="2016125"/>
            <a:ext cx="97948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6985" tIns="53492" rIns="106985" bIns="53492">
            <a:spAutoFit/>
          </a:bodyPr>
          <a:lstStyle/>
          <a:p>
            <a:pPr defTabSz="1249363" eaLnBrk="1" hangingPunct="1">
              <a:defRPr/>
            </a:pPr>
            <a:r>
              <a:rPr kumimoji="1" lang="it-IT" sz="4200">
                <a:solidFill>
                  <a:schemeClr val="tx2"/>
                </a:solidFill>
                <a:latin typeface="Tahoma" pitchFamily="34" charset="0"/>
              </a:rPr>
              <a:t>“</a:t>
            </a:r>
            <a:r>
              <a:rPr kumimoji="1" lang="it-IT" sz="4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Non soltanto c’è bisogno di un solo generale, ma nulla e nessuno devono turbare la marcia e l’azione”.</a:t>
            </a:r>
          </a:p>
          <a:p>
            <a:pPr defTabSz="1249363" eaLnBrk="1" hangingPunct="1">
              <a:defRPr/>
            </a:pPr>
            <a:endParaRPr kumimoji="1" lang="it-IT" sz="4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defTabSz="1249363" eaLnBrk="1" hangingPunct="1">
              <a:defRPr/>
            </a:pPr>
            <a:r>
              <a:rPr kumimoji="1" lang="it-IT" sz="4200">
                <a:solidFill>
                  <a:schemeClr val="tx2"/>
                </a:solidFill>
                <a:latin typeface="Tahoma" pitchFamily="34" charset="0"/>
              </a:rPr>
              <a:t>                   </a:t>
            </a:r>
            <a:r>
              <a:rPr kumimoji="1" lang="it-IT" sz="4200" i="1">
                <a:solidFill>
                  <a:schemeClr val="tx2"/>
                </a:solidFill>
                <a:latin typeface="Tahoma" pitchFamily="34" charset="0"/>
              </a:rPr>
              <a:t>Napoleone</a:t>
            </a:r>
            <a:endParaRPr kumimoji="1" lang="it-IT" sz="42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768350" y="400050"/>
            <a:ext cx="9793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728" tIns="53864" rIns="107728" bIns="53864" anchor="ctr"/>
          <a:lstStyle/>
          <a:p>
            <a:pPr algn="ctr" defTabSz="1249363">
              <a:defRPr/>
            </a:pPr>
            <a:r>
              <a:rPr lang="it-IT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Caratteristiche forma elementare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65188" y="1944688"/>
            <a:ext cx="4802187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it-IT" altLang="it-IT" sz="3200" b="1">
                <a:solidFill>
                  <a:schemeClr val="tx2"/>
                </a:solidFill>
                <a:latin typeface="Tahoma" panose="020B0604030504040204" pitchFamily="34" charset="0"/>
              </a:rPr>
              <a:t>VANTAGGI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SISTEMA ORGANICO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FLESSIBILITÀ E     ADATTAMENTO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DISPONIBILITA’, SENSO DELLA MISSIONE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120000"/>
              <a:buFont typeface="Wingdings" panose="05000000000000000000" pitchFamily="2" charset="2"/>
              <a:buChar char="§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FUNZIONA IN AMBIENTE SEMPLICE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37300" y="1871663"/>
            <a:ext cx="480060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it-IT" altLang="it-IT" sz="3300" b="1" dirty="0" smtClean="0">
                <a:latin typeface="Times New Roman" pitchFamily="18" charset="0"/>
              </a:rPr>
              <a:t>   </a:t>
            </a:r>
            <a:r>
              <a:rPr lang="it-IT" altLang="it-IT" sz="3200" b="1" dirty="0" smtClean="0">
                <a:solidFill>
                  <a:schemeClr val="tx2"/>
                </a:solidFill>
                <a:latin typeface="Tahoma" pitchFamily="34" charset="0"/>
              </a:rPr>
              <a:t>PROBLEMI:</a:t>
            </a:r>
          </a:p>
          <a:p>
            <a:pPr>
              <a:buSzPct val="120000"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Tahoma" pitchFamily="34" charset="0"/>
              </a:rPr>
              <a:t>RISCHIO DI SQUILIBRI A LIVELLO STRATEGICO E OPERATIVO</a:t>
            </a:r>
          </a:p>
          <a:p>
            <a:pPr>
              <a:buSzPct val="120000"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Tahoma" pitchFamily="34" charset="0"/>
              </a:rPr>
              <a:t>VULNERABILITÀ</a:t>
            </a:r>
          </a:p>
          <a:p>
            <a:pPr>
              <a:buSzPct val="120000"/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Tahoma" pitchFamily="34" charset="0"/>
              </a:rPr>
              <a:t>TENDENZE ACCENTRATRICI</a:t>
            </a:r>
          </a:p>
          <a:p>
            <a:pPr marL="0" indent="0">
              <a:buSzPct val="120000"/>
              <a:buFont typeface="Wingdings" pitchFamily="2" charset="2"/>
              <a:buNone/>
              <a:defRPr/>
            </a:pPr>
            <a:endParaRPr lang="it-IT" altLang="it-IT" sz="28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ClrTx/>
              <a:buSzTx/>
              <a:buFontTx/>
              <a:buNone/>
              <a:defRPr/>
            </a:pPr>
            <a:r>
              <a:rPr lang="it-IT" altLang="it-IT" sz="2800" b="1" dirty="0" smtClean="0">
                <a:solidFill>
                  <a:schemeClr val="tx2"/>
                </a:solidFill>
                <a:latin typeface="Tahoma" pitchFamily="34" charset="0"/>
              </a:rPr>
              <a:t>CRISI DI ACCENTRAMENTO</a:t>
            </a:r>
            <a:endParaRPr lang="it-IT" altLang="it-IT" sz="3300" dirty="0" smtClean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698</TotalTime>
  <Words>1798</Words>
  <Application>Microsoft Office PowerPoint</Application>
  <PresentationFormat>Personalizzato</PresentationFormat>
  <Paragraphs>345</Paragraphs>
  <Slides>48</Slides>
  <Notes>40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8" baseType="lpstr">
      <vt:lpstr>Arial</vt:lpstr>
      <vt:lpstr>Arial Black</vt:lpstr>
      <vt:lpstr>Calibri</vt:lpstr>
      <vt:lpstr>Calibri Light</vt:lpstr>
      <vt:lpstr>Monotype Sorts</vt:lpstr>
      <vt:lpstr>Tahoma</vt:lpstr>
      <vt:lpstr>Times New Roman</vt:lpstr>
      <vt:lpstr>Wingdings</vt:lpstr>
      <vt:lpstr>Metropolitano</vt:lpstr>
      <vt:lpstr>MS Org Chart</vt:lpstr>
      <vt:lpstr>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L’elemento fondamentale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Struttura funzionale</vt:lpstr>
      <vt:lpstr>Presentazione standard di PowerPoint</vt:lpstr>
      <vt:lpstr>Presentazione standard di PowerPoint</vt:lpstr>
      <vt:lpstr>Struttura funzionale professionale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Dirigenti “professionisti”</vt:lpstr>
      <vt:lpstr>Presentazione standard di PowerPoint</vt:lpstr>
      <vt:lpstr>Presentazione standard di PowerPoint</vt:lpstr>
      <vt:lpstr>Presentazione standard di PowerPoint</vt:lpstr>
      <vt:lpstr>Schemi di riferimento</vt:lpstr>
      <vt:lpstr>Presentazione standard di PowerPoint</vt:lpstr>
      <vt:lpstr>Presentazione standard di PowerPoint</vt:lpstr>
      <vt:lpstr>Presentazione standard di PowerPoint</vt:lpstr>
      <vt:lpstr>Schema divisionale</vt:lpstr>
      <vt:lpstr>Le nuove organizzazioni  professionali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Schema semplice  del gruppo di pari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166</cp:revision>
  <dcterms:created xsi:type="dcterms:W3CDTF">2007-08-31T22:20:17Z</dcterms:created>
  <dcterms:modified xsi:type="dcterms:W3CDTF">2017-10-11T06:49:09Z</dcterms:modified>
</cp:coreProperties>
</file>