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</p:sldMasterIdLst>
  <p:notesMasterIdLst>
    <p:notesMasterId r:id="rId15"/>
  </p:notesMasterIdLst>
  <p:handoutMasterIdLst>
    <p:handoutMasterId r:id="rId16"/>
  </p:handoutMasterIdLst>
  <p:sldIdLst>
    <p:sldId id="288" r:id="rId2"/>
    <p:sldId id="289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90" r:id="rId11"/>
    <p:sldId id="285" r:id="rId12"/>
    <p:sldId id="286" r:id="rId13"/>
    <p:sldId id="287" r:id="rId14"/>
  </p:sldIdLst>
  <p:sldSz cx="11522075" cy="7200900"/>
  <p:notesSz cx="6858000" cy="9144000"/>
  <p:defaultTextStyle>
    <a:defPPr>
      <a:defRPr lang="it-IT"/>
    </a:defPPr>
    <a:lvl1pPr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66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8D2892-D146-414F-9664-95EAC0928B06}" type="datetimeFigureOut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796C21-9E13-46C3-A5F5-43EBCFD547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56930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5FF97F-8563-48AC-A249-838BC7AB8D3A}" type="datetimeFigureOut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C15662-10DA-418A-B1F3-3118C49B0E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43280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357678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941837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2212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081913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NAO  se sono combinazioni economiche - attività che genera:</a:t>
            </a:r>
          </a:p>
          <a:p>
            <a:pPr eaLnBrk="1" hangingPunct="1"/>
            <a:r>
              <a:rPr lang="it-IT" altLang="it-IT" smtClean="0"/>
              <a:t>- una variazione nella struttura aziendale,</a:t>
            </a:r>
          </a:p>
          <a:p>
            <a:pPr eaLnBrk="1" hangingPunct="1"/>
            <a:r>
              <a:rPr lang="it-IT" altLang="it-IT" smtClean="0"/>
              <a:t>- un VALORE Economico-Finanziario (Costi- Ricavi) </a:t>
            </a:r>
          </a:p>
        </p:txBody>
      </p:sp>
    </p:spTree>
    <p:extLst>
      <p:ext uri="{BB962C8B-B14F-4D97-AF65-F5344CB8AC3E}">
        <p14:creationId xmlns:p14="http://schemas.microsoft.com/office/powerpoint/2010/main" val="3332140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455132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93780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543947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Guardo le coppie di NAO</a:t>
            </a:r>
          </a:p>
          <a:p>
            <a:pPr eaLnBrk="1" hangingPunct="1"/>
            <a:r>
              <a:rPr lang="it-IT" altLang="it-IT" smtClean="0"/>
              <a:t>Interdipendenza Reciproca, es: partita di tennis, </a:t>
            </a:r>
          </a:p>
        </p:txBody>
      </p:sp>
    </p:spTree>
    <p:extLst>
      <p:ext uri="{BB962C8B-B14F-4D97-AF65-F5344CB8AC3E}">
        <p14:creationId xmlns:p14="http://schemas.microsoft.com/office/powerpoint/2010/main" val="2111044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815089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09433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/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CB68E7C0-7D81-4C7D-B3E1-77DC025EA1D2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F2E9D2BB-81BB-4631-8F21-3A016C4864D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6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9E46-11B6-4392-A96F-2BC080220479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E4AE-931D-484F-AD67-EF73C80799D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425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6195-199E-4C7B-BE42-007AC517572F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BF255-1F15-4F89-8167-DEA2F19B51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378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63E9-2B90-4C9D-9845-AF51D2CE42D8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0BFAF-F081-4680-89B3-7C0F7BD6CA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5320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/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/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3C49-B276-4A2C-9031-292B03A0BC03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7146-27A5-474C-93AA-D052D3F1E7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456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253B-29A8-4C03-B5C8-965A133671C4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4F47-14A3-4B68-B98A-F7E743536F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356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/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10F5E-7876-47FC-99EC-8A47246ACB8F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7845-D91A-48EC-A3D0-C783AC6BF3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162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1FD6B-B039-4D4D-AF1C-5CCD26C7B056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2441-B8E6-401E-9875-72C4A1477C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336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79C2-4564-401F-AB1F-D1054D642C88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74C7-B625-41DD-9EFE-E4F1EE7466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197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7200900" y="0"/>
            <a:ext cx="43211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/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5ADA-E76C-49C5-B29D-E7B1F32B4F37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49DA2AB7-C9B4-4FA7-BA67-467C279D9F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216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/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221F63C3-20C1-4669-AA11-07CB99F41D2C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D74DA074-CE36-4594-8B7A-68FFC67E37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9320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713" y="523875"/>
            <a:ext cx="10180637" cy="1741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12963"/>
            <a:ext cx="10163175" cy="39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" y="6732588"/>
            <a:ext cx="38893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smtClean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EB2E2F91-5CE8-4918-AA63-4E9358E9EB3E}" type="datetime1">
              <a:rPr lang="it-IT"/>
              <a:pPr>
                <a:defRPr/>
              </a:pPr>
              <a:t>21/11/2017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00" y="6881813"/>
            <a:ext cx="4752975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1988" y="6170613"/>
            <a:ext cx="2765425" cy="1466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735" b="0" smtClean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037A92-EE8A-47B0-9704-1B2E8E186D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3" r:id="rId8"/>
    <p:sldLayoutId id="2147483794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 kern="1200" spc="-113">
          <a:solidFill>
            <a:schemeClr val="accent1"/>
          </a:solidFill>
          <a:latin typeface="+mj-lt"/>
          <a:ea typeface="+mj-ea"/>
          <a:cs typeface="+mj-cs"/>
        </a:defRPr>
      </a:lvl1pPr>
      <a:lvl2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2pPr>
      <a:lvl3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3pPr>
      <a:lvl4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4pPr>
      <a:lvl5pPr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863600" rtl="0" fontAlgn="base">
        <a:lnSpc>
          <a:spcPct val="85000"/>
        </a:lnSpc>
        <a:spcBef>
          <a:spcPct val="0"/>
        </a:spcBef>
        <a:spcAft>
          <a:spcPct val="0"/>
        </a:spcAft>
        <a:defRPr sz="51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85725" indent="-85725" algn="l" defTabSz="863600" rtl="0" fontAlgn="base">
        <a:lnSpc>
          <a:spcPct val="85000"/>
        </a:lnSpc>
        <a:spcBef>
          <a:spcPts val="1225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1pPr>
      <a:lvl2pPr marL="327025" indent="-323850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517525" indent="-517525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776288" indent="-77628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4pPr>
      <a:lvl5pPr marL="1036638" indent="-1036638" algn="l" defTabSz="863600" rtl="0" fontAlgn="base">
        <a:lnSpc>
          <a:spcPct val="85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 "/>
        <a:defRPr sz="1700" kern="1200">
          <a:solidFill>
            <a:srgbClr val="262626"/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</p:spPr>
        <p:txBody>
          <a:bodyPr lIns="107728" tIns="53864" rIns="107728" bIns="53864"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endParaRPr lang="it-IT" b="1" dirty="0">
              <a:solidFill>
                <a:schemeClr val="bg2"/>
              </a:solidFill>
              <a:latin typeface="Times New Roman" pitchFamily="18" charset="0"/>
            </a:endParaRPr>
          </a:p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defTabSz="864199" fontAlgn="auto">
              <a:lnSpc>
                <a:spcPct val="90000"/>
              </a:lnSpc>
              <a:spcBef>
                <a:spcPts val="1229"/>
              </a:spcBef>
              <a:spcAft>
                <a:spcPts val="0"/>
              </a:spcAft>
              <a:defRPr/>
            </a:pPr>
            <a:r>
              <a:rPr lang="it-IT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>
              <a:defRPr/>
            </a:pPr>
            <a:r>
              <a:rPr lang="it-IT" sz="51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tangolo 1"/>
          <p:cNvSpPr>
            <a:spLocks noChangeArrowheads="1"/>
          </p:cNvSpPr>
          <p:nvPr/>
        </p:nvSpPr>
        <p:spPr bwMode="auto">
          <a:xfrm>
            <a:off x="1055688" y="1560513"/>
            <a:ext cx="9458325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350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1663" indent="-2667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6650" indent="-2667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3850" indent="-2667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21050" indent="-2667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250" indent="-2667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5450" indent="-2667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I NAO sono identificabili come insiemi di attività elementari caratterizzate da: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interdipendenza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affinità di ordine tecnico e culturale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produzione di un risultato specifico distintamente identificabile nei processi aziendali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55688" y="360363"/>
            <a:ext cx="979487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892175">
              <a:buFont typeface="Monotype Sorts" pitchFamily="2" charset="2"/>
              <a:buNone/>
              <a:defRPr/>
            </a:pPr>
            <a:r>
              <a:rPr lang="it-IT" sz="4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Nuclei di attività omogenee (NAO)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512763" y="455613"/>
            <a:ext cx="105298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1069975" eaLnBrk="1" hangingPunct="1">
              <a:defRPr/>
            </a:pPr>
            <a:r>
              <a:rPr lang="it-IT" sz="4700">
                <a:latin typeface="Arial" charset="0"/>
              </a:rPr>
              <a:t> </a:t>
            </a: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Limiti alle dimensioni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862013" y="2163763"/>
            <a:ext cx="598487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Assumendo che ogni supervisore abbia una quantità limitata di attenzione e di capacità di trattamento delle informazioni (Simon), esiste un limite alla possibilità di assegnare ad un’unità organizzativa risorse umane e compiti da gestire</a:t>
            </a:r>
            <a:r>
              <a:rPr lang="it-IT" altLang="it-IT" sz="2800">
                <a:solidFill>
                  <a:schemeClr val="tx2"/>
                </a:solidFill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2800">
              <a:solidFill>
                <a:schemeClr val="tx2"/>
              </a:solidFill>
            </a:endParaRPr>
          </a:p>
        </p:txBody>
      </p:sp>
      <p:graphicFrame>
        <p:nvGraphicFramePr>
          <p:cNvPr id="2560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96163" y="2560638"/>
          <a:ext cx="333375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ClipArt" r:id="rId4" imgW="3473450" imgH="3521075" progId="">
                  <p:embed/>
                </p:oleObj>
              </mc:Choice>
              <mc:Fallback>
                <p:oleObj name="ClipArt" r:id="rId4" imgW="3473450" imgH="352107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163" y="2560638"/>
                        <a:ext cx="3333750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512763" y="455613"/>
            <a:ext cx="105298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1069975" eaLnBrk="1" hangingPunct="1">
              <a:defRPr/>
            </a:pPr>
            <a:r>
              <a:rPr lang="it-IT" sz="5100">
                <a:latin typeface="Arial" charset="0"/>
              </a:rPr>
              <a:t> </a:t>
            </a: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Conflitti di interesse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133475" y="2466975"/>
            <a:ext cx="505142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L’assegnazione alla medesima persona di attività che sono orientate a obiettivi diversi e conflittuali può risultare disfunzionale per l’organizzazione.</a:t>
            </a: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3200">
              <a:solidFill>
                <a:schemeClr val="tx2"/>
              </a:solidFill>
            </a:endParaRPr>
          </a:p>
        </p:txBody>
      </p:sp>
      <p:graphicFrame>
        <p:nvGraphicFramePr>
          <p:cNvPr id="276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721475" y="3187700"/>
          <a:ext cx="3417888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ClipArt" r:id="rId4" imgW="4664075" imgH="3154363" progId="">
                  <p:embed/>
                </p:oleObj>
              </mc:Choice>
              <mc:Fallback>
                <p:oleObj name="ClipArt" r:id="rId4" imgW="4664075" imgH="3154363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3187700"/>
                        <a:ext cx="3417888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863600" y="560388"/>
            <a:ext cx="9794875" cy="70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1069975" eaLnBrk="1" hangingPunct="1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Soluzioni organizzative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04825" y="1439863"/>
            <a:ext cx="9383713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it-IT" altLang="it-IT" sz="3300">
                <a:solidFill>
                  <a:schemeClr val="tx2"/>
                </a:solidFill>
              </a:rPr>
              <a:t>	</a:t>
            </a:r>
            <a:r>
              <a:rPr lang="it-IT" altLang="it-IT" sz="3200">
                <a:solidFill>
                  <a:schemeClr val="tx2"/>
                </a:solidFill>
              </a:rPr>
              <a:t>Nel condurre il processo di aggregazione delle attività possiamo attenerci ad alcuni principi:</a:t>
            </a:r>
          </a:p>
          <a:p>
            <a:pPr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3200">
              <a:solidFill>
                <a:schemeClr val="tx2"/>
              </a:solidFill>
            </a:endParaRPr>
          </a:p>
          <a:p>
            <a:pPr defTabSz="914400" eaLnBrk="1" hangingPunct="1">
              <a:lnSpc>
                <a:spcPct val="80000"/>
              </a:lnSpc>
              <a:spcBef>
                <a:spcPct val="3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600">
                <a:solidFill>
                  <a:schemeClr val="tx2"/>
                </a:solidFill>
              </a:rPr>
              <a:t>massimizzare le interdipendenze all’interno di ogni unità e minimizzare le interdipendenze tra unità;</a:t>
            </a:r>
          </a:p>
          <a:p>
            <a:pPr algn="just" defTabSz="914400" eaLnBrk="1" hangingPunct="1">
              <a:lnSpc>
                <a:spcPct val="80000"/>
              </a:lnSpc>
              <a:spcBef>
                <a:spcPct val="3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600">
                <a:solidFill>
                  <a:schemeClr val="tx2"/>
                </a:solidFill>
              </a:rPr>
              <a:t>minimizzare la differenziazione delle specializzazioni interne ad ogni unità e massimizzare le differenziazioni tra unità;</a:t>
            </a:r>
          </a:p>
          <a:p>
            <a:pPr algn="just" defTabSz="914400" eaLnBrk="1" hangingPunct="1">
              <a:lnSpc>
                <a:spcPct val="80000"/>
              </a:lnSpc>
              <a:spcBef>
                <a:spcPct val="3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600">
                <a:solidFill>
                  <a:schemeClr val="tx2"/>
                </a:solidFill>
              </a:rPr>
              <a:t>realizzare economie di scala;</a:t>
            </a:r>
          </a:p>
          <a:p>
            <a:pPr algn="just" defTabSz="914400" eaLnBrk="1" hangingPunct="1">
              <a:lnSpc>
                <a:spcPct val="80000"/>
              </a:lnSpc>
              <a:spcBef>
                <a:spcPct val="3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600">
                <a:solidFill>
                  <a:schemeClr val="tx2"/>
                </a:solidFill>
              </a:rPr>
              <a:t>la dimensione delle unità deve essere tale che il costo di controllo non sia superiore alla riduzione dei costi di coordinamento;</a:t>
            </a:r>
          </a:p>
          <a:p>
            <a:pPr algn="just" defTabSz="914400" eaLnBrk="1" hangingPunct="1">
              <a:lnSpc>
                <a:spcPct val="80000"/>
              </a:lnSpc>
              <a:spcBef>
                <a:spcPct val="3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600">
                <a:solidFill>
                  <a:schemeClr val="tx2"/>
                </a:solidFill>
              </a:rPr>
              <a:t>non devono essere aggregate attività con interessi in conflitto.</a:t>
            </a:r>
          </a:p>
        </p:txBody>
      </p:sp>
      <p:graphicFrame>
        <p:nvGraphicFramePr>
          <p:cNvPr id="2970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9505950" y="1296988"/>
          <a:ext cx="187325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ClipArt" r:id="rId4" imgW="2751138" imgH="3452813" progId="">
                  <p:embed/>
                </p:oleObj>
              </mc:Choice>
              <mc:Fallback>
                <p:oleObj name="ClipArt" r:id="rId4" imgW="2751138" imgH="3452813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5950" y="1296988"/>
                        <a:ext cx="187325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223963" y="1519238"/>
            <a:ext cx="9432925" cy="1447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>
              <a:defRPr/>
            </a:pPr>
            <a:r>
              <a:rPr lang="it-IT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progettazione degli assetti organizzativi di dettaglio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defTabSz="864199" fontAlgn="auto">
              <a:spcAft>
                <a:spcPts val="0"/>
              </a:spcAft>
              <a:defRPr/>
            </a:pPr>
            <a:r>
              <a:rPr lang="it-IT" altLang="it-IT" sz="5104" smtClean="0"/>
              <a:t>  </a:t>
            </a:r>
            <a:br>
              <a:rPr lang="it-IT" altLang="it-IT" sz="5104" smtClean="0"/>
            </a:br>
            <a:endParaRPr lang="it-IT" altLang="it-IT" sz="5104" smtClean="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0" y="647700"/>
            <a:ext cx="1152207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1069975" eaLnBrk="1" hangingPunct="1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progettazione delle </a:t>
            </a:r>
            <a:b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unità organizzative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7700" y="2303463"/>
            <a:ext cx="6272213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it-IT" altLang="it-IT" sz="3200">
                <a:solidFill>
                  <a:schemeClr val="tx2"/>
                </a:solidFill>
              </a:rPr>
              <a:t>Per progettare i confini delle unità organizzative è necessario individuare un’unità di analisi elementare.</a:t>
            </a:r>
          </a:p>
          <a:p>
            <a:pPr algn="just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3200">
              <a:solidFill>
                <a:schemeClr val="tx2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3200">
              <a:solidFill>
                <a:schemeClr val="tx2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it-IT" altLang="it-IT" sz="3200">
                <a:solidFill>
                  <a:schemeClr val="tx2"/>
                </a:solidFill>
              </a:rPr>
              <a:t>In altre parole occorre individuare le unità elementari</a:t>
            </a:r>
          </a:p>
        </p:txBody>
      </p:sp>
      <p:graphicFrame>
        <p:nvGraphicFramePr>
          <p:cNvPr id="10245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67550" y="3384550"/>
          <a:ext cx="3808413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lipArt" r:id="rId4" imgW="4603750" imgH="2536825" progId="">
                  <p:embed/>
                </p:oleObj>
              </mc:Choice>
              <mc:Fallback>
                <p:oleObj name="ClipArt" r:id="rId4" imgW="4603750" imgH="2536825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3384550"/>
                        <a:ext cx="3808413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AutoShape 6"/>
          <p:cNvSpPr>
            <a:spLocks noChangeArrowheads="1"/>
          </p:cNvSpPr>
          <p:nvPr/>
        </p:nvSpPr>
        <p:spPr bwMode="auto">
          <a:xfrm rot="16200000" flipH="1">
            <a:off x="3031331" y="4314032"/>
            <a:ext cx="785813" cy="12319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FF3300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512763" y="239713"/>
            <a:ext cx="105298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1069975" eaLnBrk="1" hangingPunct="1"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Descrizione del Processo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04825" y="1800225"/>
            <a:ext cx="10512425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704850" indent="-7048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485900" indent="-6286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it-IT" altLang="it-IT" sz="3600">
                <a:solidFill>
                  <a:schemeClr val="tx2"/>
                </a:solidFill>
              </a:rPr>
              <a:t>	Il processo che porta alla determinazione delle unità organizzative richiede cinque passaggi:</a:t>
            </a:r>
          </a:p>
          <a:p>
            <a:pPr algn="just"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3600">
              <a:solidFill>
                <a:schemeClr val="tx2"/>
              </a:solidFill>
            </a:endParaRPr>
          </a:p>
          <a:p>
            <a:pPr lvl="1" defTabSz="91440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Monotype Sorts"/>
              <a:buAutoNum type="arabicPeriod"/>
            </a:pPr>
            <a:r>
              <a:rPr lang="it-IT" altLang="it-IT" sz="2800">
                <a:solidFill>
                  <a:schemeClr val="tx2"/>
                </a:solidFill>
              </a:rPr>
              <a:t>Individuazione delle attività elementari </a:t>
            </a:r>
          </a:p>
          <a:p>
            <a:pPr lvl="1" defTabSz="91440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Monotype Sorts"/>
              <a:buAutoNum type="arabicPeriod"/>
            </a:pPr>
            <a:r>
              <a:rPr lang="it-IT" altLang="it-IT" sz="2800">
                <a:solidFill>
                  <a:schemeClr val="tx2"/>
                </a:solidFill>
              </a:rPr>
              <a:t>Analisi delle affinità/diversità culturali  </a:t>
            </a:r>
          </a:p>
          <a:p>
            <a:pPr lvl="1" defTabSz="91440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Monotype Sorts"/>
              <a:buAutoNum type="arabicPeriod"/>
            </a:pPr>
            <a:r>
              <a:rPr lang="it-IT" altLang="it-IT" sz="2800">
                <a:solidFill>
                  <a:schemeClr val="tx2"/>
                </a:solidFill>
              </a:rPr>
              <a:t>Analisi delle affinità/diversità tecniche</a:t>
            </a:r>
          </a:p>
          <a:p>
            <a:pPr lvl="1" defTabSz="91440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Monotype Sorts"/>
              <a:buAutoNum type="arabicPeriod"/>
            </a:pPr>
            <a:r>
              <a:rPr lang="it-IT" altLang="it-IT" sz="2800">
                <a:solidFill>
                  <a:schemeClr val="tx2"/>
                </a:solidFill>
              </a:rPr>
              <a:t>Analisi delle interdipendenze</a:t>
            </a:r>
          </a:p>
          <a:p>
            <a:pPr lvl="1" defTabSz="914400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Monotype Sorts"/>
              <a:buAutoNum type="arabicPeriod"/>
            </a:pPr>
            <a:r>
              <a:rPr lang="it-IT" altLang="it-IT" sz="2800">
                <a:solidFill>
                  <a:schemeClr val="tx2"/>
                </a:solidFill>
              </a:rPr>
              <a:t>Aggregazione delle attività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504825" y="576263"/>
            <a:ext cx="10529888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1069975" eaLnBrk="1" hangingPunct="1">
              <a:buFont typeface="Monotype Sorts" pitchFamily="2" charset="2"/>
              <a:buNone/>
              <a:defRPr/>
            </a:pPr>
            <a:r>
              <a:rPr lang="it-IT" sz="3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Individuazione delle attività elementari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79450" y="2160588"/>
            <a:ext cx="633730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Le attività elementari sono costituite da insiemi di operazioni non utilmente distinguibili.</a:t>
            </a:r>
          </a:p>
          <a:p>
            <a:pPr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it-IT" altLang="it-IT" sz="2800">
              <a:solidFill>
                <a:schemeClr val="tx2"/>
              </a:solidFill>
            </a:endParaRPr>
          </a:p>
          <a:p>
            <a:pPr defTabSz="9144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Esse dunque non rappresentano una dimensione minima in termini assoluti, rappresentano infatti la dimensione minima relativamente ai fini dell’analisi organizzativa.</a:t>
            </a:r>
          </a:p>
        </p:txBody>
      </p:sp>
      <p:graphicFrame>
        <p:nvGraphicFramePr>
          <p:cNvPr id="1434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248525" y="3103563"/>
          <a:ext cx="3627438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lipArt" r:id="rId4" imgW="5995988" imgH="3848100" progId="">
                  <p:embed/>
                </p:oleObj>
              </mc:Choice>
              <mc:Fallback>
                <p:oleObj name="ClipArt" r:id="rId4" imgW="5995988" imgH="384810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3103563"/>
                        <a:ext cx="3627438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31800" y="1655763"/>
            <a:ext cx="1030605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Derivano dal tipo di tecnica richiesta per svolgere ciascuna attività</a:t>
            </a: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endParaRPr lang="it-IT" altLang="it-IT" sz="320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Tra i criteri principali di determinazione abbiamo: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professionalità richiesta (competenze)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mercati serviti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prodotti trattati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055688" y="400050"/>
            <a:ext cx="979487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892175">
              <a:buFont typeface="Monotype Sorts" pitchFamily="2" charset="2"/>
              <a:buNone/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Affinità tecniche</a:t>
            </a:r>
          </a:p>
        </p:txBody>
      </p:sp>
      <p:graphicFrame>
        <p:nvGraphicFramePr>
          <p:cNvPr id="1638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847013" y="3978275"/>
          <a:ext cx="2413000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ClipArt" r:id="rId4" imgW="2171700" imgH="3086100" progId="">
                  <p:embed/>
                </p:oleObj>
              </mc:Choice>
              <mc:Fallback>
                <p:oleObj name="ClipArt" r:id="rId4" imgW="2171700" imgH="308610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013" y="3978275"/>
                        <a:ext cx="2413000" cy="286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44463" y="1584325"/>
            <a:ext cx="110172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9950" indent="-334963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Derivano dal profilo di cultura organizzativa che si associa ad ogni attività. Tra le principali antinomie distinguiamo: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r>
              <a:rPr lang="it-IT" altLang="it-IT" sz="2800">
                <a:solidFill>
                  <a:schemeClr val="tx2"/>
                </a:solidFill>
              </a:rPr>
              <a:t>orientamento al compito 		 orientamento al risultato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r>
              <a:rPr lang="it-IT" altLang="it-IT" sz="2800">
                <a:solidFill>
                  <a:schemeClr val="tx2"/>
                </a:solidFill>
              </a:rPr>
              <a:t>orientamento alle procedure		 orientamento alle persone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r>
              <a:rPr lang="it-IT" altLang="it-IT" sz="2800">
                <a:solidFill>
                  <a:schemeClr val="tx2"/>
                </a:solidFill>
              </a:rPr>
              <a:t>orientamento al breve		orientamento al lungo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1055688" y="479425"/>
            <a:ext cx="979487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892175">
              <a:buFont typeface="Monotype Sorts" pitchFamily="2" charset="2"/>
              <a:buNone/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Affinità culturali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5969000" y="3228975"/>
            <a:ext cx="655638" cy="227013"/>
            <a:chOff x="2764" y="2116"/>
            <a:chExt cx="328" cy="136"/>
          </a:xfrm>
        </p:grpSpPr>
        <p:sp>
          <p:nvSpPr>
            <p:cNvPr id="18444" name="AutoShape 5"/>
            <p:cNvSpPr>
              <a:spLocks noChangeArrowheads="1"/>
            </p:cNvSpPr>
            <p:nvPr/>
          </p:nvSpPr>
          <p:spPr bwMode="auto">
            <a:xfrm>
              <a:off x="2956" y="2116"/>
              <a:ext cx="136" cy="136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8445" name="AutoShape 6"/>
            <p:cNvSpPr>
              <a:spLocks noChangeArrowheads="1"/>
            </p:cNvSpPr>
            <p:nvPr/>
          </p:nvSpPr>
          <p:spPr bwMode="auto">
            <a:xfrm flipH="1">
              <a:off x="2764" y="2116"/>
              <a:ext cx="136" cy="136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pSp>
        <p:nvGrpSpPr>
          <p:cNvPr id="18437" name="Group 7"/>
          <p:cNvGrpSpPr>
            <a:grpSpLocks/>
          </p:cNvGrpSpPr>
          <p:nvPr/>
        </p:nvGrpSpPr>
        <p:grpSpPr bwMode="auto">
          <a:xfrm>
            <a:off x="5976938" y="3744913"/>
            <a:ext cx="655637" cy="227012"/>
            <a:chOff x="2764" y="2356"/>
            <a:chExt cx="328" cy="136"/>
          </a:xfrm>
        </p:grpSpPr>
        <p:sp>
          <p:nvSpPr>
            <p:cNvPr id="18442" name="AutoShape 8"/>
            <p:cNvSpPr>
              <a:spLocks noChangeArrowheads="1"/>
            </p:cNvSpPr>
            <p:nvPr/>
          </p:nvSpPr>
          <p:spPr bwMode="auto">
            <a:xfrm>
              <a:off x="2956" y="2356"/>
              <a:ext cx="136" cy="136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8443" name="AutoShape 9"/>
            <p:cNvSpPr>
              <a:spLocks noChangeArrowheads="1"/>
            </p:cNvSpPr>
            <p:nvPr/>
          </p:nvSpPr>
          <p:spPr bwMode="auto">
            <a:xfrm flipH="1">
              <a:off x="2764" y="2356"/>
              <a:ext cx="136" cy="136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pSp>
        <p:nvGrpSpPr>
          <p:cNvPr id="18438" name="Group 10"/>
          <p:cNvGrpSpPr>
            <a:grpSpLocks/>
          </p:cNvGrpSpPr>
          <p:nvPr/>
        </p:nvGrpSpPr>
        <p:grpSpPr bwMode="auto">
          <a:xfrm>
            <a:off x="5976938" y="4248150"/>
            <a:ext cx="655637" cy="227013"/>
            <a:chOff x="2764" y="2596"/>
            <a:chExt cx="328" cy="136"/>
          </a:xfrm>
        </p:grpSpPr>
        <p:sp>
          <p:nvSpPr>
            <p:cNvPr id="18440" name="AutoShape 11"/>
            <p:cNvSpPr>
              <a:spLocks noChangeArrowheads="1"/>
            </p:cNvSpPr>
            <p:nvPr/>
          </p:nvSpPr>
          <p:spPr bwMode="auto">
            <a:xfrm>
              <a:off x="2956" y="2596"/>
              <a:ext cx="136" cy="136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8441" name="AutoShape 12"/>
            <p:cNvSpPr>
              <a:spLocks noChangeArrowheads="1"/>
            </p:cNvSpPr>
            <p:nvPr/>
          </p:nvSpPr>
          <p:spPr bwMode="auto">
            <a:xfrm flipH="1">
              <a:off x="2764" y="2596"/>
              <a:ext cx="136" cy="136"/>
            </a:xfrm>
            <a:prstGeom prst="rightArrow">
              <a:avLst>
                <a:gd name="adj1" fmla="val 75000"/>
                <a:gd name="adj2" fmla="val 5000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aphicFrame>
        <p:nvGraphicFramePr>
          <p:cNvPr id="18439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73700" y="4968875"/>
          <a:ext cx="1655763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ClipArt" r:id="rId4" imgW="4335463" imgH="4716463" progId="">
                  <p:embed/>
                </p:oleObj>
              </mc:Choice>
              <mc:Fallback>
                <p:oleObj name="ClipArt" r:id="rId4" imgW="4335463" imgH="4716463" progId="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4968875"/>
                        <a:ext cx="1655763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512763" y="239713"/>
            <a:ext cx="10529887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892175">
              <a:buFont typeface="Monotype Sorts" pitchFamily="2" charset="2"/>
              <a:buNone/>
              <a:defRPr/>
            </a:pPr>
            <a:r>
              <a:rPr lang="it-IT" sz="4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Analisi delle Interdipendenze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76263" y="1979613"/>
            <a:ext cx="1030605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L’interdipendenza nasce quando il risultato dell’azione di un’unità dipende dalle azioni poste in essere da un’altra unità organizzativa.</a:t>
            </a: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Thompson distingue: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Interdipendenza semplice;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Interdipendenza sequenziale;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Interdipendenza reciproca;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2800">
                <a:solidFill>
                  <a:schemeClr val="tx2"/>
                </a:solidFill>
              </a:rPr>
              <a:t>Interdipendenza intensiva.</a:t>
            </a:r>
          </a:p>
        </p:txBody>
      </p:sp>
      <p:graphicFrame>
        <p:nvGraphicFramePr>
          <p:cNvPr id="2048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758113" y="3752850"/>
          <a:ext cx="2797175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ClipArt" r:id="rId4" imgW="3314700" imgH="3292475" progId="">
                  <p:embed/>
                </p:oleObj>
              </mc:Choice>
              <mc:Fallback>
                <p:oleObj name="ClipArt" r:id="rId4" imgW="3314700" imgH="3292475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8113" y="3752850"/>
                        <a:ext cx="2797175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76263" y="2079625"/>
            <a:ext cx="1030605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/>
          <a:lstStyle>
            <a:lvl1pPr marL="401638" indent="-401638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Le attività elementari devono essere assegnate alle unità organizzative sulla base di precisi criteri di aggregazione: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it-IT" altLang="it-IT" sz="3200">
              <a:solidFill>
                <a:schemeClr val="tx2"/>
              </a:solidFill>
            </a:endParaRP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INTERDIPENDENZE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AFFINITÀ  TECNICA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</a:pPr>
            <a:r>
              <a:rPr lang="it-IT" altLang="it-IT" sz="3200">
                <a:solidFill>
                  <a:schemeClr val="tx2"/>
                </a:solidFill>
              </a:rPr>
              <a:t>AFFINITÀ  CULTURALE</a:t>
            </a:r>
          </a:p>
          <a:p>
            <a:pPr lvl="2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None/>
            </a:pPr>
            <a:endParaRPr lang="it-IT" altLang="it-IT" sz="3200">
              <a:solidFill>
                <a:schemeClr val="tx2"/>
              </a:solidFill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055688" y="384175"/>
            <a:ext cx="9794875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871" tIns="52007" rIns="105871" bIns="52007" anchor="ctr"/>
          <a:lstStyle/>
          <a:p>
            <a:pPr algn="ctr" defTabSz="892175">
              <a:buFont typeface="Monotype Sorts" pitchFamily="2" charset="2"/>
              <a:buNone/>
              <a:defRPr/>
            </a:pPr>
            <a:r>
              <a:rPr lang="it-IT" sz="4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Aggregazione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641</TotalTime>
  <Words>342</Words>
  <Application>Microsoft Office PowerPoint</Application>
  <PresentationFormat>Personalizzato</PresentationFormat>
  <Paragraphs>74</Paragraphs>
  <Slides>13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Monotype Sorts</vt:lpstr>
      <vt:lpstr>Tahoma</vt:lpstr>
      <vt:lpstr>Times New Roman</vt:lpstr>
      <vt:lpstr>Wingdings</vt:lpstr>
      <vt:lpstr>Metropolitano</vt:lpstr>
      <vt:lpstr>ClipArt</vt:lpstr>
      <vt:lpstr>   </vt:lpstr>
      <vt:lpstr>Presentazione standard di PowerPoint</vt:lpstr>
      <vt:lpstr>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123</cp:revision>
  <dcterms:created xsi:type="dcterms:W3CDTF">2007-08-31T22:20:17Z</dcterms:created>
  <dcterms:modified xsi:type="dcterms:W3CDTF">2017-11-21T15:44:33Z</dcterms:modified>
</cp:coreProperties>
</file>