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27"/>
  </p:notesMasterIdLst>
  <p:handoutMasterIdLst>
    <p:handoutMasterId r:id="rId28"/>
  </p:handoutMasterIdLst>
  <p:sldIdLst>
    <p:sldId id="288" r:id="rId2"/>
    <p:sldId id="309" r:id="rId3"/>
    <p:sldId id="290" r:id="rId4"/>
    <p:sldId id="291" r:id="rId5"/>
    <p:sldId id="292" r:id="rId6"/>
    <p:sldId id="293" r:id="rId7"/>
    <p:sldId id="313" r:id="rId8"/>
    <p:sldId id="314" r:id="rId9"/>
    <p:sldId id="294" r:id="rId10"/>
    <p:sldId id="295" r:id="rId11"/>
    <p:sldId id="296" r:id="rId12"/>
    <p:sldId id="297" r:id="rId13"/>
    <p:sldId id="299" r:id="rId14"/>
    <p:sldId id="300" r:id="rId15"/>
    <p:sldId id="301" r:id="rId16"/>
    <p:sldId id="302" r:id="rId17"/>
    <p:sldId id="310" r:id="rId18"/>
    <p:sldId id="311" r:id="rId19"/>
    <p:sldId id="312" r:id="rId20"/>
    <p:sldId id="303" r:id="rId21"/>
    <p:sldId id="304" r:id="rId22"/>
    <p:sldId id="305" r:id="rId23"/>
    <p:sldId id="306" r:id="rId24"/>
    <p:sldId id="307" r:id="rId25"/>
    <p:sldId id="308" r:id="rId26"/>
  </p:sldIdLst>
  <p:sldSz cx="11522075" cy="7200900"/>
  <p:notesSz cx="6858000" cy="9144000"/>
  <p:defaultTextStyle>
    <a:defPPr>
      <a:defRPr lang="it-IT"/>
    </a:defPPr>
    <a:lvl1pPr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87172" autoAdjust="0"/>
  </p:normalViewPr>
  <p:slideViewPr>
    <p:cSldViewPr>
      <p:cViewPr varScale="1">
        <p:scale>
          <a:sx n="74" d="100"/>
          <a:sy n="74" d="100"/>
        </p:scale>
        <p:origin x="1166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5407FC-DFCD-4F82-9615-E13839134EAF}" type="datetimeFigureOut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2D03B90-73B1-4E1A-8955-BFA665C2DED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013654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A684F-36E7-4BE2-8576-E99E441EBBB0}" type="datetimeFigureOut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9D1D903-2C04-42D5-8E69-10BCC1F7C67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07876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296130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4830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5568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740347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043969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06427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90745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3125" y="800100"/>
            <a:ext cx="5110163" cy="3194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57688"/>
            <a:ext cx="5029200" cy="4135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636004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911379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33797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>
            <a:normAutofit/>
          </a:bodyPr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759159F0-71E2-4906-AF5B-9CB07460450B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32E753B-AAAE-47D9-88AC-6C5283E70A3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900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012371-76EA-40C4-852D-C59EB1CBA962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D0C5-0CEE-412B-B875-E023490D640B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044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749162-F431-4081-AA32-91DD36E952BB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9D9C-DBB9-4D53-B569-BCEDEF728FC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719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479425"/>
            <a:ext cx="10369550" cy="1441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76263" y="2079625"/>
            <a:ext cx="10369550" cy="40814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A9EA7-29AB-4481-BEE7-1FDD9618D99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E81E-893E-43CC-BEEA-C6B7AD40CF78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0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5ECACD-BA29-458A-8566-D882FA68606F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A18C-1893-4CF9-A033-F6C6EDD3DDD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997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>
            <a:normAutofit/>
          </a:bodyPr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341784-9B4E-4FC7-A85A-51931B88B258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F141-5D8D-4929-AB4A-617AE6ECD1D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745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C9BFF-3B04-4EE2-8956-3E31DFA157F9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34812-DB7D-426D-A825-3502507DA1EF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0411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95023-025C-48BE-85D0-5542D8E46853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F687-13E7-45BA-87C4-58DA9918699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993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5F43-361E-4C93-9EC1-5624E75FDF13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DE4C-64C4-4CFB-811C-DF4FEEC40CA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7139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1DC7C9-40BC-4EDD-B99F-84B1910BE2A3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5F0A-8634-40AE-B095-51CA83C093B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227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1297" y="0"/>
            <a:ext cx="4320778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>
            <a:normAutofit/>
          </a:bodyPr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marL="0" marR="0" lvl="0" indent="0" algn="l" defTabSz="864199" rtl="0" eaLnBrk="1" fontAlgn="auto" latinLnBrk="0" hangingPunct="1">
              <a:lnSpc>
                <a:spcPct val="100000"/>
              </a:lnSpc>
              <a:spcBef>
                <a:spcPts val="132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1249F-5518-4C05-BA5F-EFAC1C52674C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8BB771E-5231-42D3-BB34-43172C75F73F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9922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>
            <a:normAutofit/>
          </a:bodyPr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CB81463D-41AF-4198-983D-0EFE4C48CAC6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5327501-9B18-4451-AE1F-7ECA28AD7D0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432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112" y="524510"/>
            <a:ext cx="10180833" cy="1741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6" y="2112265"/>
            <a:ext cx="10162830" cy="3954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117" y="6733069"/>
            <a:ext cx="38887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3B0DD98E-F77A-4AA8-9709-0A37C3873AD9}" type="datetime1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117" y="6882432"/>
            <a:ext cx="4752856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2367" y="6170233"/>
            <a:ext cx="2765298" cy="14668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73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A379952-6126-470E-9F84-00DB9D725543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532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864199" rtl="0" eaLnBrk="1" latinLnBrk="0" hangingPunct="1">
        <a:lnSpc>
          <a:spcPct val="85000"/>
        </a:lnSpc>
        <a:spcBef>
          <a:spcPct val="0"/>
        </a:spcBef>
        <a:buNone/>
        <a:defRPr sz="5104" kern="1200" spc="-11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86420" indent="-86420" algn="l" defTabSz="864199" rtl="0" eaLnBrk="1" latinLnBrk="0" hangingPunct="1">
        <a:lnSpc>
          <a:spcPct val="85000"/>
        </a:lnSpc>
        <a:spcBef>
          <a:spcPts val="1229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28396" indent="-324075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8520" indent="-51852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89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77779" indent="-77777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37039" indent="-103703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www.alexgiuffrida.com/wp-content/uploads/2012/12/imag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</p:spPr>
        <p:txBody>
          <a:bodyPr lIns="107728" tIns="53864" rIns="107728" bIns="53864" anchor="b"/>
          <a:lstStyle/>
          <a:p>
            <a:pPr eaLnBrk="1" hangingPunct="1"/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895850"/>
            <a:ext cx="7273925" cy="2005013"/>
          </a:xfrm>
        </p:spPr>
        <p:txBody>
          <a:bodyPr lIns="107728" tIns="53864" rIns="107728" bIns="53864"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  <a:endParaRPr lang="it-IT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 eaLnBrk="0" hangingPunct="0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00063"/>
            <a:ext cx="10498138" cy="88265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Rotazione dei compiti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84325" y="2087563"/>
            <a:ext cx="856297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3600">
                <a:solidFill>
                  <a:schemeClr val="tx2"/>
                </a:solidFill>
              </a:rPr>
              <a:t>Consente di variare periodicamente le mansioni al singolo lavoratore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5578475" y="3600450"/>
            <a:ext cx="0" cy="1209675"/>
          </a:xfrm>
          <a:prstGeom prst="line">
            <a:avLst/>
          </a:prstGeom>
          <a:noFill/>
          <a:ln w="762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44613" y="4800600"/>
            <a:ext cx="76803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it-IT" sz="2800">
              <a:latin typeface="Tahoma" panose="020B060403050404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368425" y="5037138"/>
            <a:ext cx="8347075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3800" b="1">
                <a:solidFill>
                  <a:schemeClr val="tx2"/>
                </a:solidFill>
                <a:latin typeface="Tahoma" panose="020B0604030504040204" pitchFamily="34" charset="0"/>
              </a:rPr>
              <a:t>Combatte monotonia e ripetitività e migliora le capacità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952500" y="727075"/>
            <a:ext cx="9818688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 anchor="b"/>
          <a:lstStyle/>
          <a:p>
            <a:pPr algn="ctr" defTabSz="1069975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Allargamento mansioni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42988" y="2016125"/>
            <a:ext cx="9728200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</a:pPr>
            <a:r>
              <a:rPr lang="it-IT" altLang="it-IT" sz="2800">
                <a:solidFill>
                  <a:schemeClr val="tx2"/>
                </a:solidFill>
              </a:rPr>
              <a:t>L’allargamento orizzontale delle mansioni consiste nell’aumento della varietà di compiti assegnati</a:t>
            </a:r>
          </a:p>
          <a:p>
            <a:pPr algn="just" eaLnBrk="1" hangingPunct="1">
              <a:buClr>
                <a:schemeClr val="folHlink"/>
              </a:buClr>
              <a:buSzPct val="50000"/>
              <a:buFontTx/>
              <a:buNone/>
            </a:pPr>
            <a:r>
              <a:rPr lang="it-IT" altLang="it-IT" sz="3200">
                <a:solidFill>
                  <a:schemeClr val="tx2"/>
                </a:solidFill>
              </a:rPr>
              <a:t>Finalità: </a:t>
            </a:r>
          </a:p>
          <a:p>
            <a:pPr eaLnBrk="1" hangingPunct="1">
              <a:buClr>
                <a:schemeClr val="folHlink"/>
              </a:buClr>
              <a:buSzPct val="60000"/>
            </a:pPr>
            <a:r>
              <a:rPr lang="it-IT" altLang="it-IT" sz="2800">
                <a:solidFill>
                  <a:schemeClr val="tx2"/>
                </a:solidFill>
              </a:rPr>
              <a:t>far fronte alla variabilità del ciclo, per cambiamenti nel mix di modelli, o all’incertezza sui volumi richiesti per singoli sotto-insiemi </a:t>
            </a:r>
          </a:p>
          <a:p>
            <a:pPr eaLnBrk="1" hangingPunct="1">
              <a:buClr>
                <a:schemeClr val="folHlink"/>
              </a:buClr>
              <a:buSzPct val="60000"/>
            </a:pPr>
            <a:r>
              <a:rPr lang="it-IT" altLang="it-IT" sz="2800">
                <a:solidFill>
                  <a:schemeClr val="tx2"/>
                </a:solidFill>
              </a:rPr>
              <a:t>assicurare prestazioni lavorative migliori in quanto le persone sono più motivate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87338"/>
            <a:ext cx="10369550" cy="1057275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Arricchimento mansioni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20725" y="1631950"/>
            <a:ext cx="10226675" cy="520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defRPr/>
            </a:pPr>
            <a:r>
              <a:rPr lang="it-IT" sz="2800" dirty="0" smtClean="0">
                <a:solidFill>
                  <a:schemeClr val="tx2"/>
                </a:solidFill>
              </a:rPr>
              <a:t>Al lavoratore è richiesto di esercitare un maggiore controllo </a:t>
            </a:r>
            <a:r>
              <a:rPr lang="it-IT" altLang="it-IT" sz="2800" dirty="0" smtClean="0">
                <a:solidFill>
                  <a:schemeClr val="tx2"/>
                </a:solidFill>
              </a:rPr>
              <a:t>sulla situazione di lavoro, sulla gestione delle varianze con conseguente responsabilizzazione</a:t>
            </a:r>
          </a:p>
          <a:p>
            <a:pPr marL="0" indent="0" eaLnBrk="1" hangingPunct="1"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it-IT" altLang="it-IT" sz="3200" dirty="0" smtClean="0">
                <a:solidFill>
                  <a:schemeClr val="tx2"/>
                </a:solidFill>
              </a:rPr>
              <a:t>Finalità: </a:t>
            </a:r>
          </a:p>
          <a:p>
            <a:pPr eaLnBrk="1" hangingPunct="1">
              <a:buClr>
                <a:schemeClr val="folHlink"/>
              </a:buClr>
              <a:buSzPct val="60000"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aumento della qualificazione professionale;</a:t>
            </a:r>
          </a:p>
          <a:p>
            <a:pPr eaLnBrk="1" hangingPunct="1">
              <a:buClr>
                <a:schemeClr val="folHlink"/>
              </a:buClr>
              <a:buSzPct val="60000"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consapevolezza degli obiettivi e delle risorse disponibili;</a:t>
            </a:r>
          </a:p>
          <a:p>
            <a:pPr eaLnBrk="1" hangingPunct="1">
              <a:buClr>
                <a:schemeClr val="folHlink"/>
              </a:buClr>
              <a:buSzPct val="60000"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feedback diretto degli operatori sulla qualità del risultato;</a:t>
            </a:r>
          </a:p>
          <a:p>
            <a:pPr eaLnBrk="1" hangingPunct="1">
              <a:buClr>
                <a:schemeClr val="folHlink"/>
              </a:buClr>
              <a:buSzPct val="60000"/>
              <a:defRPr/>
            </a:pPr>
            <a:r>
              <a:rPr lang="it-IT" altLang="it-IT" sz="2800" dirty="0" smtClean="0">
                <a:solidFill>
                  <a:schemeClr val="tx2"/>
                </a:solidFill>
              </a:rPr>
              <a:t>riduzione proporzionale degli operatori indiretti, rispetto a quelli diretti, con effetti positivi sulla produttività per le maggiori possibilità di razionalizzazione e controllo.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2013" y="784225"/>
            <a:ext cx="9793287" cy="1160463"/>
          </a:xfrm>
        </p:spPr>
        <p:txBody>
          <a:bodyPr lIns="107728" tIns="53864" rIns="107728" bIns="53864" anchor="b">
            <a:normAutofit fontScale="90000"/>
          </a:bodyPr>
          <a:lstStyle/>
          <a:p>
            <a:pPr algn="ctr" eaLnBrk="1" hangingPunct="1">
              <a:defRPr/>
            </a:pPr>
            <a:r>
              <a:rPr lang="it-IT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Contenuto dei compiti e determinanti dei </a:t>
            </a:r>
            <a:r>
              <a:rPr lang="it-IT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risultati</a:t>
            </a:r>
            <a:endParaRPr lang="it-IT" sz="4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402013" y="6323013"/>
            <a:ext cx="4976812" cy="5461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89475" y="6323013"/>
            <a:ext cx="23637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Tahoma" panose="020B0604030504040204" pitchFamily="34" charset="0"/>
              </a:rPr>
              <a:t>RISULTATI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951038" y="4506913"/>
            <a:ext cx="3151187" cy="866775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12988" y="4733925"/>
            <a:ext cx="22034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latin typeface="Tahoma" panose="020B0604030504040204" pitchFamily="34" charset="0"/>
              </a:rPr>
              <a:t>CAPACITÀ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537325" y="4487863"/>
            <a:ext cx="3152775" cy="866775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629400" y="4703763"/>
            <a:ext cx="30686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latin typeface="Tahoma" panose="020B0604030504040204" pitchFamily="34" charset="0"/>
              </a:rPr>
              <a:t>MOTIVAZIONE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645150" y="4703763"/>
            <a:ext cx="5095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14350" y="2563813"/>
            <a:ext cx="3152775" cy="8667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930775" y="2563813"/>
            <a:ext cx="3152775" cy="8667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038600" y="2779713"/>
            <a:ext cx="50958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090613" y="2693988"/>
            <a:ext cx="196056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latin typeface="Tahoma" panose="020B0604030504040204" pitchFamily="34" charset="0"/>
              </a:rPr>
              <a:t>ABILITÀ 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124450" y="2768600"/>
            <a:ext cx="28035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latin typeface="Tahoma" panose="020B0604030504040204" pitchFamily="34" charset="0"/>
              </a:rPr>
              <a:t>TECNOLOGIA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25425" y="2239963"/>
            <a:ext cx="8529638" cy="1430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3946525" y="3827463"/>
            <a:ext cx="655638" cy="466725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639888" y="4406900"/>
            <a:ext cx="9202737" cy="1187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5578475" y="5716588"/>
            <a:ext cx="657225" cy="466725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760413" y="1984375"/>
            <a:ext cx="23129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SENSO DEL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COMPITO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673600" y="2768600"/>
            <a:ext cx="2043113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SIGNIFICA-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TIVITÀ 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4673600" y="4130675"/>
            <a:ext cx="2068513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RESPONSA-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BILITÀ 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73600" y="5414963"/>
            <a:ext cx="2455863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CONOSCENZA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DEI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RISULTATI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709613" y="4333875"/>
            <a:ext cx="2408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AUTONOMIA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725488" y="5503863"/>
            <a:ext cx="24415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RISCONTRO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DIRETTO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760413" y="2957513"/>
            <a:ext cx="1793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VARIETÀ 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725488" y="3503613"/>
            <a:ext cx="1981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IDENTITÀ </a:t>
            </a:r>
          </a:p>
        </p:txBody>
      </p:sp>
      <p:sp>
        <p:nvSpPr>
          <p:cNvPr id="149514" name="AutoShape 10"/>
          <p:cNvSpPr>
            <a:spLocks noChangeArrowheads="1"/>
          </p:cNvSpPr>
          <p:nvPr/>
        </p:nvSpPr>
        <p:spPr bwMode="auto">
          <a:xfrm>
            <a:off x="3309938" y="2921000"/>
            <a:ext cx="944562" cy="306388"/>
          </a:xfrm>
          <a:prstGeom prst="rightArrow">
            <a:avLst>
              <a:gd name="adj1" fmla="val 50000"/>
              <a:gd name="adj2" fmla="val 154159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49515" name="AutoShape 11"/>
          <p:cNvSpPr>
            <a:spLocks noChangeArrowheads="1"/>
          </p:cNvSpPr>
          <p:nvPr/>
        </p:nvSpPr>
        <p:spPr bwMode="auto">
          <a:xfrm>
            <a:off x="3338513" y="5865813"/>
            <a:ext cx="944562" cy="306387"/>
          </a:xfrm>
          <a:prstGeom prst="rightArrow">
            <a:avLst>
              <a:gd name="adj1" fmla="val 50000"/>
              <a:gd name="adj2" fmla="val 15416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49516" name="AutoShape 12"/>
          <p:cNvSpPr>
            <a:spLocks noChangeArrowheads="1"/>
          </p:cNvSpPr>
          <p:nvPr/>
        </p:nvSpPr>
        <p:spPr bwMode="auto">
          <a:xfrm>
            <a:off x="3309938" y="4435475"/>
            <a:ext cx="944562" cy="307975"/>
          </a:xfrm>
          <a:prstGeom prst="rightArrow">
            <a:avLst>
              <a:gd name="adj1" fmla="val 50000"/>
              <a:gd name="adj2" fmla="val 15336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266700" y="1866900"/>
            <a:ext cx="2871788" cy="22336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49518" name="Rectangle 14"/>
          <p:cNvSpPr>
            <a:spLocks noChangeArrowheads="1"/>
          </p:cNvSpPr>
          <p:nvPr/>
        </p:nvSpPr>
        <p:spPr bwMode="auto">
          <a:xfrm>
            <a:off x="4402138" y="2406650"/>
            <a:ext cx="2960687" cy="4394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49519" name="AutoShape 15"/>
          <p:cNvSpPr>
            <a:spLocks noChangeArrowheads="1"/>
          </p:cNvSpPr>
          <p:nvPr/>
        </p:nvSpPr>
        <p:spPr bwMode="auto">
          <a:xfrm>
            <a:off x="7570788" y="4327525"/>
            <a:ext cx="944562" cy="306388"/>
          </a:xfrm>
          <a:prstGeom prst="rightArrow">
            <a:avLst>
              <a:gd name="adj1" fmla="val 50000"/>
              <a:gd name="adj2" fmla="val 154159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8453438" y="4176713"/>
            <a:ext cx="306863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MOTIVAZIONE</a:t>
            </a:r>
          </a:p>
        </p:txBody>
      </p:sp>
      <p:sp>
        <p:nvSpPr>
          <p:cNvPr id="149521" name="Text Box 17"/>
          <p:cNvSpPr txBox="1">
            <a:spLocks noChangeArrowheads="1"/>
          </p:cNvSpPr>
          <p:nvPr/>
        </p:nvSpPr>
        <p:spPr bwMode="auto">
          <a:xfrm>
            <a:off x="266701" y="68940"/>
            <a:ext cx="11182968" cy="12160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Nesso tra caratteristiche delle </a:t>
            </a:r>
          </a:p>
          <a:p>
            <a:pPr algn="ctr" defTabSz="1249363" eaLnBrk="0" hangingPunct="0"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mansioni e </a:t>
            </a:r>
            <a:r>
              <a:rPr lang="it-IT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motivazione </a:t>
            </a:r>
            <a:r>
              <a:rPr lang="it-IT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(Hackman &amp; Oldham 1975)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49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75"/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75"/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75"/>
                                        <p:tgtEl>
                                          <p:spTgt spid="149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build="p" autoUpdateAnimBg="0"/>
      <p:bldP spid="149507" grpId="0" build="p" autoUpdateAnimBg="0"/>
      <p:bldP spid="149508" grpId="0" build="p" autoUpdateAnimBg="0"/>
      <p:bldP spid="149509" grpId="0" build="p" autoUpdateAnimBg="0"/>
      <p:bldP spid="149510" grpId="0" build="p" autoUpdateAnimBg="0"/>
      <p:bldP spid="149511" grpId="0" build="p" autoUpdateAnimBg="0"/>
      <p:bldP spid="149512" grpId="0" build="p" autoUpdateAnimBg="0"/>
      <p:bldP spid="149513" grpId="0" build="p" autoUpdateAnimBg="0"/>
      <p:bldP spid="149514" grpId="0" animBg="1"/>
      <p:bldP spid="149515" grpId="0" animBg="1"/>
      <p:bldP spid="149516" grpId="0" animBg="1"/>
      <p:bldP spid="149517" grpId="0" animBg="1"/>
      <p:bldP spid="149518" grpId="0" animBg="1"/>
      <p:bldP spid="149519" grpId="0" animBg="1"/>
      <p:bldP spid="14952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576263"/>
            <a:ext cx="9820275" cy="808037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definizione di motivazione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79450" y="1936750"/>
            <a:ext cx="10050463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</a:pPr>
            <a:r>
              <a:rPr lang="it-IT" altLang="it-IT" sz="2800" dirty="0">
                <a:solidFill>
                  <a:schemeClr val="tx2"/>
                </a:solidFill>
              </a:rPr>
              <a:t>Tutto ciò che spinge i lavoratori a mettere in atto un determinato comportamento organizzativo finalizzato a una determinata performance.</a:t>
            </a:r>
          </a:p>
          <a:p>
            <a:pPr eaLnBrk="1" hangingPunct="1">
              <a:buClr>
                <a:schemeClr val="folHlink"/>
              </a:buClr>
              <a:buSzPct val="60000"/>
            </a:pPr>
            <a:r>
              <a:rPr lang="it-IT" altLang="it-IT" sz="2800" dirty="0">
                <a:solidFill>
                  <a:schemeClr val="tx2"/>
                </a:solidFill>
              </a:rPr>
              <a:t>Complesso sistema di spinte, energie, bisogni, desideri, passioni, forza di volontà e influssi emozionali, che possono manifestarsi congiuntamente o singolarmente, con consistenza variabile da individuo a individuo, influenzando la direzione e l’intensità dell’agire umano.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it-IT" altLang="it-IT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982836"/>
            <a:ext cx="10752138" cy="5868815"/>
          </a:xfrm>
        </p:spPr>
        <p:txBody>
          <a:bodyPr>
            <a:normAutofit/>
          </a:bodyPr>
          <a:lstStyle/>
          <a:p>
            <a:pPr eaLnBrk="1" hangingPunct="1">
              <a:spcAft>
                <a:spcPct val="80000"/>
              </a:spcAft>
            </a:pPr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 famiglie di teorie motivazionali:</a:t>
            </a:r>
            <a:b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altLang="it-IT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Teorie di contenuto: Cosa motiva l’individuo?</a:t>
            </a:r>
            <a:br>
              <a:rPr lang="it-IT" altLang="it-IT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La teoria di </a:t>
            </a:r>
            <a:r>
              <a:rPr lang="it-IT" altLang="it-IT" sz="2800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Maslow</a:t>
            </a: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la piramide dei bisogni </a:t>
            </a:r>
            <a:b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altLang="it-IT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Teorie di processo: Come motivare l’individuo?</a:t>
            </a:r>
            <a:br>
              <a:rPr lang="it-IT" altLang="it-IT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Si focalizzano sui meccanismi e dinamiche del processo con cui la</a:t>
            </a:r>
            <a:b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motivazione si manifesta (</a:t>
            </a:r>
            <a:r>
              <a:rPr lang="it-IT" altLang="it-IT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Vroom</a:t>
            </a:r>
            <a:r>
              <a:rPr lang="it-IT" altLang="it-IT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-Teoria aspettativa-valore</a:t>
            </a: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b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altLang="it-IT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Teorie pragmatiche: Come sviluppare e facilitare la motivazione dell’individuo?</a:t>
            </a:r>
            <a:br>
              <a:rPr lang="it-IT" altLang="it-IT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Nascono dagli assunti della scuola della New Human Relations e si</a:t>
            </a:r>
            <a:b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concentrano in un periodo temporale limitato (’50-’60)</a:t>
            </a:r>
            <a:b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Ancorano la motivazione al contesto organizzativo (Mc Gregor)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498475" y="216074"/>
            <a:ext cx="1055370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 anchor="b"/>
          <a:lstStyle/>
          <a:p>
            <a:pPr marL="622300" indent="-622300" algn="ctr" defTabSz="914400"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classificazione delle teorie motivazionali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461" y="207818"/>
            <a:ext cx="10180833" cy="1741108"/>
          </a:xfrm>
        </p:spPr>
        <p:txBody>
          <a:bodyPr/>
          <a:lstStyle/>
          <a:p>
            <a:pPr algn="ctr">
              <a:defRPr/>
            </a:pPr>
            <a:r>
              <a:rPr lang="it-IT" sz="44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La piramide dei bisogni di </a:t>
            </a:r>
            <a:r>
              <a:rPr lang="it-IT" sz="4400" b="1" kern="12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Maslow</a:t>
            </a:r>
            <a:endParaRPr lang="it-IT" sz="4400" b="1" kern="1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1152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pic>
        <p:nvPicPr>
          <p:cNvPr id="19460" name="Picture 1" descr="http://www.alexgiuffrida.com/wp-content/uploads/2012/12/image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2376488"/>
            <a:ext cx="7178675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479425"/>
            <a:ext cx="10801350" cy="1441450"/>
          </a:xfrm>
        </p:spPr>
        <p:txBody>
          <a:bodyPr/>
          <a:lstStyle/>
          <a:p>
            <a:pPr marL="622300" indent="-622300" algn="ctr" defTabSz="914400">
              <a:defRPr/>
            </a:pPr>
            <a:r>
              <a:rPr lang="it-IT" sz="44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La teoria aspettativa-valore di </a:t>
            </a:r>
            <a:r>
              <a:rPr lang="it-IT" altLang="it-IT" sz="4400" b="1" kern="12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Vroom</a:t>
            </a:r>
            <a:endParaRPr lang="it-IT" sz="4400" b="1" kern="1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6263" y="2079625"/>
            <a:ext cx="10369550" cy="4689475"/>
          </a:xfrm>
        </p:spPr>
        <p:txBody>
          <a:bodyPr/>
          <a:lstStyle/>
          <a:p>
            <a:pPr>
              <a:defRPr/>
            </a:pPr>
            <a:r>
              <a:rPr lang="it-IT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Nella sua essenza, la motivazione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risulta essere direttamente proporzionale </a:t>
            </a:r>
            <a:r>
              <a:rPr lang="it-IT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all’aspettativa, data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dalla probabilità soggettiva di raggiungere lo </a:t>
            </a:r>
            <a:r>
              <a:rPr lang="it-IT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scopo, 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e alla valenza che l’individuo riconosce soggettivamente al fine da perseguire, cioè</a:t>
            </a:r>
            <a:r>
              <a:rPr lang="it-IT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Motivazione = </a:t>
            </a:r>
            <a:r>
              <a:rPr lang="it-IT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Aspettativa X 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Valenza </a:t>
            </a: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endParaRPr lang="it-IT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Aspettativa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Strumentalità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Valore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it-IT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219" y="29038"/>
            <a:ext cx="10585450" cy="1441450"/>
          </a:xfrm>
        </p:spPr>
        <p:txBody>
          <a:bodyPr/>
          <a:lstStyle/>
          <a:p>
            <a:pPr>
              <a:defRPr/>
            </a:pPr>
            <a:r>
              <a:rPr lang="it-IT" sz="44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La Teoria X e la Teoria Y di </a:t>
            </a:r>
            <a:r>
              <a:rPr lang="it-IT" sz="4400" b="1" kern="12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McGregor</a:t>
            </a:r>
            <a:r>
              <a:rPr lang="it-IT" sz="44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>
          <a:xfrm>
            <a:off x="144413" y="1224186"/>
            <a:ext cx="11089232" cy="5111750"/>
          </a:xfrm>
        </p:spPr>
        <p:txBody>
          <a:bodyPr>
            <a:noAutofit/>
          </a:bodyPr>
          <a:lstStyle/>
          <a:p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 focalizza specificatamente sul comportamento degli individui in un contesto lavorativo aziendale. </a:t>
            </a:r>
          </a:p>
          <a:p>
            <a:r>
              <a:rPr lang="it-IT" alt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Secondo la </a:t>
            </a:r>
            <a:r>
              <a:rPr lang="it-IT" altLang="it-IT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Teoria 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il lavoratore medio non ama il lavoro in senso assoluto ma è costretto a lavorare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 ama assumersi responsabilità e non ha ambizioni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quindi la direzione ed il controllo dei subordinati devono essere esercitati attraverso l’autorità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l’individuo è motivato esclusivamente da ricompense economiche </a:t>
            </a:r>
          </a:p>
          <a:p>
            <a:r>
              <a:rPr lang="it-IT" alt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Secondo la </a:t>
            </a:r>
            <a:r>
              <a:rPr lang="it-IT" altLang="it-IT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Teoria Y</a:t>
            </a:r>
            <a:endParaRPr lang="it-IT" altLang="it-IT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persone amano il lavoro poiché fonte di soddisfazioni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 capaci di risolvere autonomamente i loro problemi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 produttivi e amano le responsabilità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alt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hanno un potenziale da manifestare ma devono avere un’adeguata motivazione.</a:t>
            </a:r>
          </a:p>
          <a:p>
            <a:r>
              <a:rPr lang="it-IT" alt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L’azienda deve favorire lo sviluppo di una visione ispirata alla Teoria Y</a:t>
            </a:r>
            <a:endParaRPr lang="it-IT" altLang="it-IT" sz="4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728788" y="1800225"/>
            <a:ext cx="77041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Il disegno delle mansioni e dei ruoli professionali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768350" y="671513"/>
            <a:ext cx="9793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 anchor="b"/>
          <a:lstStyle/>
          <a:p>
            <a:pPr algn="ctr" defTabSz="1249363" eaLnBrk="0" hangingPunct="0">
              <a:defRPr/>
            </a:pPr>
            <a:r>
              <a:rPr lang="it-IT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Dalla mansione al ruolo professionale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63600" y="2079625"/>
            <a:ext cx="480218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 dirty="0">
                <a:solidFill>
                  <a:schemeClr val="tx2"/>
                </a:solidFill>
              </a:rPr>
              <a:t>Mansione  (job)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 dirty="0">
                <a:solidFill>
                  <a:schemeClr val="tx2"/>
                </a:solidFill>
              </a:rPr>
              <a:t>Insieme di attività da svolgere assegnate a una posizione di lavoro (e alla persona che la ricopre)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240463" y="1920875"/>
            <a:ext cx="4802187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>
                <a:solidFill>
                  <a:schemeClr val="tx2"/>
                </a:solidFill>
              </a:rPr>
              <a:t>Ruolo organizzativo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>
                <a:solidFill>
                  <a:schemeClr val="tx2"/>
                </a:solidFill>
              </a:rPr>
              <a:t>Ciclo di prestazioni nella sua globalità e continuità,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>
                <a:solidFill>
                  <a:schemeClr val="tx2"/>
                </a:solidFill>
              </a:rPr>
              <a:t>finalizzato ad un risultato significativo e inserito in un contesto di relazioni con altri ruoli organizzativi</a:t>
            </a:r>
          </a:p>
        </p:txBody>
      </p:sp>
      <p:sp>
        <p:nvSpPr>
          <p:cNvPr id="153605" name="AutoShape 5"/>
          <p:cNvSpPr>
            <a:spLocks noChangeArrowheads="1"/>
          </p:cNvSpPr>
          <p:nvPr/>
        </p:nvSpPr>
        <p:spPr bwMode="auto">
          <a:xfrm>
            <a:off x="2767013" y="4432300"/>
            <a:ext cx="671512" cy="879475"/>
          </a:xfrm>
          <a:prstGeom prst="downArrow">
            <a:avLst>
              <a:gd name="adj1" fmla="val 50000"/>
              <a:gd name="adj2" fmla="val 32742"/>
            </a:avLst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sp>
        <p:nvSpPr>
          <p:cNvPr id="153606" name="AutoShape 6"/>
          <p:cNvSpPr>
            <a:spLocks noChangeArrowheads="1"/>
          </p:cNvSpPr>
          <p:nvPr/>
        </p:nvSpPr>
        <p:spPr bwMode="auto">
          <a:xfrm>
            <a:off x="8391525" y="5037138"/>
            <a:ext cx="671513" cy="879475"/>
          </a:xfrm>
          <a:prstGeom prst="downArrow">
            <a:avLst>
              <a:gd name="adj1" fmla="val 50000"/>
              <a:gd name="adj2" fmla="val 32742"/>
            </a:avLst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406525" y="5641975"/>
            <a:ext cx="34559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TAYLORISMO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305550" y="5868988"/>
            <a:ext cx="489585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SCUOLA DELLE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RELAZIONI UMANE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79450" y="1709738"/>
            <a:ext cx="9794875" cy="440055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930775" y="1574800"/>
            <a:ext cx="11985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000066"/>
                </a:solidFill>
                <a:latin typeface="Tahoma" panose="020B0604030504040204" pitchFamily="34" charset="0"/>
              </a:rPr>
              <a:t>Capo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273550" y="5024438"/>
            <a:ext cx="27432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000066"/>
                </a:solidFill>
                <a:latin typeface="Tahoma" panose="020B0604030504040204" pitchFamily="34" charset="0"/>
              </a:rPr>
              <a:t>Collaboratori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428038" y="3306763"/>
            <a:ext cx="14700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000066"/>
                </a:solidFill>
                <a:latin typeface="Tahoma" panose="020B0604030504040204" pitchFamily="34" charset="0"/>
              </a:rPr>
              <a:t>Clienti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268413" y="3306763"/>
            <a:ext cx="1790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000066"/>
                </a:solidFill>
                <a:latin typeface="Tahoma" panose="020B0604030504040204" pitchFamily="34" charset="0"/>
              </a:rPr>
              <a:t>Colleghi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792163" y="579438"/>
            <a:ext cx="102250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Il contesto relazionale e le quattro C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5570538" y="2474913"/>
            <a:ext cx="0" cy="2949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213100" y="3987800"/>
            <a:ext cx="4718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4117975" y="3081338"/>
            <a:ext cx="2995613" cy="1814512"/>
          </a:xfrm>
          <a:prstGeom prst="ellipse">
            <a:avLst/>
          </a:prstGeom>
          <a:solidFill>
            <a:srgbClr val="FFFF66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lIns="106985" tIns="53492" rIns="106985" bIns="53492" anchor="ctr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392613" y="3381375"/>
            <a:ext cx="24479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000066"/>
                </a:solidFill>
                <a:latin typeface="Times New Roman" panose="02020603050405020304" pitchFamily="18" charset="0"/>
              </a:rPr>
              <a:t>Ruolo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000066"/>
                </a:solidFill>
                <a:latin typeface="Times New Roman" panose="02020603050405020304" pitchFamily="18" charset="0"/>
              </a:rPr>
              <a:t>organizzativo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4037013" y="2314575"/>
            <a:ext cx="3084512" cy="24003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300" b="1">
                <a:solidFill>
                  <a:srgbClr val="FFFF66"/>
                </a:solidFill>
                <a:latin typeface="Tahoma" panose="020B0604030504040204" pitchFamily="34" charset="0"/>
              </a:rPr>
              <a:t>Ruolo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it-IT" altLang="it-IT" sz="3300" b="1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585075" y="3360738"/>
            <a:ext cx="6731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924050" y="504825"/>
            <a:ext cx="77343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Analisi dei ruoli professionali </a:t>
            </a:r>
          </a:p>
          <a:p>
            <a:pPr algn="ctr" defTabSz="1249363" eaLnBrk="0" hangingPunct="0"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(Goeta, 1992)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953125" y="4721225"/>
            <a:ext cx="6715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Tahoma" panose="020B0604030504040204" pitchFamily="34" charset="0"/>
              </a:rPr>
              <a:t>R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168650" y="2032000"/>
            <a:ext cx="6715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Tahoma" panose="020B0604030504040204" pitchFamily="34" charset="0"/>
              </a:rPr>
              <a:t>G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6624638" y="4000500"/>
            <a:ext cx="1057275" cy="960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3455988" y="2720975"/>
            <a:ext cx="0" cy="2000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032250" y="5040313"/>
            <a:ext cx="1920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205288" y="5156200"/>
            <a:ext cx="22018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Dimensione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relazionale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469188" y="4275138"/>
            <a:ext cx="22018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Dimensione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tecnica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152525" y="3128963"/>
            <a:ext cx="22018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Dimensione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gestionale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7338"/>
            <a:ext cx="11145838" cy="1441450"/>
          </a:xfrm>
        </p:spPr>
        <p:txBody>
          <a:bodyPr lIns="107728" tIns="53864" rIns="107728" bIns="53864" anchor="b"/>
          <a:lstStyle/>
          <a:p>
            <a:pPr algn="ctr" defTabSz="914400"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Componenti di ruolo </a:t>
            </a:r>
            <a:b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qualità di riferimento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41400" y="2089150"/>
            <a:ext cx="18192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solidFill>
                  <a:schemeClr val="tx2"/>
                </a:solidFill>
                <a:latin typeface="Tahoma" panose="020B0604030504040204" pitchFamily="34" charset="0"/>
              </a:rPr>
              <a:t>tecnica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39800" y="3808413"/>
            <a:ext cx="23637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solidFill>
                  <a:schemeClr val="tx2"/>
                </a:solidFill>
                <a:latin typeface="Tahoma" panose="020B0604030504040204" pitchFamily="34" charset="0"/>
              </a:rPr>
              <a:t>relazionale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41400" y="5491163"/>
            <a:ext cx="2260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solidFill>
                  <a:schemeClr val="tx2"/>
                </a:solidFill>
                <a:latin typeface="Tahoma" panose="020B0604030504040204" pitchFamily="34" charset="0"/>
              </a:rPr>
              <a:t>gestionale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2405063" y="2616200"/>
            <a:ext cx="2000250" cy="466725"/>
          </a:xfrm>
          <a:prstGeom prst="rightArrow">
            <a:avLst>
              <a:gd name="adj1" fmla="val 50000"/>
              <a:gd name="adj2" fmla="val 21430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2408238" y="4327525"/>
            <a:ext cx="2000250" cy="466725"/>
          </a:xfrm>
          <a:prstGeom prst="rightArrow">
            <a:avLst>
              <a:gd name="adj1" fmla="val 50000"/>
              <a:gd name="adj2" fmla="val 21430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2312988" y="6021388"/>
            <a:ext cx="2000250" cy="466725"/>
          </a:xfrm>
          <a:prstGeom prst="rightArrow">
            <a:avLst>
              <a:gd name="adj1" fmla="val 50000"/>
              <a:gd name="adj2" fmla="val 21430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673600" y="2011363"/>
            <a:ext cx="66325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100" dirty="0">
                <a:solidFill>
                  <a:schemeClr val="tx2"/>
                </a:solidFill>
                <a:latin typeface="Tahoma" panose="020B0604030504040204" pitchFamily="34" charset="0"/>
              </a:rPr>
              <a:t>Indica quanto è complesso il processo per produrre gli output finali e si misura in termini di entità di CONOSCENZE scientifiche e di metodologie professionali necessarie per svolgere il ruolo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673600" y="3600450"/>
            <a:ext cx="684847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100">
                <a:solidFill>
                  <a:schemeClr val="tx2"/>
                </a:solidFill>
                <a:latin typeface="Tahoma" panose="020B0604030504040204" pitchFamily="34" charset="0"/>
              </a:rPr>
              <a:t>Indica quanto complesse e delicate sono le RELAZIONI da attivare e mantenere per ottenere risorse, informazioni, consenso, supporto da interlocutori su cui occorre esercitare influenza senza disporre della leva gerarchica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581525" y="5565775"/>
            <a:ext cx="6486525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it-IT" sz="2100">
                <a:solidFill>
                  <a:schemeClr val="tx2"/>
                </a:solidFill>
                <a:latin typeface="Tahoma" panose="020B0604030504040204" pitchFamily="34" charset="0"/>
              </a:rPr>
              <a:t>Indica quanto ampie e delicate sono le risorse economiche e umane sotto la responsabilità del ruolo e si misura in base alla CAPACITÀ  di gestione delle risorse richiesta per il raggiungimento dei risultati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L’analisi dei ruoli professionali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33475" y="2206625"/>
            <a:ext cx="9928225" cy="3625850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professionali:</a:t>
            </a:r>
          </a:p>
          <a:p>
            <a:pPr lvl="1" eaLnBrk="1" hangingPunct="1"/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con prevalente contenuto tecnico</a:t>
            </a:r>
          </a:p>
          <a:p>
            <a:pPr lvl="1" eaLnBrk="1" hangingPunct="1"/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con prevalente contenuto di relazione</a:t>
            </a:r>
          </a:p>
          <a:p>
            <a:pPr lvl="1" eaLnBrk="1" hangingPunct="1"/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con prevalente contenuto tecnico e di relazione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L’analisi dei ruoli manageriali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800597" y="2448322"/>
            <a:ext cx="8274050" cy="2517775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Ruoli manageriali:</a:t>
            </a:r>
          </a:p>
          <a:p>
            <a:pPr lvl="1" eaLnBrk="1" hangingPunct="1"/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Ruoli di general management</a:t>
            </a:r>
          </a:p>
          <a:p>
            <a:pPr lvl="1" eaLnBrk="1" hangingPunct="1"/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Ruoli manageriali tecnici</a:t>
            </a:r>
          </a:p>
          <a:p>
            <a:pPr lvl="1" eaLnBrk="1" hangingPunct="1"/>
            <a:r>
              <a:rPr lang="it-IT" altLang="it-IT" sz="3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Ruoli manageriali di relazione</a:t>
            </a:r>
          </a:p>
          <a:p>
            <a:pPr lvl="1" eaLnBrk="1" hangingPunct="1"/>
            <a:endParaRPr lang="it-IT" altLang="it-IT" sz="41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12813" y="320675"/>
            <a:ext cx="83042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1944688" y="431800"/>
            <a:ext cx="79756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1249363" eaLnBrk="0" hangingPunct="0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progettazione degli assetti</a:t>
            </a:r>
          </a:p>
          <a:p>
            <a:pPr algn="ctr" defTabSz="1249363" eaLnBrk="0" hangingPunct="0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organizzativi di dettaglio</a:t>
            </a: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1860550" y="5491163"/>
            <a:ext cx="2208213" cy="769937"/>
            <a:chOff x="810" y="3044"/>
            <a:chExt cx="1049" cy="617"/>
          </a:xfrm>
        </p:grpSpPr>
        <p:sp>
          <p:nvSpPr>
            <p:cNvPr id="5148" name="Rectangle 6"/>
            <p:cNvSpPr>
              <a:spLocks noChangeArrowheads="1"/>
            </p:cNvSpPr>
            <p:nvPr/>
          </p:nvSpPr>
          <p:spPr bwMode="auto">
            <a:xfrm>
              <a:off x="858" y="3092"/>
              <a:ext cx="1001" cy="56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tx2"/>
                </a:gs>
              </a:gsLst>
              <a:lin ang="5400000" scaled="1"/>
            </a:gradFill>
            <a:ln w="38100">
              <a:solidFill>
                <a:srgbClr val="5E574E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grpSp>
          <p:nvGrpSpPr>
            <p:cNvPr id="5149" name="Group 7"/>
            <p:cNvGrpSpPr>
              <a:grpSpLocks/>
            </p:cNvGrpSpPr>
            <p:nvPr/>
          </p:nvGrpSpPr>
          <p:grpSpPr bwMode="auto">
            <a:xfrm>
              <a:off x="810" y="3044"/>
              <a:ext cx="1000" cy="568"/>
              <a:chOff x="810" y="3044"/>
              <a:chExt cx="1000" cy="568"/>
            </a:xfrm>
          </p:grpSpPr>
          <p:sp>
            <p:nvSpPr>
              <p:cNvPr id="5151" name="Rectangle 8"/>
              <p:cNvSpPr>
                <a:spLocks noChangeArrowheads="1"/>
              </p:cNvSpPr>
              <p:nvPr/>
            </p:nvSpPr>
            <p:spPr bwMode="auto">
              <a:xfrm>
                <a:off x="810" y="3044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52" name="Rectangle 9"/>
              <p:cNvSpPr>
                <a:spLocks noChangeArrowheads="1"/>
              </p:cNvSpPr>
              <p:nvPr/>
            </p:nvSpPr>
            <p:spPr bwMode="auto">
              <a:xfrm>
                <a:off x="810" y="3053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53" name="Rectangle 10"/>
              <p:cNvSpPr>
                <a:spLocks noChangeArrowheads="1"/>
              </p:cNvSpPr>
              <p:nvPr/>
            </p:nvSpPr>
            <p:spPr bwMode="auto">
              <a:xfrm>
                <a:off x="810" y="3062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54" name="Rectangle 11"/>
              <p:cNvSpPr>
                <a:spLocks noChangeArrowheads="1"/>
              </p:cNvSpPr>
              <p:nvPr/>
            </p:nvSpPr>
            <p:spPr bwMode="auto">
              <a:xfrm>
                <a:off x="810" y="3071"/>
                <a:ext cx="1000" cy="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55" name="Rectangle 12"/>
              <p:cNvSpPr>
                <a:spLocks noChangeArrowheads="1"/>
              </p:cNvSpPr>
              <p:nvPr/>
            </p:nvSpPr>
            <p:spPr bwMode="auto">
              <a:xfrm>
                <a:off x="810" y="3079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56" name="Rectangle 13"/>
              <p:cNvSpPr>
                <a:spLocks noChangeArrowheads="1"/>
              </p:cNvSpPr>
              <p:nvPr/>
            </p:nvSpPr>
            <p:spPr bwMode="auto">
              <a:xfrm>
                <a:off x="810" y="3088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57" name="Rectangle 14"/>
              <p:cNvSpPr>
                <a:spLocks noChangeArrowheads="1"/>
              </p:cNvSpPr>
              <p:nvPr/>
            </p:nvSpPr>
            <p:spPr bwMode="auto">
              <a:xfrm>
                <a:off x="810" y="3097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58" name="Rectangle 15"/>
              <p:cNvSpPr>
                <a:spLocks noChangeArrowheads="1"/>
              </p:cNvSpPr>
              <p:nvPr/>
            </p:nvSpPr>
            <p:spPr bwMode="auto">
              <a:xfrm>
                <a:off x="810" y="3106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59" name="Rectangle 16"/>
              <p:cNvSpPr>
                <a:spLocks noChangeArrowheads="1"/>
              </p:cNvSpPr>
              <p:nvPr/>
            </p:nvSpPr>
            <p:spPr bwMode="auto">
              <a:xfrm>
                <a:off x="810" y="3115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0" name="Rectangle 17"/>
              <p:cNvSpPr>
                <a:spLocks noChangeArrowheads="1"/>
              </p:cNvSpPr>
              <p:nvPr/>
            </p:nvSpPr>
            <p:spPr bwMode="auto">
              <a:xfrm>
                <a:off x="810" y="3124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1" name="Rectangle 18"/>
              <p:cNvSpPr>
                <a:spLocks noChangeArrowheads="1"/>
              </p:cNvSpPr>
              <p:nvPr/>
            </p:nvSpPr>
            <p:spPr bwMode="auto">
              <a:xfrm>
                <a:off x="810" y="3133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2" name="Rectangle 19"/>
              <p:cNvSpPr>
                <a:spLocks noChangeArrowheads="1"/>
              </p:cNvSpPr>
              <p:nvPr/>
            </p:nvSpPr>
            <p:spPr bwMode="auto">
              <a:xfrm>
                <a:off x="810" y="3142"/>
                <a:ext cx="1000" cy="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3" name="Rectangle 20"/>
              <p:cNvSpPr>
                <a:spLocks noChangeArrowheads="1"/>
              </p:cNvSpPr>
              <p:nvPr/>
            </p:nvSpPr>
            <p:spPr bwMode="auto">
              <a:xfrm>
                <a:off x="810" y="3150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4" name="Rectangle 21"/>
              <p:cNvSpPr>
                <a:spLocks noChangeArrowheads="1"/>
              </p:cNvSpPr>
              <p:nvPr/>
            </p:nvSpPr>
            <p:spPr bwMode="auto">
              <a:xfrm>
                <a:off x="810" y="3159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5" name="Rectangle 22"/>
              <p:cNvSpPr>
                <a:spLocks noChangeArrowheads="1"/>
              </p:cNvSpPr>
              <p:nvPr/>
            </p:nvSpPr>
            <p:spPr bwMode="auto">
              <a:xfrm>
                <a:off x="810" y="3168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6" name="Rectangle 23"/>
              <p:cNvSpPr>
                <a:spLocks noChangeArrowheads="1"/>
              </p:cNvSpPr>
              <p:nvPr/>
            </p:nvSpPr>
            <p:spPr bwMode="auto">
              <a:xfrm>
                <a:off x="810" y="3177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7" name="Rectangle 24"/>
              <p:cNvSpPr>
                <a:spLocks noChangeArrowheads="1"/>
              </p:cNvSpPr>
              <p:nvPr/>
            </p:nvSpPr>
            <p:spPr bwMode="auto">
              <a:xfrm>
                <a:off x="810" y="3186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8" name="Rectangle 25"/>
              <p:cNvSpPr>
                <a:spLocks noChangeArrowheads="1"/>
              </p:cNvSpPr>
              <p:nvPr/>
            </p:nvSpPr>
            <p:spPr bwMode="auto">
              <a:xfrm>
                <a:off x="810" y="3195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69" name="Rectangle 26"/>
              <p:cNvSpPr>
                <a:spLocks noChangeArrowheads="1"/>
              </p:cNvSpPr>
              <p:nvPr/>
            </p:nvSpPr>
            <p:spPr bwMode="auto">
              <a:xfrm>
                <a:off x="810" y="3204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0" name="Rectangle 27"/>
              <p:cNvSpPr>
                <a:spLocks noChangeArrowheads="1"/>
              </p:cNvSpPr>
              <p:nvPr/>
            </p:nvSpPr>
            <p:spPr bwMode="auto">
              <a:xfrm>
                <a:off x="810" y="3213"/>
                <a:ext cx="1000" cy="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1" name="Rectangle 28"/>
              <p:cNvSpPr>
                <a:spLocks noChangeArrowheads="1"/>
              </p:cNvSpPr>
              <p:nvPr/>
            </p:nvSpPr>
            <p:spPr bwMode="auto">
              <a:xfrm>
                <a:off x="810" y="3221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2" name="Rectangle 29"/>
              <p:cNvSpPr>
                <a:spLocks noChangeArrowheads="1"/>
              </p:cNvSpPr>
              <p:nvPr/>
            </p:nvSpPr>
            <p:spPr bwMode="auto">
              <a:xfrm>
                <a:off x="810" y="3230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3" name="Rectangle 30"/>
              <p:cNvSpPr>
                <a:spLocks noChangeArrowheads="1"/>
              </p:cNvSpPr>
              <p:nvPr/>
            </p:nvSpPr>
            <p:spPr bwMode="auto">
              <a:xfrm>
                <a:off x="810" y="3239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4" name="Rectangle 31"/>
              <p:cNvSpPr>
                <a:spLocks noChangeArrowheads="1"/>
              </p:cNvSpPr>
              <p:nvPr/>
            </p:nvSpPr>
            <p:spPr bwMode="auto">
              <a:xfrm>
                <a:off x="810" y="3248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5" name="Rectangle 32"/>
              <p:cNvSpPr>
                <a:spLocks noChangeArrowheads="1"/>
              </p:cNvSpPr>
              <p:nvPr/>
            </p:nvSpPr>
            <p:spPr bwMode="auto">
              <a:xfrm>
                <a:off x="810" y="3257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6" name="Rectangle 33"/>
              <p:cNvSpPr>
                <a:spLocks noChangeArrowheads="1"/>
              </p:cNvSpPr>
              <p:nvPr/>
            </p:nvSpPr>
            <p:spPr bwMode="auto">
              <a:xfrm>
                <a:off x="810" y="3266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7" name="Rectangle 34"/>
              <p:cNvSpPr>
                <a:spLocks noChangeArrowheads="1"/>
              </p:cNvSpPr>
              <p:nvPr/>
            </p:nvSpPr>
            <p:spPr bwMode="auto">
              <a:xfrm>
                <a:off x="810" y="3275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8" name="Rectangle 35"/>
              <p:cNvSpPr>
                <a:spLocks noChangeArrowheads="1"/>
              </p:cNvSpPr>
              <p:nvPr/>
            </p:nvSpPr>
            <p:spPr bwMode="auto">
              <a:xfrm>
                <a:off x="810" y="3284"/>
                <a:ext cx="1000" cy="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79" name="Rectangle 36"/>
              <p:cNvSpPr>
                <a:spLocks noChangeArrowheads="1"/>
              </p:cNvSpPr>
              <p:nvPr/>
            </p:nvSpPr>
            <p:spPr bwMode="auto">
              <a:xfrm>
                <a:off x="810" y="3292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0" name="Rectangle 37"/>
              <p:cNvSpPr>
                <a:spLocks noChangeArrowheads="1"/>
              </p:cNvSpPr>
              <p:nvPr/>
            </p:nvSpPr>
            <p:spPr bwMode="auto">
              <a:xfrm>
                <a:off x="810" y="3301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1" name="Rectangle 38"/>
              <p:cNvSpPr>
                <a:spLocks noChangeArrowheads="1"/>
              </p:cNvSpPr>
              <p:nvPr/>
            </p:nvSpPr>
            <p:spPr bwMode="auto">
              <a:xfrm>
                <a:off x="810" y="3310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2" name="Rectangle 39"/>
              <p:cNvSpPr>
                <a:spLocks noChangeArrowheads="1"/>
              </p:cNvSpPr>
              <p:nvPr/>
            </p:nvSpPr>
            <p:spPr bwMode="auto">
              <a:xfrm>
                <a:off x="810" y="3319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3" name="Rectangle 40"/>
              <p:cNvSpPr>
                <a:spLocks noChangeArrowheads="1"/>
              </p:cNvSpPr>
              <p:nvPr/>
            </p:nvSpPr>
            <p:spPr bwMode="auto">
              <a:xfrm>
                <a:off x="810" y="3328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4" name="Rectangle 41"/>
              <p:cNvSpPr>
                <a:spLocks noChangeArrowheads="1"/>
              </p:cNvSpPr>
              <p:nvPr/>
            </p:nvSpPr>
            <p:spPr bwMode="auto">
              <a:xfrm>
                <a:off x="810" y="3337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5" name="Rectangle 42"/>
              <p:cNvSpPr>
                <a:spLocks noChangeArrowheads="1"/>
              </p:cNvSpPr>
              <p:nvPr/>
            </p:nvSpPr>
            <p:spPr bwMode="auto">
              <a:xfrm>
                <a:off x="810" y="3346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6" name="Rectangle 43"/>
              <p:cNvSpPr>
                <a:spLocks noChangeArrowheads="1"/>
              </p:cNvSpPr>
              <p:nvPr/>
            </p:nvSpPr>
            <p:spPr bwMode="auto">
              <a:xfrm>
                <a:off x="810" y="3355"/>
                <a:ext cx="1000" cy="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7" name="Rectangle 44"/>
              <p:cNvSpPr>
                <a:spLocks noChangeArrowheads="1"/>
              </p:cNvSpPr>
              <p:nvPr/>
            </p:nvSpPr>
            <p:spPr bwMode="auto">
              <a:xfrm>
                <a:off x="810" y="3363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8" name="Rectangle 45"/>
              <p:cNvSpPr>
                <a:spLocks noChangeArrowheads="1"/>
              </p:cNvSpPr>
              <p:nvPr/>
            </p:nvSpPr>
            <p:spPr bwMode="auto">
              <a:xfrm>
                <a:off x="810" y="3372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89" name="Rectangle 46"/>
              <p:cNvSpPr>
                <a:spLocks noChangeArrowheads="1"/>
              </p:cNvSpPr>
              <p:nvPr/>
            </p:nvSpPr>
            <p:spPr bwMode="auto">
              <a:xfrm>
                <a:off x="810" y="3381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0" name="Rectangle 47"/>
              <p:cNvSpPr>
                <a:spLocks noChangeArrowheads="1"/>
              </p:cNvSpPr>
              <p:nvPr/>
            </p:nvSpPr>
            <p:spPr bwMode="auto">
              <a:xfrm>
                <a:off x="810" y="3390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1" name="Rectangle 48"/>
              <p:cNvSpPr>
                <a:spLocks noChangeArrowheads="1"/>
              </p:cNvSpPr>
              <p:nvPr/>
            </p:nvSpPr>
            <p:spPr bwMode="auto">
              <a:xfrm>
                <a:off x="810" y="3399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2" name="Rectangle 49"/>
              <p:cNvSpPr>
                <a:spLocks noChangeArrowheads="1"/>
              </p:cNvSpPr>
              <p:nvPr/>
            </p:nvSpPr>
            <p:spPr bwMode="auto">
              <a:xfrm>
                <a:off x="810" y="3408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3" name="Rectangle 50"/>
              <p:cNvSpPr>
                <a:spLocks noChangeArrowheads="1"/>
              </p:cNvSpPr>
              <p:nvPr/>
            </p:nvSpPr>
            <p:spPr bwMode="auto">
              <a:xfrm>
                <a:off x="810" y="3417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4" name="Rectangle 51"/>
              <p:cNvSpPr>
                <a:spLocks noChangeArrowheads="1"/>
              </p:cNvSpPr>
              <p:nvPr/>
            </p:nvSpPr>
            <p:spPr bwMode="auto">
              <a:xfrm>
                <a:off x="810" y="3426"/>
                <a:ext cx="1000" cy="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5" name="Rectangle 52"/>
              <p:cNvSpPr>
                <a:spLocks noChangeArrowheads="1"/>
              </p:cNvSpPr>
              <p:nvPr/>
            </p:nvSpPr>
            <p:spPr bwMode="auto">
              <a:xfrm>
                <a:off x="810" y="3434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6" name="Rectangle 53"/>
              <p:cNvSpPr>
                <a:spLocks noChangeArrowheads="1"/>
              </p:cNvSpPr>
              <p:nvPr/>
            </p:nvSpPr>
            <p:spPr bwMode="auto">
              <a:xfrm>
                <a:off x="810" y="3443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7" name="Rectangle 54"/>
              <p:cNvSpPr>
                <a:spLocks noChangeArrowheads="1"/>
              </p:cNvSpPr>
              <p:nvPr/>
            </p:nvSpPr>
            <p:spPr bwMode="auto">
              <a:xfrm>
                <a:off x="810" y="3452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8" name="Rectangle 55"/>
              <p:cNvSpPr>
                <a:spLocks noChangeArrowheads="1"/>
              </p:cNvSpPr>
              <p:nvPr/>
            </p:nvSpPr>
            <p:spPr bwMode="auto">
              <a:xfrm>
                <a:off x="810" y="3461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199" name="Rectangle 56"/>
              <p:cNvSpPr>
                <a:spLocks noChangeArrowheads="1"/>
              </p:cNvSpPr>
              <p:nvPr/>
            </p:nvSpPr>
            <p:spPr bwMode="auto">
              <a:xfrm>
                <a:off x="810" y="3470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0" name="Rectangle 57"/>
              <p:cNvSpPr>
                <a:spLocks noChangeArrowheads="1"/>
              </p:cNvSpPr>
              <p:nvPr/>
            </p:nvSpPr>
            <p:spPr bwMode="auto">
              <a:xfrm>
                <a:off x="810" y="3479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1" name="Rectangle 58"/>
              <p:cNvSpPr>
                <a:spLocks noChangeArrowheads="1"/>
              </p:cNvSpPr>
              <p:nvPr/>
            </p:nvSpPr>
            <p:spPr bwMode="auto">
              <a:xfrm>
                <a:off x="810" y="3488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2" name="Rectangle 59"/>
              <p:cNvSpPr>
                <a:spLocks noChangeArrowheads="1"/>
              </p:cNvSpPr>
              <p:nvPr/>
            </p:nvSpPr>
            <p:spPr bwMode="auto">
              <a:xfrm>
                <a:off x="810" y="3497"/>
                <a:ext cx="1000" cy="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3" name="Rectangle 60"/>
              <p:cNvSpPr>
                <a:spLocks noChangeArrowheads="1"/>
              </p:cNvSpPr>
              <p:nvPr/>
            </p:nvSpPr>
            <p:spPr bwMode="auto">
              <a:xfrm>
                <a:off x="810" y="3505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4" name="Rectangle 61"/>
              <p:cNvSpPr>
                <a:spLocks noChangeArrowheads="1"/>
              </p:cNvSpPr>
              <p:nvPr/>
            </p:nvSpPr>
            <p:spPr bwMode="auto">
              <a:xfrm>
                <a:off x="810" y="3514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5" name="Rectangle 62"/>
              <p:cNvSpPr>
                <a:spLocks noChangeArrowheads="1"/>
              </p:cNvSpPr>
              <p:nvPr/>
            </p:nvSpPr>
            <p:spPr bwMode="auto">
              <a:xfrm>
                <a:off x="810" y="3523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6" name="Rectangle 63"/>
              <p:cNvSpPr>
                <a:spLocks noChangeArrowheads="1"/>
              </p:cNvSpPr>
              <p:nvPr/>
            </p:nvSpPr>
            <p:spPr bwMode="auto">
              <a:xfrm>
                <a:off x="810" y="3532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7" name="Rectangle 64"/>
              <p:cNvSpPr>
                <a:spLocks noChangeArrowheads="1"/>
              </p:cNvSpPr>
              <p:nvPr/>
            </p:nvSpPr>
            <p:spPr bwMode="auto">
              <a:xfrm>
                <a:off x="810" y="3541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8" name="Rectangle 65"/>
              <p:cNvSpPr>
                <a:spLocks noChangeArrowheads="1"/>
              </p:cNvSpPr>
              <p:nvPr/>
            </p:nvSpPr>
            <p:spPr bwMode="auto">
              <a:xfrm>
                <a:off x="810" y="3550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09" name="Rectangle 66"/>
              <p:cNvSpPr>
                <a:spLocks noChangeArrowheads="1"/>
              </p:cNvSpPr>
              <p:nvPr/>
            </p:nvSpPr>
            <p:spPr bwMode="auto">
              <a:xfrm>
                <a:off x="810" y="3559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10" name="Rectangle 67"/>
              <p:cNvSpPr>
                <a:spLocks noChangeArrowheads="1"/>
              </p:cNvSpPr>
              <p:nvPr/>
            </p:nvSpPr>
            <p:spPr bwMode="auto">
              <a:xfrm>
                <a:off x="810" y="3568"/>
                <a:ext cx="1000" cy="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11" name="Rectangle 68"/>
              <p:cNvSpPr>
                <a:spLocks noChangeArrowheads="1"/>
              </p:cNvSpPr>
              <p:nvPr/>
            </p:nvSpPr>
            <p:spPr bwMode="auto">
              <a:xfrm>
                <a:off x="810" y="3576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12" name="Rectangle 69"/>
              <p:cNvSpPr>
                <a:spLocks noChangeArrowheads="1"/>
              </p:cNvSpPr>
              <p:nvPr/>
            </p:nvSpPr>
            <p:spPr bwMode="auto">
              <a:xfrm>
                <a:off x="810" y="3585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13" name="Rectangle 70"/>
              <p:cNvSpPr>
                <a:spLocks noChangeArrowheads="1"/>
              </p:cNvSpPr>
              <p:nvPr/>
            </p:nvSpPr>
            <p:spPr bwMode="auto">
              <a:xfrm>
                <a:off x="810" y="3594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  <p:sp>
            <p:nvSpPr>
              <p:cNvPr id="5214" name="Rectangle 71"/>
              <p:cNvSpPr>
                <a:spLocks noChangeArrowheads="1"/>
              </p:cNvSpPr>
              <p:nvPr/>
            </p:nvSpPr>
            <p:spPr bwMode="auto">
              <a:xfrm>
                <a:off x="810" y="3603"/>
                <a:ext cx="1000" cy="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3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t-IT" altLang="it-IT" sz="1800"/>
              </a:p>
            </p:txBody>
          </p:sp>
        </p:grpSp>
        <p:sp>
          <p:nvSpPr>
            <p:cNvPr id="5150" name="Rectangle 72"/>
            <p:cNvSpPr>
              <a:spLocks noChangeArrowheads="1"/>
            </p:cNvSpPr>
            <p:nvPr/>
          </p:nvSpPr>
          <p:spPr bwMode="auto">
            <a:xfrm>
              <a:off x="810" y="3044"/>
              <a:ext cx="1001" cy="569"/>
            </a:xfrm>
            <a:prstGeom prst="rect">
              <a:avLst/>
            </a:prstGeom>
            <a:gradFill rotWithShape="0">
              <a:gsLst>
                <a:gs pos="0">
                  <a:srgbClr val="FF00FF"/>
                </a:gs>
                <a:gs pos="100000">
                  <a:schemeClr val="tx2"/>
                </a:gs>
              </a:gsLst>
              <a:lin ang="5400000" scaled="1"/>
            </a:gra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5125" name="Rectangle 73"/>
          <p:cNvSpPr>
            <a:spLocks noChangeArrowheads="1"/>
          </p:cNvSpPr>
          <p:nvPr/>
        </p:nvSpPr>
        <p:spPr bwMode="auto">
          <a:xfrm>
            <a:off x="7843838" y="5470525"/>
            <a:ext cx="2046287" cy="784225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1D1C20"/>
              </a:gs>
            </a:gsLst>
            <a:lin ang="5400000" scaled="1"/>
          </a:gra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26" name="Rectangle 74"/>
          <p:cNvSpPr>
            <a:spLocks noChangeArrowheads="1"/>
          </p:cNvSpPr>
          <p:nvPr/>
        </p:nvSpPr>
        <p:spPr bwMode="auto">
          <a:xfrm>
            <a:off x="1400175" y="4473575"/>
            <a:ext cx="18621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27" name="Rectangle 75"/>
          <p:cNvSpPr>
            <a:spLocks noChangeArrowheads="1"/>
          </p:cNvSpPr>
          <p:nvPr/>
        </p:nvSpPr>
        <p:spPr bwMode="auto">
          <a:xfrm>
            <a:off x="1951038" y="5641975"/>
            <a:ext cx="19462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>
                <a:solidFill>
                  <a:srgbClr val="FFFFFF"/>
                </a:solidFill>
                <a:latin typeface="Tahoma" panose="020B0604030504040204" pitchFamily="34" charset="0"/>
              </a:rPr>
              <a:t>STRUTTURA</a:t>
            </a:r>
            <a:endParaRPr lang="it-IT" altLang="it-IT" sz="2800">
              <a:latin typeface="Tahoma" panose="020B0604030504040204" pitchFamily="34" charset="0"/>
            </a:endParaRPr>
          </a:p>
        </p:txBody>
      </p:sp>
      <p:sp>
        <p:nvSpPr>
          <p:cNvPr id="5128" name="Rectangle 76"/>
          <p:cNvSpPr>
            <a:spLocks noChangeArrowheads="1"/>
          </p:cNvSpPr>
          <p:nvPr/>
        </p:nvSpPr>
        <p:spPr bwMode="auto">
          <a:xfrm>
            <a:off x="4194175" y="4473575"/>
            <a:ext cx="16049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29" name="Rectangle 77"/>
          <p:cNvSpPr>
            <a:spLocks noChangeArrowheads="1"/>
          </p:cNvSpPr>
          <p:nvPr/>
        </p:nvSpPr>
        <p:spPr bwMode="auto">
          <a:xfrm>
            <a:off x="8120063" y="5491163"/>
            <a:ext cx="1330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>
                <a:solidFill>
                  <a:srgbClr val="FFFFFF"/>
                </a:solidFill>
                <a:latin typeface="Tahoma" panose="020B0604030504040204" pitchFamily="34" charset="0"/>
              </a:rPr>
              <a:t>RUOLI /</a:t>
            </a:r>
            <a:endParaRPr lang="it-IT" altLang="it-IT" sz="2800">
              <a:latin typeface="Tahoma" panose="020B0604030504040204" pitchFamily="34" charset="0"/>
            </a:endParaRPr>
          </a:p>
        </p:txBody>
      </p:sp>
      <p:sp>
        <p:nvSpPr>
          <p:cNvPr id="5130" name="Rectangle 78"/>
          <p:cNvSpPr>
            <a:spLocks noChangeArrowheads="1"/>
          </p:cNvSpPr>
          <p:nvPr/>
        </p:nvSpPr>
        <p:spPr bwMode="auto">
          <a:xfrm>
            <a:off x="8120063" y="5853113"/>
            <a:ext cx="17541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>
                <a:solidFill>
                  <a:srgbClr val="FFFFFF"/>
                </a:solidFill>
                <a:latin typeface="Tahoma" panose="020B0604030504040204" pitchFamily="34" charset="0"/>
              </a:rPr>
              <a:t>MANSIONI</a:t>
            </a:r>
            <a:endParaRPr lang="it-IT" altLang="it-IT" sz="2800">
              <a:latin typeface="Tahoma" panose="020B0604030504040204" pitchFamily="34" charset="0"/>
            </a:endParaRPr>
          </a:p>
        </p:txBody>
      </p:sp>
      <p:grpSp>
        <p:nvGrpSpPr>
          <p:cNvPr id="5131" name="Group 79"/>
          <p:cNvGrpSpPr>
            <a:grpSpLocks/>
          </p:cNvGrpSpPr>
          <p:nvPr/>
        </p:nvGrpSpPr>
        <p:grpSpPr bwMode="auto">
          <a:xfrm>
            <a:off x="4098925" y="5735638"/>
            <a:ext cx="3582988" cy="239712"/>
            <a:chOff x="1666" y="3696"/>
            <a:chExt cx="2544" cy="128"/>
          </a:xfrm>
        </p:grpSpPr>
        <p:sp>
          <p:nvSpPr>
            <p:cNvPr id="5145" name="Rectangle 80"/>
            <p:cNvSpPr>
              <a:spLocks noChangeArrowheads="1"/>
            </p:cNvSpPr>
            <p:nvPr/>
          </p:nvSpPr>
          <p:spPr bwMode="auto">
            <a:xfrm>
              <a:off x="1806" y="3744"/>
              <a:ext cx="2264" cy="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46" name="Freeform 81"/>
            <p:cNvSpPr>
              <a:spLocks/>
            </p:cNvSpPr>
            <p:nvPr/>
          </p:nvSpPr>
          <p:spPr bwMode="auto">
            <a:xfrm>
              <a:off x="1666" y="3696"/>
              <a:ext cx="207" cy="127"/>
            </a:xfrm>
            <a:custGeom>
              <a:avLst/>
              <a:gdLst>
                <a:gd name="T0" fmla="*/ 207 w 207"/>
                <a:gd name="T1" fmla="*/ 0 h 127"/>
                <a:gd name="T2" fmla="*/ 0 w 207"/>
                <a:gd name="T3" fmla="*/ 64 h 127"/>
                <a:gd name="T4" fmla="*/ 207 w 207"/>
                <a:gd name="T5" fmla="*/ 127 h 127"/>
                <a:gd name="T6" fmla="*/ 142 w 207"/>
                <a:gd name="T7" fmla="*/ 64 h 127"/>
                <a:gd name="T8" fmla="*/ 207 w 207"/>
                <a:gd name="T9" fmla="*/ 0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7"/>
                <a:gd name="T16" fmla="*/ 0 h 127"/>
                <a:gd name="T17" fmla="*/ 207 w 20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7" h="127">
                  <a:moveTo>
                    <a:pt x="207" y="0"/>
                  </a:moveTo>
                  <a:lnTo>
                    <a:pt x="0" y="64"/>
                  </a:lnTo>
                  <a:lnTo>
                    <a:pt x="207" y="127"/>
                  </a:lnTo>
                  <a:lnTo>
                    <a:pt x="142" y="64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7" name="Freeform 82"/>
            <p:cNvSpPr>
              <a:spLocks/>
            </p:cNvSpPr>
            <p:nvPr/>
          </p:nvSpPr>
          <p:spPr bwMode="auto">
            <a:xfrm>
              <a:off x="4003" y="3697"/>
              <a:ext cx="207" cy="127"/>
            </a:xfrm>
            <a:custGeom>
              <a:avLst/>
              <a:gdLst>
                <a:gd name="T0" fmla="*/ 0 w 207"/>
                <a:gd name="T1" fmla="*/ 127 h 127"/>
                <a:gd name="T2" fmla="*/ 207 w 207"/>
                <a:gd name="T3" fmla="*/ 63 h 127"/>
                <a:gd name="T4" fmla="*/ 0 w 207"/>
                <a:gd name="T5" fmla="*/ 0 h 127"/>
                <a:gd name="T6" fmla="*/ 65 w 207"/>
                <a:gd name="T7" fmla="*/ 63 h 127"/>
                <a:gd name="T8" fmla="*/ 0 w 207"/>
                <a:gd name="T9" fmla="*/ 127 h 1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7"/>
                <a:gd name="T16" fmla="*/ 0 h 127"/>
                <a:gd name="T17" fmla="*/ 207 w 207"/>
                <a:gd name="T18" fmla="*/ 127 h 1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7" h="127">
                  <a:moveTo>
                    <a:pt x="0" y="127"/>
                  </a:moveTo>
                  <a:lnTo>
                    <a:pt x="207" y="63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132" name="Group 83"/>
          <p:cNvGrpSpPr>
            <a:grpSpLocks/>
          </p:cNvGrpSpPr>
          <p:nvPr/>
        </p:nvGrpSpPr>
        <p:grpSpPr bwMode="auto">
          <a:xfrm>
            <a:off x="4032250" y="3921125"/>
            <a:ext cx="198438" cy="879475"/>
            <a:chOff x="1842" y="2032"/>
            <a:chExt cx="128" cy="528"/>
          </a:xfrm>
        </p:grpSpPr>
        <p:sp>
          <p:nvSpPr>
            <p:cNvPr id="5142" name="Rectangle 84"/>
            <p:cNvSpPr>
              <a:spLocks noChangeArrowheads="1"/>
            </p:cNvSpPr>
            <p:nvPr/>
          </p:nvSpPr>
          <p:spPr bwMode="auto">
            <a:xfrm>
              <a:off x="1890" y="2172"/>
              <a:ext cx="32" cy="2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43" name="Freeform 85"/>
            <p:cNvSpPr>
              <a:spLocks/>
            </p:cNvSpPr>
            <p:nvPr/>
          </p:nvSpPr>
          <p:spPr bwMode="auto">
            <a:xfrm>
              <a:off x="1843" y="2032"/>
              <a:ext cx="127" cy="207"/>
            </a:xfrm>
            <a:custGeom>
              <a:avLst/>
              <a:gdLst>
                <a:gd name="T0" fmla="*/ 127 w 127"/>
                <a:gd name="T1" fmla="*/ 207 h 207"/>
                <a:gd name="T2" fmla="*/ 63 w 127"/>
                <a:gd name="T3" fmla="*/ 0 h 207"/>
                <a:gd name="T4" fmla="*/ 0 w 127"/>
                <a:gd name="T5" fmla="*/ 207 h 207"/>
                <a:gd name="T6" fmla="*/ 63 w 127"/>
                <a:gd name="T7" fmla="*/ 142 h 207"/>
                <a:gd name="T8" fmla="*/ 127 w 127"/>
                <a:gd name="T9" fmla="*/ 207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207"/>
                <a:gd name="T17" fmla="*/ 127 w 127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207">
                  <a:moveTo>
                    <a:pt x="127" y="207"/>
                  </a:moveTo>
                  <a:lnTo>
                    <a:pt x="63" y="0"/>
                  </a:lnTo>
                  <a:lnTo>
                    <a:pt x="0" y="207"/>
                  </a:lnTo>
                  <a:lnTo>
                    <a:pt x="63" y="142"/>
                  </a:lnTo>
                  <a:lnTo>
                    <a:pt x="127" y="2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4" name="Freeform 86"/>
            <p:cNvSpPr>
              <a:spLocks/>
            </p:cNvSpPr>
            <p:nvPr/>
          </p:nvSpPr>
          <p:spPr bwMode="auto">
            <a:xfrm>
              <a:off x="1842" y="2353"/>
              <a:ext cx="127" cy="207"/>
            </a:xfrm>
            <a:custGeom>
              <a:avLst/>
              <a:gdLst>
                <a:gd name="T0" fmla="*/ 0 w 127"/>
                <a:gd name="T1" fmla="*/ 0 h 207"/>
                <a:gd name="T2" fmla="*/ 64 w 127"/>
                <a:gd name="T3" fmla="*/ 207 h 207"/>
                <a:gd name="T4" fmla="*/ 127 w 127"/>
                <a:gd name="T5" fmla="*/ 0 h 207"/>
                <a:gd name="T6" fmla="*/ 64 w 127"/>
                <a:gd name="T7" fmla="*/ 65 h 207"/>
                <a:gd name="T8" fmla="*/ 0 w 127"/>
                <a:gd name="T9" fmla="*/ 0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207"/>
                <a:gd name="T17" fmla="*/ 127 w 127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207">
                  <a:moveTo>
                    <a:pt x="0" y="0"/>
                  </a:moveTo>
                  <a:lnTo>
                    <a:pt x="64" y="207"/>
                  </a:lnTo>
                  <a:lnTo>
                    <a:pt x="127" y="0"/>
                  </a:lnTo>
                  <a:lnTo>
                    <a:pt x="64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133" name="Group 87"/>
          <p:cNvGrpSpPr>
            <a:grpSpLocks/>
          </p:cNvGrpSpPr>
          <p:nvPr/>
        </p:nvGrpSpPr>
        <p:grpSpPr bwMode="auto">
          <a:xfrm>
            <a:off x="7585075" y="3840163"/>
            <a:ext cx="228600" cy="960437"/>
            <a:chOff x="3954" y="2032"/>
            <a:chExt cx="128" cy="528"/>
          </a:xfrm>
        </p:grpSpPr>
        <p:sp>
          <p:nvSpPr>
            <p:cNvPr id="5139" name="Rectangle 88"/>
            <p:cNvSpPr>
              <a:spLocks noChangeArrowheads="1"/>
            </p:cNvSpPr>
            <p:nvPr/>
          </p:nvSpPr>
          <p:spPr bwMode="auto">
            <a:xfrm>
              <a:off x="4002" y="2172"/>
              <a:ext cx="32" cy="2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5140" name="Freeform 89"/>
            <p:cNvSpPr>
              <a:spLocks/>
            </p:cNvSpPr>
            <p:nvPr/>
          </p:nvSpPr>
          <p:spPr bwMode="auto">
            <a:xfrm>
              <a:off x="3955" y="2032"/>
              <a:ext cx="127" cy="207"/>
            </a:xfrm>
            <a:custGeom>
              <a:avLst/>
              <a:gdLst>
                <a:gd name="T0" fmla="*/ 127 w 127"/>
                <a:gd name="T1" fmla="*/ 207 h 207"/>
                <a:gd name="T2" fmla="*/ 63 w 127"/>
                <a:gd name="T3" fmla="*/ 0 h 207"/>
                <a:gd name="T4" fmla="*/ 0 w 127"/>
                <a:gd name="T5" fmla="*/ 207 h 207"/>
                <a:gd name="T6" fmla="*/ 63 w 127"/>
                <a:gd name="T7" fmla="*/ 142 h 207"/>
                <a:gd name="T8" fmla="*/ 127 w 127"/>
                <a:gd name="T9" fmla="*/ 207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207"/>
                <a:gd name="T17" fmla="*/ 127 w 127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207">
                  <a:moveTo>
                    <a:pt x="127" y="207"/>
                  </a:moveTo>
                  <a:lnTo>
                    <a:pt x="63" y="0"/>
                  </a:lnTo>
                  <a:lnTo>
                    <a:pt x="0" y="207"/>
                  </a:lnTo>
                  <a:lnTo>
                    <a:pt x="63" y="142"/>
                  </a:lnTo>
                  <a:lnTo>
                    <a:pt x="127" y="2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41" name="Freeform 90"/>
            <p:cNvSpPr>
              <a:spLocks/>
            </p:cNvSpPr>
            <p:nvPr/>
          </p:nvSpPr>
          <p:spPr bwMode="auto">
            <a:xfrm>
              <a:off x="3954" y="2353"/>
              <a:ext cx="127" cy="207"/>
            </a:xfrm>
            <a:custGeom>
              <a:avLst/>
              <a:gdLst>
                <a:gd name="T0" fmla="*/ 0 w 127"/>
                <a:gd name="T1" fmla="*/ 0 h 207"/>
                <a:gd name="T2" fmla="*/ 64 w 127"/>
                <a:gd name="T3" fmla="*/ 207 h 207"/>
                <a:gd name="T4" fmla="*/ 127 w 127"/>
                <a:gd name="T5" fmla="*/ 0 h 207"/>
                <a:gd name="T6" fmla="*/ 64 w 127"/>
                <a:gd name="T7" fmla="*/ 65 h 207"/>
                <a:gd name="T8" fmla="*/ 0 w 127"/>
                <a:gd name="T9" fmla="*/ 0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207"/>
                <a:gd name="T17" fmla="*/ 127 w 127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207">
                  <a:moveTo>
                    <a:pt x="0" y="0"/>
                  </a:moveTo>
                  <a:lnTo>
                    <a:pt x="64" y="207"/>
                  </a:lnTo>
                  <a:lnTo>
                    <a:pt x="127" y="0"/>
                  </a:lnTo>
                  <a:lnTo>
                    <a:pt x="64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134" name="Rectangle 91"/>
          <p:cNvSpPr>
            <a:spLocks noChangeArrowheads="1"/>
          </p:cNvSpPr>
          <p:nvPr/>
        </p:nvSpPr>
        <p:spPr bwMode="auto">
          <a:xfrm>
            <a:off x="2344738" y="3746500"/>
            <a:ext cx="56530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35" name="Rectangle 92"/>
          <p:cNvSpPr>
            <a:spLocks noChangeArrowheads="1"/>
          </p:cNvSpPr>
          <p:nvPr/>
        </p:nvSpPr>
        <p:spPr bwMode="auto">
          <a:xfrm>
            <a:off x="2914650" y="4800600"/>
            <a:ext cx="66865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>
                <a:solidFill>
                  <a:srgbClr val="003399"/>
                </a:solidFill>
                <a:latin typeface="Tahoma" panose="020B0604030504040204" pitchFamily="34" charset="0"/>
              </a:rPr>
              <a:t>ASSETTI ORGANIZZATIVI DI  DETTAGLIO</a:t>
            </a:r>
            <a:endParaRPr lang="it-IT" altLang="it-IT" sz="2800">
              <a:latin typeface="Tahoma" panose="020B0604030504040204" pitchFamily="34" charset="0"/>
            </a:endParaRPr>
          </a:p>
        </p:txBody>
      </p:sp>
      <p:sp>
        <p:nvSpPr>
          <p:cNvPr id="5136" name="Rectangle 93"/>
          <p:cNvSpPr>
            <a:spLocks noChangeArrowheads="1"/>
          </p:cNvSpPr>
          <p:nvPr/>
        </p:nvSpPr>
        <p:spPr bwMode="auto">
          <a:xfrm>
            <a:off x="7843838" y="3840163"/>
            <a:ext cx="6191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5137" name="Rectangle 94"/>
          <p:cNvSpPr>
            <a:spLocks noChangeArrowheads="1"/>
          </p:cNvSpPr>
          <p:nvPr/>
        </p:nvSpPr>
        <p:spPr bwMode="auto">
          <a:xfrm>
            <a:off x="3263900" y="2320925"/>
            <a:ext cx="5089525" cy="1439863"/>
          </a:xfrm>
          <a:prstGeom prst="rect">
            <a:avLst/>
          </a:prstGeom>
          <a:gradFill rotWithShape="0">
            <a:gsLst>
              <a:gs pos="0">
                <a:srgbClr val="E2E727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38" name="Text Box 95"/>
          <p:cNvSpPr txBox="1">
            <a:spLocks noChangeArrowheads="1"/>
          </p:cNvSpPr>
          <p:nvPr/>
        </p:nvSpPr>
        <p:spPr bwMode="auto">
          <a:xfrm>
            <a:off x="3854450" y="2390775"/>
            <a:ext cx="381158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tx2"/>
                </a:solidFill>
              </a:rPr>
              <a:t>CONTESTO ORGANIZZATIVO AZIENDALE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628650"/>
            <a:ext cx="10920413" cy="8842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progettazione dei ruoli </a:t>
            </a:r>
            <a:b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delle mansioni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66580" y="2952378"/>
            <a:ext cx="3900488" cy="2534121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r>
              <a:rPr lang="it-IT" altLang="it-IT" sz="2800" dirty="0" smtClean="0">
                <a:solidFill>
                  <a:schemeClr val="tx2"/>
                </a:solidFill>
              </a:rPr>
              <a:t>Riguarda i </a:t>
            </a:r>
            <a:r>
              <a:rPr lang="it-IT" altLang="it-IT" sz="2800" b="1" dirty="0" smtClean="0">
                <a:solidFill>
                  <a:schemeClr val="tx2"/>
                </a:solidFill>
              </a:rPr>
              <a:t>CONTENUTI </a:t>
            </a:r>
            <a:r>
              <a:rPr lang="it-IT" altLang="it-IT" sz="2800" dirty="0" smtClean="0">
                <a:solidFill>
                  <a:schemeClr val="tx2"/>
                </a:solidFill>
              </a:rPr>
              <a:t>di lavoro affidati alle diverse posizioni comprese nelle unità organizzative previste dalla struttura.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943600" y="2386484"/>
            <a:ext cx="489585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 Sono collegati alla </a:t>
            </a:r>
            <a:r>
              <a:rPr lang="it-IT" altLang="it-IT" sz="2600" b="1">
                <a:solidFill>
                  <a:schemeClr val="tx2"/>
                </a:solidFill>
                <a:latin typeface="Tahoma" panose="020B0604030504040204" pitchFamily="34" charset="0"/>
              </a:rPr>
              <a:t>gestione </a:t>
            </a: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del personale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6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6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 Producono effetti sulla </a:t>
            </a:r>
            <a:r>
              <a:rPr lang="it-IT" altLang="it-IT" sz="2600" b="1">
                <a:solidFill>
                  <a:schemeClr val="tx2"/>
                </a:solidFill>
                <a:latin typeface="Tahoma" panose="020B0604030504040204" pitchFamily="34" charset="0"/>
              </a:rPr>
              <a:t>motivazione</a:t>
            </a: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 del personale, sulla flessibilità organizzativa e sulla produttività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4090988" y="2765896"/>
            <a:ext cx="1814512" cy="75565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037013" y="4580409"/>
            <a:ext cx="1868487" cy="75565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1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768350" y="239713"/>
            <a:ext cx="9793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 anchor="b"/>
          <a:lstStyle/>
          <a:p>
            <a:pPr algn="ctr" defTabSz="1249363" eaLnBrk="0" hangingPunct="0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mansione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976563" y="2079625"/>
            <a:ext cx="48006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 b="1" dirty="0">
                <a:solidFill>
                  <a:srgbClr val="00B050"/>
                </a:solidFill>
              </a:rPr>
              <a:t>Mansione  (job)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solidFill>
                  <a:schemeClr val="tx2"/>
                </a:solidFill>
              </a:rPr>
              <a:t>Insieme di attività da svolgere assegnate a una posizione di lavoro (e alla persona che la ricopre)</a:t>
            </a:r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4945063" y="4506913"/>
            <a:ext cx="671512" cy="881062"/>
          </a:xfrm>
          <a:prstGeom prst="downArrow">
            <a:avLst>
              <a:gd name="adj1" fmla="val 50000"/>
              <a:gd name="adj2" fmla="val 32801"/>
            </a:avLst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130550" y="5565775"/>
            <a:ext cx="43561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spcBef>
                <a:spcPct val="50000"/>
              </a:spcBef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TAYLORISMO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652463"/>
            <a:ext cx="11145838" cy="1219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Progettazione delle Mansioni: approccio Classico</a:t>
            </a:r>
          </a:p>
        </p:txBody>
      </p:sp>
      <p:graphicFrame>
        <p:nvGraphicFramePr>
          <p:cNvPr id="140313" name="Group 25"/>
          <p:cNvGraphicFramePr>
            <a:graphicFrameLocks noGrp="1"/>
          </p:cNvGraphicFramePr>
          <p:nvPr>
            <p:ph type="tbl" idx="1"/>
          </p:nvPr>
        </p:nvGraphicFramePr>
        <p:xfrm>
          <a:off x="2806700" y="2909888"/>
          <a:ext cx="6430963" cy="3138487"/>
        </p:xfrm>
        <a:graphic>
          <a:graphicData uri="http://schemas.openxmlformats.org/drawingml/2006/table">
            <a:tbl>
              <a:tblPr/>
              <a:tblGrid>
                <a:gridCol w="3216275"/>
                <a:gridCol w="3214688"/>
              </a:tblGrid>
              <a:tr h="148272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Mansione 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SPECIALISTICA</a:t>
                      </a:r>
                    </a:p>
                  </a:txBody>
                  <a:tcPr marL="106985" marR="106985" marT="53492" marB="53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Mansione 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ROUTINARIA</a:t>
                      </a:r>
                    </a:p>
                  </a:txBody>
                  <a:tcPr marL="106985" marR="106985" marT="53492" marB="53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76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Mansione di </a:t>
                      </a:r>
                      <a:r>
                        <a:rPr kumimoji="0" lang="it-IT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RESPONSABILITÀ </a:t>
                      </a:r>
                    </a:p>
                  </a:txBody>
                  <a:tcPr marL="106985" marR="106985" marT="53492" marB="53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Mansione di 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SUPERVISIONE</a:t>
                      </a:r>
                    </a:p>
                  </a:txBody>
                  <a:tcPr marL="106985" marR="106985" marT="53492" marB="53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376488" y="6397625"/>
            <a:ext cx="74882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Alta		</a:t>
            </a:r>
            <a:r>
              <a:rPr lang="it-IT" altLang="it-IT" sz="2300" b="1">
                <a:solidFill>
                  <a:schemeClr val="tx2"/>
                </a:solidFill>
                <a:latin typeface="Tahoma" panose="020B0604030504040204" pitchFamily="34" charset="0"/>
              </a:rPr>
              <a:t>DISCREZIONALITÀ   </a:t>
            </a:r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         Bassa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84175" y="2800350"/>
            <a:ext cx="15367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it-IT" sz="2800">
              <a:latin typeface="Tahoma" panose="020B060403050404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31800" y="3024188"/>
            <a:ext cx="2208213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Alta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3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300" b="1">
                <a:solidFill>
                  <a:schemeClr val="tx2"/>
                </a:solidFill>
                <a:latin typeface="Tahoma" panose="020B0604030504040204" pitchFamily="34" charset="0"/>
              </a:rPr>
              <a:t>SPECIALIZ-ZAZIONE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3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Bassa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6463" y="273050"/>
            <a:ext cx="10369550" cy="1200150"/>
          </a:xfrm>
        </p:spPr>
        <p:txBody>
          <a:bodyPr>
            <a:normAutofit/>
          </a:bodyPr>
          <a:lstStyle/>
          <a:p>
            <a:pPr defTabSz="1249216">
              <a:defRPr/>
            </a:pPr>
            <a:r>
              <a:rPr lang="it-IT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rPr>
              <a:t>La progettazione delle mansioni</a:t>
            </a:r>
          </a:p>
        </p:txBody>
      </p:sp>
      <p:sp>
        <p:nvSpPr>
          <p:cNvPr id="9219" name="Rettangolo 2"/>
          <p:cNvSpPr>
            <a:spLocks noChangeArrowheads="1"/>
          </p:cNvSpPr>
          <p:nvPr/>
        </p:nvSpPr>
        <p:spPr bwMode="auto">
          <a:xfrm>
            <a:off x="3200400" y="3744913"/>
            <a:ext cx="57610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/>
          <a:p>
            <a:pPr algn="ctr"/>
            <a:r>
              <a:rPr lang="it-IT" altLang="it-IT" sz="2800">
                <a:solidFill>
                  <a:schemeClr val="tx2"/>
                </a:solidFill>
              </a:rPr>
              <a:t>Ricerca di congruenza</a:t>
            </a:r>
          </a:p>
        </p:txBody>
      </p:sp>
      <p:sp>
        <p:nvSpPr>
          <p:cNvPr id="9220" name="CasellaDiTesto 3"/>
          <p:cNvSpPr txBox="1">
            <a:spLocks noChangeArrowheads="1"/>
          </p:cNvSpPr>
          <p:nvPr/>
        </p:nvSpPr>
        <p:spPr bwMode="auto">
          <a:xfrm>
            <a:off x="2016125" y="1827213"/>
            <a:ext cx="3992563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/>
          <a:p>
            <a:r>
              <a:rPr lang="it-IT" altLang="it-IT" sz="2800">
                <a:solidFill>
                  <a:schemeClr val="tx2"/>
                </a:solidFill>
              </a:rPr>
              <a:t>Contenuto del lavoro</a:t>
            </a:r>
          </a:p>
        </p:txBody>
      </p:sp>
      <p:sp>
        <p:nvSpPr>
          <p:cNvPr id="9221" name="CasellaDiTesto 4"/>
          <p:cNvSpPr txBox="1">
            <a:spLocks noChangeArrowheads="1"/>
          </p:cNvSpPr>
          <p:nvPr/>
        </p:nvSpPr>
        <p:spPr bwMode="auto">
          <a:xfrm>
            <a:off x="5867400" y="1343025"/>
            <a:ext cx="47180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/>
          <a:p>
            <a:pPr algn="ctr"/>
            <a:r>
              <a:rPr lang="it-IT" altLang="it-IT" sz="2800">
                <a:solidFill>
                  <a:schemeClr val="tx2"/>
                </a:solidFill>
              </a:rPr>
              <a:t>Caratteristiche e </a:t>
            </a:r>
          </a:p>
          <a:p>
            <a:pPr algn="ctr"/>
            <a:r>
              <a:rPr lang="it-IT" altLang="it-IT" sz="2800">
                <a:solidFill>
                  <a:schemeClr val="tx2"/>
                </a:solidFill>
              </a:rPr>
              <a:t>capacità dei lavoratori</a:t>
            </a:r>
          </a:p>
        </p:txBody>
      </p:sp>
      <p:sp>
        <p:nvSpPr>
          <p:cNvPr id="9222" name="CasellaDiTesto 6"/>
          <p:cNvSpPr txBox="1">
            <a:spLocks noChangeArrowheads="1"/>
          </p:cNvSpPr>
          <p:nvPr/>
        </p:nvSpPr>
        <p:spPr bwMode="auto">
          <a:xfrm>
            <a:off x="3606800" y="5583238"/>
            <a:ext cx="4967288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/>
          <a:p>
            <a:pPr algn="ctr"/>
            <a:r>
              <a:rPr lang="it-IT" altLang="it-IT" sz="2800">
                <a:solidFill>
                  <a:schemeClr val="tx2"/>
                </a:solidFill>
              </a:rPr>
              <a:t>Interventi di analisi</a:t>
            </a:r>
          </a:p>
          <a:p>
            <a:pPr algn="ctr"/>
            <a:r>
              <a:rPr lang="it-IT" altLang="it-IT" sz="2800">
                <a:solidFill>
                  <a:schemeClr val="tx2"/>
                </a:solidFill>
              </a:rPr>
              <a:t>e progettazione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3709988" y="2555875"/>
            <a:ext cx="611187" cy="1027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85" tIns="53492" rIns="106985" bIns="53492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5784850" y="4518025"/>
            <a:ext cx="611188" cy="1027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85" tIns="53492" rIns="106985" bIns="53492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7921625" y="2555875"/>
            <a:ext cx="609600" cy="1027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85" tIns="53492" rIns="106985" bIns="53492"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tangolo 1"/>
          <p:cNvSpPr>
            <a:spLocks noChangeArrowheads="1"/>
          </p:cNvSpPr>
          <p:nvPr/>
        </p:nvSpPr>
        <p:spPr bwMode="auto">
          <a:xfrm>
            <a:off x="1677988" y="2163763"/>
            <a:ext cx="8620125" cy="41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469900" indent="-469900" defTabSz="12509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8388" indent="-533400" defTabSz="12509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25095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71663" indent="-266700" defTabSz="12509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06650" indent="-266700" defTabSz="125095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63850" indent="-266700" defTabSz="1250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21050" indent="-266700" defTabSz="1250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250" indent="-266700" defTabSz="1250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35450" indent="-266700" defTabSz="1250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</a:pPr>
            <a:r>
              <a:rPr lang="it-IT" altLang="it-IT" sz="3200">
                <a:solidFill>
                  <a:schemeClr val="tx2"/>
                </a:solidFill>
              </a:rPr>
              <a:t>Specializzazione delle mansioni</a:t>
            </a:r>
          </a:p>
          <a:p>
            <a:pPr lvl="1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it-IT" altLang="it-IT" sz="3200">
                <a:solidFill>
                  <a:schemeClr val="tx2"/>
                </a:solidFill>
              </a:rPr>
              <a:t>divisione del lavoro</a:t>
            </a:r>
          </a:p>
          <a:p>
            <a:pPr eaLnBrk="1" hangingPunct="1">
              <a:buClr>
                <a:schemeClr val="folHlink"/>
              </a:buClr>
              <a:buSzPct val="60000"/>
            </a:pPr>
            <a:r>
              <a:rPr lang="it-IT" altLang="it-IT" sz="3200">
                <a:solidFill>
                  <a:schemeClr val="tx2"/>
                </a:solidFill>
              </a:rPr>
              <a:t>Formalizzazione del comportamento</a:t>
            </a:r>
          </a:p>
          <a:p>
            <a:pPr lvl="1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it-IT" altLang="it-IT" sz="3200">
                <a:solidFill>
                  <a:schemeClr val="tx2"/>
                </a:solidFill>
              </a:rPr>
              <a:t>standardizzazione dei processi di lavoro</a:t>
            </a:r>
          </a:p>
          <a:p>
            <a:pPr lvl="1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it-IT" altLang="it-IT" sz="3200">
                <a:solidFill>
                  <a:schemeClr val="tx2"/>
                </a:solidFill>
              </a:rPr>
              <a:t>sistemi di flussi regolati</a:t>
            </a:r>
          </a:p>
          <a:p>
            <a:pPr eaLnBrk="1" hangingPunct="1">
              <a:buClr>
                <a:schemeClr val="folHlink"/>
              </a:buClr>
              <a:buSzPct val="60000"/>
            </a:pPr>
            <a:r>
              <a:rPr lang="it-IT" altLang="it-IT" sz="3200">
                <a:solidFill>
                  <a:schemeClr val="tx2"/>
                </a:solidFill>
              </a:rPr>
              <a:t>Formazione</a:t>
            </a:r>
          </a:p>
          <a:p>
            <a:pPr lvl="1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Char char="§"/>
            </a:pPr>
            <a:r>
              <a:rPr lang="it-IT" altLang="it-IT" sz="3200">
                <a:solidFill>
                  <a:schemeClr val="tx2"/>
                </a:solidFill>
              </a:rPr>
              <a:t>standardizzazione delle capacità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3963" y="576263"/>
            <a:ext cx="9444037" cy="1338262"/>
          </a:xfrm>
          <a:prstGeom prst="rect">
            <a:avLst/>
          </a:prstGeom>
          <a:noFill/>
        </p:spPr>
        <p:txBody>
          <a:bodyPr lIns="106985" tIns="53492" rIns="106985" bIns="53492">
            <a:spAutoFit/>
          </a:bodyPr>
          <a:lstStyle/>
          <a:p>
            <a:pPr algn="ctr" defTabSz="1069167">
              <a:defRPr/>
            </a:pPr>
            <a:r>
              <a:rPr lang="it-IT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I parametri della progettazione delle mansioni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1038" y="576263"/>
            <a:ext cx="10841037" cy="1200150"/>
          </a:xfrm>
        </p:spPr>
        <p:txBody>
          <a:bodyPr/>
          <a:lstStyle/>
          <a:p>
            <a:pPr algn="ctr" defTabSz="914400">
              <a:defRPr/>
            </a:pPr>
            <a:r>
              <a:rPr lang="it-IT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Motivare </a:t>
            </a:r>
            <a:r>
              <a:rPr lang="it-IT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 dipendenti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85913" y="2768600"/>
            <a:ext cx="86233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600">
                <a:solidFill>
                  <a:schemeClr val="tx2"/>
                </a:solidFill>
              </a:rPr>
              <a:t>Rotazione dei compiti,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altLang="it-IT" sz="3600">
                <a:solidFill>
                  <a:schemeClr val="tx2"/>
                </a:solidFill>
              </a:rPr>
              <a:t> Allargamento dei compiti,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it-IT" altLang="it-IT" sz="3600">
                <a:solidFill>
                  <a:schemeClr val="tx2"/>
                </a:solidFill>
              </a:rPr>
              <a:t> Arricchimento dei compiti.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861</TotalTime>
  <Words>856</Words>
  <Application>Microsoft Office PowerPoint</Application>
  <PresentationFormat>Personalizzato</PresentationFormat>
  <Paragraphs>168</Paragraphs>
  <Slides>25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Tahoma</vt:lpstr>
      <vt:lpstr>Times New Roman</vt:lpstr>
      <vt:lpstr>Wingdings</vt:lpstr>
      <vt:lpstr>Metropolitano</vt:lpstr>
      <vt:lpstr>   </vt:lpstr>
      <vt:lpstr>Presentazione standard di PowerPoint</vt:lpstr>
      <vt:lpstr>Presentazione standard di PowerPoint</vt:lpstr>
      <vt:lpstr>La progettazione dei ruoli  e delle mansioni</vt:lpstr>
      <vt:lpstr>Presentazione standard di PowerPoint</vt:lpstr>
      <vt:lpstr>Progettazione delle Mansioni: approccio Classico</vt:lpstr>
      <vt:lpstr>La progettazione delle mansioni</vt:lpstr>
      <vt:lpstr>Presentazione standard di PowerPoint</vt:lpstr>
      <vt:lpstr>Motivare i dipendenti</vt:lpstr>
      <vt:lpstr>Rotazione dei compiti</vt:lpstr>
      <vt:lpstr>Presentazione standard di PowerPoint</vt:lpstr>
      <vt:lpstr>Arricchimento mansioni</vt:lpstr>
      <vt:lpstr>Contenuto dei compiti e determinanti dei risultati</vt:lpstr>
      <vt:lpstr>Presentazione standard di PowerPoint</vt:lpstr>
      <vt:lpstr>La definizione di motivazione</vt:lpstr>
      <vt:lpstr>Tre famiglie di teorie motivazionali:  - Teorie di contenuto: Cosa motiva l’individuo?  La teoria di Maslow: la piramide dei bisogni   - Teorie di processo: Come motivare l’individuo?  Si focalizzano sui meccanismi e dinamiche del processo con cui la  motivazione si manifesta (Vroom-Teoria aspettativa-valore)   - Teorie pragmatiche: Come sviluppare e facilitare la motivazione dell’individuo?  Nascono dagli assunti della scuola della New Human Relations e si  concentrano in un periodo temporale limitato (’50-’60)  Ancorano la motivazione al contesto organizzativo (Mc Gregor)</vt:lpstr>
      <vt:lpstr>La piramide dei bisogni di Maslow</vt:lpstr>
      <vt:lpstr>La teoria aspettativa-valore di Vroom</vt:lpstr>
      <vt:lpstr>La Teoria X e la Teoria Y di McGregor </vt:lpstr>
      <vt:lpstr>Presentazione standard di PowerPoint</vt:lpstr>
      <vt:lpstr>Presentazione standard di PowerPoint</vt:lpstr>
      <vt:lpstr>Presentazione standard di PowerPoint</vt:lpstr>
      <vt:lpstr>Componenti di ruolo  e qualità di riferimento</vt:lpstr>
      <vt:lpstr>L’analisi dei ruoli professionali</vt:lpstr>
      <vt:lpstr>L’analisi dei ruoli manageriali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174</cp:revision>
  <dcterms:created xsi:type="dcterms:W3CDTF">2007-08-31T22:20:17Z</dcterms:created>
  <dcterms:modified xsi:type="dcterms:W3CDTF">2017-11-21T15:12:06Z</dcterms:modified>
</cp:coreProperties>
</file>