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6" r:id="rId1"/>
  </p:sldMasterIdLst>
  <p:notesMasterIdLst>
    <p:notesMasterId r:id="rId26"/>
  </p:notesMasterIdLst>
  <p:handoutMasterIdLst>
    <p:handoutMasterId r:id="rId27"/>
  </p:handoutMasterIdLst>
  <p:sldIdLst>
    <p:sldId id="288" r:id="rId2"/>
    <p:sldId id="289" r:id="rId3"/>
    <p:sldId id="290" r:id="rId4"/>
    <p:sldId id="291" r:id="rId5"/>
    <p:sldId id="292" r:id="rId6"/>
    <p:sldId id="293" r:id="rId7"/>
    <p:sldId id="294" r:id="rId8"/>
    <p:sldId id="302" r:id="rId9"/>
    <p:sldId id="295" r:id="rId10"/>
    <p:sldId id="296" r:id="rId11"/>
    <p:sldId id="297" r:id="rId12"/>
    <p:sldId id="298" r:id="rId13"/>
    <p:sldId id="299" r:id="rId14"/>
    <p:sldId id="300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2" r:id="rId23"/>
    <p:sldId id="310" r:id="rId24"/>
    <p:sldId id="311" r:id="rId25"/>
  </p:sldIdLst>
  <p:sldSz cx="11522075" cy="7200900"/>
  <p:notesSz cx="6858000" cy="9144000"/>
  <p:defaultTextStyle>
    <a:defPPr>
      <a:defRPr lang="it-IT"/>
    </a:defPPr>
    <a:lvl1pPr algn="l" defTabSz="106838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33400" indent="-76200" algn="l" defTabSz="106838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68388" indent="-153988" algn="l" defTabSz="106838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03375" indent="-231775" algn="l" defTabSz="106838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138363" indent="-309563" algn="l" defTabSz="106838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87172" autoAdjust="0"/>
  </p:normalViewPr>
  <p:slideViewPr>
    <p:cSldViewPr>
      <p:cViewPr varScale="1">
        <p:scale>
          <a:sx n="74" d="100"/>
          <a:sy n="74" d="100"/>
        </p:scale>
        <p:origin x="1157" y="62"/>
      </p:cViewPr>
      <p:guideLst>
        <p:guide orient="horz" pos="2268"/>
        <p:guide pos="36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29ACCEB-BDF3-4D89-9588-F1C7AAF6649F}" type="datetimeFigureOut">
              <a:rPr lang="it-IT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375F503-9762-4543-89B5-7FE8B051E63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9093074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5EBB1C3-BE4F-40D1-A34E-FC3A15CA26A5}" type="datetimeFigureOut">
              <a:rPr lang="it-IT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t-I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40481E0-6669-41C7-A21C-4C4DE95DA0F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511638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3400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68388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3375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38363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74620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09544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44468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79392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690563"/>
            <a:ext cx="5465763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xfrm>
            <a:off x="911225" y="4343400"/>
            <a:ext cx="503396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144958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153004E-9654-4EB2-B963-985E4781C440}" type="datetimeFigureOut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B7BD14-7A0C-45BA-9346-DE77194D91CA}" type="slidenum">
              <a:rPr lang="it-IT" altLang="it-IT"/>
              <a:pPr/>
              <a:t>15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62054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522075" cy="7200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343" y="808990"/>
            <a:ext cx="10189835" cy="352044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317" spc="-113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834" y="4417220"/>
            <a:ext cx="8721131" cy="1728216"/>
          </a:xfrm>
        </p:spPr>
        <p:txBody>
          <a:bodyPr>
            <a:normAutofit/>
          </a:bodyPr>
          <a:lstStyle>
            <a:lvl1pPr marL="0" indent="0" algn="l">
              <a:buNone/>
              <a:defRPr sz="3024">
                <a:solidFill>
                  <a:schemeClr val="bg1"/>
                </a:solidFill>
                <a:latin typeface="+mj-lt"/>
              </a:defRPr>
            </a:lvl1pPr>
            <a:lvl2pPr marL="432100" indent="0" algn="ctr">
              <a:buNone/>
              <a:defRPr sz="2646"/>
            </a:lvl2pPr>
            <a:lvl3pPr marL="864199" indent="0" algn="ctr">
              <a:buNone/>
              <a:defRPr sz="2268"/>
            </a:lvl3pPr>
            <a:lvl4pPr marL="1296299" indent="0" algn="ctr">
              <a:buNone/>
              <a:defRPr sz="1890"/>
            </a:lvl4pPr>
            <a:lvl5pPr marL="1728399" indent="0" algn="ctr">
              <a:buNone/>
              <a:defRPr sz="1890"/>
            </a:lvl5pPr>
            <a:lvl6pPr marL="2160499" indent="0" algn="ctr">
              <a:buNone/>
              <a:defRPr sz="1890"/>
            </a:lvl6pPr>
            <a:lvl7pPr marL="2592598" indent="0" algn="ctr">
              <a:buNone/>
              <a:defRPr sz="1890"/>
            </a:lvl7pPr>
            <a:lvl8pPr marL="3024698" indent="0" algn="ctr">
              <a:buNone/>
              <a:defRPr sz="1890"/>
            </a:lvl8pPr>
            <a:lvl9pPr marL="3456798" indent="0" algn="ctr">
              <a:buNone/>
              <a:defRPr sz="189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1D5201E5-B5D9-43F9-A7E0-EC69C459C8B6}" type="datetime1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777C683-C3E7-4647-AA1C-EE19B41DD2F5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27754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8F1CF0-CE37-4C0F-B427-360695999A20}" type="datetime1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2BEFA-7E02-4ABB-AA71-3EC5B12620C3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40125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63488" y="730091"/>
            <a:ext cx="2484447" cy="504063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9131" y="750094"/>
            <a:ext cx="7309316" cy="567070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32EC9E-029E-4758-AD75-B3BB4C46C344}" type="datetime1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F3E31-8D3F-470B-A790-C39F06AF897A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66060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6263" y="479425"/>
            <a:ext cx="10369550" cy="144145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576263" y="2079625"/>
            <a:ext cx="10369550" cy="4081463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4C258D-0803-4C67-9C82-B2B7E7526A22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9F83C-6E83-425D-9669-403E07E09782}" type="datetime1">
              <a:rPr lang="it-IT"/>
              <a:pPr>
                <a:defRPr/>
              </a:pPr>
              <a:t>21/11/2017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5891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78E80A-AB31-4433-9B28-F5C09A930368}" type="datetime1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538C-5A5F-46BD-9C5F-AAFD37288241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34637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43" y="805790"/>
            <a:ext cx="10188395" cy="352364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317" b="0" baseline="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834" y="4414419"/>
            <a:ext cx="8719330" cy="1728216"/>
          </a:xfrm>
        </p:spPr>
        <p:txBody>
          <a:bodyPr anchor="t">
            <a:normAutofit/>
          </a:bodyPr>
          <a:lstStyle>
            <a:lvl1pPr marL="0" indent="0">
              <a:buNone/>
              <a:defRPr sz="3024">
                <a:solidFill>
                  <a:schemeClr val="tx1"/>
                </a:solidFill>
                <a:latin typeface="+mj-lt"/>
              </a:defRPr>
            </a:lvl1pPr>
            <a:lvl2pPr marL="432100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99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2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3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4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59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69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79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DCE601-4776-4EA0-AB75-AFB2850B7E14}" type="datetime1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2264D-88C9-4D4C-A180-79D17F71BC6A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34852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475" y="2098041"/>
            <a:ext cx="4407194" cy="3955694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020" y="2098041"/>
            <a:ext cx="4407194" cy="3955694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75ACE-0EE3-4E3C-81DB-866D339F124A}" type="datetime1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29CE-ABAD-4720-8A25-6EF25826E7B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4604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475" y="2142490"/>
            <a:ext cx="4407194" cy="759570"/>
          </a:xfrm>
        </p:spPr>
        <p:txBody>
          <a:bodyPr anchor="ctr">
            <a:normAutofit/>
          </a:bodyPr>
          <a:lstStyle>
            <a:lvl1pPr marL="0" indent="0">
              <a:buNone/>
              <a:defRPr sz="2079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32100" indent="0">
              <a:buNone/>
              <a:defRPr sz="1890" b="1"/>
            </a:lvl2pPr>
            <a:lvl3pPr marL="864199" indent="0">
              <a:buNone/>
              <a:defRPr sz="1701" b="1"/>
            </a:lvl3pPr>
            <a:lvl4pPr marL="1296299" indent="0">
              <a:buNone/>
              <a:defRPr sz="1512" b="1"/>
            </a:lvl4pPr>
            <a:lvl5pPr marL="1728399" indent="0">
              <a:buNone/>
              <a:defRPr sz="1512" b="1"/>
            </a:lvl5pPr>
            <a:lvl6pPr marL="2160499" indent="0">
              <a:buNone/>
              <a:defRPr sz="1512" b="1"/>
            </a:lvl6pPr>
            <a:lvl7pPr marL="2592598" indent="0">
              <a:buNone/>
              <a:defRPr sz="1512" b="1"/>
            </a:lvl7pPr>
            <a:lvl8pPr marL="3024698" indent="0">
              <a:buNone/>
              <a:defRPr sz="1512" b="1"/>
            </a:lvl8pPr>
            <a:lvl9pPr marL="3456798" indent="0">
              <a:buNone/>
              <a:defRPr sz="1512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475" y="2890738"/>
            <a:ext cx="4407194" cy="3360420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77502" y="2140357"/>
            <a:ext cx="4407194" cy="758495"/>
          </a:xfrm>
        </p:spPr>
        <p:txBody>
          <a:bodyPr anchor="ctr">
            <a:normAutofit/>
          </a:bodyPr>
          <a:lstStyle>
            <a:lvl1pPr marL="0" indent="0">
              <a:buNone/>
              <a:defRPr sz="2079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32100" indent="0">
              <a:buNone/>
              <a:defRPr sz="1890" b="1"/>
            </a:lvl2pPr>
            <a:lvl3pPr marL="864199" indent="0">
              <a:buNone/>
              <a:defRPr sz="1701" b="1"/>
            </a:lvl3pPr>
            <a:lvl4pPr marL="1296299" indent="0">
              <a:buNone/>
              <a:defRPr sz="1512" b="1"/>
            </a:lvl4pPr>
            <a:lvl5pPr marL="1728399" indent="0">
              <a:buNone/>
              <a:defRPr sz="1512" b="1"/>
            </a:lvl5pPr>
            <a:lvl6pPr marL="2160499" indent="0">
              <a:buNone/>
              <a:defRPr sz="1512" b="1"/>
            </a:lvl6pPr>
            <a:lvl7pPr marL="2592598" indent="0">
              <a:buNone/>
              <a:defRPr sz="1512" b="1"/>
            </a:lvl7pPr>
            <a:lvl8pPr marL="3024698" indent="0">
              <a:buNone/>
              <a:defRPr sz="1512" b="1"/>
            </a:lvl8pPr>
            <a:lvl9pPr marL="3456798" indent="0">
              <a:buNone/>
              <a:defRPr sz="1512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77502" y="2888540"/>
            <a:ext cx="4407194" cy="3360420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3497EE-8F2D-45C0-A07E-C9AB97F84AAF}" type="datetime1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D275-2C30-4832-903C-C1450F2E2F89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75942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7F9E24-BA13-4AAF-99AF-875409CA9AC3}" type="datetime1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B016-37E3-4673-A1B3-8214B2AC6F9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71893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5DB018-CF57-4125-98D8-BC868455A0D8}" type="datetime1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9336-94CA-43F2-8709-D6CB124E366E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5475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01297" y="0"/>
            <a:ext cx="4320778" cy="7200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807457" y="569396"/>
            <a:ext cx="3197376" cy="2016252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78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129" y="800100"/>
            <a:ext cx="5761038" cy="4800600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234" y="2637404"/>
            <a:ext cx="3211778" cy="3283336"/>
          </a:xfrm>
        </p:spPr>
        <p:txBody>
          <a:bodyPr>
            <a:normAutofit/>
          </a:bodyPr>
          <a:lstStyle>
            <a:lvl1pPr marL="0" marR="0" indent="0" algn="l" defTabSz="864199" rtl="0" eaLnBrk="1" fontAlgn="auto" latinLnBrk="0" hangingPunct="1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701">
                <a:solidFill>
                  <a:srgbClr val="262626"/>
                </a:solidFill>
              </a:defRPr>
            </a:lvl1pPr>
            <a:lvl2pPr marL="432100" indent="0">
              <a:buNone/>
              <a:defRPr sz="1134"/>
            </a:lvl2pPr>
            <a:lvl3pPr marL="864199" indent="0">
              <a:buNone/>
              <a:defRPr sz="945"/>
            </a:lvl3pPr>
            <a:lvl4pPr marL="1296299" indent="0">
              <a:buNone/>
              <a:defRPr sz="851"/>
            </a:lvl4pPr>
            <a:lvl5pPr marL="1728399" indent="0">
              <a:buNone/>
              <a:defRPr sz="851"/>
            </a:lvl5pPr>
            <a:lvl6pPr marL="2160499" indent="0">
              <a:buNone/>
              <a:defRPr sz="851"/>
            </a:lvl6pPr>
            <a:lvl7pPr marL="2592598" indent="0">
              <a:buNone/>
              <a:defRPr sz="851"/>
            </a:lvl7pPr>
            <a:lvl8pPr marL="3024698" indent="0">
              <a:buNone/>
              <a:defRPr sz="851"/>
            </a:lvl8pPr>
            <a:lvl9pPr marL="3456798" indent="0">
              <a:buNone/>
              <a:defRPr sz="851"/>
            </a:lvl9pPr>
          </a:lstStyle>
          <a:p>
            <a:pPr marL="0" marR="0" lvl="0" indent="0" algn="l" defTabSz="864199" rtl="0" eaLnBrk="1" fontAlgn="auto" latinLnBrk="0" hangingPunct="1">
              <a:lnSpc>
                <a:spcPct val="100000"/>
              </a:lnSpc>
              <a:spcBef>
                <a:spcPts val="132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08E0B6-071C-4E31-9B54-C39E1A959856}" type="datetime1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30D08DB-DC41-4654-ACD0-480A0C89E8C2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15762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550" y="5689601"/>
            <a:ext cx="10188395" cy="643947"/>
          </a:xfrm>
        </p:spPr>
        <p:txBody>
          <a:bodyPr anchor="b">
            <a:normAutofit/>
          </a:bodyPr>
          <a:lstStyle>
            <a:lvl1pPr>
              <a:defRPr sz="3024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522075" cy="5597500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756"/>
              </a:spcBef>
              <a:buNone/>
              <a:defRPr sz="302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32100" indent="0">
              <a:buNone/>
              <a:defRPr sz="2646"/>
            </a:lvl2pPr>
            <a:lvl3pPr marL="864199" indent="0">
              <a:buNone/>
              <a:defRPr sz="2268"/>
            </a:lvl3pPr>
            <a:lvl4pPr marL="1296299" indent="0">
              <a:buNone/>
              <a:defRPr sz="1890"/>
            </a:lvl4pPr>
            <a:lvl5pPr marL="1728399" indent="0">
              <a:buNone/>
              <a:defRPr sz="1890"/>
            </a:lvl5pPr>
            <a:lvl6pPr marL="2160499" indent="0">
              <a:buNone/>
              <a:defRPr sz="1890"/>
            </a:lvl6pPr>
            <a:lvl7pPr marL="2592598" indent="0">
              <a:buNone/>
              <a:defRPr sz="1890"/>
            </a:lvl7pPr>
            <a:lvl8pPr marL="3024698" indent="0">
              <a:buNone/>
              <a:defRPr sz="1890"/>
            </a:lvl8pPr>
            <a:lvl9pPr marL="3456798" indent="0">
              <a:buNone/>
              <a:defRPr sz="189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475" y="6205222"/>
            <a:ext cx="8722211" cy="56007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23">
                <a:solidFill>
                  <a:srgbClr val="262626"/>
                </a:solidFill>
              </a:defRPr>
            </a:lvl1pPr>
            <a:lvl2pPr marL="432100" indent="0">
              <a:buNone/>
              <a:defRPr sz="1134"/>
            </a:lvl2pPr>
            <a:lvl3pPr marL="864199" indent="0">
              <a:buNone/>
              <a:defRPr sz="945"/>
            </a:lvl3pPr>
            <a:lvl4pPr marL="1296299" indent="0">
              <a:buNone/>
              <a:defRPr sz="851"/>
            </a:lvl4pPr>
            <a:lvl5pPr marL="1728399" indent="0">
              <a:buNone/>
              <a:defRPr sz="851"/>
            </a:lvl5pPr>
            <a:lvl6pPr marL="2160499" indent="0">
              <a:buNone/>
              <a:defRPr sz="851"/>
            </a:lvl6pPr>
            <a:lvl7pPr marL="2592598" indent="0">
              <a:buNone/>
              <a:defRPr sz="851"/>
            </a:lvl7pPr>
            <a:lvl8pPr marL="3024698" indent="0">
              <a:buNone/>
              <a:defRPr sz="851"/>
            </a:lvl8pPr>
            <a:lvl9pPr marL="3456798" indent="0">
              <a:buNone/>
              <a:defRPr sz="85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2F085706-9B48-4233-AD99-55BEE28C1826}" type="datetime1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D7BC0DF-AF80-42AA-95AB-F00BFEEDE939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491899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112" y="524510"/>
            <a:ext cx="10180833" cy="1741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476" y="2112265"/>
            <a:ext cx="10162830" cy="3954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8117" y="6733069"/>
            <a:ext cx="3888700" cy="240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fld id="{C9697441-BA23-47F4-ABC1-5E5DBFA767F5}" type="datetime1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8117" y="6882432"/>
            <a:ext cx="4752856" cy="240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82367" y="6170233"/>
            <a:ext cx="2765298" cy="14668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735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0102086E-C2BC-4689-BC91-48B6B1AB80CD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1847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864199" rtl="0" eaLnBrk="1" latinLnBrk="0" hangingPunct="1">
        <a:lnSpc>
          <a:spcPct val="85000"/>
        </a:lnSpc>
        <a:spcBef>
          <a:spcPct val="0"/>
        </a:spcBef>
        <a:buNone/>
        <a:defRPr sz="5104" kern="1200" spc="-113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86420" indent="-86420" algn="l" defTabSz="864199" rtl="0" eaLnBrk="1" latinLnBrk="0" hangingPunct="1">
        <a:lnSpc>
          <a:spcPct val="85000"/>
        </a:lnSpc>
        <a:spcBef>
          <a:spcPts val="1229"/>
        </a:spcBef>
        <a:buFont typeface="Arial" pitchFamily="34" charset="0"/>
        <a:buChar char=" "/>
        <a:defRPr sz="226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28396" indent="-324075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226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18520" indent="-51852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89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777779" indent="-777779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37039" indent="-1037039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13412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32314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51216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70118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100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2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3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4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5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6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7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00050"/>
            <a:ext cx="11522075" cy="1600200"/>
          </a:xfrm>
        </p:spPr>
        <p:txBody>
          <a:bodyPr lIns="107728" tIns="53864" rIns="107728" bIns="53864" anchor="b"/>
          <a:lstStyle/>
          <a:p>
            <a:pPr eaLnBrk="1" hangingPunct="1"/>
            <a:r>
              <a:rPr lang="it-IT" altLang="it-IT" smtClean="0"/>
              <a:t> </a:t>
            </a:r>
            <a:br>
              <a:rPr lang="it-IT" altLang="it-IT" smtClean="0"/>
            </a:br>
            <a:r>
              <a:rPr lang="it-IT" altLang="it-IT" smtClean="0"/>
              <a:t/>
            </a:r>
            <a:br>
              <a:rPr lang="it-IT" altLang="it-IT" smtClean="0"/>
            </a:br>
            <a:endParaRPr lang="it-IT" altLang="it-IT" smtClean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9863" y="4537075"/>
            <a:ext cx="7273925" cy="2363788"/>
          </a:xfrm>
        </p:spPr>
        <p:txBody>
          <a:bodyPr lIns="107728" tIns="53864" rIns="107728" bIns="53864"/>
          <a:lstStyle/>
          <a:p>
            <a:pPr eaLnBrk="1" hangingPunct="1">
              <a:lnSpc>
                <a:spcPct val="90000"/>
              </a:lnSpc>
              <a:defRPr/>
            </a:pPr>
            <a:endParaRPr lang="it-IT" b="1" dirty="0">
              <a:solidFill>
                <a:schemeClr val="bg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Anno Accademico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2017-2018</a:t>
            </a:r>
            <a:endParaRPr lang="it-IT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1152525" y="1800225"/>
            <a:ext cx="9625013" cy="2441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 eaLnBrk="0" hangingPunct="0">
              <a:defRPr/>
            </a:pPr>
            <a:r>
              <a:rPr lang="it-IT" sz="51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Corso di </a:t>
            </a:r>
          </a:p>
          <a:p>
            <a:pPr algn="ctr" defTabSz="1249363" eaLnBrk="0" hangingPunct="0">
              <a:defRPr/>
            </a:pPr>
            <a:r>
              <a:rPr lang="it-IT" sz="51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Organizzazione Aziendale</a:t>
            </a:r>
          </a:p>
          <a:p>
            <a:pPr algn="ctr" defTabSz="1249363" eaLnBrk="0" hangingPunct="0">
              <a:defRPr/>
            </a:pPr>
            <a:r>
              <a:rPr lang="it-IT" sz="51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 Sistemi Informativi</a:t>
            </a:r>
            <a:endParaRPr lang="it-IT" sz="4200" b="1">
              <a:solidFill>
                <a:schemeClr val="bg1"/>
              </a:solidFill>
              <a:latin typeface="Tahoma" pitchFamily="34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3363" y="4608513"/>
            <a:ext cx="2014537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769938" y="471488"/>
            <a:ext cx="96980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7728" tIns="53864" rIns="107728" bIns="53864" anchor="ctr"/>
          <a:lstStyle/>
          <a:p>
            <a:pPr algn="ctr" defTabSz="1069975">
              <a:defRPr/>
            </a:pP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Complessità della direzione del personale: tempi e ritmi di azione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862013" y="2163763"/>
            <a:ext cx="9799637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/>
          <a:lstStyle>
            <a:lvl1pPr marL="401638" indent="-401638" defTabSz="10699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 b="1">
                <a:solidFill>
                  <a:schemeClr val="tx2"/>
                </a:solidFill>
              </a:rPr>
              <a:t>stipendi e contributi :</a:t>
            </a:r>
            <a:r>
              <a:rPr lang="it-IT" altLang="it-IT" sz="2800">
                <a:solidFill>
                  <a:schemeClr val="tx2"/>
                </a:solidFill>
              </a:rPr>
              <a:t> le scadenze certe del quotidiano</a:t>
            </a:r>
          </a:p>
          <a:p>
            <a:pPr eaLnBrk="1" hangingPunct="1"/>
            <a:r>
              <a:rPr lang="it-IT" altLang="it-IT" sz="2800" b="1">
                <a:solidFill>
                  <a:schemeClr val="tx2"/>
                </a:solidFill>
              </a:rPr>
              <a:t>formazione, sviluppo, cambiamento:</a:t>
            </a:r>
            <a:r>
              <a:rPr lang="it-IT" altLang="it-IT" sz="2800">
                <a:solidFill>
                  <a:schemeClr val="tx2"/>
                </a:solidFill>
              </a:rPr>
              <a:t>  traguardi di medio lungo periodo e di non  facile valutazione</a:t>
            </a:r>
          </a:p>
          <a:p>
            <a:pPr eaLnBrk="1" hangingPunct="1"/>
            <a:r>
              <a:rPr lang="it-IT" altLang="it-IT" sz="2800" b="1">
                <a:solidFill>
                  <a:schemeClr val="tx2"/>
                </a:solidFill>
              </a:rPr>
              <a:t>relazioni sindacali:</a:t>
            </a:r>
            <a:r>
              <a:rPr lang="it-IT" altLang="it-IT" sz="2800">
                <a:solidFill>
                  <a:schemeClr val="tx2"/>
                </a:solidFill>
              </a:rPr>
              <a:t> operare tra pause e accelerazioni</a:t>
            </a:r>
          </a:p>
          <a:p>
            <a:pPr eaLnBrk="1" hangingPunct="1"/>
            <a:r>
              <a:rPr lang="it-IT" altLang="it-IT" sz="2800" b="1">
                <a:solidFill>
                  <a:schemeClr val="tx2"/>
                </a:solidFill>
              </a:rPr>
              <a:t>pianificazione, valutazioni:</a:t>
            </a:r>
            <a:r>
              <a:rPr lang="it-IT" altLang="it-IT" sz="2800">
                <a:solidFill>
                  <a:schemeClr val="tx2"/>
                </a:solidFill>
              </a:rPr>
              <a:t> orizzonte temporale annuale </a:t>
            </a:r>
          </a:p>
          <a:p>
            <a:pPr eaLnBrk="1" hangingPunct="1"/>
            <a:r>
              <a:rPr lang="it-IT" altLang="it-IT" sz="2800" b="1">
                <a:solidFill>
                  <a:schemeClr val="tx2"/>
                </a:solidFill>
              </a:rPr>
              <a:t>assunzioni, selezioni:</a:t>
            </a:r>
            <a:r>
              <a:rPr lang="it-IT" altLang="it-IT" sz="2800">
                <a:solidFill>
                  <a:schemeClr val="tx2"/>
                </a:solidFill>
              </a:rPr>
              <a:t> logica di progetto-commessa  ( i tempi sono negoziati insieme alle altre condizioni del rapporto fornitore-cliente)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51038" y="273050"/>
            <a:ext cx="8639175" cy="1535113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Ripartizione dei compiti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1936750"/>
            <a:ext cx="11071225" cy="487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 flipV="1">
            <a:off x="2405063" y="2115021"/>
            <a:ext cx="3068637" cy="1884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 flipV="1">
            <a:off x="6122988" y="4377209"/>
            <a:ext cx="3176587" cy="18907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2405063" y="4301009"/>
            <a:ext cx="2994025" cy="19669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rot="21371489">
            <a:off x="6048375" y="2034059"/>
            <a:ext cx="3168650" cy="20002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2584450" y="4151784"/>
            <a:ext cx="65325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5761038" y="2115021"/>
            <a:ext cx="0" cy="4079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852988" y="1656234"/>
            <a:ext cx="1706852" cy="461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300" dirty="0">
                <a:solidFill>
                  <a:srgbClr val="002060"/>
                </a:solidFill>
              </a:rPr>
              <a:t>DIRIGENTI</a:t>
            </a:r>
            <a:endParaRPr lang="it-IT" altLang="it-IT" sz="23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25425" y="3621559"/>
            <a:ext cx="2035468" cy="116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300" dirty="0">
                <a:solidFill>
                  <a:srgbClr val="002060"/>
                </a:solidFill>
              </a:rPr>
              <a:t>PROFESSIO-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300" dirty="0">
                <a:solidFill>
                  <a:srgbClr val="002060"/>
                </a:solidFill>
              </a:rPr>
              <a:t>NISTI DEL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300" dirty="0">
                <a:solidFill>
                  <a:srgbClr val="002060"/>
                </a:solidFill>
              </a:rPr>
              <a:t>PERSONALE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852988" y="6258396"/>
            <a:ext cx="1831374" cy="81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300" dirty="0">
                <a:solidFill>
                  <a:srgbClr val="002060"/>
                </a:solidFill>
              </a:rPr>
              <a:t>FORNITORI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300" dirty="0">
                <a:solidFill>
                  <a:srgbClr val="002060"/>
                </a:solidFill>
              </a:rPr>
              <a:t>DI SERVIZI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9571038" y="3621559"/>
            <a:ext cx="1503848" cy="116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300" dirty="0">
                <a:solidFill>
                  <a:srgbClr val="002060"/>
                </a:solidFill>
              </a:rPr>
              <a:t>ALTRI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300" dirty="0">
                <a:solidFill>
                  <a:srgbClr val="002060"/>
                </a:solidFill>
              </a:rPr>
              <a:t>RUOLI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300" dirty="0">
                <a:solidFill>
                  <a:srgbClr val="002060"/>
                </a:solidFill>
              </a:rPr>
              <a:t>DI STAFF</a:t>
            </a:r>
            <a:endParaRPr lang="it-IT" altLang="it-IT" sz="2300" b="1" dirty="0">
              <a:solidFill>
                <a:srgbClr val="002060"/>
              </a:solidFill>
            </a:endParaRPr>
          </a:p>
        </p:txBody>
      </p:sp>
      <p:sp>
        <p:nvSpPr>
          <p:cNvPr id="142348" name="Text Box 12"/>
          <p:cNvSpPr txBox="1">
            <a:spLocks noChangeArrowheads="1"/>
          </p:cNvSpPr>
          <p:nvPr/>
        </p:nvSpPr>
        <p:spPr bwMode="auto">
          <a:xfrm>
            <a:off x="315913" y="209426"/>
            <a:ext cx="11206162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 eaLnBrk="0" hangingPunct="0">
              <a:defRPr/>
            </a:pP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Complessità della direzione del personale: pluralità dei soggetti di riferimento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225425" y="320675"/>
            <a:ext cx="110712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7728" tIns="53864" rIns="107728" bIns="53864" anchor="ctr"/>
          <a:lstStyle/>
          <a:p>
            <a:pPr algn="ctr" defTabSz="1249363" eaLnBrk="0" hangingPunct="0">
              <a:defRPr/>
            </a:pPr>
            <a:r>
              <a:rPr lang="it-IT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Complessità della direzione del personale: pluralità dei soggetti di riferimento</a:t>
            </a:r>
          </a:p>
        </p:txBody>
      </p:sp>
      <p:graphicFrame>
        <p:nvGraphicFramePr>
          <p:cNvPr id="15363" name="Object 3"/>
          <p:cNvGraphicFramePr>
            <a:graphicFrameLocks/>
          </p:cNvGraphicFramePr>
          <p:nvPr/>
        </p:nvGraphicFramePr>
        <p:xfrm>
          <a:off x="1433513" y="2327275"/>
          <a:ext cx="8794750" cy="417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Documento" r:id="rId3" imgW="7836408" imgH="4477512" progId="Word.Document.8">
                  <p:embed/>
                </p:oleObj>
              </mc:Choice>
              <mc:Fallback>
                <p:oleObj name="Documento" r:id="rId3" imgW="7836408" imgH="4477512" progId="Word.Documen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3513" y="2327275"/>
                        <a:ext cx="8794750" cy="4173538"/>
                      </a:xfrm>
                      <a:prstGeom prst="rect">
                        <a:avLst/>
                      </a:prstGeom>
                      <a:solidFill>
                        <a:srgbClr val="ECEC7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4491038" y="4144963"/>
            <a:ext cx="2687637" cy="10398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06985" tIns="53492" rIns="106985" bIns="53492" anchor="ctr"/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300" b="1">
                <a:solidFill>
                  <a:schemeClr val="tx2"/>
                </a:solidFill>
              </a:rPr>
              <a:t>DIREZIONE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300" b="1">
                <a:solidFill>
                  <a:schemeClr val="tx2"/>
                </a:solidFill>
              </a:rPr>
              <a:t>DEL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300" b="1">
                <a:solidFill>
                  <a:schemeClr val="tx2"/>
                </a:solidFill>
              </a:rPr>
              <a:t>PERSONALE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5425" y="1944266"/>
            <a:ext cx="308768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b="1" dirty="0">
                <a:solidFill>
                  <a:schemeClr val="accent2"/>
                </a:solidFill>
              </a:rPr>
              <a:t>SOGGETTI INTERNI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667625" y="1975247"/>
            <a:ext cx="335756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b="1" dirty="0">
                <a:solidFill>
                  <a:schemeClr val="accent2"/>
                </a:solidFill>
              </a:rPr>
              <a:t>SOGGETTI   ESTERNI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8255000" y="2351088"/>
            <a:ext cx="3267075" cy="44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it-IT" altLang="it-IT" sz="2400"/>
              <a:t>candidati alle selezioni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it-IT" altLang="it-IT" sz="2400"/>
              <a:t>fornitori di servizi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it-IT" altLang="it-IT" sz="2400"/>
              <a:t>avvocati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it-IT" altLang="it-IT" sz="2400"/>
              <a:t>giudici del lavoro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it-IT" altLang="it-IT" sz="2400"/>
              <a:t>sindacati territoriali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it-IT" altLang="it-IT" sz="2400"/>
              <a:t>uffici del lavoro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it-IT" altLang="it-IT" sz="2400"/>
              <a:t>agenzie di intermediazione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it-IT" altLang="it-IT" sz="2400"/>
              <a:t>enti fiscali e previdenziali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it-IT" altLang="it-IT" sz="2400"/>
              <a:t>istituti di formazione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15913" y="3095625"/>
            <a:ext cx="3538537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it-IT" altLang="it-IT" sz="2400"/>
              <a:t>consiglio di     amministrazione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it-IT" altLang="it-IT" sz="2400"/>
              <a:t>vertice strategico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it-IT" altLang="it-IT" sz="2400"/>
              <a:t>alta e media dirigenza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it-IT" altLang="it-IT" sz="2400"/>
              <a:t>quadri intermedi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it-IT" altLang="it-IT" sz="2400"/>
              <a:t>altri dipendenti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it-IT" altLang="it-IT" sz="2400"/>
              <a:t>rappresentanze sindacali interne</a:t>
            </a:r>
          </a:p>
        </p:txBody>
      </p:sp>
      <p:sp>
        <p:nvSpPr>
          <p:cNvPr id="16391" name="AutoShape 8"/>
          <p:cNvSpPr>
            <a:spLocks/>
          </p:cNvSpPr>
          <p:nvPr/>
        </p:nvSpPr>
        <p:spPr bwMode="auto">
          <a:xfrm>
            <a:off x="7392988" y="2713038"/>
            <a:ext cx="865187" cy="3840162"/>
          </a:xfrm>
          <a:prstGeom prst="leftBrace">
            <a:avLst>
              <a:gd name="adj1" fmla="val 3698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16392" name="AutoShape 9"/>
          <p:cNvSpPr>
            <a:spLocks/>
          </p:cNvSpPr>
          <p:nvPr/>
        </p:nvSpPr>
        <p:spPr bwMode="auto">
          <a:xfrm>
            <a:off x="3221038" y="2713038"/>
            <a:ext cx="1055687" cy="3840162"/>
          </a:xfrm>
          <a:prstGeom prst="rightBrace">
            <a:avLst>
              <a:gd name="adj1" fmla="val 3031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144394" name="Text Box 10"/>
          <p:cNvSpPr txBox="1">
            <a:spLocks noChangeArrowheads="1"/>
          </p:cNvSpPr>
          <p:nvPr/>
        </p:nvSpPr>
        <p:spPr bwMode="auto">
          <a:xfrm>
            <a:off x="225425" y="522288"/>
            <a:ext cx="1107122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 eaLnBrk="0" hangingPunct="0">
              <a:defRPr/>
            </a:pPr>
            <a:r>
              <a:rPr lang="it-IT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Soggetti esterni e interni che influenzano</a:t>
            </a:r>
          </a:p>
          <a:p>
            <a:pPr algn="ctr" defTabSz="1249363" eaLnBrk="0" hangingPunct="0">
              <a:defRPr/>
            </a:pPr>
            <a:r>
              <a:rPr lang="it-IT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la direzione del personale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title"/>
          </p:nvPr>
        </p:nvSpPr>
        <p:spPr>
          <a:xfrm>
            <a:off x="576263" y="1582738"/>
            <a:ext cx="10369550" cy="1441450"/>
          </a:xfrm>
        </p:spPr>
        <p:txBody>
          <a:bodyPr/>
          <a:lstStyle/>
          <a:p>
            <a:pPr algn="ctr" eaLnBrk="1" hangingPunct="1"/>
            <a:r>
              <a:rPr lang="it-IT" altLang="it-IT" sz="4800" b="1" smtClean="0">
                <a:latin typeface="Tahoma" panose="020B0604030504040204" pitchFamily="34" charset="0"/>
              </a:rPr>
              <a:t>I sistemi operativi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z="4400" b="1" dirty="0" smtClean="0">
                <a:latin typeface="Tahoma" panose="020B0604030504040204" pitchFamily="34" charset="0"/>
              </a:rPr>
              <a:t>Sistemi operativi: definizione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76263" y="2471738"/>
            <a:ext cx="10369550" cy="408146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it-IT" altLang="it-IT" sz="3300" dirty="0">
                <a:latin typeface="Arial" panose="020B0604020202020204" pitchFamily="34" charset="0"/>
                <a:cs typeface="Arial" panose="020B0604020202020204" pitchFamily="34" charset="0"/>
              </a:rPr>
              <a:t>Sono un insieme di regole, procedure e programmi che regolano il comportamento delle persone e dei gruppi all’interno di un’organizzazione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z="4400" b="1" smtClean="0">
                <a:latin typeface="Tahoma" panose="020B0604030504040204" pitchFamily="34" charset="0"/>
              </a:rPr>
              <a:t>Finalità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it-IT" altLang="it-IT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Definire gli obiettivi da raggiungere e le risorse disponibili,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it-IT" altLang="it-IT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Fornire alle persone operanti in azienda le basi conoscitive e di giudizio necessarie per prendere le decisioni,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it-IT" altLang="it-IT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Determinare la dinamica dell’organismo personale,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it-IT" altLang="it-IT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Determinare le retribuzioni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01638" indent="-401638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it-IT" altLang="it-IT" sz="4400" b="1" smtClean="0">
                <a:latin typeface="Tahoma" panose="020B0604030504040204" pitchFamily="34" charset="0"/>
              </a:rPr>
              <a:t>Le tipologie di sistemi operativi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76263" y="2079625"/>
            <a:ext cx="4826000" cy="4081463"/>
          </a:xfrm>
        </p:spPr>
        <p:txBody>
          <a:bodyPr/>
          <a:lstStyle/>
          <a:p>
            <a:pPr lvl="2" defTabSz="1249363" fontAlgn="base">
              <a:spcBef>
                <a:spcPct val="50000"/>
              </a:spcBef>
              <a:spcAft>
                <a:spcPct val="0"/>
              </a:spcAft>
              <a:buBlip>
                <a:blip r:embed="rId2"/>
              </a:buBlip>
            </a:pPr>
            <a:r>
              <a:rPr lang="it-IT" altLang="it-IT" sz="3600" dirty="0">
                <a:solidFill>
                  <a:schemeClr val="tx1"/>
                </a:solidFill>
                <a:latin typeface="Arial" panose="020B0604020202020204" pitchFamily="34" charset="0"/>
              </a:rPr>
              <a:t>Struttura</a:t>
            </a:r>
          </a:p>
          <a:p>
            <a:pPr lvl="2" defTabSz="1249363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it-IT" altLang="it-IT" sz="3200" i="0" dirty="0">
                <a:solidFill>
                  <a:schemeClr val="tx1"/>
                </a:solidFill>
                <a:latin typeface="Arial" panose="020B0604020202020204" pitchFamily="34" charset="0"/>
              </a:rPr>
              <a:t>Pianificazione,</a:t>
            </a:r>
          </a:p>
          <a:p>
            <a:pPr lvl="2" defTabSz="1249363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it-IT" altLang="it-IT" sz="3200" i="0" dirty="0">
                <a:solidFill>
                  <a:schemeClr val="tx1"/>
                </a:solidFill>
                <a:latin typeface="Arial" panose="020B0604020202020204" pitchFamily="34" charset="0"/>
              </a:rPr>
              <a:t>Programmazione e controllo,</a:t>
            </a:r>
          </a:p>
          <a:p>
            <a:pPr lvl="2" defTabSz="1249363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it-IT" altLang="it-IT" sz="3200" i="0" dirty="0">
                <a:solidFill>
                  <a:schemeClr val="tx1"/>
                </a:solidFill>
                <a:latin typeface="Arial" panose="020B0604020202020204" pitchFamily="34" charset="0"/>
              </a:rPr>
              <a:t>Sistema informativo,</a:t>
            </a:r>
          </a:p>
          <a:p>
            <a:pPr lvl="2" defTabSz="1249363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it-IT" altLang="it-IT" sz="3200" i="0" dirty="0">
                <a:solidFill>
                  <a:schemeClr val="tx1"/>
                </a:solidFill>
                <a:latin typeface="Arial" panose="020B0604020202020204" pitchFamily="34" charset="0"/>
              </a:rPr>
              <a:t>Sistema decisionale.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it-IT" altLang="it-IT" sz="3200" dirty="0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816725" y="2087563"/>
            <a:ext cx="384175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Blip>
                <a:blip r:embed="rId2"/>
              </a:buBlip>
            </a:pPr>
            <a:r>
              <a:rPr lang="it-IT" altLang="it-IT" i="1" dirty="0">
                <a:latin typeface="Tahoma" panose="020B0604030504040204" pitchFamily="34" charset="0"/>
              </a:rPr>
              <a:t> </a:t>
            </a:r>
            <a:r>
              <a:rPr lang="it-IT" altLang="it-IT" sz="3600" i="1" dirty="0"/>
              <a:t>Personale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it-IT" altLang="it-IT" sz="2800" i="1" dirty="0">
                <a:latin typeface="Tahoma" panose="020B0604030504040204" pitchFamily="34" charset="0"/>
              </a:rPr>
              <a:t> </a:t>
            </a:r>
            <a:r>
              <a:rPr lang="it-IT" altLang="it-IT" sz="3200" dirty="0"/>
              <a:t>Entrata,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it-IT" altLang="it-IT" sz="3200" dirty="0"/>
              <a:t> Vita,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it-IT" altLang="it-IT" sz="3200" dirty="0"/>
              <a:t> Uscita.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1223963" y="1519238"/>
            <a:ext cx="9432925" cy="1447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 eaLnBrk="0" hangingPunct="0">
              <a:defRPr/>
            </a:pP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 modelli di gestione</a:t>
            </a:r>
          </a:p>
          <a:p>
            <a:pPr algn="ctr" defTabSz="1249363" eaLnBrk="0" hangingPunct="0">
              <a:defRPr/>
            </a:pP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del personale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1223963" y="1519238"/>
            <a:ext cx="9432925" cy="777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 eaLnBrk="0" hangingPunct="0">
              <a:defRPr/>
            </a:pP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La direzione del personale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5900" y="360363"/>
            <a:ext cx="11104563" cy="1366837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it-IT" sz="4400" b="1" dirty="0">
                <a:latin typeface="Tahoma" panose="020B0604030504040204" pitchFamily="34" charset="0"/>
              </a:rPr>
              <a:t>Modelli di gestione delle risorse umane</a:t>
            </a:r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315913" y="2616200"/>
            <a:ext cx="1724025" cy="1589088"/>
          </a:xfrm>
          <a:prstGeom prst="triangle">
            <a:avLst>
              <a:gd name="adj" fmla="val 50000"/>
            </a:avLst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2493963" y="2616200"/>
            <a:ext cx="1724025" cy="158908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9482138" y="2616200"/>
            <a:ext cx="1724025" cy="158908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7304088" y="2616200"/>
            <a:ext cx="1724025" cy="1589088"/>
          </a:xfrm>
          <a:prstGeom prst="triangle">
            <a:avLst>
              <a:gd name="adj" fmla="val 50000"/>
            </a:avLst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4673600" y="2616200"/>
            <a:ext cx="1724025" cy="1589088"/>
          </a:xfrm>
          <a:prstGeom prst="triangle">
            <a:avLst>
              <a:gd name="adj" fmla="val 50000"/>
            </a:avLst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V="1">
            <a:off x="1041400" y="4205288"/>
            <a:ext cx="0" cy="603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V="1">
            <a:off x="679450" y="4205288"/>
            <a:ext cx="0" cy="603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V="1">
            <a:off x="1677988" y="4205288"/>
            <a:ext cx="0" cy="603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V="1">
            <a:off x="1860550" y="3146425"/>
            <a:ext cx="0" cy="604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V="1">
            <a:off x="498475" y="3146425"/>
            <a:ext cx="0" cy="604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V="1">
            <a:off x="862013" y="2541588"/>
            <a:ext cx="0" cy="603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rot="5400000" flipH="1" flipV="1">
            <a:off x="4216400" y="3086100"/>
            <a:ext cx="0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V="1">
            <a:off x="1497013" y="2541588"/>
            <a:ext cx="0" cy="603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 flipV="1">
            <a:off x="1314450" y="4205288"/>
            <a:ext cx="0" cy="603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rot="5400000" flipH="1" flipV="1">
            <a:off x="4398963" y="3465513"/>
            <a:ext cx="0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rot="5400000" flipH="1" flipV="1">
            <a:off x="2401888" y="3390900"/>
            <a:ext cx="0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rot="5400000" flipH="1" flipV="1">
            <a:off x="2584450" y="3011488"/>
            <a:ext cx="0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rot="5400000" flipH="1" flipV="1">
            <a:off x="2767013" y="2708275"/>
            <a:ext cx="0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 rot="5400000" flipH="1" flipV="1">
            <a:off x="4037013" y="2708275"/>
            <a:ext cx="0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 flipV="1">
            <a:off x="5397500" y="4205288"/>
            <a:ext cx="0" cy="603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 flipV="1">
            <a:off x="5035550" y="4205288"/>
            <a:ext cx="0" cy="603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 flipV="1">
            <a:off x="6032500" y="4205288"/>
            <a:ext cx="0" cy="603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V="1">
            <a:off x="5668963" y="4205288"/>
            <a:ext cx="0" cy="603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rot="5400000" flipH="1" flipV="1">
            <a:off x="6395244" y="3161506"/>
            <a:ext cx="0" cy="725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 rot="5400000" flipH="1" flipV="1">
            <a:off x="6575425" y="3389313"/>
            <a:ext cx="0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 rot="5400000" flipH="1" flipV="1">
            <a:off x="6213475" y="2860675"/>
            <a:ext cx="0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 rot="5400000" flipH="1" flipV="1">
            <a:off x="7483475" y="2936875"/>
            <a:ext cx="0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58" name="Line 30"/>
          <p:cNvSpPr>
            <a:spLocks noChangeShapeType="1"/>
          </p:cNvSpPr>
          <p:nvPr/>
        </p:nvSpPr>
        <p:spPr bwMode="auto">
          <a:xfrm rot="5400000" flipH="1" flipV="1">
            <a:off x="7303294" y="3237706"/>
            <a:ext cx="0" cy="725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 rot="5400000" flipH="1" flipV="1">
            <a:off x="7666038" y="2559050"/>
            <a:ext cx="0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60" name="Line 32"/>
          <p:cNvSpPr>
            <a:spLocks noChangeShapeType="1"/>
          </p:cNvSpPr>
          <p:nvPr/>
        </p:nvSpPr>
        <p:spPr bwMode="auto">
          <a:xfrm flipV="1">
            <a:off x="8937625" y="3373438"/>
            <a:ext cx="0" cy="603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61" name="Line 33"/>
          <p:cNvSpPr>
            <a:spLocks noChangeShapeType="1"/>
          </p:cNvSpPr>
          <p:nvPr/>
        </p:nvSpPr>
        <p:spPr bwMode="auto">
          <a:xfrm flipV="1">
            <a:off x="8483600" y="2541588"/>
            <a:ext cx="0" cy="603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62" name="Line 34"/>
          <p:cNvSpPr>
            <a:spLocks noChangeShapeType="1"/>
          </p:cNvSpPr>
          <p:nvPr/>
        </p:nvSpPr>
        <p:spPr bwMode="auto">
          <a:xfrm flipV="1">
            <a:off x="11114088" y="3373438"/>
            <a:ext cx="0" cy="603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63" name="Line 35"/>
          <p:cNvSpPr>
            <a:spLocks noChangeShapeType="1"/>
          </p:cNvSpPr>
          <p:nvPr/>
        </p:nvSpPr>
        <p:spPr bwMode="auto">
          <a:xfrm flipV="1">
            <a:off x="10660063" y="2541588"/>
            <a:ext cx="0" cy="603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64" name="Line 36"/>
          <p:cNvSpPr>
            <a:spLocks noChangeShapeType="1"/>
          </p:cNvSpPr>
          <p:nvPr/>
        </p:nvSpPr>
        <p:spPr bwMode="auto">
          <a:xfrm rot="5400000" flipH="1" flipV="1">
            <a:off x="9569450" y="3011488"/>
            <a:ext cx="0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65" name="Line 37"/>
          <p:cNvSpPr>
            <a:spLocks noChangeShapeType="1"/>
          </p:cNvSpPr>
          <p:nvPr/>
        </p:nvSpPr>
        <p:spPr bwMode="auto">
          <a:xfrm rot="5400000" flipH="1" flipV="1">
            <a:off x="9479757" y="3237706"/>
            <a:ext cx="0" cy="725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66" name="Line 38"/>
          <p:cNvSpPr>
            <a:spLocks noChangeShapeType="1"/>
          </p:cNvSpPr>
          <p:nvPr/>
        </p:nvSpPr>
        <p:spPr bwMode="auto">
          <a:xfrm flipV="1">
            <a:off x="10296525" y="4205288"/>
            <a:ext cx="0" cy="603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67" name="Line 39"/>
          <p:cNvSpPr>
            <a:spLocks noChangeShapeType="1"/>
          </p:cNvSpPr>
          <p:nvPr/>
        </p:nvSpPr>
        <p:spPr bwMode="auto">
          <a:xfrm flipV="1">
            <a:off x="9934575" y="4205288"/>
            <a:ext cx="0" cy="603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68" name="Line 40"/>
          <p:cNvSpPr>
            <a:spLocks noChangeShapeType="1"/>
          </p:cNvSpPr>
          <p:nvPr/>
        </p:nvSpPr>
        <p:spPr bwMode="auto">
          <a:xfrm flipV="1">
            <a:off x="10931525" y="4205288"/>
            <a:ext cx="0" cy="603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69" name="Line 41"/>
          <p:cNvSpPr>
            <a:spLocks noChangeShapeType="1"/>
          </p:cNvSpPr>
          <p:nvPr/>
        </p:nvSpPr>
        <p:spPr bwMode="auto">
          <a:xfrm flipV="1">
            <a:off x="10567988" y="4205288"/>
            <a:ext cx="0" cy="603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70" name="Line 42"/>
          <p:cNvSpPr>
            <a:spLocks noChangeShapeType="1"/>
          </p:cNvSpPr>
          <p:nvPr/>
        </p:nvSpPr>
        <p:spPr bwMode="auto">
          <a:xfrm rot="5400000" flipH="1" flipV="1">
            <a:off x="11137107" y="2837656"/>
            <a:ext cx="0" cy="769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71" name="Line 43"/>
          <p:cNvSpPr>
            <a:spLocks noChangeShapeType="1"/>
          </p:cNvSpPr>
          <p:nvPr/>
        </p:nvSpPr>
        <p:spPr bwMode="auto">
          <a:xfrm rot="5400000" flipH="1" flipV="1">
            <a:off x="11115675" y="3086100"/>
            <a:ext cx="0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72" name="Line 44"/>
          <p:cNvSpPr>
            <a:spLocks noChangeShapeType="1"/>
          </p:cNvSpPr>
          <p:nvPr/>
        </p:nvSpPr>
        <p:spPr bwMode="auto">
          <a:xfrm flipV="1">
            <a:off x="8666163" y="2995613"/>
            <a:ext cx="0" cy="603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73" name="Text Box 45"/>
          <p:cNvSpPr txBox="1">
            <a:spLocks noChangeArrowheads="1"/>
          </p:cNvSpPr>
          <p:nvPr/>
        </p:nvSpPr>
        <p:spPr bwMode="auto">
          <a:xfrm>
            <a:off x="215900" y="5184775"/>
            <a:ext cx="2089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1800" b="1"/>
              <a:t>Modello classico di occupazione stabile</a:t>
            </a:r>
          </a:p>
        </p:txBody>
      </p:sp>
      <p:sp>
        <p:nvSpPr>
          <p:cNvPr id="22574" name="Text Box 46"/>
          <p:cNvSpPr txBox="1">
            <a:spLocks noChangeArrowheads="1"/>
          </p:cNvSpPr>
          <p:nvPr/>
        </p:nvSpPr>
        <p:spPr bwMode="auto">
          <a:xfrm>
            <a:off x="2520950" y="5205413"/>
            <a:ext cx="17272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1800" b="1"/>
              <a:t>Modello di occupazione flessibile</a:t>
            </a:r>
          </a:p>
        </p:txBody>
      </p:sp>
      <p:sp>
        <p:nvSpPr>
          <p:cNvPr id="22575" name="Text Box 47"/>
          <p:cNvSpPr txBox="1">
            <a:spLocks noChangeArrowheads="1"/>
          </p:cNvSpPr>
          <p:nvPr/>
        </p:nvSpPr>
        <p:spPr bwMode="auto">
          <a:xfrm>
            <a:off x="4824413" y="5205413"/>
            <a:ext cx="1728787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1800" b="1"/>
              <a:t>Modello della selezione eccellente</a:t>
            </a:r>
          </a:p>
        </p:txBody>
      </p:sp>
      <p:sp>
        <p:nvSpPr>
          <p:cNvPr id="22576" name="Text Box 48"/>
          <p:cNvSpPr txBox="1">
            <a:spLocks noChangeArrowheads="1"/>
          </p:cNvSpPr>
          <p:nvPr/>
        </p:nvSpPr>
        <p:spPr bwMode="auto">
          <a:xfrm>
            <a:off x="7345363" y="5184775"/>
            <a:ext cx="201612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1800" b="1"/>
              <a:t>Modello della strategia del cuculo</a:t>
            </a:r>
          </a:p>
        </p:txBody>
      </p:sp>
      <p:sp>
        <p:nvSpPr>
          <p:cNvPr id="22577" name="Text Box 49"/>
          <p:cNvSpPr txBox="1">
            <a:spLocks noChangeArrowheads="1"/>
          </p:cNvSpPr>
          <p:nvPr/>
        </p:nvSpPr>
        <p:spPr bwMode="auto">
          <a:xfrm>
            <a:off x="9793288" y="5264150"/>
            <a:ext cx="12969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1800" b="1"/>
              <a:t>Modello misto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431800"/>
            <a:ext cx="10514012" cy="14414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it-IT" sz="4000" b="1" dirty="0">
                <a:latin typeface="Tahoma" panose="020B0604030504040204" pitchFamily="34" charset="0"/>
              </a:rPr>
              <a:t>Modelli di gestione delle risorse umane - 1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it-IT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Modello classico di </a:t>
            </a:r>
            <a:r>
              <a:rPr lang="it-IT" altLang="it-IT" sz="32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occupazione stabile: 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prevede l’entrata delle persone dal livello più basso (per lo più associato al grado di preparazione scolastica), una lunga progressione interna e un’uscita dall’azienda e dallo stesso mercato del lavoro al termine della vita lavorativa. 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l’abbandono dell’organizzazione prima dell’età della pensione appare un “incidente di percorso”, mentre le immissioni di personale con esperienze lavorative esterne sono considerate “eccezioni” a una regola aurea.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6263" y="479425"/>
            <a:ext cx="10585450" cy="14414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it-IT" sz="4000" b="1" dirty="0">
                <a:latin typeface="Tahoma" panose="020B0604030504040204" pitchFamily="34" charset="0"/>
              </a:rPr>
              <a:t>Modelli di gestione delle risorse umane - 2</a:t>
            </a:r>
          </a:p>
        </p:txBody>
      </p:sp>
      <p:sp>
        <p:nvSpPr>
          <p:cNvPr id="2457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it-IT" altLang="it-IT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Modello </a:t>
            </a:r>
            <a:r>
              <a:rPr lang="it-IT" altLang="it-IT" sz="3200" b="1" dirty="0">
                <a:latin typeface="Calibri" panose="020F0502020204030204" pitchFamily="34" charset="0"/>
                <a:cs typeface="Calibri" panose="020F0502020204030204" pitchFamily="34" charset="0"/>
              </a:rPr>
              <a:t>di occupazione flessibile 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contraddistinto da rapporti di lavoro di breve durata con flussi elevati di mobilità. 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la gestione delle risorse umane si concentra sulla gestione del turnover 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non tutti i sistemi operativi sono sviluppati omogeneamente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4" name="Rectangle 4"/>
          <p:cNvSpPr>
            <a:spLocks noGrp="1" noChangeArrowheads="1"/>
          </p:cNvSpPr>
          <p:nvPr>
            <p:ph type="title"/>
          </p:nvPr>
        </p:nvSpPr>
        <p:spPr>
          <a:xfrm>
            <a:off x="287338" y="479425"/>
            <a:ext cx="10945812" cy="14414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it-IT" sz="4000" b="1" dirty="0">
                <a:latin typeface="Tahoma" panose="020B0604030504040204" pitchFamily="34" charset="0"/>
              </a:rPr>
              <a:t>Modelli di gestione delle risorse umane - 3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576263" y="2079625"/>
            <a:ext cx="10369550" cy="45450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it-IT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Modello della </a:t>
            </a:r>
            <a:r>
              <a:rPr lang="it-IT" altLang="it-IT" sz="32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selezione eccellente</a:t>
            </a:r>
            <a:endParaRPr lang="it-IT" altLang="it-IT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it-IT" altLang="it-IT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caratterizzato da un doppio ciclo gestionale: da un lato si punta a selezionare i migliori candidati che il mercato offre per trattenerli in azienda, dall’altro si cerca di allontanare, mediante un alto turnover, gli operatori meno brillanti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politiche del personale differenziate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sistema </a:t>
            </a:r>
            <a:r>
              <a:rPr lang="it-IT" altLang="it-IT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up-or-out: </a:t>
            </a:r>
            <a:r>
              <a:rPr lang="it-IT" altLang="it-IT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se le persone non crescono rapidamente in termini di professionalità si preferisce favorirne l’uscita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479425"/>
            <a:ext cx="11522075" cy="14414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it-IT" sz="4000" b="1" dirty="0">
                <a:latin typeface="Tahoma" panose="020B0604030504040204" pitchFamily="34" charset="0"/>
              </a:rPr>
              <a:t>Modelli di gestione delle risorse umane – 4 e 5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t-IT" altLang="it-IT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Modello della la </a:t>
            </a:r>
            <a:r>
              <a:rPr lang="it-IT" altLang="it-IT" sz="32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strategia del cuculo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promuove la selezione di personale già professionalizzato presso altre imprese per poi “fidelizzarlo” all’azienda, mediante accorte politiche di </a:t>
            </a:r>
            <a:r>
              <a:rPr lang="it-IT" altLang="it-IT" sz="28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retention</a:t>
            </a:r>
            <a:r>
              <a:rPr lang="it-IT" altLang="it-IT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it-IT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e di sviluppo organizzativo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Modello misto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prevede la combinazione di molteplici logiche e strumenti di gestione delle risorse umane in un </a:t>
            </a:r>
            <a:r>
              <a:rPr lang="it-IT" altLang="it-IT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mix </a:t>
            </a:r>
            <a:r>
              <a:rPr lang="it-IT" altLang="it-IT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che non privilegia alcuna opzione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it-IT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428875" y="3192463"/>
            <a:ext cx="2317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GB" altLang="it-IT" sz="2800">
              <a:latin typeface="Times New Roman" panose="02020603050405020304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439863" y="2400300"/>
            <a:ext cx="8834437" cy="254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3200" dirty="0">
                <a:solidFill>
                  <a:schemeClr val="tx2"/>
                </a:solidFill>
              </a:rPr>
              <a:t>La Direzione del Personale  si può definire come la funzione di</a:t>
            </a:r>
            <a:r>
              <a:rPr lang="it-IT" altLang="it-IT" sz="3200" i="1" dirty="0">
                <a:solidFill>
                  <a:schemeClr val="tx2"/>
                </a:solidFill>
              </a:rPr>
              <a:t> orientamento</a:t>
            </a:r>
            <a:r>
              <a:rPr lang="it-IT" altLang="it-IT" sz="3200" dirty="0">
                <a:solidFill>
                  <a:schemeClr val="tx2"/>
                </a:solidFill>
              </a:rPr>
              <a:t> dei comportamenti degli individui  verso il raggiungimento degli obiettivi istituzionali dell’organizzazione.</a:t>
            </a: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407988" y="576263"/>
            <a:ext cx="108886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044575" eaLnBrk="0" hangingPunct="0">
              <a:buFont typeface="Monotype Sorts" pitchFamily="2" charset="2"/>
              <a:buNone/>
              <a:defRPr/>
            </a:pP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Che cos</a:t>
            </a: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’</a:t>
            </a: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è la Direzione del Personale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0" y="247650"/>
            <a:ext cx="11522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7728" tIns="53864" rIns="107728" bIns="53864" anchor="ctr"/>
          <a:lstStyle/>
          <a:p>
            <a:pPr algn="ctr" defTabSz="892175" eaLnBrk="0" hangingPunct="0">
              <a:defRPr/>
            </a:pP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Funzioni  proprie del personale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432550" y="1511300"/>
            <a:ext cx="4873625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/>
          <a:lstStyle>
            <a:lvl1pPr marL="401638" indent="-401638" defTabSz="8921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21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21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21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2175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it-IT" altLang="it-IT" sz="2800">
                <a:solidFill>
                  <a:schemeClr val="tx2"/>
                </a:solidFill>
              </a:rPr>
              <a:t>standardizzazione (regole e programmi)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it-IT" altLang="it-IT" sz="2800">
                <a:solidFill>
                  <a:schemeClr val="tx2"/>
                </a:solidFill>
              </a:rPr>
              <a:t>prestazione di servizi interni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it-IT" altLang="it-IT" sz="2800">
                <a:solidFill>
                  <a:schemeClr val="tx2"/>
                </a:solidFill>
              </a:rPr>
              <a:t>gestione di relazioni esterne (ruoli di confine)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76263" y="2079625"/>
            <a:ext cx="25717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>
            <a:spAutoFit/>
          </a:bodyPr>
          <a:lstStyle>
            <a:lvl1pPr defTabSz="8921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21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21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21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2175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</a:rPr>
              <a:t>Funzioni proprie delle strutture specialistiche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3300413" y="2720975"/>
            <a:ext cx="2747962" cy="450850"/>
          </a:xfrm>
          <a:prstGeom prst="rightArrow">
            <a:avLst>
              <a:gd name="adj1" fmla="val 50000"/>
              <a:gd name="adj2" fmla="val 304782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79425" y="4721225"/>
            <a:ext cx="903763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>
            <a:spAutoFit/>
          </a:bodyPr>
          <a:lstStyle>
            <a:lvl1pPr defTabSz="8921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21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21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21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2175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</a:rPr>
              <a:t>Funzioni svolte in congiunzione con la linea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98475" y="5718175"/>
            <a:ext cx="4849813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8921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21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21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21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2175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</a:rPr>
              <a:t>Funzioni decentrate alla linea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315913" y="1635125"/>
            <a:ext cx="454025" cy="454025"/>
          </a:xfrm>
          <a:prstGeom prst="line">
            <a:avLst/>
          </a:prstGeom>
          <a:noFill/>
          <a:ln w="5715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225425" y="5264150"/>
            <a:ext cx="454025" cy="452438"/>
          </a:xfrm>
          <a:prstGeom prst="line">
            <a:avLst/>
          </a:prstGeom>
          <a:noFill/>
          <a:ln w="5715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225425" y="4205288"/>
            <a:ext cx="454025" cy="454025"/>
          </a:xfrm>
          <a:prstGeom prst="line">
            <a:avLst/>
          </a:prstGeom>
          <a:noFill/>
          <a:ln w="5715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Una funzione complessa...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285875" y="2079625"/>
            <a:ext cx="8866188" cy="4081463"/>
          </a:xfrm>
        </p:spPr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Char char="q"/>
            </a:pPr>
            <a:r>
              <a:rPr lang="it-IT" altLang="it-IT" sz="320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i ruoli assunti e gli ambiti organizzativi di riferimento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it-IT" altLang="it-IT" sz="320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le specializzazioni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it-IT" altLang="it-IT" sz="320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i tempi e ritmi di azione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it-IT" altLang="it-IT" sz="320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i diversi soggetti coinvolti</a:t>
            </a:r>
            <a:endParaRPr lang="it-IT" altLang="it-IT" sz="2000" b="1" i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498475" y="600075"/>
            <a:ext cx="105298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985" tIns="53492" rIns="106985" bIns="53492" anchor="b"/>
          <a:lstStyle/>
          <a:p>
            <a:pPr algn="ctr" defTabSz="1069975">
              <a:defRPr/>
            </a:pPr>
            <a:r>
              <a:rPr lang="it-IT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Complessità della direzione del personale: ruoli multipli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90550" y="3752850"/>
            <a:ext cx="5049838" cy="300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/>
          <a:lstStyle>
            <a:lvl1pPr marL="401638" indent="-401638" defTabSz="10699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400" b="1" dirty="0">
                <a:solidFill>
                  <a:srgbClr val="002060"/>
                </a:solidFill>
              </a:rPr>
              <a:t>Gestore di servizi: </a:t>
            </a:r>
            <a:r>
              <a:rPr lang="it-IT" altLang="it-IT" sz="2400" b="1" dirty="0"/>
              <a:t>assicura il funzionamento efficiente dei fondamentali sistemi operativi del personale</a:t>
            </a:r>
          </a:p>
          <a:p>
            <a:pPr eaLnBrk="1" hangingPunct="1"/>
            <a:r>
              <a:rPr lang="it-IT" altLang="it-IT" sz="2400" b="1" dirty="0">
                <a:solidFill>
                  <a:srgbClr val="002060"/>
                </a:solidFill>
              </a:rPr>
              <a:t>Promotore delle risorse umane:  </a:t>
            </a:r>
            <a:r>
              <a:rPr lang="it-IT" altLang="it-IT" sz="2400" b="1" dirty="0"/>
              <a:t>stimola contributi elevati di impegno e competenza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851525" y="3752850"/>
            <a:ext cx="5049838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/>
          <a:lstStyle>
            <a:lvl1pPr marL="401638" indent="-401638" defTabSz="10699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400" b="1" dirty="0">
                <a:solidFill>
                  <a:srgbClr val="002060"/>
                </a:solidFill>
              </a:rPr>
              <a:t>Partner strategico: </a:t>
            </a:r>
            <a:r>
              <a:rPr lang="it-IT" altLang="it-IT" sz="2400" b="1" dirty="0"/>
              <a:t>allinea i meccanismi operativi del personale con le politiche generali</a:t>
            </a:r>
          </a:p>
          <a:p>
            <a:pPr eaLnBrk="1" hangingPunct="1"/>
            <a:r>
              <a:rPr lang="it-IT" altLang="it-IT" sz="2400" b="1" dirty="0">
                <a:solidFill>
                  <a:srgbClr val="002060"/>
                </a:solidFill>
              </a:rPr>
              <a:t>Agente di cambiamento: </a:t>
            </a:r>
            <a:r>
              <a:rPr lang="it-IT" altLang="it-IT" sz="2400" b="1" dirty="0"/>
              <a:t>accompagna la trasformazione organizzativa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862013" y="1936750"/>
            <a:ext cx="10006012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</a:rPr>
              <a:t>Si tratta di un’attività professionale organicamente inserita nell’organizzazione (a responsabilità diffusa) e rivolta a promuovere efficacia ed efficienza nell’utilizzo delle risorse umane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 flipV="1">
            <a:off x="2881313" y="4079875"/>
            <a:ext cx="49926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5281613" y="2400300"/>
            <a:ext cx="0" cy="3840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737600" y="3787775"/>
            <a:ext cx="1660366" cy="461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300" b="1" dirty="0">
                <a:solidFill>
                  <a:srgbClr val="002060"/>
                </a:solidFill>
              </a:rPr>
              <a:t>PERSONE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79425" y="3787775"/>
            <a:ext cx="1742118" cy="461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300" b="1" dirty="0">
                <a:solidFill>
                  <a:srgbClr val="002060"/>
                </a:solidFill>
              </a:rPr>
              <a:t>PROCESSI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769938" y="1936750"/>
            <a:ext cx="9074150" cy="461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300" b="1" dirty="0">
                <a:solidFill>
                  <a:srgbClr val="FF0000"/>
                </a:solidFill>
              </a:rPr>
              <a:t>FOCALIZZAZIONE SUL FUTURO, SULLE STRATEGIE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15913" y="6397625"/>
            <a:ext cx="10388600" cy="461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300" b="1" dirty="0">
                <a:solidFill>
                  <a:srgbClr val="FF0000"/>
                </a:solidFill>
              </a:rPr>
              <a:t>FOCALIZZAZIONE SUL QUOTIDIANO,  </a:t>
            </a:r>
            <a:r>
              <a:rPr lang="it-IT" altLang="it-IT" sz="2300" b="1" dirty="0" smtClean="0">
                <a:solidFill>
                  <a:srgbClr val="FF0000"/>
                </a:solidFill>
              </a:rPr>
              <a:t>SULL’OPERATIVITÀ </a:t>
            </a:r>
            <a:endParaRPr lang="it-IT" altLang="it-IT" sz="2300" b="1" dirty="0">
              <a:solidFill>
                <a:srgbClr val="FF0000"/>
              </a:solidFill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592388" y="2638425"/>
            <a:ext cx="19081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900" b="1"/>
              <a:t>PARTNER</a:t>
            </a:r>
            <a:br>
              <a:rPr lang="it-IT" altLang="it-IT" sz="1900" b="1"/>
            </a:br>
            <a:r>
              <a:rPr lang="it-IT" altLang="it-IT" sz="1900" b="1"/>
              <a:t>STRATEGICO</a:t>
            </a:r>
            <a:endParaRPr lang="it-IT" altLang="it-IT" sz="1900" b="1">
              <a:latin typeface="Times New Roman" panose="02020603050405020304" pitchFamily="18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953125" y="2640013"/>
            <a:ext cx="22621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900" b="1"/>
              <a:t>AGENTE DEL</a:t>
            </a:r>
            <a:br>
              <a:rPr lang="it-IT" altLang="it-IT" sz="1900" b="1"/>
            </a:br>
            <a:r>
              <a:rPr lang="it-IT" altLang="it-IT" sz="1900" b="1"/>
              <a:t>CAMBIAMENTO</a:t>
            </a:r>
            <a:endParaRPr lang="it-IT" altLang="it-IT" sz="1900" b="1">
              <a:latin typeface="Times New Roman" panose="02020603050405020304" pitchFamily="18" charset="0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689225" y="4959350"/>
            <a:ext cx="15541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900" b="1"/>
              <a:t>GESTORE</a:t>
            </a:r>
            <a:br>
              <a:rPr lang="it-IT" altLang="it-IT" sz="1900" b="1"/>
            </a:br>
            <a:r>
              <a:rPr lang="it-IT" altLang="it-IT" sz="1900" b="1"/>
              <a:t>DI SERVIZI</a:t>
            </a:r>
            <a:endParaRPr lang="it-IT" altLang="it-IT" sz="1900" b="1">
              <a:latin typeface="Times New Roman" panose="02020603050405020304" pitchFamily="18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761038" y="4878388"/>
            <a:ext cx="240188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900" b="1"/>
              <a:t>PROMOZIONE</a:t>
            </a:r>
            <a:br>
              <a:rPr lang="it-IT" altLang="it-IT" sz="1900" b="1"/>
            </a:br>
            <a:r>
              <a:rPr lang="it-IT" altLang="it-IT" sz="1900" b="1"/>
              <a:t>DEL PERSONALE</a:t>
            </a:r>
            <a:endParaRPr lang="it-IT" altLang="it-IT" sz="1900" b="1">
              <a:latin typeface="Times New Roman" panose="02020603050405020304" pitchFamily="18" charset="0"/>
            </a:endParaRPr>
          </a:p>
        </p:txBody>
      </p:sp>
      <p:sp>
        <p:nvSpPr>
          <p:cNvPr id="138252" name="Text Box 12"/>
          <p:cNvSpPr txBox="1">
            <a:spLocks noChangeArrowheads="1"/>
          </p:cNvSpPr>
          <p:nvPr/>
        </p:nvSpPr>
        <p:spPr bwMode="auto">
          <a:xfrm>
            <a:off x="498475" y="473075"/>
            <a:ext cx="1047750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>
              <a:spcBef>
                <a:spcPct val="50000"/>
              </a:spcBef>
              <a:defRPr/>
            </a:pPr>
            <a:r>
              <a:rPr lang="it-IT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Complessità della direzione del personale: diversi obiettivi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4896" y="229533"/>
            <a:ext cx="10180833" cy="174110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b="1" kern="1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n-ea"/>
                <a:cs typeface="+mn-cs"/>
              </a:rPr>
              <a:t/>
            </a:r>
            <a:br>
              <a:rPr lang="it-IT" sz="4000" b="1" kern="1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n-ea"/>
                <a:cs typeface="+mn-cs"/>
              </a:rPr>
            </a:br>
            <a:r>
              <a:rPr lang="it-IT" sz="4000" b="1" kern="1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n-ea"/>
                <a:cs typeface="+mn-cs"/>
              </a:rPr>
              <a:t>Ruoli </a:t>
            </a:r>
            <a:r>
              <a:rPr lang="it-IT" sz="40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n-ea"/>
                <a:cs typeface="+mn-cs"/>
              </a:rPr>
              <a:t>multipli della funzione RU: </a:t>
            </a:r>
            <a:r>
              <a:rPr lang="it-IT" sz="4000" b="1" kern="1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n-ea"/>
                <a:cs typeface="+mn-cs"/>
              </a:rPr>
              <a:t/>
            </a:r>
            <a:br>
              <a:rPr lang="it-IT" sz="4000" b="1" kern="1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n-ea"/>
                <a:cs typeface="+mn-cs"/>
              </a:rPr>
            </a:br>
            <a:r>
              <a:rPr lang="it-IT" sz="4000" b="1" kern="1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n-ea"/>
                <a:cs typeface="+mn-cs"/>
              </a:rPr>
              <a:t>il </a:t>
            </a:r>
            <a:r>
              <a:rPr lang="it-IT" sz="40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n-ea"/>
                <a:cs typeface="+mn-cs"/>
              </a:rPr>
              <a:t>modello di ULRICH</a:t>
            </a:r>
            <a:r>
              <a:rPr lang="it-IT" sz="5400" b="1" dirty="0" smtClean="0">
                <a:solidFill>
                  <a:srgbClr val="FF0000"/>
                </a:solidFill>
              </a:rPr>
              <a:t/>
            </a:r>
            <a:br>
              <a:rPr lang="it-IT" sz="5400" b="1" dirty="0" smtClean="0">
                <a:solidFill>
                  <a:srgbClr val="FF0000"/>
                </a:solidFill>
              </a:rPr>
            </a:br>
            <a:endParaRPr lang="it-IT" dirty="0"/>
          </a:p>
        </p:txBody>
      </p:sp>
      <p:sp>
        <p:nvSpPr>
          <p:cNvPr id="10243" name="Text Box 8"/>
          <p:cNvSpPr txBox="1">
            <a:spLocks noChangeArrowheads="1"/>
          </p:cNvSpPr>
          <p:nvPr/>
        </p:nvSpPr>
        <p:spPr bwMode="auto">
          <a:xfrm>
            <a:off x="2000250" y="4243388"/>
            <a:ext cx="1403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000" b="1">
                <a:latin typeface="Times New Roman" panose="02020603050405020304" pitchFamily="18" charset="0"/>
              </a:rPr>
              <a:t>Processes</a:t>
            </a:r>
          </a:p>
        </p:txBody>
      </p:sp>
      <p:sp>
        <p:nvSpPr>
          <p:cNvPr id="10244" name="Text Box 9"/>
          <p:cNvSpPr txBox="1">
            <a:spLocks noChangeArrowheads="1"/>
          </p:cNvSpPr>
          <p:nvPr/>
        </p:nvSpPr>
        <p:spPr bwMode="auto">
          <a:xfrm>
            <a:off x="8047038" y="4243388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000" b="1">
                <a:latin typeface="Times New Roman" panose="02020603050405020304" pitchFamily="18" charset="0"/>
              </a:rPr>
              <a:t>People </a:t>
            </a:r>
            <a:endParaRPr lang="it-IT" altLang="it-IT" sz="1800" b="1">
              <a:latin typeface="Times New Roman" panose="02020603050405020304" pitchFamily="18" charset="0"/>
            </a:endParaRPr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 flipH="1">
            <a:off x="5653088" y="2336800"/>
            <a:ext cx="0" cy="42862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46" name="Line 5"/>
          <p:cNvSpPr>
            <a:spLocks noChangeShapeType="1"/>
          </p:cNvSpPr>
          <p:nvPr/>
        </p:nvSpPr>
        <p:spPr bwMode="auto">
          <a:xfrm flipV="1">
            <a:off x="3332163" y="4478338"/>
            <a:ext cx="46418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3760788" y="6650038"/>
            <a:ext cx="38290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000" b="1">
                <a:latin typeface="Times New Roman" panose="02020603050405020304" pitchFamily="18" charset="0"/>
              </a:rPr>
              <a:t>Day by day/ Operational focus</a:t>
            </a:r>
          </a:p>
        </p:txBody>
      </p:sp>
      <p:sp>
        <p:nvSpPr>
          <p:cNvPr id="10248" name="Text Box 7"/>
          <p:cNvSpPr txBox="1">
            <a:spLocks noChangeArrowheads="1"/>
          </p:cNvSpPr>
          <p:nvPr/>
        </p:nvSpPr>
        <p:spPr bwMode="auto">
          <a:xfrm>
            <a:off x="3865563" y="1885950"/>
            <a:ext cx="3538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000" b="1">
                <a:latin typeface="Times New Roman" panose="02020603050405020304" pitchFamily="18" charset="0"/>
              </a:rPr>
              <a:t>Future/ Strategic focus  </a:t>
            </a:r>
          </a:p>
        </p:txBody>
      </p:sp>
      <p:sp>
        <p:nvSpPr>
          <p:cNvPr id="10249" name="Rectangle 10"/>
          <p:cNvSpPr>
            <a:spLocks noChangeArrowheads="1"/>
          </p:cNvSpPr>
          <p:nvPr/>
        </p:nvSpPr>
        <p:spPr bwMode="auto">
          <a:xfrm>
            <a:off x="4202113" y="3254375"/>
            <a:ext cx="110172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b="1"/>
              <a:t>Strategic partner</a:t>
            </a: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3970338" y="5065713"/>
            <a:ext cx="1450975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b="1"/>
              <a:t>Administrative expert</a:t>
            </a:r>
          </a:p>
        </p:txBody>
      </p:sp>
      <p:sp>
        <p:nvSpPr>
          <p:cNvPr id="10251" name="Rectangle 12"/>
          <p:cNvSpPr>
            <a:spLocks noChangeArrowheads="1"/>
          </p:cNvSpPr>
          <p:nvPr/>
        </p:nvSpPr>
        <p:spPr bwMode="auto">
          <a:xfrm>
            <a:off x="5942013" y="3254375"/>
            <a:ext cx="121920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b="1"/>
              <a:t>Change agent</a:t>
            </a:r>
          </a:p>
        </p:txBody>
      </p:sp>
      <p:sp>
        <p:nvSpPr>
          <p:cNvPr id="10252" name="Rectangle 13"/>
          <p:cNvSpPr>
            <a:spLocks noChangeArrowheads="1"/>
          </p:cNvSpPr>
          <p:nvPr/>
        </p:nvSpPr>
        <p:spPr bwMode="auto">
          <a:xfrm>
            <a:off x="5826125" y="5065713"/>
            <a:ext cx="129698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b="1"/>
              <a:t>Employee champion</a:t>
            </a:r>
          </a:p>
        </p:txBody>
      </p:sp>
      <p:sp>
        <p:nvSpPr>
          <p:cNvPr id="10253" name="Oval 14"/>
          <p:cNvSpPr>
            <a:spLocks noChangeArrowheads="1"/>
          </p:cNvSpPr>
          <p:nvPr/>
        </p:nvSpPr>
        <p:spPr bwMode="auto">
          <a:xfrm>
            <a:off x="5072063" y="3922713"/>
            <a:ext cx="1104900" cy="106045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b="1"/>
              <a:t>Business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b="1"/>
              <a:t>partner</a:t>
            </a:r>
          </a:p>
        </p:txBody>
      </p:sp>
      <p:sp>
        <p:nvSpPr>
          <p:cNvPr id="10254" name="Rectangle 15"/>
          <p:cNvSpPr>
            <a:spLocks noChangeArrowheads="1"/>
          </p:cNvSpPr>
          <p:nvPr/>
        </p:nvSpPr>
        <p:spPr bwMode="auto">
          <a:xfrm>
            <a:off x="3622675" y="2528888"/>
            <a:ext cx="4060825" cy="3898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0" y="457200"/>
            <a:ext cx="11522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7728" tIns="53864" rIns="107728" bIns="53864" anchor="ctr"/>
          <a:lstStyle/>
          <a:p>
            <a:pPr algn="ctr" defTabSz="1069975">
              <a:defRPr/>
            </a:pP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Complessità della direzione del personale: specializzazioni rilevanti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862013" y="2011363"/>
            <a:ext cx="10191750" cy="439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/>
          <a:lstStyle>
            <a:lvl1pPr marL="401638" indent="-401638" defTabSz="10699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000" b="1">
                <a:solidFill>
                  <a:schemeClr val="tx2"/>
                </a:solidFill>
              </a:rPr>
              <a:t>giuristi e avvocati del lavoro</a:t>
            </a:r>
          </a:p>
          <a:p>
            <a:pPr eaLnBrk="1" hangingPunct="1"/>
            <a:r>
              <a:rPr lang="it-IT" altLang="it-IT" sz="2000" b="1">
                <a:solidFill>
                  <a:schemeClr val="tx2"/>
                </a:solidFill>
              </a:rPr>
              <a:t>psicologi</a:t>
            </a:r>
          </a:p>
          <a:p>
            <a:pPr eaLnBrk="1" hangingPunct="1"/>
            <a:r>
              <a:rPr lang="it-IT" altLang="it-IT" sz="2000" b="1">
                <a:solidFill>
                  <a:schemeClr val="tx2"/>
                </a:solidFill>
              </a:rPr>
              <a:t>esperti di stipendi e contributi</a:t>
            </a:r>
          </a:p>
          <a:p>
            <a:pPr eaLnBrk="1" hangingPunct="1"/>
            <a:r>
              <a:rPr lang="it-IT" altLang="it-IT" sz="2000" b="1">
                <a:solidFill>
                  <a:schemeClr val="tx2"/>
                </a:solidFill>
              </a:rPr>
              <a:t>analisti dei costi</a:t>
            </a:r>
          </a:p>
          <a:p>
            <a:pPr eaLnBrk="1" hangingPunct="1"/>
            <a:r>
              <a:rPr lang="it-IT" altLang="it-IT" sz="2000" b="1">
                <a:solidFill>
                  <a:schemeClr val="tx2"/>
                </a:solidFill>
              </a:rPr>
              <a:t>economisti del lavoro</a:t>
            </a:r>
          </a:p>
          <a:p>
            <a:pPr eaLnBrk="1" hangingPunct="1"/>
            <a:r>
              <a:rPr lang="it-IT" altLang="it-IT" sz="2000" b="1">
                <a:solidFill>
                  <a:schemeClr val="tx2"/>
                </a:solidFill>
              </a:rPr>
              <a:t>contrattualisti/negoziatori</a:t>
            </a:r>
          </a:p>
          <a:p>
            <a:pPr eaLnBrk="1" hangingPunct="1"/>
            <a:r>
              <a:rPr lang="it-IT" altLang="it-IT" sz="2000" b="1">
                <a:solidFill>
                  <a:schemeClr val="tx2"/>
                </a:solidFill>
              </a:rPr>
              <a:t>formatori</a:t>
            </a:r>
          </a:p>
          <a:p>
            <a:pPr eaLnBrk="1" hangingPunct="1"/>
            <a:r>
              <a:rPr lang="it-IT" altLang="it-IT" sz="2000" b="1">
                <a:solidFill>
                  <a:schemeClr val="tx2"/>
                </a:solidFill>
              </a:rPr>
              <a:t>analisti/progettisti di organizzazione</a:t>
            </a:r>
          </a:p>
          <a:p>
            <a:pPr eaLnBrk="1" hangingPunct="1"/>
            <a:r>
              <a:rPr lang="it-IT" altLang="it-IT" sz="2000" b="1">
                <a:solidFill>
                  <a:schemeClr val="tx2"/>
                </a:solidFill>
              </a:rPr>
              <a:t>medici del lavoro</a:t>
            </a:r>
          </a:p>
          <a:p>
            <a:pPr eaLnBrk="1" hangingPunct="1"/>
            <a:r>
              <a:rPr lang="it-IT" altLang="it-IT" sz="2000" b="1">
                <a:solidFill>
                  <a:schemeClr val="tx2"/>
                </a:solidFill>
              </a:rPr>
              <a:t>esperti di sicurezza</a:t>
            </a:r>
          </a:p>
          <a:p>
            <a:pPr eaLnBrk="1" hangingPunct="1"/>
            <a:r>
              <a:rPr lang="it-IT" altLang="it-IT" sz="2000" b="1">
                <a:solidFill>
                  <a:schemeClr val="tx2"/>
                </a:solidFill>
              </a:rPr>
              <a:t>esperti di sistemi informativi e software</a:t>
            </a:r>
          </a:p>
          <a:p>
            <a:pPr eaLnBrk="1" hangingPunct="1"/>
            <a:r>
              <a:rPr lang="it-IT" altLang="it-IT" sz="2000" b="1">
                <a:solidFill>
                  <a:schemeClr val="tx2"/>
                </a:solidFill>
              </a:rPr>
              <a:t>…….</a:t>
            </a:r>
            <a:endParaRPr lang="it-IT" altLang="it-IT" sz="20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Metropolitano</Template>
  <TotalTime>578</TotalTime>
  <Words>846</Words>
  <Application>Microsoft Office PowerPoint</Application>
  <PresentationFormat>Personalizzato</PresentationFormat>
  <Paragraphs>148</Paragraphs>
  <Slides>24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33" baseType="lpstr">
      <vt:lpstr>Arial</vt:lpstr>
      <vt:lpstr>Calibri</vt:lpstr>
      <vt:lpstr>Calibri Light</vt:lpstr>
      <vt:lpstr>Monotype Sorts</vt:lpstr>
      <vt:lpstr>Tahoma</vt:lpstr>
      <vt:lpstr>Times New Roman</vt:lpstr>
      <vt:lpstr>Wingdings</vt:lpstr>
      <vt:lpstr>Metropolitano</vt:lpstr>
      <vt:lpstr>Documento</vt:lpstr>
      <vt:lpstr>   </vt:lpstr>
      <vt:lpstr>Presentazione standard di PowerPoint</vt:lpstr>
      <vt:lpstr>Presentazione standard di PowerPoint</vt:lpstr>
      <vt:lpstr>Presentazione standard di PowerPoint</vt:lpstr>
      <vt:lpstr>Una funzione complessa...</vt:lpstr>
      <vt:lpstr>Presentazione standard di PowerPoint</vt:lpstr>
      <vt:lpstr>Presentazione standard di PowerPoint</vt:lpstr>
      <vt:lpstr> Ruoli multipli della funzione RU:  il modello di ULRICH </vt:lpstr>
      <vt:lpstr>Presentazione standard di PowerPoint</vt:lpstr>
      <vt:lpstr>Presentazione standard di PowerPoint</vt:lpstr>
      <vt:lpstr>Ripartizione dei compiti</vt:lpstr>
      <vt:lpstr>Presentazione standard di PowerPoint</vt:lpstr>
      <vt:lpstr>Presentazione standard di PowerPoint</vt:lpstr>
      <vt:lpstr>Presentazione standard di PowerPoint</vt:lpstr>
      <vt:lpstr>I sistemi operativi</vt:lpstr>
      <vt:lpstr>Sistemi operativi: definizione</vt:lpstr>
      <vt:lpstr>Finalità</vt:lpstr>
      <vt:lpstr>Le tipologie di sistemi operativi</vt:lpstr>
      <vt:lpstr>Presentazione standard di PowerPoint</vt:lpstr>
      <vt:lpstr>Modelli di gestione delle risorse umane</vt:lpstr>
      <vt:lpstr>Modelli di gestione delle risorse umane - 1</vt:lpstr>
      <vt:lpstr>Modelli di gestione delle risorse umane - 2</vt:lpstr>
      <vt:lpstr>Modelli di gestione delle risorse umane - 3</vt:lpstr>
      <vt:lpstr>Modelli di gestione delle risorse umane – 4 e 5</vt:lpstr>
    </vt:vector>
  </TitlesOfParts>
  <Company>Università Carlo Cattaneo - LIUC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Organizzazione e Sistemi Informativi</dc:title>
  <dc:creator>Giacomo Buonanno</dc:creator>
  <cp:lastModifiedBy>Eliana Minelli</cp:lastModifiedBy>
  <cp:revision>148</cp:revision>
  <dcterms:created xsi:type="dcterms:W3CDTF">2007-08-31T22:20:17Z</dcterms:created>
  <dcterms:modified xsi:type="dcterms:W3CDTF">2017-11-21T15:45:13Z</dcterms:modified>
</cp:coreProperties>
</file>