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9" r:id="rId1"/>
  </p:sldMasterIdLst>
  <p:notesMasterIdLst>
    <p:notesMasterId r:id="rId46"/>
  </p:notesMasterIdLst>
  <p:handoutMasterIdLst>
    <p:handoutMasterId r:id="rId47"/>
  </p:handoutMasterIdLst>
  <p:sldIdLst>
    <p:sldId id="288" r:id="rId2"/>
    <p:sldId id="302" r:id="rId3"/>
    <p:sldId id="303" r:id="rId4"/>
    <p:sldId id="304" r:id="rId5"/>
    <p:sldId id="306" r:id="rId6"/>
    <p:sldId id="307" r:id="rId7"/>
    <p:sldId id="305" r:id="rId8"/>
    <p:sldId id="308" r:id="rId9"/>
    <p:sldId id="309" r:id="rId10"/>
    <p:sldId id="310" r:id="rId11"/>
    <p:sldId id="311" r:id="rId12"/>
    <p:sldId id="313" r:id="rId13"/>
    <p:sldId id="312" r:id="rId14"/>
    <p:sldId id="345" r:id="rId15"/>
    <p:sldId id="348" r:id="rId16"/>
    <p:sldId id="350" r:id="rId17"/>
    <p:sldId id="314" r:id="rId18"/>
    <p:sldId id="315" r:id="rId19"/>
    <p:sldId id="357" r:id="rId20"/>
    <p:sldId id="359" r:id="rId21"/>
    <p:sldId id="361" r:id="rId22"/>
    <p:sldId id="356" r:id="rId23"/>
    <p:sldId id="316" r:id="rId24"/>
    <p:sldId id="317" r:id="rId25"/>
    <p:sldId id="318" r:id="rId26"/>
    <p:sldId id="319" r:id="rId27"/>
    <p:sldId id="320" r:id="rId28"/>
    <p:sldId id="321" r:id="rId29"/>
    <p:sldId id="322" r:id="rId30"/>
    <p:sldId id="323" r:id="rId31"/>
    <p:sldId id="324" r:id="rId32"/>
    <p:sldId id="325" r:id="rId33"/>
    <p:sldId id="326" r:id="rId34"/>
    <p:sldId id="327" r:id="rId35"/>
    <p:sldId id="328" r:id="rId36"/>
    <p:sldId id="329" r:id="rId37"/>
    <p:sldId id="330" r:id="rId38"/>
    <p:sldId id="331" r:id="rId39"/>
    <p:sldId id="332" r:id="rId40"/>
    <p:sldId id="362" r:id="rId41"/>
    <p:sldId id="354" r:id="rId42"/>
    <p:sldId id="355" r:id="rId43"/>
    <p:sldId id="333" r:id="rId44"/>
    <p:sldId id="334" r:id="rId45"/>
  </p:sldIdLst>
  <p:sldSz cx="11522075" cy="7200900"/>
  <p:notesSz cx="6858000" cy="9144000"/>
  <p:defaultTextStyle>
    <a:defPPr>
      <a:defRPr lang="it-IT"/>
    </a:defPPr>
    <a:lvl1pPr algn="l" defTabSz="1068388" rtl="0" fontAlgn="base">
      <a:spcBef>
        <a:spcPct val="0"/>
      </a:spcBef>
      <a:spcAft>
        <a:spcPct val="0"/>
      </a:spcAft>
      <a:defRPr kern="1200">
        <a:solidFill>
          <a:schemeClr val="tx1"/>
        </a:solidFill>
        <a:latin typeface="Arial" panose="020B0604020202020204" pitchFamily="34" charset="0"/>
        <a:ea typeface="+mn-ea"/>
        <a:cs typeface="+mn-cs"/>
      </a:defRPr>
    </a:lvl1pPr>
    <a:lvl2pPr marL="533400" indent="-76200" algn="l" defTabSz="1068388" rtl="0" fontAlgn="base">
      <a:spcBef>
        <a:spcPct val="0"/>
      </a:spcBef>
      <a:spcAft>
        <a:spcPct val="0"/>
      </a:spcAft>
      <a:defRPr kern="1200">
        <a:solidFill>
          <a:schemeClr val="tx1"/>
        </a:solidFill>
        <a:latin typeface="Arial" panose="020B0604020202020204" pitchFamily="34" charset="0"/>
        <a:ea typeface="+mn-ea"/>
        <a:cs typeface="+mn-cs"/>
      </a:defRPr>
    </a:lvl2pPr>
    <a:lvl3pPr marL="1068388" indent="-153988" algn="l" defTabSz="1068388" rtl="0" fontAlgn="base">
      <a:spcBef>
        <a:spcPct val="0"/>
      </a:spcBef>
      <a:spcAft>
        <a:spcPct val="0"/>
      </a:spcAft>
      <a:defRPr kern="1200">
        <a:solidFill>
          <a:schemeClr val="tx1"/>
        </a:solidFill>
        <a:latin typeface="Arial" panose="020B0604020202020204" pitchFamily="34" charset="0"/>
        <a:ea typeface="+mn-ea"/>
        <a:cs typeface="+mn-cs"/>
      </a:defRPr>
    </a:lvl3pPr>
    <a:lvl4pPr marL="1603375" indent="-231775" algn="l" defTabSz="1068388" rtl="0" fontAlgn="base">
      <a:spcBef>
        <a:spcPct val="0"/>
      </a:spcBef>
      <a:spcAft>
        <a:spcPct val="0"/>
      </a:spcAft>
      <a:defRPr kern="1200">
        <a:solidFill>
          <a:schemeClr val="tx1"/>
        </a:solidFill>
        <a:latin typeface="Arial" panose="020B0604020202020204" pitchFamily="34" charset="0"/>
        <a:ea typeface="+mn-ea"/>
        <a:cs typeface="+mn-cs"/>
      </a:defRPr>
    </a:lvl4pPr>
    <a:lvl5pPr marL="2138363" indent="-309563" algn="l" defTabSz="1068388"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268">
          <p15:clr>
            <a:srgbClr val="A4A3A4"/>
          </p15:clr>
        </p15:guide>
        <p15:guide id="2" pos="36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58" autoAdjust="0"/>
    <p:restoredTop sz="79058" autoAdjust="0"/>
  </p:normalViewPr>
  <p:slideViewPr>
    <p:cSldViewPr>
      <p:cViewPr varScale="1">
        <p:scale>
          <a:sx n="67" d="100"/>
          <a:sy n="67" d="100"/>
        </p:scale>
        <p:origin x="1334" y="53"/>
      </p:cViewPr>
      <p:guideLst>
        <p:guide orient="horz" pos="2268"/>
        <p:guide pos="36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069848" fontAlgn="auto">
              <a:spcBef>
                <a:spcPts val="0"/>
              </a:spcBef>
              <a:spcAft>
                <a:spcPts val="0"/>
              </a:spcAft>
              <a:defRPr sz="1200">
                <a:latin typeface="+mn-lt"/>
              </a:defRPr>
            </a:lvl1pPr>
          </a:lstStyle>
          <a:p>
            <a:pPr>
              <a:defRPr/>
            </a:pPr>
            <a:endParaRPr lang="it-IT"/>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1069848" fontAlgn="auto">
              <a:spcBef>
                <a:spcPts val="0"/>
              </a:spcBef>
              <a:spcAft>
                <a:spcPts val="0"/>
              </a:spcAft>
              <a:defRPr sz="1200">
                <a:latin typeface="+mn-lt"/>
              </a:defRPr>
            </a:lvl1pPr>
          </a:lstStyle>
          <a:p>
            <a:pPr>
              <a:defRPr/>
            </a:pPr>
            <a:fld id="{EBC2C5C6-D9BF-4857-BB71-A28B9F24CB57}" type="datetimeFigureOut">
              <a:rPr lang="it-IT"/>
              <a:pPr>
                <a:defRPr/>
              </a:pPr>
              <a:t>21/11/2017</a:t>
            </a:fld>
            <a:endParaRPr lang="it-IT"/>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069848" fontAlgn="auto">
              <a:spcBef>
                <a:spcPts val="0"/>
              </a:spcBef>
              <a:spcAft>
                <a:spcPts val="0"/>
              </a:spcAft>
              <a:defRPr sz="1200">
                <a:latin typeface="+mn-lt"/>
              </a:defRPr>
            </a:lvl1pPr>
          </a:lstStyle>
          <a:p>
            <a:pPr>
              <a:defRPr/>
            </a:pPr>
            <a:endParaRPr lang="it-IT"/>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703C543B-268B-47D6-8AF6-63789C558EA7}" type="slidenum">
              <a:rPr lang="it-IT" altLang="it-IT"/>
              <a:pPr/>
              <a:t>‹N›</a:t>
            </a:fld>
            <a:endParaRPr lang="it-IT" altLang="it-IT"/>
          </a:p>
        </p:txBody>
      </p:sp>
    </p:spTree>
    <p:extLst>
      <p:ext uri="{BB962C8B-B14F-4D97-AF65-F5344CB8AC3E}">
        <p14:creationId xmlns:p14="http://schemas.microsoft.com/office/powerpoint/2010/main" val="47122040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069848" fontAlgn="auto">
              <a:spcBef>
                <a:spcPts val="0"/>
              </a:spcBef>
              <a:spcAft>
                <a:spcPts val="0"/>
              </a:spcAft>
              <a:defRPr sz="1200">
                <a:latin typeface="+mn-lt"/>
              </a:defRPr>
            </a:lvl1pPr>
          </a:lstStyle>
          <a:p>
            <a:pPr>
              <a:defRPr/>
            </a:pPr>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069848" fontAlgn="auto">
              <a:spcBef>
                <a:spcPts val="0"/>
              </a:spcBef>
              <a:spcAft>
                <a:spcPts val="0"/>
              </a:spcAft>
              <a:defRPr sz="1200">
                <a:latin typeface="+mn-lt"/>
              </a:defRPr>
            </a:lvl1pPr>
          </a:lstStyle>
          <a:p>
            <a:pPr>
              <a:defRPr/>
            </a:pPr>
            <a:fld id="{3A1D10A6-5C29-48B4-9F19-EF110C282BA3}" type="datetimeFigureOut">
              <a:rPr lang="it-IT"/>
              <a:pPr>
                <a:defRPr/>
              </a:pPr>
              <a:t>21/11/2017</a:t>
            </a:fld>
            <a:endParaRPr lang="it-IT"/>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t-IT"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069848" fontAlgn="auto">
              <a:spcBef>
                <a:spcPts val="0"/>
              </a:spcBef>
              <a:spcAft>
                <a:spcPts val="0"/>
              </a:spcAft>
              <a:defRPr sz="1200">
                <a:latin typeface="+mn-lt"/>
              </a:defRPr>
            </a:lvl1pPr>
          </a:lstStyle>
          <a:p>
            <a:pPr>
              <a:defRPr/>
            </a:pPr>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529836E-31FF-4ECA-98C0-1DA534BB090E}" type="slidenum">
              <a:rPr lang="it-IT" altLang="it-IT"/>
              <a:pPr/>
              <a:t>‹N›</a:t>
            </a:fld>
            <a:endParaRPr lang="it-IT" altLang="it-IT"/>
          </a:p>
        </p:txBody>
      </p:sp>
    </p:spTree>
    <p:extLst>
      <p:ext uri="{BB962C8B-B14F-4D97-AF65-F5344CB8AC3E}">
        <p14:creationId xmlns:p14="http://schemas.microsoft.com/office/powerpoint/2010/main" val="1349938554"/>
      </p:ext>
    </p:extLst>
  </p:cSld>
  <p:clrMap bg1="lt1" tx1="dk1" bg2="lt2" tx2="dk2" accent1="accent1" accent2="accent2" accent3="accent3" accent4="accent4" accent5="accent5" accent6="accent6" hlink="hlink" folHlink="folHlink"/>
  <p:hf/>
  <p:notesStyle>
    <a:lvl1pPr algn="l" defTabSz="1068388" rtl="0" eaLnBrk="0" fontAlgn="base" hangingPunct="0">
      <a:spcBef>
        <a:spcPct val="30000"/>
      </a:spcBef>
      <a:spcAft>
        <a:spcPct val="0"/>
      </a:spcAft>
      <a:defRPr sz="1400" kern="1200">
        <a:solidFill>
          <a:schemeClr val="tx1"/>
        </a:solidFill>
        <a:latin typeface="+mn-lt"/>
        <a:ea typeface="+mn-ea"/>
        <a:cs typeface="+mn-cs"/>
      </a:defRPr>
    </a:lvl1pPr>
    <a:lvl2pPr marL="533400" algn="l" defTabSz="1068388" rtl="0" eaLnBrk="0" fontAlgn="base" hangingPunct="0">
      <a:spcBef>
        <a:spcPct val="30000"/>
      </a:spcBef>
      <a:spcAft>
        <a:spcPct val="0"/>
      </a:spcAft>
      <a:defRPr sz="1400" kern="1200">
        <a:solidFill>
          <a:schemeClr val="tx1"/>
        </a:solidFill>
        <a:latin typeface="+mn-lt"/>
        <a:ea typeface="+mn-ea"/>
        <a:cs typeface="+mn-cs"/>
      </a:defRPr>
    </a:lvl2pPr>
    <a:lvl3pPr marL="1068388" algn="l" defTabSz="1068388" rtl="0" eaLnBrk="0" fontAlgn="base" hangingPunct="0">
      <a:spcBef>
        <a:spcPct val="30000"/>
      </a:spcBef>
      <a:spcAft>
        <a:spcPct val="0"/>
      </a:spcAft>
      <a:defRPr sz="1400" kern="1200">
        <a:solidFill>
          <a:schemeClr val="tx1"/>
        </a:solidFill>
        <a:latin typeface="+mn-lt"/>
        <a:ea typeface="+mn-ea"/>
        <a:cs typeface="+mn-cs"/>
      </a:defRPr>
    </a:lvl3pPr>
    <a:lvl4pPr marL="1603375" algn="l" defTabSz="1068388" rtl="0" eaLnBrk="0" fontAlgn="base" hangingPunct="0">
      <a:spcBef>
        <a:spcPct val="30000"/>
      </a:spcBef>
      <a:spcAft>
        <a:spcPct val="0"/>
      </a:spcAft>
      <a:defRPr sz="1400" kern="1200">
        <a:solidFill>
          <a:schemeClr val="tx1"/>
        </a:solidFill>
        <a:latin typeface="+mn-lt"/>
        <a:ea typeface="+mn-ea"/>
        <a:cs typeface="+mn-cs"/>
      </a:defRPr>
    </a:lvl4pPr>
    <a:lvl5pPr marL="2138363" algn="l" defTabSz="1068388" rtl="0" eaLnBrk="0" fontAlgn="base" hangingPunct="0">
      <a:spcBef>
        <a:spcPct val="30000"/>
      </a:spcBef>
      <a:spcAft>
        <a:spcPct val="0"/>
      </a:spcAft>
      <a:defRPr sz="1400" kern="1200">
        <a:solidFill>
          <a:schemeClr val="tx1"/>
        </a:solidFill>
        <a:latin typeface="+mn-lt"/>
        <a:ea typeface="+mn-ea"/>
        <a:cs typeface="+mn-cs"/>
      </a:defRPr>
    </a:lvl5pPr>
    <a:lvl6pPr marL="2674620" algn="l" defTabSz="1069848" rtl="0" eaLnBrk="1" latinLnBrk="0" hangingPunct="1">
      <a:defRPr sz="1400" kern="1200">
        <a:solidFill>
          <a:schemeClr val="tx1"/>
        </a:solidFill>
        <a:latin typeface="+mn-lt"/>
        <a:ea typeface="+mn-ea"/>
        <a:cs typeface="+mn-cs"/>
      </a:defRPr>
    </a:lvl6pPr>
    <a:lvl7pPr marL="3209544" algn="l" defTabSz="1069848" rtl="0" eaLnBrk="1" latinLnBrk="0" hangingPunct="1">
      <a:defRPr sz="1400" kern="1200">
        <a:solidFill>
          <a:schemeClr val="tx1"/>
        </a:solidFill>
        <a:latin typeface="+mn-lt"/>
        <a:ea typeface="+mn-ea"/>
        <a:cs typeface="+mn-cs"/>
      </a:defRPr>
    </a:lvl7pPr>
    <a:lvl8pPr marL="3744468" algn="l" defTabSz="1069848" rtl="0" eaLnBrk="1" latinLnBrk="0" hangingPunct="1">
      <a:defRPr sz="1400" kern="1200">
        <a:solidFill>
          <a:schemeClr val="tx1"/>
        </a:solidFill>
        <a:latin typeface="+mn-lt"/>
        <a:ea typeface="+mn-ea"/>
        <a:cs typeface="+mn-cs"/>
      </a:defRPr>
    </a:lvl8pPr>
    <a:lvl9pPr marL="4279392" algn="l" defTabSz="1069848"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xfrm>
            <a:off x="695325" y="690563"/>
            <a:ext cx="5465763"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p:cNvSpPr>
          <p:nvPr>
            <p:ph type="body" idx="1"/>
          </p:nvPr>
        </p:nvSpPr>
        <p:spPr bwMode="auto">
          <a:xfrm>
            <a:off x="911225" y="4343400"/>
            <a:ext cx="5033963"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numCol="1" anchor="t" anchorCtr="0" compatLnSpc="1">
            <a:prstTxWarp prst="textNoShape">
              <a:avLst/>
            </a:prstTxWarp>
          </a:bodyPr>
          <a:lstStyle/>
          <a:p>
            <a:pPr eaLnBrk="1" hangingPunct="1"/>
            <a:endParaRPr lang="en-GB" altLang="it-IT" smtClean="0"/>
          </a:p>
        </p:txBody>
      </p:sp>
    </p:spTree>
    <p:extLst>
      <p:ext uri="{BB962C8B-B14F-4D97-AF65-F5344CB8AC3E}">
        <p14:creationId xmlns:p14="http://schemas.microsoft.com/office/powerpoint/2010/main" val="3043759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 name="Segnaposto intestazione 3"/>
          <p:cNvSpPr>
            <a:spLocks noGrp="1"/>
          </p:cNvSpPr>
          <p:nvPr>
            <p:ph type="hdr" sz="quarter"/>
          </p:nvPr>
        </p:nvSpPr>
        <p:spPr/>
        <p:txBody>
          <a:bodyPr/>
          <a:lstStyle/>
          <a:p>
            <a:pPr>
              <a:defRPr/>
            </a:pPr>
            <a:endParaRPr lang="it-IT"/>
          </a:p>
        </p:txBody>
      </p:sp>
      <p:sp>
        <p:nvSpPr>
          <p:cNvPr id="5" name="Segnaposto data 4"/>
          <p:cNvSpPr>
            <a:spLocks noGrp="1"/>
          </p:cNvSpPr>
          <p:nvPr>
            <p:ph type="dt" sz="quarter" idx="1"/>
          </p:nvPr>
        </p:nvSpPr>
        <p:spPr/>
        <p:txBody>
          <a:bodyPr/>
          <a:lstStyle/>
          <a:p>
            <a:pPr>
              <a:defRPr/>
            </a:pPr>
            <a:fld id="{3CA9BB1E-D58F-4067-8283-5CEFD66701AF}" type="datetime1">
              <a:rPr lang="it-IT" smtClean="0"/>
              <a:pPr>
                <a:defRPr/>
              </a:pPr>
              <a:t>21/11/2017</a:t>
            </a:fld>
            <a:endParaRPr lang="it-IT"/>
          </a:p>
        </p:txBody>
      </p:sp>
      <p:sp>
        <p:nvSpPr>
          <p:cNvPr id="6" name="Segnaposto piè di pagina 5"/>
          <p:cNvSpPr>
            <a:spLocks noGrp="1"/>
          </p:cNvSpPr>
          <p:nvPr>
            <p:ph type="ftr" sz="quarter" idx="4"/>
          </p:nvPr>
        </p:nvSpPr>
        <p:spPr/>
        <p:txBody>
          <a:bodyPr/>
          <a:lstStyle/>
          <a:p>
            <a:pPr>
              <a:defRPr/>
            </a:pPr>
            <a:endParaRPr lang="it-IT"/>
          </a:p>
        </p:txBody>
      </p:sp>
      <p:sp>
        <p:nvSpPr>
          <p:cNvPr id="7" name="Segnaposto numero diapositiva 6"/>
          <p:cNvSpPr>
            <a:spLocks noGrp="1"/>
          </p:cNvSpPr>
          <p:nvPr>
            <p:ph type="sldNum" sz="quarter" idx="5"/>
          </p:nvPr>
        </p:nvSpPr>
        <p:spPr/>
        <p:txBody>
          <a:bodyPr/>
          <a:lstStyle/>
          <a:p>
            <a:fld id="{55638F09-DACA-4583-8D14-704E93A9D941}" type="slidenum">
              <a:rPr lang="it-IT" altLang="it-IT"/>
              <a:pPr/>
              <a:t>38</a:t>
            </a:fld>
            <a:endParaRPr lang="it-IT" altLang="it-IT"/>
          </a:p>
        </p:txBody>
      </p:sp>
    </p:spTree>
    <p:extLst>
      <p:ext uri="{BB962C8B-B14F-4D97-AF65-F5344CB8AC3E}">
        <p14:creationId xmlns:p14="http://schemas.microsoft.com/office/powerpoint/2010/main" val="2587559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 name="Segnaposto intestazione 3"/>
          <p:cNvSpPr>
            <a:spLocks noGrp="1"/>
          </p:cNvSpPr>
          <p:nvPr>
            <p:ph type="hdr" sz="quarter"/>
          </p:nvPr>
        </p:nvSpPr>
        <p:spPr/>
        <p:txBody>
          <a:bodyPr/>
          <a:lstStyle/>
          <a:p>
            <a:pPr>
              <a:defRPr/>
            </a:pPr>
            <a:endParaRPr lang="it-IT"/>
          </a:p>
        </p:txBody>
      </p:sp>
      <p:sp>
        <p:nvSpPr>
          <p:cNvPr id="5" name="Segnaposto data 4"/>
          <p:cNvSpPr>
            <a:spLocks noGrp="1"/>
          </p:cNvSpPr>
          <p:nvPr>
            <p:ph type="dt" sz="quarter" idx="1"/>
          </p:nvPr>
        </p:nvSpPr>
        <p:spPr/>
        <p:txBody>
          <a:bodyPr/>
          <a:lstStyle/>
          <a:p>
            <a:pPr>
              <a:defRPr/>
            </a:pPr>
            <a:fld id="{115039E5-4AAE-4089-AA41-F686B8B02DFC}" type="datetimeFigureOut">
              <a:rPr lang="it-IT" smtClean="0"/>
              <a:pPr>
                <a:defRPr/>
              </a:pPr>
              <a:t>21/11/2017</a:t>
            </a:fld>
            <a:endParaRPr lang="it-IT"/>
          </a:p>
        </p:txBody>
      </p:sp>
      <p:sp>
        <p:nvSpPr>
          <p:cNvPr id="6" name="Segnaposto piè di pagina 5"/>
          <p:cNvSpPr>
            <a:spLocks noGrp="1"/>
          </p:cNvSpPr>
          <p:nvPr>
            <p:ph type="ftr" sz="quarter" idx="4"/>
          </p:nvPr>
        </p:nvSpPr>
        <p:spPr/>
        <p:txBody>
          <a:bodyPr/>
          <a:lstStyle/>
          <a:p>
            <a:pPr>
              <a:defRPr/>
            </a:pPr>
            <a:endParaRPr lang="it-IT"/>
          </a:p>
        </p:txBody>
      </p:sp>
      <p:sp>
        <p:nvSpPr>
          <p:cNvPr id="7" name="Segnaposto numero diapositiva 6"/>
          <p:cNvSpPr>
            <a:spLocks noGrp="1"/>
          </p:cNvSpPr>
          <p:nvPr>
            <p:ph type="sldNum" sz="quarter" idx="5"/>
          </p:nvPr>
        </p:nvSpPr>
        <p:spPr/>
        <p:txBody>
          <a:bodyPr/>
          <a:lstStyle/>
          <a:p>
            <a:fld id="{9B149317-83F5-4C47-8EC2-A5FEE219FD88}" type="slidenum">
              <a:rPr lang="it-IT" altLang="it-IT"/>
              <a:pPr/>
              <a:t>42</a:t>
            </a:fld>
            <a:endParaRPr lang="it-IT" altLang="it-IT"/>
          </a:p>
        </p:txBody>
      </p:sp>
    </p:spTree>
    <p:extLst>
      <p:ext uri="{BB962C8B-B14F-4D97-AF65-F5344CB8AC3E}">
        <p14:creationId xmlns:p14="http://schemas.microsoft.com/office/powerpoint/2010/main" val="3487330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xfrm>
            <a:off x="646113" y="658813"/>
            <a:ext cx="5562600" cy="3476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noChangeArrowheads="1"/>
          </p:cNvSpPr>
          <p:nvPr>
            <p:ph type="body" idx="1"/>
          </p:nvPr>
        </p:nvSpPr>
        <p:spPr bwMode="auto">
          <a:xfrm>
            <a:off x="941388" y="4327525"/>
            <a:ext cx="50165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it-IT" sz="2800" smtClean="0"/>
          </a:p>
        </p:txBody>
      </p:sp>
    </p:spTree>
    <p:extLst>
      <p:ext uri="{BB962C8B-B14F-4D97-AF65-F5344CB8AC3E}">
        <p14:creationId xmlns:p14="http://schemas.microsoft.com/office/powerpoint/2010/main" val="1330028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t-IT" altLang="it-IT" smtClean="0"/>
          </a:p>
        </p:txBody>
      </p:sp>
    </p:spTree>
    <p:extLst>
      <p:ext uri="{BB962C8B-B14F-4D97-AF65-F5344CB8AC3E}">
        <p14:creationId xmlns:p14="http://schemas.microsoft.com/office/powerpoint/2010/main" val="42405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pPr eaLnBrk="1" hangingPunct="1"/>
            <a:r>
              <a:rPr lang="it-IT" altLang="it-IT" smtClean="0"/>
              <a:t>La classificazione delle risorse umane attuali è il SIP di cui si parlava al punto precedente. L’analisi dei dati passati (che pure si lega al SIP) mira ad individuare i trend di uscita e i tempi dello sviluppo delle carriere, sulla base dell’andamento storico.</a:t>
            </a:r>
          </a:p>
          <a:p>
            <a:pPr eaLnBrk="1" hangingPunct="1"/>
            <a:r>
              <a:rPr lang="it-IT" altLang="it-IT" smtClean="0"/>
              <a:t>Il dimensionamento nasce dalla valutazione dell’evoluzione del mercato e, dunque, dei fabbisogni di produzione e commercializzazione che vengono confrontati con gli indici di produttività derivanti dall’estrapolazione dei dati storici. L’output del dimensionamento è la definizione di quante persone per funzione aziendale e tipologia professionale sono necessarie per il raggiungimento degli obiettivi aziendali. Il modello di definizione del dimensionamento appare da questa breve definizione deterministico, in realtà si lega ad una molteplicità di variabili soggettive che solitamente assomiglia molto di più ad un processo sperimentale che si aggiusta per approssimazioni successive, che non ad un calcolo scientifico.</a:t>
            </a:r>
          </a:p>
          <a:p>
            <a:pPr eaLnBrk="1" hangingPunct="1"/>
            <a:r>
              <a:rPr lang="it-IT" altLang="it-IT" smtClean="0"/>
              <a:t>Per questo motivo è molto opportuno che a questa definizione statica sia associato il concetto di matching che oltre alle azioni di previsione della domanda e dei mercati del lavoro include tutte le azioni che l’azienda può porre in essere  per realizzare l’obiettivo di un corretto dimensionamento, sia dal lato dell’incremento della forza lavoro sia da quello della sua riduzione, a seconda delle esigenze.</a:t>
            </a:r>
          </a:p>
          <a:p>
            <a:pPr eaLnBrk="1" hangingPunct="1"/>
            <a:endParaRPr lang="it-IT" altLang="it-IT" smtClean="0"/>
          </a:p>
        </p:txBody>
      </p:sp>
    </p:spTree>
    <p:extLst>
      <p:ext uri="{BB962C8B-B14F-4D97-AF65-F5344CB8AC3E}">
        <p14:creationId xmlns:p14="http://schemas.microsoft.com/office/powerpoint/2010/main" val="1855854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xfrm>
            <a:off x="687388" y="685800"/>
            <a:ext cx="5481637" cy="3427413"/>
          </a:xfrm>
          <a:solidFill>
            <a:srgbClr val="FFFFFF"/>
          </a:solidFill>
          <a:ln cap="flat">
            <a:solidFill>
              <a:srgbClr val="000000"/>
            </a:solidFill>
            <a:miter lim="800000"/>
            <a:headEnd/>
            <a:tailEnd/>
          </a:ln>
        </p:spPr>
      </p:sp>
      <p:sp>
        <p:nvSpPr>
          <p:cNvPr id="52227" name="Rectangle 3"/>
          <p:cNvSpPr>
            <a:spLocks noGrp="1"/>
          </p:cNvSpPr>
          <p:nvPr>
            <p:ph type="body" idx="1"/>
          </p:nvPr>
        </p:nvSpPr>
        <p:spPr bwMode="auto">
          <a:xfrm>
            <a:off x="914400" y="4343400"/>
            <a:ext cx="5027613"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numCol="1" anchor="t" anchorCtr="0" compatLnSpc="1">
            <a:prstTxWarp prst="textNoShape">
              <a:avLst/>
            </a:prstTxWarp>
          </a:bodyPr>
          <a:lstStyle/>
          <a:p>
            <a:pPr eaLnBrk="1" hangingPunct="1"/>
            <a:endParaRPr lang="en-GB" altLang="it-IT" smtClean="0"/>
          </a:p>
        </p:txBody>
      </p:sp>
    </p:spTree>
    <p:extLst>
      <p:ext uri="{BB962C8B-B14F-4D97-AF65-F5344CB8AC3E}">
        <p14:creationId xmlns:p14="http://schemas.microsoft.com/office/powerpoint/2010/main" val="1252699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xfrm>
            <a:off x="690563" y="687388"/>
            <a:ext cx="5478462" cy="3425825"/>
          </a:xfrm>
          <a:solidFill>
            <a:srgbClr val="FFFFFF"/>
          </a:solidFill>
          <a:ln cap="flat">
            <a:solidFill>
              <a:srgbClr val="000000"/>
            </a:solidFill>
            <a:miter lim="800000"/>
            <a:headEnd/>
            <a:tailEnd/>
          </a:ln>
        </p:spPr>
      </p:sp>
      <p:sp>
        <p:nvSpPr>
          <p:cNvPr id="53251"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2" tIns="46037" rIns="92072" bIns="46037" numCol="1" anchor="t" anchorCtr="0" compatLnSpc="1">
            <a:prstTxWarp prst="textNoShape">
              <a:avLst/>
            </a:prstTxWarp>
          </a:bodyPr>
          <a:lstStyle/>
          <a:p>
            <a:pPr eaLnBrk="1" hangingPunct="1"/>
            <a:endParaRPr lang="it-IT" altLang="it-IT" smtClean="0"/>
          </a:p>
        </p:txBody>
      </p:sp>
    </p:spTree>
    <p:extLst>
      <p:ext uri="{BB962C8B-B14F-4D97-AF65-F5344CB8AC3E}">
        <p14:creationId xmlns:p14="http://schemas.microsoft.com/office/powerpoint/2010/main" val="3221158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xfrm>
            <a:off x="690563" y="687388"/>
            <a:ext cx="5478462" cy="3425825"/>
          </a:xfrm>
          <a:solidFill>
            <a:srgbClr val="FFFFFF"/>
          </a:solidFill>
          <a:ln cap="flat">
            <a:solidFill>
              <a:srgbClr val="000000"/>
            </a:solidFill>
            <a:miter lim="800000"/>
            <a:headEnd/>
            <a:tailEnd/>
          </a:ln>
        </p:spPr>
      </p:sp>
      <p:sp>
        <p:nvSpPr>
          <p:cNvPr id="54275"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numCol="1" anchor="t" anchorCtr="0" compatLnSpc="1">
            <a:prstTxWarp prst="textNoShape">
              <a:avLst/>
            </a:prstTxWarp>
          </a:bodyPr>
          <a:lstStyle/>
          <a:p>
            <a:pPr eaLnBrk="1" hangingPunct="1"/>
            <a:endParaRPr lang="en-GB" altLang="it-IT" smtClean="0"/>
          </a:p>
        </p:txBody>
      </p:sp>
    </p:spTree>
    <p:extLst>
      <p:ext uri="{BB962C8B-B14F-4D97-AF65-F5344CB8AC3E}">
        <p14:creationId xmlns:p14="http://schemas.microsoft.com/office/powerpoint/2010/main" val="2801513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t-IT" altLang="it-IT" smtClean="0"/>
          </a:p>
        </p:txBody>
      </p:sp>
    </p:spTree>
    <p:extLst>
      <p:ext uri="{BB962C8B-B14F-4D97-AF65-F5344CB8AC3E}">
        <p14:creationId xmlns:p14="http://schemas.microsoft.com/office/powerpoint/2010/main" val="1109244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t-IT" altLang="it-IT" smtClean="0"/>
          </a:p>
        </p:txBody>
      </p:sp>
    </p:spTree>
    <p:extLst>
      <p:ext uri="{BB962C8B-B14F-4D97-AF65-F5344CB8AC3E}">
        <p14:creationId xmlns:p14="http://schemas.microsoft.com/office/powerpoint/2010/main" val="3950830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22189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1522075" cy="7200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70343" y="808990"/>
            <a:ext cx="10189835" cy="3520440"/>
          </a:xfrm>
        </p:spPr>
        <p:txBody>
          <a:bodyPr anchor="b">
            <a:noAutofit/>
          </a:bodyPr>
          <a:lstStyle>
            <a:lvl1pPr algn="l">
              <a:lnSpc>
                <a:spcPct val="80000"/>
              </a:lnSpc>
              <a:defRPr sz="8317" spc="-113" baseline="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30834" y="4417220"/>
            <a:ext cx="8721131" cy="1728216"/>
          </a:xfrm>
        </p:spPr>
        <p:txBody>
          <a:bodyPr>
            <a:normAutofit/>
          </a:bodyPr>
          <a:lstStyle>
            <a:lvl1pPr marL="0" indent="0" algn="l">
              <a:buNone/>
              <a:defRPr sz="3024">
                <a:solidFill>
                  <a:schemeClr val="bg1"/>
                </a:solidFill>
                <a:latin typeface="+mj-lt"/>
              </a:defRPr>
            </a:lvl1pPr>
            <a:lvl2pPr marL="432100" indent="0" algn="ctr">
              <a:buNone/>
              <a:defRPr sz="2646"/>
            </a:lvl2pPr>
            <a:lvl3pPr marL="864199" indent="0" algn="ctr">
              <a:buNone/>
              <a:defRPr sz="2268"/>
            </a:lvl3pPr>
            <a:lvl4pPr marL="1296299" indent="0" algn="ctr">
              <a:buNone/>
              <a:defRPr sz="1890"/>
            </a:lvl4pPr>
            <a:lvl5pPr marL="1728399" indent="0" algn="ctr">
              <a:buNone/>
              <a:defRPr sz="1890"/>
            </a:lvl5pPr>
            <a:lvl6pPr marL="2160499" indent="0" algn="ctr">
              <a:buNone/>
              <a:defRPr sz="1890"/>
            </a:lvl6pPr>
            <a:lvl7pPr marL="2592598" indent="0" algn="ctr">
              <a:buNone/>
              <a:defRPr sz="1890"/>
            </a:lvl7pPr>
            <a:lvl8pPr marL="3024698" indent="0" algn="ctr">
              <a:buNone/>
              <a:defRPr sz="1890"/>
            </a:lvl8pPr>
            <a:lvl9pPr marL="3456798" indent="0" algn="ctr">
              <a:buNone/>
              <a:defRPr sz="1890"/>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pPr>
              <a:defRPr/>
            </a:pPr>
            <a:fld id="{B04C2084-EDFA-406A-A71E-976CD4DC766D}" type="datetime1">
              <a:rPr lang="it-IT" smtClean="0"/>
              <a:pPr>
                <a:defRPr/>
              </a:pPr>
              <a:t>21/11/2017</a:t>
            </a:fld>
            <a:endParaRPr lang="it-IT"/>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pPr>
              <a:defRPr/>
            </a:pPr>
            <a:endParaRPr lang="it-IT"/>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1BE9229-F96F-474E-958A-57EE8DECBEBF}" type="slidenum">
              <a:rPr lang="it-IT" altLang="it-IT" smtClean="0"/>
              <a:pPr/>
              <a:t>‹N›</a:t>
            </a:fld>
            <a:endParaRPr lang="it-IT" altLang="it-IT"/>
          </a:p>
        </p:txBody>
      </p:sp>
    </p:spTree>
    <p:extLst>
      <p:ext uri="{BB962C8B-B14F-4D97-AF65-F5344CB8AC3E}">
        <p14:creationId xmlns:p14="http://schemas.microsoft.com/office/powerpoint/2010/main" val="3735702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fld id="{93BF8E58-04C7-4E35-A594-FABA2FE82319}" type="datetime1">
              <a:rPr lang="it-IT" smtClean="0"/>
              <a:pPr>
                <a:defRPr/>
              </a:pPr>
              <a:t>21/11/2017</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E2E32FFD-D60F-431D-8E3E-EB8067E79932}" type="slidenum">
              <a:rPr lang="it-IT" altLang="it-IT" smtClean="0"/>
              <a:pPr/>
              <a:t>‹N›</a:t>
            </a:fld>
            <a:endParaRPr lang="it-IT" altLang="it-IT"/>
          </a:p>
        </p:txBody>
      </p:sp>
    </p:spTree>
    <p:extLst>
      <p:ext uri="{BB962C8B-B14F-4D97-AF65-F5344CB8AC3E}">
        <p14:creationId xmlns:p14="http://schemas.microsoft.com/office/powerpoint/2010/main" val="2377349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63488" y="730091"/>
            <a:ext cx="2484447" cy="504063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729131" y="750094"/>
            <a:ext cx="7309316" cy="567070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fld id="{A45BDA10-427C-47F3-B9A2-4A0DF0B6261B}" type="datetime1">
              <a:rPr lang="it-IT" smtClean="0"/>
              <a:pPr>
                <a:defRPr/>
              </a:pPr>
              <a:t>21/11/2017</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A005AAE4-0858-4060-814E-C5FF31B14644}" type="slidenum">
              <a:rPr lang="it-IT" altLang="it-IT" smtClean="0"/>
              <a:pPr/>
              <a:t>‹N›</a:t>
            </a:fld>
            <a:endParaRPr lang="it-IT" altLang="it-IT"/>
          </a:p>
        </p:txBody>
      </p:sp>
    </p:spTree>
    <p:extLst>
      <p:ext uri="{BB962C8B-B14F-4D97-AF65-F5344CB8AC3E}">
        <p14:creationId xmlns:p14="http://schemas.microsoft.com/office/powerpoint/2010/main" val="122070230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olo, tes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576263" y="479425"/>
            <a:ext cx="10369550" cy="144145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576263" y="2079625"/>
            <a:ext cx="5108575" cy="40814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5837238" y="2079625"/>
            <a:ext cx="5108575" cy="19637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5837238" y="4195763"/>
            <a:ext cx="5108575" cy="19653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Rectangle 2"/>
          <p:cNvSpPr>
            <a:spLocks noGrp="1" noChangeArrowheads="1"/>
          </p:cNvSpPr>
          <p:nvPr>
            <p:ph type="ftr" sz="quarter" idx="10"/>
          </p:nvPr>
        </p:nvSpPr>
        <p:spPr>
          <a:ln/>
        </p:spPr>
        <p:txBody>
          <a:bodyPr/>
          <a:lstStyle>
            <a:lvl1pPr>
              <a:defRPr/>
            </a:lvl1pPr>
          </a:lstStyle>
          <a:p>
            <a:pPr>
              <a:defRPr/>
            </a:pPr>
            <a:endParaRPr lang="it-IT"/>
          </a:p>
        </p:txBody>
      </p:sp>
      <p:sp>
        <p:nvSpPr>
          <p:cNvPr id="7" name="Rectangle 3"/>
          <p:cNvSpPr>
            <a:spLocks noGrp="1" noChangeArrowheads="1"/>
          </p:cNvSpPr>
          <p:nvPr>
            <p:ph type="sldNum" sz="quarter" idx="11"/>
          </p:nvPr>
        </p:nvSpPr>
        <p:spPr>
          <a:ln/>
        </p:spPr>
        <p:txBody>
          <a:bodyPr/>
          <a:lstStyle>
            <a:lvl1pPr>
              <a:defRPr/>
            </a:lvl1pPr>
          </a:lstStyle>
          <a:p>
            <a:fld id="{9CE204C9-7598-4ABA-A409-00DA8BE64E20}" type="slidenum">
              <a:rPr lang="it-IT" altLang="it-IT"/>
              <a:pPr/>
              <a:t>‹N›</a:t>
            </a:fld>
            <a:endParaRPr lang="it-IT" altLang="it-IT"/>
          </a:p>
        </p:txBody>
      </p:sp>
      <p:sp>
        <p:nvSpPr>
          <p:cNvPr id="8" name="Rectangle 16"/>
          <p:cNvSpPr>
            <a:spLocks noGrp="1" noChangeArrowheads="1"/>
          </p:cNvSpPr>
          <p:nvPr>
            <p:ph type="dt" sz="half" idx="12"/>
          </p:nvPr>
        </p:nvSpPr>
        <p:spPr>
          <a:ln/>
        </p:spPr>
        <p:txBody>
          <a:bodyPr/>
          <a:lstStyle>
            <a:lvl1pPr>
              <a:defRPr/>
            </a:lvl1pPr>
          </a:lstStyle>
          <a:p>
            <a:pPr>
              <a:defRPr/>
            </a:pPr>
            <a:fld id="{AD129B86-4755-4730-99A6-B94B33CD7DA1}" type="datetime1">
              <a:rPr lang="it-IT"/>
              <a:pPr>
                <a:defRPr/>
              </a:pPr>
              <a:t>21/11/2017</a:t>
            </a:fld>
            <a:endParaRPr lang="it-IT"/>
          </a:p>
        </p:txBody>
      </p:sp>
    </p:spTree>
    <p:extLst>
      <p:ext uri="{BB962C8B-B14F-4D97-AF65-F5344CB8AC3E}">
        <p14:creationId xmlns:p14="http://schemas.microsoft.com/office/powerpoint/2010/main" val="1811880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76263" y="479425"/>
            <a:ext cx="10369550" cy="144145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576263" y="2079625"/>
            <a:ext cx="5108575" cy="40814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837238" y="2079625"/>
            <a:ext cx="5108575" cy="40814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
          <p:cNvSpPr>
            <a:spLocks noGrp="1" noChangeArrowheads="1"/>
          </p:cNvSpPr>
          <p:nvPr>
            <p:ph type="ftr" sz="quarter" idx="10"/>
          </p:nvPr>
        </p:nvSpPr>
        <p:spPr>
          <a:ln/>
        </p:spPr>
        <p:txBody>
          <a:bodyPr/>
          <a:lstStyle>
            <a:lvl1pPr>
              <a:defRPr/>
            </a:lvl1pPr>
          </a:lstStyle>
          <a:p>
            <a:pPr>
              <a:defRPr/>
            </a:pPr>
            <a:endParaRPr lang="it-IT"/>
          </a:p>
        </p:txBody>
      </p:sp>
      <p:sp>
        <p:nvSpPr>
          <p:cNvPr id="6" name="Rectangle 3"/>
          <p:cNvSpPr>
            <a:spLocks noGrp="1" noChangeArrowheads="1"/>
          </p:cNvSpPr>
          <p:nvPr>
            <p:ph type="sldNum" sz="quarter" idx="11"/>
          </p:nvPr>
        </p:nvSpPr>
        <p:spPr>
          <a:ln/>
        </p:spPr>
        <p:txBody>
          <a:bodyPr/>
          <a:lstStyle>
            <a:lvl1pPr>
              <a:defRPr/>
            </a:lvl1pPr>
          </a:lstStyle>
          <a:p>
            <a:fld id="{BF3E28D1-7A08-49A5-B3B8-65710C55BF8B}" type="slidenum">
              <a:rPr lang="it-IT" altLang="it-IT"/>
              <a:pPr/>
              <a:t>‹N›</a:t>
            </a:fld>
            <a:endParaRPr lang="it-IT" altLang="it-IT"/>
          </a:p>
        </p:txBody>
      </p:sp>
      <p:sp>
        <p:nvSpPr>
          <p:cNvPr id="7" name="Rectangle 16"/>
          <p:cNvSpPr>
            <a:spLocks noGrp="1" noChangeArrowheads="1"/>
          </p:cNvSpPr>
          <p:nvPr>
            <p:ph type="dt" sz="half" idx="12"/>
          </p:nvPr>
        </p:nvSpPr>
        <p:spPr>
          <a:ln/>
        </p:spPr>
        <p:txBody>
          <a:bodyPr/>
          <a:lstStyle>
            <a:lvl1pPr>
              <a:defRPr/>
            </a:lvl1pPr>
          </a:lstStyle>
          <a:p>
            <a:pPr>
              <a:defRPr/>
            </a:pPr>
            <a:fld id="{1F4CAA05-B31B-44A0-8B63-4273870DCFFC}" type="datetime1">
              <a:rPr lang="it-IT"/>
              <a:pPr>
                <a:defRPr/>
              </a:pPr>
              <a:t>21/11/2017</a:t>
            </a:fld>
            <a:endParaRPr lang="it-IT"/>
          </a:p>
        </p:txBody>
      </p:sp>
    </p:spTree>
    <p:extLst>
      <p:ext uri="{BB962C8B-B14F-4D97-AF65-F5344CB8AC3E}">
        <p14:creationId xmlns:p14="http://schemas.microsoft.com/office/powerpoint/2010/main" val="2793861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576263" y="479425"/>
            <a:ext cx="10369550" cy="144145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576263" y="2079625"/>
            <a:ext cx="10369550" cy="4081463"/>
          </a:xfrm>
        </p:spPr>
        <p:txBody>
          <a:bodyPr/>
          <a:lstStyle/>
          <a:p>
            <a:pPr lvl="0"/>
            <a:endParaRPr lang="it-IT"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it-IT"/>
          </a:p>
        </p:txBody>
      </p:sp>
      <p:sp>
        <p:nvSpPr>
          <p:cNvPr id="5" name="Rectangle 3"/>
          <p:cNvSpPr>
            <a:spLocks noGrp="1" noChangeArrowheads="1"/>
          </p:cNvSpPr>
          <p:nvPr>
            <p:ph type="sldNum" sz="quarter" idx="11"/>
          </p:nvPr>
        </p:nvSpPr>
        <p:spPr>
          <a:ln/>
        </p:spPr>
        <p:txBody>
          <a:bodyPr/>
          <a:lstStyle>
            <a:lvl1pPr>
              <a:defRPr/>
            </a:lvl1pPr>
          </a:lstStyle>
          <a:p>
            <a:fld id="{112552E2-B8CC-4305-9578-8DE20CB6D142}" type="slidenum">
              <a:rPr lang="it-IT" altLang="it-IT"/>
              <a:pPr/>
              <a:t>‹N›</a:t>
            </a:fld>
            <a:endParaRPr lang="it-IT" altLang="it-IT"/>
          </a:p>
        </p:txBody>
      </p:sp>
      <p:sp>
        <p:nvSpPr>
          <p:cNvPr id="6" name="Rectangle 16"/>
          <p:cNvSpPr>
            <a:spLocks noGrp="1" noChangeArrowheads="1"/>
          </p:cNvSpPr>
          <p:nvPr>
            <p:ph type="dt" sz="half" idx="12"/>
          </p:nvPr>
        </p:nvSpPr>
        <p:spPr>
          <a:ln/>
        </p:spPr>
        <p:txBody>
          <a:bodyPr/>
          <a:lstStyle>
            <a:lvl1pPr>
              <a:defRPr/>
            </a:lvl1pPr>
          </a:lstStyle>
          <a:p>
            <a:pPr>
              <a:defRPr/>
            </a:pPr>
            <a:fld id="{33114A3C-7705-4A4D-9E0C-8275354B520A}" type="datetime1">
              <a:rPr lang="it-IT"/>
              <a:pPr>
                <a:defRPr/>
              </a:pPr>
              <a:t>21/11/2017</a:t>
            </a:fld>
            <a:endParaRPr lang="it-IT"/>
          </a:p>
        </p:txBody>
      </p:sp>
    </p:spTree>
    <p:extLst>
      <p:ext uri="{BB962C8B-B14F-4D97-AF65-F5344CB8AC3E}">
        <p14:creationId xmlns:p14="http://schemas.microsoft.com/office/powerpoint/2010/main" val="2991475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fld id="{10ED20F5-00D1-4351-B70A-26CDF3228E8D}" type="datetime1">
              <a:rPr lang="it-IT" smtClean="0"/>
              <a:pPr>
                <a:defRPr/>
              </a:pPr>
              <a:t>21/11/2017</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11E78D1B-E78D-4A5E-8D2A-5DFB85A3CD96}" type="slidenum">
              <a:rPr lang="it-IT" altLang="it-IT" smtClean="0"/>
              <a:pPr/>
              <a:t>‹N›</a:t>
            </a:fld>
            <a:endParaRPr lang="it-IT" altLang="it-IT"/>
          </a:p>
        </p:txBody>
      </p:sp>
    </p:spTree>
    <p:extLst>
      <p:ext uri="{BB962C8B-B14F-4D97-AF65-F5344CB8AC3E}">
        <p14:creationId xmlns:p14="http://schemas.microsoft.com/office/powerpoint/2010/main" val="23061697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70343" y="805790"/>
            <a:ext cx="10188395" cy="3523640"/>
          </a:xfrm>
        </p:spPr>
        <p:txBody>
          <a:bodyPr anchor="b">
            <a:normAutofit/>
          </a:bodyPr>
          <a:lstStyle>
            <a:lvl1pPr>
              <a:lnSpc>
                <a:spcPct val="80000"/>
              </a:lnSpc>
              <a:defRPr sz="8317" b="0" baseline="0">
                <a:solidFill>
                  <a:schemeClr val="accent1"/>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30834" y="4414419"/>
            <a:ext cx="8719330" cy="1728216"/>
          </a:xfrm>
        </p:spPr>
        <p:txBody>
          <a:bodyPr anchor="t">
            <a:normAutofit/>
          </a:bodyPr>
          <a:lstStyle>
            <a:lvl1pPr marL="0" indent="0">
              <a:buNone/>
              <a:defRPr sz="3024">
                <a:solidFill>
                  <a:schemeClr val="tx1"/>
                </a:solidFill>
                <a:latin typeface="+mj-lt"/>
              </a:defRPr>
            </a:lvl1pPr>
            <a:lvl2pPr marL="432100" indent="0">
              <a:buNone/>
              <a:defRPr sz="1701">
                <a:solidFill>
                  <a:schemeClr val="tx1">
                    <a:tint val="75000"/>
                  </a:schemeClr>
                </a:solidFill>
              </a:defRPr>
            </a:lvl2pPr>
            <a:lvl3pPr marL="864199" indent="0">
              <a:buNone/>
              <a:defRPr sz="1512">
                <a:solidFill>
                  <a:schemeClr val="tx1">
                    <a:tint val="75000"/>
                  </a:schemeClr>
                </a:solidFill>
              </a:defRPr>
            </a:lvl3pPr>
            <a:lvl4pPr marL="1296299" indent="0">
              <a:buNone/>
              <a:defRPr sz="1323">
                <a:solidFill>
                  <a:schemeClr val="tx1">
                    <a:tint val="75000"/>
                  </a:schemeClr>
                </a:solidFill>
              </a:defRPr>
            </a:lvl4pPr>
            <a:lvl5pPr marL="1728399" indent="0">
              <a:buNone/>
              <a:defRPr sz="1323">
                <a:solidFill>
                  <a:schemeClr val="tx1">
                    <a:tint val="75000"/>
                  </a:schemeClr>
                </a:solidFill>
              </a:defRPr>
            </a:lvl5pPr>
            <a:lvl6pPr marL="2160499" indent="0">
              <a:buNone/>
              <a:defRPr sz="1323">
                <a:solidFill>
                  <a:schemeClr val="tx1">
                    <a:tint val="75000"/>
                  </a:schemeClr>
                </a:solidFill>
              </a:defRPr>
            </a:lvl6pPr>
            <a:lvl7pPr marL="2592598" indent="0">
              <a:buNone/>
              <a:defRPr sz="1323">
                <a:solidFill>
                  <a:schemeClr val="tx1">
                    <a:tint val="75000"/>
                  </a:schemeClr>
                </a:solidFill>
              </a:defRPr>
            </a:lvl7pPr>
            <a:lvl8pPr marL="3024698" indent="0">
              <a:buNone/>
              <a:defRPr sz="1323">
                <a:solidFill>
                  <a:schemeClr val="tx1">
                    <a:tint val="75000"/>
                  </a:schemeClr>
                </a:solidFill>
              </a:defRPr>
            </a:lvl8pPr>
            <a:lvl9pPr marL="3456798" indent="0">
              <a:buNone/>
              <a:defRPr sz="1323">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fld id="{6BEED9C6-C99E-4C6D-BB2B-D3FD853C6456}" type="datetime1">
              <a:rPr lang="it-IT" smtClean="0"/>
              <a:pPr>
                <a:defRPr/>
              </a:pPr>
              <a:t>21/11/2017</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F0981D52-BA77-4C3A-8B64-886E6EA4769C}" type="slidenum">
              <a:rPr lang="it-IT" altLang="it-IT" smtClean="0"/>
              <a:pPr/>
              <a:t>‹N›</a:t>
            </a:fld>
            <a:endParaRPr lang="it-IT" altLang="it-IT"/>
          </a:p>
        </p:txBody>
      </p:sp>
    </p:spTree>
    <p:extLst>
      <p:ext uri="{BB962C8B-B14F-4D97-AF65-F5344CB8AC3E}">
        <p14:creationId xmlns:p14="http://schemas.microsoft.com/office/powerpoint/2010/main" val="27672874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39475" y="2098041"/>
            <a:ext cx="4407194" cy="3955694"/>
          </a:xfrm>
        </p:spPr>
        <p:txBody>
          <a:bodyPr/>
          <a:lstStyle>
            <a:lvl1pPr>
              <a:defRPr sz="2268"/>
            </a:lvl1pPr>
            <a:lvl2pPr>
              <a:defRPr sz="1890"/>
            </a:lvl2pPr>
            <a:lvl3pPr>
              <a:defRPr sz="1701"/>
            </a:lvl3pPr>
            <a:lvl4pPr>
              <a:defRPr sz="1512"/>
            </a:lvl4pPr>
            <a:lvl5pPr>
              <a:defRPr sz="1512"/>
            </a:lvl5pPr>
            <a:lvl6pPr>
              <a:defRPr sz="1512"/>
            </a:lvl6pPr>
            <a:lvl7pPr>
              <a:defRPr sz="1512"/>
            </a:lvl7pPr>
            <a:lvl8pPr>
              <a:defRPr sz="1512"/>
            </a:lvl8pPr>
            <a:lvl9pPr>
              <a:defRPr sz="1512"/>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681020" y="2098041"/>
            <a:ext cx="4407194" cy="3955694"/>
          </a:xfrm>
        </p:spPr>
        <p:txBody>
          <a:bodyPr/>
          <a:lstStyle>
            <a:lvl1pPr>
              <a:defRPr sz="2268"/>
            </a:lvl1pPr>
            <a:lvl2pPr>
              <a:defRPr sz="1890"/>
            </a:lvl2pPr>
            <a:lvl3pPr>
              <a:defRPr sz="1701"/>
            </a:lvl3pPr>
            <a:lvl4pPr>
              <a:defRPr sz="1512"/>
            </a:lvl4pPr>
            <a:lvl5pPr>
              <a:defRPr sz="1512"/>
            </a:lvl5pPr>
            <a:lvl6pPr>
              <a:defRPr sz="1512"/>
            </a:lvl6pPr>
            <a:lvl7pPr>
              <a:defRPr sz="1512"/>
            </a:lvl7pPr>
            <a:lvl8pPr>
              <a:defRPr sz="1512"/>
            </a:lvl8pPr>
            <a:lvl9pPr>
              <a:defRPr sz="1512"/>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a:defRPr/>
            </a:pPr>
            <a:fld id="{EE40C68B-5BC5-4797-9445-D31B30AC796C}" type="datetime1">
              <a:rPr lang="it-IT" smtClean="0"/>
              <a:pPr>
                <a:defRPr/>
              </a:pPr>
              <a:t>21/11/2017</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fld id="{44DF1BCD-069C-40EE-8A7B-1C6489818CA2}" type="slidenum">
              <a:rPr lang="it-IT" altLang="it-IT" smtClean="0"/>
              <a:pPr/>
              <a:t>‹N›</a:t>
            </a:fld>
            <a:endParaRPr lang="it-IT" altLang="it-IT"/>
          </a:p>
        </p:txBody>
      </p:sp>
    </p:spTree>
    <p:extLst>
      <p:ext uri="{BB962C8B-B14F-4D97-AF65-F5344CB8AC3E}">
        <p14:creationId xmlns:p14="http://schemas.microsoft.com/office/powerpoint/2010/main" val="55486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39475" y="2142490"/>
            <a:ext cx="4407194" cy="759570"/>
          </a:xfrm>
        </p:spPr>
        <p:txBody>
          <a:bodyPr anchor="ctr">
            <a:normAutofit/>
          </a:bodyPr>
          <a:lstStyle>
            <a:lvl1pPr marL="0" indent="0">
              <a:buNone/>
              <a:defRPr sz="2079" b="0" cap="all" baseline="0">
                <a:solidFill>
                  <a:schemeClr val="tx1">
                    <a:lumMod val="85000"/>
                    <a:lumOff val="15000"/>
                  </a:schemeClr>
                </a:solidFill>
                <a:latin typeface="+mj-lt"/>
              </a:defRPr>
            </a:lvl1pPr>
            <a:lvl2pPr marL="432100" indent="0">
              <a:buNone/>
              <a:defRPr sz="1890" b="1"/>
            </a:lvl2pPr>
            <a:lvl3pPr marL="864199" indent="0">
              <a:buNone/>
              <a:defRPr sz="1701" b="1"/>
            </a:lvl3pPr>
            <a:lvl4pPr marL="1296299" indent="0">
              <a:buNone/>
              <a:defRPr sz="1512" b="1"/>
            </a:lvl4pPr>
            <a:lvl5pPr marL="1728399" indent="0">
              <a:buNone/>
              <a:defRPr sz="1512" b="1"/>
            </a:lvl5pPr>
            <a:lvl6pPr marL="2160499" indent="0">
              <a:buNone/>
              <a:defRPr sz="1512" b="1"/>
            </a:lvl6pPr>
            <a:lvl7pPr marL="2592598" indent="0">
              <a:buNone/>
              <a:defRPr sz="1512" b="1"/>
            </a:lvl7pPr>
            <a:lvl8pPr marL="3024698" indent="0">
              <a:buNone/>
              <a:defRPr sz="1512" b="1"/>
            </a:lvl8pPr>
            <a:lvl9pPr marL="3456798" indent="0">
              <a:buNone/>
              <a:defRPr sz="1512" b="1"/>
            </a:lvl9pPr>
          </a:lstStyle>
          <a:p>
            <a:pPr lvl="0"/>
            <a:r>
              <a:rPr lang="it-IT" smtClean="0"/>
              <a:t>Fare clic per modificare stili del testo dello schema</a:t>
            </a:r>
          </a:p>
        </p:txBody>
      </p:sp>
      <p:sp>
        <p:nvSpPr>
          <p:cNvPr id="4" name="Content Placeholder 3"/>
          <p:cNvSpPr>
            <a:spLocks noGrp="1"/>
          </p:cNvSpPr>
          <p:nvPr>
            <p:ph sz="half" idx="2"/>
          </p:nvPr>
        </p:nvSpPr>
        <p:spPr>
          <a:xfrm>
            <a:off x="639475" y="2890738"/>
            <a:ext cx="4407194" cy="3360420"/>
          </a:xfrm>
        </p:spPr>
        <p:txBody>
          <a:bodyPr/>
          <a:lstStyle>
            <a:lvl1pPr>
              <a:defRPr sz="2268"/>
            </a:lvl1pPr>
            <a:lvl2pPr>
              <a:defRPr sz="1890"/>
            </a:lvl2pPr>
            <a:lvl3pPr>
              <a:defRPr sz="1701"/>
            </a:lvl3pPr>
            <a:lvl4pPr>
              <a:defRPr sz="1512"/>
            </a:lvl4pPr>
            <a:lvl5pPr>
              <a:defRPr sz="1512"/>
            </a:lvl5pPr>
            <a:lvl6pPr>
              <a:defRPr sz="1512"/>
            </a:lvl6pPr>
            <a:lvl7pPr>
              <a:defRPr sz="1512"/>
            </a:lvl7pPr>
            <a:lvl8pPr>
              <a:defRPr sz="1512"/>
            </a:lvl8pPr>
            <a:lvl9pPr>
              <a:defRPr sz="1512"/>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677502" y="2140357"/>
            <a:ext cx="4407194" cy="758495"/>
          </a:xfrm>
        </p:spPr>
        <p:txBody>
          <a:bodyPr anchor="ctr">
            <a:normAutofit/>
          </a:bodyPr>
          <a:lstStyle>
            <a:lvl1pPr marL="0" indent="0">
              <a:buNone/>
              <a:defRPr sz="2079" b="0" cap="all" baseline="0">
                <a:solidFill>
                  <a:schemeClr val="tx1">
                    <a:lumMod val="85000"/>
                    <a:lumOff val="15000"/>
                  </a:schemeClr>
                </a:solidFill>
                <a:latin typeface="+mj-lt"/>
              </a:defRPr>
            </a:lvl1pPr>
            <a:lvl2pPr marL="432100" indent="0">
              <a:buNone/>
              <a:defRPr sz="1890" b="1"/>
            </a:lvl2pPr>
            <a:lvl3pPr marL="864199" indent="0">
              <a:buNone/>
              <a:defRPr sz="1701" b="1"/>
            </a:lvl3pPr>
            <a:lvl4pPr marL="1296299" indent="0">
              <a:buNone/>
              <a:defRPr sz="1512" b="1"/>
            </a:lvl4pPr>
            <a:lvl5pPr marL="1728399" indent="0">
              <a:buNone/>
              <a:defRPr sz="1512" b="1"/>
            </a:lvl5pPr>
            <a:lvl6pPr marL="2160499" indent="0">
              <a:buNone/>
              <a:defRPr sz="1512" b="1"/>
            </a:lvl6pPr>
            <a:lvl7pPr marL="2592598" indent="0">
              <a:buNone/>
              <a:defRPr sz="1512" b="1"/>
            </a:lvl7pPr>
            <a:lvl8pPr marL="3024698" indent="0">
              <a:buNone/>
              <a:defRPr sz="1512" b="1"/>
            </a:lvl8pPr>
            <a:lvl9pPr marL="3456798" indent="0">
              <a:buNone/>
              <a:defRPr sz="1512"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677502" y="2888540"/>
            <a:ext cx="4407194" cy="3360420"/>
          </a:xfrm>
        </p:spPr>
        <p:txBody>
          <a:bodyPr/>
          <a:lstStyle>
            <a:lvl1pPr>
              <a:defRPr sz="2268"/>
            </a:lvl1pPr>
            <a:lvl2pPr>
              <a:defRPr sz="1890"/>
            </a:lvl2pPr>
            <a:lvl3pPr>
              <a:defRPr sz="1701"/>
            </a:lvl3pPr>
            <a:lvl4pPr>
              <a:defRPr sz="1512"/>
            </a:lvl4pPr>
            <a:lvl5pPr>
              <a:defRPr sz="1512"/>
            </a:lvl5pPr>
            <a:lvl6pPr>
              <a:defRPr sz="1512"/>
            </a:lvl6pPr>
            <a:lvl7pPr>
              <a:defRPr sz="1512"/>
            </a:lvl7pPr>
            <a:lvl8pPr>
              <a:defRPr sz="1512"/>
            </a:lvl8pPr>
            <a:lvl9pPr>
              <a:defRPr sz="1512"/>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pPr>
              <a:defRPr/>
            </a:pPr>
            <a:fld id="{2AF83733-2392-4F8E-AD84-1E3034110D9C}" type="datetime1">
              <a:rPr lang="it-IT" smtClean="0"/>
              <a:pPr>
                <a:defRPr/>
              </a:pPr>
              <a:t>21/11/2017</a:t>
            </a:fld>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fld id="{7905CCFE-1C66-4599-8AD5-2DB73B165937}" type="slidenum">
              <a:rPr lang="it-IT" altLang="it-IT" smtClean="0"/>
              <a:pPr/>
              <a:t>‹N›</a:t>
            </a:fld>
            <a:endParaRPr lang="it-IT" altLang="it-IT"/>
          </a:p>
        </p:txBody>
      </p:sp>
    </p:spTree>
    <p:extLst>
      <p:ext uri="{BB962C8B-B14F-4D97-AF65-F5344CB8AC3E}">
        <p14:creationId xmlns:p14="http://schemas.microsoft.com/office/powerpoint/2010/main" val="37993937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pPr>
              <a:defRPr/>
            </a:pPr>
            <a:fld id="{4E655ED3-A962-4673-BDCB-9110A63340EC}" type="datetime1">
              <a:rPr lang="it-IT" smtClean="0"/>
              <a:pPr>
                <a:defRPr/>
              </a:pPr>
              <a:t>21/11/2017</a:t>
            </a:fld>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fld id="{B70B3083-486B-42A9-B584-4342E76001F8}" type="slidenum">
              <a:rPr lang="it-IT" altLang="it-IT" smtClean="0"/>
              <a:pPr/>
              <a:t>‹N›</a:t>
            </a:fld>
            <a:endParaRPr lang="it-IT" altLang="it-IT"/>
          </a:p>
        </p:txBody>
      </p:sp>
    </p:spTree>
    <p:extLst>
      <p:ext uri="{BB962C8B-B14F-4D97-AF65-F5344CB8AC3E}">
        <p14:creationId xmlns:p14="http://schemas.microsoft.com/office/powerpoint/2010/main" val="9862878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56CED03-51A3-42DE-A662-806461A3C096}" type="datetime1">
              <a:rPr lang="it-IT" smtClean="0"/>
              <a:pPr>
                <a:defRPr/>
              </a:pPr>
              <a:t>21/11/2017</a:t>
            </a:fld>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fld id="{95BA9DA4-B0E4-485E-A4A3-3F30C31FE8B4}" type="slidenum">
              <a:rPr lang="it-IT" altLang="it-IT" smtClean="0"/>
              <a:pPr/>
              <a:t>‹N›</a:t>
            </a:fld>
            <a:endParaRPr lang="it-IT" altLang="it-IT"/>
          </a:p>
        </p:txBody>
      </p:sp>
    </p:spTree>
    <p:extLst>
      <p:ext uri="{BB962C8B-B14F-4D97-AF65-F5344CB8AC3E}">
        <p14:creationId xmlns:p14="http://schemas.microsoft.com/office/powerpoint/2010/main" val="4007755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Rectangle 1"/>
          <p:cNvSpPr/>
          <p:nvPr/>
        </p:nvSpPr>
        <p:spPr>
          <a:xfrm>
            <a:off x="7201297" y="0"/>
            <a:ext cx="4320778" cy="7200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7807457" y="569396"/>
            <a:ext cx="3197376" cy="2016252"/>
          </a:xfrm>
        </p:spPr>
        <p:txBody>
          <a:bodyPr anchor="b">
            <a:noAutofit/>
          </a:bodyPr>
          <a:lstStyle>
            <a:lvl1pPr>
              <a:lnSpc>
                <a:spcPct val="85000"/>
              </a:lnSpc>
              <a:defRPr sz="378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720129" y="800100"/>
            <a:ext cx="5761038" cy="4800600"/>
          </a:xfrm>
        </p:spPr>
        <p:txBody>
          <a:bodyPr/>
          <a:lstStyle>
            <a:lvl1pPr>
              <a:defRPr sz="3024"/>
            </a:lvl1pPr>
            <a:lvl2pPr>
              <a:defRPr sz="2646"/>
            </a:lvl2pPr>
            <a:lvl3pPr>
              <a:defRPr sz="2268"/>
            </a:lvl3pPr>
            <a:lvl4pPr>
              <a:defRPr sz="1890"/>
            </a:lvl4pPr>
            <a:lvl5pPr>
              <a:defRPr sz="1890"/>
            </a:lvl5pPr>
            <a:lvl6pPr>
              <a:defRPr sz="1890"/>
            </a:lvl6pPr>
            <a:lvl7pPr>
              <a:defRPr sz="1890"/>
            </a:lvl7pPr>
            <a:lvl8pPr>
              <a:defRPr sz="1890"/>
            </a:lvl8pPr>
            <a:lvl9pPr>
              <a:defRPr sz="189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821234" y="2637404"/>
            <a:ext cx="3211778" cy="3283336"/>
          </a:xfrm>
        </p:spPr>
        <p:txBody>
          <a:bodyPr>
            <a:normAutofit/>
          </a:bodyPr>
          <a:lstStyle>
            <a:lvl1pPr marL="0" marR="0" indent="0" algn="l" defTabSz="864199" rtl="0" eaLnBrk="1" fontAlgn="auto" latinLnBrk="0" hangingPunct="1">
              <a:lnSpc>
                <a:spcPct val="100000"/>
              </a:lnSpc>
              <a:spcBef>
                <a:spcPts val="1134"/>
              </a:spcBef>
              <a:spcAft>
                <a:spcPts val="0"/>
              </a:spcAft>
              <a:buClrTx/>
              <a:buSzTx/>
              <a:buFontTx/>
              <a:buNone/>
              <a:tabLst/>
              <a:defRPr sz="1701">
                <a:solidFill>
                  <a:srgbClr val="262626"/>
                </a:solidFill>
              </a:defRPr>
            </a:lvl1pPr>
            <a:lvl2pPr marL="432100" indent="0">
              <a:buNone/>
              <a:defRPr sz="1134"/>
            </a:lvl2pPr>
            <a:lvl3pPr marL="864199" indent="0">
              <a:buNone/>
              <a:defRPr sz="945"/>
            </a:lvl3pPr>
            <a:lvl4pPr marL="1296299" indent="0">
              <a:buNone/>
              <a:defRPr sz="851"/>
            </a:lvl4pPr>
            <a:lvl5pPr marL="1728399" indent="0">
              <a:buNone/>
              <a:defRPr sz="851"/>
            </a:lvl5pPr>
            <a:lvl6pPr marL="2160499" indent="0">
              <a:buNone/>
              <a:defRPr sz="851"/>
            </a:lvl6pPr>
            <a:lvl7pPr marL="2592598" indent="0">
              <a:buNone/>
              <a:defRPr sz="851"/>
            </a:lvl7pPr>
            <a:lvl8pPr marL="3024698" indent="0">
              <a:buNone/>
              <a:defRPr sz="851"/>
            </a:lvl8pPr>
            <a:lvl9pPr marL="3456798" indent="0">
              <a:buNone/>
              <a:defRPr sz="851"/>
            </a:lvl9pPr>
          </a:lstStyle>
          <a:p>
            <a:pPr marL="0" marR="0" lvl="0" indent="0" algn="l" defTabSz="864199" rtl="0" eaLnBrk="1" fontAlgn="auto" latinLnBrk="0" hangingPunct="1">
              <a:lnSpc>
                <a:spcPct val="100000"/>
              </a:lnSpc>
              <a:spcBef>
                <a:spcPts val="1323"/>
              </a:spcBef>
              <a:spcAft>
                <a:spcPts val="0"/>
              </a:spcAft>
              <a:buClrTx/>
              <a:buSzTx/>
              <a:buFontTx/>
              <a:buNone/>
              <a:tabLst/>
              <a:defRPr/>
            </a:pPr>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fld id="{57BAD4EF-31E6-4626-BD98-D631C950865C}" type="datetime1">
              <a:rPr lang="it-IT" smtClean="0"/>
              <a:pPr>
                <a:defRPr/>
              </a:pPr>
              <a:t>21/11/2017</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B31B45E2-B77A-4973-A2B1-9AF6D26B5AEC}" type="slidenum">
              <a:rPr lang="it-IT" altLang="it-IT" smtClean="0"/>
              <a:pPr/>
              <a:t>‹N›</a:t>
            </a:fld>
            <a:endParaRPr lang="it-IT" altLang="it-IT"/>
          </a:p>
        </p:txBody>
      </p:sp>
    </p:spTree>
    <p:extLst>
      <p:ext uri="{BB962C8B-B14F-4D97-AF65-F5344CB8AC3E}">
        <p14:creationId xmlns:p14="http://schemas.microsoft.com/office/powerpoint/2010/main" val="712640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3550" y="5689601"/>
            <a:ext cx="10188395" cy="643947"/>
          </a:xfrm>
        </p:spPr>
        <p:txBody>
          <a:bodyPr anchor="b">
            <a:normAutofit/>
          </a:bodyPr>
          <a:lstStyle>
            <a:lvl1pPr>
              <a:defRPr sz="3024"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0" y="0"/>
            <a:ext cx="11522075" cy="5597500"/>
          </a:xfrm>
          <a:blipFill>
            <a:blip r:embed="rId2"/>
            <a:stretch>
              <a:fillRect/>
            </a:stretch>
          </a:blipFill>
        </p:spPr>
        <p:txBody>
          <a:bodyPr anchor="t"/>
          <a:lstStyle>
            <a:lvl1pPr marL="0" indent="0" algn="ctr">
              <a:spcBef>
                <a:spcPts val="756"/>
              </a:spcBef>
              <a:buNone/>
              <a:defRPr sz="3024">
                <a:solidFill>
                  <a:schemeClr val="tx1">
                    <a:lumMod val="75000"/>
                    <a:lumOff val="25000"/>
                  </a:schemeClr>
                </a:solidFill>
              </a:defRPr>
            </a:lvl1pPr>
            <a:lvl2pPr marL="432100" indent="0">
              <a:buNone/>
              <a:defRPr sz="2646"/>
            </a:lvl2pPr>
            <a:lvl3pPr marL="864199" indent="0">
              <a:buNone/>
              <a:defRPr sz="2268"/>
            </a:lvl3pPr>
            <a:lvl4pPr marL="1296299" indent="0">
              <a:buNone/>
              <a:defRPr sz="1890"/>
            </a:lvl4pPr>
            <a:lvl5pPr marL="1728399" indent="0">
              <a:buNone/>
              <a:defRPr sz="1890"/>
            </a:lvl5pPr>
            <a:lvl6pPr marL="2160499" indent="0">
              <a:buNone/>
              <a:defRPr sz="1890"/>
            </a:lvl6pPr>
            <a:lvl7pPr marL="2592598" indent="0">
              <a:buNone/>
              <a:defRPr sz="1890"/>
            </a:lvl7pPr>
            <a:lvl8pPr marL="3024698" indent="0">
              <a:buNone/>
              <a:defRPr sz="1890"/>
            </a:lvl8pPr>
            <a:lvl9pPr marL="3456798" indent="0">
              <a:buNone/>
              <a:defRPr sz="189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39475" y="6205222"/>
            <a:ext cx="8722211" cy="560070"/>
          </a:xfrm>
        </p:spPr>
        <p:txBody>
          <a:bodyPr>
            <a:normAutofit/>
          </a:bodyPr>
          <a:lstStyle>
            <a:lvl1pPr marL="0" indent="0">
              <a:lnSpc>
                <a:spcPct val="90000"/>
              </a:lnSpc>
              <a:buNone/>
              <a:defRPr sz="1323">
                <a:solidFill>
                  <a:srgbClr val="262626"/>
                </a:solidFill>
              </a:defRPr>
            </a:lvl1pPr>
            <a:lvl2pPr marL="432100" indent="0">
              <a:buNone/>
              <a:defRPr sz="1134"/>
            </a:lvl2pPr>
            <a:lvl3pPr marL="864199" indent="0">
              <a:buNone/>
              <a:defRPr sz="945"/>
            </a:lvl3pPr>
            <a:lvl4pPr marL="1296299" indent="0">
              <a:buNone/>
              <a:defRPr sz="851"/>
            </a:lvl4pPr>
            <a:lvl5pPr marL="1728399" indent="0">
              <a:buNone/>
              <a:defRPr sz="851"/>
            </a:lvl5pPr>
            <a:lvl6pPr marL="2160499" indent="0">
              <a:buNone/>
              <a:defRPr sz="851"/>
            </a:lvl6pPr>
            <a:lvl7pPr marL="2592598" indent="0">
              <a:buNone/>
              <a:defRPr sz="851"/>
            </a:lvl7pPr>
            <a:lvl8pPr marL="3024698" indent="0">
              <a:buNone/>
              <a:defRPr sz="851"/>
            </a:lvl8pPr>
            <a:lvl9pPr marL="3456798" indent="0">
              <a:buNone/>
              <a:defRPr sz="851"/>
            </a:lvl9pPr>
          </a:lstStyle>
          <a:p>
            <a:pPr lvl="0"/>
            <a:r>
              <a:rPr lang="it-IT" smtClean="0"/>
              <a:t>Fare clic per modificare stili del testo dello schema</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pPr>
              <a:defRPr/>
            </a:pPr>
            <a:fld id="{399C6807-BCDE-401E-A8D0-18ABDC8E5902}" type="datetime1">
              <a:rPr lang="it-IT" smtClean="0"/>
              <a:pPr>
                <a:defRPr/>
              </a:pPr>
              <a:t>21/11/2017</a:t>
            </a:fld>
            <a:endParaRPr lang="it-IT"/>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pPr>
              <a:defRPr/>
            </a:pPr>
            <a:endParaRPr lang="it-IT"/>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9B21254C-3EB9-435E-82EE-5780DE3E947E}" type="slidenum">
              <a:rPr lang="it-IT" altLang="it-IT" smtClean="0"/>
              <a:pPr/>
              <a:t>‹N›</a:t>
            </a:fld>
            <a:endParaRPr lang="it-IT" altLang="it-IT"/>
          </a:p>
        </p:txBody>
      </p:sp>
    </p:spTree>
    <p:extLst>
      <p:ext uri="{BB962C8B-B14F-4D97-AF65-F5344CB8AC3E}">
        <p14:creationId xmlns:p14="http://schemas.microsoft.com/office/powerpoint/2010/main" val="40858654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1112" y="524510"/>
            <a:ext cx="10180833" cy="174110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39476" y="2112265"/>
            <a:ext cx="10162830" cy="3954494"/>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48117" y="6733069"/>
            <a:ext cx="3888700" cy="240030"/>
          </a:xfrm>
          <a:prstGeom prst="rect">
            <a:avLst/>
          </a:prstGeom>
        </p:spPr>
        <p:txBody>
          <a:bodyPr vert="horz" lIns="91440" tIns="45720" rIns="91440" bIns="45720" rtlCol="0" anchor="ctr"/>
          <a:lstStyle>
            <a:lvl1pPr algn="l">
              <a:defRPr sz="898">
                <a:solidFill>
                  <a:schemeClr val="tx1">
                    <a:alpha val="80000"/>
                  </a:schemeClr>
                </a:solidFill>
              </a:defRPr>
            </a:lvl1pPr>
          </a:lstStyle>
          <a:p>
            <a:pPr>
              <a:defRPr/>
            </a:pPr>
            <a:fld id="{266F3E21-B664-4FF8-B0EC-ED27166AB7CA}" type="datetime1">
              <a:rPr lang="it-IT" smtClean="0"/>
              <a:pPr>
                <a:defRPr/>
              </a:pPr>
              <a:t>21/11/2017</a:t>
            </a:fld>
            <a:endParaRPr lang="it-IT"/>
          </a:p>
        </p:txBody>
      </p:sp>
      <p:sp>
        <p:nvSpPr>
          <p:cNvPr id="5" name="Footer Placeholder 4"/>
          <p:cNvSpPr>
            <a:spLocks noGrp="1"/>
          </p:cNvSpPr>
          <p:nvPr>
            <p:ph type="ftr" sz="quarter" idx="3"/>
          </p:nvPr>
        </p:nvSpPr>
        <p:spPr>
          <a:xfrm>
            <a:off x="648117" y="6882432"/>
            <a:ext cx="4752856" cy="240030"/>
          </a:xfrm>
          <a:prstGeom prst="rect">
            <a:avLst/>
          </a:prstGeom>
        </p:spPr>
        <p:txBody>
          <a:bodyPr vert="horz" lIns="91440" tIns="45720" rIns="91440" bIns="45720" rtlCol="0" anchor="ctr"/>
          <a:lstStyle>
            <a:lvl1pPr algn="l">
              <a:defRPr sz="898" cap="all" baseline="0">
                <a:solidFill>
                  <a:schemeClr val="tx1">
                    <a:alpha val="80000"/>
                  </a:schemeClr>
                </a:solidFill>
              </a:defRPr>
            </a:lvl1pPr>
          </a:lstStyle>
          <a:p>
            <a:pPr>
              <a:defRPr/>
            </a:pPr>
            <a:endParaRPr lang="it-IT"/>
          </a:p>
        </p:txBody>
      </p:sp>
      <p:sp>
        <p:nvSpPr>
          <p:cNvPr id="6" name="Slide Number Placeholder 5"/>
          <p:cNvSpPr>
            <a:spLocks noGrp="1"/>
          </p:cNvSpPr>
          <p:nvPr>
            <p:ph type="sldNum" sz="quarter" idx="4"/>
          </p:nvPr>
        </p:nvSpPr>
        <p:spPr>
          <a:xfrm>
            <a:off x="8282367" y="6170233"/>
            <a:ext cx="2765298" cy="1466891"/>
          </a:xfrm>
          <a:prstGeom prst="rect">
            <a:avLst/>
          </a:prstGeom>
        </p:spPr>
        <p:txBody>
          <a:bodyPr vert="horz" lIns="91440" tIns="45720" rIns="91440" bIns="45720" rtlCol="0" anchor="b"/>
          <a:lstStyle>
            <a:lvl1pPr algn="r">
              <a:defRPr sz="9735" b="0">
                <a:ln>
                  <a:noFill/>
                </a:ln>
                <a:solidFill>
                  <a:schemeClr val="accent1">
                    <a:alpha val="25000"/>
                  </a:schemeClr>
                </a:solidFill>
                <a:latin typeface="+mj-lt"/>
              </a:defRPr>
            </a:lvl1pPr>
          </a:lstStyle>
          <a:p>
            <a:fld id="{921110FB-B74E-43E0-BDD9-6395F2B858DF}" type="slidenum">
              <a:rPr lang="it-IT" altLang="it-IT" smtClean="0"/>
              <a:pPr/>
              <a:t>‹N›</a:t>
            </a:fld>
            <a:endParaRPr lang="it-IT" altLang="it-IT"/>
          </a:p>
        </p:txBody>
      </p:sp>
    </p:spTree>
    <p:extLst>
      <p:ext uri="{BB962C8B-B14F-4D97-AF65-F5344CB8AC3E}">
        <p14:creationId xmlns:p14="http://schemas.microsoft.com/office/powerpoint/2010/main" val="2447051877"/>
      </p:ext>
    </p:extLst>
  </p:cSld>
  <p:clrMap bg1="lt1" tx1="dk1" bg2="lt2" tx2="dk2" accent1="accent1" accent2="accent2" accent3="accent3" accent4="accent4" accent5="accent5" accent6="accent6" hlink="hlink" folHlink="folHlink"/>
  <p:sldLayoutIdLst>
    <p:sldLayoutId id="2147483920" r:id="rId1"/>
    <p:sldLayoutId id="2147483921" r:id="rId2"/>
    <p:sldLayoutId id="2147483922" r:id="rId3"/>
    <p:sldLayoutId id="2147483923" r:id="rId4"/>
    <p:sldLayoutId id="2147483924" r:id="rId5"/>
    <p:sldLayoutId id="2147483925" r:id="rId6"/>
    <p:sldLayoutId id="2147483926" r:id="rId7"/>
    <p:sldLayoutId id="2147483927" r:id="rId8"/>
    <p:sldLayoutId id="2147483928" r:id="rId9"/>
    <p:sldLayoutId id="2147483929" r:id="rId10"/>
    <p:sldLayoutId id="2147483930" r:id="rId11"/>
    <p:sldLayoutId id="2147483931" r:id="rId12"/>
    <p:sldLayoutId id="2147483932" r:id="rId13"/>
    <p:sldLayoutId id="2147483933" r:id="rId1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left)">
                                      <p:cBhvr>
                                        <p:cTn id="18" dur="500"/>
                                        <p:tgtEl>
                                          <p:spTgt spid="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500"/>
                                        <p:tgtEl>
                                          <p:spTgt spid="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l" defTabSz="864199" rtl="0" eaLnBrk="1" latinLnBrk="0" hangingPunct="1">
        <a:lnSpc>
          <a:spcPct val="85000"/>
        </a:lnSpc>
        <a:spcBef>
          <a:spcPct val="0"/>
        </a:spcBef>
        <a:buNone/>
        <a:defRPr sz="5104" kern="1200" spc="-113" baseline="0">
          <a:solidFill>
            <a:schemeClr val="accent1"/>
          </a:solidFill>
          <a:latin typeface="+mj-lt"/>
          <a:ea typeface="+mj-ea"/>
          <a:cs typeface="+mj-cs"/>
        </a:defRPr>
      </a:lvl1pPr>
    </p:titleStyle>
    <p:bodyStyle>
      <a:lvl1pPr marL="86420" indent="-86420" algn="l" defTabSz="864199" rtl="0" eaLnBrk="1" latinLnBrk="0" hangingPunct="1">
        <a:lnSpc>
          <a:spcPct val="85000"/>
        </a:lnSpc>
        <a:spcBef>
          <a:spcPts val="1229"/>
        </a:spcBef>
        <a:buFont typeface="Arial" pitchFamily="34" charset="0"/>
        <a:buChar char=" "/>
        <a:defRPr sz="2268" kern="1200">
          <a:solidFill>
            <a:schemeClr val="tx1">
              <a:lumMod val="85000"/>
              <a:lumOff val="15000"/>
            </a:schemeClr>
          </a:solidFill>
          <a:latin typeface="+mn-lt"/>
          <a:ea typeface="+mn-ea"/>
          <a:cs typeface="+mn-cs"/>
        </a:defRPr>
      </a:lvl1pPr>
      <a:lvl2pPr marL="328396" indent="-324075" algn="l" defTabSz="864199" rtl="0" eaLnBrk="1" latinLnBrk="0" hangingPunct="1">
        <a:lnSpc>
          <a:spcPct val="85000"/>
        </a:lnSpc>
        <a:spcBef>
          <a:spcPts val="567"/>
        </a:spcBef>
        <a:buFont typeface="Arial" pitchFamily="34" charset="0"/>
        <a:buChar char=" "/>
        <a:defRPr sz="2268" kern="1200">
          <a:solidFill>
            <a:schemeClr val="tx1">
              <a:lumMod val="85000"/>
              <a:lumOff val="15000"/>
            </a:schemeClr>
          </a:solidFill>
          <a:latin typeface="+mn-lt"/>
          <a:ea typeface="+mn-ea"/>
          <a:cs typeface="+mn-cs"/>
        </a:defRPr>
      </a:lvl2pPr>
      <a:lvl3pPr marL="518520" indent="-518520" algn="l" defTabSz="864199" rtl="0" eaLnBrk="1" latinLnBrk="0" hangingPunct="1">
        <a:lnSpc>
          <a:spcPct val="85000"/>
        </a:lnSpc>
        <a:spcBef>
          <a:spcPts val="567"/>
        </a:spcBef>
        <a:buFont typeface="Arial" pitchFamily="34" charset="0"/>
        <a:buChar char=" "/>
        <a:defRPr sz="1890" i="1" kern="1200">
          <a:solidFill>
            <a:schemeClr val="tx1">
              <a:lumMod val="85000"/>
              <a:lumOff val="15000"/>
            </a:schemeClr>
          </a:solidFill>
          <a:latin typeface="+mn-lt"/>
          <a:ea typeface="+mn-ea"/>
          <a:cs typeface="+mn-cs"/>
        </a:defRPr>
      </a:lvl3pPr>
      <a:lvl4pPr marL="777779" indent="-777779"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4pPr>
      <a:lvl5pPr marL="1037039" indent="-1037039"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5pPr>
      <a:lvl6pPr marL="1134120" indent="-216050"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6pPr>
      <a:lvl7pPr marL="1323140" indent="-216050"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7pPr>
      <a:lvl8pPr marL="1512160" indent="-216050"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8pPr>
      <a:lvl9pPr marL="1701180" indent="-216050"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9pPr>
    </p:bodyStyle>
    <p:otherStyle>
      <a:defPPr>
        <a:defRPr lang="en-US"/>
      </a:defPPr>
      <a:lvl1pPr marL="0" algn="l" defTabSz="864199" rtl="0" eaLnBrk="1" latinLnBrk="0" hangingPunct="1">
        <a:defRPr sz="1701" kern="1200">
          <a:solidFill>
            <a:schemeClr val="tx1"/>
          </a:solidFill>
          <a:latin typeface="+mn-lt"/>
          <a:ea typeface="+mn-ea"/>
          <a:cs typeface="+mn-cs"/>
        </a:defRPr>
      </a:lvl1pPr>
      <a:lvl2pPr marL="432100" algn="l" defTabSz="864199" rtl="0" eaLnBrk="1" latinLnBrk="0" hangingPunct="1">
        <a:defRPr sz="1701" kern="1200">
          <a:solidFill>
            <a:schemeClr val="tx1"/>
          </a:solidFill>
          <a:latin typeface="+mn-lt"/>
          <a:ea typeface="+mn-ea"/>
          <a:cs typeface="+mn-cs"/>
        </a:defRPr>
      </a:lvl2pPr>
      <a:lvl3pPr marL="864199" algn="l" defTabSz="864199" rtl="0" eaLnBrk="1" latinLnBrk="0" hangingPunct="1">
        <a:defRPr sz="1701" kern="1200">
          <a:solidFill>
            <a:schemeClr val="tx1"/>
          </a:solidFill>
          <a:latin typeface="+mn-lt"/>
          <a:ea typeface="+mn-ea"/>
          <a:cs typeface="+mn-cs"/>
        </a:defRPr>
      </a:lvl3pPr>
      <a:lvl4pPr marL="1296299" algn="l" defTabSz="864199" rtl="0" eaLnBrk="1" latinLnBrk="0" hangingPunct="1">
        <a:defRPr sz="1701" kern="1200">
          <a:solidFill>
            <a:schemeClr val="tx1"/>
          </a:solidFill>
          <a:latin typeface="+mn-lt"/>
          <a:ea typeface="+mn-ea"/>
          <a:cs typeface="+mn-cs"/>
        </a:defRPr>
      </a:lvl4pPr>
      <a:lvl5pPr marL="1728399" algn="l" defTabSz="864199" rtl="0" eaLnBrk="1" latinLnBrk="0" hangingPunct="1">
        <a:defRPr sz="1701" kern="1200">
          <a:solidFill>
            <a:schemeClr val="tx1"/>
          </a:solidFill>
          <a:latin typeface="+mn-lt"/>
          <a:ea typeface="+mn-ea"/>
          <a:cs typeface="+mn-cs"/>
        </a:defRPr>
      </a:lvl5pPr>
      <a:lvl6pPr marL="2160499" algn="l" defTabSz="864199" rtl="0" eaLnBrk="1" latinLnBrk="0" hangingPunct="1">
        <a:defRPr sz="1701" kern="1200">
          <a:solidFill>
            <a:schemeClr val="tx1"/>
          </a:solidFill>
          <a:latin typeface="+mn-lt"/>
          <a:ea typeface="+mn-ea"/>
          <a:cs typeface="+mn-cs"/>
        </a:defRPr>
      </a:lvl6pPr>
      <a:lvl7pPr marL="2592598" algn="l" defTabSz="864199" rtl="0" eaLnBrk="1" latinLnBrk="0" hangingPunct="1">
        <a:defRPr sz="1701" kern="1200">
          <a:solidFill>
            <a:schemeClr val="tx1"/>
          </a:solidFill>
          <a:latin typeface="+mn-lt"/>
          <a:ea typeface="+mn-ea"/>
          <a:cs typeface="+mn-cs"/>
        </a:defRPr>
      </a:lvl7pPr>
      <a:lvl8pPr marL="3024698" algn="l" defTabSz="864199" rtl="0" eaLnBrk="1" latinLnBrk="0" hangingPunct="1">
        <a:defRPr sz="1701" kern="1200">
          <a:solidFill>
            <a:schemeClr val="tx1"/>
          </a:solidFill>
          <a:latin typeface="+mn-lt"/>
          <a:ea typeface="+mn-ea"/>
          <a:cs typeface="+mn-cs"/>
        </a:defRPr>
      </a:lvl8pPr>
      <a:lvl9pPr marL="3456798" algn="l" defTabSz="864199" rtl="0" eaLnBrk="1" latinLnBrk="0" hangingPunct="1">
        <a:defRPr sz="17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400050"/>
            <a:ext cx="11522075" cy="1600200"/>
          </a:xfrm>
          <a:noFill/>
        </p:spPr>
        <p:txBody>
          <a:bodyPr lIns="107728" tIns="53864" rIns="107728" bIns="53864" anchor="b"/>
          <a:lstStyle/>
          <a:p>
            <a:pPr eaLnBrk="1" hangingPunct="1"/>
            <a:r>
              <a:rPr lang="it-IT" altLang="it-IT" smtClean="0"/>
              <a:t> </a:t>
            </a:r>
            <a:br>
              <a:rPr lang="it-IT" altLang="it-IT" smtClean="0"/>
            </a:br>
            <a:r>
              <a:rPr lang="it-IT" altLang="it-IT" smtClean="0"/>
              <a:t/>
            </a:r>
            <a:br>
              <a:rPr lang="it-IT" altLang="it-IT" smtClean="0"/>
            </a:br>
            <a:endParaRPr lang="it-IT" altLang="it-IT" smtClean="0"/>
          </a:p>
        </p:txBody>
      </p:sp>
      <p:sp>
        <p:nvSpPr>
          <p:cNvPr id="131075" name="Rectangle 3"/>
          <p:cNvSpPr>
            <a:spLocks noGrp="1" noChangeArrowheads="1"/>
          </p:cNvSpPr>
          <p:nvPr>
            <p:ph type="subTitle" idx="1"/>
          </p:nvPr>
        </p:nvSpPr>
        <p:spPr>
          <a:xfrm>
            <a:off x="1439863" y="4537075"/>
            <a:ext cx="7273925" cy="2363788"/>
          </a:xfrm>
        </p:spPr>
        <p:txBody>
          <a:bodyPr lIns="107728" tIns="53864" rIns="107728" bIns="53864"/>
          <a:lstStyle/>
          <a:p>
            <a:pPr eaLnBrk="1" hangingPunct="1">
              <a:lnSpc>
                <a:spcPct val="90000"/>
              </a:lnSpc>
              <a:defRPr/>
            </a:pPr>
            <a:endParaRPr lang="it-IT" b="1" dirty="0" smtClean="0">
              <a:solidFill>
                <a:schemeClr val="bg2"/>
              </a:solidFill>
              <a:latin typeface="Times New Roman" pitchFamily="18" charset="0"/>
            </a:endParaRPr>
          </a:p>
          <a:p>
            <a:pPr eaLnBrk="1" hangingPunct="1">
              <a:lnSpc>
                <a:spcPct val="90000"/>
              </a:lnSpc>
              <a:defRPr/>
            </a:pPr>
            <a:r>
              <a:rPr lang="it-IT" b="1" dirty="0" smtClean="0">
                <a:solidFill>
                  <a:schemeClr val="tx2"/>
                </a:solidFill>
                <a:effectLst>
                  <a:outerShdw blurRad="38100" dist="38100" dir="2700000" algn="tl">
                    <a:srgbClr val="C0C0C0"/>
                  </a:outerShdw>
                </a:effectLst>
              </a:rPr>
              <a:t>Anno Accademico </a:t>
            </a:r>
          </a:p>
          <a:p>
            <a:pPr eaLnBrk="1" hangingPunct="1">
              <a:lnSpc>
                <a:spcPct val="90000"/>
              </a:lnSpc>
              <a:defRPr/>
            </a:pPr>
            <a:r>
              <a:rPr lang="it-IT" b="1" smtClean="0">
                <a:solidFill>
                  <a:schemeClr val="tx2"/>
                </a:solidFill>
                <a:effectLst>
                  <a:outerShdw blurRad="38100" dist="38100" dir="2700000" algn="tl">
                    <a:srgbClr val="C0C0C0"/>
                  </a:outerShdw>
                </a:effectLst>
              </a:rPr>
              <a:t>2017-2018</a:t>
            </a:r>
            <a:endParaRPr lang="it-IT" b="1" dirty="0" smtClean="0">
              <a:solidFill>
                <a:schemeClr val="tx2"/>
              </a:solidFill>
              <a:effectLst>
                <a:outerShdw blurRad="38100" dist="38100" dir="2700000" algn="tl">
                  <a:srgbClr val="C0C0C0"/>
                </a:outerShdw>
              </a:effectLst>
            </a:endParaRPr>
          </a:p>
        </p:txBody>
      </p:sp>
      <p:sp>
        <p:nvSpPr>
          <p:cNvPr id="131076" name="Rectangle 4"/>
          <p:cNvSpPr>
            <a:spLocks noChangeArrowheads="1"/>
          </p:cNvSpPr>
          <p:nvPr/>
        </p:nvSpPr>
        <p:spPr bwMode="auto">
          <a:xfrm>
            <a:off x="1152525" y="1800225"/>
            <a:ext cx="9625013" cy="2441575"/>
          </a:xfrm>
          <a:prstGeom prst="rect">
            <a:avLst/>
          </a:prstGeom>
          <a:noFill/>
          <a:ln w="12700">
            <a:noFill/>
            <a:miter lim="800000"/>
            <a:headEnd type="none" w="sm" len="sm"/>
            <a:tailEnd type="none" w="sm" len="sm"/>
          </a:ln>
          <a:effectLst/>
        </p:spPr>
        <p:txBody>
          <a:bodyPr lIns="106985" tIns="53492" rIns="106985" bIns="53492">
            <a:spAutoFit/>
          </a:bodyPr>
          <a:lstStyle/>
          <a:p>
            <a:pPr algn="ctr" defTabSz="1249363" eaLnBrk="0" hangingPunct="0">
              <a:defRPr/>
            </a:pPr>
            <a:r>
              <a:rPr lang="it-IT" sz="5100" b="1" dirty="0">
                <a:solidFill>
                  <a:schemeClr val="bg1"/>
                </a:solidFill>
                <a:effectLst>
                  <a:outerShdw blurRad="38100" dist="38100" dir="2700000" algn="tl">
                    <a:srgbClr val="C0C0C0"/>
                  </a:outerShdw>
                </a:effectLst>
                <a:latin typeface="Tahoma" pitchFamily="34" charset="0"/>
              </a:rPr>
              <a:t>Corso di </a:t>
            </a:r>
          </a:p>
          <a:p>
            <a:pPr algn="ctr" defTabSz="1249363" eaLnBrk="0" hangingPunct="0">
              <a:defRPr/>
            </a:pPr>
            <a:r>
              <a:rPr lang="it-IT" sz="5100" b="1" dirty="0">
                <a:solidFill>
                  <a:schemeClr val="bg1"/>
                </a:solidFill>
                <a:effectLst>
                  <a:outerShdw blurRad="38100" dist="38100" dir="2700000" algn="tl">
                    <a:srgbClr val="C0C0C0"/>
                  </a:outerShdw>
                </a:effectLst>
                <a:latin typeface="Tahoma" pitchFamily="34" charset="0"/>
              </a:rPr>
              <a:t>Organizzazione Aziendale</a:t>
            </a:r>
          </a:p>
          <a:p>
            <a:pPr algn="ctr" defTabSz="1249363" eaLnBrk="0" hangingPunct="0">
              <a:defRPr/>
            </a:pPr>
            <a:r>
              <a:rPr lang="it-IT" sz="5100" b="1" dirty="0">
                <a:solidFill>
                  <a:schemeClr val="bg1"/>
                </a:solidFill>
                <a:effectLst>
                  <a:outerShdw blurRad="38100" dist="38100" dir="2700000" algn="tl">
                    <a:srgbClr val="C0C0C0"/>
                  </a:outerShdw>
                </a:effectLst>
                <a:latin typeface="Tahoma" pitchFamily="34" charset="0"/>
              </a:rPr>
              <a:t>e Sistemi Informativi</a:t>
            </a:r>
            <a:endParaRPr lang="it-IT" sz="4200" b="1" dirty="0">
              <a:solidFill>
                <a:schemeClr val="bg1"/>
              </a:solidFill>
              <a:latin typeface="Tahoma" pitchFamily="34" charset="0"/>
            </a:endParaRPr>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3363" y="4608513"/>
            <a:ext cx="2014537"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L</a:t>
            </a:r>
            <a:r>
              <a:rPr lang="it-IT" sz="4400" b="1" smtClean="0">
                <a:solidFill>
                  <a:schemeClr val="tx2"/>
                </a:solidFill>
                <a:effectLst>
                  <a:outerShdw blurRad="38100" dist="38100" dir="2700000" algn="tl">
                    <a:srgbClr val="C0C0C0"/>
                  </a:outerShdw>
                </a:effectLst>
                <a:latin typeface="Calibri"/>
              </a:rPr>
              <a:t>’</a:t>
            </a:r>
            <a:r>
              <a:rPr lang="it-IT" sz="4400" b="1" smtClean="0">
                <a:solidFill>
                  <a:schemeClr val="tx2"/>
                </a:solidFill>
                <a:effectLst>
                  <a:outerShdw blurRad="38100" dist="38100" dir="2700000" algn="tl">
                    <a:srgbClr val="C0C0C0"/>
                  </a:outerShdw>
                </a:effectLst>
                <a:latin typeface="Tahoma" pitchFamily="34" charset="0"/>
              </a:rPr>
              <a:t>analisi del ruolo</a:t>
            </a:r>
          </a:p>
        </p:txBody>
      </p:sp>
      <p:sp>
        <p:nvSpPr>
          <p:cNvPr id="12291" name="Rectangle 3"/>
          <p:cNvSpPr>
            <a:spLocks noGrp="1" noChangeArrowheads="1"/>
          </p:cNvSpPr>
          <p:nvPr>
            <p:ph type="body" sz="half" idx="1"/>
          </p:nvPr>
        </p:nvSpPr>
        <p:spPr>
          <a:xfrm>
            <a:off x="612775" y="1871663"/>
            <a:ext cx="7524750" cy="4752975"/>
          </a:xfrm>
        </p:spPr>
        <p:txBody>
          <a:bodyPr>
            <a:normAutofit/>
          </a:bodyPr>
          <a:lstStyle/>
          <a:p>
            <a:pPr lvl="1">
              <a:lnSpc>
                <a:spcPct val="80000"/>
              </a:lnSpc>
              <a:spcBef>
                <a:spcPct val="50000"/>
              </a:spcBef>
              <a:buFont typeface="Wingdings" panose="05000000000000000000" pitchFamily="2" charset="2"/>
              <a:buChar char="§"/>
            </a:pPr>
            <a:r>
              <a:rPr lang="it-IT" altLang="it-IT" sz="3200" b="1" dirty="0">
                <a:latin typeface="Arial" panose="020B0604020202020204" pitchFamily="34" charset="0"/>
                <a:cs typeface="Arial" panose="020B0604020202020204" pitchFamily="34" charset="0"/>
              </a:rPr>
              <a:t>Job </a:t>
            </a:r>
            <a:r>
              <a:rPr lang="it-IT" altLang="it-IT" sz="3200" b="1" dirty="0" err="1">
                <a:latin typeface="Arial" panose="020B0604020202020204" pitchFamily="34" charset="0"/>
                <a:cs typeface="Arial" panose="020B0604020202020204" pitchFamily="34" charset="0"/>
              </a:rPr>
              <a:t>description</a:t>
            </a:r>
            <a:r>
              <a:rPr lang="it-IT" altLang="it-IT" sz="3200" dirty="0">
                <a:latin typeface="Arial" panose="020B0604020202020204" pitchFamily="34" charset="0"/>
                <a:cs typeface="Arial" panose="020B0604020202020204" pitchFamily="34" charset="0"/>
              </a:rPr>
              <a:t>: esposizione scritta e analitica dei compiti, metodi, attrezzature, collegamenti, responsabilità di ogni posizione.</a:t>
            </a:r>
          </a:p>
          <a:p>
            <a:pPr lvl="1">
              <a:lnSpc>
                <a:spcPct val="80000"/>
              </a:lnSpc>
              <a:spcBef>
                <a:spcPct val="50000"/>
              </a:spcBef>
              <a:buFont typeface="Wingdings" panose="05000000000000000000" pitchFamily="2" charset="2"/>
              <a:buChar char="§"/>
            </a:pPr>
            <a:r>
              <a:rPr lang="it-IT" altLang="it-IT" sz="3200" b="1" dirty="0" err="1">
                <a:latin typeface="Arial" panose="020B0604020202020204" pitchFamily="34" charset="0"/>
                <a:cs typeface="Arial" panose="020B0604020202020204" pitchFamily="34" charset="0"/>
              </a:rPr>
              <a:t>Person</a:t>
            </a:r>
            <a:r>
              <a:rPr lang="it-IT" altLang="it-IT" sz="3200" b="1" dirty="0">
                <a:latin typeface="Arial" panose="020B0604020202020204" pitchFamily="34" charset="0"/>
                <a:cs typeface="Arial" panose="020B0604020202020204" pitchFamily="34" charset="0"/>
              </a:rPr>
              <a:t> </a:t>
            </a:r>
            <a:r>
              <a:rPr lang="it-IT" altLang="it-IT" sz="3200" b="1" dirty="0" err="1">
                <a:latin typeface="Arial" panose="020B0604020202020204" pitchFamily="34" charset="0"/>
                <a:cs typeface="Arial" panose="020B0604020202020204" pitchFamily="34" charset="0"/>
              </a:rPr>
              <a:t>Specification</a:t>
            </a:r>
            <a:r>
              <a:rPr lang="it-IT" altLang="it-IT" sz="3200" b="1" dirty="0">
                <a:latin typeface="Arial" panose="020B0604020202020204" pitchFamily="34" charset="0"/>
                <a:cs typeface="Arial" panose="020B0604020202020204" pitchFamily="34" charset="0"/>
              </a:rPr>
              <a:t> </a:t>
            </a:r>
            <a:r>
              <a:rPr lang="it-IT" altLang="it-IT" sz="3200" dirty="0">
                <a:latin typeface="Arial" panose="020B0604020202020204" pitchFamily="34" charset="0"/>
                <a:cs typeface="Arial" panose="020B0604020202020204" pitchFamily="34" charset="0"/>
              </a:rPr>
              <a:t>(nella selezione): esposizione scritta dei fattori personali relativi ad ogni posizione (requisiti professionali, fisici e responsabilità).</a:t>
            </a:r>
          </a:p>
        </p:txBody>
      </p:sp>
      <p:pic>
        <p:nvPicPr>
          <p:cNvPr id="12292" name="Picture 4" descr="j0195384"/>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8755063" y="3013075"/>
            <a:ext cx="2262187" cy="1655763"/>
          </a:xfr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673795" y="0"/>
            <a:ext cx="10180833" cy="1741108"/>
          </a:xfrm>
        </p:spPr>
        <p:txBody>
          <a:bodyPr/>
          <a:lstStyle/>
          <a:p>
            <a:pPr algn="ctr" eaLnBrk="1" hangingPunct="1">
              <a:defRPr/>
            </a:pPr>
            <a:r>
              <a:rPr lang="it-IT" sz="4400" b="1" dirty="0" smtClean="0">
                <a:solidFill>
                  <a:schemeClr val="tx2"/>
                </a:solidFill>
                <a:effectLst>
                  <a:outerShdw blurRad="38100" dist="38100" dir="2700000" algn="tl">
                    <a:srgbClr val="C0C0C0"/>
                  </a:outerShdw>
                </a:effectLst>
                <a:latin typeface="Tahoma" pitchFamily="34" charset="0"/>
              </a:rPr>
              <a:t>La job </a:t>
            </a:r>
            <a:r>
              <a:rPr lang="it-IT" sz="4400" b="1" dirty="0" err="1" smtClean="0">
                <a:solidFill>
                  <a:schemeClr val="tx2"/>
                </a:solidFill>
                <a:effectLst>
                  <a:outerShdw blurRad="38100" dist="38100" dir="2700000" algn="tl">
                    <a:srgbClr val="C0C0C0"/>
                  </a:outerShdw>
                </a:effectLst>
                <a:latin typeface="Tahoma" pitchFamily="34" charset="0"/>
              </a:rPr>
              <a:t>description</a:t>
            </a:r>
            <a:endParaRPr lang="it-IT" sz="4400" b="1" dirty="0" smtClean="0">
              <a:solidFill>
                <a:schemeClr val="tx2"/>
              </a:solidFill>
              <a:effectLst>
                <a:outerShdw blurRad="38100" dist="38100" dir="2700000" algn="tl">
                  <a:srgbClr val="C0C0C0"/>
                </a:outerShdw>
              </a:effectLst>
              <a:latin typeface="Tahoma" pitchFamily="34" charset="0"/>
            </a:endParaRPr>
          </a:p>
        </p:txBody>
      </p:sp>
      <p:sp>
        <p:nvSpPr>
          <p:cNvPr id="13315" name="Rectangle 3"/>
          <p:cNvSpPr>
            <a:spLocks noGrp="1" noChangeArrowheads="1"/>
          </p:cNvSpPr>
          <p:nvPr>
            <p:ph idx="1"/>
          </p:nvPr>
        </p:nvSpPr>
        <p:spPr>
          <a:xfrm>
            <a:off x="1008509" y="1741108"/>
            <a:ext cx="9655175" cy="4344987"/>
          </a:xfrm>
        </p:spPr>
        <p:txBody>
          <a:bodyPr/>
          <a:lstStyle/>
          <a:p>
            <a:pPr lvl="1">
              <a:lnSpc>
                <a:spcPct val="80000"/>
              </a:lnSpc>
              <a:buFont typeface="Wingdings" panose="05000000000000000000" pitchFamily="2" charset="2"/>
              <a:buChar char="§"/>
            </a:pPr>
            <a:r>
              <a:rPr lang="it-IT" altLang="it-IT" sz="3200" dirty="0">
                <a:latin typeface="Arial" panose="020B0604020202020204" pitchFamily="34" charset="0"/>
                <a:cs typeface="Arial" panose="020B0604020202020204" pitchFamily="34" charset="0"/>
              </a:rPr>
              <a:t>La definizione del profilo ideale deve basarsi su un’accurata job </a:t>
            </a:r>
            <a:r>
              <a:rPr lang="it-IT" altLang="it-IT" sz="3200" dirty="0" err="1">
                <a:latin typeface="Arial" panose="020B0604020202020204" pitchFamily="34" charset="0"/>
                <a:cs typeface="Arial" panose="020B0604020202020204" pitchFamily="34" charset="0"/>
              </a:rPr>
              <a:t>description</a:t>
            </a:r>
            <a:r>
              <a:rPr lang="it-IT" altLang="it-IT" sz="3200" dirty="0">
                <a:latin typeface="Arial" panose="020B0604020202020204" pitchFamily="34" charset="0"/>
                <a:cs typeface="Arial" panose="020B0604020202020204" pitchFamily="34" charset="0"/>
              </a:rPr>
              <a:t> che permetta:</a:t>
            </a:r>
          </a:p>
          <a:p>
            <a:pPr marL="1072800" lvl="5" indent="-457200" fontAlgn="base">
              <a:spcAft>
                <a:spcPct val="0"/>
              </a:spcAft>
              <a:buFont typeface="Arial" pitchFamily="34" charset="0"/>
              <a:buChar char="•"/>
            </a:pPr>
            <a:r>
              <a:rPr lang="it-IT" altLang="it-IT" sz="2400" dirty="0">
                <a:latin typeface="Arial" panose="020B0604020202020204" pitchFamily="34" charset="0"/>
                <a:cs typeface="Arial" panose="020B0604020202020204" pitchFamily="34" charset="0"/>
              </a:rPr>
              <a:t>di individuare le caratteristiche realmente correlate a una performance soddisfacente;</a:t>
            </a:r>
          </a:p>
          <a:p>
            <a:pPr marL="1072800" lvl="5" indent="-457200" fontAlgn="base">
              <a:spcAft>
                <a:spcPct val="0"/>
              </a:spcAft>
              <a:buFont typeface="Arial" pitchFamily="34" charset="0"/>
              <a:buChar char="•"/>
            </a:pPr>
            <a:r>
              <a:rPr lang="it-IT" altLang="it-IT" sz="2400" dirty="0">
                <a:latin typeface="Arial" panose="020B0604020202020204" pitchFamily="34" charset="0"/>
                <a:cs typeface="Arial" panose="020B0604020202020204" pitchFamily="34" charset="0"/>
              </a:rPr>
              <a:t>di distinguere tra i requisiti essenziali e quelli desiderabili</a:t>
            </a:r>
            <a:r>
              <a:rPr lang="it-IT" altLang="it-IT" sz="2400" dirty="0" smtClean="0">
                <a:latin typeface="Arial" panose="020B0604020202020204" pitchFamily="34" charset="0"/>
                <a:cs typeface="Arial" panose="020B0604020202020204" pitchFamily="34" charset="0"/>
              </a:rPr>
              <a:t>.</a:t>
            </a:r>
          </a:p>
          <a:p>
            <a:pPr marL="615600" lvl="5" indent="0" fontAlgn="base">
              <a:spcAft>
                <a:spcPct val="0"/>
              </a:spcAft>
              <a:buNone/>
            </a:pPr>
            <a:endParaRPr lang="it-IT" altLang="it-IT" sz="2400" dirty="0">
              <a:latin typeface="Arial" panose="020B0604020202020204" pitchFamily="34" charset="0"/>
              <a:cs typeface="Arial" panose="020B0604020202020204" pitchFamily="34" charset="0"/>
            </a:endParaRPr>
          </a:p>
          <a:p>
            <a:pPr lvl="1">
              <a:lnSpc>
                <a:spcPct val="80000"/>
              </a:lnSpc>
              <a:buFont typeface="Wingdings" panose="05000000000000000000" pitchFamily="2" charset="2"/>
              <a:buChar char="§"/>
            </a:pPr>
            <a:r>
              <a:rPr lang="it-IT" altLang="it-IT" sz="3200" dirty="0">
                <a:latin typeface="Arial" panose="020B0604020202020204" pitchFamily="34" charset="0"/>
                <a:cs typeface="Arial" panose="020B0604020202020204" pitchFamily="34" charset="0"/>
              </a:rPr>
              <a:t>Tali elementi devono poter essere oggettivamente riscontrabili e sostenibili e non devono dare luogo a forme di ingiusta discriminazione.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576263" y="479425"/>
            <a:ext cx="10369550" cy="1176338"/>
          </a:xfrm>
        </p:spPr>
        <p:txBody>
          <a:bodyPr/>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La person specification</a:t>
            </a:r>
          </a:p>
        </p:txBody>
      </p:sp>
      <p:sp>
        <p:nvSpPr>
          <p:cNvPr id="15363" name="AutoShape 3"/>
          <p:cNvSpPr>
            <a:spLocks noChangeArrowheads="1"/>
          </p:cNvSpPr>
          <p:nvPr/>
        </p:nvSpPr>
        <p:spPr bwMode="auto">
          <a:xfrm>
            <a:off x="3221038" y="1871663"/>
            <a:ext cx="5353050" cy="4181475"/>
          </a:xfrm>
          <a:prstGeom prst="irregularSeal2">
            <a:avLst/>
          </a:prstGeom>
          <a:solidFill>
            <a:srgbClr val="00FF00"/>
          </a:solidFill>
          <a:ln w="12700">
            <a:solidFill>
              <a:schemeClr val="tx1"/>
            </a:solidFill>
            <a:miter lim="800000"/>
            <a:headEnd type="none" w="sm" len="sm"/>
            <a:tailEnd type="none" w="sm" len="sm"/>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5364" name="Text Box 4"/>
          <p:cNvSpPr txBox="1">
            <a:spLocks noChangeArrowheads="1"/>
          </p:cNvSpPr>
          <p:nvPr/>
        </p:nvSpPr>
        <p:spPr bwMode="auto">
          <a:xfrm>
            <a:off x="4400550" y="3600450"/>
            <a:ext cx="2992438"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50000"/>
              </a:spcBef>
              <a:buClrTx/>
              <a:buSzTx/>
              <a:buFontTx/>
              <a:buNone/>
            </a:pPr>
            <a:r>
              <a:rPr lang="it-IT" altLang="it-IT" sz="2300" b="1" i="1">
                <a:solidFill>
                  <a:srgbClr val="000000"/>
                </a:solidFill>
                <a:latin typeface="Tahoma" panose="020B0604030504040204" pitchFamily="34" charset="0"/>
              </a:rPr>
              <a:t>PERSON </a:t>
            </a:r>
          </a:p>
          <a:p>
            <a:pPr algn="ctr" eaLnBrk="1" hangingPunct="1">
              <a:spcBef>
                <a:spcPct val="50000"/>
              </a:spcBef>
              <a:buClrTx/>
              <a:buSzTx/>
              <a:buFontTx/>
              <a:buNone/>
            </a:pPr>
            <a:r>
              <a:rPr lang="it-IT" altLang="it-IT" sz="2300" b="1" i="1">
                <a:solidFill>
                  <a:srgbClr val="000000"/>
                </a:solidFill>
                <a:latin typeface="Tahoma" panose="020B0604030504040204" pitchFamily="34" charset="0"/>
              </a:rPr>
              <a:t>SPECIFICATION</a:t>
            </a:r>
          </a:p>
        </p:txBody>
      </p:sp>
      <p:sp>
        <p:nvSpPr>
          <p:cNvPr id="15365" name="Text Box 5"/>
          <p:cNvSpPr txBox="1">
            <a:spLocks noChangeArrowheads="1"/>
          </p:cNvSpPr>
          <p:nvPr/>
        </p:nvSpPr>
        <p:spPr bwMode="auto">
          <a:xfrm>
            <a:off x="3457575" y="1871663"/>
            <a:ext cx="1871663"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100" b="1">
                <a:latin typeface="Tahoma" panose="020B0604030504040204" pitchFamily="34" charset="0"/>
              </a:rPr>
              <a:t>QUALITÀ</a:t>
            </a:r>
            <a:r>
              <a:rPr lang="it-IT" altLang="it-IT" sz="2100" b="1">
                <a:solidFill>
                  <a:schemeClr val="bg1"/>
                </a:solidFill>
                <a:latin typeface="Tahoma" panose="020B0604030504040204" pitchFamily="34" charset="0"/>
              </a:rPr>
              <a:t> </a:t>
            </a:r>
            <a:r>
              <a:rPr lang="it-IT" altLang="it-IT" sz="2100" b="1">
                <a:latin typeface="Tahoma" panose="020B0604030504040204" pitchFamily="34" charset="0"/>
              </a:rPr>
              <a:t>PERSONALI</a:t>
            </a:r>
          </a:p>
        </p:txBody>
      </p:sp>
      <p:sp>
        <p:nvSpPr>
          <p:cNvPr id="15366" name="Text Box 6"/>
          <p:cNvSpPr txBox="1">
            <a:spLocks noChangeArrowheads="1"/>
          </p:cNvSpPr>
          <p:nvPr/>
        </p:nvSpPr>
        <p:spPr bwMode="auto">
          <a:xfrm>
            <a:off x="952500" y="3146425"/>
            <a:ext cx="2722563"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100" b="1">
                <a:latin typeface="Tahoma" panose="020B0604030504040204" pitchFamily="34" charset="0"/>
              </a:rPr>
              <a:t>ELEMENTI CARATTERIALI</a:t>
            </a:r>
          </a:p>
        </p:txBody>
      </p:sp>
      <p:sp>
        <p:nvSpPr>
          <p:cNvPr id="15367" name="Text Box 7"/>
          <p:cNvSpPr txBox="1">
            <a:spLocks noChangeArrowheads="1"/>
          </p:cNvSpPr>
          <p:nvPr/>
        </p:nvSpPr>
        <p:spPr bwMode="auto">
          <a:xfrm>
            <a:off x="952500" y="4659313"/>
            <a:ext cx="25400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100" b="1">
                <a:latin typeface="Tahoma" panose="020B0604030504040204" pitchFamily="34" charset="0"/>
              </a:rPr>
              <a:t>ESPERIENZE</a:t>
            </a:r>
          </a:p>
        </p:txBody>
      </p:sp>
      <p:sp>
        <p:nvSpPr>
          <p:cNvPr id="15368" name="Text Box 8"/>
          <p:cNvSpPr txBox="1">
            <a:spLocks noChangeArrowheads="1"/>
          </p:cNvSpPr>
          <p:nvPr/>
        </p:nvSpPr>
        <p:spPr bwMode="auto">
          <a:xfrm>
            <a:off x="2312988" y="5716588"/>
            <a:ext cx="2449512"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100" b="1">
                <a:latin typeface="Tahoma" panose="020B0604030504040204" pitchFamily="34" charset="0"/>
              </a:rPr>
              <a:t>CARRIERA SCOLASTICA</a:t>
            </a:r>
          </a:p>
        </p:txBody>
      </p:sp>
      <p:sp>
        <p:nvSpPr>
          <p:cNvPr id="15369" name="Text Box 9"/>
          <p:cNvSpPr txBox="1">
            <a:spLocks noChangeArrowheads="1"/>
          </p:cNvSpPr>
          <p:nvPr/>
        </p:nvSpPr>
        <p:spPr bwMode="auto">
          <a:xfrm>
            <a:off x="5489575" y="5716588"/>
            <a:ext cx="2632075"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100" b="1">
                <a:latin typeface="Tahoma" panose="020B0604030504040204" pitchFamily="34" charset="0"/>
              </a:rPr>
              <a:t>RISULTATI RAGGIUNTI</a:t>
            </a:r>
          </a:p>
        </p:txBody>
      </p:sp>
      <p:sp>
        <p:nvSpPr>
          <p:cNvPr id="15370" name="Text Box 10"/>
          <p:cNvSpPr txBox="1">
            <a:spLocks noChangeArrowheads="1"/>
          </p:cNvSpPr>
          <p:nvPr/>
        </p:nvSpPr>
        <p:spPr bwMode="auto">
          <a:xfrm>
            <a:off x="7485063" y="4960938"/>
            <a:ext cx="33115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100" b="1">
                <a:latin typeface="Tahoma" panose="020B0604030504040204" pitchFamily="34" charset="0"/>
              </a:rPr>
              <a:t>DISPONIBILITA’ AI TRASFERIMENTI</a:t>
            </a:r>
          </a:p>
        </p:txBody>
      </p:sp>
      <p:sp>
        <p:nvSpPr>
          <p:cNvPr id="15371" name="Text Box 11"/>
          <p:cNvSpPr txBox="1">
            <a:spLocks noChangeArrowheads="1"/>
          </p:cNvSpPr>
          <p:nvPr/>
        </p:nvSpPr>
        <p:spPr bwMode="auto">
          <a:xfrm>
            <a:off x="9028113" y="2995613"/>
            <a:ext cx="190341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endParaRPr lang="en-GB" altLang="it-IT" sz="2100">
              <a:latin typeface="Tahoma" panose="020B0604030504040204" pitchFamily="34" charset="0"/>
            </a:endParaRPr>
          </a:p>
        </p:txBody>
      </p:sp>
      <p:sp>
        <p:nvSpPr>
          <p:cNvPr id="15372" name="Text Box 12"/>
          <p:cNvSpPr txBox="1">
            <a:spLocks noChangeArrowheads="1"/>
          </p:cNvSpPr>
          <p:nvPr/>
        </p:nvSpPr>
        <p:spPr bwMode="auto">
          <a:xfrm>
            <a:off x="8574088" y="3600450"/>
            <a:ext cx="2268537"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100" b="1">
                <a:latin typeface="Tahoma" panose="020B0604030504040204" pitchFamily="34" charset="0"/>
              </a:rPr>
              <a:t>ELEMENTI CULTURALI</a:t>
            </a:r>
          </a:p>
        </p:txBody>
      </p:sp>
      <p:sp>
        <p:nvSpPr>
          <p:cNvPr id="15373" name="Text Box 13"/>
          <p:cNvSpPr txBox="1">
            <a:spLocks noChangeArrowheads="1"/>
          </p:cNvSpPr>
          <p:nvPr/>
        </p:nvSpPr>
        <p:spPr bwMode="auto">
          <a:xfrm>
            <a:off x="7632700" y="1871663"/>
            <a:ext cx="3265488"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100" b="1">
                <a:latin typeface="Tahoma" panose="020B0604030504040204" pitchFamily="34" charset="0"/>
              </a:rPr>
              <a:t>ASPETTATIVE  E</a:t>
            </a:r>
            <a:r>
              <a:rPr lang="it-IT" altLang="it-IT" sz="2100" b="1">
                <a:solidFill>
                  <a:schemeClr val="bg1"/>
                </a:solidFill>
                <a:latin typeface="Tahoma" panose="020B0604030504040204" pitchFamily="34" charset="0"/>
              </a:rPr>
              <a:t> </a:t>
            </a:r>
            <a:r>
              <a:rPr lang="it-IT" altLang="it-IT" sz="2100" b="1">
                <a:latin typeface="Tahoma" panose="020B0604030504040204" pitchFamily="34" charset="0"/>
              </a:rPr>
              <a:t>BISOGNI</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590550" y="431800"/>
            <a:ext cx="10369550" cy="1008063"/>
          </a:xfrm>
        </p:spPr>
        <p:txBody>
          <a:bodyPr/>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La person specification</a:t>
            </a:r>
          </a:p>
        </p:txBody>
      </p:sp>
      <p:sp>
        <p:nvSpPr>
          <p:cNvPr id="14339" name="Rectangle 3"/>
          <p:cNvSpPr>
            <a:spLocks noGrp="1" noChangeArrowheads="1"/>
          </p:cNvSpPr>
          <p:nvPr>
            <p:ph idx="1"/>
          </p:nvPr>
        </p:nvSpPr>
        <p:spPr>
          <a:xfrm>
            <a:off x="590550" y="1635125"/>
            <a:ext cx="10002838" cy="5565775"/>
          </a:xfrm>
          <a:noFill/>
        </p:spPr>
        <p:txBody>
          <a:bodyPr>
            <a:normAutofit fontScale="92500"/>
          </a:bodyPr>
          <a:lstStyle/>
          <a:p>
            <a:pPr lvl="1">
              <a:lnSpc>
                <a:spcPct val="80000"/>
              </a:lnSpc>
              <a:buFont typeface="Wingdings" panose="05000000000000000000" pitchFamily="2" charset="2"/>
              <a:buChar char="§"/>
            </a:pPr>
            <a:r>
              <a:rPr lang="it-IT" altLang="it-IT" sz="3500" dirty="0">
                <a:latin typeface="Arial" panose="020B0604020202020204" pitchFamily="34" charset="0"/>
                <a:cs typeface="Arial" panose="020B0604020202020204" pitchFamily="34" charset="0"/>
              </a:rPr>
              <a:t>È la trasposizione della job </a:t>
            </a:r>
            <a:r>
              <a:rPr lang="it-IT" altLang="it-IT" sz="3500" dirty="0" err="1">
                <a:latin typeface="Arial" panose="020B0604020202020204" pitchFamily="34" charset="0"/>
                <a:cs typeface="Arial" panose="020B0604020202020204" pitchFamily="34" charset="0"/>
              </a:rPr>
              <a:t>description</a:t>
            </a:r>
            <a:r>
              <a:rPr lang="it-IT" altLang="it-IT" sz="3500" dirty="0">
                <a:latin typeface="Arial" panose="020B0604020202020204" pitchFamily="34" charset="0"/>
                <a:cs typeface="Arial" panose="020B0604020202020204" pitchFamily="34" charset="0"/>
              </a:rPr>
              <a:t> in requisiti della posizione</a:t>
            </a:r>
          </a:p>
          <a:p>
            <a:pPr lvl="1">
              <a:lnSpc>
                <a:spcPct val="80000"/>
              </a:lnSpc>
              <a:buFont typeface="Wingdings" panose="05000000000000000000" pitchFamily="2" charset="2"/>
              <a:buChar char="§"/>
            </a:pPr>
            <a:r>
              <a:rPr lang="it-IT" altLang="it-IT" sz="3500" dirty="0">
                <a:latin typeface="Arial" panose="020B0604020202020204" pitchFamily="34" charset="0"/>
                <a:cs typeface="Arial" panose="020B0604020202020204" pitchFamily="34" charset="0"/>
              </a:rPr>
              <a:t>La </a:t>
            </a:r>
            <a:r>
              <a:rPr lang="it-IT" altLang="it-IT" sz="3500" dirty="0" err="1">
                <a:latin typeface="Arial" panose="020B0604020202020204" pitchFamily="34" charset="0"/>
                <a:cs typeface="Arial" panose="020B0604020202020204" pitchFamily="34" charset="0"/>
              </a:rPr>
              <a:t>person</a:t>
            </a:r>
            <a:r>
              <a:rPr lang="it-IT" altLang="it-IT" sz="3500" dirty="0">
                <a:latin typeface="Arial" panose="020B0604020202020204" pitchFamily="34" charset="0"/>
                <a:cs typeface="Arial" panose="020B0604020202020204" pitchFamily="34" charset="0"/>
              </a:rPr>
              <a:t> </a:t>
            </a:r>
            <a:r>
              <a:rPr lang="it-IT" altLang="it-IT" sz="3500" dirty="0" err="1">
                <a:latin typeface="Arial" panose="020B0604020202020204" pitchFamily="34" charset="0"/>
                <a:cs typeface="Arial" panose="020B0604020202020204" pitchFamily="34" charset="0"/>
              </a:rPr>
              <a:t>specification</a:t>
            </a:r>
            <a:r>
              <a:rPr lang="it-IT" altLang="it-IT" sz="3500" dirty="0">
                <a:latin typeface="Arial" panose="020B0604020202020204" pitchFamily="34" charset="0"/>
                <a:cs typeface="Arial" panose="020B0604020202020204" pitchFamily="34" charset="0"/>
              </a:rPr>
              <a:t> comprende una varietà di </a:t>
            </a:r>
            <a:r>
              <a:rPr lang="it-IT" altLang="it-IT" sz="3500" dirty="0">
                <a:solidFill>
                  <a:schemeClr val="tx2"/>
                </a:solidFill>
                <a:latin typeface="Arial" panose="020B0604020202020204" pitchFamily="34" charset="0"/>
                <a:cs typeface="Arial" panose="020B0604020202020204" pitchFamily="34" charset="0"/>
              </a:rPr>
              <a:t>caratteristiche</a:t>
            </a:r>
            <a:r>
              <a:rPr lang="it-IT" altLang="it-IT" sz="3500" dirty="0">
                <a:latin typeface="Arial" panose="020B0604020202020204" pitchFamily="34" charset="0"/>
                <a:cs typeface="Arial" panose="020B0604020202020204" pitchFamily="34" charset="0"/>
              </a:rPr>
              <a:t>:</a:t>
            </a:r>
          </a:p>
          <a:p>
            <a:pPr marL="1072800" lvl="5" indent="-457200" fontAlgn="base">
              <a:spcAft>
                <a:spcPct val="0"/>
              </a:spcAft>
              <a:buFont typeface="Arial" pitchFamily="34" charset="0"/>
              <a:buChar char="•"/>
            </a:pPr>
            <a:r>
              <a:rPr lang="it-IT" altLang="it-IT" sz="2633" dirty="0">
                <a:latin typeface="Arial" panose="020B0604020202020204" pitchFamily="34" charset="0"/>
                <a:cs typeface="Arial" panose="020B0604020202020204" pitchFamily="34" charset="0"/>
              </a:rPr>
              <a:t>le qualità personali e gli elementi caratteriali correlati a una buona performance lavorativa, ad esempio la creatività, l’ottimismo, la resistenza allo stress ecc.;</a:t>
            </a:r>
          </a:p>
          <a:p>
            <a:pPr marL="1072800" lvl="5" indent="-457200" fontAlgn="base">
              <a:spcAft>
                <a:spcPct val="0"/>
              </a:spcAft>
              <a:buFont typeface="Arial" pitchFamily="34" charset="0"/>
              <a:buChar char="•"/>
            </a:pPr>
            <a:r>
              <a:rPr lang="it-IT" altLang="it-IT" sz="2633" dirty="0">
                <a:latin typeface="Arial" panose="020B0604020202020204" pitchFamily="34" charset="0"/>
                <a:cs typeface="Arial" panose="020B0604020202020204" pitchFamily="34" charset="0"/>
              </a:rPr>
              <a:t>le esperienze in settori o in posizioni particolari; </a:t>
            </a:r>
          </a:p>
          <a:p>
            <a:pPr marL="1072800" lvl="5" indent="-457200" fontAlgn="base">
              <a:spcAft>
                <a:spcPct val="0"/>
              </a:spcAft>
              <a:buFont typeface="Arial" pitchFamily="34" charset="0"/>
              <a:buChar char="•"/>
            </a:pPr>
            <a:r>
              <a:rPr lang="it-IT" altLang="it-IT" sz="2633" dirty="0">
                <a:latin typeface="Arial" panose="020B0604020202020204" pitchFamily="34" charset="0"/>
                <a:cs typeface="Arial" panose="020B0604020202020204" pitchFamily="34" charset="0"/>
              </a:rPr>
              <a:t>i titoli di studio, le certificazioni e le competenze richieste per ricoprire lo specifico ruolo </a:t>
            </a:r>
          </a:p>
          <a:p>
            <a:pPr marL="1072800" lvl="5" indent="-457200" fontAlgn="base">
              <a:spcAft>
                <a:spcPct val="0"/>
              </a:spcAft>
              <a:buFont typeface="Arial" pitchFamily="34" charset="0"/>
              <a:buChar char="•"/>
            </a:pPr>
            <a:r>
              <a:rPr lang="it-IT" altLang="it-IT" sz="2633" dirty="0">
                <a:latin typeface="Arial" panose="020B0604020202020204" pitchFamily="34" charset="0"/>
                <a:cs typeface="Arial" panose="020B0604020202020204" pitchFamily="34" charset="0"/>
              </a:rPr>
              <a:t>i risultati effettivamente conseguiti in ambito lavorativo </a:t>
            </a:r>
          </a:p>
          <a:p>
            <a:pPr marL="1072800" lvl="5" indent="-457200" fontAlgn="base">
              <a:spcAft>
                <a:spcPct val="0"/>
              </a:spcAft>
              <a:buFont typeface="Arial" pitchFamily="34" charset="0"/>
              <a:buChar char="•"/>
            </a:pPr>
            <a:r>
              <a:rPr lang="it-IT" altLang="it-IT" sz="2633" dirty="0">
                <a:latin typeface="Arial" panose="020B0604020202020204" pitchFamily="34" charset="0"/>
                <a:cs typeface="Arial" panose="020B0604020202020204" pitchFamily="34" charset="0"/>
              </a:rPr>
              <a:t>una eventuale disponibilità ai trasferimenti e ai turni di lavoro </a:t>
            </a:r>
          </a:p>
          <a:p>
            <a:pPr marL="1072800" lvl="5" indent="-457200" fontAlgn="base">
              <a:spcAft>
                <a:spcPct val="0"/>
              </a:spcAft>
              <a:buFont typeface="Arial" pitchFamily="34" charset="0"/>
              <a:buChar char="•"/>
            </a:pPr>
            <a:r>
              <a:rPr lang="it-IT" altLang="it-IT" sz="2633" dirty="0">
                <a:latin typeface="Arial" panose="020B0604020202020204" pitchFamily="34" charset="0"/>
                <a:cs typeface="Arial" panose="020B0604020202020204" pitchFamily="34" charset="0"/>
              </a:rPr>
              <a:t>la condivisione di alcuni aspetti particolari della cultura aziendale </a:t>
            </a:r>
          </a:p>
          <a:p>
            <a:pPr marL="1072800" lvl="5" indent="-457200" fontAlgn="base">
              <a:spcAft>
                <a:spcPct val="0"/>
              </a:spcAft>
              <a:buFont typeface="Arial" pitchFamily="34" charset="0"/>
              <a:buChar char="•"/>
            </a:pPr>
            <a:r>
              <a:rPr lang="it-IT" altLang="it-IT" sz="2633" dirty="0">
                <a:latin typeface="Arial" panose="020B0604020202020204" pitchFamily="34" charset="0"/>
                <a:cs typeface="Arial" panose="020B0604020202020204" pitchFamily="34" charset="0"/>
              </a:rPr>
              <a:t>le aspettative e i bisogni del candidato.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744538" y="0"/>
            <a:ext cx="10033000" cy="1441450"/>
          </a:xfrm>
        </p:spPr>
        <p:txBody>
          <a:bodyPr/>
          <a:lstStyle/>
          <a:p>
            <a:pPr algn="ctr" eaLnBrk="1" hangingPunct="1">
              <a:defRPr/>
            </a:pPr>
            <a:r>
              <a:rPr lang="it-IT" sz="4400" b="1" dirty="0" smtClean="0">
                <a:solidFill>
                  <a:schemeClr val="tx2"/>
                </a:solidFill>
                <a:effectLst>
                  <a:outerShdw blurRad="38100" dist="38100" dir="2700000" algn="tl">
                    <a:srgbClr val="C0C0C0"/>
                  </a:outerShdw>
                </a:effectLst>
                <a:latin typeface="Tahoma" pitchFamily="34" charset="0"/>
              </a:rPr>
              <a:t>Il mercato esterno</a:t>
            </a:r>
          </a:p>
        </p:txBody>
      </p:sp>
      <p:sp>
        <p:nvSpPr>
          <p:cNvPr id="16387" name="Rectangle 3"/>
          <p:cNvSpPr>
            <a:spLocks noGrp="1" noChangeArrowheads="1"/>
          </p:cNvSpPr>
          <p:nvPr>
            <p:ph idx="1"/>
          </p:nvPr>
        </p:nvSpPr>
        <p:spPr>
          <a:xfrm>
            <a:off x="576263" y="1584325"/>
            <a:ext cx="10369550" cy="2592388"/>
          </a:xfrm>
        </p:spPr>
        <p:txBody>
          <a:bodyPr>
            <a:normAutofit/>
          </a:bodyPr>
          <a:lstStyle/>
          <a:p>
            <a:pPr lvl="1" fontAlgn="base">
              <a:spcAft>
                <a:spcPct val="0"/>
              </a:spcAft>
              <a:buFont typeface="Wingdings" panose="05000000000000000000" pitchFamily="2" charset="2"/>
              <a:buChar char="§"/>
            </a:pPr>
            <a:r>
              <a:rPr lang="it-IT" altLang="it-IT" sz="3200" dirty="0">
                <a:latin typeface="Arial" panose="020B0604020202020204" pitchFamily="34" charset="0"/>
                <a:cs typeface="Arial" panose="020B0604020202020204" pitchFamily="34" charset="0"/>
              </a:rPr>
              <a:t>Costituito dall’insieme delle persone che possiedono i requisiti ricercati ma che non sono inseriti nell’azienda.</a:t>
            </a:r>
          </a:p>
          <a:p>
            <a:pPr lvl="1" fontAlgn="base">
              <a:spcAft>
                <a:spcPct val="0"/>
              </a:spcAft>
              <a:buFont typeface="Wingdings" panose="05000000000000000000" pitchFamily="2" charset="2"/>
              <a:buChar char="§"/>
            </a:pPr>
            <a:r>
              <a:rPr lang="it-IT" altLang="it-IT" sz="3200" dirty="0">
                <a:latin typeface="Arial" panose="020B0604020202020204" pitchFamily="34" charset="0"/>
                <a:cs typeface="Arial" panose="020B0604020202020204" pitchFamily="34" charset="0"/>
              </a:rPr>
              <a:t>Ragioni del ricorso al mercato esterno: </a:t>
            </a:r>
          </a:p>
          <a:p>
            <a:pPr marL="1380601" lvl="8" indent="-457200" fontAlgn="base">
              <a:spcAft>
                <a:spcPct val="0"/>
              </a:spcAft>
              <a:buFont typeface="Wingdings" panose="05000000000000000000" pitchFamily="2" charset="2"/>
              <a:buChar char="§"/>
            </a:pPr>
            <a:r>
              <a:rPr lang="it-IT" altLang="it-IT" sz="2633" dirty="0">
                <a:latin typeface="Arial" panose="020B0604020202020204" pitchFamily="34" charset="0"/>
                <a:cs typeface="Arial" panose="020B0604020202020204" pitchFamily="34" charset="0"/>
              </a:rPr>
              <a:t>impossibilità  di reperirli o formarli all’interno</a:t>
            </a:r>
          </a:p>
          <a:p>
            <a:pPr marL="1380601" lvl="8" indent="-457200" fontAlgn="base">
              <a:spcAft>
                <a:spcPct val="0"/>
              </a:spcAft>
              <a:buFont typeface="Wingdings" panose="05000000000000000000" pitchFamily="2" charset="2"/>
              <a:buChar char="§"/>
            </a:pPr>
            <a:r>
              <a:rPr lang="it-IT" altLang="it-IT" sz="2633" dirty="0">
                <a:latin typeface="Arial" panose="020B0604020202020204" pitchFamily="34" charset="0"/>
                <a:cs typeface="Arial" panose="020B0604020202020204" pitchFamily="34" charset="0"/>
              </a:rPr>
              <a:t>ricerca dell’eccellenza.</a:t>
            </a:r>
          </a:p>
        </p:txBody>
      </p:sp>
      <p:sp>
        <p:nvSpPr>
          <p:cNvPr id="16388" name="Rectangle 4"/>
          <p:cNvSpPr>
            <a:spLocks noChangeArrowheads="1"/>
          </p:cNvSpPr>
          <p:nvPr/>
        </p:nvSpPr>
        <p:spPr bwMode="auto">
          <a:xfrm>
            <a:off x="6324600" y="4105275"/>
            <a:ext cx="4808538"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marL="401638" indent="-401638" defTabSz="10699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869950" indent="-334963" defTabSz="10699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0699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0699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0699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marL="86420" indent="-86420" defTabSz="864199" eaLnBrk="1" hangingPunct="1">
              <a:lnSpc>
                <a:spcPct val="85000"/>
              </a:lnSpc>
              <a:spcBef>
                <a:spcPts val="1229"/>
              </a:spcBef>
              <a:buFont typeface="Arial" pitchFamily="34" charset="0"/>
              <a:buChar char=" "/>
            </a:pPr>
            <a:r>
              <a:rPr lang="it-IT" altLang="it-IT" sz="2800" b="1" dirty="0"/>
              <a:t>Svantaggi:</a:t>
            </a:r>
          </a:p>
          <a:p>
            <a:pPr marL="1072800" lvl="5" indent="-457200" defTabSz="864199" eaLnBrk="1" hangingPunct="1">
              <a:lnSpc>
                <a:spcPct val="85000"/>
              </a:lnSpc>
              <a:spcBef>
                <a:spcPts val="567"/>
              </a:spcBef>
              <a:buClr>
                <a:schemeClr val="tx2"/>
              </a:buClr>
              <a:buFont typeface="Arial" pitchFamily="34" charset="0"/>
              <a:buChar char="•"/>
            </a:pPr>
            <a:r>
              <a:rPr lang="it-IT" altLang="it-IT" sz="2633" dirty="0">
                <a:solidFill>
                  <a:schemeClr val="tx1">
                    <a:lumMod val="85000"/>
                    <a:lumOff val="15000"/>
                  </a:schemeClr>
                </a:solidFill>
                <a:cs typeface="Arial" panose="020B0604020202020204" pitchFamily="34" charset="0"/>
              </a:rPr>
              <a:t>processo selettivo complesso e oneroso;</a:t>
            </a:r>
          </a:p>
          <a:p>
            <a:pPr marL="1072800" lvl="5" indent="-457200" defTabSz="864199" eaLnBrk="1" hangingPunct="1">
              <a:lnSpc>
                <a:spcPct val="85000"/>
              </a:lnSpc>
              <a:spcBef>
                <a:spcPts val="567"/>
              </a:spcBef>
              <a:buClr>
                <a:schemeClr val="tx2"/>
              </a:buClr>
              <a:buFont typeface="Arial" pitchFamily="34" charset="0"/>
              <a:buChar char="•"/>
            </a:pPr>
            <a:r>
              <a:rPr lang="it-IT" altLang="it-IT" sz="2633" dirty="0">
                <a:solidFill>
                  <a:schemeClr val="tx1">
                    <a:lumMod val="85000"/>
                    <a:lumOff val="15000"/>
                  </a:schemeClr>
                </a:solidFill>
                <a:cs typeface="Arial" panose="020B0604020202020204" pitchFamily="34" charset="0"/>
              </a:rPr>
              <a:t>può essere demotivante per il personale già inserito.</a:t>
            </a:r>
          </a:p>
        </p:txBody>
      </p:sp>
      <p:sp>
        <p:nvSpPr>
          <p:cNvPr id="16389" name="Rectangle 5"/>
          <p:cNvSpPr>
            <a:spLocks noChangeArrowheads="1"/>
          </p:cNvSpPr>
          <p:nvPr/>
        </p:nvSpPr>
        <p:spPr bwMode="auto">
          <a:xfrm>
            <a:off x="576263" y="4105275"/>
            <a:ext cx="4808537"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marL="401638" indent="-401638" defTabSz="10699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869950" indent="-334963" defTabSz="10699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0699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0699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0699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marL="86420" indent="-86420" defTabSz="864199" eaLnBrk="1" hangingPunct="1">
              <a:lnSpc>
                <a:spcPct val="85000"/>
              </a:lnSpc>
              <a:spcBef>
                <a:spcPts val="1229"/>
              </a:spcBef>
              <a:buFont typeface="Arial" pitchFamily="34" charset="0"/>
              <a:buChar char=" "/>
            </a:pPr>
            <a:r>
              <a:rPr lang="it-IT" altLang="it-IT" sz="2800" b="1" dirty="0"/>
              <a:t>Vantaggi:</a:t>
            </a:r>
          </a:p>
          <a:p>
            <a:pPr marL="1072800" lvl="5" indent="-457200" defTabSz="864199" eaLnBrk="1" hangingPunct="1">
              <a:lnSpc>
                <a:spcPct val="85000"/>
              </a:lnSpc>
              <a:spcBef>
                <a:spcPts val="567"/>
              </a:spcBef>
              <a:buClr>
                <a:schemeClr val="tx2"/>
              </a:buClr>
              <a:buFont typeface="Arial" pitchFamily="34" charset="0"/>
              <a:buChar char="•"/>
            </a:pPr>
            <a:r>
              <a:rPr lang="it-IT" altLang="it-IT" sz="2633" dirty="0">
                <a:solidFill>
                  <a:schemeClr val="tx1">
                    <a:lumMod val="85000"/>
                    <a:lumOff val="15000"/>
                  </a:schemeClr>
                </a:solidFill>
                <a:cs typeface="Arial" panose="020B0604020202020204" pitchFamily="34" charset="0"/>
              </a:rPr>
              <a:t>induce competizione tra il personale;</a:t>
            </a:r>
          </a:p>
          <a:p>
            <a:pPr marL="1072800" lvl="5" indent="-457200" defTabSz="864199" eaLnBrk="1" hangingPunct="1">
              <a:lnSpc>
                <a:spcPct val="85000"/>
              </a:lnSpc>
              <a:spcBef>
                <a:spcPts val="567"/>
              </a:spcBef>
              <a:buClr>
                <a:schemeClr val="tx2"/>
              </a:buClr>
              <a:buFont typeface="Arial" pitchFamily="34" charset="0"/>
              <a:buChar char="•"/>
            </a:pPr>
            <a:r>
              <a:rPr lang="it-IT" altLang="it-IT" sz="2633" dirty="0">
                <a:solidFill>
                  <a:schemeClr val="tx1">
                    <a:lumMod val="85000"/>
                    <a:lumOff val="15000"/>
                  </a:schemeClr>
                </a:solidFill>
                <a:cs typeface="Arial" panose="020B0604020202020204" pitchFamily="34" charset="0"/>
              </a:rPr>
              <a:t>apporta nuove idee e professionalità.</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576461" y="8618"/>
            <a:ext cx="10369550" cy="1441450"/>
          </a:xfrm>
        </p:spPr>
        <p:txBody>
          <a:bodyPr/>
          <a:lstStyle/>
          <a:p>
            <a:pPr algn="ctr" eaLnBrk="1" hangingPunct="1">
              <a:defRPr/>
            </a:pPr>
            <a:r>
              <a:rPr lang="it-IT" sz="4400" b="1" dirty="0" smtClean="0">
                <a:solidFill>
                  <a:schemeClr val="tx2"/>
                </a:solidFill>
                <a:effectLst>
                  <a:outerShdw blurRad="38100" dist="38100" dir="2700000" algn="tl">
                    <a:srgbClr val="C0C0C0"/>
                  </a:outerShdw>
                </a:effectLst>
                <a:latin typeface="Tahoma" pitchFamily="34" charset="0"/>
              </a:rPr>
              <a:t>Il mercato interno</a:t>
            </a:r>
          </a:p>
        </p:txBody>
      </p:sp>
      <p:sp>
        <p:nvSpPr>
          <p:cNvPr id="17412" name="Rectangle 4"/>
          <p:cNvSpPr>
            <a:spLocks noGrp="1" noChangeArrowheads="1"/>
          </p:cNvSpPr>
          <p:nvPr>
            <p:ph sz="half" idx="1"/>
          </p:nvPr>
        </p:nvSpPr>
        <p:spPr>
          <a:xfrm>
            <a:off x="865188" y="4105275"/>
            <a:ext cx="4967287" cy="2447925"/>
          </a:xfrm>
        </p:spPr>
        <p:txBody>
          <a:bodyPr>
            <a:normAutofit/>
          </a:bodyPr>
          <a:lstStyle/>
          <a:p>
            <a:pPr fontAlgn="base">
              <a:spcAft>
                <a:spcPct val="0"/>
              </a:spcAft>
            </a:pPr>
            <a:r>
              <a:rPr lang="it-IT" altLang="it-IT" sz="2800" b="1" dirty="0">
                <a:solidFill>
                  <a:schemeClr val="tx1"/>
                </a:solidFill>
                <a:latin typeface="Arial" panose="020B0604020202020204" pitchFamily="34" charset="0"/>
              </a:rPr>
              <a:t>Vantaggi:</a:t>
            </a:r>
          </a:p>
          <a:p>
            <a:pPr marL="1072800" lvl="5" indent="-457200" fontAlgn="base">
              <a:spcAft>
                <a:spcPct val="0"/>
              </a:spcAft>
              <a:buFont typeface="Arial" pitchFamily="34" charset="0"/>
              <a:buChar char="•"/>
            </a:pPr>
            <a:r>
              <a:rPr lang="it-IT" altLang="it-IT" sz="2633" dirty="0">
                <a:latin typeface="Arial" panose="020B0604020202020204" pitchFamily="34" charset="0"/>
                <a:cs typeface="Arial" panose="020B0604020202020204" pitchFamily="34" charset="0"/>
              </a:rPr>
              <a:t>processo selettivo semplice e non oneroso;</a:t>
            </a:r>
          </a:p>
          <a:p>
            <a:pPr marL="1072800" lvl="5" indent="-457200" fontAlgn="base">
              <a:spcAft>
                <a:spcPct val="0"/>
              </a:spcAft>
              <a:buFont typeface="Arial" pitchFamily="34" charset="0"/>
              <a:buChar char="•"/>
            </a:pPr>
            <a:r>
              <a:rPr lang="it-IT" altLang="it-IT" sz="2633" dirty="0">
                <a:latin typeface="Arial" panose="020B0604020202020204" pitchFamily="34" charset="0"/>
                <a:cs typeface="Arial" panose="020B0604020202020204" pitchFamily="34" charset="0"/>
              </a:rPr>
              <a:t>crea forte identità nel personale.</a:t>
            </a:r>
          </a:p>
        </p:txBody>
      </p:sp>
      <p:sp>
        <p:nvSpPr>
          <p:cNvPr id="17411" name="Rectangle 3"/>
          <p:cNvSpPr>
            <a:spLocks noGrp="1" noChangeArrowheads="1"/>
          </p:cNvSpPr>
          <p:nvPr>
            <p:ph sz="half" idx="2"/>
          </p:nvPr>
        </p:nvSpPr>
        <p:spPr>
          <a:xfrm>
            <a:off x="6192838" y="4105275"/>
            <a:ext cx="4573587" cy="2041525"/>
          </a:xfrm>
        </p:spPr>
        <p:txBody>
          <a:bodyPr/>
          <a:lstStyle/>
          <a:p>
            <a:pPr eaLnBrk="1" hangingPunct="1"/>
            <a:r>
              <a:rPr lang="it-IT" altLang="it-IT" sz="2800" b="1" dirty="0">
                <a:solidFill>
                  <a:schemeClr val="tx1"/>
                </a:solidFill>
                <a:latin typeface="Arial" panose="020B0604020202020204" pitchFamily="34" charset="0"/>
              </a:rPr>
              <a:t>Svantaggi:</a:t>
            </a:r>
          </a:p>
          <a:p>
            <a:pPr marL="1072800" lvl="5" indent="-457200" fontAlgn="base">
              <a:spcAft>
                <a:spcPct val="0"/>
              </a:spcAft>
              <a:buFont typeface="Arial" pitchFamily="34" charset="0"/>
              <a:buChar char="•"/>
            </a:pPr>
            <a:r>
              <a:rPr lang="it-IT" altLang="it-IT" sz="2633" dirty="0">
                <a:latin typeface="Arial" panose="020B0604020202020204" pitchFamily="34" charset="0"/>
                <a:cs typeface="Arial" panose="020B0604020202020204" pitchFamily="34" charset="0"/>
              </a:rPr>
              <a:t>non c’è apporto di nuove idee e professionalità.</a:t>
            </a:r>
          </a:p>
        </p:txBody>
      </p:sp>
      <p:sp>
        <p:nvSpPr>
          <p:cNvPr id="17413" name="Text Box 5"/>
          <p:cNvSpPr txBox="1">
            <a:spLocks noChangeArrowheads="1"/>
          </p:cNvSpPr>
          <p:nvPr/>
        </p:nvSpPr>
        <p:spPr bwMode="auto">
          <a:xfrm>
            <a:off x="1152525" y="2016125"/>
            <a:ext cx="553561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3200" dirty="0"/>
              <a:t>È il risultato della mobilità interna e un metodo per lo</a:t>
            </a:r>
          </a:p>
          <a:p>
            <a:pPr eaLnBrk="1" hangingPunct="1">
              <a:spcBef>
                <a:spcPct val="0"/>
              </a:spcBef>
              <a:buClrTx/>
              <a:buSzTx/>
              <a:buFontTx/>
              <a:buNone/>
            </a:pPr>
            <a:r>
              <a:rPr lang="it-IT" altLang="it-IT" sz="3200" dirty="0"/>
              <a:t>sviluppo delle risorse interne.</a:t>
            </a:r>
          </a:p>
        </p:txBody>
      </p:sp>
      <p:pic>
        <p:nvPicPr>
          <p:cNvPr id="17414" name="Picture 6" descr="j030084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1525" y="1872258"/>
            <a:ext cx="3084513" cy="173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576263" y="0"/>
            <a:ext cx="10369550" cy="1441450"/>
          </a:xfrm>
        </p:spPr>
        <p:txBody>
          <a:bodyPr/>
          <a:lstStyle/>
          <a:p>
            <a:pPr algn="ctr" eaLnBrk="1" hangingPunct="1">
              <a:defRPr/>
            </a:pPr>
            <a:r>
              <a:rPr lang="it-IT" sz="4400" b="1" dirty="0" smtClean="0">
                <a:solidFill>
                  <a:schemeClr val="tx2"/>
                </a:solidFill>
                <a:effectLst>
                  <a:outerShdw blurRad="38100" dist="38100" dir="2700000" algn="tl">
                    <a:srgbClr val="C0C0C0"/>
                  </a:outerShdw>
                </a:effectLst>
                <a:latin typeface="Tahoma" pitchFamily="34" charset="0"/>
              </a:rPr>
              <a:t>Il mercato istantaneo</a:t>
            </a:r>
          </a:p>
        </p:txBody>
      </p:sp>
      <p:sp>
        <p:nvSpPr>
          <p:cNvPr id="18436" name="Rectangle 4"/>
          <p:cNvSpPr>
            <a:spLocks noGrp="1" noChangeArrowheads="1"/>
          </p:cNvSpPr>
          <p:nvPr>
            <p:ph sz="half" idx="1"/>
          </p:nvPr>
        </p:nvSpPr>
        <p:spPr>
          <a:xfrm>
            <a:off x="504825" y="4246563"/>
            <a:ext cx="5327650" cy="2593975"/>
          </a:xfrm>
        </p:spPr>
        <p:txBody>
          <a:bodyPr/>
          <a:lstStyle/>
          <a:p>
            <a:pPr eaLnBrk="1" hangingPunct="1"/>
            <a:r>
              <a:rPr lang="it-IT" altLang="it-IT" sz="2800" b="1" dirty="0">
                <a:solidFill>
                  <a:schemeClr val="tx1"/>
                </a:solidFill>
                <a:latin typeface="Arial" panose="020B0604020202020204" pitchFamily="34" charset="0"/>
              </a:rPr>
              <a:t>Vantaggi:</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flessibilità in entrata e uscita;</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tempestività nella risposta;</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possibilità di contattare diverse professionalità.</a:t>
            </a:r>
          </a:p>
        </p:txBody>
      </p:sp>
      <p:sp>
        <p:nvSpPr>
          <p:cNvPr id="18435" name="Rectangle 3"/>
          <p:cNvSpPr>
            <a:spLocks noGrp="1" noChangeArrowheads="1"/>
          </p:cNvSpPr>
          <p:nvPr>
            <p:ph sz="half" idx="2"/>
          </p:nvPr>
        </p:nvSpPr>
        <p:spPr>
          <a:xfrm>
            <a:off x="5854700" y="4264025"/>
            <a:ext cx="5091113" cy="2360613"/>
          </a:xfrm>
        </p:spPr>
        <p:txBody>
          <a:bodyPr/>
          <a:lstStyle/>
          <a:p>
            <a:r>
              <a:rPr lang="it-IT" altLang="it-IT" sz="2800" b="1" dirty="0">
                <a:solidFill>
                  <a:schemeClr val="tx1"/>
                </a:solidFill>
                <a:latin typeface="Arial" panose="020B0604020202020204" pitchFamily="34" charset="0"/>
              </a:rPr>
              <a:t>Svantaggi:</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mancanza di prospettive di consolidamento del rapporto;</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pericoli di fuga.</a:t>
            </a:r>
          </a:p>
        </p:txBody>
      </p:sp>
      <p:sp>
        <p:nvSpPr>
          <p:cNvPr id="18437" name="Text Box 5"/>
          <p:cNvSpPr txBox="1">
            <a:spLocks noChangeArrowheads="1"/>
          </p:cNvSpPr>
          <p:nvPr/>
        </p:nvSpPr>
        <p:spPr bwMode="auto">
          <a:xfrm>
            <a:off x="658813" y="1339850"/>
            <a:ext cx="6985000"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2800" dirty="0"/>
              <a:t>È caratterizzato da rapidità nel conseguimento delle risorse e flessibilità d’uso. </a:t>
            </a:r>
          </a:p>
          <a:p>
            <a:pPr eaLnBrk="1" hangingPunct="1">
              <a:spcBef>
                <a:spcPct val="0"/>
              </a:spcBef>
              <a:buClrTx/>
              <a:buSzTx/>
              <a:buFontTx/>
              <a:buNone/>
            </a:pPr>
            <a:r>
              <a:rPr lang="it-IT" altLang="it-IT" sz="2800" dirty="0"/>
              <a:t>Tipicamente si tratta di: lavoro straordinario, consulenza e lavoro temporaneo</a:t>
            </a:r>
          </a:p>
        </p:txBody>
      </p:sp>
      <p:pic>
        <p:nvPicPr>
          <p:cNvPr id="18438" name="Picture 6" descr="j030084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73205" y="1535177"/>
            <a:ext cx="3446462"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576263" y="360363"/>
            <a:ext cx="10369550" cy="1273175"/>
          </a:xfrm>
        </p:spPr>
        <p:txBody>
          <a:bodyPr lIns="107728" tIns="53864" rIns="107728" bIns="53864"/>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Il processo di ricerca</a:t>
            </a:r>
          </a:p>
        </p:txBody>
      </p:sp>
      <p:sp>
        <p:nvSpPr>
          <p:cNvPr id="19459" name="Rectangle 3"/>
          <p:cNvSpPr>
            <a:spLocks noGrp="1" noChangeArrowheads="1"/>
          </p:cNvSpPr>
          <p:nvPr>
            <p:ph idx="1"/>
          </p:nvPr>
        </p:nvSpPr>
        <p:spPr>
          <a:xfrm>
            <a:off x="769938" y="1584325"/>
            <a:ext cx="10031412" cy="5256213"/>
          </a:xfrm>
          <a:noFill/>
        </p:spPr>
        <p:txBody>
          <a:bodyPr lIns="107728" tIns="53864" rIns="107728" bIns="53864">
            <a:normAutofit lnSpcReduction="10000"/>
          </a:bodyPr>
          <a:lstStyle/>
          <a:p>
            <a:pPr eaLnBrk="1" hangingPunct="1">
              <a:lnSpc>
                <a:spcPct val="90000"/>
              </a:lnSpc>
            </a:pPr>
            <a:r>
              <a:rPr lang="it-IT" altLang="it-IT" sz="3200" dirty="0">
                <a:latin typeface="Arial" panose="020B0604020202020204" pitchFamily="34" charset="0"/>
                <a:cs typeface="Arial" panose="020B0604020202020204" pitchFamily="34" charset="0"/>
              </a:rPr>
              <a:t>Canali di accesso (modalità con cui l’azienda giunge in contatto con le risorse potenziali</a:t>
            </a:r>
            <a:r>
              <a:rPr lang="it-IT" altLang="it-IT" sz="3200" dirty="0" smtClean="0">
                <a:latin typeface="Arial" panose="020B0604020202020204" pitchFamily="34" charset="0"/>
                <a:cs typeface="Arial" panose="020B0604020202020204" pitchFamily="34" charset="0"/>
              </a:rPr>
              <a:t>):</a:t>
            </a:r>
            <a:endParaRPr lang="it-IT" altLang="it-IT" sz="3200" dirty="0">
              <a:latin typeface="Arial" panose="020B0604020202020204" pitchFamily="34" charset="0"/>
              <a:cs typeface="Arial" panose="020B0604020202020204" pitchFamily="34" charset="0"/>
            </a:endParaRP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Contatti diretti</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Segnalazioni/contatti personali/passaparola</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Risposte al mailing/autocandidature</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Liste di nominativi (scuole e università)</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Stage e fiere del lavoro</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Agenzie per il lavoro e centri per l’impiego</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Società specializzate (lavoro interinale, ricerca e selezione, executive </a:t>
            </a:r>
            <a:r>
              <a:rPr lang="it-IT" altLang="it-IT" sz="2633" dirty="0" err="1">
                <a:latin typeface="Arial" panose="020B0604020202020204" pitchFamily="34" charset="0"/>
                <a:cs typeface="Arial" panose="020B0604020202020204" pitchFamily="34" charset="0"/>
              </a:rPr>
              <a:t>search</a:t>
            </a:r>
            <a:r>
              <a:rPr lang="it-IT" altLang="it-IT" sz="2633" dirty="0">
                <a:latin typeface="Arial" panose="020B0604020202020204" pitchFamily="34" charset="0"/>
                <a:cs typeface="Arial" panose="020B0604020202020204" pitchFamily="34" charset="0"/>
              </a:rPr>
              <a:t>)</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Internet (e-</a:t>
            </a:r>
            <a:r>
              <a:rPr lang="it-IT" altLang="it-IT" sz="2633" dirty="0" err="1">
                <a:latin typeface="Arial" panose="020B0604020202020204" pitchFamily="34" charset="0"/>
                <a:cs typeface="Arial" panose="020B0604020202020204" pitchFamily="34" charset="0"/>
              </a:rPr>
              <a:t>recruitment</a:t>
            </a:r>
            <a:r>
              <a:rPr lang="it-IT" altLang="it-IT" sz="2633" dirty="0">
                <a:latin typeface="Arial" panose="020B0604020202020204" pitchFamily="34" charset="0"/>
                <a:cs typeface="Arial" panose="020B0604020202020204" pitchFamily="34" charset="0"/>
              </a:rPr>
              <a:t>)</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Inserzioni e pubblicità su stampa locale e nazionale, riviste specializzate, radio e tv</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ext Box 2"/>
          <p:cNvSpPr txBox="1">
            <a:spLocks noChangeArrowheads="1"/>
          </p:cNvSpPr>
          <p:nvPr/>
        </p:nvSpPr>
        <p:spPr bwMode="auto">
          <a:xfrm>
            <a:off x="1344613" y="576263"/>
            <a:ext cx="8929687" cy="777875"/>
          </a:xfrm>
          <a:prstGeom prst="rect">
            <a:avLst/>
          </a:prstGeom>
          <a:noFill/>
          <a:ln w="9525">
            <a:noFill/>
            <a:miter lim="800000"/>
            <a:headEnd/>
            <a:tailEnd/>
          </a:ln>
          <a:effectLst/>
        </p:spPr>
        <p:txBody>
          <a:bodyPr lIns="106985" tIns="53492" rIns="106985" bIns="53492">
            <a:spAutoFit/>
          </a:bodyPr>
          <a:lstStyle/>
          <a:p>
            <a:pPr algn="ctr" defTabSz="1249363">
              <a:spcBef>
                <a:spcPct val="50000"/>
              </a:spcBef>
              <a:defRPr/>
            </a:pPr>
            <a:r>
              <a:rPr lang="it-IT" sz="4400" b="1" dirty="0">
                <a:solidFill>
                  <a:schemeClr val="tx2"/>
                </a:solidFill>
                <a:effectLst>
                  <a:outerShdw blurRad="38100" dist="38100" dir="2700000" algn="tl">
                    <a:srgbClr val="C0C0C0"/>
                  </a:outerShdw>
                </a:effectLst>
                <a:latin typeface="Tahoma" pitchFamily="34" charset="0"/>
              </a:rPr>
              <a:t>Il processo di selezione</a:t>
            </a:r>
          </a:p>
        </p:txBody>
      </p:sp>
      <p:sp>
        <p:nvSpPr>
          <p:cNvPr id="20483" name="AutoShape 3"/>
          <p:cNvSpPr>
            <a:spLocks noChangeArrowheads="1"/>
          </p:cNvSpPr>
          <p:nvPr/>
        </p:nvSpPr>
        <p:spPr bwMode="auto">
          <a:xfrm flipH="1">
            <a:off x="862013" y="2541588"/>
            <a:ext cx="3648075" cy="13604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759" y="11233"/>
                </a:moveTo>
                <a:cubicBezTo>
                  <a:pt x="14775" y="11089"/>
                  <a:pt x="14783" y="10944"/>
                  <a:pt x="14783" y="10800"/>
                </a:cubicBezTo>
                <a:cubicBezTo>
                  <a:pt x="14783" y="8600"/>
                  <a:pt x="12999" y="6817"/>
                  <a:pt x="10800" y="6817"/>
                </a:cubicBezTo>
                <a:cubicBezTo>
                  <a:pt x="9820" y="6816"/>
                  <a:pt x="8875" y="7178"/>
                  <a:pt x="8144" y="7831"/>
                </a:cubicBezTo>
                <a:lnTo>
                  <a:pt x="3600" y="2749"/>
                </a:lnTo>
                <a:cubicBezTo>
                  <a:pt x="5580" y="978"/>
                  <a:pt x="8143" y="-1"/>
                  <a:pt x="10800" y="0"/>
                </a:cubicBezTo>
                <a:cubicBezTo>
                  <a:pt x="16764" y="0"/>
                  <a:pt x="21600" y="4835"/>
                  <a:pt x="21600" y="10800"/>
                </a:cubicBezTo>
                <a:cubicBezTo>
                  <a:pt x="21600" y="11193"/>
                  <a:pt x="21578" y="11585"/>
                  <a:pt x="21535" y="11976"/>
                </a:cubicBezTo>
                <a:lnTo>
                  <a:pt x="24219" y="12270"/>
                </a:lnTo>
                <a:lnTo>
                  <a:pt x="17482" y="17678"/>
                </a:lnTo>
                <a:lnTo>
                  <a:pt x="12075" y="10939"/>
                </a:lnTo>
                <a:lnTo>
                  <a:pt x="14759" y="11233"/>
                </a:lnTo>
                <a:close/>
              </a:path>
            </a:pathLst>
          </a:custGeom>
          <a:solidFill>
            <a:srgbClr val="FFFF00"/>
          </a:solidFill>
          <a:ln w="31750">
            <a:solidFill>
              <a:srgbClr val="000000"/>
            </a:solidFill>
            <a:miter lim="800000"/>
            <a:headEnd/>
            <a:tailEnd/>
          </a:ln>
        </p:spPr>
        <p:txBody>
          <a:bodyPr/>
          <a:lstStyle/>
          <a:p>
            <a:endParaRPr lang="it-IT"/>
          </a:p>
        </p:txBody>
      </p:sp>
      <p:sp>
        <p:nvSpPr>
          <p:cNvPr id="20484" name="AutoShape 4"/>
          <p:cNvSpPr>
            <a:spLocks noChangeArrowheads="1"/>
          </p:cNvSpPr>
          <p:nvPr/>
        </p:nvSpPr>
        <p:spPr bwMode="auto">
          <a:xfrm>
            <a:off x="6240463" y="2560638"/>
            <a:ext cx="3457575" cy="143986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389" y="11452"/>
                </a:moveTo>
                <a:cubicBezTo>
                  <a:pt x="15420" y="11236"/>
                  <a:pt x="15436" y="11018"/>
                  <a:pt x="15436" y="10800"/>
                </a:cubicBezTo>
                <a:cubicBezTo>
                  <a:pt x="15436" y="8239"/>
                  <a:pt x="13360" y="6164"/>
                  <a:pt x="10800" y="6164"/>
                </a:cubicBezTo>
                <a:cubicBezTo>
                  <a:pt x="9526" y="6163"/>
                  <a:pt x="8309" y="6687"/>
                  <a:pt x="7434" y="7611"/>
                </a:cubicBezTo>
                <a:lnTo>
                  <a:pt x="2958" y="3373"/>
                </a:lnTo>
                <a:cubicBezTo>
                  <a:pt x="4998" y="1219"/>
                  <a:pt x="7833" y="-1"/>
                  <a:pt x="10800" y="0"/>
                </a:cubicBezTo>
                <a:cubicBezTo>
                  <a:pt x="16764" y="0"/>
                  <a:pt x="21600" y="4835"/>
                  <a:pt x="21600" y="10800"/>
                </a:cubicBezTo>
                <a:cubicBezTo>
                  <a:pt x="21600" y="11308"/>
                  <a:pt x="21564" y="11817"/>
                  <a:pt x="21492" y="12321"/>
                </a:cubicBezTo>
                <a:lnTo>
                  <a:pt x="24165" y="12701"/>
                </a:lnTo>
                <a:lnTo>
                  <a:pt x="17626" y="17612"/>
                </a:lnTo>
                <a:lnTo>
                  <a:pt x="12716" y="11072"/>
                </a:lnTo>
                <a:lnTo>
                  <a:pt x="15389" y="11452"/>
                </a:lnTo>
                <a:close/>
              </a:path>
            </a:pathLst>
          </a:custGeom>
          <a:solidFill>
            <a:srgbClr val="FFFF00"/>
          </a:solidFill>
          <a:ln w="31750">
            <a:solidFill>
              <a:srgbClr val="000000"/>
            </a:solidFill>
            <a:miter lim="800000"/>
            <a:headEnd/>
            <a:tailEnd/>
          </a:ln>
        </p:spPr>
        <p:txBody>
          <a:bodyPr/>
          <a:lstStyle/>
          <a:p>
            <a:endParaRPr lang="it-IT"/>
          </a:p>
        </p:txBody>
      </p:sp>
      <p:sp>
        <p:nvSpPr>
          <p:cNvPr id="20485" name="Oval 5"/>
          <p:cNvSpPr>
            <a:spLocks noChangeArrowheads="1"/>
          </p:cNvSpPr>
          <p:nvPr/>
        </p:nvSpPr>
        <p:spPr bwMode="auto">
          <a:xfrm>
            <a:off x="4129088" y="2163763"/>
            <a:ext cx="2400300" cy="1120775"/>
          </a:xfrm>
          <a:prstGeom prst="ellipse">
            <a:avLst/>
          </a:prstGeom>
          <a:solidFill>
            <a:schemeClr val="accent1"/>
          </a:solidFill>
          <a:ln w="31750">
            <a:solidFill>
              <a:schemeClr val="tx1"/>
            </a:solidFill>
            <a:miter lim="800000"/>
            <a:headEnd/>
            <a:tailEnd/>
          </a:ln>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1900" b="1">
                <a:latin typeface="Tahoma" panose="020B0604030504040204" pitchFamily="34" charset="0"/>
                <a:cs typeface="Times New Roman" panose="02020603050405020304" pitchFamily="18" charset="0"/>
              </a:rPr>
              <a:t>PERSON</a:t>
            </a:r>
          </a:p>
          <a:p>
            <a:pPr algn="ctr" eaLnBrk="1" hangingPunct="1">
              <a:spcBef>
                <a:spcPct val="0"/>
              </a:spcBef>
              <a:buClrTx/>
              <a:buSzTx/>
              <a:buFontTx/>
              <a:buNone/>
            </a:pPr>
            <a:r>
              <a:rPr lang="it-IT" altLang="it-IT" sz="1900" b="1">
                <a:latin typeface="Tahoma" panose="020B0604030504040204" pitchFamily="34" charset="0"/>
                <a:cs typeface="Times New Roman" panose="02020603050405020304" pitchFamily="18" charset="0"/>
              </a:rPr>
              <a:t> SPECIFICATION</a:t>
            </a:r>
          </a:p>
        </p:txBody>
      </p:sp>
      <p:sp>
        <p:nvSpPr>
          <p:cNvPr id="20486" name="Rectangle 6"/>
          <p:cNvSpPr>
            <a:spLocks noChangeArrowheads="1"/>
          </p:cNvSpPr>
          <p:nvPr/>
        </p:nvSpPr>
        <p:spPr bwMode="auto">
          <a:xfrm>
            <a:off x="479425" y="4000500"/>
            <a:ext cx="2497138" cy="1360488"/>
          </a:xfrm>
          <a:prstGeom prst="rect">
            <a:avLst/>
          </a:prstGeom>
          <a:solidFill>
            <a:srgbClr val="EAAAEA"/>
          </a:solidFill>
          <a:ln w="31750">
            <a:solidFill>
              <a:schemeClr val="tx1"/>
            </a:solidFill>
            <a:miter lim="800000"/>
            <a:headEnd/>
            <a:tailEnd/>
          </a:ln>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1900" b="1">
                <a:latin typeface="Tahoma" panose="020B0604030504040204" pitchFamily="34" charset="0"/>
                <a:cs typeface="Times New Roman" panose="02020603050405020304" pitchFamily="18" charset="0"/>
              </a:rPr>
              <a:t>SCREENING </a:t>
            </a:r>
          </a:p>
          <a:p>
            <a:pPr algn="ctr" eaLnBrk="1" hangingPunct="1">
              <a:spcBef>
                <a:spcPct val="0"/>
              </a:spcBef>
              <a:buClrTx/>
              <a:buSzTx/>
              <a:buFontTx/>
              <a:buNone/>
            </a:pPr>
            <a:r>
              <a:rPr lang="it-IT" altLang="it-IT" sz="1900" b="1">
                <a:latin typeface="Tahoma" panose="020B0604030504040204" pitchFamily="34" charset="0"/>
                <a:cs typeface="Times New Roman" panose="02020603050405020304" pitchFamily="18" charset="0"/>
              </a:rPr>
              <a:t>DEI </a:t>
            </a:r>
          </a:p>
          <a:p>
            <a:pPr algn="ctr" eaLnBrk="1" hangingPunct="1">
              <a:spcBef>
                <a:spcPct val="0"/>
              </a:spcBef>
              <a:buClrTx/>
              <a:buSzTx/>
              <a:buFontTx/>
              <a:buNone/>
            </a:pPr>
            <a:r>
              <a:rPr lang="it-IT" altLang="it-IT" sz="1900" b="1">
                <a:latin typeface="Tahoma" panose="020B0604030504040204" pitchFamily="34" charset="0"/>
                <a:cs typeface="Times New Roman" panose="02020603050405020304" pitchFamily="18" charset="0"/>
              </a:rPr>
              <a:t>CURRICULA VITAE</a:t>
            </a:r>
            <a:r>
              <a:rPr lang="it-IT" altLang="it-IT" sz="1900" b="1">
                <a:latin typeface="Tahoma" panose="020B0604030504040204" pitchFamily="34" charset="0"/>
              </a:rPr>
              <a:t> </a:t>
            </a:r>
          </a:p>
        </p:txBody>
      </p:sp>
      <p:sp>
        <p:nvSpPr>
          <p:cNvPr id="20487" name="Rectangle 7"/>
          <p:cNvSpPr>
            <a:spLocks noChangeArrowheads="1"/>
          </p:cNvSpPr>
          <p:nvPr/>
        </p:nvSpPr>
        <p:spPr bwMode="auto">
          <a:xfrm>
            <a:off x="4037013" y="3978275"/>
            <a:ext cx="2687637" cy="1360488"/>
          </a:xfrm>
          <a:prstGeom prst="rect">
            <a:avLst/>
          </a:prstGeom>
          <a:solidFill>
            <a:srgbClr val="A296D0"/>
          </a:solidFill>
          <a:ln w="31750">
            <a:solidFill>
              <a:schemeClr val="tx1"/>
            </a:solidFill>
            <a:miter lim="800000"/>
            <a:headEnd/>
            <a:tailEnd/>
          </a:ln>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1900" b="1">
                <a:latin typeface="Tahoma" panose="020B0604030504040204" pitchFamily="34" charset="0"/>
                <a:cs typeface="Times New Roman" panose="02020603050405020304" pitchFamily="18" charset="0"/>
              </a:rPr>
              <a:t>VALUTAZIONE</a:t>
            </a:r>
          </a:p>
          <a:p>
            <a:pPr algn="ctr" eaLnBrk="1" hangingPunct="1">
              <a:spcBef>
                <a:spcPct val="0"/>
              </a:spcBef>
              <a:buClrTx/>
              <a:buSzTx/>
              <a:buFontTx/>
              <a:buNone/>
            </a:pPr>
            <a:r>
              <a:rPr lang="it-IT" altLang="it-IT" sz="1900" b="1">
                <a:latin typeface="Tahoma" panose="020B0604030504040204" pitchFamily="34" charset="0"/>
                <a:cs typeface="Times New Roman" panose="02020603050405020304" pitchFamily="18" charset="0"/>
              </a:rPr>
              <a:t>DEI CANDIDATI</a:t>
            </a:r>
            <a:endParaRPr lang="en-GB" altLang="it-IT" sz="1900" b="1">
              <a:latin typeface="Tahoma" panose="020B0604030504040204" pitchFamily="34" charset="0"/>
              <a:cs typeface="Times New Roman" panose="02020603050405020304" pitchFamily="18" charset="0"/>
            </a:endParaRPr>
          </a:p>
          <a:p>
            <a:pPr algn="ctr" eaLnBrk="1" hangingPunct="1">
              <a:spcBef>
                <a:spcPct val="0"/>
              </a:spcBef>
              <a:buClrTx/>
              <a:buSzTx/>
              <a:buFontTx/>
              <a:buNone/>
            </a:pPr>
            <a:r>
              <a:rPr lang="it-IT" altLang="it-IT" sz="1900" b="1">
                <a:latin typeface="Tahoma" panose="020B0604030504040204" pitchFamily="34" charset="0"/>
                <a:cs typeface="Times New Roman" panose="02020603050405020304" pitchFamily="18" charset="0"/>
              </a:rPr>
              <a:t>Test, assessment</a:t>
            </a:r>
          </a:p>
          <a:p>
            <a:pPr algn="ctr" eaLnBrk="1" hangingPunct="1">
              <a:spcBef>
                <a:spcPct val="0"/>
              </a:spcBef>
              <a:buClrTx/>
              <a:buSzTx/>
              <a:buFontTx/>
              <a:buNone/>
            </a:pPr>
            <a:r>
              <a:rPr lang="it-IT" altLang="it-IT" sz="1900" b="1">
                <a:latin typeface="Tahoma" panose="020B0604030504040204" pitchFamily="34" charset="0"/>
                <a:cs typeface="Times New Roman" panose="02020603050405020304" pitchFamily="18" charset="0"/>
              </a:rPr>
              <a:t>centre, intervista </a:t>
            </a:r>
          </a:p>
        </p:txBody>
      </p:sp>
      <p:sp>
        <p:nvSpPr>
          <p:cNvPr id="20488" name="Rectangle 8"/>
          <p:cNvSpPr>
            <a:spLocks noChangeArrowheads="1"/>
          </p:cNvSpPr>
          <p:nvPr/>
        </p:nvSpPr>
        <p:spPr bwMode="auto">
          <a:xfrm>
            <a:off x="7777163" y="3887788"/>
            <a:ext cx="2497137" cy="1473200"/>
          </a:xfrm>
          <a:prstGeom prst="rect">
            <a:avLst/>
          </a:prstGeom>
          <a:solidFill>
            <a:srgbClr val="55DEF9"/>
          </a:solidFill>
          <a:ln w="31750">
            <a:solidFill>
              <a:schemeClr val="tx1"/>
            </a:solidFill>
            <a:miter lim="800000"/>
            <a:headEnd/>
            <a:tailEnd/>
          </a:ln>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1900" b="1">
                <a:latin typeface="Tahoma" panose="020B0604030504040204" pitchFamily="34" charset="0"/>
                <a:cs typeface="Times New Roman" panose="02020603050405020304" pitchFamily="18" charset="0"/>
              </a:rPr>
              <a:t>SCELTA DEL</a:t>
            </a:r>
          </a:p>
          <a:p>
            <a:pPr algn="ctr" eaLnBrk="1" hangingPunct="1">
              <a:spcBef>
                <a:spcPct val="0"/>
              </a:spcBef>
              <a:buClrTx/>
              <a:buSzTx/>
              <a:buFontTx/>
              <a:buNone/>
            </a:pPr>
            <a:r>
              <a:rPr lang="it-IT" altLang="it-IT" sz="1900" b="1">
                <a:latin typeface="Tahoma" panose="020B0604030504040204" pitchFamily="34" charset="0"/>
                <a:cs typeface="Times New Roman" panose="02020603050405020304" pitchFamily="18" charset="0"/>
              </a:rPr>
              <a:t> CANDIDATO,</a:t>
            </a:r>
          </a:p>
          <a:p>
            <a:pPr algn="ctr" eaLnBrk="1" hangingPunct="1">
              <a:spcBef>
                <a:spcPct val="0"/>
              </a:spcBef>
              <a:buClrTx/>
              <a:buSzTx/>
              <a:buFontTx/>
              <a:buNone/>
            </a:pPr>
            <a:r>
              <a:rPr lang="it-IT" altLang="it-IT" sz="1900" b="1">
                <a:latin typeface="Tahoma" panose="020B0604030504040204" pitchFamily="34" charset="0"/>
                <a:cs typeface="Times New Roman" panose="02020603050405020304" pitchFamily="18" charset="0"/>
              </a:rPr>
              <a:t> VERIFICA DELLE </a:t>
            </a:r>
          </a:p>
          <a:p>
            <a:pPr algn="ctr" eaLnBrk="1" hangingPunct="1">
              <a:spcBef>
                <a:spcPct val="0"/>
              </a:spcBef>
              <a:buClrTx/>
              <a:buSzTx/>
              <a:buFontTx/>
              <a:buNone/>
            </a:pPr>
            <a:r>
              <a:rPr lang="it-IT" altLang="it-IT" sz="1900" b="1">
                <a:latin typeface="Tahoma" panose="020B0604030504040204" pitchFamily="34" charset="0"/>
                <a:cs typeface="Times New Roman" panose="02020603050405020304" pitchFamily="18" charset="0"/>
              </a:rPr>
              <a:t>REFERENZE</a:t>
            </a:r>
          </a:p>
          <a:p>
            <a:pPr algn="ctr" eaLnBrk="1" hangingPunct="1">
              <a:spcBef>
                <a:spcPct val="0"/>
              </a:spcBef>
              <a:buClrTx/>
              <a:buSzTx/>
              <a:buFontTx/>
              <a:buNone/>
            </a:pPr>
            <a:r>
              <a:rPr lang="it-IT" altLang="it-IT" sz="1900" b="1">
                <a:latin typeface="Tahoma" panose="020B0604030504040204" pitchFamily="34" charset="0"/>
                <a:cs typeface="Times New Roman" panose="02020603050405020304" pitchFamily="18" charset="0"/>
              </a:rPr>
              <a:t> E OFFERTA</a:t>
            </a:r>
          </a:p>
        </p:txBody>
      </p:sp>
      <p:sp>
        <p:nvSpPr>
          <p:cNvPr id="20489" name="AutoShape 9"/>
          <p:cNvSpPr>
            <a:spLocks noChangeArrowheads="1"/>
          </p:cNvSpPr>
          <p:nvPr/>
        </p:nvSpPr>
        <p:spPr bwMode="auto">
          <a:xfrm>
            <a:off x="4897438" y="3360738"/>
            <a:ext cx="863600" cy="560387"/>
          </a:xfrm>
          <a:prstGeom prst="downArrow">
            <a:avLst>
              <a:gd name="adj1" fmla="val 50000"/>
              <a:gd name="adj2" fmla="val 25000"/>
            </a:avLst>
          </a:prstGeom>
          <a:solidFill>
            <a:srgbClr val="FFFF00"/>
          </a:solidFill>
          <a:ln w="9525">
            <a:solidFill>
              <a:srgbClr val="000000"/>
            </a:solidFill>
            <a:miter lim="800000"/>
            <a:headEnd/>
            <a:tailEnd/>
          </a:ln>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0490" name="Line 10"/>
          <p:cNvSpPr>
            <a:spLocks noChangeShapeType="1"/>
          </p:cNvSpPr>
          <p:nvPr/>
        </p:nvSpPr>
        <p:spPr bwMode="auto">
          <a:xfrm>
            <a:off x="2976563" y="4560888"/>
            <a:ext cx="1055687" cy="0"/>
          </a:xfrm>
          <a:prstGeom prst="line">
            <a:avLst/>
          </a:prstGeom>
          <a:noFill/>
          <a:ln w="317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a:p>
        </p:txBody>
      </p:sp>
      <p:sp>
        <p:nvSpPr>
          <p:cNvPr id="20491" name="Line 11"/>
          <p:cNvSpPr>
            <a:spLocks noChangeShapeType="1"/>
          </p:cNvSpPr>
          <p:nvPr/>
        </p:nvSpPr>
        <p:spPr bwMode="auto">
          <a:xfrm>
            <a:off x="6721475" y="4560888"/>
            <a:ext cx="1055688" cy="0"/>
          </a:xfrm>
          <a:prstGeom prst="line">
            <a:avLst/>
          </a:prstGeom>
          <a:noFill/>
          <a:ln w="317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a:p>
        </p:txBody>
      </p:sp>
      <p:sp>
        <p:nvSpPr>
          <p:cNvPr id="20492" name="Text Box 12"/>
          <p:cNvSpPr txBox="1">
            <a:spLocks noChangeArrowheads="1"/>
          </p:cNvSpPr>
          <p:nvPr/>
        </p:nvSpPr>
        <p:spPr bwMode="auto">
          <a:xfrm>
            <a:off x="2881313" y="4721225"/>
            <a:ext cx="12954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it-IT" altLang="it-IT" sz="1400" b="1" i="1">
                <a:latin typeface="Times New Roman" panose="02020603050405020304" pitchFamily="18" charset="0"/>
              </a:rPr>
              <a:t>Candidati selezionati</a:t>
            </a:r>
          </a:p>
        </p:txBody>
      </p:sp>
      <p:sp>
        <p:nvSpPr>
          <p:cNvPr id="20493" name="Text Box 13"/>
          <p:cNvSpPr txBox="1">
            <a:spLocks noChangeArrowheads="1"/>
          </p:cNvSpPr>
          <p:nvPr/>
        </p:nvSpPr>
        <p:spPr bwMode="auto">
          <a:xfrm>
            <a:off x="6624638" y="4800600"/>
            <a:ext cx="12969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it-IT" altLang="it-IT" sz="1400" b="1" i="1">
                <a:latin typeface="Times New Roman" panose="02020603050405020304" pitchFamily="18" charset="0"/>
              </a:rPr>
              <a:t>Candidati selezionati</a:t>
            </a:r>
          </a:p>
        </p:txBody>
      </p:sp>
      <p:sp>
        <p:nvSpPr>
          <p:cNvPr id="20494" name="Text Box 14"/>
          <p:cNvSpPr txBox="1">
            <a:spLocks noChangeArrowheads="1"/>
          </p:cNvSpPr>
          <p:nvPr/>
        </p:nvSpPr>
        <p:spPr bwMode="auto">
          <a:xfrm>
            <a:off x="4321175" y="6161088"/>
            <a:ext cx="2303463"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it-IT" altLang="it-IT" sz="1900" b="1" i="1">
                <a:latin typeface="Times New Roman" panose="02020603050405020304" pitchFamily="18" charset="0"/>
                <a:cs typeface="Times New Roman" panose="02020603050405020304" pitchFamily="18" charset="0"/>
              </a:rPr>
              <a:t>Candidati respinti</a:t>
            </a:r>
          </a:p>
        </p:txBody>
      </p:sp>
      <p:sp>
        <p:nvSpPr>
          <p:cNvPr id="20495" name="Text Box 15"/>
          <p:cNvSpPr txBox="1">
            <a:spLocks noChangeArrowheads="1"/>
          </p:cNvSpPr>
          <p:nvPr/>
        </p:nvSpPr>
        <p:spPr bwMode="auto">
          <a:xfrm>
            <a:off x="576263" y="6161088"/>
            <a:ext cx="26876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it-IT" altLang="it-IT" sz="1900" b="1" i="1">
                <a:latin typeface="Times New Roman" panose="02020603050405020304" pitchFamily="18" charset="0"/>
                <a:cs typeface="Times New Roman" panose="02020603050405020304" pitchFamily="18" charset="0"/>
              </a:rPr>
              <a:t>Candidati respinti</a:t>
            </a:r>
          </a:p>
        </p:txBody>
      </p:sp>
      <p:sp>
        <p:nvSpPr>
          <p:cNvPr id="20496" name="Text Box 16"/>
          <p:cNvSpPr txBox="1">
            <a:spLocks noChangeArrowheads="1"/>
          </p:cNvSpPr>
          <p:nvPr/>
        </p:nvSpPr>
        <p:spPr bwMode="auto">
          <a:xfrm>
            <a:off x="7874000" y="6161088"/>
            <a:ext cx="24003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it-IT" altLang="it-IT" sz="1900" b="1" i="1">
                <a:latin typeface="Times New Roman" panose="02020603050405020304" pitchFamily="18" charset="0"/>
                <a:cs typeface="Times New Roman" panose="02020603050405020304" pitchFamily="18" charset="0"/>
              </a:rPr>
              <a:t>Candidati respinti</a:t>
            </a:r>
          </a:p>
        </p:txBody>
      </p:sp>
      <p:sp>
        <p:nvSpPr>
          <p:cNvPr id="20497" name="Line 17"/>
          <p:cNvSpPr>
            <a:spLocks noChangeShapeType="1"/>
          </p:cNvSpPr>
          <p:nvPr/>
        </p:nvSpPr>
        <p:spPr bwMode="auto">
          <a:xfrm>
            <a:off x="1728788" y="5440363"/>
            <a:ext cx="0" cy="639762"/>
          </a:xfrm>
          <a:prstGeom prst="line">
            <a:avLst/>
          </a:prstGeom>
          <a:noFill/>
          <a:ln w="317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a:p>
        </p:txBody>
      </p:sp>
      <p:sp>
        <p:nvSpPr>
          <p:cNvPr id="20498" name="Line 18"/>
          <p:cNvSpPr>
            <a:spLocks noChangeShapeType="1"/>
          </p:cNvSpPr>
          <p:nvPr/>
        </p:nvSpPr>
        <p:spPr bwMode="auto">
          <a:xfrm>
            <a:off x="5376863" y="5440363"/>
            <a:ext cx="0" cy="639762"/>
          </a:xfrm>
          <a:prstGeom prst="line">
            <a:avLst/>
          </a:prstGeom>
          <a:noFill/>
          <a:ln w="317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a:p>
        </p:txBody>
      </p:sp>
      <p:sp>
        <p:nvSpPr>
          <p:cNvPr id="20499" name="Line 19"/>
          <p:cNvSpPr>
            <a:spLocks noChangeShapeType="1"/>
          </p:cNvSpPr>
          <p:nvPr/>
        </p:nvSpPr>
        <p:spPr bwMode="auto">
          <a:xfrm>
            <a:off x="9024938" y="5440363"/>
            <a:ext cx="0" cy="639762"/>
          </a:xfrm>
          <a:prstGeom prst="line">
            <a:avLst/>
          </a:prstGeom>
          <a:noFill/>
          <a:ln w="317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76263" y="-12320"/>
            <a:ext cx="10180833" cy="1741108"/>
          </a:xfrm>
        </p:spPr>
        <p:txBody>
          <a:bodyPr/>
          <a:lstStyle/>
          <a:p>
            <a:pPr algn="ctr">
              <a:defRPr/>
            </a:pPr>
            <a:r>
              <a:rPr lang="it-IT" sz="4400" b="1" kern="1200" dirty="0">
                <a:solidFill>
                  <a:schemeClr val="tx2"/>
                </a:solidFill>
                <a:effectLst>
                  <a:outerShdw blurRad="38100" dist="38100" dir="2700000" algn="tl">
                    <a:srgbClr val="C0C0C0"/>
                  </a:outerShdw>
                </a:effectLst>
                <a:latin typeface="Tahoma" pitchFamily="34" charset="0"/>
                <a:ea typeface="+mn-ea"/>
                <a:cs typeface="+mn-cs"/>
              </a:rPr>
              <a:t>L’intervista di selezione</a:t>
            </a:r>
          </a:p>
        </p:txBody>
      </p:sp>
      <p:sp>
        <p:nvSpPr>
          <p:cNvPr id="21508" name="Rectangle 3"/>
          <p:cNvSpPr>
            <a:spLocks noGrp="1" noChangeArrowheads="1"/>
          </p:cNvSpPr>
          <p:nvPr>
            <p:ph idx="1"/>
          </p:nvPr>
        </p:nvSpPr>
        <p:spPr>
          <a:xfrm>
            <a:off x="576263" y="1728788"/>
            <a:ext cx="10369550" cy="4905375"/>
          </a:xfrm>
        </p:spPr>
        <p:txBody>
          <a:bodyPr/>
          <a:lstStyle/>
          <a:p>
            <a:pPr lvl="1">
              <a:buFont typeface="Wingdings" panose="05000000000000000000" pitchFamily="2" charset="2"/>
              <a:buChar char="§"/>
            </a:pPr>
            <a:r>
              <a:rPr lang="it-IT" altLang="it-IT" sz="3200" dirty="0">
                <a:latin typeface="Arial" panose="020B0604020202020204" pitchFamily="34" charset="0"/>
                <a:cs typeface="Arial" panose="020B0604020202020204" pitchFamily="34" charset="0"/>
              </a:rPr>
              <a:t>Momento di comunicazione a due </a:t>
            </a:r>
            <a:r>
              <a:rPr lang="it-IT" altLang="it-IT" sz="3200" dirty="0" smtClean="0">
                <a:latin typeface="Arial" panose="020B0604020202020204" pitchFamily="34" charset="0"/>
                <a:cs typeface="Arial" panose="020B0604020202020204" pitchFamily="34" charset="0"/>
              </a:rPr>
              <a:t>vie</a:t>
            </a:r>
          </a:p>
          <a:p>
            <a:pPr marL="4321" lvl="1" indent="0">
              <a:buNone/>
            </a:pPr>
            <a:endParaRPr lang="it-IT" altLang="it-IT" sz="3200" dirty="0">
              <a:latin typeface="Arial" panose="020B0604020202020204" pitchFamily="34" charset="0"/>
              <a:cs typeface="Arial" panose="020B0604020202020204" pitchFamily="34" charset="0"/>
            </a:endParaRPr>
          </a:p>
          <a:p>
            <a:pPr lvl="1">
              <a:buFont typeface="Wingdings" panose="05000000000000000000" pitchFamily="2" charset="2"/>
              <a:buChar char="§"/>
            </a:pPr>
            <a:r>
              <a:rPr lang="it-IT" altLang="it-IT" sz="3200" dirty="0">
                <a:latin typeface="Arial" panose="020B0604020202020204" pitchFamily="34" charset="0"/>
                <a:cs typeface="Arial" panose="020B0604020202020204" pitchFamily="34" charset="0"/>
              </a:rPr>
              <a:t>L’intervista è uno strumento efficace quando è accuratamente preparata, focalizzata e condotta da persone </a:t>
            </a:r>
            <a:r>
              <a:rPr lang="it-IT" altLang="it-IT" sz="3200" dirty="0" smtClean="0">
                <a:latin typeface="Arial" panose="020B0604020202020204" pitchFamily="34" charset="0"/>
                <a:cs typeface="Arial" panose="020B0604020202020204" pitchFamily="34" charset="0"/>
              </a:rPr>
              <a:t>esperte</a:t>
            </a:r>
          </a:p>
          <a:p>
            <a:pPr marL="4321" lvl="1" indent="0">
              <a:buNone/>
            </a:pPr>
            <a:endParaRPr lang="it-IT" altLang="it-IT" sz="3200" dirty="0">
              <a:latin typeface="Arial" panose="020B0604020202020204" pitchFamily="34" charset="0"/>
              <a:cs typeface="Arial" panose="020B0604020202020204" pitchFamily="34" charset="0"/>
            </a:endParaRPr>
          </a:p>
          <a:p>
            <a:pPr lvl="1">
              <a:buFont typeface="Wingdings" panose="05000000000000000000" pitchFamily="2" charset="2"/>
              <a:buChar char="§"/>
            </a:pPr>
            <a:r>
              <a:rPr lang="it-IT" altLang="it-IT" sz="3200" dirty="0">
                <a:latin typeface="Arial" panose="020B0604020202020204" pitchFamily="34" charset="0"/>
                <a:cs typeface="Arial" panose="020B0604020202020204" pitchFamily="34" charset="0"/>
              </a:rPr>
              <a:t>Competenze indagate:</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Relazioni personali (socievolezza, abilità verbali)</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Affidabilità, coscienziosità, risolutezza, perseveranza</a:t>
            </a:r>
          </a:p>
          <a:p>
            <a:pPr marL="1072800" lvl="5" indent="-457200">
              <a:buFont typeface="Arial" pitchFamily="34" charset="0"/>
              <a:buChar char="•"/>
            </a:pPr>
            <a:endParaRPr lang="it-IT" altLang="it-IT" sz="2633" dirty="0">
              <a:latin typeface="Arial" panose="020B0604020202020204" pitchFamily="34" charset="0"/>
              <a:cs typeface="Arial" panose="020B0604020202020204" pitchFamily="34" charset="0"/>
            </a:endParaRPr>
          </a:p>
          <a:p>
            <a:pPr lvl="1"/>
            <a:endParaRPr lang="it-IT" altLang="it-IT" dirty="0" smtClean="0"/>
          </a:p>
          <a:p>
            <a:endParaRPr lang="it-IT" altLang="it-IT" dirty="0" smtClean="0"/>
          </a:p>
          <a:p>
            <a:endParaRPr lang="it-IT" altLang="it-IT" dirty="0" smtClean="0"/>
          </a:p>
        </p:txBody>
      </p:sp>
      <p:sp>
        <p:nvSpPr>
          <p:cNvPr id="21506" name="Segnaposto numero diapositiva 5"/>
          <p:cNvSpPr>
            <a:spLocks noGrp="1"/>
          </p:cNvSpPr>
          <p:nvPr>
            <p:ph type="sldNum" sz="quarter" idx="12"/>
          </p:nvPr>
        </p:nvSpPr>
        <p:spPr>
          <a:xfrm>
            <a:off x="576263" y="6557963"/>
            <a:ext cx="2687637"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l" eaLnBrk="1" hangingPunct="1">
              <a:spcBef>
                <a:spcPct val="0"/>
              </a:spcBef>
              <a:buClrTx/>
              <a:buSzTx/>
              <a:buFontTx/>
              <a:buNone/>
            </a:pPr>
            <a:fld id="{A6CB9828-AB2B-4685-8EAA-2356865FEC9E}" type="slidenum">
              <a:rPr lang="it-IT" altLang="it-IT" sz="1400"/>
              <a:pPr algn="l" eaLnBrk="1" hangingPunct="1">
                <a:spcBef>
                  <a:spcPct val="0"/>
                </a:spcBef>
                <a:buClrTx/>
                <a:buSzTx/>
                <a:buFontTx/>
                <a:buNone/>
              </a:pPr>
              <a:t>19</a:t>
            </a:fld>
            <a:endParaRPr lang="it-IT" altLang="it-IT"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231775" y="688975"/>
            <a:ext cx="11145838" cy="1255713"/>
          </a:xfrm>
        </p:spPr>
        <p:txBody>
          <a:bodyPr lIns="105871" tIns="52007" rIns="105871" bIns="52007" anchor="b"/>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I sistemi operativi di gestione </a:t>
            </a:r>
            <a:br>
              <a:rPr lang="it-IT" sz="4400" b="1" smtClean="0">
                <a:solidFill>
                  <a:schemeClr val="tx2"/>
                </a:solidFill>
                <a:effectLst>
                  <a:outerShdw blurRad="38100" dist="38100" dir="2700000" algn="tl">
                    <a:srgbClr val="C0C0C0"/>
                  </a:outerShdw>
                </a:effectLst>
                <a:latin typeface="Tahoma" pitchFamily="34" charset="0"/>
              </a:rPr>
            </a:br>
            <a:r>
              <a:rPr lang="it-IT" sz="4400" b="1" smtClean="0">
                <a:solidFill>
                  <a:schemeClr val="tx2"/>
                </a:solidFill>
                <a:effectLst>
                  <a:outerShdw blurRad="38100" dist="38100" dir="2700000" algn="tl">
                    <a:srgbClr val="C0C0C0"/>
                  </a:outerShdw>
                </a:effectLst>
                <a:latin typeface="Tahoma" pitchFamily="34" charset="0"/>
              </a:rPr>
              <a:t>del personale</a:t>
            </a:r>
          </a:p>
        </p:txBody>
      </p:sp>
      <p:sp>
        <p:nvSpPr>
          <p:cNvPr id="4099" name="Rectangle 3"/>
          <p:cNvSpPr>
            <a:spLocks noGrp="1" noChangeArrowheads="1"/>
          </p:cNvSpPr>
          <p:nvPr>
            <p:ph idx="1"/>
          </p:nvPr>
        </p:nvSpPr>
        <p:spPr>
          <a:xfrm>
            <a:off x="1455738" y="2663825"/>
            <a:ext cx="8528050" cy="3673475"/>
          </a:xfrm>
          <a:noFill/>
        </p:spPr>
        <p:txBody>
          <a:bodyPr lIns="105871" tIns="52007" rIns="105871" bIns="52007"/>
          <a:lstStyle/>
          <a:p>
            <a:pPr eaLnBrk="1" hangingPunct="1"/>
            <a:r>
              <a:rPr lang="it-IT" altLang="it-IT" sz="3600" dirty="0" smtClean="0">
                <a:solidFill>
                  <a:schemeClr val="tx2"/>
                </a:solidFill>
                <a:latin typeface="Arial" panose="020B0604020202020204" pitchFamily="34" charset="0"/>
                <a:cs typeface="Arial" panose="020B0604020202020204" pitchFamily="34" charset="0"/>
              </a:rPr>
              <a:t>Sistema di entrata</a:t>
            </a:r>
          </a:p>
          <a:p>
            <a:pPr eaLnBrk="1" hangingPunct="1"/>
            <a:r>
              <a:rPr lang="it-IT" altLang="it-IT" sz="3600" dirty="0" smtClean="0">
                <a:solidFill>
                  <a:schemeClr val="tx2"/>
                </a:solidFill>
                <a:latin typeface="Arial" panose="020B0604020202020204" pitchFamily="34" charset="0"/>
                <a:cs typeface="Arial" panose="020B0604020202020204" pitchFamily="34" charset="0"/>
              </a:rPr>
              <a:t>Sistema di formazione e sviluppo</a:t>
            </a:r>
          </a:p>
          <a:p>
            <a:pPr eaLnBrk="1" hangingPunct="1"/>
            <a:r>
              <a:rPr lang="it-IT" altLang="it-IT" sz="3600" dirty="0" smtClean="0">
                <a:solidFill>
                  <a:schemeClr val="tx2"/>
                </a:solidFill>
                <a:latin typeface="Arial" panose="020B0604020202020204" pitchFamily="34" charset="0"/>
                <a:cs typeface="Arial" panose="020B0604020202020204" pitchFamily="34" charset="0"/>
              </a:rPr>
              <a:t>Sistema di valutazione</a:t>
            </a:r>
          </a:p>
          <a:p>
            <a:pPr eaLnBrk="1" hangingPunct="1"/>
            <a:r>
              <a:rPr lang="it-IT" altLang="it-IT" sz="3600" dirty="0" smtClean="0">
                <a:solidFill>
                  <a:schemeClr val="tx2"/>
                </a:solidFill>
                <a:latin typeface="Arial" panose="020B0604020202020204" pitchFamily="34" charset="0"/>
                <a:cs typeface="Arial" panose="020B0604020202020204" pitchFamily="34" charset="0"/>
              </a:rPr>
              <a:t>Sistema di incentivazione</a:t>
            </a:r>
          </a:p>
          <a:p>
            <a:pPr eaLnBrk="1" hangingPunct="1"/>
            <a:r>
              <a:rPr lang="it-IT" altLang="it-IT" sz="3600" dirty="0" smtClean="0">
                <a:solidFill>
                  <a:schemeClr val="tx2"/>
                </a:solidFill>
                <a:latin typeface="Arial" panose="020B0604020202020204" pitchFamily="34" charset="0"/>
                <a:cs typeface="Arial" panose="020B0604020202020204" pitchFamily="34" charset="0"/>
              </a:rPr>
              <a:t>Sistema di uscita</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defRPr/>
            </a:pPr>
            <a:r>
              <a:rPr lang="en-GB" sz="4400" b="1" kern="1200" dirty="0" err="1">
                <a:solidFill>
                  <a:schemeClr val="tx2"/>
                </a:solidFill>
                <a:effectLst>
                  <a:outerShdw blurRad="38100" dist="38100" dir="2700000" algn="tl">
                    <a:srgbClr val="C0C0C0"/>
                  </a:outerShdw>
                </a:effectLst>
                <a:latin typeface="Tahoma" pitchFamily="34" charset="0"/>
                <a:ea typeface="+mn-ea"/>
                <a:cs typeface="+mn-cs"/>
              </a:rPr>
              <a:t>Tipologie</a:t>
            </a:r>
            <a:r>
              <a:rPr lang="en-GB" sz="4400" b="1" kern="1200" dirty="0">
                <a:solidFill>
                  <a:schemeClr val="tx2"/>
                </a:solidFill>
                <a:effectLst>
                  <a:outerShdw blurRad="38100" dist="38100" dir="2700000" algn="tl">
                    <a:srgbClr val="C0C0C0"/>
                  </a:outerShdw>
                </a:effectLst>
                <a:latin typeface="Tahoma" pitchFamily="34" charset="0"/>
                <a:ea typeface="+mn-ea"/>
                <a:cs typeface="+mn-cs"/>
              </a:rPr>
              <a:t> di </a:t>
            </a:r>
            <a:r>
              <a:rPr lang="en-GB" sz="4400" b="1" kern="1200" dirty="0" err="1">
                <a:solidFill>
                  <a:schemeClr val="tx2"/>
                </a:solidFill>
                <a:effectLst>
                  <a:outerShdw blurRad="38100" dist="38100" dir="2700000" algn="tl">
                    <a:srgbClr val="C0C0C0"/>
                  </a:outerShdw>
                </a:effectLst>
                <a:latin typeface="Tahoma" pitchFamily="34" charset="0"/>
                <a:ea typeface="+mn-ea"/>
                <a:cs typeface="+mn-cs"/>
              </a:rPr>
              <a:t>intervista</a:t>
            </a:r>
            <a:endParaRPr lang="en-GB" sz="4400" b="1" kern="1200" dirty="0">
              <a:solidFill>
                <a:schemeClr val="tx2"/>
              </a:solidFill>
              <a:effectLst>
                <a:outerShdw blurRad="38100" dist="38100" dir="2700000" algn="tl">
                  <a:srgbClr val="C0C0C0"/>
                </a:outerShdw>
              </a:effectLst>
              <a:latin typeface="Tahoma" pitchFamily="34" charset="0"/>
              <a:ea typeface="+mn-ea"/>
              <a:cs typeface="+mn-cs"/>
            </a:endParaRPr>
          </a:p>
        </p:txBody>
      </p:sp>
      <p:sp>
        <p:nvSpPr>
          <p:cNvPr id="22532" name="Rectangle 3"/>
          <p:cNvSpPr>
            <a:spLocks noGrp="1" noChangeArrowheads="1"/>
          </p:cNvSpPr>
          <p:nvPr>
            <p:ph idx="1"/>
          </p:nvPr>
        </p:nvSpPr>
        <p:spPr>
          <a:xfrm>
            <a:off x="792163" y="2016125"/>
            <a:ext cx="9794875" cy="4683125"/>
          </a:xfrm>
        </p:spPr>
        <p:txBody>
          <a:bodyPr>
            <a:noAutofit/>
          </a:bodyPr>
          <a:lstStyle/>
          <a:p>
            <a:pPr lvl="1">
              <a:buFont typeface="Wingdings" panose="05000000000000000000" pitchFamily="2" charset="2"/>
              <a:buChar char="§"/>
            </a:pPr>
            <a:r>
              <a:rPr lang="it-IT" altLang="it-IT" sz="3200" dirty="0">
                <a:latin typeface="Arial" panose="020B0604020202020204" pitchFamily="34" charset="0"/>
                <a:cs typeface="Arial" panose="020B0604020202020204" pitchFamily="34" charset="0"/>
              </a:rPr>
              <a:t>Intervista non </a:t>
            </a:r>
            <a:r>
              <a:rPr lang="it-IT" altLang="it-IT" sz="3200" dirty="0" smtClean="0">
                <a:latin typeface="Arial" panose="020B0604020202020204" pitchFamily="34" charset="0"/>
                <a:cs typeface="Arial" panose="020B0604020202020204" pitchFamily="34" charset="0"/>
              </a:rPr>
              <a:t>strutturata:</a:t>
            </a:r>
          </a:p>
          <a:p>
            <a:pPr marL="1072800" lvl="5" indent="-457200">
              <a:buFont typeface="Arial" panose="020B0604020202020204" pitchFamily="34" charset="0"/>
              <a:buChar char="•"/>
            </a:pPr>
            <a:r>
              <a:rPr lang="it-IT" altLang="it-IT" sz="2633" i="0" dirty="0" smtClean="0">
                <a:latin typeface="Arial" panose="020B0604020202020204" pitchFamily="34" charset="0"/>
                <a:cs typeface="Arial" panose="020B0604020202020204" pitchFamily="34" charset="0"/>
              </a:rPr>
              <a:t>Si </a:t>
            </a:r>
            <a:r>
              <a:rPr lang="it-IT" altLang="it-IT" sz="2633" i="0" dirty="0">
                <a:latin typeface="Arial" panose="020B0604020202020204" pitchFamily="34" charset="0"/>
                <a:cs typeface="Arial" panose="020B0604020202020204" pitchFamily="34" charset="0"/>
              </a:rPr>
              <a:t>basa sulle capacità di valutazione del selezionatore</a:t>
            </a:r>
          </a:p>
          <a:p>
            <a:pPr marL="1072800" lvl="5" indent="-457200">
              <a:buFont typeface="Arial" panose="020B0604020202020204" pitchFamily="34" charset="0"/>
              <a:buChar char="•"/>
            </a:pPr>
            <a:r>
              <a:rPr lang="it-IT" altLang="it-IT" sz="2633" i="0" dirty="0">
                <a:latin typeface="Arial" panose="020B0604020202020204" pitchFamily="34" charset="0"/>
                <a:cs typeface="Arial" panose="020B0604020202020204" pitchFamily="34" charset="0"/>
              </a:rPr>
              <a:t>Inconsistente, non permette confronto tra i candidati</a:t>
            </a:r>
          </a:p>
          <a:p>
            <a:pPr marL="1072800" lvl="5" indent="-457200">
              <a:buFont typeface="Arial" panose="020B0604020202020204" pitchFamily="34" charset="0"/>
              <a:buChar char="•"/>
            </a:pPr>
            <a:r>
              <a:rPr lang="it-IT" altLang="it-IT" sz="2633" i="0" dirty="0">
                <a:latin typeface="Arial" panose="020B0604020202020204" pitchFamily="34" charset="0"/>
                <a:cs typeface="Arial" panose="020B0604020202020204" pitchFamily="34" charset="0"/>
              </a:rPr>
              <a:t>Possibilità di </a:t>
            </a:r>
            <a:r>
              <a:rPr lang="it-IT" altLang="it-IT" sz="2633" i="0" dirty="0" smtClean="0">
                <a:latin typeface="Arial" panose="020B0604020202020204" pitchFamily="34" charset="0"/>
                <a:cs typeface="Arial" panose="020B0604020202020204" pitchFamily="34" charset="0"/>
              </a:rPr>
              <a:t>distorsioni</a:t>
            </a:r>
          </a:p>
          <a:p>
            <a:pPr marL="615600" lvl="5" indent="0">
              <a:buNone/>
            </a:pPr>
            <a:endParaRPr lang="it-IT" altLang="it-IT" sz="2633" i="0" dirty="0">
              <a:latin typeface="Arial" panose="020B0604020202020204" pitchFamily="34" charset="0"/>
              <a:cs typeface="Arial" panose="020B0604020202020204" pitchFamily="34" charset="0"/>
            </a:endParaRPr>
          </a:p>
          <a:p>
            <a:pPr lvl="1">
              <a:buFont typeface="Wingdings" panose="05000000000000000000" pitchFamily="2" charset="2"/>
              <a:buChar char="§"/>
            </a:pPr>
            <a:r>
              <a:rPr lang="it-IT" altLang="it-IT" sz="3200" dirty="0">
                <a:latin typeface="Arial" panose="020B0604020202020204" pitchFamily="34" charset="0"/>
                <a:cs typeface="Arial" panose="020B0604020202020204" pitchFamily="34" charset="0"/>
              </a:rPr>
              <a:t>Intervista strutturata</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Prevede domande predefinite, sistemi di valutazione standardizzati e regole per il processo decisionale</a:t>
            </a:r>
          </a:p>
          <a:p>
            <a:pPr marL="1072800" lvl="5" indent="-457200">
              <a:buFont typeface="Arial" pitchFamily="34" charset="0"/>
              <a:buChar char="•"/>
            </a:pPr>
            <a:r>
              <a:rPr lang="it-IT" altLang="it-IT" sz="2633" dirty="0">
                <a:latin typeface="Arial" panose="020B0604020202020204" pitchFamily="34" charset="0"/>
                <a:cs typeface="Arial" panose="020B0604020202020204" pitchFamily="34" charset="0"/>
              </a:rPr>
              <a:t>Domande centrate sui comportamenti indicativi delle competenze richieste </a:t>
            </a:r>
          </a:p>
        </p:txBody>
      </p:sp>
      <p:sp>
        <p:nvSpPr>
          <p:cNvPr id="22530" name="Segnaposto numero diapositiva 5"/>
          <p:cNvSpPr>
            <a:spLocks noGrp="1"/>
          </p:cNvSpPr>
          <p:nvPr>
            <p:ph type="sldNum" sz="quarter" idx="12"/>
          </p:nvPr>
        </p:nvSpPr>
        <p:spPr>
          <a:xfrm>
            <a:off x="576263" y="6557963"/>
            <a:ext cx="2687637"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l" eaLnBrk="1" hangingPunct="1">
              <a:spcBef>
                <a:spcPct val="0"/>
              </a:spcBef>
              <a:buClrTx/>
              <a:buSzTx/>
              <a:buFontTx/>
              <a:buNone/>
            </a:pPr>
            <a:fld id="{1741FC2D-96DB-429C-B079-FDFC1B46DE2A}" type="slidenum">
              <a:rPr lang="it-IT" altLang="it-IT" sz="1400"/>
              <a:pPr algn="l" eaLnBrk="1" hangingPunct="1">
                <a:spcBef>
                  <a:spcPct val="0"/>
                </a:spcBef>
                <a:buClrTx/>
                <a:buSzTx/>
                <a:buFontTx/>
                <a:buNone/>
              </a:pPr>
              <a:t>20</a:t>
            </a:fld>
            <a:endParaRPr lang="it-IT" altLang="it-IT"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576263" y="504825"/>
            <a:ext cx="10369550" cy="1441450"/>
          </a:xfrm>
        </p:spPr>
        <p:txBody>
          <a:bodyPr/>
          <a:lstStyle/>
          <a:p>
            <a:pPr algn="ctr">
              <a:defRPr/>
            </a:pPr>
            <a:r>
              <a:rPr lang="it-IT" sz="4400" b="1" kern="1200" dirty="0">
                <a:solidFill>
                  <a:schemeClr val="tx2"/>
                </a:solidFill>
                <a:effectLst>
                  <a:outerShdw blurRad="38100" dist="38100" dir="2700000" algn="tl">
                    <a:srgbClr val="C0C0C0"/>
                  </a:outerShdw>
                </a:effectLst>
                <a:latin typeface="Tahoma" pitchFamily="34" charset="0"/>
                <a:ea typeface="+mn-ea"/>
                <a:cs typeface="+mn-cs"/>
              </a:rPr>
              <a:t>I test psicometrici</a:t>
            </a:r>
          </a:p>
        </p:txBody>
      </p:sp>
      <p:sp>
        <p:nvSpPr>
          <p:cNvPr id="23556" name="Rectangle 3"/>
          <p:cNvSpPr>
            <a:spLocks noGrp="1" noChangeArrowheads="1"/>
          </p:cNvSpPr>
          <p:nvPr>
            <p:ph idx="1"/>
          </p:nvPr>
        </p:nvSpPr>
        <p:spPr>
          <a:xfrm>
            <a:off x="431800" y="1655763"/>
            <a:ext cx="10369550" cy="4081462"/>
          </a:xfrm>
        </p:spPr>
        <p:txBody>
          <a:bodyPr/>
          <a:lstStyle/>
          <a:p>
            <a:pPr lvl="1">
              <a:buFont typeface="Wingdings" panose="05000000000000000000" pitchFamily="2" charset="2"/>
              <a:buChar char="§"/>
            </a:pPr>
            <a:r>
              <a:rPr lang="it-IT" altLang="it-IT" sz="3200" dirty="0">
                <a:latin typeface="Arial" panose="020B0604020202020204" pitchFamily="34" charset="0"/>
                <a:cs typeface="Arial" panose="020B0604020202020204" pitchFamily="34" charset="0"/>
              </a:rPr>
              <a:t>Misurano le abilità dei candidati  e ne prevedono la performance lavorativa</a:t>
            </a:r>
          </a:p>
          <a:p>
            <a:pPr lvl="1">
              <a:buFont typeface="Wingdings" panose="05000000000000000000" pitchFamily="2" charset="2"/>
              <a:buChar char="§"/>
            </a:pPr>
            <a:r>
              <a:rPr lang="it-IT" altLang="it-IT" sz="3200" dirty="0">
                <a:latin typeface="Arial" panose="020B0604020202020204" pitchFamily="34" charset="0"/>
                <a:cs typeface="Arial" panose="020B0604020202020204" pitchFamily="34" charset="0"/>
              </a:rPr>
              <a:t>Due categorie:</a:t>
            </a:r>
          </a:p>
          <a:p>
            <a:pPr marL="1191581" lvl="7" indent="-457200">
              <a:buFont typeface="Arial" pitchFamily="34" charset="0"/>
              <a:buChar char="•"/>
            </a:pPr>
            <a:r>
              <a:rPr lang="it-IT" altLang="it-IT" sz="2800" i="1" dirty="0">
                <a:latin typeface="Arial" panose="020B0604020202020204" pitchFamily="34" charset="0"/>
                <a:cs typeface="Arial" panose="020B0604020202020204" pitchFamily="34" charset="0"/>
              </a:rPr>
              <a:t>Test di abilità</a:t>
            </a:r>
            <a:r>
              <a:rPr lang="it-IT" altLang="it-IT" sz="2800" dirty="0">
                <a:latin typeface="Arial" panose="020B0604020202020204" pitchFamily="34" charset="0"/>
                <a:cs typeface="Arial" panose="020B0604020202020204" pitchFamily="34" charset="0"/>
              </a:rPr>
              <a:t>: misurano un comportamento attuale che presuppone una competenza precedentemente acquisita.</a:t>
            </a:r>
          </a:p>
          <a:p>
            <a:pPr marL="1191581" lvl="7" indent="-457200">
              <a:buFont typeface="Arial" pitchFamily="34" charset="0"/>
              <a:buChar char="•"/>
            </a:pPr>
            <a:r>
              <a:rPr lang="it-IT" altLang="it-IT" sz="2800" i="1" dirty="0">
                <a:latin typeface="Arial" panose="020B0604020202020204" pitchFamily="34" charset="0"/>
                <a:cs typeface="Arial" panose="020B0604020202020204" pitchFamily="34" charset="0"/>
              </a:rPr>
              <a:t>Test di personalità</a:t>
            </a:r>
            <a:r>
              <a:rPr lang="it-IT" altLang="it-IT" sz="2800" dirty="0">
                <a:latin typeface="Arial" panose="020B0604020202020204" pitchFamily="34" charset="0"/>
                <a:cs typeface="Arial" panose="020B0604020202020204" pitchFamily="34" charset="0"/>
              </a:rPr>
              <a:t>: descrivono i tratti innati e le caratteristiche delle persone, li classificano e li confrontano.</a:t>
            </a:r>
          </a:p>
        </p:txBody>
      </p:sp>
      <p:sp>
        <p:nvSpPr>
          <p:cNvPr id="23554" name="Segnaposto numero diapositiva 5"/>
          <p:cNvSpPr>
            <a:spLocks noGrp="1"/>
          </p:cNvSpPr>
          <p:nvPr>
            <p:ph type="sldNum" sz="quarter" idx="12"/>
          </p:nvPr>
        </p:nvSpPr>
        <p:spPr>
          <a:xfrm>
            <a:off x="576263" y="6557963"/>
            <a:ext cx="2687637"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l" eaLnBrk="1" hangingPunct="1">
              <a:spcBef>
                <a:spcPct val="0"/>
              </a:spcBef>
              <a:buClrTx/>
              <a:buSzTx/>
              <a:buFontTx/>
              <a:buNone/>
            </a:pPr>
            <a:fld id="{9A899A1E-6D23-4766-ADC6-93F90E87F814}" type="slidenum">
              <a:rPr lang="it-IT" altLang="it-IT" sz="1400"/>
              <a:pPr algn="l" eaLnBrk="1" hangingPunct="1">
                <a:spcBef>
                  <a:spcPct val="0"/>
                </a:spcBef>
                <a:buClrTx/>
                <a:buSzTx/>
                <a:buFontTx/>
                <a:buNone/>
              </a:pPr>
              <a:t>21</a:t>
            </a:fld>
            <a:endParaRPr lang="it-IT" altLang="it-IT"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38877" y="-12320"/>
            <a:ext cx="10180833" cy="1741108"/>
          </a:xfrm>
        </p:spPr>
        <p:txBody>
          <a:bodyPr/>
          <a:lstStyle/>
          <a:p>
            <a:pPr algn="ctr" eaLnBrk="1" hangingPunct="1">
              <a:defRPr/>
            </a:pPr>
            <a:r>
              <a:rPr lang="it-IT" sz="4400" b="1" dirty="0">
                <a:solidFill>
                  <a:schemeClr val="tx2"/>
                </a:solidFill>
                <a:effectLst>
                  <a:outerShdw blurRad="38100" dist="38100" dir="2700000" algn="tl">
                    <a:srgbClr val="C0C0C0"/>
                  </a:outerShdw>
                </a:effectLst>
                <a:latin typeface="Tahoma" pitchFamily="34" charset="0"/>
              </a:rPr>
              <a:t>L’</a:t>
            </a:r>
            <a:r>
              <a:rPr lang="it-IT" sz="4400" b="1" dirty="0" err="1">
                <a:solidFill>
                  <a:schemeClr val="tx2"/>
                </a:solidFill>
                <a:effectLst>
                  <a:outerShdw blurRad="38100" dist="38100" dir="2700000" algn="tl">
                    <a:srgbClr val="C0C0C0"/>
                  </a:outerShdw>
                </a:effectLst>
                <a:latin typeface="Tahoma" pitchFamily="34" charset="0"/>
              </a:rPr>
              <a:t>assessment</a:t>
            </a:r>
            <a:r>
              <a:rPr lang="it-IT" sz="4400" b="1" dirty="0">
                <a:solidFill>
                  <a:schemeClr val="tx2"/>
                </a:solidFill>
                <a:effectLst>
                  <a:outerShdw blurRad="38100" dist="38100" dir="2700000" algn="tl">
                    <a:srgbClr val="C0C0C0"/>
                  </a:outerShdw>
                </a:effectLst>
                <a:latin typeface="Tahoma" pitchFamily="34" charset="0"/>
              </a:rPr>
              <a:t> centre</a:t>
            </a:r>
          </a:p>
        </p:txBody>
      </p:sp>
      <p:sp>
        <p:nvSpPr>
          <p:cNvPr id="24580" name="Rectangle 3"/>
          <p:cNvSpPr>
            <a:spLocks noGrp="1" noChangeArrowheads="1"/>
          </p:cNvSpPr>
          <p:nvPr>
            <p:ph idx="1"/>
          </p:nvPr>
        </p:nvSpPr>
        <p:spPr>
          <a:xfrm>
            <a:off x="576263" y="1680211"/>
            <a:ext cx="10228262" cy="4762500"/>
          </a:xfrm>
        </p:spPr>
        <p:txBody>
          <a:bodyPr>
            <a:normAutofit/>
          </a:bodyPr>
          <a:lstStyle/>
          <a:p>
            <a:pPr lvl="1">
              <a:buFont typeface="Wingdings" panose="05000000000000000000" pitchFamily="2" charset="2"/>
              <a:buChar char="§"/>
            </a:pPr>
            <a:r>
              <a:rPr lang="it-IT" altLang="it-IT" sz="3200" dirty="0" smtClean="0">
                <a:latin typeface="Arial" panose="020B0604020202020204" pitchFamily="34" charset="0"/>
                <a:cs typeface="Arial" panose="020B0604020202020204" pitchFamily="34" charset="0"/>
              </a:rPr>
              <a:t>L’</a:t>
            </a:r>
            <a:r>
              <a:rPr lang="it-IT" altLang="it-IT" sz="3200" dirty="0" err="1" smtClean="0">
                <a:latin typeface="Arial" panose="020B0604020202020204" pitchFamily="34" charset="0"/>
                <a:cs typeface="Arial" panose="020B0604020202020204" pitchFamily="34" charset="0"/>
              </a:rPr>
              <a:t>assessment</a:t>
            </a:r>
            <a:r>
              <a:rPr lang="it-IT" altLang="it-IT" sz="3200" dirty="0" smtClean="0">
                <a:latin typeface="Arial" panose="020B0604020202020204" pitchFamily="34" charset="0"/>
                <a:cs typeface="Arial" panose="020B0604020202020204" pitchFamily="34" charset="0"/>
              </a:rPr>
              <a:t> centre rappresenta un processo e non una tecnica specifica</a:t>
            </a:r>
          </a:p>
          <a:p>
            <a:pPr marL="4321" lvl="1" indent="0">
              <a:buNone/>
            </a:pPr>
            <a:endParaRPr lang="it-IT" altLang="it-IT" sz="3200" dirty="0" smtClean="0">
              <a:latin typeface="Arial" panose="020B0604020202020204" pitchFamily="34" charset="0"/>
              <a:cs typeface="Arial" panose="020B0604020202020204" pitchFamily="34" charset="0"/>
            </a:endParaRPr>
          </a:p>
          <a:p>
            <a:pPr lvl="1">
              <a:buFont typeface="Wingdings" panose="05000000000000000000" pitchFamily="2" charset="2"/>
              <a:buChar char="§"/>
            </a:pPr>
            <a:r>
              <a:rPr lang="it-IT" altLang="it-IT" sz="3200" dirty="0" smtClean="0">
                <a:latin typeface="Arial" panose="020B0604020202020204" pitchFamily="34" charset="0"/>
                <a:cs typeface="Arial" panose="020B0604020202020204" pitchFamily="34" charset="0"/>
              </a:rPr>
              <a:t>Elementi fondamentali:</a:t>
            </a:r>
          </a:p>
          <a:p>
            <a:pPr marL="1191581" lvl="7" indent="-457200">
              <a:buFont typeface="Arial" panose="020B0604020202020204" pitchFamily="34" charset="0"/>
              <a:buChar char="•"/>
            </a:pPr>
            <a:r>
              <a:rPr lang="it-IT" altLang="it-IT" sz="2800" dirty="0" smtClean="0">
                <a:latin typeface="Arial" panose="020B0604020202020204" pitchFamily="34" charset="0"/>
                <a:cs typeface="Arial" panose="020B0604020202020204" pitchFamily="34" charset="0"/>
              </a:rPr>
              <a:t>Utilizza una molteplicità di tecniche di selezione, ciascuna delle quali definisce un aspetto del candidato</a:t>
            </a:r>
          </a:p>
          <a:p>
            <a:pPr marL="1191581" lvl="7" indent="-457200">
              <a:buFont typeface="Arial" panose="020B0604020202020204" pitchFamily="34" charset="0"/>
              <a:buChar char="•"/>
            </a:pPr>
            <a:r>
              <a:rPr lang="it-IT" altLang="it-IT" sz="2800" dirty="0" smtClean="0">
                <a:latin typeface="Arial" panose="020B0604020202020204" pitchFamily="34" charset="0"/>
                <a:cs typeface="Arial" panose="020B0604020202020204" pitchFamily="34" charset="0"/>
              </a:rPr>
              <a:t>Si basa su una molteplicità di valutazioni distinte, prodotte da osservatori diversi, dal cui confronto emerge la decisione finale</a:t>
            </a:r>
          </a:p>
        </p:txBody>
      </p:sp>
      <p:sp>
        <p:nvSpPr>
          <p:cNvPr id="24578" name="Segnaposto numero diapositiva 5"/>
          <p:cNvSpPr>
            <a:spLocks noGrp="1"/>
          </p:cNvSpPr>
          <p:nvPr>
            <p:ph type="sldNum" sz="quarter" idx="12"/>
          </p:nvPr>
        </p:nvSpPr>
        <p:spPr>
          <a:xfrm>
            <a:off x="576263" y="6557963"/>
            <a:ext cx="2687637"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l" eaLnBrk="1" hangingPunct="1">
              <a:spcBef>
                <a:spcPct val="0"/>
              </a:spcBef>
              <a:buClrTx/>
              <a:buSzTx/>
              <a:buFontTx/>
              <a:buNone/>
            </a:pPr>
            <a:fld id="{A2D670D1-10AC-4C69-A65B-052177113C19}" type="slidenum">
              <a:rPr lang="it-IT" altLang="it-IT" sz="1400"/>
              <a:pPr algn="l" eaLnBrk="1" hangingPunct="1">
                <a:spcBef>
                  <a:spcPct val="0"/>
                </a:spcBef>
                <a:buClrTx/>
                <a:buSzTx/>
                <a:buFontTx/>
                <a:buNone/>
              </a:pPr>
              <a:t>22</a:t>
            </a:fld>
            <a:endParaRPr lang="it-IT" altLang="it-IT" sz="1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576263" y="576263"/>
            <a:ext cx="10369550" cy="841375"/>
          </a:xfrm>
        </p:spPr>
        <p:txBody>
          <a:bodyPr lIns="105871" tIns="52007" rIns="105871" bIns="52007" anchor="b"/>
          <a:lstStyle/>
          <a:p>
            <a:pPr algn="ctr" defTabSz="914400" eaLnBrk="1" hangingPunct="1">
              <a:spcBef>
                <a:spcPct val="50000"/>
              </a:spcBef>
              <a:defRPr/>
            </a:pPr>
            <a:r>
              <a:rPr lang="it-IT" sz="4400" b="1" smtClean="0">
                <a:solidFill>
                  <a:schemeClr val="tx2"/>
                </a:solidFill>
                <a:effectLst>
                  <a:outerShdw blurRad="38100" dist="38100" dir="2700000" algn="tl">
                    <a:srgbClr val="C0C0C0"/>
                  </a:outerShdw>
                </a:effectLst>
                <a:latin typeface="Tahoma" pitchFamily="34" charset="0"/>
              </a:rPr>
              <a:t>Sistema di formazione e sviluppo</a:t>
            </a:r>
          </a:p>
        </p:txBody>
      </p:sp>
      <p:sp>
        <p:nvSpPr>
          <p:cNvPr id="25603" name="Rectangle 3"/>
          <p:cNvSpPr>
            <a:spLocks noGrp="1" noChangeArrowheads="1"/>
          </p:cNvSpPr>
          <p:nvPr>
            <p:ph idx="1"/>
          </p:nvPr>
        </p:nvSpPr>
        <p:spPr>
          <a:xfrm>
            <a:off x="1117600" y="2471738"/>
            <a:ext cx="9574213" cy="3525837"/>
          </a:xfrm>
          <a:noFill/>
        </p:spPr>
        <p:txBody>
          <a:bodyPr lIns="105871" tIns="52007" rIns="105871" bIns="52007"/>
          <a:lstStyle/>
          <a:p>
            <a:pPr marL="0" indent="0" eaLnBrk="1" hangingPunct="1">
              <a:buNone/>
            </a:pPr>
            <a:r>
              <a:rPr lang="it-IT" altLang="it-IT" sz="3600" b="1" dirty="0" smtClean="0">
                <a:solidFill>
                  <a:schemeClr val="tx2"/>
                </a:solidFill>
                <a:latin typeface="Arial" panose="020B0604020202020204" pitchFamily="34" charset="0"/>
                <a:cs typeface="Arial" panose="020B0604020202020204" pitchFamily="34" charset="0"/>
              </a:rPr>
              <a:t>Addestramento</a:t>
            </a:r>
            <a:r>
              <a:rPr lang="it-IT" altLang="it-IT" sz="3600" dirty="0" smtClean="0">
                <a:solidFill>
                  <a:schemeClr val="tx2"/>
                </a:solidFill>
                <a:latin typeface="Arial" panose="020B0604020202020204" pitchFamily="34" charset="0"/>
                <a:cs typeface="Arial" panose="020B0604020202020204" pitchFamily="34" charset="0"/>
              </a:rPr>
              <a:t>  = tende a trasferire abilità già definite e controllabili attraverso l’esperienza  operativa;</a:t>
            </a:r>
          </a:p>
          <a:p>
            <a:pPr marL="0" indent="0" eaLnBrk="1" hangingPunct="1">
              <a:buNone/>
            </a:pPr>
            <a:r>
              <a:rPr lang="it-IT" altLang="it-IT" sz="3600" b="1" dirty="0" smtClean="0">
                <a:solidFill>
                  <a:schemeClr val="tx2"/>
                </a:solidFill>
                <a:latin typeface="Arial" panose="020B0604020202020204" pitchFamily="34" charset="0"/>
                <a:cs typeface="Arial" panose="020B0604020202020204" pitchFamily="34" charset="0"/>
              </a:rPr>
              <a:t>Formazione </a:t>
            </a:r>
            <a:r>
              <a:rPr lang="it-IT" altLang="it-IT" sz="3600" dirty="0" smtClean="0">
                <a:solidFill>
                  <a:schemeClr val="tx2"/>
                </a:solidFill>
                <a:latin typeface="Arial" panose="020B0604020202020204" pitchFamily="34" charset="0"/>
                <a:cs typeface="Arial" panose="020B0604020202020204" pitchFamily="34" charset="0"/>
              </a:rPr>
              <a:t>= tende a sviluppare la capacità di dominare situazioni nuove e a creare nuove abilità</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576263" y="360363"/>
            <a:ext cx="10369550" cy="841375"/>
          </a:xfrm>
        </p:spPr>
        <p:txBody>
          <a:bodyPr lIns="105871" tIns="52007" rIns="105871" bIns="52007" anchor="b"/>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Formazione</a:t>
            </a:r>
          </a:p>
        </p:txBody>
      </p:sp>
      <p:sp>
        <p:nvSpPr>
          <p:cNvPr id="26627" name="Rectangle 3"/>
          <p:cNvSpPr>
            <a:spLocks noGrp="1" noChangeArrowheads="1"/>
          </p:cNvSpPr>
          <p:nvPr>
            <p:ph idx="1"/>
          </p:nvPr>
        </p:nvSpPr>
        <p:spPr>
          <a:xfrm>
            <a:off x="792163" y="1584325"/>
            <a:ext cx="9910762" cy="5111750"/>
          </a:xfrm>
          <a:noFill/>
        </p:spPr>
        <p:txBody>
          <a:bodyPr lIns="105871" tIns="52007" rIns="105871" bIns="52007"/>
          <a:lstStyle/>
          <a:p>
            <a:pPr eaLnBrk="1" hangingPunct="1">
              <a:lnSpc>
                <a:spcPct val="80000"/>
              </a:lnSpc>
            </a:pPr>
            <a:r>
              <a:rPr lang="it-IT" altLang="it-IT" sz="2800" b="1" dirty="0" smtClean="0">
                <a:solidFill>
                  <a:schemeClr val="tx2"/>
                </a:solidFill>
                <a:latin typeface="Arial" panose="020B0604020202020204" pitchFamily="34" charset="0"/>
                <a:cs typeface="Arial" panose="020B0604020202020204" pitchFamily="34" charset="0"/>
              </a:rPr>
              <a:t>La formazione del personale risponde a molteplici esigenze di coordinamento, sviluppo, cambiamento e contribuisce a realizzare l’allineamento di:</a:t>
            </a:r>
          </a:p>
          <a:p>
            <a:pPr eaLnBrk="1" hangingPunct="1">
              <a:lnSpc>
                <a:spcPct val="80000"/>
              </a:lnSpc>
              <a:buFont typeface="Wingdings" panose="05000000000000000000" pitchFamily="2" charset="2"/>
              <a:buNone/>
            </a:pPr>
            <a:endParaRPr lang="it-IT" altLang="it-IT" sz="2800" dirty="0" smtClean="0">
              <a:solidFill>
                <a:schemeClr val="tx2"/>
              </a:solidFill>
              <a:latin typeface="Arial" panose="020B0604020202020204" pitchFamily="34" charset="0"/>
              <a:cs typeface="Arial" panose="020B0604020202020204" pitchFamily="34" charset="0"/>
            </a:endParaRPr>
          </a:p>
          <a:p>
            <a:pPr lvl="1" eaLnBrk="1" hangingPunct="1">
              <a:lnSpc>
                <a:spcPct val="80000"/>
              </a:lnSpc>
              <a:buFont typeface="Wingdings" panose="05000000000000000000" pitchFamily="2" charset="2"/>
              <a:buChar char="§"/>
            </a:pPr>
            <a:r>
              <a:rPr lang="it-IT" altLang="it-IT" sz="2800" dirty="0" smtClean="0">
                <a:solidFill>
                  <a:schemeClr val="tx2"/>
                </a:solidFill>
                <a:latin typeface="Arial" panose="020B0604020202020204" pitchFamily="34" charset="0"/>
                <a:cs typeface="Arial" panose="020B0604020202020204" pitchFamily="34" charset="0"/>
              </a:rPr>
              <a:t>Competenze specialistiche richieste e competenze possedute</a:t>
            </a:r>
          </a:p>
          <a:p>
            <a:pPr lvl="1" eaLnBrk="1" hangingPunct="1">
              <a:lnSpc>
                <a:spcPct val="80000"/>
              </a:lnSpc>
              <a:buFont typeface="Wingdings" panose="05000000000000000000" pitchFamily="2" charset="2"/>
              <a:buChar char="§"/>
            </a:pPr>
            <a:r>
              <a:rPr lang="it-IT" altLang="it-IT" sz="2800" dirty="0" smtClean="0">
                <a:solidFill>
                  <a:schemeClr val="tx2"/>
                </a:solidFill>
                <a:latin typeface="Arial" panose="020B0604020202020204" pitchFamily="34" charset="0"/>
                <a:cs typeface="Arial" panose="020B0604020202020204" pitchFamily="34" charset="0"/>
              </a:rPr>
              <a:t>Competenze generali richieste e competenze possedute</a:t>
            </a:r>
          </a:p>
          <a:p>
            <a:pPr lvl="1" eaLnBrk="1" hangingPunct="1">
              <a:lnSpc>
                <a:spcPct val="80000"/>
              </a:lnSpc>
              <a:buFont typeface="Wingdings" panose="05000000000000000000" pitchFamily="2" charset="2"/>
              <a:buChar char="§"/>
            </a:pPr>
            <a:r>
              <a:rPr lang="it-IT" altLang="it-IT" sz="2800" dirty="0" smtClean="0">
                <a:solidFill>
                  <a:schemeClr val="tx2"/>
                </a:solidFill>
                <a:latin typeface="Arial" panose="020B0604020202020204" pitchFamily="34" charset="0"/>
                <a:cs typeface="Arial" panose="020B0604020202020204" pitchFamily="34" charset="0"/>
              </a:rPr>
              <a:t>Valori e attese individuali e valori organizzativi</a:t>
            </a:r>
          </a:p>
          <a:p>
            <a:pPr lvl="1" eaLnBrk="1" hangingPunct="1">
              <a:lnSpc>
                <a:spcPct val="80000"/>
              </a:lnSpc>
              <a:buFont typeface="Wingdings" panose="05000000000000000000" pitchFamily="2" charset="2"/>
              <a:buChar char="§"/>
            </a:pPr>
            <a:r>
              <a:rPr lang="it-IT" altLang="it-IT" sz="2800" dirty="0" smtClean="0">
                <a:solidFill>
                  <a:schemeClr val="tx2"/>
                </a:solidFill>
                <a:latin typeface="Arial" panose="020B0604020202020204" pitchFamily="34" charset="0"/>
                <a:cs typeface="Arial" panose="020B0604020202020204" pitchFamily="34" charset="0"/>
              </a:rPr>
              <a:t>Competenze possedute e competenze richieste a seguito di riorganizzazioni</a:t>
            </a:r>
          </a:p>
          <a:p>
            <a:pPr lvl="1" eaLnBrk="1" hangingPunct="1">
              <a:lnSpc>
                <a:spcPct val="80000"/>
              </a:lnSpc>
              <a:buFont typeface="Wingdings" panose="05000000000000000000" pitchFamily="2" charset="2"/>
              <a:buChar char="§"/>
            </a:pPr>
            <a:r>
              <a:rPr lang="it-IT" altLang="it-IT" sz="2800" dirty="0" smtClean="0">
                <a:solidFill>
                  <a:schemeClr val="tx2"/>
                </a:solidFill>
                <a:latin typeface="Arial" panose="020B0604020202020204" pitchFamily="34" charset="0"/>
                <a:cs typeface="Arial" panose="020B0604020202020204" pitchFamily="34" charset="0"/>
              </a:rPr>
              <a:t>Livello di competitività interno ed esterno</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2016125" y="503238"/>
            <a:ext cx="7804150" cy="1368425"/>
          </a:xfrm>
        </p:spPr>
        <p:txBody>
          <a:bodyPr lIns="105871" tIns="52007" rIns="105871" bIns="52007" anchor="b"/>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Progettazione di un intervento formativo</a:t>
            </a:r>
          </a:p>
        </p:txBody>
      </p:sp>
      <p:sp>
        <p:nvSpPr>
          <p:cNvPr id="27651" name="Rectangle 3"/>
          <p:cNvSpPr>
            <a:spLocks noGrp="1" noChangeArrowheads="1"/>
          </p:cNvSpPr>
          <p:nvPr>
            <p:ph idx="1"/>
          </p:nvPr>
        </p:nvSpPr>
        <p:spPr>
          <a:xfrm>
            <a:off x="1008063" y="2447925"/>
            <a:ext cx="9767887" cy="3360738"/>
          </a:xfrm>
          <a:noFill/>
        </p:spPr>
        <p:txBody>
          <a:bodyPr lIns="105871" tIns="52007" rIns="105871" bIns="52007">
            <a:normAutofit/>
          </a:bodyPr>
          <a:lstStyle/>
          <a:p>
            <a:pPr lvl="1">
              <a:buFont typeface="Wingdings" panose="05000000000000000000" pitchFamily="2" charset="2"/>
              <a:buChar char="§"/>
            </a:pPr>
            <a:r>
              <a:rPr lang="it-IT" altLang="it-IT" sz="3200" b="1" dirty="0" smtClean="0">
                <a:solidFill>
                  <a:schemeClr val="tx2"/>
                </a:solidFill>
                <a:latin typeface="Arial" panose="020B0604020202020204" pitchFamily="34" charset="0"/>
                <a:cs typeface="Arial" panose="020B0604020202020204" pitchFamily="34" charset="0"/>
              </a:rPr>
              <a:t>Analisi dei fabbisogni formativi</a:t>
            </a:r>
            <a:r>
              <a:rPr lang="it-IT" altLang="it-IT" sz="3200" dirty="0" smtClean="0">
                <a:solidFill>
                  <a:schemeClr val="tx2"/>
                </a:solidFill>
                <a:latin typeface="Arial" panose="020B0604020202020204" pitchFamily="34" charset="0"/>
                <a:cs typeface="Arial" panose="020B0604020202020204" pitchFamily="34" charset="0"/>
              </a:rPr>
              <a:t> (chi deve essere formato e perché)</a:t>
            </a:r>
          </a:p>
          <a:p>
            <a:pPr lvl="1">
              <a:buFont typeface="Wingdings" panose="05000000000000000000" pitchFamily="2" charset="2"/>
              <a:buChar char="§"/>
            </a:pPr>
            <a:r>
              <a:rPr lang="it-IT" altLang="it-IT" sz="3200" b="1" dirty="0" smtClean="0">
                <a:solidFill>
                  <a:schemeClr val="tx2"/>
                </a:solidFill>
                <a:latin typeface="Arial" panose="020B0604020202020204" pitchFamily="34" charset="0"/>
                <a:cs typeface="Arial" panose="020B0604020202020204" pitchFamily="34" charset="0"/>
              </a:rPr>
              <a:t>Scelta delle modalità di esecuzione</a:t>
            </a:r>
            <a:r>
              <a:rPr lang="it-IT" altLang="it-IT" sz="3200" dirty="0" smtClean="0">
                <a:solidFill>
                  <a:schemeClr val="tx2"/>
                </a:solidFill>
                <a:latin typeface="Arial" panose="020B0604020202020204" pitchFamily="34" charset="0"/>
                <a:cs typeface="Arial" panose="020B0604020202020204" pitchFamily="34" charset="0"/>
              </a:rPr>
              <a:t> (come e quando)</a:t>
            </a:r>
          </a:p>
          <a:p>
            <a:pPr lvl="1">
              <a:buFont typeface="Wingdings" panose="05000000000000000000" pitchFamily="2" charset="2"/>
              <a:buChar char="§"/>
            </a:pPr>
            <a:r>
              <a:rPr lang="it-IT" altLang="it-IT" sz="3200" b="1" dirty="0" smtClean="0">
                <a:solidFill>
                  <a:schemeClr val="tx2"/>
                </a:solidFill>
                <a:latin typeface="Arial" panose="020B0604020202020204" pitchFamily="34" charset="0"/>
                <a:cs typeface="Arial" panose="020B0604020202020204" pitchFamily="34" charset="0"/>
              </a:rPr>
              <a:t>Attuazione </a:t>
            </a:r>
          </a:p>
          <a:p>
            <a:pPr lvl="1">
              <a:buFont typeface="Wingdings" panose="05000000000000000000" pitchFamily="2" charset="2"/>
              <a:buChar char="§"/>
            </a:pPr>
            <a:r>
              <a:rPr lang="it-IT" altLang="it-IT" sz="3200" b="1" dirty="0" smtClean="0">
                <a:solidFill>
                  <a:schemeClr val="tx2"/>
                </a:solidFill>
                <a:latin typeface="Arial" panose="020B0604020202020204" pitchFamily="34" charset="0"/>
                <a:cs typeface="Arial" panose="020B0604020202020204" pitchFamily="34" charset="0"/>
              </a:rPr>
              <a:t>Analisi dei risultati</a:t>
            </a:r>
            <a:r>
              <a:rPr lang="it-IT" altLang="it-IT" sz="3200" dirty="0" smtClean="0">
                <a:solidFill>
                  <a:schemeClr val="tx2"/>
                </a:solidFill>
                <a:latin typeface="Arial" panose="020B0604020202020204" pitchFamily="34" charset="0"/>
                <a:cs typeface="Arial" panose="020B0604020202020204" pitchFamily="34" charset="0"/>
              </a:rPr>
              <a:t> (verifica dell’apprendimento e del grado di soddisfazione)</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863600" y="504825"/>
            <a:ext cx="10369550" cy="793750"/>
          </a:xfrm>
        </p:spPr>
        <p:txBody>
          <a:bodyPr lIns="105871" tIns="52007" rIns="105871" bIns="52007" anchor="b"/>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Sistema di valutazione</a:t>
            </a:r>
          </a:p>
        </p:txBody>
      </p:sp>
      <p:sp>
        <p:nvSpPr>
          <p:cNvPr id="28675" name="Rectangle 3"/>
          <p:cNvSpPr>
            <a:spLocks noGrp="1" noChangeArrowheads="1"/>
          </p:cNvSpPr>
          <p:nvPr>
            <p:ph idx="1"/>
          </p:nvPr>
        </p:nvSpPr>
        <p:spPr>
          <a:xfrm>
            <a:off x="679450" y="1785938"/>
            <a:ext cx="9761538" cy="4046537"/>
          </a:xfrm>
          <a:noFill/>
        </p:spPr>
        <p:txBody>
          <a:bodyPr lIns="105871" tIns="52007" rIns="105871" bIns="52007"/>
          <a:lstStyle/>
          <a:p>
            <a:pPr marL="360000" lvl="1">
              <a:spcBef>
                <a:spcPts val="1800"/>
              </a:spcBef>
              <a:buFont typeface="Wingdings" panose="05000000000000000000" pitchFamily="2" charset="2"/>
              <a:buChar char="Ø"/>
            </a:pPr>
            <a:r>
              <a:rPr lang="it-IT" altLang="it-IT" sz="3600" b="1" dirty="0" smtClean="0">
                <a:solidFill>
                  <a:schemeClr val="tx2"/>
                </a:solidFill>
                <a:latin typeface="Arial" panose="020B0604020202020204" pitchFamily="34" charset="0"/>
                <a:cs typeface="Arial" panose="020B0604020202020204" pitchFamily="34" charset="0"/>
              </a:rPr>
              <a:t>Valutazione della posizione</a:t>
            </a:r>
            <a:r>
              <a:rPr lang="it-IT" altLang="it-IT" sz="3600" dirty="0" smtClean="0">
                <a:solidFill>
                  <a:schemeClr val="tx2"/>
                </a:solidFill>
                <a:latin typeface="Arial" panose="020B0604020202020204" pitchFamily="34" charset="0"/>
                <a:cs typeface="Arial" panose="020B0604020202020204" pitchFamily="34" charset="0"/>
              </a:rPr>
              <a:t>: si valuta il posto indipendentemente da chi lo occupa</a:t>
            </a:r>
          </a:p>
          <a:p>
            <a:pPr marL="360000" lvl="1">
              <a:spcBef>
                <a:spcPts val="1800"/>
              </a:spcBef>
              <a:buFont typeface="Wingdings" panose="05000000000000000000" pitchFamily="2" charset="2"/>
              <a:buChar char="Ø"/>
            </a:pPr>
            <a:r>
              <a:rPr lang="it-IT" altLang="it-IT" sz="3600" b="1" dirty="0" smtClean="0">
                <a:solidFill>
                  <a:schemeClr val="tx2"/>
                </a:solidFill>
                <a:latin typeface="Arial" panose="020B0604020202020204" pitchFamily="34" charset="0"/>
                <a:cs typeface="Arial" panose="020B0604020202020204" pitchFamily="34" charset="0"/>
              </a:rPr>
              <a:t>Valutazione della prestazione:</a:t>
            </a:r>
            <a:r>
              <a:rPr lang="it-IT" altLang="it-IT" sz="3600" dirty="0" smtClean="0">
                <a:solidFill>
                  <a:schemeClr val="tx2"/>
                </a:solidFill>
                <a:latin typeface="Arial" panose="020B0604020202020204" pitchFamily="34" charset="0"/>
                <a:cs typeface="Arial" panose="020B0604020202020204" pitchFamily="34" charset="0"/>
              </a:rPr>
              <a:t> si valuta il rendimento</a:t>
            </a:r>
          </a:p>
          <a:p>
            <a:pPr marL="360000" lvl="1">
              <a:spcBef>
                <a:spcPts val="1800"/>
              </a:spcBef>
              <a:buFont typeface="Wingdings" panose="05000000000000000000" pitchFamily="2" charset="2"/>
              <a:buChar char="Ø"/>
            </a:pPr>
            <a:r>
              <a:rPr lang="it-IT" altLang="it-IT" sz="3600" b="1" dirty="0" smtClean="0">
                <a:solidFill>
                  <a:schemeClr val="tx2"/>
                </a:solidFill>
                <a:latin typeface="Arial" panose="020B0604020202020204" pitchFamily="34" charset="0"/>
                <a:cs typeface="Arial" panose="020B0604020202020204" pitchFamily="34" charset="0"/>
              </a:rPr>
              <a:t>Valutazione del potenziale:</a:t>
            </a:r>
            <a:r>
              <a:rPr lang="it-IT" altLang="it-IT" sz="3600" dirty="0" smtClean="0">
                <a:solidFill>
                  <a:schemeClr val="tx2"/>
                </a:solidFill>
                <a:latin typeface="Arial" panose="020B0604020202020204" pitchFamily="34" charset="0"/>
                <a:cs typeface="Arial" panose="020B0604020202020204" pitchFamily="34" charset="0"/>
              </a:rPr>
              <a:t> si valuta la capacità di sviluppo professionale</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576263" y="287338"/>
            <a:ext cx="10369550" cy="1441450"/>
          </a:xfrm>
        </p:spPr>
        <p:txBody>
          <a:bodyPr lIns="107728" tIns="53864" rIns="107728" bIns="53864"/>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Valutazione della posizione</a:t>
            </a:r>
          </a:p>
        </p:txBody>
      </p:sp>
      <p:sp>
        <p:nvSpPr>
          <p:cNvPr id="29699" name="Rectangle 3"/>
          <p:cNvSpPr>
            <a:spLocks noGrp="1" noChangeArrowheads="1"/>
          </p:cNvSpPr>
          <p:nvPr>
            <p:ph idx="1"/>
          </p:nvPr>
        </p:nvSpPr>
        <p:spPr>
          <a:xfrm>
            <a:off x="679450" y="2063750"/>
            <a:ext cx="9748838" cy="4273550"/>
          </a:xfrm>
          <a:noFill/>
        </p:spPr>
        <p:txBody>
          <a:bodyPr lIns="107728" tIns="53864" rIns="107728" bIns="53864">
            <a:noAutofit/>
          </a:bodyPr>
          <a:lstStyle/>
          <a:p>
            <a:pPr eaLnBrk="1" hangingPunct="1"/>
            <a:r>
              <a:rPr lang="it-IT" altLang="it-IT" sz="3200" dirty="0" smtClean="0">
                <a:solidFill>
                  <a:schemeClr val="tx2"/>
                </a:solidFill>
                <a:latin typeface="Arial" panose="020B0604020202020204" pitchFamily="34" charset="0"/>
                <a:cs typeface="Arial" panose="020B0604020202020204" pitchFamily="34" charset="0"/>
              </a:rPr>
              <a:t>I sistemi di valutazione/classificazione delle posizioni adempiono a 3 obiettivi:</a:t>
            </a:r>
          </a:p>
          <a:p>
            <a:pPr lvl="1">
              <a:buFont typeface="Wingdings" panose="05000000000000000000" pitchFamily="2" charset="2"/>
              <a:buChar char="§"/>
            </a:pPr>
            <a:r>
              <a:rPr lang="it-IT" altLang="it-IT" sz="3200" dirty="0" smtClean="0">
                <a:solidFill>
                  <a:schemeClr val="tx2"/>
                </a:solidFill>
                <a:latin typeface="Arial" panose="020B0604020202020204" pitchFamily="34" charset="0"/>
                <a:cs typeface="Arial" panose="020B0604020202020204" pitchFamily="34" charset="0"/>
              </a:rPr>
              <a:t>identificazione del lavoro</a:t>
            </a:r>
          </a:p>
          <a:p>
            <a:pPr lvl="1">
              <a:buFont typeface="Wingdings" panose="05000000000000000000" pitchFamily="2" charset="2"/>
              <a:buChar char="§"/>
            </a:pPr>
            <a:r>
              <a:rPr lang="it-IT" altLang="it-IT" sz="3200" dirty="0" smtClean="0">
                <a:solidFill>
                  <a:schemeClr val="tx2"/>
                </a:solidFill>
                <a:latin typeface="Arial" panose="020B0604020202020204" pitchFamily="34" charset="0"/>
                <a:cs typeface="Arial" panose="020B0604020202020204" pitchFamily="34" charset="0"/>
              </a:rPr>
              <a:t>classificare il lavoro interno a fini conoscitivi e riorganizzativi</a:t>
            </a:r>
          </a:p>
          <a:p>
            <a:pPr lvl="1">
              <a:buFont typeface="Wingdings" panose="05000000000000000000" pitchFamily="2" charset="2"/>
              <a:buChar char="§"/>
            </a:pPr>
            <a:r>
              <a:rPr lang="it-IT" altLang="it-IT" sz="3200" dirty="0" smtClean="0">
                <a:solidFill>
                  <a:schemeClr val="tx2"/>
                </a:solidFill>
                <a:latin typeface="Arial" panose="020B0604020202020204" pitchFamily="34" charset="0"/>
                <a:cs typeface="Arial" panose="020B0604020202020204" pitchFamily="34" charset="0"/>
              </a:rPr>
              <a:t>identificare sul mercato interno o esterno una data posizione e associarvi un determinato valore economico</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lIns="107728" tIns="53864" rIns="107728" bIns="53864"/>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Sistemi di valutazione</a:t>
            </a:r>
            <a:r>
              <a:rPr lang="it-IT" sz="4300" smtClean="0">
                <a:solidFill>
                  <a:schemeClr val="tx2"/>
                </a:solidFill>
                <a:effectLst>
                  <a:outerShdw blurRad="38100" dist="38100" dir="2700000" algn="tl">
                    <a:srgbClr val="C0C0C0"/>
                  </a:outerShdw>
                </a:effectLst>
                <a:latin typeface="Tahoma" pitchFamily="34" charset="0"/>
              </a:rPr>
              <a:t/>
            </a:r>
            <a:br>
              <a:rPr lang="it-IT" sz="4300" smtClean="0">
                <a:solidFill>
                  <a:schemeClr val="tx2"/>
                </a:solidFill>
                <a:effectLst>
                  <a:outerShdw blurRad="38100" dist="38100" dir="2700000" algn="tl">
                    <a:srgbClr val="C0C0C0"/>
                  </a:outerShdw>
                </a:effectLst>
                <a:latin typeface="Tahoma" pitchFamily="34" charset="0"/>
              </a:rPr>
            </a:br>
            <a:r>
              <a:rPr lang="it-IT" sz="4400" b="1" smtClean="0">
                <a:solidFill>
                  <a:schemeClr val="tx2"/>
                </a:solidFill>
                <a:effectLst>
                  <a:outerShdw blurRad="38100" dist="38100" dir="2700000" algn="tl">
                    <a:srgbClr val="C0C0C0"/>
                  </a:outerShdw>
                </a:effectLst>
                <a:latin typeface="Tahoma" pitchFamily="34" charset="0"/>
              </a:rPr>
              <a:t>della posizione</a:t>
            </a:r>
          </a:p>
        </p:txBody>
      </p:sp>
      <p:sp>
        <p:nvSpPr>
          <p:cNvPr id="30723" name="Rectangle 3"/>
          <p:cNvSpPr>
            <a:spLocks noGrp="1" noChangeArrowheads="1"/>
          </p:cNvSpPr>
          <p:nvPr>
            <p:ph idx="1"/>
          </p:nvPr>
        </p:nvSpPr>
        <p:spPr>
          <a:xfrm>
            <a:off x="647700" y="2163763"/>
            <a:ext cx="10369550" cy="4244975"/>
          </a:xfrm>
          <a:noFill/>
        </p:spPr>
        <p:txBody>
          <a:bodyPr lIns="107728" tIns="53864" rIns="107728" bIns="53864">
            <a:normAutofit/>
          </a:bodyPr>
          <a:lstStyle/>
          <a:p>
            <a:pPr lvl="1">
              <a:buFont typeface="Wingdings" panose="05000000000000000000" pitchFamily="2" charset="2"/>
              <a:buChar char="§"/>
            </a:pPr>
            <a:r>
              <a:rPr lang="it-IT" altLang="it-IT" sz="3200" b="1" dirty="0">
                <a:solidFill>
                  <a:schemeClr val="tx2"/>
                </a:solidFill>
                <a:latin typeface="Arial" panose="020B0604020202020204" pitchFamily="34" charset="0"/>
              </a:rPr>
              <a:t>Sistemi basati sull’oggetto</a:t>
            </a:r>
            <a:r>
              <a:rPr lang="it-IT" altLang="it-IT" sz="3200" dirty="0">
                <a:solidFill>
                  <a:schemeClr val="tx2"/>
                </a:solidFill>
                <a:latin typeface="Arial" panose="020B0604020202020204" pitchFamily="34" charset="0"/>
              </a:rPr>
              <a:t>: si valuta il posto indipendentemente da chi lo copre (job </a:t>
            </a:r>
            <a:r>
              <a:rPr lang="it-IT" altLang="it-IT" sz="3200" dirty="0" err="1">
                <a:solidFill>
                  <a:schemeClr val="tx2"/>
                </a:solidFill>
                <a:latin typeface="Arial" panose="020B0604020202020204" pitchFamily="34" charset="0"/>
              </a:rPr>
              <a:t>evaluation</a:t>
            </a:r>
            <a:r>
              <a:rPr lang="it-IT" altLang="it-IT" sz="3200" dirty="0">
                <a:solidFill>
                  <a:schemeClr val="tx2"/>
                </a:solidFill>
                <a:latin typeface="Arial" panose="020B0604020202020204" pitchFamily="34" charset="0"/>
              </a:rPr>
              <a:t>); l’attenzione è rivolta ai compiti svolti dalla posizione</a:t>
            </a:r>
          </a:p>
          <a:p>
            <a:pPr lvl="1">
              <a:buFont typeface="Wingdings" panose="05000000000000000000" pitchFamily="2" charset="2"/>
              <a:buChar char="§"/>
            </a:pPr>
            <a:r>
              <a:rPr lang="it-IT" altLang="it-IT" sz="3200" b="1" dirty="0">
                <a:solidFill>
                  <a:schemeClr val="tx2"/>
                </a:solidFill>
                <a:latin typeface="Arial" panose="020B0604020202020204" pitchFamily="34" charset="0"/>
              </a:rPr>
              <a:t>Sistemi basati sul soggetto</a:t>
            </a:r>
            <a:r>
              <a:rPr lang="it-IT" altLang="it-IT" sz="3200" dirty="0">
                <a:solidFill>
                  <a:schemeClr val="tx2"/>
                </a:solidFill>
                <a:latin typeface="Arial" panose="020B0604020202020204" pitchFamily="34" charset="0"/>
              </a:rPr>
              <a:t>: si valutano le competenze richieste  per ricoprire la posizione (</a:t>
            </a:r>
            <a:r>
              <a:rPr lang="it-IT" altLang="it-IT" sz="3200" dirty="0" err="1">
                <a:solidFill>
                  <a:schemeClr val="tx2"/>
                </a:solidFill>
                <a:latin typeface="Arial" panose="020B0604020202020204" pitchFamily="34" charset="0"/>
              </a:rPr>
              <a:t>skill</a:t>
            </a:r>
            <a:r>
              <a:rPr lang="it-IT" altLang="it-IT" sz="3200" dirty="0">
                <a:solidFill>
                  <a:schemeClr val="tx2"/>
                </a:solidFill>
                <a:latin typeface="Arial" panose="020B0604020202020204" pitchFamily="34" charset="0"/>
              </a:rPr>
              <a:t> </a:t>
            </a:r>
            <a:r>
              <a:rPr lang="it-IT" altLang="it-IT" sz="3200" dirty="0" err="1">
                <a:solidFill>
                  <a:schemeClr val="tx2"/>
                </a:solidFill>
                <a:latin typeface="Arial" panose="020B0604020202020204" pitchFamily="34" charset="0"/>
              </a:rPr>
              <a:t>evaluation</a:t>
            </a:r>
            <a:r>
              <a:rPr lang="it-IT" altLang="it-IT" sz="3200" dirty="0">
                <a:solidFill>
                  <a:schemeClr val="tx2"/>
                </a:solidFill>
                <a:latin typeface="Arial" panose="020B0604020202020204" pitchFamily="34" charset="0"/>
              </a:rPr>
              <a:t>); tipico delle forme professionali dove è richiesta una standardizzazione delle competenze</a:t>
            </a:r>
          </a:p>
          <a:p>
            <a:pPr lvl="1">
              <a:buFont typeface="Wingdings" panose="05000000000000000000" pitchFamily="2" charset="2"/>
              <a:buChar char="§"/>
            </a:pPr>
            <a:r>
              <a:rPr lang="it-IT" altLang="it-IT" sz="3200" b="1" dirty="0">
                <a:solidFill>
                  <a:schemeClr val="tx2"/>
                </a:solidFill>
                <a:latin typeface="Arial" panose="020B0604020202020204" pitchFamily="34" charset="0"/>
              </a:rPr>
              <a:t>Sistemi misti</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lIns="107728" tIns="53864" rIns="107728" bIns="53864"/>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Metodi di job evaluation</a:t>
            </a:r>
            <a:r>
              <a:rPr lang="it-IT" smtClean="0"/>
              <a:t> </a:t>
            </a:r>
          </a:p>
        </p:txBody>
      </p:sp>
      <p:sp>
        <p:nvSpPr>
          <p:cNvPr id="31747" name="Rectangle 3"/>
          <p:cNvSpPr>
            <a:spLocks noGrp="1" noChangeArrowheads="1"/>
          </p:cNvSpPr>
          <p:nvPr>
            <p:ph idx="1"/>
          </p:nvPr>
        </p:nvSpPr>
        <p:spPr>
          <a:xfrm>
            <a:off x="1285875" y="2087563"/>
            <a:ext cx="9112250" cy="3122612"/>
          </a:xfrm>
          <a:noFill/>
        </p:spPr>
        <p:txBody>
          <a:bodyPr lIns="107728" tIns="53864" rIns="107728" bIns="53864">
            <a:noAutofit/>
          </a:bodyPr>
          <a:lstStyle/>
          <a:p>
            <a:pPr marL="0" indent="0" defTabSz="1249363" eaLnBrk="0" fontAlgn="base" hangingPunct="0">
              <a:lnSpc>
                <a:spcPct val="90000"/>
              </a:lnSpc>
              <a:spcBef>
                <a:spcPct val="50000"/>
              </a:spcBef>
              <a:spcAft>
                <a:spcPct val="0"/>
              </a:spcAft>
              <a:buNone/>
            </a:pPr>
            <a:r>
              <a:rPr lang="it-IT" altLang="it-IT" sz="2800" b="1" dirty="0">
                <a:solidFill>
                  <a:schemeClr val="tx2"/>
                </a:solidFill>
                <a:latin typeface="Arial" panose="020B0604020202020204" pitchFamily="34" charset="0"/>
              </a:rPr>
              <a:t>Job ranking </a:t>
            </a:r>
            <a:r>
              <a:rPr lang="it-IT" altLang="it-IT" sz="2800" dirty="0">
                <a:solidFill>
                  <a:schemeClr val="tx2"/>
                </a:solidFill>
                <a:latin typeface="Arial" panose="020B0604020202020204" pitchFamily="34" charset="0"/>
              </a:rPr>
              <a:t>= i compiti vengono classificati per ordine di importanza senza spiegare la distanza tra le posizioni</a:t>
            </a:r>
          </a:p>
          <a:p>
            <a:pPr marL="0" indent="0" defTabSz="1249363" eaLnBrk="0" fontAlgn="base" hangingPunct="0">
              <a:lnSpc>
                <a:spcPct val="90000"/>
              </a:lnSpc>
              <a:spcBef>
                <a:spcPct val="50000"/>
              </a:spcBef>
              <a:spcAft>
                <a:spcPct val="0"/>
              </a:spcAft>
              <a:buNone/>
            </a:pPr>
            <a:r>
              <a:rPr lang="it-IT" altLang="it-IT" sz="2800" b="1" dirty="0">
                <a:solidFill>
                  <a:schemeClr val="tx2"/>
                </a:solidFill>
                <a:latin typeface="Arial" panose="020B0604020202020204" pitchFamily="34" charset="0"/>
              </a:rPr>
              <a:t>Job </a:t>
            </a:r>
            <a:r>
              <a:rPr lang="it-IT" altLang="it-IT" sz="2800" b="1" dirty="0" err="1">
                <a:solidFill>
                  <a:schemeClr val="tx2"/>
                </a:solidFill>
                <a:latin typeface="Arial" panose="020B0604020202020204" pitchFamily="34" charset="0"/>
              </a:rPr>
              <a:t>classification</a:t>
            </a:r>
            <a:r>
              <a:rPr lang="it-IT" altLang="it-IT" sz="2800" b="1" dirty="0">
                <a:solidFill>
                  <a:schemeClr val="tx2"/>
                </a:solidFill>
                <a:latin typeface="Arial" panose="020B0604020202020204" pitchFamily="34" charset="0"/>
              </a:rPr>
              <a:t> </a:t>
            </a:r>
            <a:r>
              <a:rPr lang="it-IT" altLang="it-IT" sz="2800" dirty="0">
                <a:solidFill>
                  <a:schemeClr val="tx2"/>
                </a:solidFill>
                <a:latin typeface="Arial" panose="020B0604020202020204" pitchFamily="34" charset="0"/>
              </a:rPr>
              <a:t>= si individuano delle classi e sottoclassi di inquadramento e si collocano le posizioni in queste classi</a:t>
            </a:r>
          </a:p>
          <a:p>
            <a:pPr marL="0" indent="0" defTabSz="1249363" eaLnBrk="0" fontAlgn="base" hangingPunct="0">
              <a:lnSpc>
                <a:spcPct val="90000"/>
              </a:lnSpc>
              <a:spcBef>
                <a:spcPct val="50000"/>
              </a:spcBef>
              <a:spcAft>
                <a:spcPct val="0"/>
              </a:spcAft>
              <a:buNone/>
            </a:pPr>
            <a:r>
              <a:rPr lang="it-IT" altLang="it-IT" sz="2800" b="1" dirty="0">
                <a:solidFill>
                  <a:schemeClr val="tx2"/>
                </a:solidFill>
                <a:latin typeface="Arial" panose="020B0604020202020204" pitchFamily="34" charset="0"/>
              </a:rPr>
              <a:t>Metodo del punteggio </a:t>
            </a:r>
            <a:r>
              <a:rPr lang="it-IT" altLang="it-IT" sz="2800" dirty="0">
                <a:solidFill>
                  <a:schemeClr val="tx2"/>
                </a:solidFill>
                <a:latin typeface="Arial" panose="020B0604020202020204" pitchFamily="34" charset="0"/>
              </a:rPr>
              <a:t>= il compito viene scomposto in fattori e ciascuno riceve un punteggio (Metodo </a:t>
            </a:r>
            <a:r>
              <a:rPr lang="it-IT" altLang="it-IT" sz="2800" dirty="0" err="1">
                <a:solidFill>
                  <a:schemeClr val="tx2"/>
                </a:solidFill>
                <a:latin typeface="Arial" panose="020B0604020202020204" pitchFamily="34" charset="0"/>
              </a:rPr>
              <a:t>Hay</a:t>
            </a:r>
            <a:r>
              <a:rPr lang="it-IT" altLang="it-IT" sz="2800" dirty="0">
                <a:solidFill>
                  <a:schemeClr val="tx2"/>
                </a:solidFill>
                <a:latin typeface="Arial" panose="020B0604020202020204" pitchFamily="34"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590550" y="2089150"/>
            <a:ext cx="2901950" cy="822325"/>
          </a:xfrm>
          <a:prstGeom prst="rect">
            <a:avLst/>
          </a:prstGeom>
          <a:solidFill>
            <a:srgbClr val="00FF00"/>
          </a:solidFill>
          <a:ln w="12700">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5123" name="Rectangle 3"/>
          <p:cNvSpPr>
            <a:spLocks noChangeArrowheads="1"/>
          </p:cNvSpPr>
          <p:nvPr/>
        </p:nvSpPr>
        <p:spPr bwMode="auto">
          <a:xfrm>
            <a:off x="590550" y="5338763"/>
            <a:ext cx="2708275" cy="973137"/>
          </a:xfrm>
          <a:prstGeom prst="rect">
            <a:avLst/>
          </a:prstGeom>
          <a:solidFill>
            <a:srgbClr val="00FF00"/>
          </a:solidFill>
          <a:ln w="12700">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5124" name="Rectangle 4"/>
          <p:cNvSpPr>
            <a:spLocks noChangeArrowheads="1"/>
          </p:cNvSpPr>
          <p:nvPr/>
        </p:nvSpPr>
        <p:spPr bwMode="auto">
          <a:xfrm>
            <a:off x="7904163" y="5343525"/>
            <a:ext cx="2874962" cy="900113"/>
          </a:xfrm>
          <a:prstGeom prst="rect">
            <a:avLst/>
          </a:prstGeom>
          <a:solidFill>
            <a:srgbClr val="00FF00"/>
          </a:solidFill>
          <a:ln w="12700">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5125" name="Rectangle 5"/>
          <p:cNvSpPr>
            <a:spLocks noChangeArrowheads="1"/>
          </p:cNvSpPr>
          <p:nvPr/>
        </p:nvSpPr>
        <p:spPr bwMode="auto">
          <a:xfrm>
            <a:off x="4217988" y="1635125"/>
            <a:ext cx="2660650" cy="701675"/>
          </a:xfrm>
          <a:prstGeom prst="rect">
            <a:avLst/>
          </a:prstGeom>
          <a:solidFill>
            <a:srgbClr val="00FF00"/>
          </a:solidFill>
          <a:ln w="12700">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5126" name="Rectangle 6"/>
          <p:cNvSpPr>
            <a:spLocks noChangeArrowheads="1"/>
          </p:cNvSpPr>
          <p:nvPr/>
        </p:nvSpPr>
        <p:spPr bwMode="auto">
          <a:xfrm>
            <a:off x="4129088" y="5794375"/>
            <a:ext cx="2841625" cy="700088"/>
          </a:xfrm>
          <a:prstGeom prst="rect">
            <a:avLst/>
          </a:prstGeom>
          <a:solidFill>
            <a:srgbClr val="00FF00">
              <a:alpha val="98822"/>
            </a:srgbClr>
          </a:solidFill>
          <a:ln w="12700">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5127" name="Line 7"/>
          <p:cNvSpPr>
            <a:spLocks noChangeShapeType="1"/>
          </p:cNvSpPr>
          <p:nvPr/>
        </p:nvSpPr>
        <p:spPr bwMode="auto">
          <a:xfrm>
            <a:off x="5514975" y="2359025"/>
            <a:ext cx="0" cy="101441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it-IT"/>
          </a:p>
        </p:txBody>
      </p:sp>
      <p:sp>
        <p:nvSpPr>
          <p:cNvPr id="5128" name="Text Box 8"/>
          <p:cNvSpPr txBox="1">
            <a:spLocks noChangeArrowheads="1"/>
          </p:cNvSpPr>
          <p:nvPr/>
        </p:nvSpPr>
        <p:spPr bwMode="auto">
          <a:xfrm>
            <a:off x="617538" y="2087563"/>
            <a:ext cx="28606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2300" b="1">
                <a:solidFill>
                  <a:srgbClr val="CC0066"/>
                </a:solidFill>
              </a:rPr>
              <a:t>PIANIFICAZIONE</a:t>
            </a:r>
          </a:p>
          <a:p>
            <a:pPr algn="ctr" eaLnBrk="1" hangingPunct="1">
              <a:spcBef>
                <a:spcPct val="0"/>
              </a:spcBef>
              <a:buClrTx/>
              <a:buSzTx/>
              <a:buFontTx/>
              <a:buNone/>
            </a:pPr>
            <a:r>
              <a:rPr lang="it-IT" altLang="it-IT" sz="2300" b="1">
                <a:solidFill>
                  <a:srgbClr val="CC0066"/>
                </a:solidFill>
              </a:rPr>
              <a:t>RISORSE</a:t>
            </a:r>
            <a:endParaRPr lang="it-IT" altLang="it-IT" sz="3300" b="1">
              <a:solidFill>
                <a:srgbClr val="CC0066"/>
              </a:solidFill>
            </a:endParaRPr>
          </a:p>
        </p:txBody>
      </p:sp>
      <p:sp>
        <p:nvSpPr>
          <p:cNvPr id="5129" name="Text Box 9"/>
          <p:cNvSpPr txBox="1">
            <a:spLocks noChangeArrowheads="1"/>
          </p:cNvSpPr>
          <p:nvPr/>
        </p:nvSpPr>
        <p:spPr bwMode="auto">
          <a:xfrm>
            <a:off x="955675" y="5400675"/>
            <a:ext cx="19335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2300" b="1">
                <a:solidFill>
                  <a:srgbClr val="CC0066"/>
                </a:solidFill>
              </a:rPr>
              <a:t>SISTEMA</a:t>
            </a:r>
          </a:p>
          <a:p>
            <a:pPr algn="ctr" eaLnBrk="1" hangingPunct="1">
              <a:spcBef>
                <a:spcPct val="0"/>
              </a:spcBef>
              <a:buClrTx/>
              <a:buSzTx/>
              <a:buFontTx/>
              <a:buNone/>
            </a:pPr>
            <a:r>
              <a:rPr lang="it-IT" altLang="it-IT" sz="2300" b="1">
                <a:solidFill>
                  <a:srgbClr val="CC0066"/>
                </a:solidFill>
              </a:rPr>
              <a:t>PREMIANTE</a:t>
            </a:r>
            <a:endParaRPr lang="it-IT" altLang="it-IT" sz="3300" b="1">
              <a:solidFill>
                <a:srgbClr val="CC0066"/>
              </a:solidFill>
            </a:endParaRPr>
          </a:p>
        </p:txBody>
      </p:sp>
      <p:sp>
        <p:nvSpPr>
          <p:cNvPr id="5130" name="Text Box 10"/>
          <p:cNvSpPr txBox="1">
            <a:spLocks noChangeArrowheads="1"/>
          </p:cNvSpPr>
          <p:nvPr/>
        </p:nvSpPr>
        <p:spPr bwMode="auto">
          <a:xfrm>
            <a:off x="4475163" y="1814513"/>
            <a:ext cx="204946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2300" b="1">
                <a:solidFill>
                  <a:srgbClr val="CC0066"/>
                </a:solidFill>
              </a:rPr>
              <a:t>SELEZIONE</a:t>
            </a:r>
            <a:endParaRPr lang="it-IT" altLang="it-IT" sz="3300" b="1">
              <a:solidFill>
                <a:srgbClr val="CC0066"/>
              </a:solidFill>
            </a:endParaRPr>
          </a:p>
        </p:txBody>
      </p:sp>
      <p:sp>
        <p:nvSpPr>
          <p:cNvPr id="5131" name="Text Box 11"/>
          <p:cNvSpPr txBox="1">
            <a:spLocks noChangeArrowheads="1"/>
          </p:cNvSpPr>
          <p:nvPr/>
        </p:nvSpPr>
        <p:spPr bwMode="auto">
          <a:xfrm>
            <a:off x="4217988" y="5905500"/>
            <a:ext cx="2633662"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2300" b="1">
                <a:solidFill>
                  <a:srgbClr val="CC0066"/>
                </a:solidFill>
              </a:rPr>
              <a:t>FORMAZIONE</a:t>
            </a:r>
            <a:endParaRPr lang="it-IT" altLang="it-IT" sz="3300" b="1">
              <a:solidFill>
                <a:srgbClr val="CC0066"/>
              </a:solidFill>
            </a:endParaRPr>
          </a:p>
        </p:txBody>
      </p:sp>
      <p:sp>
        <p:nvSpPr>
          <p:cNvPr id="5132" name="Text Box 12"/>
          <p:cNvSpPr txBox="1">
            <a:spLocks noChangeArrowheads="1"/>
          </p:cNvSpPr>
          <p:nvPr/>
        </p:nvSpPr>
        <p:spPr bwMode="auto">
          <a:xfrm>
            <a:off x="7975600" y="5468938"/>
            <a:ext cx="27495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lnSpc>
                <a:spcPts val="2575"/>
              </a:lnSpc>
              <a:spcBef>
                <a:spcPct val="0"/>
              </a:spcBef>
              <a:buClrTx/>
              <a:buSzTx/>
              <a:buFontTx/>
              <a:buNone/>
            </a:pPr>
            <a:r>
              <a:rPr lang="it-IT" altLang="it-IT" sz="2300" b="1">
                <a:solidFill>
                  <a:srgbClr val="CC0066"/>
                </a:solidFill>
              </a:rPr>
              <a:t>VALUTAZIONE</a:t>
            </a:r>
          </a:p>
          <a:p>
            <a:pPr algn="ctr" eaLnBrk="1" hangingPunct="1">
              <a:lnSpc>
                <a:spcPts val="2575"/>
              </a:lnSpc>
              <a:spcBef>
                <a:spcPct val="0"/>
              </a:spcBef>
              <a:buClrTx/>
              <a:buSzTx/>
              <a:buFontTx/>
              <a:buNone/>
            </a:pPr>
            <a:r>
              <a:rPr lang="it-IT" altLang="it-IT" sz="2300" b="1">
                <a:solidFill>
                  <a:srgbClr val="CC0066"/>
                </a:solidFill>
              </a:rPr>
              <a:t>DEL POTENZIALE</a:t>
            </a:r>
            <a:endParaRPr lang="it-IT" altLang="it-IT" sz="3300" b="1">
              <a:solidFill>
                <a:srgbClr val="CC0066"/>
              </a:solidFill>
            </a:endParaRPr>
          </a:p>
        </p:txBody>
      </p:sp>
      <p:sp>
        <p:nvSpPr>
          <p:cNvPr id="5133" name="Text Box 13"/>
          <p:cNvSpPr txBox="1">
            <a:spLocks noChangeArrowheads="1"/>
          </p:cNvSpPr>
          <p:nvPr/>
        </p:nvSpPr>
        <p:spPr bwMode="auto">
          <a:xfrm>
            <a:off x="8113713" y="1871663"/>
            <a:ext cx="2543175" cy="1101725"/>
          </a:xfrm>
          <a:prstGeom prst="rect">
            <a:avLst/>
          </a:prstGeom>
          <a:solidFill>
            <a:srgbClr val="00FF00"/>
          </a:solidFill>
          <a:ln w="12700">
            <a:solidFill>
              <a:schemeClr val="tx1"/>
            </a:solidFill>
            <a:miter lim="800000"/>
            <a:headEnd/>
            <a:tailEnd/>
          </a:ln>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lnSpc>
                <a:spcPts val="2575"/>
              </a:lnSpc>
              <a:spcBef>
                <a:spcPct val="0"/>
              </a:spcBef>
              <a:buClrTx/>
              <a:buSzTx/>
              <a:buFontTx/>
              <a:buNone/>
            </a:pPr>
            <a:r>
              <a:rPr lang="it-IT" altLang="it-IT" sz="2300" b="1">
                <a:solidFill>
                  <a:srgbClr val="CC0066"/>
                </a:solidFill>
              </a:rPr>
              <a:t>VALUTAZIONE</a:t>
            </a:r>
          </a:p>
          <a:p>
            <a:pPr algn="ctr" eaLnBrk="1" hangingPunct="1">
              <a:lnSpc>
                <a:spcPts val="2575"/>
              </a:lnSpc>
              <a:spcBef>
                <a:spcPct val="0"/>
              </a:spcBef>
              <a:buClrTx/>
              <a:buSzTx/>
              <a:buFontTx/>
              <a:buNone/>
            </a:pPr>
            <a:r>
              <a:rPr lang="it-IT" altLang="it-IT" sz="2300" b="1">
                <a:solidFill>
                  <a:srgbClr val="CC0066"/>
                </a:solidFill>
              </a:rPr>
              <a:t>DELLA</a:t>
            </a:r>
          </a:p>
          <a:p>
            <a:pPr algn="ctr" eaLnBrk="1" hangingPunct="1">
              <a:lnSpc>
                <a:spcPts val="2575"/>
              </a:lnSpc>
              <a:spcBef>
                <a:spcPct val="0"/>
              </a:spcBef>
              <a:buClrTx/>
              <a:buSzTx/>
              <a:buFontTx/>
              <a:buNone/>
            </a:pPr>
            <a:r>
              <a:rPr lang="it-IT" altLang="it-IT" sz="2300" b="1">
                <a:solidFill>
                  <a:srgbClr val="CC0066"/>
                </a:solidFill>
              </a:rPr>
              <a:t>PRESTAZIONE</a:t>
            </a:r>
            <a:endParaRPr lang="it-IT" altLang="it-IT" sz="3300" b="1">
              <a:solidFill>
                <a:srgbClr val="CC0066"/>
              </a:solidFill>
            </a:endParaRPr>
          </a:p>
        </p:txBody>
      </p:sp>
      <p:sp>
        <p:nvSpPr>
          <p:cNvPr id="5134" name="Text Box 14"/>
          <p:cNvSpPr txBox="1">
            <a:spLocks noChangeArrowheads="1"/>
          </p:cNvSpPr>
          <p:nvPr/>
        </p:nvSpPr>
        <p:spPr bwMode="auto">
          <a:xfrm>
            <a:off x="3856038" y="3240088"/>
            <a:ext cx="3273425" cy="1722437"/>
          </a:xfrm>
          <a:prstGeom prst="rect">
            <a:avLst/>
          </a:prstGeom>
          <a:gradFill rotWithShape="1">
            <a:gsLst>
              <a:gs pos="0">
                <a:srgbClr val="FFD8D8"/>
              </a:gs>
              <a:gs pos="100000">
                <a:srgbClr val="FF0000"/>
              </a:gs>
            </a:gsLst>
            <a:path path="shape">
              <a:fillToRect l="50000" t="50000" r="50000" b="50000"/>
            </a:path>
          </a:gradFill>
          <a:ln w="12700">
            <a:solidFill>
              <a:schemeClr val="tx1"/>
            </a:solidFill>
            <a:miter lim="800000"/>
            <a:headEnd/>
            <a:tailEnd/>
          </a:ln>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2800" b="1">
                <a:solidFill>
                  <a:schemeClr val="tx2"/>
                </a:solidFill>
              </a:rPr>
              <a:t>Modelli di </a:t>
            </a:r>
          </a:p>
          <a:p>
            <a:pPr algn="ctr" eaLnBrk="1" hangingPunct="1">
              <a:spcBef>
                <a:spcPct val="0"/>
              </a:spcBef>
              <a:buClrTx/>
              <a:buSzTx/>
              <a:buFontTx/>
              <a:buNone/>
            </a:pPr>
            <a:r>
              <a:rPr lang="it-IT" altLang="it-IT" sz="2800" b="1">
                <a:solidFill>
                  <a:schemeClr val="tx2"/>
                </a:solidFill>
              </a:rPr>
              <a:t>Competenze</a:t>
            </a:r>
          </a:p>
          <a:p>
            <a:pPr algn="ctr" eaLnBrk="1" hangingPunct="1">
              <a:spcBef>
                <a:spcPct val="0"/>
              </a:spcBef>
              <a:buClrTx/>
              <a:buSzTx/>
              <a:buFontTx/>
              <a:buNone/>
            </a:pPr>
            <a:r>
              <a:rPr lang="it-IT" altLang="it-IT" sz="2600" b="1">
                <a:solidFill>
                  <a:schemeClr val="tx2"/>
                </a:solidFill>
              </a:rPr>
              <a:t>=</a:t>
            </a:r>
            <a:r>
              <a:rPr lang="it-IT" altLang="it-IT" sz="2300" b="1">
                <a:solidFill>
                  <a:schemeClr val="tx2"/>
                </a:solidFill>
              </a:rPr>
              <a:t> </a:t>
            </a:r>
          </a:p>
          <a:p>
            <a:pPr algn="ctr" eaLnBrk="1" hangingPunct="1">
              <a:spcBef>
                <a:spcPct val="0"/>
              </a:spcBef>
              <a:buClrTx/>
              <a:buSzTx/>
              <a:buFontTx/>
              <a:buNone/>
            </a:pPr>
            <a:r>
              <a:rPr lang="it-IT" altLang="it-IT" sz="2300" b="1">
                <a:solidFill>
                  <a:schemeClr val="tx2"/>
                </a:solidFill>
              </a:rPr>
              <a:t>Linguaggio comune</a:t>
            </a:r>
          </a:p>
        </p:txBody>
      </p:sp>
      <p:sp>
        <p:nvSpPr>
          <p:cNvPr id="5135" name="Line 15"/>
          <p:cNvSpPr>
            <a:spLocks noChangeShapeType="1"/>
          </p:cNvSpPr>
          <p:nvPr/>
        </p:nvSpPr>
        <p:spPr bwMode="auto">
          <a:xfrm>
            <a:off x="5581650" y="4962525"/>
            <a:ext cx="0" cy="8318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it-IT"/>
          </a:p>
        </p:txBody>
      </p:sp>
      <p:sp>
        <p:nvSpPr>
          <p:cNvPr id="5136" name="Line 16"/>
          <p:cNvSpPr>
            <a:spLocks noChangeShapeType="1"/>
          </p:cNvSpPr>
          <p:nvPr/>
        </p:nvSpPr>
        <p:spPr bwMode="auto">
          <a:xfrm>
            <a:off x="1951038" y="2921000"/>
            <a:ext cx="1905000" cy="45243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it-IT"/>
          </a:p>
        </p:txBody>
      </p:sp>
      <p:sp>
        <p:nvSpPr>
          <p:cNvPr id="5137" name="Line 17"/>
          <p:cNvSpPr>
            <a:spLocks noChangeShapeType="1"/>
          </p:cNvSpPr>
          <p:nvPr/>
        </p:nvSpPr>
        <p:spPr bwMode="auto">
          <a:xfrm flipH="1">
            <a:off x="1677988" y="4886325"/>
            <a:ext cx="2178050" cy="45243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it-IT"/>
          </a:p>
        </p:txBody>
      </p:sp>
      <p:sp>
        <p:nvSpPr>
          <p:cNvPr id="5138" name="Line 18"/>
          <p:cNvSpPr>
            <a:spLocks noChangeShapeType="1"/>
          </p:cNvSpPr>
          <p:nvPr/>
        </p:nvSpPr>
        <p:spPr bwMode="auto">
          <a:xfrm flipH="1">
            <a:off x="7123113" y="2995613"/>
            <a:ext cx="1951037" cy="3984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it-IT"/>
          </a:p>
        </p:txBody>
      </p:sp>
      <p:sp>
        <p:nvSpPr>
          <p:cNvPr id="5139" name="Line 19"/>
          <p:cNvSpPr>
            <a:spLocks noChangeShapeType="1"/>
          </p:cNvSpPr>
          <p:nvPr/>
        </p:nvSpPr>
        <p:spPr bwMode="auto">
          <a:xfrm>
            <a:off x="7129463" y="4886325"/>
            <a:ext cx="2178050" cy="45243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it-IT"/>
          </a:p>
        </p:txBody>
      </p:sp>
      <p:sp>
        <p:nvSpPr>
          <p:cNvPr id="159764" name="Rectangle 20"/>
          <p:cNvSpPr>
            <a:spLocks noChangeArrowheads="1"/>
          </p:cNvSpPr>
          <p:nvPr/>
        </p:nvSpPr>
        <p:spPr bwMode="auto">
          <a:xfrm>
            <a:off x="288925" y="520700"/>
            <a:ext cx="11090275" cy="847725"/>
          </a:xfrm>
          <a:prstGeom prst="rect">
            <a:avLst/>
          </a:prstGeom>
          <a:noFill/>
          <a:ln w="9525">
            <a:noFill/>
            <a:miter lim="800000"/>
            <a:headEnd/>
            <a:tailEnd/>
          </a:ln>
          <a:effectLst/>
        </p:spPr>
        <p:txBody>
          <a:bodyPr lIns="105871" tIns="52007" rIns="105871" bIns="52007"/>
          <a:lstStyle/>
          <a:p>
            <a:pPr algn="ctr" defTabSz="892175">
              <a:lnSpc>
                <a:spcPct val="85000"/>
              </a:lnSpc>
              <a:defRPr/>
            </a:pPr>
            <a:r>
              <a:rPr lang="it-IT" sz="4000" b="1">
                <a:solidFill>
                  <a:schemeClr val="tx2"/>
                </a:solidFill>
                <a:effectLst>
                  <a:outerShdw blurRad="38100" dist="38100" dir="2700000" algn="tl">
                    <a:srgbClr val="C0C0C0"/>
                  </a:outerShdw>
                </a:effectLst>
                <a:latin typeface="Tahoma" pitchFamily="34" charset="0"/>
              </a:rPr>
              <a:t>Utilizzazione del Modello di Competenze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1041400" y="273050"/>
            <a:ext cx="9820275" cy="1535113"/>
          </a:xfrm>
        </p:spPr>
        <p:txBody>
          <a:bodyPr lIns="107728" tIns="53864" rIns="107728" bIns="53864"/>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Metodo Hay</a:t>
            </a:r>
          </a:p>
        </p:txBody>
      </p:sp>
      <p:sp>
        <p:nvSpPr>
          <p:cNvPr id="32771" name="Rectangle 3"/>
          <p:cNvSpPr>
            <a:spLocks noGrp="1" noChangeArrowheads="1"/>
          </p:cNvSpPr>
          <p:nvPr>
            <p:ph idx="1"/>
          </p:nvPr>
        </p:nvSpPr>
        <p:spPr>
          <a:xfrm>
            <a:off x="648469" y="1728788"/>
            <a:ext cx="9803631" cy="5256212"/>
          </a:xfrm>
          <a:noFill/>
        </p:spPr>
        <p:txBody>
          <a:bodyPr lIns="107728" tIns="53864" rIns="107728" bIns="53864">
            <a:noAutofit/>
          </a:bodyPr>
          <a:lstStyle/>
          <a:p>
            <a:pPr marL="0" indent="0" defTabSz="1249363" eaLnBrk="0" fontAlgn="base" hangingPunct="0">
              <a:lnSpc>
                <a:spcPct val="90000"/>
              </a:lnSpc>
              <a:spcBef>
                <a:spcPct val="50000"/>
              </a:spcBef>
              <a:spcAft>
                <a:spcPct val="0"/>
              </a:spcAft>
              <a:buNone/>
            </a:pPr>
            <a:r>
              <a:rPr lang="it-IT" altLang="it-IT" sz="2800" dirty="0">
                <a:solidFill>
                  <a:schemeClr val="tx2"/>
                </a:solidFill>
                <a:latin typeface="Arial" panose="020B0604020202020204" pitchFamily="34" charset="0"/>
              </a:rPr>
              <a:t>Si basa sulla valutazione di tre ambiti relativi al ruolo:</a:t>
            </a:r>
          </a:p>
          <a:p>
            <a:pPr marL="0" indent="0" defTabSz="1249363" eaLnBrk="0" fontAlgn="base" hangingPunct="0">
              <a:lnSpc>
                <a:spcPct val="90000"/>
              </a:lnSpc>
              <a:spcBef>
                <a:spcPct val="50000"/>
              </a:spcBef>
              <a:spcAft>
                <a:spcPct val="0"/>
              </a:spcAft>
              <a:buNone/>
            </a:pPr>
            <a:r>
              <a:rPr lang="it-IT" altLang="it-IT" sz="2800" b="1" dirty="0">
                <a:solidFill>
                  <a:schemeClr val="tx2"/>
                </a:solidFill>
                <a:latin typeface="Arial" panose="020B0604020202020204" pitchFamily="34" charset="0"/>
              </a:rPr>
              <a:t>Know </a:t>
            </a:r>
            <a:r>
              <a:rPr lang="it-IT" altLang="it-IT" sz="2800" b="1" dirty="0" err="1">
                <a:solidFill>
                  <a:schemeClr val="tx2"/>
                </a:solidFill>
                <a:latin typeface="Arial" panose="020B0604020202020204" pitchFamily="34" charset="0"/>
              </a:rPr>
              <a:t>how</a:t>
            </a:r>
            <a:r>
              <a:rPr lang="it-IT" altLang="it-IT" sz="2800" dirty="0">
                <a:solidFill>
                  <a:schemeClr val="tx2"/>
                </a:solidFill>
                <a:latin typeface="Arial" panose="020B0604020202020204" pitchFamily="34" charset="0"/>
              </a:rPr>
              <a:t> = tre dimensioni: il livello di conoscenze tecniche necessarie per ricoprire adeguatamente la posizione; l’ampiezza della competenza manageriale richiesta; la capacità necessaria nelle relazioni interpersonali</a:t>
            </a:r>
          </a:p>
          <a:p>
            <a:pPr marL="0" indent="0" defTabSz="1249363" eaLnBrk="0" fontAlgn="base" hangingPunct="0">
              <a:lnSpc>
                <a:spcPct val="90000"/>
              </a:lnSpc>
              <a:spcBef>
                <a:spcPct val="50000"/>
              </a:spcBef>
              <a:spcAft>
                <a:spcPct val="0"/>
              </a:spcAft>
              <a:buNone/>
            </a:pPr>
            <a:r>
              <a:rPr lang="it-IT" altLang="it-IT" sz="2800" b="1" dirty="0" err="1">
                <a:solidFill>
                  <a:schemeClr val="tx2"/>
                </a:solidFill>
                <a:latin typeface="Arial" panose="020B0604020202020204" pitchFamily="34" charset="0"/>
              </a:rPr>
              <a:t>Problem</a:t>
            </a:r>
            <a:r>
              <a:rPr lang="it-IT" altLang="it-IT" sz="2800" b="1" dirty="0">
                <a:solidFill>
                  <a:schemeClr val="tx2"/>
                </a:solidFill>
                <a:latin typeface="Arial" panose="020B0604020202020204" pitchFamily="34" charset="0"/>
              </a:rPr>
              <a:t> </a:t>
            </a:r>
            <a:r>
              <a:rPr lang="it-IT" altLang="it-IT" sz="2800" b="1" dirty="0" err="1">
                <a:solidFill>
                  <a:schemeClr val="tx2"/>
                </a:solidFill>
                <a:latin typeface="Arial" panose="020B0604020202020204" pitchFamily="34" charset="0"/>
              </a:rPr>
              <a:t>solving</a:t>
            </a:r>
            <a:r>
              <a:rPr lang="it-IT" altLang="it-IT" sz="2800" dirty="0">
                <a:solidFill>
                  <a:schemeClr val="tx2"/>
                </a:solidFill>
                <a:latin typeface="Arial" panose="020B0604020202020204" pitchFamily="34" charset="0"/>
              </a:rPr>
              <a:t> = intensità dei vincoli e dei limiti posti dall’ambiente e dall’organizzazione all’attività di pensiero necessaria per l’individuazione e la risoluzione dei problemi</a:t>
            </a:r>
          </a:p>
          <a:p>
            <a:pPr marL="0" indent="0" defTabSz="1249363" eaLnBrk="0" fontAlgn="base" hangingPunct="0">
              <a:lnSpc>
                <a:spcPct val="90000"/>
              </a:lnSpc>
              <a:spcBef>
                <a:spcPct val="50000"/>
              </a:spcBef>
              <a:spcAft>
                <a:spcPct val="0"/>
              </a:spcAft>
              <a:buNone/>
            </a:pPr>
            <a:r>
              <a:rPr lang="it-IT" altLang="it-IT" sz="2800" b="1" dirty="0" err="1">
                <a:solidFill>
                  <a:schemeClr val="tx2"/>
                </a:solidFill>
                <a:latin typeface="Arial" panose="020B0604020202020204" pitchFamily="34" charset="0"/>
              </a:rPr>
              <a:t>Accountability</a:t>
            </a:r>
            <a:r>
              <a:rPr lang="it-IT" altLang="it-IT" sz="2800" dirty="0">
                <a:solidFill>
                  <a:schemeClr val="tx2"/>
                </a:solidFill>
                <a:latin typeface="Arial" panose="020B0604020202020204" pitchFamily="34" charset="0"/>
              </a:rPr>
              <a:t> = livello di discrezionalità concesso alle posizioni</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862013" y="1785938"/>
            <a:ext cx="10072687" cy="305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5871" tIns="52007" rIns="105871" bIns="52007">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623888" indent="-8890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 typeface="Lucida Sans Unicode" panose="020B0602030504020204" pitchFamily="34" charset="0"/>
              <a:buNone/>
            </a:pPr>
            <a:r>
              <a:rPr lang="it-IT" altLang="it-IT" sz="3200" dirty="0">
                <a:solidFill>
                  <a:schemeClr val="tx2"/>
                </a:solidFill>
              </a:rPr>
              <a:t>La Valutazione della Prestazione valuta in quale misura sono stati raggiunti gli obiettivi in termini di:</a:t>
            </a:r>
          </a:p>
          <a:p>
            <a:pPr lvl="1" eaLnBrk="1" hangingPunct="1">
              <a:spcBef>
                <a:spcPct val="0"/>
              </a:spcBef>
              <a:buClr>
                <a:schemeClr val="accent1"/>
              </a:buClr>
              <a:buSzPct val="85000"/>
              <a:buFont typeface="Wingdings" panose="05000000000000000000" pitchFamily="2" charset="2"/>
              <a:buChar char="§"/>
            </a:pPr>
            <a:r>
              <a:rPr lang="it-IT" altLang="it-IT" sz="3200" dirty="0">
                <a:solidFill>
                  <a:schemeClr val="tx2"/>
                </a:solidFill>
              </a:rPr>
              <a:t> risultati quantitativi</a:t>
            </a:r>
          </a:p>
          <a:p>
            <a:pPr lvl="1" eaLnBrk="1" hangingPunct="1">
              <a:spcBef>
                <a:spcPct val="0"/>
              </a:spcBef>
              <a:buClr>
                <a:schemeClr val="accent1"/>
              </a:buClr>
              <a:buSzPct val="85000"/>
              <a:buFont typeface="Wingdings" panose="05000000000000000000" pitchFamily="2" charset="2"/>
              <a:buChar char="§"/>
            </a:pPr>
            <a:r>
              <a:rPr lang="it-IT" altLang="it-IT" sz="3200" dirty="0">
                <a:solidFill>
                  <a:schemeClr val="tx2"/>
                </a:solidFill>
              </a:rPr>
              <a:t> risultati qualitativi (competenze)</a:t>
            </a:r>
          </a:p>
          <a:p>
            <a:pPr lvl="1" eaLnBrk="1" hangingPunct="1">
              <a:spcBef>
                <a:spcPct val="0"/>
              </a:spcBef>
              <a:buClr>
                <a:schemeClr val="accent1"/>
              </a:buClr>
              <a:buSzPct val="85000"/>
              <a:buFont typeface="Wingdings" panose="05000000000000000000" pitchFamily="2" charset="2"/>
              <a:buChar char="§"/>
            </a:pPr>
            <a:r>
              <a:rPr lang="it-IT" altLang="it-IT" sz="3200" dirty="0">
                <a:solidFill>
                  <a:schemeClr val="tx2"/>
                </a:solidFill>
              </a:rPr>
              <a:t> comportamenti del collaboratore corrispondenti alle aspettative   (comportamenti)</a:t>
            </a:r>
            <a:r>
              <a:rPr lang="it-IT" altLang="it-IT" sz="2800" dirty="0">
                <a:solidFill>
                  <a:schemeClr val="tx2"/>
                </a:solidFill>
              </a:rPr>
              <a:t>               </a:t>
            </a:r>
          </a:p>
        </p:txBody>
      </p:sp>
      <p:sp>
        <p:nvSpPr>
          <p:cNvPr id="185347" name="Rectangle 3"/>
          <p:cNvSpPr>
            <a:spLocks/>
          </p:cNvSpPr>
          <p:nvPr/>
        </p:nvSpPr>
        <p:spPr bwMode="auto">
          <a:xfrm>
            <a:off x="187325" y="414338"/>
            <a:ext cx="11147425" cy="882650"/>
          </a:xfrm>
          <a:prstGeom prst="rect">
            <a:avLst/>
          </a:prstGeom>
          <a:noFill/>
          <a:ln w="12700">
            <a:noFill/>
            <a:miter lim="800000"/>
            <a:headEnd/>
            <a:tailEnd/>
          </a:ln>
          <a:effectLst/>
        </p:spPr>
        <p:txBody>
          <a:bodyPr lIns="105871" tIns="52007" rIns="105871" bIns="52007" anchor="b"/>
          <a:lstStyle/>
          <a:p>
            <a:pPr algn="ctr" defTabSz="1069975">
              <a:defRPr/>
            </a:pPr>
            <a:r>
              <a:rPr lang="it-IT" sz="4400" b="1">
                <a:solidFill>
                  <a:schemeClr val="tx2"/>
                </a:solidFill>
                <a:effectLst>
                  <a:outerShdw blurRad="38100" dist="38100" dir="2700000" algn="tl">
                    <a:srgbClr val="C0C0C0"/>
                  </a:outerShdw>
                </a:effectLst>
                <a:latin typeface="Tahoma" pitchFamily="34" charset="0"/>
              </a:rPr>
              <a:t>Valutazione della prestazione</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376238" y="466725"/>
            <a:ext cx="10829925" cy="1262063"/>
          </a:xfrm>
        </p:spPr>
        <p:txBody>
          <a:bodyPr/>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Fattori evidenziati </a:t>
            </a:r>
            <a:br>
              <a:rPr lang="it-IT" sz="4400" b="1" smtClean="0">
                <a:solidFill>
                  <a:schemeClr val="tx2"/>
                </a:solidFill>
                <a:effectLst>
                  <a:outerShdw blurRad="38100" dist="38100" dir="2700000" algn="tl">
                    <a:srgbClr val="C0C0C0"/>
                  </a:outerShdw>
                </a:effectLst>
                <a:latin typeface="Tahoma" pitchFamily="34" charset="0"/>
              </a:rPr>
            </a:br>
            <a:r>
              <a:rPr lang="it-IT" sz="4400" b="1" smtClean="0">
                <a:solidFill>
                  <a:schemeClr val="tx2"/>
                </a:solidFill>
                <a:effectLst>
                  <a:outerShdw blurRad="38100" dist="38100" dir="2700000" algn="tl">
                    <a:srgbClr val="C0C0C0"/>
                  </a:outerShdw>
                </a:effectLst>
                <a:latin typeface="Tahoma" pitchFamily="34" charset="0"/>
              </a:rPr>
              <a:t>nella valutazione delle prestazioni</a:t>
            </a:r>
          </a:p>
        </p:txBody>
      </p:sp>
      <p:sp>
        <p:nvSpPr>
          <p:cNvPr id="34819" name="Rectangle 3"/>
          <p:cNvSpPr>
            <a:spLocks noGrp="1" noChangeArrowheads="1"/>
          </p:cNvSpPr>
          <p:nvPr>
            <p:ph type="body" sz="half" idx="1"/>
          </p:nvPr>
        </p:nvSpPr>
        <p:spPr>
          <a:xfrm>
            <a:off x="779463" y="2635250"/>
            <a:ext cx="6429375" cy="3436938"/>
          </a:xfrm>
          <a:noFill/>
        </p:spPr>
        <p:txBody>
          <a:bodyPr/>
          <a:lstStyle/>
          <a:p>
            <a:pPr eaLnBrk="1" hangingPunct="1">
              <a:buClr>
                <a:schemeClr val="accent2"/>
              </a:buClr>
              <a:buSzPct val="80000"/>
              <a:buFont typeface="Wingdings" panose="05000000000000000000" pitchFamily="2" charset="2"/>
              <a:buChar char="¨"/>
            </a:pPr>
            <a:r>
              <a:rPr lang="it-IT" altLang="it-IT" sz="3200" smtClean="0">
                <a:solidFill>
                  <a:schemeClr val="tx2"/>
                </a:solidFill>
              </a:rPr>
              <a:t>Approccio per comportamenti</a:t>
            </a:r>
          </a:p>
          <a:p>
            <a:pPr eaLnBrk="1" hangingPunct="1">
              <a:buClr>
                <a:schemeClr val="accent2"/>
              </a:buClr>
              <a:buSzPct val="80000"/>
              <a:buFont typeface="Wingdings" panose="05000000000000000000" pitchFamily="2" charset="2"/>
              <a:buChar char="¨"/>
            </a:pPr>
            <a:r>
              <a:rPr lang="it-IT" altLang="it-IT" sz="3200" smtClean="0">
                <a:solidFill>
                  <a:schemeClr val="tx2"/>
                </a:solidFill>
              </a:rPr>
              <a:t>Approccio per obiettivi/risultati</a:t>
            </a:r>
          </a:p>
          <a:p>
            <a:pPr eaLnBrk="1" hangingPunct="1">
              <a:buClr>
                <a:schemeClr val="accent2"/>
              </a:buClr>
              <a:buSzPct val="80000"/>
              <a:buFont typeface="Wingdings" panose="05000000000000000000" pitchFamily="2" charset="2"/>
              <a:buChar char="¨"/>
            </a:pPr>
            <a:r>
              <a:rPr lang="it-IT" altLang="it-IT" sz="3200" smtClean="0">
                <a:solidFill>
                  <a:schemeClr val="tx2"/>
                </a:solidFill>
              </a:rPr>
              <a:t>Approccio per competenze</a:t>
            </a:r>
          </a:p>
          <a:p>
            <a:pPr eaLnBrk="1" hangingPunct="1">
              <a:buClr>
                <a:schemeClr val="accent2"/>
              </a:buClr>
              <a:buSzPct val="80000"/>
              <a:buFont typeface="Wingdings" panose="05000000000000000000" pitchFamily="2" charset="2"/>
              <a:buChar char="¨"/>
            </a:pPr>
            <a:r>
              <a:rPr lang="it-IT" altLang="it-IT" sz="3200" smtClean="0">
                <a:solidFill>
                  <a:schemeClr val="tx2"/>
                </a:solidFill>
              </a:rPr>
              <a:t>Approccio misto  competenze/ risultati (contributi)</a:t>
            </a:r>
          </a:p>
        </p:txBody>
      </p:sp>
      <p:pic>
        <p:nvPicPr>
          <p:cNvPr id="34820" name="Picture 4" descr="BD06663_"/>
          <p:cNvPicPr>
            <a:picLocks noGrp="1" noChangeAspect="1" noChangeArrowheads="1"/>
          </p:cNvPicPr>
          <p:nvPr>
            <p:ph sz="half" idx="2"/>
          </p:nvPr>
        </p:nvPicPr>
        <p:blipFill>
          <a:blip r:embed="rId3">
            <a:lum bright="6000"/>
            <a:extLst>
              <a:ext uri="{28A0092B-C50C-407E-A947-70E740481C1C}">
                <a14:useLocalDpi xmlns:a14="http://schemas.microsoft.com/office/drawing/2010/main" val="0"/>
              </a:ext>
            </a:extLst>
          </a:blip>
          <a:stretch>
            <a:fillRect/>
          </a:stretch>
        </p:blipFill>
        <p:spPr>
          <a:xfrm>
            <a:off x="7210166" y="3104106"/>
            <a:ext cx="2362718" cy="2032500"/>
          </a:xfr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862013" y="500063"/>
            <a:ext cx="10369550" cy="1200150"/>
          </a:xfrm>
        </p:spPr>
        <p:txBody>
          <a:bodyPr/>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La valutazione del potenziale</a:t>
            </a:r>
            <a:endParaRPr lang="en-US" sz="4400" b="1" smtClean="0">
              <a:solidFill>
                <a:schemeClr val="tx2"/>
              </a:solidFill>
              <a:effectLst>
                <a:outerShdw blurRad="38100" dist="38100" dir="2700000" algn="tl">
                  <a:srgbClr val="C0C0C0"/>
                </a:outerShdw>
              </a:effectLst>
              <a:latin typeface="Tahoma" pitchFamily="34" charset="0"/>
            </a:endParaRPr>
          </a:p>
        </p:txBody>
      </p:sp>
      <p:sp>
        <p:nvSpPr>
          <p:cNvPr id="35843" name="Rectangle 3"/>
          <p:cNvSpPr>
            <a:spLocks noGrp="1" noChangeArrowheads="1"/>
          </p:cNvSpPr>
          <p:nvPr>
            <p:ph idx="1"/>
          </p:nvPr>
        </p:nvSpPr>
        <p:spPr>
          <a:xfrm>
            <a:off x="504453" y="1871663"/>
            <a:ext cx="10080997" cy="5113337"/>
          </a:xfrm>
          <a:noFill/>
        </p:spPr>
        <p:txBody>
          <a:bodyPr>
            <a:noAutofit/>
          </a:bodyPr>
          <a:lstStyle/>
          <a:p>
            <a:pPr lvl="1">
              <a:lnSpc>
                <a:spcPct val="100000"/>
              </a:lnSpc>
              <a:buFont typeface="Wingdings" panose="05000000000000000000" pitchFamily="2" charset="2"/>
              <a:buChar char="§"/>
            </a:pPr>
            <a:r>
              <a:rPr lang="en-US" altLang="it-IT" sz="2800" dirty="0">
                <a:latin typeface="Arial" panose="020B0604020202020204" pitchFamily="34" charset="0"/>
                <a:cs typeface="Arial" panose="020B0604020202020204" pitchFamily="34" charset="0"/>
              </a:rPr>
              <a:t>È </a:t>
            </a:r>
            <a:r>
              <a:rPr lang="en-US" altLang="it-IT" sz="2800" dirty="0" err="1">
                <a:latin typeface="Arial" panose="020B0604020202020204" pitchFamily="34" charset="0"/>
                <a:cs typeface="Arial" panose="020B0604020202020204" pitchFamily="34" charset="0"/>
              </a:rPr>
              <a:t>uno</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strumento</a:t>
            </a:r>
            <a:r>
              <a:rPr lang="en-US" altLang="it-IT" sz="2800" dirty="0">
                <a:latin typeface="Arial" panose="020B0604020202020204" pitchFamily="34" charset="0"/>
                <a:cs typeface="Arial" panose="020B0604020202020204" pitchFamily="34" charset="0"/>
              </a:rPr>
              <a:t> di </a:t>
            </a:r>
            <a:r>
              <a:rPr lang="en-US" altLang="it-IT" sz="2800" dirty="0" err="1">
                <a:latin typeface="Arial" panose="020B0604020202020204" pitchFamily="34" charset="0"/>
                <a:cs typeface="Arial" panose="020B0604020202020204" pitchFamily="34" charset="0"/>
              </a:rPr>
              <a:t>sviluppo</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che</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si</a:t>
            </a:r>
            <a:r>
              <a:rPr lang="en-US" altLang="it-IT" sz="2800" dirty="0">
                <a:latin typeface="Arial" panose="020B0604020202020204" pitchFamily="34" charset="0"/>
                <a:cs typeface="Arial" panose="020B0604020202020204" pitchFamily="34" charset="0"/>
              </a:rPr>
              <a:t> propone di </a:t>
            </a:r>
            <a:r>
              <a:rPr lang="en-US" altLang="it-IT" sz="2800" dirty="0" err="1">
                <a:latin typeface="Arial" panose="020B0604020202020204" pitchFamily="34" charset="0"/>
                <a:cs typeface="Arial" panose="020B0604020202020204" pitchFamily="34" charset="0"/>
              </a:rPr>
              <a:t>valutare</a:t>
            </a:r>
            <a:r>
              <a:rPr lang="en-US" altLang="it-IT" sz="2800" dirty="0">
                <a:latin typeface="Arial" panose="020B0604020202020204" pitchFamily="34" charset="0"/>
                <a:cs typeface="Arial" panose="020B0604020202020204" pitchFamily="34" charset="0"/>
              </a:rPr>
              <a:t> le </a:t>
            </a:r>
            <a:r>
              <a:rPr lang="en-US" altLang="it-IT" sz="2800" dirty="0" err="1">
                <a:latin typeface="Arial" panose="020B0604020202020204" pitchFamily="34" charset="0"/>
                <a:cs typeface="Arial" panose="020B0604020202020204" pitchFamily="34" charset="0"/>
              </a:rPr>
              <a:t>capacità</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potenziali</a:t>
            </a:r>
            <a:r>
              <a:rPr lang="en-US" altLang="it-IT" sz="2800" dirty="0">
                <a:latin typeface="Arial" panose="020B0604020202020204" pitchFamily="34" charset="0"/>
                <a:cs typeface="Arial" panose="020B0604020202020204" pitchFamily="34" charset="0"/>
              </a:rPr>
              <a:t> di un </a:t>
            </a:r>
            <a:r>
              <a:rPr lang="en-US" altLang="it-IT" sz="2800" dirty="0" err="1">
                <a:latin typeface="Arial" panose="020B0604020202020204" pitchFamily="34" charset="0"/>
                <a:cs typeface="Arial" panose="020B0604020202020204" pitchFamily="34" charset="0"/>
              </a:rPr>
              <a:t>individuo</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cioè</a:t>
            </a:r>
            <a:r>
              <a:rPr lang="en-US" altLang="it-IT" sz="2800" dirty="0">
                <a:latin typeface="Arial" panose="020B0604020202020204" pitchFamily="34" charset="0"/>
                <a:cs typeface="Arial" panose="020B0604020202020204" pitchFamily="34" charset="0"/>
              </a:rPr>
              <a:t> le sue </a:t>
            </a:r>
            <a:r>
              <a:rPr lang="en-US" altLang="it-IT" sz="2800" dirty="0" err="1">
                <a:latin typeface="Arial" panose="020B0604020202020204" pitchFamily="34" charset="0"/>
                <a:cs typeface="Arial" panose="020B0604020202020204" pitchFamily="34" charset="0"/>
              </a:rPr>
              <a:t>attitudini</a:t>
            </a:r>
            <a:r>
              <a:rPr lang="en-US" altLang="it-IT" sz="2800" dirty="0">
                <a:latin typeface="Arial" panose="020B0604020202020204" pitchFamily="34" charset="0"/>
                <a:cs typeface="Arial" panose="020B0604020202020204" pitchFamily="34" charset="0"/>
              </a:rPr>
              <a:t> e </a:t>
            </a:r>
            <a:r>
              <a:rPr lang="en-US" altLang="it-IT" sz="2800" dirty="0" err="1">
                <a:latin typeface="Arial" panose="020B0604020202020204" pitchFamily="34" charset="0"/>
                <a:cs typeface="Arial" panose="020B0604020202020204" pitchFamily="34" charset="0"/>
              </a:rPr>
              <a:t>capacità</a:t>
            </a:r>
            <a:r>
              <a:rPr lang="en-US" altLang="it-IT" sz="2800" dirty="0">
                <a:latin typeface="Arial" panose="020B0604020202020204" pitchFamily="34" charset="0"/>
                <a:cs typeface="Arial" panose="020B0604020202020204" pitchFamily="34" charset="0"/>
              </a:rPr>
              <a:t>  a </a:t>
            </a:r>
            <a:r>
              <a:rPr lang="en-US" altLang="it-IT" sz="2800" dirty="0" err="1">
                <a:latin typeface="Arial" panose="020B0604020202020204" pitchFamily="34" charset="0"/>
                <a:cs typeface="Arial" panose="020B0604020202020204" pitchFamily="34" charset="0"/>
              </a:rPr>
              <a:t>svolgere</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funzioni</a:t>
            </a:r>
            <a:r>
              <a:rPr lang="en-US" altLang="it-IT" sz="2800" dirty="0">
                <a:latin typeface="Arial" panose="020B0604020202020204" pitchFamily="34" charset="0"/>
                <a:cs typeface="Arial" panose="020B0604020202020204" pitchFamily="34" charset="0"/>
              </a:rPr>
              <a:t> diverse da </a:t>
            </a:r>
            <a:r>
              <a:rPr lang="en-US" altLang="it-IT" sz="2800" dirty="0" err="1">
                <a:latin typeface="Arial" panose="020B0604020202020204" pitchFamily="34" charset="0"/>
                <a:cs typeface="Arial" panose="020B0604020202020204" pitchFamily="34" charset="0"/>
              </a:rPr>
              <a:t>quelle</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attuali</a:t>
            </a:r>
            <a:r>
              <a:rPr lang="en-US" altLang="it-IT" sz="2800" dirty="0">
                <a:latin typeface="Arial" panose="020B0604020202020204" pitchFamily="34" charset="0"/>
                <a:cs typeface="Arial" panose="020B0604020202020204" pitchFamily="34" charset="0"/>
              </a:rPr>
              <a:t>.</a:t>
            </a:r>
          </a:p>
          <a:p>
            <a:pPr lvl="1">
              <a:lnSpc>
                <a:spcPct val="100000"/>
              </a:lnSpc>
              <a:buFont typeface="Wingdings" panose="05000000000000000000" pitchFamily="2" charset="2"/>
              <a:buChar char="§"/>
            </a:pPr>
            <a:r>
              <a:rPr lang="en-US" altLang="it-IT" sz="2800" dirty="0">
                <a:latin typeface="Arial" panose="020B0604020202020204" pitchFamily="34" charset="0"/>
                <a:cs typeface="Arial" panose="020B0604020202020204" pitchFamily="34" charset="0"/>
              </a:rPr>
              <a:t>La </a:t>
            </a:r>
            <a:r>
              <a:rPr lang="en-US" altLang="it-IT" sz="2800" dirty="0" err="1">
                <a:latin typeface="Arial" panose="020B0604020202020204" pitchFamily="34" charset="0"/>
                <a:cs typeface="Arial" panose="020B0604020202020204" pitchFamily="34" charset="0"/>
              </a:rPr>
              <a:t>metodologia</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utilizzata</a:t>
            </a:r>
            <a:r>
              <a:rPr lang="en-US" altLang="it-IT" sz="2800" dirty="0">
                <a:latin typeface="Arial" panose="020B0604020202020204" pitchFamily="34" charset="0"/>
                <a:cs typeface="Arial" panose="020B0604020202020204" pitchFamily="34" charset="0"/>
              </a:rPr>
              <a:t> per la </a:t>
            </a:r>
            <a:r>
              <a:rPr lang="en-US" altLang="it-IT" sz="2800" dirty="0" err="1">
                <a:latin typeface="Arial" panose="020B0604020202020204" pitchFamily="34" charset="0"/>
                <a:cs typeface="Arial" panose="020B0604020202020204" pitchFamily="34" charset="0"/>
              </a:rPr>
              <a:t>valutazione</a:t>
            </a:r>
            <a:r>
              <a:rPr lang="en-US" altLang="it-IT" sz="2800" dirty="0">
                <a:latin typeface="Arial" panose="020B0604020202020204" pitchFamily="34" charset="0"/>
                <a:cs typeface="Arial" panose="020B0604020202020204" pitchFamily="34" charset="0"/>
              </a:rPr>
              <a:t> del </a:t>
            </a:r>
            <a:r>
              <a:rPr lang="en-US" altLang="it-IT" sz="2800" dirty="0" err="1">
                <a:latin typeface="Arial" panose="020B0604020202020204" pitchFamily="34" charset="0"/>
                <a:cs typeface="Arial" panose="020B0604020202020204" pitchFamily="34" charset="0"/>
              </a:rPr>
              <a:t>potenziale</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delle</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persone</a:t>
            </a:r>
            <a:r>
              <a:rPr lang="en-US" altLang="it-IT" sz="2800" dirty="0">
                <a:latin typeface="Arial" panose="020B0604020202020204" pitchFamily="34" charset="0"/>
                <a:cs typeface="Arial" panose="020B0604020202020204" pitchFamily="34" charset="0"/>
              </a:rPr>
              <a:t> è </a:t>
            </a:r>
            <a:r>
              <a:rPr lang="en-US" altLang="it-IT" sz="2800" dirty="0" err="1">
                <a:latin typeface="Arial" panose="020B0604020202020204" pitchFamily="34" charset="0"/>
                <a:cs typeface="Arial" panose="020B0604020202020204" pitchFamily="34" charset="0"/>
              </a:rPr>
              <a:t>l’assessment</a:t>
            </a:r>
            <a:r>
              <a:rPr lang="en-US" altLang="it-IT" sz="2800" dirty="0">
                <a:latin typeface="Arial" panose="020B0604020202020204" pitchFamily="34" charset="0"/>
                <a:cs typeface="Arial" panose="020B0604020202020204" pitchFamily="34" charset="0"/>
              </a:rPr>
              <a:t> centre.</a:t>
            </a:r>
          </a:p>
          <a:p>
            <a:pPr lvl="1">
              <a:lnSpc>
                <a:spcPct val="100000"/>
              </a:lnSpc>
              <a:buFont typeface="Wingdings" panose="05000000000000000000" pitchFamily="2" charset="2"/>
              <a:buChar char="§"/>
            </a:pPr>
            <a:r>
              <a:rPr lang="en-US" altLang="it-IT" sz="2800" dirty="0" err="1">
                <a:latin typeface="Arial" panose="020B0604020202020204" pitchFamily="34" charset="0"/>
                <a:cs typeface="Arial" panose="020B0604020202020204" pitchFamily="34" charset="0"/>
              </a:rPr>
              <a:t>L’assessment</a:t>
            </a:r>
            <a:r>
              <a:rPr lang="en-US" altLang="it-IT" sz="2800" dirty="0">
                <a:latin typeface="Arial" panose="020B0604020202020204" pitchFamily="34" charset="0"/>
                <a:cs typeface="Arial" panose="020B0604020202020204" pitchFamily="34" charset="0"/>
              </a:rPr>
              <a:t> centre </a:t>
            </a:r>
            <a:r>
              <a:rPr lang="en-US" altLang="it-IT" sz="2800" dirty="0" err="1">
                <a:latin typeface="Arial" panose="020B0604020202020204" pitchFamily="34" charset="0"/>
                <a:cs typeface="Arial" panose="020B0604020202020204" pitchFamily="34" charset="0"/>
              </a:rPr>
              <a:t>utilizza</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tecniche</a:t>
            </a:r>
            <a:r>
              <a:rPr lang="en-US" altLang="it-IT" sz="2800" dirty="0">
                <a:latin typeface="Arial" panose="020B0604020202020204" pitchFamily="34" charset="0"/>
                <a:cs typeface="Arial" panose="020B0604020202020204" pitchFamily="34" charset="0"/>
              </a:rPr>
              <a:t> di </a:t>
            </a:r>
            <a:r>
              <a:rPr lang="en-US" altLang="it-IT" sz="2800" dirty="0" err="1">
                <a:latin typeface="Arial" panose="020B0604020202020204" pitchFamily="34" charset="0"/>
                <a:cs typeface="Arial" panose="020B0604020202020204" pitchFamily="34" charset="0"/>
              </a:rPr>
              <a:t>valutazione</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diversificate</a:t>
            </a:r>
            <a:r>
              <a:rPr lang="en-US" altLang="it-IT" sz="2800" dirty="0">
                <a:latin typeface="Arial" panose="020B0604020202020204" pitchFamily="34" charset="0"/>
                <a:cs typeface="Arial" panose="020B0604020202020204" pitchFamily="34" charset="0"/>
              </a:rPr>
              <a:t> e </a:t>
            </a:r>
            <a:r>
              <a:rPr lang="en-US" altLang="it-IT" sz="2800" dirty="0" err="1">
                <a:latin typeface="Arial" panose="020B0604020202020204" pitchFamily="34" charset="0"/>
                <a:cs typeface="Arial" panose="020B0604020202020204" pitchFamily="34" charset="0"/>
              </a:rPr>
              <a:t>si</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basa</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sull’apporto</a:t>
            </a:r>
            <a:r>
              <a:rPr lang="en-US" altLang="it-IT" sz="2800" dirty="0">
                <a:latin typeface="Arial" panose="020B0604020202020204" pitchFamily="34" charset="0"/>
                <a:cs typeface="Arial" panose="020B0604020202020204" pitchFamily="34" charset="0"/>
              </a:rPr>
              <a:t> di </a:t>
            </a:r>
            <a:r>
              <a:rPr lang="en-US" altLang="it-IT" sz="2800" dirty="0" err="1">
                <a:latin typeface="Arial" panose="020B0604020202020204" pitchFamily="34" charset="0"/>
                <a:cs typeface="Arial" panose="020B0604020202020204" pitchFamily="34" charset="0"/>
              </a:rPr>
              <a:t>una</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pluralità</a:t>
            </a:r>
            <a:r>
              <a:rPr lang="en-US" altLang="it-IT" sz="2800" dirty="0">
                <a:latin typeface="Arial" panose="020B0604020202020204" pitchFamily="34" charset="0"/>
                <a:cs typeface="Arial" panose="020B0604020202020204" pitchFamily="34" charset="0"/>
              </a:rPr>
              <a:t> di </a:t>
            </a:r>
            <a:r>
              <a:rPr lang="en-US" altLang="it-IT" sz="2800" dirty="0" err="1">
                <a:latin typeface="Arial" panose="020B0604020202020204" pitchFamily="34" charset="0"/>
                <a:cs typeface="Arial" panose="020B0604020202020204" pitchFamily="34" charset="0"/>
              </a:rPr>
              <a:t>valutatori</a:t>
            </a:r>
            <a:r>
              <a:rPr lang="en-US" altLang="it-IT" sz="2800" dirty="0">
                <a:latin typeface="Arial" panose="020B0604020202020204" pitchFamily="34" charset="0"/>
                <a:cs typeface="Arial" panose="020B0604020202020204" pitchFamily="34" charset="0"/>
              </a:rPr>
              <a:t>. In </a:t>
            </a:r>
            <a:r>
              <a:rPr lang="en-US" altLang="it-IT" sz="2800" dirty="0" err="1">
                <a:latin typeface="Arial" panose="020B0604020202020204" pitchFamily="34" charset="0"/>
                <a:cs typeface="Arial" panose="020B0604020202020204" pitchFamily="34" charset="0"/>
              </a:rPr>
              <a:t>tal</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modo</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riduce</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il</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rischio</a:t>
            </a:r>
            <a:r>
              <a:rPr lang="en-US" altLang="it-IT" sz="2800" dirty="0">
                <a:latin typeface="Arial" panose="020B0604020202020204" pitchFamily="34" charset="0"/>
                <a:cs typeface="Arial" panose="020B0604020202020204" pitchFamily="34" charset="0"/>
              </a:rPr>
              <a:t> di </a:t>
            </a:r>
            <a:r>
              <a:rPr lang="en-US" altLang="it-IT" sz="2800" dirty="0" err="1">
                <a:latin typeface="Arial" panose="020B0604020202020204" pitchFamily="34" charset="0"/>
                <a:cs typeface="Arial" panose="020B0604020202020204" pitchFamily="34" charset="0"/>
              </a:rPr>
              <a:t>distorsioni</a:t>
            </a:r>
            <a:r>
              <a:rPr lang="en-US" altLang="it-IT" sz="2800" dirty="0">
                <a:latin typeface="Arial" panose="020B0604020202020204" pitchFamily="34" charset="0"/>
                <a:cs typeface="Arial" panose="020B0604020202020204" pitchFamily="34" charset="0"/>
              </a:rPr>
              <a:t> e </a:t>
            </a:r>
            <a:r>
              <a:rPr lang="en-US" altLang="it-IT" sz="2800" dirty="0" err="1">
                <a:latin typeface="Arial" panose="020B0604020202020204" pitchFamily="34" charset="0"/>
                <a:cs typeface="Arial" panose="020B0604020202020204" pitchFamily="34" charset="0"/>
              </a:rPr>
              <a:t>parzialità</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nella</a:t>
            </a:r>
            <a:r>
              <a:rPr lang="en-US" altLang="it-IT" sz="2800" dirty="0">
                <a:latin typeface="Arial" panose="020B0604020202020204" pitchFamily="34" charset="0"/>
                <a:cs typeface="Arial" panose="020B0604020202020204" pitchFamily="34" charset="0"/>
              </a:rPr>
              <a:t> </a:t>
            </a:r>
            <a:r>
              <a:rPr lang="en-US" altLang="it-IT" sz="2800" dirty="0" err="1">
                <a:latin typeface="Arial" panose="020B0604020202020204" pitchFamily="34" charset="0"/>
                <a:cs typeface="Arial" panose="020B0604020202020204" pitchFamily="34" charset="0"/>
              </a:rPr>
              <a:t>valutazione</a:t>
            </a:r>
            <a:r>
              <a:rPr lang="en-US" altLang="it-IT" sz="2800" dirty="0">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679450" y="2768600"/>
            <a:ext cx="5473700"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50000"/>
              </a:spcBef>
              <a:buClrTx/>
              <a:buSzTx/>
              <a:buFontTx/>
              <a:buNone/>
            </a:pPr>
            <a:r>
              <a:rPr lang="it-IT" altLang="it-IT" sz="3600" dirty="0">
                <a:solidFill>
                  <a:schemeClr val="tx2"/>
                </a:solidFill>
              </a:rPr>
              <a:t>a) La carriera</a:t>
            </a:r>
          </a:p>
          <a:p>
            <a:pPr>
              <a:spcBef>
                <a:spcPct val="50000"/>
              </a:spcBef>
              <a:buClrTx/>
              <a:buSzTx/>
              <a:buFontTx/>
              <a:buNone/>
            </a:pPr>
            <a:r>
              <a:rPr lang="it-IT" altLang="it-IT" sz="3600" dirty="0">
                <a:solidFill>
                  <a:schemeClr val="tx2"/>
                </a:solidFill>
              </a:rPr>
              <a:t>b) La retribuzione</a:t>
            </a:r>
          </a:p>
          <a:p>
            <a:pPr>
              <a:spcBef>
                <a:spcPct val="50000"/>
              </a:spcBef>
              <a:buClrTx/>
              <a:buSzTx/>
              <a:buFontTx/>
              <a:buNone/>
            </a:pPr>
            <a:r>
              <a:rPr lang="it-IT" altLang="it-IT" sz="3600" dirty="0">
                <a:solidFill>
                  <a:schemeClr val="tx2"/>
                </a:solidFill>
              </a:rPr>
              <a:t>c) Ambiente di lavoro</a:t>
            </a:r>
          </a:p>
        </p:txBody>
      </p:sp>
      <p:pic>
        <p:nvPicPr>
          <p:cNvPr id="36867" name="Picture 3" descr="BD0497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8475" y="3373438"/>
            <a:ext cx="4225925"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1492" name="Rectangle 4"/>
          <p:cNvSpPr>
            <a:spLocks noGrp="1" noChangeArrowheads="1"/>
          </p:cNvSpPr>
          <p:nvPr>
            <p:ph type="title"/>
          </p:nvPr>
        </p:nvSpPr>
        <p:spPr>
          <a:xfrm>
            <a:off x="654050" y="585788"/>
            <a:ext cx="10369550" cy="1200150"/>
          </a:xfrm>
        </p:spPr>
        <p:txBody>
          <a:bodyPr/>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I sistemi di incentivazione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936625" y="500063"/>
            <a:ext cx="9820275" cy="1200150"/>
          </a:xfrm>
        </p:spPr>
        <p:txBody>
          <a:bodyPr/>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Tipologie di carriera</a:t>
            </a:r>
          </a:p>
        </p:txBody>
      </p:sp>
      <p:sp>
        <p:nvSpPr>
          <p:cNvPr id="37891" name="Rectangle 3"/>
          <p:cNvSpPr>
            <a:spLocks noGrp="1" noChangeArrowheads="1"/>
          </p:cNvSpPr>
          <p:nvPr>
            <p:ph idx="1"/>
          </p:nvPr>
        </p:nvSpPr>
        <p:spPr>
          <a:xfrm>
            <a:off x="1152525" y="2376488"/>
            <a:ext cx="4824413" cy="2376487"/>
          </a:xfrm>
          <a:noFill/>
        </p:spPr>
        <p:txBody>
          <a:bodyPr/>
          <a:lstStyle/>
          <a:p>
            <a:pPr eaLnBrk="1" hangingPunct="1"/>
            <a:r>
              <a:rPr lang="it-IT" altLang="it-IT" sz="3600" b="1" smtClean="0">
                <a:solidFill>
                  <a:schemeClr val="tx2"/>
                </a:solidFill>
              </a:rPr>
              <a:t>Verticale</a:t>
            </a:r>
          </a:p>
          <a:p>
            <a:pPr eaLnBrk="1" hangingPunct="1"/>
            <a:r>
              <a:rPr lang="it-IT" altLang="it-IT" sz="3600" b="1" smtClean="0">
                <a:solidFill>
                  <a:schemeClr val="tx2"/>
                </a:solidFill>
              </a:rPr>
              <a:t>Orizzontale</a:t>
            </a:r>
          </a:p>
          <a:p>
            <a:pPr eaLnBrk="1" hangingPunct="1"/>
            <a:r>
              <a:rPr lang="it-IT" altLang="it-IT" sz="3600" b="1" smtClean="0">
                <a:solidFill>
                  <a:schemeClr val="tx2"/>
                </a:solidFill>
              </a:rPr>
              <a:t>Diagonale</a:t>
            </a:r>
          </a:p>
        </p:txBody>
      </p:sp>
      <p:sp>
        <p:nvSpPr>
          <p:cNvPr id="37892" name="AutoShape 4"/>
          <p:cNvSpPr>
            <a:spLocks noChangeArrowheads="1"/>
          </p:cNvSpPr>
          <p:nvPr/>
        </p:nvSpPr>
        <p:spPr bwMode="auto">
          <a:xfrm>
            <a:off x="5568950" y="2239963"/>
            <a:ext cx="5376863" cy="3200400"/>
          </a:xfrm>
          <a:prstGeom prst="triangle">
            <a:avLst>
              <a:gd name="adj" fmla="val 50000"/>
            </a:avLst>
          </a:prstGeom>
          <a:gradFill rotWithShape="1">
            <a:gsLst>
              <a:gs pos="0">
                <a:srgbClr val="FF0000"/>
              </a:gs>
              <a:gs pos="100000">
                <a:srgbClr val="760000"/>
              </a:gs>
            </a:gsLst>
            <a:lin ang="5400000" scaled="1"/>
          </a:gradFill>
          <a:ln w="28575">
            <a:solidFill>
              <a:schemeClr val="tx1"/>
            </a:solidFill>
            <a:miter lim="800000"/>
            <a:headEnd/>
            <a:tailEnd/>
          </a:ln>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endParaRPr lang="en-US" altLang="it-IT" sz="2800">
              <a:solidFill>
                <a:schemeClr val="hlink"/>
              </a:solidFill>
              <a:latin typeface="Tahoma" panose="020B0604030504040204" pitchFamily="34" charset="0"/>
            </a:endParaRPr>
          </a:p>
        </p:txBody>
      </p:sp>
      <p:sp>
        <p:nvSpPr>
          <p:cNvPr id="37893" name="Line 5"/>
          <p:cNvSpPr>
            <a:spLocks noChangeShapeType="1"/>
          </p:cNvSpPr>
          <p:nvPr/>
        </p:nvSpPr>
        <p:spPr bwMode="auto">
          <a:xfrm flipV="1">
            <a:off x="8258175" y="2479675"/>
            <a:ext cx="0" cy="280035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37894" name="Line 6"/>
          <p:cNvSpPr>
            <a:spLocks noChangeShapeType="1"/>
          </p:cNvSpPr>
          <p:nvPr/>
        </p:nvSpPr>
        <p:spPr bwMode="auto">
          <a:xfrm>
            <a:off x="6337300" y="5040313"/>
            <a:ext cx="4032250" cy="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37895" name="Line 7"/>
          <p:cNvSpPr>
            <a:spLocks noChangeShapeType="1"/>
          </p:cNvSpPr>
          <p:nvPr/>
        </p:nvSpPr>
        <p:spPr bwMode="auto">
          <a:xfrm flipV="1">
            <a:off x="6337300" y="3440113"/>
            <a:ext cx="2784475" cy="1439862"/>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ChangeArrowheads="1"/>
          </p:cNvSpPr>
          <p:nvPr/>
        </p:nvSpPr>
        <p:spPr bwMode="auto">
          <a:xfrm>
            <a:off x="431800" y="1414463"/>
            <a:ext cx="10274300" cy="5281612"/>
          </a:xfrm>
          <a:prstGeom prst="verticalScroll">
            <a:avLst>
              <a:gd name="adj" fmla="val 12500"/>
            </a:avLst>
          </a:prstGeom>
          <a:gradFill rotWithShape="0">
            <a:gsLst>
              <a:gs pos="0">
                <a:srgbClr val="C3C375"/>
              </a:gs>
              <a:gs pos="100000">
                <a:srgbClr val="FFFF99"/>
              </a:gs>
            </a:gsLst>
            <a:lin ang="5400000" scaled="1"/>
          </a:gradFill>
          <a:ln w="9525">
            <a:solidFill>
              <a:schemeClr val="tx1"/>
            </a:solidFill>
            <a:miter lim="800000"/>
            <a:headEnd/>
            <a:tailEnd/>
          </a:ln>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endParaRPr lang="en-US" altLang="it-IT" sz="2800">
              <a:latin typeface="Tahoma" panose="020B0604030504040204" pitchFamily="34" charset="0"/>
            </a:endParaRPr>
          </a:p>
        </p:txBody>
      </p:sp>
      <p:sp>
        <p:nvSpPr>
          <p:cNvPr id="38915" name="Text Box 3"/>
          <p:cNvSpPr txBox="1">
            <a:spLocks noChangeArrowheads="1"/>
          </p:cNvSpPr>
          <p:nvPr/>
        </p:nvSpPr>
        <p:spPr bwMode="auto">
          <a:xfrm>
            <a:off x="1630363" y="2208213"/>
            <a:ext cx="7918450" cy="441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just" eaLnBrk="1" hangingPunct="1">
              <a:spcBef>
                <a:spcPct val="0"/>
              </a:spcBef>
              <a:buClrTx/>
              <a:buSzTx/>
              <a:buFontTx/>
              <a:buNone/>
            </a:pPr>
            <a:r>
              <a:rPr lang="it-IT" altLang="it-IT" sz="4000" b="1">
                <a:latin typeface="French Script MT" panose="03020402040607040605" pitchFamily="66" charset="0"/>
              </a:rPr>
              <a:t>“Il lavoratore ha diritto a una retribuzione proporzionale alla quantità e alla qualità del suo lavoro e in ogni caso sufficiente ad assicurare a sé e alla sua famiglia una esistenza libera e dignitosa”</a:t>
            </a:r>
          </a:p>
          <a:p>
            <a:pPr algn="r" eaLnBrk="1" hangingPunct="1">
              <a:spcBef>
                <a:spcPct val="0"/>
              </a:spcBef>
              <a:buClrTx/>
              <a:buSzTx/>
              <a:buFontTx/>
              <a:buNone/>
            </a:pPr>
            <a:r>
              <a:rPr lang="it-IT" altLang="it-IT" sz="4000" b="1">
                <a:latin typeface="French Script MT" panose="03020402040607040605" pitchFamily="66" charset="0"/>
              </a:rPr>
              <a:t>art. 36 Costituzione italiana</a:t>
            </a:r>
          </a:p>
        </p:txBody>
      </p:sp>
      <p:sp>
        <p:nvSpPr>
          <p:cNvPr id="193540" name="Rectangle 4"/>
          <p:cNvSpPr>
            <a:spLocks/>
          </p:cNvSpPr>
          <p:nvPr/>
        </p:nvSpPr>
        <p:spPr bwMode="auto">
          <a:xfrm>
            <a:off x="160338" y="485775"/>
            <a:ext cx="11145837" cy="882650"/>
          </a:xfrm>
          <a:prstGeom prst="rect">
            <a:avLst/>
          </a:prstGeom>
          <a:noFill/>
          <a:ln w="12700">
            <a:noFill/>
            <a:miter lim="800000"/>
            <a:headEnd/>
            <a:tailEnd/>
          </a:ln>
          <a:effectLst/>
        </p:spPr>
        <p:txBody>
          <a:bodyPr lIns="105871" tIns="52007" rIns="105871" bIns="52007" anchor="b"/>
          <a:lstStyle/>
          <a:p>
            <a:pPr algn="ctr" defTabSz="1069975">
              <a:defRPr/>
            </a:pPr>
            <a:r>
              <a:rPr lang="it-IT" sz="4400" b="1">
                <a:solidFill>
                  <a:schemeClr val="tx2"/>
                </a:solidFill>
                <a:effectLst>
                  <a:outerShdw blurRad="38100" dist="38100" dir="2700000" algn="tl">
                    <a:srgbClr val="C0C0C0"/>
                  </a:outerShdw>
                </a:effectLst>
                <a:latin typeface="Tahoma" pitchFamily="34" charset="0"/>
              </a:rPr>
              <a:t>La retribuzione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p:cNvSpPr>
          <p:nvPr/>
        </p:nvSpPr>
        <p:spPr bwMode="auto">
          <a:xfrm>
            <a:off x="460375" y="514350"/>
            <a:ext cx="10701338" cy="884238"/>
          </a:xfrm>
          <a:prstGeom prst="rect">
            <a:avLst/>
          </a:prstGeom>
          <a:noFill/>
          <a:ln w="9525">
            <a:noFill/>
            <a:miter lim="800000"/>
            <a:headEnd/>
            <a:tailEnd/>
          </a:ln>
        </p:spPr>
        <p:txBody>
          <a:bodyPr lIns="106972" tIns="53485" rIns="106972" bIns="53485" anchor="ctr"/>
          <a:lstStyle/>
          <a:p>
            <a:pPr algn="ctr" defTabSz="1069975">
              <a:defRPr/>
            </a:pPr>
            <a:r>
              <a:rPr lang="it-IT" sz="4400" b="1" dirty="0">
                <a:solidFill>
                  <a:schemeClr val="tx2"/>
                </a:solidFill>
                <a:effectLst>
                  <a:outerShdw blurRad="38100" dist="38100" dir="2700000" algn="tl">
                    <a:srgbClr val="C0C0C0"/>
                  </a:outerShdw>
                </a:effectLst>
                <a:latin typeface="Tahoma" pitchFamily="34" charset="0"/>
              </a:rPr>
              <a:t>La struttura retributiva</a:t>
            </a:r>
          </a:p>
        </p:txBody>
      </p:sp>
      <p:sp>
        <p:nvSpPr>
          <p:cNvPr id="194563" name="Text Box 3"/>
          <p:cNvSpPr txBox="1">
            <a:spLocks noChangeArrowheads="1"/>
          </p:cNvSpPr>
          <p:nvPr/>
        </p:nvSpPr>
        <p:spPr bwMode="auto">
          <a:xfrm>
            <a:off x="862013" y="3070225"/>
            <a:ext cx="4354512" cy="595313"/>
          </a:xfrm>
          <a:prstGeom prst="rect">
            <a:avLst/>
          </a:prstGeom>
          <a:noFill/>
          <a:ln w="9525" algn="ctr">
            <a:noFill/>
            <a:miter lim="800000"/>
            <a:headEnd/>
            <a:tailEnd/>
          </a:ln>
          <a:effectLst/>
        </p:spPr>
        <p:txBody>
          <a:bodyPr lIns="106985" tIns="53492" rIns="106985" bIns="53492">
            <a:spAutoFit/>
          </a:bodyPr>
          <a:lstStyle/>
          <a:p>
            <a:pPr defTabSz="1249363">
              <a:spcBef>
                <a:spcPct val="50000"/>
              </a:spcBef>
              <a:defRPr/>
            </a:pPr>
            <a:r>
              <a:rPr lang="it-IT" sz="3200" b="1">
                <a:solidFill>
                  <a:schemeClr val="tx2"/>
                </a:solidFill>
                <a:effectLst>
                  <a:outerShdw blurRad="38100" dist="38100" dir="2700000" algn="tl">
                    <a:srgbClr val="C0C0C0"/>
                  </a:outerShdw>
                </a:effectLst>
                <a:latin typeface="Arial" charset="0"/>
              </a:rPr>
              <a:t>RETRIBUZIONE</a:t>
            </a:r>
          </a:p>
        </p:txBody>
      </p:sp>
      <p:sp>
        <p:nvSpPr>
          <p:cNvPr id="39940" name="Text Box 4"/>
          <p:cNvSpPr txBox="1">
            <a:spLocks noChangeArrowheads="1"/>
          </p:cNvSpPr>
          <p:nvPr/>
        </p:nvSpPr>
        <p:spPr bwMode="auto">
          <a:xfrm>
            <a:off x="5124450" y="2163763"/>
            <a:ext cx="639762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800" b="1" i="1">
                <a:solidFill>
                  <a:srgbClr val="CC0000"/>
                </a:solidFill>
              </a:rPr>
              <a:t>FISSA						JOB 	EVALUATION</a:t>
            </a:r>
          </a:p>
        </p:txBody>
      </p:sp>
      <p:sp>
        <p:nvSpPr>
          <p:cNvPr id="39941" name="Text Box 5"/>
          <p:cNvSpPr txBox="1">
            <a:spLocks noChangeArrowheads="1"/>
          </p:cNvSpPr>
          <p:nvPr/>
        </p:nvSpPr>
        <p:spPr bwMode="auto">
          <a:xfrm>
            <a:off x="5035550" y="4105275"/>
            <a:ext cx="25400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800" b="1" i="1">
                <a:solidFill>
                  <a:srgbClr val="CC0000"/>
                </a:solidFill>
              </a:rPr>
              <a:t>VARIABILE	</a:t>
            </a:r>
          </a:p>
        </p:txBody>
      </p:sp>
      <p:sp>
        <p:nvSpPr>
          <p:cNvPr id="39942" name="Text Box 6"/>
          <p:cNvSpPr txBox="1">
            <a:spLocks noChangeArrowheads="1"/>
          </p:cNvSpPr>
          <p:nvPr/>
        </p:nvSpPr>
        <p:spPr bwMode="auto">
          <a:xfrm>
            <a:off x="7392988" y="4962525"/>
            <a:ext cx="3903662"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500" b="1" i="1">
                <a:solidFill>
                  <a:srgbClr val="CC0000"/>
                </a:solidFill>
              </a:rPr>
              <a:t>VALUTAZIONE DELLA PRESTAZIONE</a:t>
            </a:r>
            <a:endParaRPr lang="it-IT" altLang="it-IT" sz="2500"/>
          </a:p>
        </p:txBody>
      </p:sp>
      <p:sp>
        <p:nvSpPr>
          <p:cNvPr id="39943" name="AutoShape 7"/>
          <p:cNvSpPr>
            <a:spLocks noChangeArrowheads="1"/>
          </p:cNvSpPr>
          <p:nvPr/>
        </p:nvSpPr>
        <p:spPr bwMode="auto">
          <a:xfrm rot="-1854133">
            <a:off x="4352925" y="2552700"/>
            <a:ext cx="815975" cy="452438"/>
          </a:xfrm>
          <a:prstGeom prst="rightArrow">
            <a:avLst>
              <a:gd name="adj1" fmla="val 50000"/>
              <a:gd name="adj2" fmla="val 45088"/>
            </a:avLst>
          </a:prstGeom>
          <a:solidFill>
            <a:schemeClr val="accent1"/>
          </a:solidFill>
          <a:ln w="9525" algn="ctr">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9944" name="AutoShape 8"/>
          <p:cNvSpPr>
            <a:spLocks noChangeArrowheads="1"/>
          </p:cNvSpPr>
          <p:nvPr/>
        </p:nvSpPr>
        <p:spPr bwMode="auto">
          <a:xfrm rot="2308074">
            <a:off x="4252913" y="3810000"/>
            <a:ext cx="815975" cy="454025"/>
          </a:xfrm>
          <a:prstGeom prst="rightArrow">
            <a:avLst>
              <a:gd name="adj1" fmla="val 50000"/>
              <a:gd name="adj2" fmla="val 44930"/>
            </a:avLst>
          </a:prstGeom>
          <a:solidFill>
            <a:schemeClr val="accent1"/>
          </a:solidFill>
          <a:ln w="9525" algn="ctr">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9945" name="AutoShape 9"/>
          <p:cNvSpPr>
            <a:spLocks noChangeArrowheads="1"/>
          </p:cNvSpPr>
          <p:nvPr/>
        </p:nvSpPr>
        <p:spPr bwMode="auto">
          <a:xfrm rot="1365708">
            <a:off x="6591300" y="2468563"/>
            <a:ext cx="815975" cy="227012"/>
          </a:xfrm>
          <a:prstGeom prst="rightArrow">
            <a:avLst>
              <a:gd name="adj1" fmla="val 50000"/>
              <a:gd name="adj2" fmla="val 89860"/>
            </a:avLst>
          </a:prstGeom>
          <a:solidFill>
            <a:schemeClr val="accent1"/>
          </a:solidFill>
          <a:ln w="9525" algn="ctr">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9946" name="AutoShape 10"/>
          <p:cNvSpPr>
            <a:spLocks noChangeArrowheads="1"/>
          </p:cNvSpPr>
          <p:nvPr/>
        </p:nvSpPr>
        <p:spPr bwMode="auto">
          <a:xfrm rot="1638794">
            <a:off x="6605588" y="4816475"/>
            <a:ext cx="815975" cy="227013"/>
          </a:xfrm>
          <a:prstGeom prst="rightArrow">
            <a:avLst>
              <a:gd name="adj1" fmla="val 50000"/>
              <a:gd name="adj2" fmla="val 89860"/>
            </a:avLst>
          </a:prstGeom>
          <a:solidFill>
            <a:schemeClr val="accent1"/>
          </a:solidFill>
          <a:ln w="9525" algn="ctr">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pic>
        <p:nvPicPr>
          <p:cNvPr id="39947" name="Picture 13" descr="Visualizza dettagl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088" y="4033838"/>
            <a:ext cx="2519362" cy="251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576263" y="215900"/>
            <a:ext cx="10369550" cy="1225550"/>
          </a:xfrm>
        </p:spPr>
        <p:txBody>
          <a:bodyPr/>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La struttura retributiva</a:t>
            </a:r>
          </a:p>
        </p:txBody>
      </p:sp>
      <p:grpSp>
        <p:nvGrpSpPr>
          <p:cNvPr id="40963" name="Group 3"/>
          <p:cNvGrpSpPr>
            <a:grpSpLocks/>
          </p:cNvGrpSpPr>
          <p:nvPr/>
        </p:nvGrpSpPr>
        <p:grpSpPr bwMode="auto">
          <a:xfrm>
            <a:off x="360363" y="1439863"/>
            <a:ext cx="10872787" cy="5237162"/>
            <a:chOff x="30" y="1117"/>
            <a:chExt cx="5435" cy="3141"/>
          </a:xfrm>
        </p:grpSpPr>
        <p:sp>
          <p:nvSpPr>
            <p:cNvPr id="40964" name="Rectangle 4"/>
            <p:cNvSpPr>
              <a:spLocks noChangeArrowheads="1"/>
            </p:cNvSpPr>
            <p:nvPr/>
          </p:nvSpPr>
          <p:spPr bwMode="auto">
            <a:xfrm>
              <a:off x="1111" y="1207"/>
              <a:ext cx="863" cy="450"/>
            </a:xfrm>
            <a:prstGeom prst="rect">
              <a:avLst/>
            </a:prstGeom>
            <a:solidFill>
              <a:schemeClr val="hlink"/>
            </a:solidFill>
            <a:ln w="9525">
              <a:solidFill>
                <a:schemeClr val="tx1"/>
              </a:solidFill>
              <a:miter lim="800000"/>
              <a:headEnd/>
              <a:tailEnd/>
            </a:ln>
            <a:effectLst>
              <a:outerShdw dist="107763" dir="2700000" algn="ctr" rotWithShape="0">
                <a:schemeClr val="bg2">
                  <a:alpha val="50000"/>
                </a:schemeClr>
              </a:outerShdw>
            </a:effectLst>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2100">
                  <a:solidFill>
                    <a:schemeClr val="bg1"/>
                  </a:solidFill>
                  <a:latin typeface="Arial Black" panose="020B0A04020102020204" pitchFamily="34" charset="0"/>
                </a:rPr>
                <a:t>Fisso</a:t>
              </a:r>
            </a:p>
            <a:p>
              <a:pPr algn="ctr" eaLnBrk="1" hangingPunct="1">
                <a:spcBef>
                  <a:spcPct val="0"/>
                </a:spcBef>
                <a:buClrTx/>
                <a:buSzTx/>
                <a:buFontTx/>
                <a:buNone/>
              </a:pPr>
              <a:endParaRPr lang="it-IT" altLang="it-IT" sz="2100">
                <a:latin typeface="Arial Black" panose="020B0A04020102020204" pitchFamily="34" charset="0"/>
              </a:endParaRPr>
            </a:p>
          </p:txBody>
        </p:sp>
        <p:sp>
          <p:nvSpPr>
            <p:cNvPr id="40965" name="Rectangle 5"/>
            <p:cNvSpPr>
              <a:spLocks noChangeArrowheads="1"/>
            </p:cNvSpPr>
            <p:nvPr/>
          </p:nvSpPr>
          <p:spPr bwMode="auto">
            <a:xfrm>
              <a:off x="1111" y="2160"/>
              <a:ext cx="863" cy="635"/>
            </a:xfrm>
            <a:prstGeom prst="rect">
              <a:avLst/>
            </a:prstGeom>
            <a:solidFill>
              <a:srgbClr val="42A249"/>
            </a:solidFill>
            <a:ln w="9525">
              <a:solidFill>
                <a:schemeClr val="tx1"/>
              </a:solidFill>
              <a:miter lim="800000"/>
              <a:headEnd/>
              <a:tailEnd/>
            </a:ln>
            <a:effectLst>
              <a:outerShdw dist="107763" dir="2700000" algn="ctr" rotWithShape="0">
                <a:schemeClr val="bg2">
                  <a:alpha val="50000"/>
                </a:schemeClr>
              </a:outerShdw>
            </a:effectLst>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1900">
                  <a:solidFill>
                    <a:schemeClr val="bg1"/>
                  </a:solidFill>
                  <a:latin typeface="Arial Black" panose="020B0A04020102020204" pitchFamily="34" charset="0"/>
                </a:rPr>
                <a:t>Variabile a </a:t>
              </a:r>
            </a:p>
            <a:p>
              <a:pPr algn="ctr" eaLnBrk="1" hangingPunct="1">
                <a:spcBef>
                  <a:spcPct val="0"/>
                </a:spcBef>
                <a:buClrTx/>
                <a:buSzTx/>
                <a:buFontTx/>
                <a:buNone/>
              </a:pPr>
              <a:r>
                <a:rPr lang="it-IT" altLang="it-IT" sz="1900">
                  <a:solidFill>
                    <a:schemeClr val="bg1"/>
                  </a:solidFill>
                  <a:latin typeface="Arial Black" panose="020B0A04020102020204" pitchFamily="34" charset="0"/>
                </a:rPr>
                <a:t>Breve </a:t>
              </a:r>
            </a:p>
            <a:p>
              <a:pPr algn="ctr" eaLnBrk="1" hangingPunct="1">
                <a:spcBef>
                  <a:spcPct val="0"/>
                </a:spcBef>
                <a:buClrTx/>
                <a:buSzTx/>
                <a:buFontTx/>
                <a:buNone/>
              </a:pPr>
              <a:r>
                <a:rPr lang="it-IT" altLang="it-IT" sz="1900">
                  <a:solidFill>
                    <a:schemeClr val="bg1"/>
                  </a:solidFill>
                  <a:latin typeface="Arial Black" panose="020B0A04020102020204" pitchFamily="34" charset="0"/>
                </a:rPr>
                <a:t>termine</a:t>
              </a:r>
            </a:p>
          </p:txBody>
        </p:sp>
        <p:sp>
          <p:nvSpPr>
            <p:cNvPr id="40966" name="Rectangle 6"/>
            <p:cNvSpPr>
              <a:spLocks noChangeArrowheads="1"/>
            </p:cNvSpPr>
            <p:nvPr/>
          </p:nvSpPr>
          <p:spPr bwMode="auto">
            <a:xfrm>
              <a:off x="1111" y="3612"/>
              <a:ext cx="863" cy="631"/>
            </a:xfrm>
            <a:prstGeom prst="rect">
              <a:avLst/>
            </a:prstGeom>
            <a:solidFill>
              <a:schemeClr val="accent2"/>
            </a:solidFill>
            <a:ln w="9525">
              <a:solidFill>
                <a:schemeClr val="tx1"/>
              </a:solidFill>
              <a:miter lim="800000"/>
              <a:headEnd/>
              <a:tailEnd/>
            </a:ln>
            <a:effectLst>
              <a:outerShdw dist="107763" dir="2700000" algn="ctr" rotWithShape="0">
                <a:schemeClr val="bg2">
                  <a:alpha val="50000"/>
                </a:schemeClr>
              </a:outerShdw>
            </a:effectLst>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1900">
                  <a:latin typeface="Arial Black" panose="020B0A04020102020204" pitchFamily="34" charset="0"/>
                </a:rPr>
                <a:t>Benefits</a:t>
              </a:r>
            </a:p>
          </p:txBody>
        </p:sp>
        <p:sp>
          <p:nvSpPr>
            <p:cNvPr id="40967" name="Rectangle 7"/>
            <p:cNvSpPr>
              <a:spLocks noChangeArrowheads="1"/>
            </p:cNvSpPr>
            <p:nvPr/>
          </p:nvSpPr>
          <p:spPr bwMode="auto">
            <a:xfrm>
              <a:off x="1111" y="2886"/>
              <a:ext cx="863" cy="635"/>
            </a:xfrm>
            <a:prstGeom prst="rect">
              <a:avLst/>
            </a:prstGeom>
            <a:solidFill>
              <a:srgbClr val="29ADBB"/>
            </a:solidFill>
            <a:ln w="9525">
              <a:solidFill>
                <a:schemeClr val="tx1"/>
              </a:solidFill>
              <a:miter lim="800000"/>
              <a:headEnd/>
              <a:tailEnd/>
            </a:ln>
            <a:effectLst>
              <a:outerShdw dist="107763" dir="2700000" algn="ctr" rotWithShape="0">
                <a:schemeClr val="bg2">
                  <a:alpha val="50000"/>
                </a:schemeClr>
              </a:outerShdw>
            </a:effectLst>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1900">
                  <a:solidFill>
                    <a:schemeClr val="bg1"/>
                  </a:solidFill>
                  <a:latin typeface="Arial Black" panose="020B0A04020102020204" pitchFamily="34" charset="0"/>
                </a:rPr>
                <a:t>Variabile a </a:t>
              </a:r>
            </a:p>
            <a:p>
              <a:pPr algn="ctr" eaLnBrk="1" hangingPunct="1">
                <a:spcBef>
                  <a:spcPct val="0"/>
                </a:spcBef>
                <a:buClrTx/>
                <a:buSzTx/>
                <a:buFontTx/>
                <a:buNone/>
              </a:pPr>
              <a:r>
                <a:rPr lang="it-IT" altLang="it-IT" sz="1900">
                  <a:solidFill>
                    <a:schemeClr val="bg1"/>
                  </a:solidFill>
                  <a:latin typeface="Arial Black" panose="020B0A04020102020204" pitchFamily="34" charset="0"/>
                </a:rPr>
                <a:t>Medio </a:t>
              </a:r>
            </a:p>
            <a:p>
              <a:pPr algn="ctr" eaLnBrk="1" hangingPunct="1">
                <a:spcBef>
                  <a:spcPct val="0"/>
                </a:spcBef>
                <a:buClrTx/>
                <a:buSzTx/>
                <a:buFontTx/>
                <a:buNone/>
              </a:pPr>
              <a:r>
                <a:rPr lang="it-IT" altLang="it-IT" sz="1900">
                  <a:solidFill>
                    <a:schemeClr val="bg1"/>
                  </a:solidFill>
                  <a:latin typeface="Arial Black" panose="020B0A04020102020204" pitchFamily="34" charset="0"/>
                </a:rPr>
                <a:t>termine</a:t>
              </a:r>
            </a:p>
          </p:txBody>
        </p:sp>
        <p:sp>
          <p:nvSpPr>
            <p:cNvPr id="40968" name="Rectangle 8"/>
            <p:cNvSpPr>
              <a:spLocks noChangeArrowheads="1"/>
            </p:cNvSpPr>
            <p:nvPr/>
          </p:nvSpPr>
          <p:spPr bwMode="auto">
            <a:xfrm>
              <a:off x="3560" y="1344"/>
              <a:ext cx="1090" cy="635"/>
            </a:xfrm>
            <a:prstGeom prst="rect">
              <a:avLst/>
            </a:prstGeom>
            <a:solidFill>
              <a:srgbClr val="0D024E"/>
            </a:solidFill>
            <a:ln w="9525">
              <a:solidFill>
                <a:schemeClr val="tx1"/>
              </a:solidFill>
              <a:miter lim="800000"/>
              <a:headEnd/>
              <a:tailEnd/>
            </a:ln>
            <a:effectLst>
              <a:outerShdw dist="107763" dir="2700000" algn="ctr" rotWithShape="0">
                <a:schemeClr val="bg2">
                  <a:alpha val="50000"/>
                </a:schemeClr>
              </a:outerShdw>
            </a:effectLst>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1900">
                  <a:solidFill>
                    <a:schemeClr val="bg1"/>
                  </a:solidFill>
                  <a:latin typeface="Arial Black" panose="020B0A04020102020204" pitchFamily="34" charset="0"/>
                </a:rPr>
                <a:t>Retribuzione</a:t>
              </a:r>
            </a:p>
            <a:p>
              <a:pPr algn="ctr" eaLnBrk="1" hangingPunct="1">
                <a:spcBef>
                  <a:spcPct val="0"/>
                </a:spcBef>
                <a:buClrTx/>
                <a:buSzTx/>
                <a:buFontTx/>
                <a:buNone/>
              </a:pPr>
              <a:r>
                <a:rPr lang="it-IT" altLang="it-IT" sz="1900">
                  <a:solidFill>
                    <a:schemeClr val="bg1"/>
                  </a:solidFill>
                  <a:latin typeface="Arial Black" panose="020B0A04020102020204" pitchFamily="34" charset="0"/>
                </a:rPr>
                <a:t>Annua Lorda</a:t>
              </a:r>
            </a:p>
            <a:p>
              <a:pPr algn="ctr" eaLnBrk="1" hangingPunct="1">
                <a:spcBef>
                  <a:spcPct val="0"/>
                </a:spcBef>
                <a:buClrTx/>
                <a:buSzTx/>
                <a:buFontTx/>
                <a:buNone/>
              </a:pPr>
              <a:r>
                <a:rPr lang="it-IT" altLang="it-IT" sz="1900">
                  <a:solidFill>
                    <a:schemeClr val="bg1"/>
                  </a:solidFill>
                  <a:latin typeface="Arial Black" panose="020B0A04020102020204" pitchFamily="34" charset="0"/>
                </a:rPr>
                <a:t>(Base Salary)</a:t>
              </a:r>
            </a:p>
          </p:txBody>
        </p:sp>
        <p:sp>
          <p:nvSpPr>
            <p:cNvPr id="40969" name="Rectangle 9"/>
            <p:cNvSpPr>
              <a:spLocks noChangeArrowheads="1"/>
            </p:cNvSpPr>
            <p:nvPr/>
          </p:nvSpPr>
          <p:spPr bwMode="auto">
            <a:xfrm>
              <a:off x="1111" y="1752"/>
              <a:ext cx="863" cy="318"/>
            </a:xfrm>
            <a:prstGeom prst="rect">
              <a:avLst/>
            </a:prstGeom>
            <a:solidFill>
              <a:schemeClr val="hlink"/>
            </a:solidFill>
            <a:ln w="9525">
              <a:solidFill>
                <a:schemeClr val="tx1"/>
              </a:solidFill>
              <a:miter lim="800000"/>
              <a:headEnd/>
              <a:tailEnd/>
            </a:ln>
            <a:effectLst>
              <a:outerShdw dist="107763" dir="2700000" algn="ctr" rotWithShape="0">
                <a:schemeClr val="bg2">
                  <a:alpha val="50000"/>
                </a:schemeClr>
              </a:outerShdw>
            </a:effectLst>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2100">
                  <a:solidFill>
                    <a:schemeClr val="bg1"/>
                  </a:solidFill>
                  <a:latin typeface="Arial Black" panose="020B0A04020102020204" pitchFamily="34" charset="0"/>
                </a:rPr>
                <a:t>Fisso</a:t>
              </a:r>
              <a:endParaRPr lang="it-IT" altLang="it-IT" sz="2800">
                <a:latin typeface="Tahoma" panose="020B0604030504040204" pitchFamily="34" charset="0"/>
              </a:endParaRPr>
            </a:p>
          </p:txBody>
        </p:sp>
        <p:sp>
          <p:nvSpPr>
            <p:cNvPr id="40970" name="Rectangle 10"/>
            <p:cNvSpPr>
              <a:spLocks noChangeArrowheads="1"/>
            </p:cNvSpPr>
            <p:nvPr/>
          </p:nvSpPr>
          <p:spPr bwMode="auto">
            <a:xfrm>
              <a:off x="3787" y="2160"/>
              <a:ext cx="1090" cy="635"/>
            </a:xfrm>
            <a:prstGeom prst="rect">
              <a:avLst/>
            </a:prstGeom>
            <a:solidFill>
              <a:srgbClr val="0D024E"/>
            </a:solidFill>
            <a:ln w="9525">
              <a:solidFill>
                <a:schemeClr val="tx1"/>
              </a:solidFill>
              <a:miter lim="800000"/>
              <a:headEnd/>
              <a:tailEnd/>
            </a:ln>
            <a:effectLst>
              <a:outerShdw dist="107763" dir="2700000" algn="ctr" rotWithShape="0">
                <a:schemeClr val="bg2">
                  <a:alpha val="50000"/>
                </a:schemeClr>
              </a:outerShdw>
            </a:effectLst>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1900">
                  <a:solidFill>
                    <a:schemeClr val="bg1"/>
                  </a:solidFill>
                  <a:latin typeface="Arial Black" panose="020B0A04020102020204" pitchFamily="34" charset="0"/>
                </a:rPr>
                <a:t>Retribuzione</a:t>
              </a:r>
            </a:p>
            <a:p>
              <a:pPr algn="ctr" eaLnBrk="1" hangingPunct="1">
                <a:spcBef>
                  <a:spcPct val="0"/>
                </a:spcBef>
                <a:buClrTx/>
                <a:buSzTx/>
                <a:buFontTx/>
                <a:buNone/>
              </a:pPr>
              <a:r>
                <a:rPr lang="it-IT" altLang="it-IT" sz="1900">
                  <a:solidFill>
                    <a:schemeClr val="bg1"/>
                  </a:solidFill>
                  <a:latin typeface="Arial Black" panose="020B0A04020102020204" pitchFamily="34" charset="0"/>
                </a:rPr>
                <a:t>Globale Annua</a:t>
              </a:r>
            </a:p>
            <a:p>
              <a:pPr algn="ctr" eaLnBrk="1" hangingPunct="1">
                <a:spcBef>
                  <a:spcPct val="0"/>
                </a:spcBef>
                <a:buClrTx/>
                <a:buSzTx/>
                <a:buFontTx/>
                <a:buNone/>
              </a:pPr>
              <a:r>
                <a:rPr lang="it-IT" altLang="it-IT" sz="1900">
                  <a:solidFill>
                    <a:schemeClr val="bg1"/>
                  </a:solidFill>
                  <a:latin typeface="Arial Black" panose="020B0A04020102020204" pitchFamily="34" charset="0"/>
                </a:rPr>
                <a:t>(Total Cash)</a:t>
              </a:r>
            </a:p>
          </p:txBody>
        </p:sp>
        <p:sp>
          <p:nvSpPr>
            <p:cNvPr id="40971" name="Rectangle 11"/>
            <p:cNvSpPr>
              <a:spLocks noChangeArrowheads="1"/>
            </p:cNvSpPr>
            <p:nvPr/>
          </p:nvSpPr>
          <p:spPr bwMode="auto">
            <a:xfrm>
              <a:off x="4059" y="2886"/>
              <a:ext cx="1090" cy="635"/>
            </a:xfrm>
            <a:prstGeom prst="rect">
              <a:avLst/>
            </a:prstGeom>
            <a:solidFill>
              <a:srgbClr val="0D024E"/>
            </a:solidFill>
            <a:ln w="9525">
              <a:solidFill>
                <a:schemeClr val="tx1"/>
              </a:solidFill>
              <a:miter lim="800000"/>
              <a:headEnd/>
              <a:tailEnd/>
            </a:ln>
            <a:effectLst>
              <a:outerShdw dist="107763" dir="2700000" algn="ctr" rotWithShape="0">
                <a:schemeClr val="bg2">
                  <a:alpha val="50000"/>
                </a:schemeClr>
              </a:outerShdw>
            </a:effectLst>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1900">
                  <a:solidFill>
                    <a:schemeClr val="bg1"/>
                  </a:solidFill>
                  <a:latin typeface="Arial Black" panose="020B0A04020102020204" pitchFamily="34" charset="0"/>
                </a:rPr>
                <a:t>Retribuzione</a:t>
              </a:r>
            </a:p>
            <a:p>
              <a:pPr algn="ctr" eaLnBrk="1" hangingPunct="1">
                <a:spcBef>
                  <a:spcPct val="0"/>
                </a:spcBef>
                <a:buClrTx/>
                <a:buSzTx/>
                <a:buFontTx/>
                <a:buNone/>
              </a:pPr>
              <a:r>
                <a:rPr lang="it-IT" altLang="it-IT" sz="1900">
                  <a:solidFill>
                    <a:schemeClr val="bg1"/>
                  </a:solidFill>
                  <a:latin typeface="Arial Black" panose="020B0A04020102020204" pitchFamily="34" charset="0"/>
                </a:rPr>
                <a:t>Totale Diretta</a:t>
              </a:r>
            </a:p>
            <a:p>
              <a:pPr algn="ctr" eaLnBrk="1" hangingPunct="1">
                <a:spcBef>
                  <a:spcPct val="0"/>
                </a:spcBef>
                <a:buClrTx/>
                <a:buSzTx/>
                <a:buFontTx/>
                <a:buNone/>
              </a:pPr>
              <a:r>
                <a:rPr lang="it-IT" altLang="it-IT" sz="1400">
                  <a:solidFill>
                    <a:schemeClr val="bg1"/>
                  </a:solidFill>
                  <a:latin typeface="Arial Black" panose="020B0A04020102020204" pitchFamily="34" charset="0"/>
                </a:rPr>
                <a:t>(Total Direct Comp.)</a:t>
              </a:r>
            </a:p>
          </p:txBody>
        </p:sp>
        <p:sp>
          <p:nvSpPr>
            <p:cNvPr id="40972" name="Rectangle 12"/>
            <p:cNvSpPr>
              <a:spLocks noChangeArrowheads="1"/>
            </p:cNvSpPr>
            <p:nvPr/>
          </p:nvSpPr>
          <p:spPr bwMode="auto">
            <a:xfrm>
              <a:off x="4376" y="3612"/>
              <a:ext cx="1089" cy="631"/>
            </a:xfrm>
            <a:prstGeom prst="rect">
              <a:avLst/>
            </a:prstGeom>
            <a:solidFill>
              <a:srgbClr val="0D024E"/>
            </a:solidFill>
            <a:ln w="9525">
              <a:solidFill>
                <a:schemeClr val="tx1"/>
              </a:solidFill>
              <a:miter lim="800000"/>
              <a:headEnd/>
              <a:tailEnd/>
            </a:ln>
            <a:effectLst>
              <a:outerShdw dist="107763" dir="2700000" algn="ctr" rotWithShape="0">
                <a:schemeClr val="bg2">
                  <a:alpha val="50000"/>
                </a:schemeClr>
              </a:outerShdw>
            </a:effectLst>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1900">
                  <a:solidFill>
                    <a:schemeClr val="bg1"/>
                  </a:solidFill>
                  <a:latin typeface="Arial Black" panose="020B0A04020102020204" pitchFamily="34" charset="0"/>
                </a:rPr>
                <a:t>Retribuzione</a:t>
              </a:r>
            </a:p>
            <a:p>
              <a:pPr algn="ctr" eaLnBrk="1" hangingPunct="1">
                <a:spcBef>
                  <a:spcPct val="0"/>
                </a:spcBef>
                <a:buClrTx/>
                <a:buSzTx/>
                <a:buFontTx/>
                <a:buNone/>
              </a:pPr>
              <a:r>
                <a:rPr lang="it-IT" altLang="it-IT" sz="1900">
                  <a:solidFill>
                    <a:schemeClr val="bg1"/>
                  </a:solidFill>
                  <a:latin typeface="Arial Black" panose="020B0A04020102020204" pitchFamily="34" charset="0"/>
                </a:rPr>
                <a:t>Totale</a:t>
              </a:r>
            </a:p>
            <a:p>
              <a:pPr algn="ctr" eaLnBrk="1" hangingPunct="1">
                <a:spcBef>
                  <a:spcPct val="0"/>
                </a:spcBef>
                <a:buClrTx/>
                <a:buSzTx/>
                <a:buFontTx/>
                <a:buNone/>
              </a:pPr>
              <a:r>
                <a:rPr lang="it-IT" altLang="it-IT" sz="1600">
                  <a:solidFill>
                    <a:schemeClr val="bg1"/>
                  </a:solidFill>
                  <a:latin typeface="Arial Black" panose="020B0A04020102020204" pitchFamily="34" charset="0"/>
                </a:rPr>
                <a:t>(</a:t>
              </a:r>
              <a:r>
                <a:rPr lang="it-IT" altLang="it-IT" sz="1400">
                  <a:solidFill>
                    <a:schemeClr val="bg1"/>
                  </a:solidFill>
                  <a:latin typeface="Arial Black" panose="020B0A04020102020204" pitchFamily="34" charset="0"/>
                </a:rPr>
                <a:t>Total Remuneration)</a:t>
              </a:r>
            </a:p>
          </p:txBody>
        </p:sp>
        <p:sp>
          <p:nvSpPr>
            <p:cNvPr id="40973" name="Text Box 13"/>
            <p:cNvSpPr txBox="1">
              <a:spLocks noChangeArrowheads="1"/>
            </p:cNvSpPr>
            <p:nvPr/>
          </p:nvSpPr>
          <p:spPr bwMode="auto">
            <a:xfrm>
              <a:off x="2064" y="1117"/>
              <a:ext cx="785" cy="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a:latin typeface="Tahoma" panose="020B0604030504040204" pitchFamily="34" charset="0"/>
                </a:rPr>
                <a:t>Minimo</a:t>
              </a:r>
            </a:p>
            <a:p>
              <a:pPr eaLnBrk="1" hangingPunct="1">
                <a:spcBef>
                  <a:spcPct val="0"/>
                </a:spcBef>
                <a:buClrTx/>
                <a:buSzTx/>
                <a:buFontTx/>
                <a:buNone/>
              </a:pPr>
              <a:r>
                <a:rPr lang="it-IT" altLang="it-IT" sz="1600">
                  <a:latin typeface="Tahoma" panose="020B0604030504040204" pitchFamily="34" charset="0"/>
                </a:rPr>
                <a:t>(Contingenza)</a:t>
              </a:r>
            </a:p>
            <a:p>
              <a:pPr eaLnBrk="1" hangingPunct="1">
                <a:spcBef>
                  <a:spcPct val="0"/>
                </a:spcBef>
                <a:buClrTx/>
                <a:buSzTx/>
                <a:buFontTx/>
                <a:buNone/>
              </a:pPr>
              <a:r>
                <a:rPr lang="it-IT" altLang="it-IT" sz="1600">
                  <a:latin typeface="Tahoma" panose="020B0604030504040204" pitchFamily="34" charset="0"/>
                </a:rPr>
                <a:t>Scatti anzianità</a:t>
              </a:r>
            </a:p>
            <a:p>
              <a:pPr eaLnBrk="1" hangingPunct="1">
                <a:spcBef>
                  <a:spcPct val="0"/>
                </a:spcBef>
                <a:buClrTx/>
                <a:buSzTx/>
                <a:buFontTx/>
                <a:buNone/>
              </a:pPr>
              <a:r>
                <a:rPr lang="it-IT" altLang="it-IT" sz="1600">
                  <a:latin typeface="Tahoma" panose="020B0604030504040204" pitchFamily="34" charset="0"/>
                </a:rPr>
                <a:t>Indennità Fisse</a:t>
              </a:r>
            </a:p>
          </p:txBody>
        </p:sp>
        <p:sp>
          <p:nvSpPr>
            <p:cNvPr id="40974" name="Text Box 14"/>
            <p:cNvSpPr txBox="1">
              <a:spLocks noChangeArrowheads="1"/>
            </p:cNvSpPr>
            <p:nvPr/>
          </p:nvSpPr>
          <p:spPr bwMode="auto">
            <a:xfrm>
              <a:off x="2064" y="1752"/>
              <a:ext cx="1222" cy="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a:latin typeface="Tahoma" panose="020B0604030504040204" pitchFamily="34" charset="0"/>
                </a:rPr>
                <a:t>Superminimo Ind. E Coll.</a:t>
              </a:r>
            </a:p>
            <a:p>
              <a:pPr eaLnBrk="1" hangingPunct="1">
                <a:spcBef>
                  <a:spcPct val="0"/>
                </a:spcBef>
                <a:buClrTx/>
                <a:buSzTx/>
                <a:buFontTx/>
                <a:buNone/>
              </a:pPr>
              <a:r>
                <a:rPr lang="it-IT" altLang="it-IT" sz="1600">
                  <a:latin typeface="Tahoma" panose="020B0604030504040204" pitchFamily="34" charset="0"/>
                </a:rPr>
                <a:t>Premi produzione Fissi</a:t>
              </a:r>
            </a:p>
          </p:txBody>
        </p:sp>
        <p:sp>
          <p:nvSpPr>
            <p:cNvPr id="40975" name="Text Box 15"/>
            <p:cNvSpPr txBox="1">
              <a:spLocks noChangeArrowheads="1"/>
            </p:cNvSpPr>
            <p:nvPr/>
          </p:nvSpPr>
          <p:spPr bwMode="auto">
            <a:xfrm>
              <a:off x="2064" y="2292"/>
              <a:ext cx="1026" cy="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a:latin typeface="Tahoma" panose="020B0604030504040204" pitchFamily="34" charset="0"/>
                </a:rPr>
                <a:t>Una tantum – Bonus</a:t>
              </a:r>
            </a:p>
            <a:p>
              <a:pPr eaLnBrk="1" hangingPunct="1">
                <a:spcBef>
                  <a:spcPct val="0"/>
                </a:spcBef>
                <a:buClrTx/>
                <a:buSzTx/>
                <a:buFontTx/>
                <a:buNone/>
              </a:pPr>
              <a:r>
                <a:rPr lang="it-IT" altLang="it-IT" sz="1600">
                  <a:latin typeface="Tahoma" panose="020B0604030504040204" pitchFamily="34" charset="0"/>
                </a:rPr>
                <a:t>Incentivi a Breve</a:t>
              </a:r>
            </a:p>
          </p:txBody>
        </p:sp>
        <p:sp>
          <p:nvSpPr>
            <p:cNvPr id="40976" name="Text Box 16"/>
            <p:cNvSpPr txBox="1">
              <a:spLocks noChangeArrowheads="1"/>
            </p:cNvSpPr>
            <p:nvPr/>
          </p:nvSpPr>
          <p:spPr bwMode="auto">
            <a:xfrm>
              <a:off x="2064" y="2972"/>
              <a:ext cx="72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a:latin typeface="Tahoma" panose="020B0604030504040204" pitchFamily="34" charset="0"/>
                </a:rPr>
                <a:t>Stock Options</a:t>
              </a:r>
            </a:p>
          </p:txBody>
        </p:sp>
        <p:sp>
          <p:nvSpPr>
            <p:cNvPr id="40977" name="Text Box 17"/>
            <p:cNvSpPr txBox="1">
              <a:spLocks noChangeArrowheads="1"/>
            </p:cNvSpPr>
            <p:nvPr/>
          </p:nvSpPr>
          <p:spPr bwMode="auto">
            <a:xfrm>
              <a:off x="2064" y="3607"/>
              <a:ext cx="707" cy="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a:latin typeface="Tahoma" panose="020B0604030504040204" pitchFamily="34" charset="0"/>
                </a:rPr>
                <a:t>Casa</a:t>
              </a:r>
            </a:p>
            <a:p>
              <a:pPr eaLnBrk="1" hangingPunct="1">
                <a:spcBef>
                  <a:spcPct val="0"/>
                </a:spcBef>
                <a:buClrTx/>
                <a:buSzTx/>
                <a:buFontTx/>
                <a:buNone/>
              </a:pPr>
              <a:r>
                <a:rPr lang="it-IT" altLang="it-IT" sz="1600">
                  <a:latin typeface="Tahoma" panose="020B0604030504040204" pitchFamily="34" charset="0"/>
                </a:rPr>
                <a:t>Auto</a:t>
              </a:r>
            </a:p>
            <a:p>
              <a:pPr eaLnBrk="1" hangingPunct="1">
                <a:spcBef>
                  <a:spcPct val="0"/>
                </a:spcBef>
                <a:buClrTx/>
                <a:buSzTx/>
                <a:buFontTx/>
                <a:buNone/>
              </a:pPr>
              <a:r>
                <a:rPr lang="it-IT" altLang="it-IT" sz="1600">
                  <a:latin typeface="Tahoma" panose="020B0604030504040204" pitchFamily="34" charset="0"/>
                </a:rPr>
                <a:t>Assicurazione</a:t>
              </a:r>
            </a:p>
            <a:p>
              <a:pPr eaLnBrk="1" hangingPunct="1">
                <a:spcBef>
                  <a:spcPct val="0"/>
                </a:spcBef>
                <a:buClrTx/>
                <a:buSzTx/>
                <a:buFontTx/>
                <a:buNone/>
              </a:pPr>
              <a:r>
                <a:rPr lang="it-IT" altLang="it-IT" sz="1600">
                  <a:latin typeface="Tahoma" panose="020B0604030504040204" pitchFamily="34" charset="0"/>
                </a:rPr>
                <a:t>Cellulare</a:t>
              </a:r>
            </a:p>
          </p:txBody>
        </p:sp>
        <p:sp>
          <p:nvSpPr>
            <p:cNvPr id="40978" name="Text Box 18"/>
            <p:cNvSpPr txBox="1">
              <a:spLocks noChangeArrowheads="1"/>
            </p:cNvSpPr>
            <p:nvPr/>
          </p:nvSpPr>
          <p:spPr bwMode="auto">
            <a:xfrm>
              <a:off x="30" y="1246"/>
              <a:ext cx="98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a:latin typeface="Tahoma" panose="020B0604030504040204" pitchFamily="34" charset="0"/>
                </a:rPr>
                <a:t>Corresponsione</a:t>
              </a:r>
            </a:p>
            <a:p>
              <a:pPr eaLnBrk="1" hangingPunct="1">
                <a:spcBef>
                  <a:spcPct val="0"/>
                </a:spcBef>
                <a:buClrTx/>
                <a:buSzTx/>
                <a:buFontTx/>
                <a:buNone/>
              </a:pPr>
              <a:r>
                <a:rPr lang="it-IT" altLang="it-IT" sz="1600">
                  <a:latin typeface="Tahoma" panose="020B0604030504040204" pitchFamily="34" charset="0"/>
                </a:rPr>
                <a:t>Monetaria garantita</a:t>
              </a:r>
            </a:p>
            <a:p>
              <a:pPr eaLnBrk="1" hangingPunct="1">
                <a:spcBef>
                  <a:spcPct val="0"/>
                </a:spcBef>
                <a:buClrTx/>
                <a:buSzTx/>
                <a:buFontTx/>
                <a:buNone/>
              </a:pPr>
              <a:r>
                <a:rPr lang="it-IT" altLang="it-IT" sz="1600">
                  <a:latin typeface="Tahoma" panose="020B0604030504040204" pitchFamily="34" charset="0"/>
                </a:rPr>
                <a:t>da CCNL</a:t>
              </a:r>
            </a:p>
          </p:txBody>
        </p:sp>
        <p:sp>
          <p:nvSpPr>
            <p:cNvPr id="40979" name="Text Box 19"/>
            <p:cNvSpPr txBox="1">
              <a:spLocks noChangeArrowheads="1"/>
            </p:cNvSpPr>
            <p:nvPr/>
          </p:nvSpPr>
          <p:spPr bwMode="auto">
            <a:xfrm>
              <a:off x="30" y="1745"/>
              <a:ext cx="982" cy="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a:latin typeface="Tahoma" panose="020B0604030504040204" pitchFamily="34" charset="0"/>
                </a:rPr>
                <a:t>Corresponsione</a:t>
              </a:r>
            </a:p>
            <a:p>
              <a:pPr eaLnBrk="1" hangingPunct="1">
                <a:spcBef>
                  <a:spcPct val="0"/>
                </a:spcBef>
                <a:buClrTx/>
                <a:buSzTx/>
                <a:buFontTx/>
                <a:buNone/>
              </a:pPr>
              <a:r>
                <a:rPr lang="it-IT" altLang="it-IT" sz="1600">
                  <a:latin typeface="Tahoma" panose="020B0604030504040204" pitchFamily="34" charset="0"/>
                </a:rPr>
                <a:t>Monetaria garantita</a:t>
              </a:r>
            </a:p>
            <a:p>
              <a:pPr eaLnBrk="1" hangingPunct="1">
                <a:spcBef>
                  <a:spcPct val="0"/>
                </a:spcBef>
                <a:buClrTx/>
                <a:buSzTx/>
                <a:buFontTx/>
                <a:buNone/>
              </a:pPr>
              <a:r>
                <a:rPr lang="it-IT" altLang="it-IT" sz="1600">
                  <a:latin typeface="Tahoma" panose="020B0604030504040204" pitchFamily="34" charset="0"/>
                </a:rPr>
                <a:t>da altra contratt.</a:t>
              </a:r>
            </a:p>
          </p:txBody>
        </p:sp>
        <p:sp>
          <p:nvSpPr>
            <p:cNvPr id="40980" name="Text Box 20"/>
            <p:cNvSpPr txBox="1">
              <a:spLocks noChangeArrowheads="1"/>
            </p:cNvSpPr>
            <p:nvPr/>
          </p:nvSpPr>
          <p:spPr bwMode="auto">
            <a:xfrm>
              <a:off x="30" y="2244"/>
              <a:ext cx="920" cy="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a:latin typeface="Tahoma" panose="020B0604030504040204" pitchFamily="34" charset="0"/>
                </a:rPr>
                <a:t>Corresponsione</a:t>
              </a:r>
            </a:p>
            <a:p>
              <a:pPr eaLnBrk="1" hangingPunct="1">
                <a:spcBef>
                  <a:spcPct val="0"/>
                </a:spcBef>
                <a:buClrTx/>
                <a:buSzTx/>
                <a:buFontTx/>
                <a:buNone/>
              </a:pPr>
              <a:r>
                <a:rPr lang="it-IT" altLang="it-IT" sz="1600">
                  <a:latin typeface="Tahoma" panose="020B0604030504040204" pitchFamily="34" charset="0"/>
                </a:rPr>
                <a:t>monetaria non </a:t>
              </a:r>
            </a:p>
            <a:p>
              <a:pPr eaLnBrk="1" hangingPunct="1">
                <a:spcBef>
                  <a:spcPct val="0"/>
                </a:spcBef>
                <a:buClrTx/>
                <a:buSzTx/>
                <a:buFontTx/>
                <a:buNone/>
              </a:pPr>
              <a:r>
                <a:rPr lang="it-IT" altLang="it-IT" sz="1600">
                  <a:latin typeface="Tahoma" panose="020B0604030504040204" pitchFamily="34" charset="0"/>
                </a:rPr>
                <a:t>garantita da CCNL</a:t>
              </a:r>
            </a:p>
          </p:txBody>
        </p:sp>
        <p:sp>
          <p:nvSpPr>
            <p:cNvPr id="40981" name="Text Box 21"/>
            <p:cNvSpPr txBox="1">
              <a:spLocks noChangeArrowheads="1"/>
            </p:cNvSpPr>
            <p:nvPr/>
          </p:nvSpPr>
          <p:spPr bwMode="auto">
            <a:xfrm>
              <a:off x="30" y="3015"/>
              <a:ext cx="920"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a:latin typeface="Tahoma" panose="020B0604030504040204" pitchFamily="34" charset="0"/>
                </a:rPr>
                <a:t>Corresponsione</a:t>
              </a:r>
            </a:p>
            <a:p>
              <a:pPr eaLnBrk="1" hangingPunct="1">
                <a:spcBef>
                  <a:spcPct val="0"/>
                </a:spcBef>
                <a:buClrTx/>
                <a:buSzTx/>
                <a:buFontTx/>
                <a:buNone/>
              </a:pPr>
              <a:r>
                <a:rPr lang="it-IT" altLang="it-IT" sz="1600">
                  <a:latin typeface="Tahoma" panose="020B0604030504040204" pitchFamily="34" charset="0"/>
                </a:rPr>
                <a:t>monetaria non </a:t>
              </a:r>
            </a:p>
            <a:p>
              <a:pPr eaLnBrk="1" hangingPunct="1">
                <a:spcBef>
                  <a:spcPct val="0"/>
                </a:spcBef>
                <a:buClrTx/>
                <a:buSzTx/>
                <a:buFontTx/>
                <a:buNone/>
              </a:pPr>
              <a:r>
                <a:rPr lang="it-IT" altLang="it-IT" sz="1600">
                  <a:latin typeface="Tahoma" panose="020B0604030504040204" pitchFamily="34" charset="0"/>
                </a:rPr>
                <a:t>garantita da CCNL</a:t>
              </a:r>
            </a:p>
          </p:txBody>
        </p:sp>
        <p:sp>
          <p:nvSpPr>
            <p:cNvPr id="40982" name="Text Box 22"/>
            <p:cNvSpPr txBox="1">
              <a:spLocks noChangeArrowheads="1"/>
            </p:cNvSpPr>
            <p:nvPr/>
          </p:nvSpPr>
          <p:spPr bwMode="auto">
            <a:xfrm>
              <a:off x="30" y="3696"/>
              <a:ext cx="920"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a:latin typeface="Tahoma" panose="020B0604030504040204" pitchFamily="34" charset="0"/>
                </a:rPr>
                <a:t>Corresponsione</a:t>
              </a:r>
            </a:p>
            <a:p>
              <a:pPr eaLnBrk="1" hangingPunct="1">
                <a:spcBef>
                  <a:spcPct val="0"/>
                </a:spcBef>
                <a:buClrTx/>
                <a:buSzTx/>
                <a:buFontTx/>
                <a:buNone/>
              </a:pPr>
              <a:r>
                <a:rPr lang="it-IT" altLang="it-IT" sz="1600">
                  <a:latin typeface="Tahoma" panose="020B0604030504040204" pitchFamily="34" charset="0"/>
                </a:rPr>
                <a:t>in natura  non </a:t>
              </a:r>
            </a:p>
            <a:p>
              <a:pPr eaLnBrk="1" hangingPunct="1">
                <a:spcBef>
                  <a:spcPct val="0"/>
                </a:spcBef>
                <a:buClrTx/>
                <a:buSzTx/>
                <a:buFontTx/>
                <a:buNone/>
              </a:pPr>
              <a:r>
                <a:rPr lang="it-IT" altLang="it-IT" sz="1600">
                  <a:latin typeface="Tahoma" panose="020B0604030504040204" pitchFamily="34" charset="0"/>
                </a:rPr>
                <a:t>garantita da CCNL</a:t>
              </a:r>
            </a:p>
          </p:txBody>
        </p:sp>
        <p:sp>
          <p:nvSpPr>
            <p:cNvPr id="40983" name="Line 23"/>
            <p:cNvSpPr>
              <a:spLocks noChangeShapeType="1"/>
            </p:cNvSpPr>
            <p:nvPr/>
          </p:nvSpPr>
          <p:spPr bwMode="auto">
            <a:xfrm>
              <a:off x="2064" y="1706"/>
              <a:ext cx="1451" cy="0"/>
            </a:xfrm>
            <a:prstGeom prst="line">
              <a:avLst/>
            </a:prstGeom>
            <a:noFill/>
            <a:ln w="9525">
              <a:solidFill>
                <a:schemeClr val="tx1"/>
              </a:solidFill>
              <a:miter lim="800000"/>
              <a:headEnd/>
              <a:tailEnd type="arrow" w="med" len="med"/>
            </a:ln>
            <a:extLst>
              <a:ext uri="{909E8E84-426E-40DD-AFC4-6F175D3DCCD1}">
                <a14:hiddenFill xmlns:a14="http://schemas.microsoft.com/office/drawing/2010/main">
                  <a:noFill/>
                </a14:hiddenFill>
              </a:ext>
            </a:extLst>
          </p:spPr>
          <p:txBody>
            <a:bodyPr wrap="none"/>
            <a:lstStyle/>
            <a:p>
              <a:endParaRPr lang="it-IT"/>
            </a:p>
          </p:txBody>
        </p:sp>
        <p:sp>
          <p:nvSpPr>
            <p:cNvPr id="40984" name="Line 24"/>
            <p:cNvSpPr>
              <a:spLocks noChangeShapeType="1"/>
            </p:cNvSpPr>
            <p:nvPr/>
          </p:nvSpPr>
          <p:spPr bwMode="auto">
            <a:xfrm>
              <a:off x="2064" y="3249"/>
              <a:ext cx="1950" cy="0"/>
            </a:xfrm>
            <a:prstGeom prst="line">
              <a:avLst/>
            </a:prstGeom>
            <a:noFill/>
            <a:ln w="9525">
              <a:solidFill>
                <a:schemeClr val="tx1"/>
              </a:solidFill>
              <a:miter lim="800000"/>
              <a:headEnd/>
              <a:tailEnd type="arrow" w="med" len="med"/>
            </a:ln>
            <a:extLst>
              <a:ext uri="{909E8E84-426E-40DD-AFC4-6F175D3DCCD1}">
                <a14:hiddenFill xmlns:a14="http://schemas.microsoft.com/office/drawing/2010/main">
                  <a:noFill/>
                </a14:hiddenFill>
              </a:ext>
            </a:extLst>
          </p:spPr>
          <p:txBody>
            <a:bodyPr wrap="none"/>
            <a:lstStyle/>
            <a:p>
              <a:endParaRPr lang="it-IT"/>
            </a:p>
          </p:txBody>
        </p:sp>
        <p:sp>
          <p:nvSpPr>
            <p:cNvPr id="40985" name="Line 25"/>
            <p:cNvSpPr>
              <a:spLocks noChangeShapeType="1"/>
            </p:cNvSpPr>
            <p:nvPr/>
          </p:nvSpPr>
          <p:spPr bwMode="auto">
            <a:xfrm>
              <a:off x="2064" y="2614"/>
              <a:ext cx="1678" cy="0"/>
            </a:xfrm>
            <a:prstGeom prst="line">
              <a:avLst/>
            </a:prstGeom>
            <a:noFill/>
            <a:ln w="9525">
              <a:solidFill>
                <a:schemeClr val="tx1"/>
              </a:solidFill>
              <a:miter lim="800000"/>
              <a:headEnd/>
              <a:tailEnd type="arrow" w="med" len="med"/>
            </a:ln>
            <a:extLst>
              <a:ext uri="{909E8E84-426E-40DD-AFC4-6F175D3DCCD1}">
                <a14:hiddenFill xmlns:a14="http://schemas.microsoft.com/office/drawing/2010/main">
                  <a:noFill/>
                </a14:hiddenFill>
              </a:ext>
            </a:extLst>
          </p:spPr>
          <p:txBody>
            <a:bodyPr wrap="none"/>
            <a:lstStyle/>
            <a:p>
              <a:endParaRPr lang="it-IT"/>
            </a:p>
          </p:txBody>
        </p:sp>
        <p:sp>
          <p:nvSpPr>
            <p:cNvPr id="40986" name="Line 26"/>
            <p:cNvSpPr>
              <a:spLocks noChangeShapeType="1"/>
            </p:cNvSpPr>
            <p:nvPr/>
          </p:nvSpPr>
          <p:spPr bwMode="auto">
            <a:xfrm>
              <a:off x="2064" y="3929"/>
              <a:ext cx="2313" cy="0"/>
            </a:xfrm>
            <a:prstGeom prst="line">
              <a:avLst/>
            </a:prstGeom>
            <a:noFill/>
            <a:ln w="9525">
              <a:solidFill>
                <a:schemeClr val="tx1"/>
              </a:solidFill>
              <a:miter lim="800000"/>
              <a:headEnd/>
              <a:tailEnd type="arrow" w="med" len="med"/>
            </a:ln>
            <a:extLst>
              <a:ext uri="{909E8E84-426E-40DD-AFC4-6F175D3DCCD1}">
                <a14:hiddenFill xmlns:a14="http://schemas.microsoft.com/office/drawing/2010/main">
                  <a:noFill/>
                </a14:hiddenFill>
              </a:ext>
            </a:extLst>
          </p:spPr>
          <p:txBody>
            <a:bodyPr wrap="none"/>
            <a:lstStyle/>
            <a:p>
              <a:endParaRPr lang="it-IT"/>
            </a:p>
          </p:txBody>
        </p:sp>
        <p:sp>
          <p:nvSpPr>
            <p:cNvPr id="40987" name="Line 27"/>
            <p:cNvSpPr>
              <a:spLocks noChangeShapeType="1"/>
            </p:cNvSpPr>
            <p:nvPr/>
          </p:nvSpPr>
          <p:spPr bwMode="auto">
            <a:xfrm>
              <a:off x="3379" y="1706"/>
              <a:ext cx="0" cy="908"/>
            </a:xfrm>
            <a:prstGeom prst="line">
              <a:avLst/>
            </a:prstGeom>
            <a:noFill/>
            <a:ln w="9525">
              <a:solidFill>
                <a:schemeClr val="tx1"/>
              </a:solidFill>
              <a:miter lim="800000"/>
              <a:headEnd/>
              <a:tailEnd type="arrow" w="med" len="med"/>
            </a:ln>
            <a:extLst>
              <a:ext uri="{909E8E84-426E-40DD-AFC4-6F175D3DCCD1}">
                <a14:hiddenFill xmlns:a14="http://schemas.microsoft.com/office/drawing/2010/main">
                  <a:noFill/>
                </a14:hiddenFill>
              </a:ext>
            </a:extLst>
          </p:spPr>
          <p:txBody>
            <a:bodyPr wrap="none"/>
            <a:lstStyle/>
            <a:p>
              <a:endParaRPr lang="it-IT"/>
            </a:p>
          </p:txBody>
        </p:sp>
        <p:sp>
          <p:nvSpPr>
            <p:cNvPr id="40988" name="Line 28"/>
            <p:cNvSpPr>
              <a:spLocks noChangeShapeType="1"/>
            </p:cNvSpPr>
            <p:nvPr/>
          </p:nvSpPr>
          <p:spPr bwMode="auto">
            <a:xfrm>
              <a:off x="3515" y="2614"/>
              <a:ext cx="0" cy="635"/>
            </a:xfrm>
            <a:prstGeom prst="line">
              <a:avLst/>
            </a:prstGeom>
            <a:noFill/>
            <a:ln w="9525">
              <a:solidFill>
                <a:schemeClr val="tx1"/>
              </a:solidFill>
              <a:miter lim="800000"/>
              <a:headEnd/>
              <a:tailEnd type="arrow" w="med" len="med"/>
            </a:ln>
            <a:extLst>
              <a:ext uri="{909E8E84-426E-40DD-AFC4-6F175D3DCCD1}">
                <a14:hiddenFill xmlns:a14="http://schemas.microsoft.com/office/drawing/2010/main">
                  <a:noFill/>
                </a14:hiddenFill>
              </a:ext>
            </a:extLst>
          </p:spPr>
          <p:txBody>
            <a:bodyPr wrap="none"/>
            <a:lstStyle/>
            <a:p>
              <a:endParaRPr lang="it-IT"/>
            </a:p>
          </p:txBody>
        </p:sp>
        <p:sp>
          <p:nvSpPr>
            <p:cNvPr id="40989" name="Line 29"/>
            <p:cNvSpPr>
              <a:spLocks noChangeShapeType="1"/>
            </p:cNvSpPr>
            <p:nvPr/>
          </p:nvSpPr>
          <p:spPr bwMode="auto">
            <a:xfrm>
              <a:off x="3787" y="3249"/>
              <a:ext cx="0" cy="680"/>
            </a:xfrm>
            <a:prstGeom prst="line">
              <a:avLst/>
            </a:prstGeom>
            <a:noFill/>
            <a:ln w="9525">
              <a:solidFill>
                <a:schemeClr val="tx1"/>
              </a:solidFill>
              <a:miter lim="800000"/>
              <a:headEnd/>
              <a:tailEnd type="arrow" w="med" len="med"/>
            </a:ln>
            <a:extLst>
              <a:ext uri="{909E8E84-426E-40DD-AFC4-6F175D3DCCD1}">
                <a14:hiddenFill xmlns:a14="http://schemas.microsoft.com/office/drawing/2010/main">
                  <a:noFill/>
                </a14:hiddenFill>
              </a:ext>
            </a:extLst>
          </p:spPr>
          <p:txBody>
            <a:bodyPr wrap="none"/>
            <a:lstStyle/>
            <a:p>
              <a:endParaRPr lang="it-IT"/>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504825" y="576263"/>
            <a:ext cx="10728325" cy="1200150"/>
          </a:xfrm>
        </p:spPr>
        <p:txBody>
          <a:bodyPr>
            <a:normAutofit fontScale="90000"/>
          </a:bodyPr>
          <a:lstStyle/>
          <a:p>
            <a:pPr algn="ctr" eaLnBrk="1" hangingPunct="1">
              <a:defRPr/>
            </a:pPr>
            <a:r>
              <a:rPr lang="en-US" sz="4400" b="1" smtClean="0">
                <a:solidFill>
                  <a:schemeClr val="tx2"/>
                </a:solidFill>
                <a:effectLst>
                  <a:outerShdw blurRad="38100" dist="38100" dir="2700000" algn="tl">
                    <a:srgbClr val="C0C0C0"/>
                  </a:outerShdw>
                </a:effectLst>
                <a:latin typeface="Tahoma" pitchFamily="34" charset="0"/>
              </a:rPr>
              <a:t>Dalla paga base </a:t>
            </a:r>
            <a:br>
              <a:rPr lang="en-US" sz="4400" b="1" smtClean="0">
                <a:solidFill>
                  <a:schemeClr val="tx2"/>
                </a:solidFill>
                <a:effectLst>
                  <a:outerShdw blurRad="38100" dist="38100" dir="2700000" algn="tl">
                    <a:srgbClr val="C0C0C0"/>
                  </a:outerShdw>
                </a:effectLst>
                <a:latin typeface="Tahoma" pitchFamily="34" charset="0"/>
              </a:rPr>
            </a:br>
            <a:r>
              <a:rPr lang="en-US" sz="4400" b="1" smtClean="0">
                <a:solidFill>
                  <a:schemeClr val="tx2"/>
                </a:solidFill>
                <a:effectLst>
                  <a:outerShdw blurRad="38100" dist="38100" dir="2700000" algn="tl">
                    <a:srgbClr val="C0C0C0"/>
                  </a:outerShdw>
                </a:effectLst>
                <a:latin typeface="Tahoma" pitchFamily="34" charset="0"/>
              </a:rPr>
              <a:t>al costo del lavoro</a:t>
            </a:r>
          </a:p>
        </p:txBody>
      </p:sp>
      <p:pic>
        <p:nvPicPr>
          <p:cNvPr id="4198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175" y="2471738"/>
            <a:ext cx="10945813" cy="344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576263" y="720725"/>
            <a:ext cx="10369550" cy="768350"/>
          </a:xfrm>
        </p:spPr>
        <p:txBody>
          <a:bodyPr lIns="105871" tIns="52007" rIns="105871" bIns="52007" anchor="b"/>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Sistema di entrata</a:t>
            </a:r>
          </a:p>
        </p:txBody>
      </p:sp>
      <p:sp>
        <p:nvSpPr>
          <p:cNvPr id="6147" name="Rectangle 3"/>
          <p:cNvSpPr>
            <a:spLocks noGrp="1" noChangeArrowheads="1"/>
          </p:cNvSpPr>
          <p:nvPr>
            <p:ph idx="1"/>
          </p:nvPr>
        </p:nvSpPr>
        <p:spPr>
          <a:xfrm>
            <a:off x="1152525" y="2160588"/>
            <a:ext cx="7378700" cy="2579687"/>
          </a:xfrm>
          <a:noFill/>
        </p:spPr>
        <p:txBody>
          <a:bodyPr lIns="105871" tIns="52007" rIns="105871" bIns="52007">
            <a:normAutofit fontScale="92500" lnSpcReduction="20000"/>
          </a:bodyPr>
          <a:lstStyle/>
          <a:p>
            <a:pPr eaLnBrk="1" hangingPunct="1">
              <a:buFont typeface="Wingdings" panose="05000000000000000000" pitchFamily="2" charset="2"/>
              <a:buChar char="Ø"/>
            </a:pPr>
            <a:r>
              <a:rPr lang="it-IT" altLang="it-IT" sz="3600" dirty="0" smtClean="0">
                <a:solidFill>
                  <a:schemeClr val="tx2"/>
                </a:solidFill>
                <a:latin typeface="Arial" panose="020B0604020202020204" pitchFamily="34" charset="0"/>
                <a:cs typeface="Arial" panose="020B0604020202020204" pitchFamily="34" charset="0"/>
              </a:rPr>
              <a:t>Dimensionamento degli organici</a:t>
            </a:r>
          </a:p>
          <a:p>
            <a:pPr marL="0" indent="0" eaLnBrk="1" hangingPunct="1">
              <a:buNone/>
            </a:pPr>
            <a:endParaRPr lang="it-IT" altLang="it-IT" sz="3600" dirty="0" smtClean="0">
              <a:solidFill>
                <a:schemeClr val="tx2"/>
              </a:solidFill>
              <a:latin typeface="Arial" panose="020B0604020202020204" pitchFamily="34" charset="0"/>
              <a:cs typeface="Arial" panose="020B0604020202020204" pitchFamily="34" charset="0"/>
            </a:endParaRPr>
          </a:p>
          <a:p>
            <a:pPr eaLnBrk="1" hangingPunct="1">
              <a:buFont typeface="Wingdings" panose="05000000000000000000" pitchFamily="2" charset="2"/>
              <a:buChar char="Ø"/>
            </a:pPr>
            <a:r>
              <a:rPr lang="it-IT" altLang="it-IT" sz="3600" dirty="0" smtClean="0">
                <a:solidFill>
                  <a:schemeClr val="tx2"/>
                </a:solidFill>
                <a:latin typeface="Arial" panose="020B0604020202020204" pitchFamily="34" charset="0"/>
                <a:cs typeface="Arial" panose="020B0604020202020204" pitchFamily="34" charset="0"/>
              </a:rPr>
              <a:t>Reclutamento</a:t>
            </a:r>
          </a:p>
          <a:p>
            <a:pPr marL="0" indent="0" eaLnBrk="1" hangingPunct="1">
              <a:buNone/>
            </a:pPr>
            <a:endParaRPr lang="it-IT" altLang="it-IT" sz="3600" dirty="0" smtClean="0">
              <a:solidFill>
                <a:schemeClr val="tx2"/>
              </a:solidFill>
              <a:latin typeface="Arial" panose="020B0604020202020204" pitchFamily="34" charset="0"/>
              <a:cs typeface="Arial" panose="020B0604020202020204" pitchFamily="34" charset="0"/>
            </a:endParaRPr>
          </a:p>
          <a:p>
            <a:pPr eaLnBrk="1" hangingPunct="1">
              <a:buFont typeface="Wingdings" panose="05000000000000000000" pitchFamily="2" charset="2"/>
              <a:buChar char="Ø"/>
            </a:pPr>
            <a:r>
              <a:rPr lang="it-IT" altLang="it-IT" sz="3600" dirty="0" smtClean="0">
                <a:solidFill>
                  <a:schemeClr val="tx2"/>
                </a:solidFill>
                <a:latin typeface="Arial" panose="020B0604020202020204" pitchFamily="34" charset="0"/>
                <a:cs typeface="Arial" panose="020B0604020202020204" pitchFamily="34" charset="0"/>
              </a:rPr>
              <a:t>Selezione</a:t>
            </a:r>
          </a:p>
        </p:txBody>
      </p:sp>
      <p:pic>
        <p:nvPicPr>
          <p:cNvPr id="6148" name="Picture 4" descr="j018634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4088" y="3070225"/>
            <a:ext cx="2908300"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eaLnBrk="1" hangingPunct="1">
              <a:defRPr/>
            </a:pPr>
            <a:r>
              <a:rPr lang="it-IT" sz="4400" b="1" kern="1200" dirty="0">
                <a:solidFill>
                  <a:schemeClr val="tx2"/>
                </a:solidFill>
                <a:effectLst>
                  <a:outerShdw blurRad="38100" dist="38100" dir="2700000" algn="tl">
                    <a:srgbClr val="C0C0C0"/>
                  </a:outerShdw>
                </a:effectLst>
                <a:latin typeface="Tahoma" pitchFamily="34" charset="0"/>
                <a:ea typeface="+mn-ea"/>
                <a:cs typeface="+mn-cs"/>
              </a:rPr>
              <a:t>L’ambiente di lavoro</a:t>
            </a:r>
          </a:p>
        </p:txBody>
      </p:sp>
      <p:sp>
        <p:nvSpPr>
          <p:cNvPr id="43011" name="Segnaposto contenuto 2"/>
          <p:cNvSpPr>
            <a:spLocks noGrp="1"/>
          </p:cNvSpPr>
          <p:nvPr>
            <p:ph idx="1"/>
          </p:nvPr>
        </p:nvSpPr>
        <p:spPr>
          <a:xfrm>
            <a:off x="865188" y="2160588"/>
            <a:ext cx="9864725" cy="4081462"/>
          </a:xfrm>
        </p:spPr>
        <p:txBody>
          <a:bodyPr>
            <a:normAutofit/>
          </a:bodyPr>
          <a:lstStyle/>
          <a:p>
            <a:pPr lvl="2">
              <a:lnSpc>
                <a:spcPct val="200000"/>
              </a:lnSpc>
              <a:buFont typeface="Wingdings" panose="05000000000000000000" pitchFamily="2" charset="2"/>
              <a:buChar char="Ø"/>
            </a:pPr>
            <a:r>
              <a:rPr lang="it-IT" altLang="it-IT" sz="3200" i="0" dirty="0" smtClean="0">
                <a:latin typeface="Arial" panose="020B0604020202020204" pitchFamily="34" charset="0"/>
                <a:cs typeface="Arial" panose="020B0604020202020204" pitchFamily="34" charset="0"/>
              </a:rPr>
              <a:t>Il clima organizzativo</a:t>
            </a:r>
          </a:p>
          <a:p>
            <a:pPr lvl="2">
              <a:lnSpc>
                <a:spcPct val="200000"/>
              </a:lnSpc>
              <a:buFont typeface="Wingdings" panose="05000000000000000000" pitchFamily="2" charset="2"/>
              <a:buChar char="Ø"/>
            </a:pPr>
            <a:r>
              <a:rPr lang="it-IT" altLang="it-IT" sz="3200" i="0" dirty="0" smtClean="0">
                <a:latin typeface="Arial" panose="020B0604020202020204" pitchFamily="34" charset="0"/>
                <a:cs typeface="Arial" panose="020B0604020202020204" pitchFamily="34" charset="0"/>
              </a:rPr>
              <a:t>L’equilibrio tra vita e lavoro (work-life balance)</a:t>
            </a:r>
          </a:p>
          <a:p>
            <a:pPr lvl="2">
              <a:lnSpc>
                <a:spcPct val="200000"/>
              </a:lnSpc>
              <a:buFont typeface="Wingdings" panose="05000000000000000000" pitchFamily="2" charset="2"/>
              <a:buChar char="Ø"/>
            </a:pPr>
            <a:r>
              <a:rPr lang="it-IT" altLang="it-IT" sz="3200" i="0" dirty="0" smtClean="0">
                <a:latin typeface="Arial" panose="020B0604020202020204" pitchFamily="34" charset="0"/>
                <a:cs typeface="Arial" panose="020B0604020202020204" pitchFamily="34" charset="0"/>
              </a:rPr>
              <a:t>Il sostegno alla performance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chor="t"/>
          <a:lstStyle/>
          <a:p>
            <a:pPr algn="ctr" eaLnBrk="1" hangingPunct="1">
              <a:defRPr/>
            </a:pPr>
            <a:r>
              <a:rPr lang="it-IT" sz="4400" b="1" kern="1200" dirty="0" smtClean="0">
                <a:solidFill>
                  <a:schemeClr val="tx2"/>
                </a:solidFill>
                <a:effectLst>
                  <a:outerShdw blurRad="38100" dist="38100" dir="2700000" algn="tl">
                    <a:srgbClr val="C0C0C0"/>
                  </a:outerShdw>
                </a:effectLst>
                <a:latin typeface="Tahoma" pitchFamily="34" charset="0"/>
                <a:ea typeface="+mn-ea"/>
                <a:cs typeface="+mn-cs"/>
              </a:rPr>
              <a:t>Il clima</a:t>
            </a:r>
          </a:p>
        </p:txBody>
      </p:sp>
      <p:sp>
        <p:nvSpPr>
          <p:cNvPr id="44035" name="Rectangle 3"/>
          <p:cNvSpPr>
            <a:spLocks noGrp="1" noChangeArrowheads="1"/>
          </p:cNvSpPr>
          <p:nvPr>
            <p:ph idx="1"/>
          </p:nvPr>
        </p:nvSpPr>
        <p:spPr>
          <a:xfrm>
            <a:off x="639476" y="1656234"/>
            <a:ext cx="10162830" cy="5184576"/>
          </a:xfrm>
        </p:spPr>
        <p:txBody>
          <a:bodyPr>
            <a:normAutofit fontScale="70000" lnSpcReduction="20000"/>
          </a:bodyPr>
          <a:lstStyle/>
          <a:p>
            <a:pPr lvl="1">
              <a:lnSpc>
                <a:spcPct val="120000"/>
              </a:lnSpc>
              <a:buFont typeface="Wingdings" panose="05000000000000000000" pitchFamily="2" charset="2"/>
              <a:buChar char="§"/>
            </a:pPr>
            <a:r>
              <a:rPr lang="it-IT" altLang="it-IT" sz="4600" dirty="0" smtClean="0">
                <a:latin typeface="Arial" panose="020B0604020202020204" pitchFamily="34" charset="0"/>
                <a:cs typeface="Arial" panose="020B0604020202020204" pitchFamily="34" charset="0"/>
              </a:rPr>
              <a:t>Il clima è un costrutto psicologico che si riferisce a percezioni sviluppate dalle persone di un gruppo nei riguardi del proprio ambiente di lavoro</a:t>
            </a:r>
          </a:p>
          <a:p>
            <a:pPr lvl="1">
              <a:lnSpc>
                <a:spcPct val="120000"/>
              </a:lnSpc>
              <a:buFont typeface="Wingdings" panose="05000000000000000000" pitchFamily="2" charset="2"/>
              <a:buChar char="§"/>
            </a:pPr>
            <a:r>
              <a:rPr lang="it-IT" altLang="it-IT" sz="4600" dirty="0" smtClean="0">
                <a:latin typeface="Arial" panose="020B0604020202020204" pitchFamily="34" charset="0"/>
                <a:cs typeface="Arial" panose="020B0604020202020204" pitchFamily="34" charset="0"/>
              </a:rPr>
              <a:t>Dal punto di vista dinamico, il clima è contemporaneamente il risultato e la variabile determinante del comportamento degli individui e dei gruppi all’interno della struttura organizzativa. </a:t>
            </a:r>
          </a:p>
          <a:p>
            <a:pPr lvl="1">
              <a:lnSpc>
                <a:spcPct val="120000"/>
              </a:lnSpc>
              <a:buFont typeface="Wingdings" panose="05000000000000000000" pitchFamily="2" charset="2"/>
              <a:buChar char="§"/>
            </a:pPr>
            <a:r>
              <a:rPr lang="it-IT" altLang="it-IT" sz="4600" dirty="0" smtClean="0">
                <a:latin typeface="Arial" panose="020B0604020202020204" pitchFamily="34" charset="0"/>
                <a:cs typeface="Arial" panose="020B0604020202020204" pitchFamily="34" charset="0"/>
              </a:rPr>
              <a:t>Il clima è sviluppato dal gruppo, mentre la cultura riguarda la dimensione collettiva.</a:t>
            </a:r>
          </a:p>
          <a:p>
            <a:pPr eaLnBrk="1" hangingPunct="1">
              <a:lnSpc>
                <a:spcPct val="90000"/>
              </a:lnSpc>
              <a:buFontTx/>
              <a:buNone/>
            </a:pPr>
            <a:endParaRPr lang="it-IT" altLang="it-IT" sz="33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76263" y="385763"/>
            <a:ext cx="10369550" cy="1441450"/>
          </a:xfrm>
        </p:spPr>
        <p:txBody>
          <a:bodyPr anchor="t"/>
          <a:lstStyle/>
          <a:p>
            <a:pPr algn="ctr" eaLnBrk="1" hangingPunct="1">
              <a:defRPr/>
            </a:pPr>
            <a:r>
              <a:rPr lang="it-IT" sz="4400" b="1" kern="1200" dirty="0" smtClean="0">
                <a:solidFill>
                  <a:schemeClr val="tx2"/>
                </a:solidFill>
                <a:effectLst>
                  <a:outerShdw blurRad="38100" dist="38100" dir="2700000" algn="tl">
                    <a:srgbClr val="C0C0C0"/>
                  </a:outerShdw>
                </a:effectLst>
                <a:latin typeface="Tahoma" pitchFamily="34" charset="0"/>
                <a:ea typeface="+mn-ea"/>
                <a:cs typeface="+mn-cs"/>
              </a:rPr>
              <a:t>Cosa influenza il clima?</a:t>
            </a:r>
          </a:p>
        </p:txBody>
      </p:sp>
      <p:sp>
        <p:nvSpPr>
          <p:cNvPr id="45059" name="Oval 3"/>
          <p:cNvSpPr>
            <a:spLocks noChangeArrowheads="1"/>
          </p:cNvSpPr>
          <p:nvPr/>
        </p:nvSpPr>
        <p:spPr bwMode="auto">
          <a:xfrm>
            <a:off x="1585913" y="2087563"/>
            <a:ext cx="3630612" cy="1057275"/>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45060" name="Text Box 4"/>
          <p:cNvSpPr txBox="1">
            <a:spLocks noChangeArrowheads="1"/>
          </p:cNvSpPr>
          <p:nvPr/>
        </p:nvSpPr>
        <p:spPr bwMode="auto">
          <a:xfrm>
            <a:off x="2039938" y="2390775"/>
            <a:ext cx="26336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6985" tIns="53492" rIns="106985" bIns="53492">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300" b="1"/>
              <a:t>PERSONALITÀ </a:t>
            </a:r>
          </a:p>
        </p:txBody>
      </p:sp>
      <p:sp>
        <p:nvSpPr>
          <p:cNvPr id="45061" name="Oval 5"/>
          <p:cNvSpPr>
            <a:spLocks noChangeArrowheads="1"/>
          </p:cNvSpPr>
          <p:nvPr/>
        </p:nvSpPr>
        <p:spPr bwMode="auto">
          <a:xfrm>
            <a:off x="0" y="3448050"/>
            <a:ext cx="4264025" cy="2466975"/>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45062" name="Text Box 6"/>
          <p:cNvSpPr txBox="1">
            <a:spLocks noChangeArrowheads="1"/>
          </p:cNvSpPr>
          <p:nvPr/>
        </p:nvSpPr>
        <p:spPr bwMode="auto">
          <a:xfrm>
            <a:off x="974725" y="3671888"/>
            <a:ext cx="271462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6985" tIns="53492" rIns="106985" bIns="53492">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1800" b="1"/>
              <a:t>CONDIZIONI ORGANIZZATIVE</a:t>
            </a:r>
          </a:p>
          <a:p>
            <a:pPr eaLnBrk="1" hangingPunct="1">
              <a:spcBef>
                <a:spcPct val="0"/>
              </a:spcBef>
              <a:buClrTx/>
              <a:buSzTx/>
              <a:buFontTx/>
              <a:buNone/>
            </a:pPr>
            <a:r>
              <a:rPr lang="it-IT" altLang="it-IT" sz="1800" b="1"/>
              <a:t>Contesto</a:t>
            </a:r>
          </a:p>
          <a:p>
            <a:pPr eaLnBrk="1" hangingPunct="1">
              <a:spcBef>
                <a:spcPct val="0"/>
              </a:spcBef>
              <a:buClrTx/>
              <a:buSzTx/>
              <a:buFontTx/>
              <a:buNone/>
            </a:pPr>
            <a:r>
              <a:rPr lang="it-IT" altLang="it-IT" sz="1800" b="1"/>
              <a:t>Struttura organizzativa</a:t>
            </a:r>
          </a:p>
          <a:p>
            <a:pPr eaLnBrk="1" hangingPunct="1">
              <a:spcBef>
                <a:spcPct val="0"/>
              </a:spcBef>
              <a:buClrTx/>
              <a:buSzTx/>
              <a:buFontTx/>
              <a:buNone/>
            </a:pPr>
            <a:r>
              <a:rPr lang="it-IT" altLang="it-IT" sz="1800" b="1"/>
              <a:t>Meccanismi operativi</a:t>
            </a:r>
          </a:p>
          <a:p>
            <a:pPr eaLnBrk="1" hangingPunct="1">
              <a:spcBef>
                <a:spcPct val="0"/>
              </a:spcBef>
              <a:buClrTx/>
              <a:buSzTx/>
              <a:buFontTx/>
              <a:buNone/>
            </a:pPr>
            <a:r>
              <a:rPr lang="it-IT" altLang="it-IT" sz="1800" b="1"/>
              <a:t>Ruoli e mansioni</a:t>
            </a:r>
          </a:p>
          <a:p>
            <a:pPr eaLnBrk="1" hangingPunct="1">
              <a:spcBef>
                <a:spcPct val="0"/>
              </a:spcBef>
              <a:buClrTx/>
              <a:buSzTx/>
              <a:buFontTx/>
              <a:buNone/>
            </a:pPr>
            <a:r>
              <a:rPr lang="it-IT" altLang="it-IT" sz="1800" b="1"/>
              <a:t>Stile di direzione</a:t>
            </a:r>
          </a:p>
        </p:txBody>
      </p:sp>
      <p:sp>
        <p:nvSpPr>
          <p:cNvPr id="45063" name="Oval 7"/>
          <p:cNvSpPr>
            <a:spLocks noChangeArrowheads="1"/>
          </p:cNvSpPr>
          <p:nvPr/>
        </p:nvSpPr>
        <p:spPr bwMode="auto">
          <a:xfrm>
            <a:off x="7258050" y="1104900"/>
            <a:ext cx="4264025" cy="2466975"/>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45064" name="Oval 8"/>
          <p:cNvSpPr>
            <a:spLocks noChangeArrowheads="1"/>
          </p:cNvSpPr>
          <p:nvPr/>
        </p:nvSpPr>
        <p:spPr bwMode="auto">
          <a:xfrm>
            <a:off x="4673600" y="4960938"/>
            <a:ext cx="2903538" cy="1436687"/>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45065" name="Text Box 9"/>
          <p:cNvSpPr txBox="1">
            <a:spLocks noChangeArrowheads="1"/>
          </p:cNvSpPr>
          <p:nvPr/>
        </p:nvSpPr>
        <p:spPr bwMode="auto">
          <a:xfrm>
            <a:off x="4945063" y="5338763"/>
            <a:ext cx="2449512"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6985" tIns="53492" rIns="106985" bIns="53492">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300" b="1"/>
              <a:t>PERCEZIONI INDIVIDUALI</a:t>
            </a:r>
          </a:p>
        </p:txBody>
      </p:sp>
      <p:sp>
        <p:nvSpPr>
          <p:cNvPr id="45066" name="Oval 10"/>
          <p:cNvSpPr>
            <a:spLocks noChangeArrowheads="1"/>
          </p:cNvSpPr>
          <p:nvPr/>
        </p:nvSpPr>
        <p:spPr bwMode="auto">
          <a:xfrm>
            <a:off x="8301038" y="4205288"/>
            <a:ext cx="2905125" cy="1436687"/>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45067" name="Text Box 11"/>
          <p:cNvSpPr txBox="1">
            <a:spLocks noChangeArrowheads="1"/>
          </p:cNvSpPr>
          <p:nvPr/>
        </p:nvSpPr>
        <p:spPr bwMode="auto">
          <a:xfrm>
            <a:off x="8547100" y="4529138"/>
            <a:ext cx="257175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6985" tIns="53492" rIns="106985" bIns="53492">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000" b="1"/>
              <a:t>PROCESSI INTERSOGGETTIVI</a:t>
            </a:r>
          </a:p>
        </p:txBody>
      </p:sp>
      <p:sp>
        <p:nvSpPr>
          <p:cNvPr id="45068" name="Text Box 12"/>
          <p:cNvSpPr txBox="1">
            <a:spLocks noChangeArrowheads="1"/>
          </p:cNvSpPr>
          <p:nvPr/>
        </p:nvSpPr>
        <p:spPr bwMode="auto">
          <a:xfrm>
            <a:off x="8475663" y="1181100"/>
            <a:ext cx="2640012" cy="235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6985" tIns="53492" rIns="106985" bIns="53492">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200" b="1"/>
              <a:t>CULTURA ORGANIZZATIVA</a:t>
            </a:r>
          </a:p>
          <a:p>
            <a:pPr eaLnBrk="1" hangingPunct="1">
              <a:spcBef>
                <a:spcPct val="0"/>
              </a:spcBef>
              <a:buClrTx/>
              <a:buSzTx/>
              <a:buFontTx/>
              <a:buNone/>
            </a:pPr>
            <a:r>
              <a:rPr lang="it-IT" altLang="it-IT" sz="2000" b="1"/>
              <a:t>Norme </a:t>
            </a:r>
          </a:p>
          <a:p>
            <a:pPr eaLnBrk="1" hangingPunct="1">
              <a:spcBef>
                <a:spcPct val="0"/>
              </a:spcBef>
              <a:buClrTx/>
              <a:buSzTx/>
              <a:buFontTx/>
              <a:buNone/>
            </a:pPr>
            <a:r>
              <a:rPr lang="it-IT" altLang="it-IT" sz="2000" b="1"/>
              <a:t>Ideologie-Valori</a:t>
            </a:r>
          </a:p>
          <a:p>
            <a:pPr eaLnBrk="1" hangingPunct="1">
              <a:spcBef>
                <a:spcPct val="0"/>
              </a:spcBef>
              <a:buClrTx/>
              <a:buSzTx/>
              <a:buFontTx/>
              <a:buNone/>
            </a:pPr>
            <a:r>
              <a:rPr lang="it-IT" altLang="it-IT" sz="2000" b="1"/>
              <a:t>Linguaggio</a:t>
            </a:r>
          </a:p>
          <a:p>
            <a:pPr eaLnBrk="1" hangingPunct="1">
              <a:spcBef>
                <a:spcPct val="0"/>
              </a:spcBef>
              <a:buClrTx/>
              <a:buSzTx/>
              <a:buFontTx/>
              <a:buNone/>
            </a:pPr>
            <a:r>
              <a:rPr lang="it-IT" altLang="it-IT" sz="2000" b="1"/>
              <a:t>Miti-Riti</a:t>
            </a:r>
          </a:p>
          <a:p>
            <a:pPr eaLnBrk="1" hangingPunct="1">
              <a:spcBef>
                <a:spcPct val="0"/>
              </a:spcBef>
              <a:buClrTx/>
              <a:buSzTx/>
              <a:buFontTx/>
              <a:buNone/>
            </a:pPr>
            <a:r>
              <a:rPr lang="it-IT" altLang="it-IT" sz="2000" b="1"/>
              <a:t>Simboli </a:t>
            </a:r>
          </a:p>
        </p:txBody>
      </p:sp>
      <p:sp>
        <p:nvSpPr>
          <p:cNvPr id="45069" name="Oval 13"/>
          <p:cNvSpPr>
            <a:spLocks noChangeArrowheads="1"/>
          </p:cNvSpPr>
          <p:nvPr/>
        </p:nvSpPr>
        <p:spPr bwMode="auto">
          <a:xfrm>
            <a:off x="5618163" y="2171700"/>
            <a:ext cx="2905125" cy="1436688"/>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894990" name="Text Box 14"/>
          <p:cNvSpPr txBox="1">
            <a:spLocks noChangeArrowheads="1"/>
          </p:cNvSpPr>
          <p:nvPr/>
        </p:nvSpPr>
        <p:spPr bwMode="auto">
          <a:xfrm>
            <a:off x="5903913" y="2528888"/>
            <a:ext cx="2451100" cy="754062"/>
          </a:xfrm>
          <a:prstGeom prst="rect">
            <a:avLst/>
          </a:prstGeom>
          <a:noFill/>
          <a:ln w="9525" algn="ctr">
            <a:noFill/>
            <a:miter lim="800000"/>
            <a:headEnd/>
            <a:tailEnd/>
          </a:ln>
          <a:effectLst/>
        </p:spPr>
        <p:txBody>
          <a:bodyPr lIns="106985" tIns="53492" rIns="106985" bIns="53492">
            <a:spAutoFit/>
          </a:bodyPr>
          <a:lstStyle/>
          <a:p>
            <a:pPr>
              <a:spcBef>
                <a:spcPct val="50000"/>
              </a:spcBef>
              <a:defRPr/>
            </a:pPr>
            <a:r>
              <a:rPr lang="it-IT" sz="4200" b="1" dirty="0">
                <a:solidFill>
                  <a:srgbClr val="FF0000"/>
                </a:solidFill>
                <a:effectLst>
                  <a:outerShdw blurRad="38100" dist="38100" dir="2700000" algn="tl">
                    <a:srgbClr val="C0C0C0"/>
                  </a:outerShdw>
                </a:effectLst>
                <a:latin typeface="Arial" charset="0"/>
              </a:rPr>
              <a:t>CLIMA</a:t>
            </a:r>
          </a:p>
        </p:txBody>
      </p:sp>
      <p:cxnSp>
        <p:nvCxnSpPr>
          <p:cNvPr id="45071" name="AutoShape 15"/>
          <p:cNvCxnSpPr>
            <a:cxnSpLocks noChangeShapeType="1"/>
            <a:stCxn id="45062" idx="3"/>
            <a:endCxn id="45064" idx="3"/>
          </p:cNvCxnSpPr>
          <p:nvPr/>
        </p:nvCxnSpPr>
        <p:spPr bwMode="auto">
          <a:xfrm>
            <a:off x="3689350" y="4695825"/>
            <a:ext cx="1408113" cy="1490663"/>
          </a:xfrm>
          <a:prstGeom prst="curvedConnector4">
            <a:avLst>
              <a:gd name="adj1" fmla="val 34903"/>
              <a:gd name="adj2" fmla="val 115324"/>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cxnSp>
      <p:cxnSp>
        <p:nvCxnSpPr>
          <p:cNvPr id="45072" name="AutoShape 16"/>
          <p:cNvCxnSpPr>
            <a:cxnSpLocks noChangeShapeType="1"/>
          </p:cNvCxnSpPr>
          <p:nvPr/>
        </p:nvCxnSpPr>
        <p:spPr bwMode="auto">
          <a:xfrm>
            <a:off x="4308475" y="4733925"/>
            <a:ext cx="822325" cy="1514475"/>
          </a:xfrm>
          <a:prstGeom prst="curvedConnector4">
            <a:avLst>
              <a:gd name="adj1" fmla="val 23356"/>
              <a:gd name="adj2" fmla="val 129042"/>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5073" name="AutoShape 17"/>
          <p:cNvCxnSpPr>
            <a:cxnSpLocks noChangeShapeType="1"/>
          </p:cNvCxnSpPr>
          <p:nvPr/>
        </p:nvCxnSpPr>
        <p:spPr bwMode="auto">
          <a:xfrm rot="16200000" flipH="1">
            <a:off x="4144963" y="3325812"/>
            <a:ext cx="1951038" cy="1439863"/>
          </a:xfrm>
          <a:prstGeom prst="curvedConnector3">
            <a:avLst>
              <a:gd name="adj1" fmla="val 5393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5074" name="AutoShape 18"/>
          <p:cNvCxnSpPr>
            <a:cxnSpLocks noChangeShapeType="1"/>
          </p:cNvCxnSpPr>
          <p:nvPr/>
        </p:nvCxnSpPr>
        <p:spPr bwMode="auto">
          <a:xfrm rot="5400000">
            <a:off x="7519988" y="3127375"/>
            <a:ext cx="1577975" cy="2238375"/>
          </a:xfrm>
          <a:prstGeom prst="curvedConnector3">
            <a:avLst>
              <a:gd name="adj1" fmla="val 43296"/>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5075" name="AutoShape 19"/>
          <p:cNvSpPr>
            <a:spLocks noChangeArrowheads="1"/>
          </p:cNvSpPr>
          <p:nvPr/>
        </p:nvSpPr>
        <p:spPr bwMode="auto">
          <a:xfrm rot="-2305649">
            <a:off x="8212138" y="3222625"/>
            <a:ext cx="603250" cy="1362075"/>
          </a:xfrm>
          <a:prstGeom prst="upDownArrow">
            <a:avLst>
              <a:gd name="adj1" fmla="val 50000"/>
              <a:gd name="adj2" fmla="val 54189"/>
            </a:avLst>
          </a:prstGeom>
          <a:solidFill>
            <a:srgbClr val="FF0000"/>
          </a:solidFill>
          <a:ln w="38100" algn="ctr">
            <a:solidFill>
              <a:schemeClr val="tx1"/>
            </a:solidFill>
            <a:miter lim="800000"/>
            <a:headEnd/>
            <a:tailEnd/>
          </a:ln>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45076" name="AutoShape 20"/>
          <p:cNvSpPr>
            <a:spLocks noChangeArrowheads="1"/>
          </p:cNvSpPr>
          <p:nvPr/>
        </p:nvSpPr>
        <p:spPr bwMode="auto">
          <a:xfrm rot="433934">
            <a:off x="6299200" y="3448050"/>
            <a:ext cx="631825" cy="1814513"/>
          </a:xfrm>
          <a:prstGeom prst="upDownArrow">
            <a:avLst>
              <a:gd name="adj1" fmla="val 50000"/>
              <a:gd name="adj2" fmla="val 68925"/>
            </a:avLst>
          </a:prstGeom>
          <a:solidFill>
            <a:srgbClr val="FF0000"/>
          </a:solidFill>
          <a:ln w="38100" algn="ctr">
            <a:solidFill>
              <a:schemeClr val="tx1"/>
            </a:solidFill>
            <a:miter lim="800000"/>
            <a:headEnd/>
            <a:tailEnd/>
          </a:ln>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45077" name="AutoShape 21"/>
          <p:cNvSpPr>
            <a:spLocks noChangeArrowheads="1"/>
          </p:cNvSpPr>
          <p:nvPr/>
        </p:nvSpPr>
        <p:spPr bwMode="auto">
          <a:xfrm rot="-7485122">
            <a:off x="7599363" y="4727575"/>
            <a:ext cx="522288" cy="1258887"/>
          </a:xfrm>
          <a:prstGeom prst="upDownArrow">
            <a:avLst>
              <a:gd name="adj1" fmla="val 50000"/>
              <a:gd name="adj2" fmla="val 40172"/>
            </a:avLst>
          </a:prstGeom>
          <a:solidFill>
            <a:srgbClr val="FF0000"/>
          </a:solidFill>
          <a:ln w="38100" algn="ctr">
            <a:solidFill>
              <a:schemeClr val="tx1"/>
            </a:solidFill>
            <a:miter lim="800000"/>
            <a:headEnd/>
            <a:tailEnd/>
          </a:ln>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658813" y="215900"/>
            <a:ext cx="10431462" cy="1200150"/>
          </a:xfrm>
        </p:spPr>
        <p:txBody>
          <a:bodyPr/>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Il modello di Total Rewards</a:t>
            </a:r>
          </a:p>
        </p:txBody>
      </p:sp>
      <p:sp>
        <p:nvSpPr>
          <p:cNvPr id="46083" name="Text Box 3"/>
          <p:cNvSpPr txBox="1">
            <a:spLocks noChangeArrowheads="1"/>
          </p:cNvSpPr>
          <p:nvPr/>
        </p:nvSpPr>
        <p:spPr bwMode="auto">
          <a:xfrm>
            <a:off x="192088" y="2359025"/>
            <a:ext cx="301625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6985" tIns="53492" rIns="106985" bIns="53492">
            <a:spAutoFit/>
          </a:bodyPr>
          <a:lstStyle>
            <a:lvl1pPr defTabSz="8921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8921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8921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8921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8921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50000"/>
              </a:spcBef>
              <a:buClrTx/>
              <a:buSzTx/>
              <a:buFontTx/>
              <a:buNone/>
            </a:pPr>
            <a:endParaRPr lang="en-US" altLang="it-IT" sz="2300">
              <a:latin typeface="Zurich BT" pitchFamily="34" charset="0"/>
            </a:endParaRPr>
          </a:p>
        </p:txBody>
      </p:sp>
      <p:sp>
        <p:nvSpPr>
          <p:cNvPr id="46084" name="Rectangle 4"/>
          <p:cNvSpPr>
            <a:spLocks noChangeArrowheads="1"/>
          </p:cNvSpPr>
          <p:nvPr/>
        </p:nvSpPr>
        <p:spPr bwMode="auto">
          <a:xfrm>
            <a:off x="671513" y="1778000"/>
            <a:ext cx="10371137" cy="4516438"/>
          </a:xfrm>
          <a:prstGeom prst="rect">
            <a:avLst/>
          </a:prstGeom>
          <a:solidFill>
            <a:schemeClr val="accent2"/>
          </a:solidFill>
          <a:ln w="12700">
            <a:solidFill>
              <a:schemeClr val="bg2"/>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46085" name="Rectangle 5"/>
          <p:cNvSpPr>
            <a:spLocks noChangeArrowheads="1"/>
          </p:cNvSpPr>
          <p:nvPr/>
        </p:nvSpPr>
        <p:spPr bwMode="gray">
          <a:xfrm>
            <a:off x="1279525" y="1778000"/>
            <a:ext cx="9155113" cy="4225925"/>
          </a:xfrm>
          <a:prstGeom prst="rect">
            <a:avLst/>
          </a:prstGeom>
          <a:solidFill>
            <a:srgbClr val="CCFFFF"/>
          </a:solidFill>
          <a:ln w="12700">
            <a:solidFill>
              <a:schemeClr val="bg2"/>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pic>
        <p:nvPicPr>
          <p:cNvPr id="46086" name="Picture 6" descr="COMPCLR2 "/>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gray">
          <a:xfrm>
            <a:off x="2840038" y="2051050"/>
            <a:ext cx="6176962"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7" name="Rectangle 7"/>
          <p:cNvSpPr>
            <a:spLocks noChangeArrowheads="1"/>
          </p:cNvSpPr>
          <p:nvPr/>
        </p:nvSpPr>
        <p:spPr bwMode="gray">
          <a:xfrm>
            <a:off x="1279525" y="1778000"/>
            <a:ext cx="9155113" cy="4225925"/>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46088" name="Text Box 8"/>
          <p:cNvSpPr txBox="1">
            <a:spLocks noChangeArrowheads="1"/>
          </p:cNvSpPr>
          <p:nvPr/>
        </p:nvSpPr>
        <p:spPr bwMode="gray">
          <a:xfrm>
            <a:off x="1346200" y="2465388"/>
            <a:ext cx="2493963"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6985" tIns="53492" rIns="106985" bIns="53492">
            <a:spAutoFit/>
          </a:bodyPr>
          <a:lstStyle>
            <a:lvl1pPr defTabSz="8921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8921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8921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8921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8921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50000"/>
              </a:spcBef>
              <a:buClrTx/>
              <a:buSzTx/>
              <a:buFontTx/>
              <a:buNone/>
            </a:pPr>
            <a:r>
              <a:rPr lang="en-US" altLang="it-IT" sz="1600">
                <a:latin typeface="Zurich BT" pitchFamily="34" charset="0"/>
              </a:rPr>
              <a:t>Retribuzione</a:t>
            </a:r>
            <a:r>
              <a:rPr lang="en-US" altLang="it-IT" sz="1600">
                <a:solidFill>
                  <a:schemeClr val="bg2"/>
                </a:solidFill>
                <a:latin typeface="Zurich BT" pitchFamily="34" charset="0"/>
              </a:rPr>
              <a:t> </a:t>
            </a:r>
            <a:r>
              <a:rPr lang="en-US" altLang="it-IT" sz="1600">
                <a:latin typeface="Zurich BT" pitchFamily="34" charset="0"/>
              </a:rPr>
              <a:t>fissa</a:t>
            </a:r>
          </a:p>
          <a:p>
            <a:pPr>
              <a:spcBef>
                <a:spcPct val="50000"/>
              </a:spcBef>
              <a:buClrTx/>
              <a:buSzTx/>
              <a:buFontTx/>
              <a:buNone/>
            </a:pPr>
            <a:r>
              <a:rPr lang="en-US" altLang="it-IT" sz="1600">
                <a:latin typeface="Zurich BT" pitchFamily="34" charset="0"/>
              </a:rPr>
              <a:t>Retribuzione variabile</a:t>
            </a:r>
          </a:p>
          <a:p>
            <a:pPr>
              <a:spcBef>
                <a:spcPct val="50000"/>
              </a:spcBef>
              <a:buClrTx/>
              <a:buSzTx/>
              <a:buFontTx/>
              <a:buNone/>
            </a:pPr>
            <a:r>
              <a:rPr lang="en-US" altLang="it-IT" sz="1600">
                <a:latin typeface="Zurich BT" pitchFamily="34" charset="0"/>
              </a:rPr>
              <a:t>Stock Option</a:t>
            </a:r>
          </a:p>
        </p:txBody>
      </p:sp>
      <p:sp>
        <p:nvSpPr>
          <p:cNvPr id="46089" name="AutoShape 9"/>
          <p:cNvSpPr>
            <a:spLocks noChangeArrowheads="1"/>
          </p:cNvSpPr>
          <p:nvPr/>
        </p:nvSpPr>
        <p:spPr bwMode="gray">
          <a:xfrm>
            <a:off x="1487488" y="1885950"/>
            <a:ext cx="3121025" cy="292100"/>
          </a:xfrm>
          <a:prstGeom prst="roundRect">
            <a:avLst>
              <a:gd name="adj" fmla="val 50000"/>
            </a:avLst>
          </a:prstGeom>
          <a:solidFill>
            <a:srgbClr val="FFCCFF"/>
          </a:solidFill>
          <a:ln w="12700">
            <a:solidFill>
              <a:schemeClr val="bg2"/>
            </a:solidFill>
            <a:round/>
            <a:headEnd/>
            <a:tailEnd/>
          </a:ln>
        </p:spPr>
        <p:txBody>
          <a:bodyPr wrap="none" lIns="106985" tIns="53492" rIns="106985" bIns="53492" anchor="ctr"/>
          <a:lstStyle>
            <a:lvl1pPr defTabSz="8921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8921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8921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8921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8921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en-US" altLang="it-IT" sz="1600">
                <a:latin typeface="Zurich BT" pitchFamily="34" charset="0"/>
              </a:rPr>
              <a:t>Retribuzione</a:t>
            </a:r>
          </a:p>
        </p:txBody>
      </p:sp>
      <p:sp>
        <p:nvSpPr>
          <p:cNvPr id="46090" name="Text Box 10"/>
          <p:cNvSpPr txBox="1">
            <a:spLocks noChangeArrowheads="1"/>
          </p:cNvSpPr>
          <p:nvPr/>
        </p:nvSpPr>
        <p:spPr bwMode="gray">
          <a:xfrm>
            <a:off x="7540625" y="2465388"/>
            <a:ext cx="2809875"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6985" tIns="53492" rIns="106985" bIns="53492">
            <a:spAutoFit/>
          </a:bodyPr>
          <a:lstStyle>
            <a:lvl1pPr defTabSz="8921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8921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8921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8921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8921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r">
              <a:spcBef>
                <a:spcPct val="50000"/>
              </a:spcBef>
              <a:buClrTx/>
              <a:buSzTx/>
              <a:buFontTx/>
              <a:buNone/>
            </a:pPr>
            <a:r>
              <a:rPr lang="en-US" altLang="it-IT" sz="1600">
                <a:latin typeface="Zurich BT" pitchFamily="34" charset="0"/>
              </a:rPr>
              <a:t>Copertura sanitaria </a:t>
            </a:r>
          </a:p>
          <a:p>
            <a:pPr algn="r">
              <a:spcBef>
                <a:spcPct val="50000"/>
              </a:spcBef>
              <a:buClrTx/>
              <a:buSzTx/>
              <a:buFontTx/>
              <a:buNone/>
            </a:pPr>
            <a:r>
              <a:rPr lang="en-US" altLang="it-IT" sz="1600">
                <a:latin typeface="Zurich BT" pitchFamily="34" charset="0"/>
              </a:rPr>
              <a:t>Pensionamento</a:t>
            </a:r>
          </a:p>
          <a:p>
            <a:pPr algn="r">
              <a:spcBef>
                <a:spcPct val="50000"/>
              </a:spcBef>
              <a:buClrTx/>
              <a:buSzTx/>
              <a:buFontTx/>
              <a:buNone/>
            </a:pPr>
            <a:r>
              <a:rPr lang="en-US" altLang="it-IT" sz="1600">
                <a:latin typeface="Zurich BT" pitchFamily="34" charset="0"/>
              </a:rPr>
              <a:t>Piani di risparmio</a:t>
            </a:r>
          </a:p>
          <a:p>
            <a:pPr algn="r">
              <a:spcBef>
                <a:spcPct val="50000"/>
              </a:spcBef>
              <a:buClrTx/>
              <a:buSzTx/>
              <a:buFontTx/>
              <a:buNone/>
            </a:pPr>
            <a:r>
              <a:rPr lang="en-US" altLang="it-IT" sz="1600">
                <a:latin typeface="Zurich BT" pitchFamily="34" charset="0"/>
              </a:rPr>
              <a:t>Altri benefits</a:t>
            </a:r>
          </a:p>
        </p:txBody>
      </p:sp>
      <p:sp>
        <p:nvSpPr>
          <p:cNvPr id="46091" name="AutoShape 11"/>
          <p:cNvSpPr>
            <a:spLocks noChangeArrowheads="1"/>
          </p:cNvSpPr>
          <p:nvPr/>
        </p:nvSpPr>
        <p:spPr bwMode="gray">
          <a:xfrm>
            <a:off x="7121525" y="1901825"/>
            <a:ext cx="3121025" cy="290513"/>
          </a:xfrm>
          <a:prstGeom prst="roundRect">
            <a:avLst>
              <a:gd name="adj" fmla="val 50000"/>
            </a:avLst>
          </a:prstGeom>
          <a:solidFill>
            <a:srgbClr val="FFCCFF"/>
          </a:solidFill>
          <a:ln w="12700">
            <a:solidFill>
              <a:schemeClr val="bg2"/>
            </a:solidFill>
            <a:round/>
            <a:headEnd/>
            <a:tailEnd/>
          </a:ln>
        </p:spPr>
        <p:txBody>
          <a:bodyPr wrap="none" lIns="106985" tIns="53492" rIns="106985" bIns="53492" anchor="ctr"/>
          <a:lstStyle>
            <a:lvl1pPr defTabSz="8921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8921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8921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8921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8921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en-US" altLang="it-IT" sz="1600">
                <a:latin typeface="Zurich BT" pitchFamily="34" charset="0"/>
              </a:rPr>
              <a:t>Benefits</a:t>
            </a:r>
          </a:p>
        </p:txBody>
      </p:sp>
      <p:sp>
        <p:nvSpPr>
          <p:cNvPr id="46092" name="Rectangle 12"/>
          <p:cNvSpPr>
            <a:spLocks noChangeArrowheads="1"/>
          </p:cNvSpPr>
          <p:nvPr/>
        </p:nvSpPr>
        <p:spPr bwMode="gray">
          <a:xfrm>
            <a:off x="1279525" y="1412875"/>
            <a:ext cx="9155113" cy="365125"/>
          </a:xfrm>
          <a:prstGeom prst="rect">
            <a:avLst/>
          </a:prstGeom>
          <a:solidFill>
            <a:schemeClr val="bg1"/>
          </a:solidFill>
          <a:ln w="8001">
            <a:solidFill>
              <a:schemeClr val="bg2"/>
            </a:solidFill>
            <a:miter lim="800000"/>
            <a:headEnd/>
            <a:tailEnd/>
          </a:ln>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46093" name="Text Box 13"/>
          <p:cNvSpPr txBox="1">
            <a:spLocks noChangeArrowheads="1"/>
          </p:cNvSpPr>
          <p:nvPr/>
        </p:nvSpPr>
        <p:spPr bwMode="gray">
          <a:xfrm>
            <a:off x="3881438" y="1412875"/>
            <a:ext cx="4056062"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6985" tIns="53492" rIns="106985" bIns="53492">
            <a:spAutoFit/>
          </a:bodyPr>
          <a:lstStyle>
            <a:lvl1pPr defTabSz="8921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8921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8921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8921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8921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50000"/>
              </a:spcBef>
              <a:buClrTx/>
              <a:buSzTx/>
              <a:buFontTx/>
              <a:buNone/>
            </a:pPr>
            <a:r>
              <a:rPr lang="en-US" altLang="it-IT" sz="2300">
                <a:solidFill>
                  <a:srgbClr val="0000CC"/>
                </a:solidFill>
                <a:latin typeface="Zurich Blk BT" pitchFamily="34" charset="0"/>
              </a:rPr>
              <a:t>Total Rewards</a:t>
            </a:r>
            <a:endParaRPr lang="en-US" altLang="it-IT" sz="2300">
              <a:latin typeface="Zurich Blk BT" pitchFamily="34" charset="0"/>
            </a:endParaRPr>
          </a:p>
        </p:txBody>
      </p:sp>
      <p:sp>
        <p:nvSpPr>
          <p:cNvPr id="46094" name="Text Box 14"/>
          <p:cNvSpPr txBox="1">
            <a:spLocks noChangeArrowheads="1"/>
          </p:cNvSpPr>
          <p:nvPr/>
        </p:nvSpPr>
        <p:spPr bwMode="gray">
          <a:xfrm>
            <a:off x="1346200" y="3892550"/>
            <a:ext cx="2686050" cy="169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6985" tIns="53492" rIns="106985" bIns="53492">
            <a:spAutoFit/>
          </a:bodyPr>
          <a:lstStyle>
            <a:lvl1pPr defTabSz="8921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8921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8921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8921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8921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50000"/>
              </a:spcBef>
              <a:buClrTx/>
              <a:buSzTx/>
              <a:buFontTx/>
              <a:buNone/>
            </a:pPr>
            <a:r>
              <a:rPr lang="en-US" altLang="it-IT" sz="1600">
                <a:latin typeface="Zurich BT" pitchFamily="34" charset="0"/>
              </a:rPr>
              <a:t>Sviluppo carriere</a:t>
            </a:r>
          </a:p>
          <a:p>
            <a:pPr>
              <a:spcBef>
                <a:spcPct val="50000"/>
              </a:spcBef>
              <a:buClrTx/>
              <a:buSzTx/>
              <a:buFontTx/>
              <a:buNone/>
            </a:pPr>
            <a:r>
              <a:rPr lang="en-US" altLang="it-IT" sz="1600">
                <a:latin typeface="Zurich BT" pitchFamily="34" charset="0"/>
              </a:rPr>
              <a:t>Opportunità di apprendimento</a:t>
            </a:r>
          </a:p>
          <a:p>
            <a:pPr>
              <a:spcBef>
                <a:spcPct val="50000"/>
              </a:spcBef>
              <a:buClrTx/>
              <a:buSzTx/>
              <a:buFontTx/>
              <a:buNone/>
            </a:pPr>
            <a:r>
              <a:rPr lang="en-US" altLang="it-IT" sz="1600">
                <a:latin typeface="Zurich BT" pitchFamily="34" charset="0"/>
              </a:rPr>
              <a:t>Gestione delle prestazioni</a:t>
            </a:r>
          </a:p>
          <a:p>
            <a:pPr>
              <a:spcBef>
                <a:spcPct val="50000"/>
              </a:spcBef>
              <a:buClrTx/>
              <a:buSzTx/>
              <a:buFontTx/>
              <a:buNone/>
            </a:pPr>
            <a:r>
              <a:rPr lang="en-US" altLang="it-IT" sz="1600">
                <a:latin typeface="Zurich BT" pitchFamily="34" charset="0"/>
              </a:rPr>
              <a:t>Piani di sostituzione</a:t>
            </a:r>
          </a:p>
        </p:txBody>
      </p:sp>
      <p:sp>
        <p:nvSpPr>
          <p:cNvPr id="46095" name="AutoShape 15"/>
          <p:cNvSpPr>
            <a:spLocks noChangeArrowheads="1"/>
          </p:cNvSpPr>
          <p:nvPr/>
        </p:nvSpPr>
        <p:spPr bwMode="gray">
          <a:xfrm>
            <a:off x="2497138" y="5681663"/>
            <a:ext cx="3119437" cy="292100"/>
          </a:xfrm>
          <a:prstGeom prst="roundRect">
            <a:avLst>
              <a:gd name="adj" fmla="val 50000"/>
            </a:avLst>
          </a:prstGeom>
          <a:solidFill>
            <a:srgbClr val="FFCCFF"/>
          </a:solidFill>
          <a:ln w="12700">
            <a:solidFill>
              <a:schemeClr val="bg2"/>
            </a:solidFill>
            <a:round/>
            <a:headEnd/>
            <a:tailEnd/>
          </a:ln>
        </p:spPr>
        <p:txBody>
          <a:bodyPr wrap="none" lIns="106985" tIns="53492" rIns="106985" bIns="53492" anchor="ctr"/>
          <a:lstStyle>
            <a:lvl1pPr defTabSz="8921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8921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8921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8921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8921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en-US" altLang="it-IT" sz="1600">
                <a:latin typeface="Zurich BT" pitchFamily="34" charset="0"/>
              </a:rPr>
              <a:t>Formazione e Sviluppo</a:t>
            </a:r>
          </a:p>
        </p:txBody>
      </p:sp>
      <p:sp>
        <p:nvSpPr>
          <p:cNvPr id="46096" name="AutoShape 16"/>
          <p:cNvSpPr>
            <a:spLocks noChangeArrowheads="1"/>
          </p:cNvSpPr>
          <p:nvPr/>
        </p:nvSpPr>
        <p:spPr bwMode="gray">
          <a:xfrm>
            <a:off x="6192838" y="5638800"/>
            <a:ext cx="3121025" cy="290513"/>
          </a:xfrm>
          <a:prstGeom prst="roundRect">
            <a:avLst>
              <a:gd name="adj" fmla="val 50000"/>
            </a:avLst>
          </a:prstGeom>
          <a:solidFill>
            <a:srgbClr val="FFCCFF"/>
          </a:solidFill>
          <a:ln w="12700">
            <a:solidFill>
              <a:schemeClr val="bg2"/>
            </a:solidFill>
            <a:round/>
            <a:headEnd/>
            <a:tailEnd/>
          </a:ln>
        </p:spPr>
        <p:txBody>
          <a:bodyPr wrap="none" lIns="106985" tIns="53492" rIns="106985" bIns="53492" anchor="ctr"/>
          <a:lstStyle>
            <a:lvl1pPr defTabSz="8921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8921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8921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8921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8921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en-US" altLang="it-IT" sz="1600">
                <a:latin typeface="Zurich BT" pitchFamily="34" charset="0"/>
              </a:rPr>
              <a:t>Ambiente di lavoro</a:t>
            </a:r>
          </a:p>
        </p:txBody>
      </p:sp>
      <p:sp>
        <p:nvSpPr>
          <p:cNvPr id="46097" name="Line 17"/>
          <p:cNvSpPr>
            <a:spLocks noChangeShapeType="1"/>
          </p:cNvSpPr>
          <p:nvPr/>
        </p:nvSpPr>
        <p:spPr bwMode="gray">
          <a:xfrm>
            <a:off x="1279525" y="3900488"/>
            <a:ext cx="9155113"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46098" name="Line 18"/>
          <p:cNvSpPr>
            <a:spLocks noChangeShapeType="1"/>
          </p:cNvSpPr>
          <p:nvPr/>
        </p:nvSpPr>
        <p:spPr bwMode="gray">
          <a:xfrm>
            <a:off x="5856288" y="1778000"/>
            <a:ext cx="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46099" name="Line 19"/>
          <p:cNvSpPr>
            <a:spLocks noChangeShapeType="1"/>
          </p:cNvSpPr>
          <p:nvPr/>
        </p:nvSpPr>
        <p:spPr bwMode="gray">
          <a:xfrm>
            <a:off x="5870575" y="1778000"/>
            <a:ext cx="0" cy="4225925"/>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46100" name="Text Box 20"/>
          <p:cNvSpPr txBox="1">
            <a:spLocks noChangeArrowheads="1"/>
          </p:cNvSpPr>
          <p:nvPr/>
        </p:nvSpPr>
        <p:spPr bwMode="gray">
          <a:xfrm>
            <a:off x="7658100" y="3973513"/>
            <a:ext cx="2808288" cy="133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6985" tIns="53492" rIns="106985" bIns="53492">
            <a:spAutoFit/>
          </a:bodyPr>
          <a:lstStyle>
            <a:lvl1pPr defTabSz="8921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8921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8921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8921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8921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r">
              <a:spcBef>
                <a:spcPct val="50000"/>
              </a:spcBef>
              <a:buClrTx/>
              <a:buSzTx/>
              <a:buFontTx/>
              <a:buNone/>
            </a:pPr>
            <a:r>
              <a:rPr lang="en-US" altLang="it-IT" sz="1600">
                <a:latin typeface="Zurich BT" pitchFamily="34" charset="0"/>
              </a:rPr>
              <a:t>Clima organizzativo</a:t>
            </a:r>
          </a:p>
          <a:p>
            <a:pPr algn="r">
              <a:spcBef>
                <a:spcPct val="50000"/>
              </a:spcBef>
              <a:buClrTx/>
              <a:buSzTx/>
              <a:buFontTx/>
              <a:buNone/>
            </a:pPr>
            <a:r>
              <a:rPr lang="en-US" altLang="it-IT" sz="1600">
                <a:latin typeface="Zurich BT" pitchFamily="34" charset="0"/>
              </a:rPr>
              <a:t>Supporto alla performance</a:t>
            </a:r>
          </a:p>
          <a:p>
            <a:pPr algn="r">
              <a:spcBef>
                <a:spcPct val="50000"/>
              </a:spcBef>
              <a:buClrTx/>
              <a:buSzTx/>
              <a:buFontTx/>
              <a:buNone/>
            </a:pPr>
            <a:r>
              <a:rPr lang="en-US" altLang="it-IT" sz="1600">
                <a:latin typeface="Zurich BT" pitchFamily="34" charset="0"/>
              </a:rPr>
              <a:t>Bilanciamento lavoro/tempo libero (qualità della vita)</a:t>
            </a:r>
          </a:p>
        </p:txBody>
      </p:sp>
      <p:sp>
        <p:nvSpPr>
          <p:cNvPr id="46101" name="Text Box 21"/>
          <p:cNvSpPr txBox="1">
            <a:spLocks noChangeArrowheads="1"/>
          </p:cNvSpPr>
          <p:nvPr/>
        </p:nvSpPr>
        <p:spPr bwMode="auto">
          <a:xfrm>
            <a:off x="865188" y="1728788"/>
            <a:ext cx="322262"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6985" tIns="53492" rIns="106985" bIns="53492">
            <a:spAutoFit/>
          </a:bodyPr>
          <a:lstStyle>
            <a:lvl1pPr defTabSz="8921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8921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8921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8921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8921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en-GB" altLang="it-IT" sz="1400" b="1" i="1">
                <a:solidFill>
                  <a:schemeClr val="bg2"/>
                </a:solidFill>
                <a:latin typeface="Zurich BT" pitchFamily="34" charset="0"/>
              </a:rPr>
              <a:t>C</a:t>
            </a:r>
          </a:p>
          <a:p>
            <a:pPr>
              <a:spcBef>
                <a:spcPct val="0"/>
              </a:spcBef>
              <a:buClrTx/>
              <a:buSzTx/>
              <a:buFontTx/>
              <a:buNone/>
            </a:pPr>
            <a:r>
              <a:rPr lang="en-GB" altLang="it-IT" sz="1400" b="1" i="1">
                <a:solidFill>
                  <a:schemeClr val="bg2"/>
                </a:solidFill>
                <a:latin typeface="Zurich BT" pitchFamily="34" charset="0"/>
              </a:rPr>
              <a:t>o</a:t>
            </a:r>
          </a:p>
          <a:p>
            <a:pPr>
              <a:spcBef>
                <a:spcPct val="0"/>
              </a:spcBef>
              <a:buClrTx/>
              <a:buSzTx/>
              <a:buFontTx/>
              <a:buNone/>
            </a:pPr>
            <a:r>
              <a:rPr lang="en-GB" altLang="it-IT" sz="1400" b="1" i="1">
                <a:solidFill>
                  <a:schemeClr val="bg2"/>
                </a:solidFill>
                <a:latin typeface="Zurich BT" pitchFamily="34" charset="0"/>
              </a:rPr>
              <a:t>m</a:t>
            </a:r>
          </a:p>
          <a:p>
            <a:pPr>
              <a:spcBef>
                <a:spcPct val="0"/>
              </a:spcBef>
              <a:buClrTx/>
              <a:buSzTx/>
              <a:buFontTx/>
              <a:buNone/>
            </a:pPr>
            <a:r>
              <a:rPr lang="en-GB" altLang="it-IT" sz="1400" b="1" i="1">
                <a:solidFill>
                  <a:schemeClr val="bg2"/>
                </a:solidFill>
                <a:latin typeface="Zurich BT" pitchFamily="34" charset="0"/>
              </a:rPr>
              <a:t>u</a:t>
            </a:r>
          </a:p>
          <a:p>
            <a:pPr>
              <a:spcBef>
                <a:spcPct val="0"/>
              </a:spcBef>
              <a:buClrTx/>
              <a:buSzTx/>
              <a:buFontTx/>
              <a:buNone/>
            </a:pPr>
            <a:r>
              <a:rPr lang="en-GB" altLang="it-IT" sz="1400" b="1" i="1">
                <a:solidFill>
                  <a:schemeClr val="bg2"/>
                </a:solidFill>
                <a:latin typeface="Zurich BT" pitchFamily="34" charset="0"/>
              </a:rPr>
              <a:t>n</a:t>
            </a:r>
          </a:p>
          <a:p>
            <a:pPr>
              <a:spcBef>
                <a:spcPct val="0"/>
              </a:spcBef>
              <a:buClrTx/>
              <a:buSzTx/>
              <a:buFontTx/>
              <a:buNone/>
            </a:pPr>
            <a:r>
              <a:rPr lang="en-GB" altLang="it-IT" sz="1400" b="1" i="1">
                <a:solidFill>
                  <a:schemeClr val="bg2"/>
                </a:solidFill>
                <a:latin typeface="Zurich BT" pitchFamily="34" charset="0"/>
              </a:rPr>
              <a:t>i</a:t>
            </a:r>
          </a:p>
          <a:p>
            <a:pPr>
              <a:spcBef>
                <a:spcPct val="0"/>
              </a:spcBef>
              <a:buClrTx/>
              <a:buSzTx/>
              <a:buFontTx/>
              <a:buNone/>
            </a:pPr>
            <a:r>
              <a:rPr lang="en-GB" altLang="it-IT" sz="1400" b="1" i="1">
                <a:solidFill>
                  <a:schemeClr val="bg2"/>
                </a:solidFill>
                <a:latin typeface="Zurich BT" pitchFamily="34" charset="0"/>
              </a:rPr>
              <a:t>c</a:t>
            </a:r>
          </a:p>
          <a:p>
            <a:pPr>
              <a:spcBef>
                <a:spcPct val="0"/>
              </a:spcBef>
              <a:buClrTx/>
              <a:buSzTx/>
              <a:buFontTx/>
              <a:buNone/>
            </a:pPr>
            <a:r>
              <a:rPr lang="en-GB" altLang="it-IT" sz="1400" b="1" i="1">
                <a:solidFill>
                  <a:schemeClr val="bg2"/>
                </a:solidFill>
                <a:latin typeface="Zurich BT" pitchFamily="34" charset="0"/>
              </a:rPr>
              <a:t>a</a:t>
            </a:r>
          </a:p>
          <a:p>
            <a:pPr>
              <a:spcBef>
                <a:spcPct val="0"/>
              </a:spcBef>
              <a:buClrTx/>
              <a:buSzTx/>
              <a:buFontTx/>
              <a:buNone/>
            </a:pPr>
            <a:r>
              <a:rPr lang="en-GB" altLang="it-IT" sz="1400" b="1" i="1">
                <a:solidFill>
                  <a:schemeClr val="bg2"/>
                </a:solidFill>
                <a:latin typeface="Zurich BT" pitchFamily="34" charset="0"/>
              </a:rPr>
              <a:t>z</a:t>
            </a:r>
          </a:p>
          <a:p>
            <a:pPr>
              <a:spcBef>
                <a:spcPct val="0"/>
              </a:spcBef>
              <a:buClrTx/>
              <a:buSzTx/>
              <a:buFontTx/>
              <a:buNone/>
            </a:pPr>
            <a:r>
              <a:rPr lang="en-GB" altLang="it-IT" sz="1400" b="1" i="1">
                <a:solidFill>
                  <a:schemeClr val="bg2"/>
                </a:solidFill>
                <a:latin typeface="Zurich BT" pitchFamily="34" charset="0"/>
              </a:rPr>
              <a:t>i</a:t>
            </a:r>
          </a:p>
          <a:p>
            <a:pPr>
              <a:spcBef>
                <a:spcPct val="0"/>
              </a:spcBef>
              <a:buClrTx/>
              <a:buSzTx/>
              <a:buFontTx/>
              <a:buNone/>
            </a:pPr>
            <a:r>
              <a:rPr lang="en-GB" altLang="it-IT" sz="1400" b="1" i="1">
                <a:solidFill>
                  <a:schemeClr val="bg2"/>
                </a:solidFill>
                <a:latin typeface="Zurich BT" pitchFamily="34" charset="0"/>
              </a:rPr>
              <a:t>o</a:t>
            </a:r>
          </a:p>
          <a:p>
            <a:pPr>
              <a:spcBef>
                <a:spcPct val="0"/>
              </a:spcBef>
              <a:buClrTx/>
              <a:buSzTx/>
              <a:buFontTx/>
              <a:buNone/>
            </a:pPr>
            <a:r>
              <a:rPr lang="en-GB" altLang="it-IT" sz="1400" b="1" i="1">
                <a:solidFill>
                  <a:schemeClr val="bg2"/>
                </a:solidFill>
                <a:latin typeface="Zurich BT" pitchFamily="34" charset="0"/>
              </a:rPr>
              <a:t>n</a:t>
            </a:r>
          </a:p>
          <a:p>
            <a:pPr>
              <a:spcBef>
                <a:spcPct val="0"/>
              </a:spcBef>
              <a:buClrTx/>
              <a:buSzTx/>
              <a:buFontTx/>
              <a:buNone/>
            </a:pPr>
            <a:r>
              <a:rPr lang="en-GB" altLang="it-IT" sz="1400" b="1" i="1">
                <a:solidFill>
                  <a:schemeClr val="bg2"/>
                </a:solidFill>
                <a:latin typeface="Zurich BT" pitchFamily="34" charset="0"/>
              </a:rPr>
              <a:t>e</a:t>
            </a:r>
          </a:p>
          <a:p>
            <a:pPr>
              <a:spcBef>
                <a:spcPct val="0"/>
              </a:spcBef>
              <a:buClrTx/>
              <a:buSzTx/>
              <a:buFontTx/>
              <a:buNone/>
            </a:pPr>
            <a:endParaRPr lang="en-GB" altLang="it-IT" sz="1400" b="1" i="1">
              <a:solidFill>
                <a:schemeClr val="bg2"/>
              </a:solidFill>
              <a:latin typeface="Zurich BT" pitchFamily="34" charset="0"/>
            </a:endParaRPr>
          </a:p>
          <a:p>
            <a:pPr>
              <a:spcBef>
                <a:spcPct val="0"/>
              </a:spcBef>
              <a:buClrTx/>
              <a:buSzTx/>
              <a:buFontTx/>
              <a:buNone/>
            </a:pPr>
            <a:r>
              <a:rPr lang="en-GB" altLang="it-IT" sz="1400" b="1" i="1">
                <a:solidFill>
                  <a:schemeClr val="bg2"/>
                </a:solidFill>
                <a:latin typeface="Zurich BT" pitchFamily="34" charset="0"/>
              </a:rPr>
              <a:t>i</a:t>
            </a:r>
          </a:p>
          <a:p>
            <a:pPr>
              <a:spcBef>
                <a:spcPct val="0"/>
              </a:spcBef>
              <a:buClrTx/>
              <a:buSzTx/>
              <a:buFontTx/>
              <a:buNone/>
            </a:pPr>
            <a:r>
              <a:rPr lang="en-GB" altLang="it-IT" sz="1400" b="1" i="1">
                <a:solidFill>
                  <a:schemeClr val="bg2"/>
                </a:solidFill>
                <a:latin typeface="Zurich BT" pitchFamily="34" charset="0"/>
              </a:rPr>
              <a:t>n</a:t>
            </a:r>
          </a:p>
          <a:p>
            <a:pPr>
              <a:spcBef>
                <a:spcPct val="0"/>
              </a:spcBef>
              <a:buClrTx/>
              <a:buSzTx/>
              <a:buFontTx/>
              <a:buNone/>
            </a:pPr>
            <a:r>
              <a:rPr lang="en-GB" altLang="it-IT" sz="1400" b="1" i="1">
                <a:solidFill>
                  <a:schemeClr val="bg2"/>
                </a:solidFill>
                <a:latin typeface="Zurich BT" pitchFamily="34" charset="0"/>
              </a:rPr>
              <a:t>t</a:t>
            </a:r>
          </a:p>
          <a:p>
            <a:pPr>
              <a:spcBef>
                <a:spcPct val="0"/>
              </a:spcBef>
              <a:buClrTx/>
              <a:buSzTx/>
              <a:buFontTx/>
              <a:buNone/>
            </a:pPr>
            <a:r>
              <a:rPr lang="en-GB" altLang="it-IT" sz="1400" b="1" i="1">
                <a:solidFill>
                  <a:schemeClr val="bg2"/>
                </a:solidFill>
                <a:latin typeface="Zurich BT" pitchFamily="34" charset="0"/>
              </a:rPr>
              <a:t>e</a:t>
            </a:r>
          </a:p>
          <a:p>
            <a:pPr>
              <a:spcBef>
                <a:spcPct val="0"/>
              </a:spcBef>
              <a:buClrTx/>
              <a:buSzTx/>
              <a:buFontTx/>
              <a:buNone/>
            </a:pPr>
            <a:r>
              <a:rPr lang="en-GB" altLang="it-IT" sz="1400" b="1" i="1">
                <a:solidFill>
                  <a:schemeClr val="bg2"/>
                </a:solidFill>
                <a:latin typeface="Zurich BT" pitchFamily="34" charset="0"/>
              </a:rPr>
              <a:t>r</a:t>
            </a:r>
          </a:p>
          <a:p>
            <a:pPr>
              <a:spcBef>
                <a:spcPct val="0"/>
              </a:spcBef>
              <a:buClrTx/>
              <a:buSzTx/>
              <a:buFontTx/>
              <a:buNone/>
            </a:pPr>
            <a:r>
              <a:rPr lang="en-GB" altLang="it-IT" sz="1400" b="1" i="1">
                <a:solidFill>
                  <a:schemeClr val="bg2"/>
                </a:solidFill>
                <a:latin typeface="Zurich BT" pitchFamily="34" charset="0"/>
              </a:rPr>
              <a:t>n</a:t>
            </a:r>
          </a:p>
          <a:p>
            <a:pPr>
              <a:spcBef>
                <a:spcPct val="0"/>
              </a:spcBef>
              <a:buClrTx/>
              <a:buSzTx/>
              <a:buFontTx/>
              <a:buNone/>
            </a:pPr>
            <a:r>
              <a:rPr lang="en-GB" altLang="it-IT" sz="1400" b="1" i="1">
                <a:solidFill>
                  <a:schemeClr val="bg2"/>
                </a:solidFill>
                <a:latin typeface="Zurich BT" pitchFamily="34" charset="0"/>
              </a:rPr>
              <a:t>a</a:t>
            </a:r>
          </a:p>
          <a:p>
            <a:pPr>
              <a:spcBef>
                <a:spcPct val="0"/>
              </a:spcBef>
              <a:buClrTx/>
              <a:buSzTx/>
              <a:buFontTx/>
              <a:buNone/>
            </a:pPr>
            <a:endParaRPr lang="en-GB" altLang="it-IT" sz="1400" b="1" i="1">
              <a:solidFill>
                <a:schemeClr val="bg2"/>
              </a:solidFill>
              <a:latin typeface="Zurich BT" pitchFamily="34" charset="0"/>
            </a:endParaRPr>
          </a:p>
        </p:txBody>
      </p:sp>
      <p:sp>
        <p:nvSpPr>
          <p:cNvPr id="46102" name="Text Box 22"/>
          <p:cNvSpPr txBox="1">
            <a:spLocks noChangeArrowheads="1"/>
          </p:cNvSpPr>
          <p:nvPr/>
        </p:nvSpPr>
        <p:spPr bwMode="auto">
          <a:xfrm>
            <a:off x="10609263" y="1728788"/>
            <a:ext cx="371475"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06985" tIns="53492" rIns="106985" bIns="53492">
            <a:spAutoFit/>
          </a:bodyPr>
          <a:lstStyle>
            <a:lvl1pPr defTabSz="8921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8921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8921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8921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8921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en-GB" altLang="it-IT" sz="1400" b="1" i="1">
                <a:solidFill>
                  <a:schemeClr val="bg2"/>
                </a:solidFill>
                <a:latin typeface="Zurich BT" pitchFamily="34" charset="0"/>
              </a:rPr>
              <a:t>C</a:t>
            </a:r>
          </a:p>
          <a:p>
            <a:pPr>
              <a:spcBef>
                <a:spcPct val="0"/>
              </a:spcBef>
              <a:buClrTx/>
              <a:buSzTx/>
              <a:buFontTx/>
              <a:buNone/>
            </a:pPr>
            <a:r>
              <a:rPr lang="en-GB" altLang="it-IT" sz="1400" b="1" i="1">
                <a:solidFill>
                  <a:schemeClr val="bg2"/>
                </a:solidFill>
                <a:latin typeface="Zurich BT" pitchFamily="34" charset="0"/>
              </a:rPr>
              <a:t>o</a:t>
            </a:r>
          </a:p>
          <a:p>
            <a:pPr>
              <a:spcBef>
                <a:spcPct val="0"/>
              </a:spcBef>
              <a:buClrTx/>
              <a:buSzTx/>
              <a:buFontTx/>
              <a:buNone/>
            </a:pPr>
            <a:r>
              <a:rPr lang="en-GB" altLang="it-IT" sz="1400" b="1" i="1">
                <a:solidFill>
                  <a:schemeClr val="bg2"/>
                </a:solidFill>
                <a:latin typeface="Zurich BT" pitchFamily="34" charset="0"/>
              </a:rPr>
              <a:t>m</a:t>
            </a:r>
          </a:p>
          <a:p>
            <a:pPr>
              <a:spcBef>
                <a:spcPct val="0"/>
              </a:spcBef>
              <a:buClrTx/>
              <a:buSzTx/>
              <a:buFontTx/>
              <a:buNone/>
            </a:pPr>
            <a:r>
              <a:rPr lang="en-GB" altLang="it-IT" sz="1400" b="1" i="1">
                <a:solidFill>
                  <a:schemeClr val="bg2"/>
                </a:solidFill>
                <a:latin typeface="Zurich BT" pitchFamily="34" charset="0"/>
              </a:rPr>
              <a:t>u</a:t>
            </a:r>
          </a:p>
          <a:p>
            <a:pPr>
              <a:spcBef>
                <a:spcPct val="0"/>
              </a:spcBef>
              <a:buClrTx/>
              <a:buSzTx/>
              <a:buFontTx/>
              <a:buNone/>
            </a:pPr>
            <a:r>
              <a:rPr lang="en-GB" altLang="it-IT" sz="1400" b="1" i="1">
                <a:solidFill>
                  <a:schemeClr val="bg2"/>
                </a:solidFill>
                <a:latin typeface="Zurich BT" pitchFamily="34" charset="0"/>
              </a:rPr>
              <a:t>n</a:t>
            </a:r>
          </a:p>
          <a:p>
            <a:pPr>
              <a:spcBef>
                <a:spcPct val="0"/>
              </a:spcBef>
              <a:buClrTx/>
              <a:buSzTx/>
              <a:buFontTx/>
              <a:buNone/>
            </a:pPr>
            <a:r>
              <a:rPr lang="en-GB" altLang="it-IT" sz="1400" b="1" i="1">
                <a:solidFill>
                  <a:schemeClr val="bg2"/>
                </a:solidFill>
                <a:latin typeface="Zurich BT" pitchFamily="34" charset="0"/>
              </a:rPr>
              <a:t>i</a:t>
            </a:r>
          </a:p>
          <a:p>
            <a:pPr>
              <a:spcBef>
                <a:spcPct val="0"/>
              </a:spcBef>
              <a:buClrTx/>
              <a:buSzTx/>
              <a:buFontTx/>
              <a:buNone/>
            </a:pPr>
            <a:r>
              <a:rPr lang="en-GB" altLang="it-IT" sz="1400" b="1" i="1">
                <a:solidFill>
                  <a:schemeClr val="bg2"/>
                </a:solidFill>
                <a:latin typeface="Zurich BT" pitchFamily="34" charset="0"/>
              </a:rPr>
              <a:t>c</a:t>
            </a:r>
          </a:p>
          <a:p>
            <a:pPr>
              <a:spcBef>
                <a:spcPct val="0"/>
              </a:spcBef>
              <a:buClrTx/>
              <a:buSzTx/>
              <a:buFontTx/>
              <a:buNone/>
            </a:pPr>
            <a:r>
              <a:rPr lang="en-GB" altLang="it-IT" sz="1400" b="1" i="1">
                <a:solidFill>
                  <a:schemeClr val="bg2"/>
                </a:solidFill>
                <a:latin typeface="Zurich BT" pitchFamily="34" charset="0"/>
              </a:rPr>
              <a:t>a</a:t>
            </a:r>
          </a:p>
          <a:p>
            <a:pPr>
              <a:spcBef>
                <a:spcPct val="0"/>
              </a:spcBef>
              <a:buClrTx/>
              <a:buSzTx/>
              <a:buFontTx/>
              <a:buNone/>
            </a:pPr>
            <a:r>
              <a:rPr lang="en-GB" altLang="it-IT" sz="1400" b="1" i="1">
                <a:solidFill>
                  <a:schemeClr val="bg2"/>
                </a:solidFill>
                <a:latin typeface="Zurich BT" pitchFamily="34" charset="0"/>
              </a:rPr>
              <a:t>z</a:t>
            </a:r>
          </a:p>
          <a:p>
            <a:pPr>
              <a:spcBef>
                <a:spcPct val="0"/>
              </a:spcBef>
              <a:buClrTx/>
              <a:buSzTx/>
              <a:buFontTx/>
              <a:buNone/>
            </a:pPr>
            <a:r>
              <a:rPr lang="en-GB" altLang="it-IT" sz="1400" b="1" i="1">
                <a:solidFill>
                  <a:schemeClr val="bg2"/>
                </a:solidFill>
                <a:latin typeface="Zurich BT" pitchFamily="34" charset="0"/>
              </a:rPr>
              <a:t>i</a:t>
            </a:r>
          </a:p>
          <a:p>
            <a:pPr>
              <a:spcBef>
                <a:spcPct val="0"/>
              </a:spcBef>
              <a:buClrTx/>
              <a:buSzTx/>
              <a:buFontTx/>
              <a:buNone/>
            </a:pPr>
            <a:r>
              <a:rPr lang="en-GB" altLang="it-IT" sz="1400" b="1" i="1">
                <a:solidFill>
                  <a:schemeClr val="bg2"/>
                </a:solidFill>
                <a:latin typeface="Zurich BT" pitchFamily="34" charset="0"/>
              </a:rPr>
              <a:t>o</a:t>
            </a:r>
          </a:p>
          <a:p>
            <a:pPr>
              <a:spcBef>
                <a:spcPct val="0"/>
              </a:spcBef>
              <a:buClrTx/>
              <a:buSzTx/>
              <a:buFontTx/>
              <a:buNone/>
            </a:pPr>
            <a:r>
              <a:rPr lang="en-GB" altLang="it-IT" sz="1400" b="1" i="1">
                <a:solidFill>
                  <a:schemeClr val="bg2"/>
                </a:solidFill>
                <a:latin typeface="Zurich BT" pitchFamily="34" charset="0"/>
              </a:rPr>
              <a:t>n</a:t>
            </a:r>
          </a:p>
          <a:p>
            <a:pPr>
              <a:spcBef>
                <a:spcPct val="0"/>
              </a:spcBef>
              <a:buClrTx/>
              <a:buSzTx/>
              <a:buFontTx/>
              <a:buNone/>
            </a:pPr>
            <a:r>
              <a:rPr lang="en-GB" altLang="it-IT" sz="1400" b="1" i="1">
                <a:solidFill>
                  <a:schemeClr val="bg2"/>
                </a:solidFill>
                <a:latin typeface="Zurich BT" pitchFamily="34" charset="0"/>
              </a:rPr>
              <a:t>e</a:t>
            </a:r>
          </a:p>
          <a:p>
            <a:pPr>
              <a:spcBef>
                <a:spcPct val="0"/>
              </a:spcBef>
              <a:buClrTx/>
              <a:buSzTx/>
              <a:buFontTx/>
              <a:buNone/>
            </a:pPr>
            <a:endParaRPr lang="en-GB" altLang="it-IT" sz="1400" b="1" i="1">
              <a:solidFill>
                <a:schemeClr val="bg2"/>
              </a:solidFill>
              <a:latin typeface="Zurich BT" pitchFamily="34" charset="0"/>
            </a:endParaRPr>
          </a:p>
          <a:p>
            <a:pPr>
              <a:spcBef>
                <a:spcPct val="0"/>
              </a:spcBef>
              <a:buClrTx/>
              <a:buSzTx/>
              <a:buFontTx/>
              <a:buNone/>
            </a:pPr>
            <a:r>
              <a:rPr lang="en-GB" altLang="it-IT" sz="1400" b="1" i="1">
                <a:solidFill>
                  <a:schemeClr val="bg2"/>
                </a:solidFill>
                <a:latin typeface="Zurich BT" pitchFamily="34" charset="0"/>
              </a:rPr>
              <a:t>i</a:t>
            </a:r>
          </a:p>
          <a:p>
            <a:pPr>
              <a:spcBef>
                <a:spcPct val="0"/>
              </a:spcBef>
              <a:buClrTx/>
              <a:buSzTx/>
              <a:buFontTx/>
              <a:buNone/>
            </a:pPr>
            <a:r>
              <a:rPr lang="en-GB" altLang="it-IT" sz="1400" b="1" i="1">
                <a:solidFill>
                  <a:schemeClr val="bg2"/>
                </a:solidFill>
                <a:latin typeface="Zurich BT" pitchFamily="34" charset="0"/>
              </a:rPr>
              <a:t>n</a:t>
            </a:r>
          </a:p>
          <a:p>
            <a:pPr>
              <a:spcBef>
                <a:spcPct val="0"/>
              </a:spcBef>
              <a:buClrTx/>
              <a:buSzTx/>
              <a:buFontTx/>
              <a:buNone/>
            </a:pPr>
            <a:r>
              <a:rPr lang="en-GB" altLang="it-IT" sz="1400" b="1" i="1">
                <a:solidFill>
                  <a:schemeClr val="bg2"/>
                </a:solidFill>
                <a:latin typeface="Zurich BT" pitchFamily="34" charset="0"/>
              </a:rPr>
              <a:t>t</a:t>
            </a:r>
          </a:p>
          <a:p>
            <a:pPr>
              <a:spcBef>
                <a:spcPct val="0"/>
              </a:spcBef>
              <a:buClrTx/>
              <a:buSzTx/>
              <a:buFontTx/>
              <a:buNone/>
            </a:pPr>
            <a:r>
              <a:rPr lang="en-GB" altLang="it-IT" sz="1400" b="1" i="1">
                <a:solidFill>
                  <a:schemeClr val="bg2"/>
                </a:solidFill>
                <a:latin typeface="Zurich BT" pitchFamily="34" charset="0"/>
              </a:rPr>
              <a:t>e</a:t>
            </a:r>
          </a:p>
          <a:p>
            <a:pPr>
              <a:spcBef>
                <a:spcPct val="0"/>
              </a:spcBef>
              <a:buClrTx/>
              <a:buSzTx/>
              <a:buFontTx/>
              <a:buNone/>
            </a:pPr>
            <a:r>
              <a:rPr lang="en-GB" altLang="it-IT" sz="1400" b="1" i="1">
                <a:solidFill>
                  <a:schemeClr val="bg2"/>
                </a:solidFill>
                <a:latin typeface="Zurich BT" pitchFamily="34" charset="0"/>
              </a:rPr>
              <a:t>r</a:t>
            </a:r>
          </a:p>
          <a:p>
            <a:pPr>
              <a:spcBef>
                <a:spcPct val="0"/>
              </a:spcBef>
              <a:buClrTx/>
              <a:buSzTx/>
              <a:buFontTx/>
              <a:buNone/>
            </a:pPr>
            <a:r>
              <a:rPr lang="en-GB" altLang="it-IT" sz="1400" b="1" i="1">
                <a:solidFill>
                  <a:schemeClr val="bg2"/>
                </a:solidFill>
                <a:latin typeface="Zurich BT" pitchFamily="34" charset="0"/>
              </a:rPr>
              <a:t>n</a:t>
            </a:r>
          </a:p>
          <a:p>
            <a:pPr>
              <a:spcBef>
                <a:spcPct val="0"/>
              </a:spcBef>
              <a:buClrTx/>
              <a:buSzTx/>
              <a:buFontTx/>
              <a:buNone/>
            </a:pPr>
            <a:r>
              <a:rPr lang="en-GB" altLang="it-IT" sz="1400" b="1" i="1">
                <a:solidFill>
                  <a:schemeClr val="bg2"/>
                </a:solidFill>
                <a:latin typeface="Zurich BT" pitchFamily="34" charset="0"/>
              </a:rPr>
              <a:t>a</a:t>
            </a:r>
          </a:p>
          <a:p>
            <a:pPr>
              <a:spcBef>
                <a:spcPct val="0"/>
              </a:spcBef>
              <a:buClrTx/>
              <a:buSzTx/>
              <a:buFontTx/>
              <a:buNone/>
            </a:pPr>
            <a:endParaRPr lang="en-GB" altLang="it-IT" sz="1400" b="1" i="1">
              <a:solidFill>
                <a:schemeClr val="bg2"/>
              </a:solidFill>
              <a:latin typeface="Zurich BT" pitchFamily="34" charset="0"/>
            </a:endParaRPr>
          </a:p>
        </p:txBody>
      </p:sp>
      <p:sp>
        <p:nvSpPr>
          <p:cNvPr id="46103" name="Text Box 23"/>
          <p:cNvSpPr txBox="1">
            <a:spLocks noChangeArrowheads="1"/>
          </p:cNvSpPr>
          <p:nvPr/>
        </p:nvSpPr>
        <p:spPr bwMode="auto">
          <a:xfrm>
            <a:off x="360363" y="6553200"/>
            <a:ext cx="11161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defTabSz="914400" eaLnBrk="1" hangingPunct="1">
              <a:spcBef>
                <a:spcPct val="50000"/>
              </a:spcBef>
              <a:buClrTx/>
              <a:buSzTx/>
              <a:buFontTx/>
              <a:buNone/>
            </a:pPr>
            <a:r>
              <a:rPr lang="it-IT" altLang="it-IT" sz="2800"/>
              <a:t>Comprende tutto ciò che gratifica il lavoratore</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647700" y="720725"/>
            <a:ext cx="10369550" cy="696913"/>
          </a:xfrm>
        </p:spPr>
        <p:txBody>
          <a:bodyPr lIns="105871" tIns="52007" rIns="105871" bIns="52007" anchor="b"/>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Sistema di uscita</a:t>
            </a:r>
          </a:p>
        </p:txBody>
      </p:sp>
      <p:sp>
        <p:nvSpPr>
          <p:cNvPr id="47107" name="Rectangle 3"/>
          <p:cNvSpPr>
            <a:spLocks noGrp="1" noChangeArrowheads="1"/>
          </p:cNvSpPr>
          <p:nvPr>
            <p:ph idx="1"/>
          </p:nvPr>
        </p:nvSpPr>
        <p:spPr>
          <a:xfrm>
            <a:off x="1370013" y="2087563"/>
            <a:ext cx="8477250" cy="3414712"/>
          </a:xfrm>
          <a:noFill/>
        </p:spPr>
        <p:txBody>
          <a:bodyPr lIns="105871" tIns="52007" rIns="105871" bIns="52007">
            <a:normAutofit lnSpcReduction="10000"/>
          </a:bodyPr>
          <a:lstStyle/>
          <a:p>
            <a:pPr marL="4321" lvl="1" indent="0">
              <a:lnSpc>
                <a:spcPct val="100000"/>
              </a:lnSpc>
              <a:buNone/>
            </a:pPr>
            <a:r>
              <a:rPr lang="it-IT" altLang="it-IT" sz="3600" dirty="0" smtClean="0">
                <a:latin typeface="Arial" panose="020B0604020202020204" pitchFamily="34" charset="0"/>
                <a:cs typeface="Arial" panose="020B0604020202020204" pitchFamily="34" charset="0"/>
              </a:rPr>
              <a:t>Outplacement:</a:t>
            </a:r>
            <a:endParaRPr lang="it-IT" altLang="it-IT" sz="3600" dirty="0">
              <a:latin typeface="Arial" panose="020B0604020202020204" pitchFamily="34" charset="0"/>
              <a:cs typeface="Arial" panose="020B0604020202020204" pitchFamily="34" charset="0"/>
            </a:endParaRPr>
          </a:p>
          <a:p>
            <a:pPr lvl="1">
              <a:lnSpc>
                <a:spcPct val="100000"/>
              </a:lnSpc>
              <a:buFont typeface="Wingdings" panose="05000000000000000000" pitchFamily="2" charset="2"/>
              <a:buChar char="§"/>
            </a:pPr>
            <a:r>
              <a:rPr lang="it-IT" altLang="it-IT" sz="3200" dirty="0">
                <a:latin typeface="Arial" panose="020B0604020202020204" pitchFamily="34" charset="0"/>
                <a:cs typeface="Arial" panose="020B0604020202020204" pitchFamily="34" charset="0"/>
              </a:rPr>
              <a:t>Pensionamenti</a:t>
            </a:r>
          </a:p>
          <a:p>
            <a:pPr lvl="1">
              <a:lnSpc>
                <a:spcPct val="100000"/>
              </a:lnSpc>
              <a:buFont typeface="Wingdings" panose="05000000000000000000" pitchFamily="2" charset="2"/>
              <a:buChar char="§"/>
            </a:pPr>
            <a:r>
              <a:rPr lang="it-IT" altLang="it-IT" sz="3200" dirty="0">
                <a:latin typeface="Arial" panose="020B0604020202020204" pitchFamily="34" charset="0"/>
                <a:cs typeface="Arial" panose="020B0604020202020204" pitchFamily="34" charset="0"/>
              </a:rPr>
              <a:t>Prepensionamenti</a:t>
            </a:r>
          </a:p>
          <a:p>
            <a:pPr lvl="1">
              <a:lnSpc>
                <a:spcPct val="100000"/>
              </a:lnSpc>
              <a:buFont typeface="Wingdings" panose="05000000000000000000" pitchFamily="2" charset="2"/>
              <a:buChar char="§"/>
            </a:pPr>
            <a:r>
              <a:rPr lang="it-IT" altLang="it-IT" sz="3200" dirty="0">
                <a:latin typeface="Arial" panose="020B0604020202020204" pitchFamily="34" charset="0"/>
                <a:cs typeface="Arial" panose="020B0604020202020204" pitchFamily="34" charset="0"/>
              </a:rPr>
              <a:t>Mobilità interaziendale</a:t>
            </a:r>
          </a:p>
          <a:p>
            <a:pPr lvl="1">
              <a:lnSpc>
                <a:spcPct val="100000"/>
              </a:lnSpc>
              <a:buFont typeface="Wingdings" panose="05000000000000000000" pitchFamily="2" charset="2"/>
              <a:buChar char="§"/>
            </a:pPr>
            <a:r>
              <a:rPr lang="it-IT" altLang="it-IT" sz="3200" dirty="0">
                <a:latin typeface="Arial" panose="020B0604020202020204" pitchFamily="34" charset="0"/>
                <a:cs typeface="Arial" panose="020B0604020202020204" pitchFamily="34" charset="0"/>
              </a:rPr>
              <a:t>Dimissioni incentivate</a:t>
            </a:r>
          </a:p>
          <a:p>
            <a:pPr lvl="1">
              <a:lnSpc>
                <a:spcPct val="100000"/>
              </a:lnSpc>
              <a:buFont typeface="Wingdings" panose="05000000000000000000" pitchFamily="2" charset="2"/>
              <a:buChar char="§"/>
            </a:pPr>
            <a:r>
              <a:rPr lang="it-IT" altLang="it-IT" sz="3200" dirty="0">
                <a:latin typeface="Arial" panose="020B0604020202020204" pitchFamily="34" charset="0"/>
                <a:cs typeface="Arial" panose="020B0604020202020204" pitchFamily="34" charset="0"/>
              </a:rPr>
              <a:t>Licenziamenti</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731838" y="287338"/>
            <a:ext cx="9998075" cy="1144587"/>
          </a:xfrm>
        </p:spPr>
        <p:txBody>
          <a:bodyPr/>
          <a:lstStyle/>
          <a:p>
            <a:pPr algn="ctr" eaLnBrk="1" hangingPunct="1">
              <a:defRPr/>
            </a:pPr>
            <a:r>
              <a:rPr lang="en-GB" sz="4400" b="1" smtClean="0">
                <a:solidFill>
                  <a:schemeClr val="tx2"/>
                </a:solidFill>
                <a:effectLst>
                  <a:outerShdw blurRad="38100" dist="38100" dir="2700000" algn="tl">
                    <a:srgbClr val="C0C0C0"/>
                  </a:outerShdw>
                </a:effectLst>
                <a:latin typeface="Tahoma" pitchFamily="34" charset="0"/>
              </a:rPr>
              <a:t>Dimensionamento degli organici</a:t>
            </a:r>
          </a:p>
        </p:txBody>
      </p:sp>
      <p:sp>
        <p:nvSpPr>
          <p:cNvPr id="7171" name="Rectangle 3"/>
          <p:cNvSpPr>
            <a:spLocks noGrp="1" noChangeArrowheads="1"/>
          </p:cNvSpPr>
          <p:nvPr>
            <p:ph type="body" sz="half" idx="1"/>
          </p:nvPr>
        </p:nvSpPr>
        <p:spPr>
          <a:xfrm>
            <a:off x="647700" y="1655763"/>
            <a:ext cx="7297738" cy="4608512"/>
          </a:xfrm>
        </p:spPr>
        <p:txBody>
          <a:bodyPr>
            <a:normAutofit fontScale="92500"/>
          </a:bodyPr>
          <a:lstStyle/>
          <a:p>
            <a:pPr lvl="1">
              <a:spcBef>
                <a:spcPts val="1200"/>
              </a:spcBef>
              <a:buFont typeface="Wingdings" panose="05000000000000000000" pitchFamily="2" charset="2"/>
              <a:buChar char="§"/>
            </a:pPr>
            <a:r>
              <a:rPr lang="it-IT" altLang="it-IT" sz="3200" dirty="0">
                <a:solidFill>
                  <a:schemeClr val="tx2"/>
                </a:solidFill>
                <a:latin typeface="Arial" panose="020B0604020202020204" pitchFamily="34" charset="0"/>
                <a:cs typeface="Arial" panose="020B0604020202020204" pitchFamily="34" charset="0"/>
              </a:rPr>
              <a:t>L’output del dimensionamento è la definizione di quante persone per funzione aziendale e tipologia professionale sono necessarie per il raggiungimento degli obiettivi aziendali. </a:t>
            </a:r>
          </a:p>
          <a:p>
            <a:pPr lvl="1">
              <a:spcBef>
                <a:spcPts val="1200"/>
              </a:spcBef>
              <a:buFont typeface="Wingdings" panose="05000000000000000000" pitchFamily="2" charset="2"/>
              <a:buChar char="§"/>
            </a:pPr>
            <a:r>
              <a:rPr lang="it-IT" altLang="it-IT" sz="3200" dirty="0">
                <a:solidFill>
                  <a:schemeClr val="tx2"/>
                </a:solidFill>
                <a:latin typeface="Arial" panose="020B0604020202020204" pitchFamily="34" charset="0"/>
                <a:cs typeface="Arial" panose="020B0604020202020204" pitchFamily="34" charset="0"/>
              </a:rPr>
              <a:t>Basato su:</a:t>
            </a:r>
          </a:p>
          <a:p>
            <a:pPr marL="1072800" lvl="5" indent="-457200" fontAlgn="base">
              <a:spcAft>
                <a:spcPct val="0"/>
              </a:spcAft>
              <a:buClr>
                <a:schemeClr val="tx2"/>
              </a:buClr>
              <a:buFont typeface="Arial" pitchFamily="34" charset="0"/>
              <a:buChar char="•"/>
            </a:pPr>
            <a:r>
              <a:rPr lang="it-IT" altLang="it-IT" sz="2633" dirty="0">
                <a:latin typeface="Arial" panose="020B0604020202020204" pitchFamily="34" charset="0"/>
                <a:cs typeface="Arial" panose="020B0604020202020204" pitchFamily="34" charset="0"/>
              </a:rPr>
              <a:t>Valutazione  dell’evoluzione del mercato e dei fabbisogni di produzione e commercializzazione</a:t>
            </a:r>
          </a:p>
          <a:p>
            <a:pPr marL="1072800" lvl="5" indent="-457200" fontAlgn="base">
              <a:spcAft>
                <a:spcPct val="0"/>
              </a:spcAft>
              <a:buClr>
                <a:schemeClr val="tx2"/>
              </a:buClr>
              <a:buFont typeface="Arial" pitchFamily="34" charset="0"/>
              <a:buChar char="•"/>
            </a:pPr>
            <a:r>
              <a:rPr lang="it-IT" altLang="it-IT" sz="2633" dirty="0">
                <a:latin typeface="Arial" panose="020B0604020202020204" pitchFamily="34" charset="0"/>
                <a:cs typeface="Arial" panose="020B0604020202020204" pitchFamily="34" charset="0"/>
              </a:rPr>
              <a:t>Confronto con gli indici di produttività derivanti dall’estrapolazione dei dati storici</a:t>
            </a:r>
          </a:p>
        </p:txBody>
      </p:sp>
      <p:pic>
        <p:nvPicPr>
          <p:cNvPr id="7172" name="Picture 4" descr="MCj0289962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9088" y="2163763"/>
            <a:ext cx="2914650" cy="300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864493" y="0"/>
            <a:ext cx="10369550" cy="1441450"/>
          </a:xfrm>
        </p:spPr>
        <p:txBody>
          <a:bodyPr/>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Man Power Planning (MPP)</a:t>
            </a:r>
          </a:p>
        </p:txBody>
      </p:sp>
      <p:sp>
        <p:nvSpPr>
          <p:cNvPr id="8195" name="Rectangle 3"/>
          <p:cNvSpPr>
            <a:spLocks noGrp="1" noChangeArrowheads="1"/>
          </p:cNvSpPr>
          <p:nvPr>
            <p:ph type="body" sz="half" idx="1"/>
          </p:nvPr>
        </p:nvSpPr>
        <p:spPr>
          <a:xfrm>
            <a:off x="612775" y="1368425"/>
            <a:ext cx="10476854" cy="5616575"/>
          </a:xfrm>
        </p:spPr>
        <p:txBody>
          <a:bodyPr/>
          <a:lstStyle/>
          <a:p>
            <a:pPr marL="457200" indent="-457200" defTabSz="914400" eaLnBrk="1" hangingPunct="1">
              <a:lnSpc>
                <a:spcPct val="80000"/>
              </a:lnSpc>
              <a:spcBef>
                <a:spcPct val="25000"/>
              </a:spcBef>
            </a:pPr>
            <a:r>
              <a:rPr lang="it-IT" altLang="it-IT" sz="2800" dirty="0" smtClean="0">
                <a:solidFill>
                  <a:schemeClr val="tx2"/>
                </a:solidFill>
                <a:latin typeface="Arial" panose="020B0604020202020204" pitchFamily="34" charset="0"/>
                <a:cs typeface="Arial" panose="020B0604020202020204" pitchFamily="34" charset="0"/>
              </a:rPr>
              <a:t>Si basa sull’analisi dei dati storici del personale da cui si può formulare qualche previsione circa l’evoluzione futura.</a:t>
            </a:r>
          </a:p>
          <a:p>
            <a:pPr marL="457200" indent="-457200" defTabSz="914400" eaLnBrk="1" hangingPunct="1">
              <a:lnSpc>
                <a:spcPct val="80000"/>
              </a:lnSpc>
              <a:spcBef>
                <a:spcPct val="25000"/>
              </a:spcBef>
            </a:pPr>
            <a:r>
              <a:rPr lang="it-IT" altLang="it-IT" sz="2800" dirty="0" smtClean="0">
                <a:solidFill>
                  <a:schemeClr val="tx2"/>
                </a:solidFill>
                <a:latin typeface="Arial" panose="020B0604020202020204" pitchFamily="34" charset="0"/>
                <a:cs typeface="Arial" panose="020B0604020202020204" pitchFamily="34" charset="0"/>
              </a:rPr>
              <a:t>La sequenza logica su cui si basa il MPP è:</a:t>
            </a:r>
          </a:p>
          <a:p>
            <a:pPr marL="838200" lvl="1" indent="-381000" defTabSz="914400" eaLnBrk="1" hangingPunct="1">
              <a:lnSpc>
                <a:spcPct val="80000"/>
              </a:lnSpc>
              <a:spcBef>
                <a:spcPct val="25000"/>
              </a:spcBef>
              <a:buFontTx/>
              <a:buAutoNum type="arabicPeriod"/>
            </a:pPr>
            <a:r>
              <a:rPr lang="it-IT" altLang="it-IT" sz="2400" dirty="0" smtClean="0">
                <a:solidFill>
                  <a:schemeClr val="tx2"/>
                </a:solidFill>
                <a:latin typeface="Arial" panose="020B0604020202020204" pitchFamily="34" charset="0"/>
                <a:cs typeface="Arial" panose="020B0604020202020204" pitchFamily="34" charset="0"/>
              </a:rPr>
              <a:t>Classificazione delle risorse umane attuali (analisi della demografia aziendale sulla base dei dati forniti dal sistema informativo del personale-SIP) ;</a:t>
            </a:r>
          </a:p>
          <a:p>
            <a:pPr marL="838200" lvl="1" indent="-381000" defTabSz="914400" eaLnBrk="1" hangingPunct="1">
              <a:lnSpc>
                <a:spcPct val="80000"/>
              </a:lnSpc>
              <a:spcBef>
                <a:spcPct val="25000"/>
              </a:spcBef>
              <a:buFontTx/>
              <a:buAutoNum type="arabicPeriod"/>
            </a:pPr>
            <a:r>
              <a:rPr lang="it-IT" altLang="it-IT" sz="2400" dirty="0" smtClean="0">
                <a:solidFill>
                  <a:schemeClr val="tx2"/>
                </a:solidFill>
                <a:latin typeface="Arial" panose="020B0604020202020204" pitchFamily="34" charset="0"/>
                <a:cs typeface="Arial" panose="020B0604020202020204" pitchFamily="34" charset="0"/>
              </a:rPr>
              <a:t>Analisi dei dati passati (con il supporto del sistema informativo aziendale);</a:t>
            </a:r>
          </a:p>
          <a:p>
            <a:pPr marL="838200" lvl="1" indent="-381000" defTabSz="914400" eaLnBrk="1" hangingPunct="1">
              <a:lnSpc>
                <a:spcPct val="80000"/>
              </a:lnSpc>
              <a:spcBef>
                <a:spcPct val="25000"/>
              </a:spcBef>
              <a:buFontTx/>
              <a:buAutoNum type="arabicPeriod"/>
            </a:pPr>
            <a:r>
              <a:rPr lang="it-IT" altLang="it-IT" sz="2400" dirty="0" smtClean="0">
                <a:solidFill>
                  <a:schemeClr val="tx2"/>
                </a:solidFill>
                <a:latin typeface="Arial" panose="020B0604020202020204" pitchFamily="34" charset="0"/>
                <a:cs typeface="Arial" panose="020B0604020202020204" pitchFamily="34" charset="0"/>
              </a:rPr>
              <a:t>Dimensionamento del personale;</a:t>
            </a:r>
          </a:p>
          <a:p>
            <a:pPr marL="838200" lvl="1" indent="-381000" defTabSz="914400" eaLnBrk="1" hangingPunct="1">
              <a:lnSpc>
                <a:spcPct val="80000"/>
              </a:lnSpc>
              <a:spcBef>
                <a:spcPct val="25000"/>
              </a:spcBef>
              <a:buFontTx/>
              <a:buAutoNum type="arabicPeriod"/>
            </a:pPr>
            <a:r>
              <a:rPr lang="it-IT" altLang="it-IT" sz="2400" dirty="0" err="1" smtClean="0">
                <a:solidFill>
                  <a:schemeClr val="tx2"/>
                </a:solidFill>
                <a:latin typeface="Arial" panose="020B0604020202020204" pitchFamily="34" charset="0"/>
                <a:cs typeface="Arial" panose="020B0604020202020204" pitchFamily="34" charset="0"/>
              </a:rPr>
              <a:t>Matching</a:t>
            </a:r>
            <a:r>
              <a:rPr lang="it-IT" altLang="it-IT" sz="2400" dirty="0" smtClean="0">
                <a:solidFill>
                  <a:schemeClr val="tx2"/>
                </a:solidFill>
                <a:latin typeface="Arial" panose="020B0604020202020204" pitchFamily="34" charset="0"/>
                <a:cs typeface="Arial" panose="020B0604020202020204" pitchFamily="34" charset="0"/>
              </a:rPr>
              <a:t> tra domanda e offerta di lavoro:</a:t>
            </a:r>
          </a:p>
          <a:p>
            <a:pPr marL="1257300" lvl="2" indent="-342900" defTabSz="914400" eaLnBrk="1" hangingPunct="1">
              <a:lnSpc>
                <a:spcPct val="80000"/>
              </a:lnSpc>
            </a:pPr>
            <a:r>
              <a:rPr lang="it-IT" altLang="it-IT" sz="2300" dirty="0" smtClean="0">
                <a:solidFill>
                  <a:schemeClr val="tx2"/>
                </a:solidFill>
                <a:latin typeface="Arial" panose="020B0604020202020204" pitchFamily="34" charset="0"/>
                <a:cs typeface="Arial" panose="020B0604020202020204" pitchFamily="34" charset="0"/>
              </a:rPr>
              <a:t>Assunzioni</a:t>
            </a:r>
          </a:p>
          <a:p>
            <a:pPr marL="1257300" lvl="2" indent="-342900" defTabSz="914400" eaLnBrk="1" hangingPunct="1">
              <a:lnSpc>
                <a:spcPct val="80000"/>
              </a:lnSpc>
            </a:pPr>
            <a:r>
              <a:rPr lang="it-IT" altLang="it-IT" sz="2300" dirty="0" smtClean="0">
                <a:solidFill>
                  <a:schemeClr val="tx2"/>
                </a:solidFill>
                <a:latin typeface="Arial" panose="020B0604020202020204" pitchFamily="34" charset="0"/>
                <a:cs typeface="Arial" panose="020B0604020202020204" pitchFamily="34" charset="0"/>
              </a:rPr>
              <a:t>Promozioni</a:t>
            </a:r>
          </a:p>
          <a:p>
            <a:pPr marL="1257300" lvl="2" indent="-342900" defTabSz="914400" eaLnBrk="1" hangingPunct="1">
              <a:lnSpc>
                <a:spcPct val="80000"/>
              </a:lnSpc>
            </a:pPr>
            <a:r>
              <a:rPr lang="it-IT" altLang="it-IT" sz="2300" dirty="0" smtClean="0">
                <a:solidFill>
                  <a:schemeClr val="tx2"/>
                </a:solidFill>
                <a:latin typeface="Arial" panose="020B0604020202020204" pitchFamily="34" charset="0"/>
                <a:cs typeface="Arial" panose="020B0604020202020204" pitchFamily="34" charset="0"/>
              </a:rPr>
              <a:t>Trasferimenti</a:t>
            </a:r>
          </a:p>
          <a:p>
            <a:pPr marL="1257300" lvl="2" indent="-342900" defTabSz="914400" eaLnBrk="1" hangingPunct="1">
              <a:lnSpc>
                <a:spcPct val="80000"/>
              </a:lnSpc>
            </a:pPr>
            <a:r>
              <a:rPr lang="it-IT" altLang="it-IT" sz="2300" dirty="0" smtClean="0">
                <a:solidFill>
                  <a:schemeClr val="tx2"/>
                </a:solidFill>
                <a:latin typeface="Arial" panose="020B0604020202020204" pitchFamily="34" charset="0"/>
                <a:cs typeface="Arial" panose="020B0604020202020204" pitchFamily="34" charset="0"/>
              </a:rPr>
              <a:t>Uscite</a:t>
            </a:r>
            <a:endParaRPr lang="it-IT" altLang="it-IT" sz="1800" b="1" dirty="0" smtClean="0">
              <a:solidFill>
                <a:schemeClr val="tx2"/>
              </a:solidFill>
              <a:latin typeface="Arial" panose="020B0604020202020204" pitchFamily="34" charset="0"/>
              <a:cs typeface="Arial" panose="020B0604020202020204" pitchFamily="34" charset="0"/>
            </a:endParaRPr>
          </a:p>
        </p:txBody>
      </p:sp>
      <p:pic>
        <p:nvPicPr>
          <p:cNvPr id="8196" name="Picture 4" descr="MCPE01573_0000[1]"/>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993285" y="4392538"/>
            <a:ext cx="2736504" cy="2305321"/>
          </a:xfr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Il processo di selezione</a:t>
            </a:r>
          </a:p>
        </p:txBody>
      </p:sp>
      <p:sp>
        <p:nvSpPr>
          <p:cNvPr id="9219" name="Text Box 3"/>
          <p:cNvSpPr txBox="1">
            <a:spLocks noChangeArrowheads="1"/>
          </p:cNvSpPr>
          <p:nvPr/>
        </p:nvSpPr>
        <p:spPr bwMode="auto">
          <a:xfrm>
            <a:off x="498475" y="2314575"/>
            <a:ext cx="1892300" cy="757238"/>
          </a:xfrm>
          <a:prstGeom prst="rect">
            <a:avLst/>
          </a:prstGeom>
          <a:solidFill>
            <a:srgbClr val="FF99CC"/>
          </a:solidFill>
          <a:ln w="28575">
            <a:solidFill>
              <a:srgbClr val="000000"/>
            </a:solidFill>
            <a:miter lim="800000"/>
            <a:headEnd/>
            <a:tailEnd/>
          </a:ln>
        </p:spPr>
        <p:txBody>
          <a:bodyPr lIns="106985" tIns="53492" rIns="106985" bIns="53492"/>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it-IT" altLang="it-IT" sz="1900" b="1">
                <a:latin typeface="Times New Roman" panose="02020603050405020304" pitchFamily="18" charset="0"/>
              </a:rPr>
              <a:t>ANALISI DEL RUOLO</a:t>
            </a:r>
          </a:p>
        </p:txBody>
      </p:sp>
      <p:sp>
        <p:nvSpPr>
          <p:cNvPr id="9220" name="Text Box 4"/>
          <p:cNvSpPr txBox="1">
            <a:spLocks noChangeArrowheads="1"/>
          </p:cNvSpPr>
          <p:nvPr/>
        </p:nvSpPr>
        <p:spPr bwMode="auto">
          <a:xfrm>
            <a:off x="1585913" y="3600450"/>
            <a:ext cx="2351087" cy="1004888"/>
          </a:xfrm>
          <a:prstGeom prst="rect">
            <a:avLst/>
          </a:prstGeom>
          <a:solidFill>
            <a:srgbClr val="99CCFF"/>
          </a:solidFill>
          <a:ln w="28575">
            <a:solidFill>
              <a:srgbClr val="000000"/>
            </a:solidFill>
            <a:miter lim="800000"/>
            <a:headEnd/>
            <a:tailEnd/>
          </a:ln>
        </p:spPr>
        <p:txBody>
          <a:bodyPr lIns="106985" tIns="53492" rIns="106985" bIns="53492"/>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it-IT" altLang="it-IT" sz="1900" b="1">
                <a:latin typeface="Times New Roman" panose="02020603050405020304" pitchFamily="18" charset="0"/>
              </a:rPr>
              <a:t>SVILUPPO DELLA PERSON SPECIFICATION</a:t>
            </a:r>
          </a:p>
        </p:txBody>
      </p:sp>
      <p:sp>
        <p:nvSpPr>
          <p:cNvPr id="9221" name="Text Box 5"/>
          <p:cNvSpPr txBox="1">
            <a:spLocks noChangeArrowheads="1"/>
          </p:cNvSpPr>
          <p:nvPr/>
        </p:nvSpPr>
        <p:spPr bwMode="auto">
          <a:xfrm>
            <a:off x="3582988" y="5037138"/>
            <a:ext cx="2722562" cy="984250"/>
          </a:xfrm>
          <a:prstGeom prst="rect">
            <a:avLst/>
          </a:prstGeom>
          <a:solidFill>
            <a:srgbClr val="FFFF99"/>
          </a:solidFill>
          <a:ln w="28575">
            <a:solidFill>
              <a:srgbClr val="000000"/>
            </a:solidFill>
            <a:miter lim="800000"/>
            <a:headEnd/>
            <a:tailEnd/>
          </a:ln>
        </p:spPr>
        <p:txBody>
          <a:bodyPr lIns="106985" tIns="53492" rIns="106985" bIns="53492"/>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it-IT" altLang="it-IT" sz="1900" b="1">
                <a:latin typeface="Times New Roman" panose="02020603050405020304" pitchFamily="18" charset="0"/>
              </a:rPr>
              <a:t>IDENTIFICAZIONE DEL</a:t>
            </a:r>
            <a:r>
              <a:rPr lang="it-IT" altLang="it-IT" sz="1900">
                <a:latin typeface="Times New Roman" panose="02020603050405020304" pitchFamily="18" charset="0"/>
              </a:rPr>
              <a:t> </a:t>
            </a:r>
            <a:r>
              <a:rPr lang="it-IT" altLang="it-IT" sz="1900" b="1">
                <a:latin typeface="Times New Roman" panose="02020603050405020304" pitchFamily="18" charset="0"/>
              </a:rPr>
              <a:t>MERCATO DEL</a:t>
            </a:r>
            <a:r>
              <a:rPr lang="it-IT" altLang="it-IT" sz="900" b="1">
                <a:latin typeface="Times New Roman" panose="02020603050405020304" pitchFamily="18" charset="0"/>
              </a:rPr>
              <a:t> </a:t>
            </a:r>
            <a:r>
              <a:rPr lang="it-IT" altLang="it-IT" sz="1900" b="1">
                <a:latin typeface="Times New Roman" panose="02020603050405020304" pitchFamily="18" charset="0"/>
              </a:rPr>
              <a:t>LAVORO</a:t>
            </a:r>
            <a:endParaRPr lang="it-IT" altLang="it-IT" sz="1900">
              <a:latin typeface="Times New Roman" panose="02020603050405020304" pitchFamily="18" charset="0"/>
            </a:endParaRPr>
          </a:p>
        </p:txBody>
      </p:sp>
      <p:sp>
        <p:nvSpPr>
          <p:cNvPr id="9222" name="Text Box 6"/>
          <p:cNvSpPr txBox="1">
            <a:spLocks noChangeArrowheads="1"/>
          </p:cNvSpPr>
          <p:nvPr/>
        </p:nvSpPr>
        <p:spPr bwMode="auto">
          <a:xfrm>
            <a:off x="6337300" y="3960813"/>
            <a:ext cx="2376488" cy="908050"/>
          </a:xfrm>
          <a:prstGeom prst="rect">
            <a:avLst/>
          </a:prstGeom>
          <a:solidFill>
            <a:srgbClr val="FFCC99"/>
          </a:solidFill>
          <a:ln w="28575">
            <a:solidFill>
              <a:srgbClr val="000000"/>
            </a:solidFill>
            <a:miter lim="800000"/>
            <a:headEnd/>
            <a:tailEnd/>
          </a:ln>
        </p:spPr>
        <p:txBody>
          <a:bodyPr lIns="106985" tIns="53492" rIns="106985" bIns="53492"/>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endParaRPr lang="it-IT" altLang="it-IT" sz="1900" b="1">
              <a:latin typeface="Times New Roman" panose="02020603050405020304" pitchFamily="18" charset="0"/>
            </a:endParaRPr>
          </a:p>
          <a:p>
            <a:pPr algn="ctr">
              <a:spcBef>
                <a:spcPct val="0"/>
              </a:spcBef>
              <a:buClrTx/>
              <a:buSzTx/>
              <a:buFontTx/>
              <a:buNone/>
            </a:pPr>
            <a:r>
              <a:rPr lang="it-IT" altLang="it-IT" sz="1900" b="1">
                <a:latin typeface="Times New Roman" panose="02020603050405020304" pitchFamily="18" charset="0"/>
              </a:rPr>
              <a:t>RECLUTAMENTO</a:t>
            </a:r>
          </a:p>
        </p:txBody>
      </p:sp>
      <p:sp>
        <p:nvSpPr>
          <p:cNvPr id="9223" name="Text Box 7"/>
          <p:cNvSpPr txBox="1">
            <a:spLocks noChangeArrowheads="1"/>
          </p:cNvSpPr>
          <p:nvPr/>
        </p:nvSpPr>
        <p:spPr bwMode="auto">
          <a:xfrm>
            <a:off x="7575550" y="2921000"/>
            <a:ext cx="2322513" cy="879475"/>
          </a:xfrm>
          <a:prstGeom prst="rect">
            <a:avLst/>
          </a:prstGeom>
          <a:solidFill>
            <a:srgbClr val="CCFFFF"/>
          </a:solidFill>
          <a:ln w="28575">
            <a:solidFill>
              <a:srgbClr val="000000"/>
            </a:solidFill>
            <a:miter lim="800000"/>
            <a:headEnd/>
            <a:tailEnd/>
          </a:ln>
        </p:spPr>
        <p:txBody>
          <a:bodyPr lIns="106985" tIns="53492" rIns="106985" bIns="53492"/>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endParaRPr lang="it-IT" altLang="it-IT" sz="1900" b="1">
              <a:latin typeface="Times New Roman" panose="02020603050405020304" pitchFamily="18" charset="0"/>
            </a:endParaRPr>
          </a:p>
          <a:p>
            <a:pPr algn="ctr">
              <a:spcBef>
                <a:spcPct val="0"/>
              </a:spcBef>
              <a:buClrTx/>
              <a:buSzTx/>
              <a:buFontTx/>
              <a:buNone/>
            </a:pPr>
            <a:r>
              <a:rPr lang="it-IT" altLang="it-IT" sz="1900" b="1">
                <a:latin typeface="Times New Roman" panose="02020603050405020304" pitchFamily="18" charset="0"/>
              </a:rPr>
              <a:t>SELEZIONE</a:t>
            </a:r>
          </a:p>
        </p:txBody>
      </p:sp>
      <p:sp>
        <p:nvSpPr>
          <p:cNvPr id="9224" name="Text Box 8"/>
          <p:cNvSpPr txBox="1">
            <a:spLocks noChangeArrowheads="1"/>
          </p:cNvSpPr>
          <p:nvPr/>
        </p:nvSpPr>
        <p:spPr bwMode="auto">
          <a:xfrm>
            <a:off x="9028113" y="1862138"/>
            <a:ext cx="2178050" cy="906462"/>
          </a:xfrm>
          <a:prstGeom prst="rect">
            <a:avLst/>
          </a:prstGeom>
          <a:solidFill>
            <a:srgbClr val="CC99FF"/>
          </a:solidFill>
          <a:ln w="28575">
            <a:solidFill>
              <a:srgbClr val="000000"/>
            </a:solidFill>
            <a:miter lim="800000"/>
            <a:headEnd/>
            <a:tailEnd/>
          </a:ln>
        </p:spPr>
        <p:txBody>
          <a:bodyPr lIns="106985" tIns="53492" rIns="106985" bIns="53492"/>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endParaRPr lang="it-IT" altLang="it-IT" sz="1900" b="1">
              <a:solidFill>
                <a:schemeClr val="bg1"/>
              </a:solidFill>
              <a:latin typeface="Times New Roman" panose="02020603050405020304" pitchFamily="18" charset="0"/>
            </a:endParaRPr>
          </a:p>
          <a:p>
            <a:pPr algn="ctr">
              <a:spcBef>
                <a:spcPct val="0"/>
              </a:spcBef>
              <a:buClrTx/>
              <a:buSzTx/>
              <a:buFontTx/>
              <a:buNone/>
            </a:pPr>
            <a:r>
              <a:rPr lang="it-IT" altLang="it-IT" sz="1900" b="1">
                <a:latin typeface="Times New Roman" panose="02020603050405020304" pitchFamily="18" charset="0"/>
              </a:rPr>
              <a:t>INSERIMENTO</a:t>
            </a:r>
            <a:endParaRPr lang="it-IT" altLang="it-IT" sz="1900">
              <a:latin typeface="Times New Roman" panose="02020603050405020304" pitchFamily="18" charset="0"/>
            </a:endParaRPr>
          </a:p>
        </p:txBody>
      </p:sp>
      <p:sp>
        <p:nvSpPr>
          <p:cNvPr id="9225" name="AutoShape 9"/>
          <p:cNvSpPr>
            <a:spLocks noChangeArrowheads="1"/>
          </p:cNvSpPr>
          <p:nvPr/>
        </p:nvSpPr>
        <p:spPr bwMode="auto">
          <a:xfrm rot="5357731">
            <a:off x="2620963" y="2881313"/>
            <a:ext cx="558800" cy="635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p:spPr>
        <p:txBody>
          <a:bodyPr wrap="none" anchor="ctr"/>
          <a:lstStyle/>
          <a:p>
            <a:endParaRPr lang="it-IT"/>
          </a:p>
        </p:txBody>
      </p:sp>
      <p:sp>
        <p:nvSpPr>
          <p:cNvPr id="9226" name="AutoShape 10"/>
          <p:cNvSpPr>
            <a:spLocks noChangeArrowheads="1"/>
          </p:cNvSpPr>
          <p:nvPr/>
        </p:nvSpPr>
        <p:spPr bwMode="auto">
          <a:xfrm rot="5357731">
            <a:off x="4169569" y="4233069"/>
            <a:ext cx="636587" cy="72707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p:spPr>
        <p:txBody>
          <a:bodyPr wrap="none" anchor="ctr"/>
          <a:lstStyle/>
          <a:p>
            <a:endParaRPr lang="it-IT"/>
          </a:p>
        </p:txBody>
      </p:sp>
      <p:sp>
        <p:nvSpPr>
          <p:cNvPr id="9227" name="AutoShape 11"/>
          <p:cNvSpPr>
            <a:spLocks noChangeArrowheads="1"/>
          </p:cNvSpPr>
          <p:nvPr/>
        </p:nvSpPr>
        <p:spPr bwMode="auto">
          <a:xfrm rot="66962">
            <a:off x="6759575" y="3298825"/>
            <a:ext cx="671513" cy="528638"/>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p:spPr>
        <p:txBody>
          <a:bodyPr wrap="none" anchor="ctr"/>
          <a:lstStyle/>
          <a:p>
            <a:endParaRPr lang="it-IT"/>
          </a:p>
        </p:txBody>
      </p:sp>
      <p:sp>
        <p:nvSpPr>
          <p:cNvPr id="9228" name="AutoShape 12"/>
          <p:cNvSpPr>
            <a:spLocks noChangeArrowheads="1"/>
          </p:cNvSpPr>
          <p:nvPr/>
        </p:nvSpPr>
        <p:spPr bwMode="auto">
          <a:xfrm rot="66962">
            <a:off x="8212138" y="2163763"/>
            <a:ext cx="671512" cy="61277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p:spPr>
        <p:txBody>
          <a:bodyPr wrap="none" anchor="ctr"/>
          <a:lstStyle/>
          <a:p>
            <a:endParaRPr lang="it-IT"/>
          </a:p>
        </p:txBody>
      </p:sp>
      <p:sp>
        <p:nvSpPr>
          <p:cNvPr id="9229" name="AutoShape 13"/>
          <p:cNvSpPr>
            <a:spLocks noChangeArrowheads="1"/>
          </p:cNvSpPr>
          <p:nvPr/>
        </p:nvSpPr>
        <p:spPr bwMode="auto">
          <a:xfrm rot="66962">
            <a:off x="5486400" y="4278313"/>
            <a:ext cx="673100" cy="60483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p:spPr>
        <p:txBody>
          <a:bodyPr wrap="none" anchor="ctr"/>
          <a:lstStyle/>
          <a:p>
            <a:endParaRPr lang="it-IT"/>
          </a:p>
        </p:txBody>
      </p:sp>
      <p:sp>
        <p:nvSpPr>
          <p:cNvPr id="9230" name="Text Box 14"/>
          <p:cNvSpPr txBox="1">
            <a:spLocks noChangeArrowheads="1"/>
          </p:cNvSpPr>
          <p:nvPr/>
        </p:nvSpPr>
        <p:spPr bwMode="auto">
          <a:xfrm>
            <a:off x="3763963" y="2089150"/>
            <a:ext cx="2360612" cy="831850"/>
          </a:xfrm>
          <a:prstGeom prst="rect">
            <a:avLst/>
          </a:prstGeom>
          <a:solidFill>
            <a:srgbClr val="FFFFFF"/>
          </a:solidFill>
          <a:ln w="28575">
            <a:solidFill>
              <a:srgbClr val="000000"/>
            </a:solidFill>
            <a:miter lim="800000"/>
            <a:headEnd/>
            <a:tailEnd/>
          </a:ln>
        </p:spPr>
        <p:txBody>
          <a:bodyPr lIns="106985" tIns="53492" rIns="106985" bIns="53492"/>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it-IT" altLang="it-IT" sz="1600" b="1" i="1">
                <a:solidFill>
                  <a:schemeClr val="hlink"/>
                </a:solidFill>
                <a:latin typeface="Times New Roman" panose="02020603050405020304" pitchFamily="18" charset="0"/>
              </a:rPr>
              <a:t>DIMENSIONAMENTO DELL’ORGANICO</a:t>
            </a:r>
          </a:p>
        </p:txBody>
      </p:sp>
      <p:sp>
        <p:nvSpPr>
          <p:cNvPr id="9231" name="AutoShape 15"/>
          <p:cNvSpPr>
            <a:spLocks noChangeArrowheads="1"/>
          </p:cNvSpPr>
          <p:nvPr/>
        </p:nvSpPr>
        <p:spPr bwMode="auto">
          <a:xfrm rot="10800000">
            <a:off x="2493963" y="2314575"/>
            <a:ext cx="1177925" cy="4191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p:spPr>
        <p:txBody>
          <a:bodyPr wrap="none" anchor="ctr"/>
          <a:lstStyle/>
          <a:p>
            <a:endParaRPr lang="it-IT"/>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647700" y="287338"/>
            <a:ext cx="10225088" cy="1441450"/>
          </a:xfrm>
        </p:spPr>
        <p:txBody>
          <a:bodyPr/>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L</a:t>
            </a:r>
            <a:r>
              <a:rPr lang="it-IT" sz="4400" b="1" smtClean="0">
                <a:solidFill>
                  <a:schemeClr val="tx2"/>
                </a:solidFill>
                <a:effectLst>
                  <a:outerShdw blurRad="38100" dist="38100" dir="2700000" algn="tl">
                    <a:srgbClr val="C0C0C0"/>
                  </a:outerShdw>
                </a:effectLst>
                <a:latin typeface="Calibri"/>
              </a:rPr>
              <a:t>’</a:t>
            </a:r>
            <a:r>
              <a:rPr lang="it-IT" sz="4400" b="1" smtClean="0">
                <a:solidFill>
                  <a:schemeClr val="tx2"/>
                </a:solidFill>
                <a:effectLst>
                  <a:outerShdw blurRad="38100" dist="38100" dir="2700000" algn="tl">
                    <a:srgbClr val="C0C0C0"/>
                  </a:outerShdw>
                </a:effectLst>
                <a:latin typeface="Tahoma" pitchFamily="34" charset="0"/>
              </a:rPr>
              <a:t>approccio per competenze</a:t>
            </a:r>
          </a:p>
        </p:txBody>
      </p:sp>
      <p:sp>
        <p:nvSpPr>
          <p:cNvPr id="10243" name="Rectangle 3"/>
          <p:cNvSpPr>
            <a:spLocks noGrp="1" noChangeArrowheads="1"/>
          </p:cNvSpPr>
          <p:nvPr>
            <p:ph idx="1"/>
          </p:nvPr>
        </p:nvSpPr>
        <p:spPr>
          <a:xfrm>
            <a:off x="679450" y="1558925"/>
            <a:ext cx="10291763" cy="4561805"/>
          </a:xfrm>
        </p:spPr>
        <p:txBody>
          <a:bodyPr/>
          <a:lstStyle/>
          <a:p>
            <a:pPr lvl="1">
              <a:spcBef>
                <a:spcPts val="1200"/>
              </a:spcBef>
              <a:buFont typeface="Wingdings" panose="05000000000000000000" pitchFamily="2" charset="2"/>
              <a:buChar char="§"/>
            </a:pPr>
            <a:r>
              <a:rPr lang="it-IT" altLang="it-IT" sz="3200" dirty="0" smtClean="0">
                <a:solidFill>
                  <a:schemeClr val="tx2"/>
                </a:solidFill>
                <a:latin typeface="Arial" panose="020B0604020202020204" pitchFamily="34" charset="0"/>
                <a:cs typeface="Arial" panose="020B0604020202020204" pitchFamily="34" charset="0"/>
              </a:rPr>
              <a:t>Linguaggio  della gestione del personale</a:t>
            </a:r>
          </a:p>
          <a:p>
            <a:pPr lvl="1">
              <a:spcBef>
                <a:spcPts val="1200"/>
              </a:spcBef>
              <a:buFont typeface="Wingdings" panose="05000000000000000000" pitchFamily="2" charset="2"/>
              <a:buChar char="§"/>
            </a:pPr>
            <a:r>
              <a:rPr lang="it-IT" altLang="it-IT" sz="3200" dirty="0" smtClean="0">
                <a:solidFill>
                  <a:schemeClr val="tx2"/>
                </a:solidFill>
                <a:latin typeface="Arial" panose="020B0604020202020204" pitchFamily="34" charset="0"/>
                <a:cs typeface="Arial" panose="020B0604020202020204" pitchFamily="34" charset="0"/>
              </a:rPr>
              <a:t>Nella selezione, individua le caratteristiche fondamentali che devono essere riscontrate nei candidati, con riferimento sia alla tipologia che al livello richiesto </a:t>
            </a:r>
          </a:p>
          <a:p>
            <a:pPr lvl="1">
              <a:spcBef>
                <a:spcPts val="1200"/>
              </a:spcBef>
              <a:buFont typeface="Wingdings" panose="05000000000000000000" pitchFamily="2" charset="2"/>
              <a:buChar char="§"/>
            </a:pPr>
            <a:r>
              <a:rPr lang="it-IT" altLang="it-IT" sz="3200" dirty="0" smtClean="0">
                <a:solidFill>
                  <a:schemeClr val="tx2"/>
                </a:solidFill>
                <a:latin typeface="Arial" panose="020B0604020202020204" pitchFamily="34" charset="0"/>
                <a:cs typeface="Arial" panose="020B0604020202020204" pitchFamily="34" charset="0"/>
              </a:rPr>
              <a:t>Consente di massimizzare l’efficienza del processo di selezione in quanto ai diversi elementi caratterizzanti il profilo ideale possono essere applicate le metodologie specifiche più efficaci.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ChangeArrowheads="1"/>
          </p:cNvSpPr>
          <p:nvPr/>
        </p:nvSpPr>
        <p:spPr bwMode="auto">
          <a:xfrm>
            <a:off x="606425" y="500063"/>
            <a:ext cx="9907588" cy="1200150"/>
          </a:xfrm>
          <a:prstGeom prst="rect">
            <a:avLst/>
          </a:prstGeom>
          <a:noFill/>
          <a:ln w="9525">
            <a:noFill/>
            <a:miter lim="800000"/>
            <a:headEnd/>
            <a:tailEnd/>
          </a:ln>
          <a:effectLst/>
        </p:spPr>
        <p:txBody>
          <a:bodyPr lIns="107728" tIns="53864" rIns="107728" bIns="53864" anchor="ctr"/>
          <a:lstStyle/>
          <a:p>
            <a:pPr algn="ctr" defTabSz="1069975">
              <a:defRPr/>
            </a:pPr>
            <a:r>
              <a:rPr lang="it-IT" sz="4400" b="1">
                <a:solidFill>
                  <a:schemeClr val="tx2"/>
                </a:solidFill>
                <a:effectLst>
                  <a:outerShdw blurRad="38100" dist="38100" dir="2700000" algn="tl">
                    <a:srgbClr val="C0C0C0"/>
                  </a:outerShdw>
                </a:effectLst>
                <a:latin typeface="Tahoma" pitchFamily="34" charset="0"/>
              </a:rPr>
              <a:t>Ricerca e selezione</a:t>
            </a:r>
            <a:r>
              <a:rPr lang="it-IT" sz="5100">
                <a:latin typeface="Arial" charset="0"/>
              </a:rPr>
              <a:t>  </a:t>
            </a:r>
          </a:p>
        </p:txBody>
      </p:sp>
      <p:sp>
        <p:nvSpPr>
          <p:cNvPr id="11267" name="Rectangle 3"/>
          <p:cNvSpPr>
            <a:spLocks noChangeArrowheads="1"/>
          </p:cNvSpPr>
          <p:nvPr/>
        </p:nvSpPr>
        <p:spPr bwMode="auto">
          <a:xfrm>
            <a:off x="1133475" y="2239963"/>
            <a:ext cx="6351588"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7728" tIns="53864" rIns="107728" bIns="53864"/>
          <a:lstStyle>
            <a:lvl1pPr marL="401638" indent="-401638" defTabSz="10699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0699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0699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0699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0699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buClr>
                <a:schemeClr val="tx2"/>
              </a:buClr>
            </a:pPr>
            <a:r>
              <a:rPr lang="it-IT" altLang="it-IT" sz="3200" b="1" dirty="0">
                <a:solidFill>
                  <a:schemeClr val="tx2"/>
                </a:solidFill>
              </a:rPr>
              <a:t>Ricerca =</a:t>
            </a:r>
            <a:r>
              <a:rPr lang="it-IT" altLang="it-IT" sz="3200" dirty="0">
                <a:solidFill>
                  <a:schemeClr val="tx2"/>
                </a:solidFill>
              </a:rPr>
              <a:t> individuazione di soggetti aventi determinate caratteristiche</a:t>
            </a:r>
          </a:p>
          <a:p>
            <a:pPr eaLnBrk="1" hangingPunct="1">
              <a:buClr>
                <a:schemeClr val="tx2"/>
              </a:buClr>
            </a:pPr>
            <a:r>
              <a:rPr lang="it-IT" altLang="it-IT" sz="3200" b="1" dirty="0">
                <a:solidFill>
                  <a:schemeClr val="tx2"/>
                </a:solidFill>
              </a:rPr>
              <a:t>Selezione =</a:t>
            </a:r>
            <a:r>
              <a:rPr lang="it-IT" altLang="it-IT" sz="3200" dirty="0">
                <a:solidFill>
                  <a:schemeClr val="tx2"/>
                </a:solidFill>
              </a:rPr>
              <a:t> Individuazione (nell’ambito dei soggetti reclutati) delle persone da inserire nell’organico aziendale</a:t>
            </a:r>
          </a:p>
        </p:txBody>
      </p:sp>
      <p:pic>
        <p:nvPicPr>
          <p:cNvPr id="11268" name="Picture 4" descr="PE0168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75550" y="2693988"/>
            <a:ext cx="3071813"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etropolitano">
  <a:themeElements>
    <a:clrScheme name="Metropolitano">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o">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Metropolitano</Template>
  <TotalTime>1858</TotalTime>
  <Words>2209</Words>
  <Application>Microsoft Office PowerPoint</Application>
  <PresentationFormat>Personalizzato</PresentationFormat>
  <Paragraphs>414</Paragraphs>
  <Slides>44</Slides>
  <Notes>12</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44</vt:i4>
      </vt:variant>
    </vt:vector>
  </HeadingPairs>
  <TitlesOfParts>
    <vt:vector size="56" baseType="lpstr">
      <vt:lpstr>Arial</vt:lpstr>
      <vt:lpstr>Arial Black</vt:lpstr>
      <vt:lpstr>Calibri</vt:lpstr>
      <vt:lpstr>Calibri Light</vt:lpstr>
      <vt:lpstr>French Script MT</vt:lpstr>
      <vt:lpstr>Lucida Sans Unicode</vt:lpstr>
      <vt:lpstr>Tahoma</vt:lpstr>
      <vt:lpstr>Times New Roman</vt:lpstr>
      <vt:lpstr>Wingdings</vt:lpstr>
      <vt:lpstr>Zurich Blk BT</vt:lpstr>
      <vt:lpstr>Zurich BT</vt:lpstr>
      <vt:lpstr>Metropolitano</vt:lpstr>
      <vt:lpstr>   </vt:lpstr>
      <vt:lpstr>I sistemi operativi di gestione  del personale</vt:lpstr>
      <vt:lpstr>Presentazione standard di PowerPoint</vt:lpstr>
      <vt:lpstr>Sistema di entrata</vt:lpstr>
      <vt:lpstr>Dimensionamento degli organici</vt:lpstr>
      <vt:lpstr>Man Power Planning (MPP)</vt:lpstr>
      <vt:lpstr>Il processo di selezione</vt:lpstr>
      <vt:lpstr>L’approccio per competenze</vt:lpstr>
      <vt:lpstr>Presentazione standard di PowerPoint</vt:lpstr>
      <vt:lpstr>L’analisi del ruolo</vt:lpstr>
      <vt:lpstr>La job description</vt:lpstr>
      <vt:lpstr>La person specification</vt:lpstr>
      <vt:lpstr>La person specification</vt:lpstr>
      <vt:lpstr>Il mercato esterno</vt:lpstr>
      <vt:lpstr>Il mercato interno</vt:lpstr>
      <vt:lpstr>Il mercato istantaneo</vt:lpstr>
      <vt:lpstr>Il processo di ricerca</vt:lpstr>
      <vt:lpstr>Presentazione standard di PowerPoint</vt:lpstr>
      <vt:lpstr>L’intervista di selezione</vt:lpstr>
      <vt:lpstr>Tipologie di intervista</vt:lpstr>
      <vt:lpstr>I test psicometrici</vt:lpstr>
      <vt:lpstr>L’assessment centre</vt:lpstr>
      <vt:lpstr>Sistema di formazione e sviluppo</vt:lpstr>
      <vt:lpstr>Formazione</vt:lpstr>
      <vt:lpstr>Progettazione di un intervento formativo</vt:lpstr>
      <vt:lpstr>Sistema di valutazione</vt:lpstr>
      <vt:lpstr>Valutazione della posizione</vt:lpstr>
      <vt:lpstr>Sistemi di valutazione della posizione</vt:lpstr>
      <vt:lpstr>Metodi di job evaluation </vt:lpstr>
      <vt:lpstr>Metodo Hay</vt:lpstr>
      <vt:lpstr>Presentazione standard di PowerPoint</vt:lpstr>
      <vt:lpstr>Fattori evidenziati  nella valutazione delle prestazioni</vt:lpstr>
      <vt:lpstr>La valutazione del potenziale</vt:lpstr>
      <vt:lpstr>I sistemi di incentivazione</vt:lpstr>
      <vt:lpstr>Tipologie di carriera</vt:lpstr>
      <vt:lpstr>Presentazione standard di PowerPoint</vt:lpstr>
      <vt:lpstr>Presentazione standard di PowerPoint</vt:lpstr>
      <vt:lpstr>La struttura retributiva</vt:lpstr>
      <vt:lpstr>Dalla paga base  al costo del lavoro</vt:lpstr>
      <vt:lpstr>L’ambiente di lavoro</vt:lpstr>
      <vt:lpstr>Il clima</vt:lpstr>
      <vt:lpstr>Cosa influenza il clima?</vt:lpstr>
      <vt:lpstr>Il modello di Total Rewards</vt:lpstr>
      <vt:lpstr>Sistema di uscita</vt:lpstr>
    </vt:vector>
  </TitlesOfParts>
  <Company>Università Carlo Cattaneo - LIUC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Organizzazione e Sistemi Informativi</dc:title>
  <dc:creator>Giacomo Buonanno</dc:creator>
  <cp:lastModifiedBy>Eliana Minelli</cp:lastModifiedBy>
  <cp:revision>288</cp:revision>
  <dcterms:created xsi:type="dcterms:W3CDTF">2007-08-31T22:20:17Z</dcterms:created>
  <dcterms:modified xsi:type="dcterms:W3CDTF">2017-11-21T15:45:37Z</dcterms:modified>
</cp:coreProperties>
</file>