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37"/>
  </p:notesMasterIdLst>
  <p:handoutMasterIdLst>
    <p:handoutMasterId r:id="rId38"/>
  </p:handoutMasterIdLst>
  <p:sldIdLst>
    <p:sldId id="288" r:id="rId2"/>
    <p:sldId id="294" r:id="rId3"/>
    <p:sldId id="295" r:id="rId4"/>
    <p:sldId id="297" r:id="rId5"/>
    <p:sldId id="298" r:id="rId6"/>
    <p:sldId id="332" r:id="rId7"/>
    <p:sldId id="334" r:id="rId8"/>
    <p:sldId id="299" r:id="rId9"/>
    <p:sldId id="300" r:id="rId10"/>
    <p:sldId id="302" r:id="rId11"/>
    <p:sldId id="303" r:id="rId12"/>
    <p:sldId id="304" r:id="rId13"/>
    <p:sldId id="306" r:id="rId14"/>
    <p:sldId id="307" r:id="rId15"/>
    <p:sldId id="308" r:id="rId16"/>
    <p:sldId id="333" r:id="rId17"/>
    <p:sldId id="336" r:id="rId18"/>
    <p:sldId id="310" r:id="rId19"/>
    <p:sldId id="311" r:id="rId20"/>
    <p:sldId id="312" r:id="rId21"/>
    <p:sldId id="313" r:id="rId22"/>
    <p:sldId id="337" r:id="rId23"/>
    <p:sldId id="326" r:id="rId24"/>
    <p:sldId id="327" r:id="rId25"/>
    <p:sldId id="328" r:id="rId26"/>
    <p:sldId id="329" r:id="rId27"/>
    <p:sldId id="330" r:id="rId28"/>
    <p:sldId id="331" r:id="rId29"/>
    <p:sldId id="314" r:id="rId30"/>
    <p:sldId id="315" r:id="rId31"/>
    <p:sldId id="316" r:id="rId32"/>
    <p:sldId id="317" r:id="rId33"/>
    <p:sldId id="318" r:id="rId34"/>
    <p:sldId id="319" r:id="rId35"/>
    <p:sldId id="320" r:id="rId36"/>
  </p:sldIdLst>
  <p:sldSz cx="11522075" cy="7200900"/>
  <p:notesSz cx="6858000" cy="9144000"/>
  <p:defaultTextStyle>
    <a:defPPr>
      <a:defRPr lang="it-IT"/>
    </a:defPPr>
    <a:lvl1pPr algn="l" defTabSz="10683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3400" indent="-76200" algn="l" defTabSz="10683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68388" indent="-153988" algn="l" defTabSz="10683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3375" indent="-231775" algn="l" defTabSz="10683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38363" indent="-309563" algn="l" defTabSz="106838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75788" autoAdjust="0"/>
  </p:normalViewPr>
  <p:slideViewPr>
    <p:cSldViewPr>
      <p:cViewPr varScale="1">
        <p:scale>
          <a:sx n="64" d="100"/>
          <a:sy n="64" d="100"/>
        </p:scale>
        <p:origin x="1421" y="38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B86F0C-A643-42B6-AA67-3D12BA7B2384}" type="datetimeFigureOut">
              <a:rPr lang="it-IT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F3B7DFC-8063-4207-B0AB-3BBB27148C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28748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B39BBF-A2F0-411C-8070-E69DF5DDB621}" type="datetimeFigureOut">
              <a:rPr lang="it-IT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98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5CE89F-42CE-4C02-AC82-6A5EE5F7D5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331668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10683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10683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8388" algn="l" defTabSz="10683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375" algn="l" defTabSz="10683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8363" algn="l" defTabSz="10683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5325" y="690563"/>
            <a:ext cx="5465763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xfrm>
            <a:off x="911225" y="4343400"/>
            <a:ext cx="503396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47242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E0DAD6D-1433-4927-B10A-6C973C19CB4B}" type="datetimeFigureOut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64368-5FC0-49DF-9B96-3AE2CB4883B4}" type="slidenum">
              <a:rPr lang="it-IT" altLang="it-IT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846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407297D-2B4A-4121-85C1-893ED44BC0A0}" type="datetime1">
              <a:rPr lang="it-IT" smtClean="0"/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5CE89F-42CE-4C02-AC82-6A5EE5F7D530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764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ECA879D-6069-4C3D-9A12-CF8C54D8064D}" type="datetime1">
              <a:rPr lang="it-IT" smtClean="0"/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5CE89F-42CE-4C02-AC82-6A5EE5F7D530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35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8F82533-B649-4982-9AC9-CA6B8634A7E3}" type="datetime1">
              <a:rPr lang="it-IT" smtClean="0"/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5CE89F-42CE-4C02-AC82-6A5EE5F7D530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871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0BD111-43F6-459A-AFC0-0FB3176289DE}" type="datetime1">
              <a:rPr lang="it-IT" smtClean="0"/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65CE89F-42CE-4C02-AC82-6A5EE5F7D530}" type="slidenum">
              <a:rPr lang="it-IT" altLang="it-IT" smtClean="0"/>
              <a:pPr/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356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522075" cy="720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343" y="808990"/>
            <a:ext cx="10189835" cy="352044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317" spc="-113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34" y="4417220"/>
            <a:ext cx="8721131" cy="1728216"/>
          </a:xfrm>
        </p:spPr>
        <p:txBody>
          <a:bodyPr>
            <a:normAutofit/>
          </a:bodyPr>
          <a:lstStyle>
            <a:lvl1pPr marL="0" indent="0" algn="l">
              <a:buNone/>
              <a:defRPr sz="3024">
                <a:solidFill>
                  <a:schemeClr val="bg1"/>
                </a:solidFill>
                <a:latin typeface="+mj-lt"/>
              </a:defRPr>
            </a:lvl1pPr>
            <a:lvl2pPr marL="432100" indent="0" algn="ctr">
              <a:buNone/>
              <a:defRPr sz="2646"/>
            </a:lvl2pPr>
            <a:lvl3pPr marL="864199" indent="0" algn="ctr">
              <a:buNone/>
              <a:defRPr sz="2268"/>
            </a:lvl3pPr>
            <a:lvl4pPr marL="1296299" indent="0" algn="ctr">
              <a:buNone/>
              <a:defRPr sz="1890"/>
            </a:lvl4pPr>
            <a:lvl5pPr marL="1728399" indent="0" algn="ctr">
              <a:buNone/>
              <a:defRPr sz="1890"/>
            </a:lvl5pPr>
            <a:lvl6pPr marL="2160499" indent="0" algn="ctr">
              <a:buNone/>
              <a:defRPr sz="1890"/>
            </a:lvl6pPr>
            <a:lvl7pPr marL="2592598" indent="0" algn="ctr">
              <a:buNone/>
              <a:defRPr sz="1890"/>
            </a:lvl7pPr>
            <a:lvl8pPr marL="3024698" indent="0" algn="ctr">
              <a:buNone/>
              <a:defRPr sz="1890"/>
            </a:lvl8pPr>
            <a:lvl9pPr marL="3456798" indent="0" algn="ctr">
              <a:buNone/>
              <a:defRPr sz="189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85752DA5-71C5-4CC3-9E5E-502FA7E73323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8E9F7B6-5FCF-4168-B987-96B007AE082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691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7B649-4ED0-44B5-96E8-C9A6DD9F5CAF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4658-ECF6-43F8-AA90-EC4B4DA586C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988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63488" y="730091"/>
            <a:ext cx="2484447" cy="504063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9131" y="750094"/>
            <a:ext cx="7309316" cy="567070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088B8-0CA8-44B9-B3A9-E68B27A7BB53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B64-7B3F-4BBB-B37A-DE6CCDA1B42B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326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263" y="479425"/>
            <a:ext cx="10369550" cy="1441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6263" y="2079625"/>
            <a:ext cx="5108575" cy="4081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37238" y="2079625"/>
            <a:ext cx="5108575" cy="40814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2AC8A-9F97-4FA9-B3FC-A6DBFE7C82D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575B-82F1-4402-B740-44411B91862E}" type="datetime1">
              <a:rPr lang="it-IT"/>
              <a:pPr>
                <a:defRPr/>
              </a:pPr>
              <a:t>30/11/2017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94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263" y="479425"/>
            <a:ext cx="10369550" cy="1441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76263" y="2079625"/>
            <a:ext cx="10369550" cy="40814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DDEED-AA99-460C-AF14-2C6F591F2D0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70707-4EB0-4BA0-AEEB-902F7CCD7D96}" type="datetime1">
              <a:rPr lang="it-IT"/>
              <a:pPr>
                <a:defRPr/>
              </a:pPr>
              <a:t>30/11/2017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2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6EE2F-D94F-4046-9463-FA7E4589A1E9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169AD-4BFF-4D38-8776-EAD9A7A2C46D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421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43" y="805790"/>
            <a:ext cx="10188395" cy="352364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317" b="0" baseline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834" y="4414419"/>
            <a:ext cx="8719330" cy="1728216"/>
          </a:xfrm>
        </p:spPr>
        <p:txBody>
          <a:bodyPr anchor="t">
            <a:normAutofit/>
          </a:bodyPr>
          <a:lstStyle>
            <a:lvl1pPr marL="0" indent="0">
              <a:buNone/>
              <a:defRPr sz="3024">
                <a:solidFill>
                  <a:schemeClr val="tx1"/>
                </a:solidFill>
                <a:latin typeface="+mj-lt"/>
              </a:defRPr>
            </a:lvl1pPr>
            <a:lvl2pPr marL="432100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19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2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3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49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5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6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79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589F8-6D43-4153-82B3-F402772E1B9E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1CD-4DFE-426F-8C6C-1C89CE85165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79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475" y="2098041"/>
            <a:ext cx="4407194" cy="3955694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020" y="2098041"/>
            <a:ext cx="4407194" cy="3955694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0E922-9496-4F6C-8E97-465EF8943600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6CC4B-7317-4B06-954F-BD47783EAD08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836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75" y="2142490"/>
            <a:ext cx="4407194" cy="759570"/>
          </a:xfrm>
        </p:spPr>
        <p:txBody>
          <a:bodyPr anchor="ctr">
            <a:normAutofit/>
          </a:bodyPr>
          <a:lstStyle>
            <a:lvl1pPr marL="0" indent="0">
              <a:buNone/>
              <a:defRPr sz="207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475" y="2890738"/>
            <a:ext cx="4407194" cy="3360420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502" y="2140357"/>
            <a:ext cx="4407194" cy="758495"/>
          </a:xfrm>
        </p:spPr>
        <p:txBody>
          <a:bodyPr anchor="ctr">
            <a:normAutofit/>
          </a:bodyPr>
          <a:lstStyle>
            <a:lvl1pPr marL="0" indent="0">
              <a:buNone/>
              <a:defRPr sz="207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32100" indent="0">
              <a:buNone/>
              <a:defRPr sz="1890" b="1"/>
            </a:lvl2pPr>
            <a:lvl3pPr marL="864199" indent="0">
              <a:buNone/>
              <a:defRPr sz="1701" b="1"/>
            </a:lvl3pPr>
            <a:lvl4pPr marL="1296299" indent="0">
              <a:buNone/>
              <a:defRPr sz="1512" b="1"/>
            </a:lvl4pPr>
            <a:lvl5pPr marL="1728399" indent="0">
              <a:buNone/>
              <a:defRPr sz="1512" b="1"/>
            </a:lvl5pPr>
            <a:lvl6pPr marL="2160499" indent="0">
              <a:buNone/>
              <a:defRPr sz="1512" b="1"/>
            </a:lvl6pPr>
            <a:lvl7pPr marL="2592598" indent="0">
              <a:buNone/>
              <a:defRPr sz="1512" b="1"/>
            </a:lvl7pPr>
            <a:lvl8pPr marL="3024698" indent="0">
              <a:buNone/>
              <a:defRPr sz="1512" b="1"/>
            </a:lvl8pPr>
            <a:lvl9pPr marL="3456798" indent="0">
              <a:buNone/>
              <a:defRPr sz="1512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7502" y="2888540"/>
            <a:ext cx="4407194" cy="3360420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1E773-872D-4463-8B58-10D909B63046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35120-6559-4F8F-829A-8211F79040F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636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093A1-76D3-42DA-B59D-9C797F8D4B6E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BBC6-2CD6-4BA1-A9BC-0ACAEB59AC42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51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2092A-D650-4A27-9AD2-997668A6715D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410B7-5E9D-4864-8304-5FA84517FC5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558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1297" y="0"/>
            <a:ext cx="4320778" cy="7200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07457" y="569396"/>
            <a:ext cx="3197376" cy="2016252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78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129" y="800100"/>
            <a:ext cx="5761038" cy="4800600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234" y="2637404"/>
            <a:ext cx="3211778" cy="3283336"/>
          </a:xfrm>
        </p:spPr>
        <p:txBody>
          <a:bodyPr>
            <a:normAutofit/>
          </a:bodyPr>
          <a:lstStyle>
            <a:lvl1pPr marL="0" marR="0" indent="0" algn="l" defTabSz="864199" rtl="0" eaLnBrk="1" fontAlgn="auto" latinLnBrk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1">
                <a:solidFill>
                  <a:srgbClr val="262626"/>
                </a:solidFill>
              </a:defRPr>
            </a:lvl1pPr>
            <a:lvl2pPr marL="432100" indent="0">
              <a:buNone/>
              <a:defRPr sz="1134"/>
            </a:lvl2pPr>
            <a:lvl3pPr marL="864199" indent="0">
              <a:buNone/>
              <a:defRPr sz="945"/>
            </a:lvl3pPr>
            <a:lvl4pPr marL="1296299" indent="0">
              <a:buNone/>
              <a:defRPr sz="851"/>
            </a:lvl4pPr>
            <a:lvl5pPr marL="1728399" indent="0">
              <a:buNone/>
              <a:defRPr sz="851"/>
            </a:lvl5pPr>
            <a:lvl6pPr marL="2160499" indent="0">
              <a:buNone/>
              <a:defRPr sz="851"/>
            </a:lvl6pPr>
            <a:lvl7pPr marL="2592598" indent="0">
              <a:buNone/>
              <a:defRPr sz="851"/>
            </a:lvl7pPr>
            <a:lvl8pPr marL="3024698" indent="0">
              <a:buNone/>
              <a:defRPr sz="851"/>
            </a:lvl8pPr>
            <a:lvl9pPr marL="3456798" indent="0">
              <a:buNone/>
              <a:defRPr sz="851"/>
            </a:lvl9pPr>
          </a:lstStyle>
          <a:p>
            <a:pPr marL="0" marR="0" lvl="0" indent="0" algn="l" defTabSz="864199" rtl="0" eaLnBrk="1" fontAlgn="auto" latinLnBrk="0" hangingPunct="1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CC640-4F68-433F-A315-F889451F0927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5EE565E-F3CD-477C-A2AC-3A856D110F2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42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50" y="5689601"/>
            <a:ext cx="10188395" cy="643947"/>
          </a:xfrm>
        </p:spPr>
        <p:txBody>
          <a:bodyPr anchor="b">
            <a:normAutofit/>
          </a:bodyPr>
          <a:lstStyle>
            <a:lvl1pPr>
              <a:defRPr sz="3024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522075" cy="5597500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756"/>
              </a:spcBef>
              <a:buNone/>
              <a:defRPr sz="302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2100" indent="0">
              <a:buNone/>
              <a:defRPr sz="2646"/>
            </a:lvl2pPr>
            <a:lvl3pPr marL="864199" indent="0">
              <a:buNone/>
              <a:defRPr sz="2268"/>
            </a:lvl3pPr>
            <a:lvl4pPr marL="1296299" indent="0">
              <a:buNone/>
              <a:defRPr sz="1890"/>
            </a:lvl4pPr>
            <a:lvl5pPr marL="1728399" indent="0">
              <a:buNone/>
              <a:defRPr sz="1890"/>
            </a:lvl5pPr>
            <a:lvl6pPr marL="2160499" indent="0">
              <a:buNone/>
              <a:defRPr sz="1890"/>
            </a:lvl6pPr>
            <a:lvl7pPr marL="2592598" indent="0">
              <a:buNone/>
              <a:defRPr sz="1890"/>
            </a:lvl7pPr>
            <a:lvl8pPr marL="3024698" indent="0">
              <a:buNone/>
              <a:defRPr sz="1890"/>
            </a:lvl8pPr>
            <a:lvl9pPr marL="3456798" indent="0">
              <a:buNone/>
              <a:defRPr sz="189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75" y="6205222"/>
            <a:ext cx="8722211" cy="56007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>
                <a:solidFill>
                  <a:srgbClr val="262626"/>
                </a:solidFill>
              </a:defRPr>
            </a:lvl1pPr>
            <a:lvl2pPr marL="432100" indent="0">
              <a:buNone/>
              <a:defRPr sz="1134"/>
            </a:lvl2pPr>
            <a:lvl3pPr marL="864199" indent="0">
              <a:buNone/>
              <a:defRPr sz="945"/>
            </a:lvl3pPr>
            <a:lvl4pPr marL="1296299" indent="0">
              <a:buNone/>
              <a:defRPr sz="851"/>
            </a:lvl4pPr>
            <a:lvl5pPr marL="1728399" indent="0">
              <a:buNone/>
              <a:defRPr sz="851"/>
            </a:lvl5pPr>
            <a:lvl6pPr marL="2160499" indent="0">
              <a:buNone/>
              <a:defRPr sz="851"/>
            </a:lvl6pPr>
            <a:lvl7pPr marL="2592598" indent="0">
              <a:buNone/>
              <a:defRPr sz="851"/>
            </a:lvl7pPr>
            <a:lvl8pPr marL="3024698" indent="0">
              <a:buNone/>
              <a:defRPr sz="851"/>
            </a:lvl8pPr>
            <a:lvl9pPr marL="3456798" indent="0">
              <a:buNone/>
              <a:defRPr sz="85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EAF31B4C-D033-495C-9E0C-C396A304BD05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D799929-FF81-42C7-9D88-5FD0C8D7252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544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112" y="524510"/>
            <a:ext cx="10180833" cy="1741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76" y="2112265"/>
            <a:ext cx="10162830" cy="395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117" y="6733069"/>
            <a:ext cx="38887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235BAFE-6243-45D1-B09D-431C29DAC99C}" type="datetime1">
              <a:rPr lang="it-IT" smtClean="0"/>
              <a:pPr>
                <a:defRPr/>
              </a:pPr>
              <a:t>30/11/2017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117" y="6882432"/>
            <a:ext cx="4752856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2367" y="6170233"/>
            <a:ext cx="2765298" cy="14668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73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CBBBED5-A1A3-42FB-9B7F-C82533075028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47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 ftr="0" dt="0"/>
  <p:txStyles>
    <p:titleStyle>
      <a:lvl1pPr algn="l" defTabSz="864199" rtl="0" eaLnBrk="1" latinLnBrk="0" hangingPunct="1">
        <a:lnSpc>
          <a:spcPct val="85000"/>
        </a:lnSpc>
        <a:spcBef>
          <a:spcPct val="0"/>
        </a:spcBef>
        <a:buNone/>
        <a:defRPr sz="5104" kern="1200" spc="-11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420" indent="-86420" algn="l" defTabSz="864199" rtl="0" eaLnBrk="1" latinLnBrk="0" hangingPunct="1">
        <a:lnSpc>
          <a:spcPct val="85000"/>
        </a:lnSpc>
        <a:spcBef>
          <a:spcPts val="1229"/>
        </a:spcBef>
        <a:buFont typeface="Arial" pitchFamily="34" charset="0"/>
        <a:buChar char=" "/>
        <a:defRPr sz="226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28396" indent="-324075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2268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8520" indent="-518520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89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77779" indent="-777779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37039" indent="-1037039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4120" indent="-216050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23140" indent="-216050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12160" indent="-216050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01180" indent="-216050" algn="l" defTabSz="864199" rtl="0" eaLnBrk="1" latinLnBrk="0" hangingPunct="1">
        <a:lnSpc>
          <a:spcPct val="85000"/>
        </a:lnSpc>
        <a:spcBef>
          <a:spcPts val="567"/>
        </a:spcBef>
        <a:buFont typeface="Arial" pitchFamily="34" charset="0"/>
        <a:buChar char=" "/>
        <a:defRPr sz="17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8641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0050"/>
            <a:ext cx="11522075" cy="1600200"/>
          </a:xfrm>
          <a:noFill/>
        </p:spPr>
        <p:txBody>
          <a:bodyPr lIns="107728" tIns="53864" rIns="107728" bIns="53864" anchor="b"/>
          <a:lstStyle/>
          <a:p>
            <a:pPr eaLnBrk="1" hangingPunct="1"/>
            <a:r>
              <a:rPr lang="it-IT" altLang="it-IT" smtClean="0"/>
              <a:t> </a:t>
            </a:r>
            <a:br>
              <a:rPr lang="it-IT" altLang="it-IT" smtClean="0"/>
            </a:b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863" y="4537075"/>
            <a:ext cx="7273925" cy="2363788"/>
          </a:xfrm>
        </p:spPr>
        <p:txBody>
          <a:bodyPr lIns="107728" tIns="53864" rIns="107728" bIns="53864"/>
          <a:lstStyle/>
          <a:p>
            <a:pPr eaLnBrk="1" hangingPunct="1">
              <a:lnSpc>
                <a:spcPct val="90000"/>
              </a:lnSpc>
              <a:defRPr/>
            </a:pPr>
            <a:endParaRPr lang="it-IT" b="1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Anno Accademico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2017-2018</a:t>
            </a:r>
            <a:endParaRPr lang="it-IT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152525" y="1800225"/>
            <a:ext cx="9625013" cy="2441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6985" tIns="53492" rIns="106985" bIns="53492">
            <a:spAutoFit/>
          </a:bodyPr>
          <a:lstStyle/>
          <a:p>
            <a:pPr algn="ctr" defTabSz="1249363" eaLnBrk="0" hangingPunct="0">
              <a:defRPr/>
            </a:pPr>
            <a:r>
              <a:rPr lang="it-IT" sz="5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Corso di </a:t>
            </a:r>
          </a:p>
          <a:p>
            <a:pPr algn="ctr" defTabSz="1249363" eaLnBrk="0" hangingPunct="0">
              <a:defRPr/>
            </a:pPr>
            <a:r>
              <a:rPr lang="it-IT" sz="5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Organizzazione Aziendale</a:t>
            </a:r>
          </a:p>
          <a:p>
            <a:pPr algn="ctr" defTabSz="1249363" eaLnBrk="0" hangingPunct="0">
              <a:defRPr/>
            </a:pPr>
            <a:r>
              <a:rPr lang="it-IT" sz="5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 Sistemi Informativi</a:t>
            </a:r>
            <a:endParaRPr lang="it-IT" sz="42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4608513"/>
            <a:ext cx="201453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8925" y="1441450"/>
            <a:ext cx="5256213" cy="475138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 System (ESS)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Information System (MIS)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it-IT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System (DSS)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it-IT" sz="2900" b="1" dirty="0">
                <a:latin typeface="Arial" panose="020B0604020202020204" pitchFamily="34" charset="0"/>
                <a:cs typeface="Arial" panose="020B0604020202020204" pitchFamily="34" charset="0"/>
              </a:rPr>
              <a:t> Processing System (TPS)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it-IT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5689600" y="1223963"/>
            <a:ext cx="0" cy="568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215900" y="2879725"/>
            <a:ext cx="11161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215900" y="5113338"/>
            <a:ext cx="11161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5976938" y="1439863"/>
            <a:ext cx="51133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828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/>
              <a:t>Sistemi informativi a supporto delle attività strategiche</a:t>
            </a:r>
          </a:p>
          <a:p>
            <a:pPr lvl="1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Aiutano il vertice strategico a valutare l’azienda e l’ambiente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5976938" y="3240088"/>
            <a:ext cx="48958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defTabSz="914400" eaLnBrk="1" hangingPunct="1">
              <a:defRPr/>
            </a:pPr>
            <a:r>
              <a:rPr lang="it-IT" b="1" dirty="0" smtClean="0"/>
              <a:t>Sistemi informativi a supporto dell’attività manageriale</a:t>
            </a:r>
          </a:p>
          <a:p>
            <a:pPr marL="266700" lvl="1" indent="0" defTabSz="914400" eaLnBrk="1" hangingPunct="1">
              <a:defRPr/>
            </a:pPr>
            <a:r>
              <a:rPr lang="it-IT" dirty="0" smtClean="0"/>
              <a:t>Favoriscono le attività di monitoraggio, di controllo, decisionali e amministrative</a:t>
            </a:r>
          </a:p>
          <a:p>
            <a:pPr defTabSz="914400" eaLnBrk="1" hangingPunct="1">
              <a:spcBef>
                <a:spcPct val="50000"/>
              </a:spcBef>
              <a:defRPr/>
            </a:pPr>
            <a:endParaRPr lang="it-IT" dirty="0" smtClean="0"/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976938" y="5329238"/>
            <a:ext cx="51847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79388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71450" defTabSz="914400" eaLnBrk="1" hangingPunct="1">
              <a:defRPr/>
            </a:pPr>
            <a:r>
              <a:rPr lang="it-IT" b="1" dirty="0" smtClean="0"/>
              <a:t>Sistemi informativi operativi</a:t>
            </a:r>
          </a:p>
          <a:p>
            <a:pPr lvl="1" indent="0" defTabSz="914400" eaLnBrk="1" hangingPunct="1">
              <a:defRPr/>
            </a:pPr>
            <a:r>
              <a:rPr lang="it-IT" dirty="0" smtClean="0"/>
              <a:t>Supportano i manager per la registrazione delle attività elementari</a:t>
            </a:r>
          </a:p>
          <a:p>
            <a:pPr defTabSz="914400" eaLnBrk="1" hangingPunct="1">
              <a:spcBef>
                <a:spcPct val="50000"/>
              </a:spcBef>
              <a:defRPr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07" name="Rectangle 43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10369550" cy="1441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2079625"/>
            <a:ext cx="5113337" cy="4081463"/>
          </a:xfrm>
        </p:spPr>
        <p:txBody>
          <a:bodyPr/>
          <a:lstStyle/>
          <a:p>
            <a:pPr eaLnBrk="1" hangingPunct="1"/>
            <a:endParaRPr lang="it-IT" altLang="it-IT" sz="3300" smtClean="0"/>
          </a:p>
          <a:p>
            <a:pPr eaLnBrk="1" hangingPunct="1"/>
            <a:endParaRPr lang="it-IT" altLang="it-IT" sz="33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3300" smtClean="0"/>
          </a:p>
        </p:txBody>
      </p:sp>
      <p:graphicFrame>
        <p:nvGraphicFramePr>
          <p:cNvPr id="241713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354179"/>
              </p:ext>
            </p:extLst>
          </p:nvPr>
        </p:nvGraphicFramePr>
        <p:xfrm>
          <a:off x="360363" y="1243013"/>
          <a:ext cx="10972800" cy="5680794"/>
        </p:xfrm>
        <a:graphic>
          <a:graphicData uri="http://schemas.openxmlformats.org/drawingml/2006/table">
            <a:tbl>
              <a:tblPr/>
              <a:tblGrid>
                <a:gridCol w="1543050"/>
                <a:gridCol w="2844800"/>
                <a:gridCol w="2197100"/>
                <a:gridCol w="2192337"/>
                <a:gridCol w="2195513"/>
              </a:tblGrid>
              <a:tr h="845269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di sistema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Informazioni di input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Elaborazioni svolte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Informazioni di output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Utenti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Dati aggregati, esterni e interni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Grafici, simulazioni, interattività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Proiezioni, risposte alle interrogazioni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Senior 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Bassi volumi di dati o grossi database ottimizzati per l’analisi dei dati; modelli analitici e strumenti di analisi dei dati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Interattività; simulazioni, analisi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 speciali; analisi delle decisioni; risposte alle interrogazioni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Professionisti, manager,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Riepilogo dei dati sulle transazioni, alti volumi di dati, semplici modelli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 di routine, modelli semplici; analisi di basso livello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Riepiloghi e report delle eccezioni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 manager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Transazioni; eventi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Ordinamento, produzione elenchi, unioni, aggiornamenti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 dettagliati, liste, riepiloghi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Personale operativo, supervisori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469" y="34693"/>
            <a:ext cx="10180833" cy="174110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Transaction</a:t>
            </a: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Processing System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1728788"/>
            <a:ext cx="9942513" cy="4967287"/>
          </a:xfrm>
        </p:spPr>
        <p:txBody>
          <a:bodyPr/>
          <a:lstStyle/>
          <a:p>
            <a:pPr marL="266700" indent="-266700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Servono il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livello operativo aziendale</a:t>
            </a:r>
          </a:p>
          <a:p>
            <a:pPr marL="266700" indent="-266700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molto strutturati e lasciano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poca autonomia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agli operatori</a:t>
            </a:r>
          </a:p>
          <a:p>
            <a:pPr marL="266700" indent="-266700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blocco 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 TPM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blocca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l’operatività aziendale</a:t>
            </a:r>
          </a:p>
          <a:p>
            <a:pPr marL="266700" indent="-266700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TPM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alimentano 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altri sistemi informativi</a:t>
            </a:r>
          </a:p>
          <a:p>
            <a:pPr marL="266700" indent="-266700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Esempi:</a:t>
            </a:r>
          </a:p>
          <a:p>
            <a:pPr marL="1355725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 Nota</a:t>
            </a:r>
          </a:p>
          <a:p>
            <a:pPr marL="1355725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Paghe e stipendi</a:t>
            </a:r>
          </a:p>
          <a:p>
            <a:pPr marL="1355725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Entrate e uscite di magazzino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21" y="288082"/>
            <a:ext cx="11144250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Management Information System (MIS)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800225"/>
            <a:ext cx="10496550" cy="4321175"/>
          </a:xfrm>
        </p:spPr>
        <p:txBody>
          <a:bodyPr/>
          <a:lstStyle/>
          <a:p>
            <a:pPr marL="447675" indent="-447675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Offrono ai manager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storici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sulle operazioni di base dell’azienda</a:t>
            </a:r>
          </a:p>
          <a:p>
            <a:pPr marL="447675" indent="-447675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traducono in report di solito settimanali, mensili e annuali</a:t>
            </a:r>
          </a:p>
          <a:p>
            <a:pPr marL="447675" indent="-447675" defTabSz="1068388" eaLnBrk="1" hangingPunct="1"/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</a:p>
          <a:p>
            <a:pPr marL="1271587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vendite</a:t>
            </a:r>
          </a:p>
          <a:p>
            <a:pPr marL="1271587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paghe e stipendi</a:t>
            </a:r>
          </a:p>
          <a:p>
            <a:pPr marL="1271587" lvl="1" indent="-457200"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Inventari di magazzino</a:t>
            </a:r>
          </a:p>
          <a:p>
            <a:pPr marL="447675" indent="-447675" defTabSz="1068388" eaLnBrk="1" hangingPunct="1"/>
            <a:endParaRPr lang="it-IT" altLang="it-IT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45" y="22605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Decision</a:t>
            </a: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Support</a:t>
            </a: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System (DSS)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76460" y="1728788"/>
            <a:ext cx="10783689" cy="4176712"/>
          </a:xfrm>
        </p:spPr>
        <p:txBody>
          <a:bodyPr/>
          <a:lstStyle/>
          <a:p>
            <a:pPr eaLnBrk="1" hangingPunct="1"/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Aiutano i manager a </a:t>
            </a:r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prendere decisioni</a:t>
            </a:r>
          </a:p>
          <a:p>
            <a:pPr eaLnBrk="1" hangingPunct="1"/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sistemi di Business Intelligence, che usano </a:t>
            </a:r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 </a:t>
            </a:r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altLang="it-IT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datamining</a:t>
            </a:r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formulare soluzioni per i manager</a:t>
            </a:r>
          </a:p>
          <a:p>
            <a:pPr eaLnBrk="1" hangingPunct="1"/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</a:p>
          <a:p>
            <a:pPr marL="1271587" lvl="1" indent="-457200" defTabSz="1068388"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delle relazioni con i clienti (CRM)</a:t>
            </a:r>
          </a:p>
          <a:p>
            <a:pPr marL="1271587" lvl="1" indent="-457200" defTabSz="1068388"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dei processi di fornitura (SCM)</a:t>
            </a:r>
          </a:p>
          <a:p>
            <a:pPr marL="1271587" lvl="1" indent="-457200" defTabSz="1068388"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della conoscenza (KM)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29" y="144066"/>
            <a:ext cx="10639425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Executive </a:t>
            </a:r>
            <a:r>
              <a:rPr lang="it-IT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Support</a:t>
            </a: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System (ESS)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12139" y="1314450"/>
            <a:ext cx="11144250" cy="5356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Riguardano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decisioni non di routine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richiedono giudizi, valutazioni e conoscenze approfondite non standardizzabili (decisioni strategiche)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Includono dati legati ad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eventi esterni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sono progettati per risolvere problemi specifici, ma possono essere applicati a molteplici situazioni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sintetici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facile lettura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senior manager che hanno poco tempo per analizzare i dati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</a:p>
          <a:p>
            <a:pPr marL="1271587" lvl="1" indent="-457200" defTabSz="1068388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Grafici di andamenti finanziari</a:t>
            </a:r>
          </a:p>
          <a:p>
            <a:pPr marL="1271587" lvl="1" indent="-457200" defTabSz="1068388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Listini di borsa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32445" y="39001"/>
            <a:ext cx="103695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985" tIns="53492" rIns="106985" bIns="53492" anchor="ctr"/>
          <a:lstStyle/>
          <a:p>
            <a:pPr algn="ctr" defTabSz="1069975">
              <a:defRPr/>
            </a:pPr>
            <a:r>
              <a:rPr 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Relazioni tra sistemi</a:t>
            </a:r>
          </a:p>
        </p:txBody>
      </p: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4897239" y="1872258"/>
            <a:ext cx="1871663" cy="1296987"/>
          </a:xfrm>
          <a:prstGeom prst="flowChartAlternateProcess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4536877" y="5328245"/>
            <a:ext cx="2520950" cy="1296988"/>
          </a:xfrm>
          <a:prstGeom prst="flowChartAlternateProcess">
            <a:avLst/>
          </a:prstGeom>
          <a:gradFill rotWithShape="1">
            <a:gsLst>
              <a:gs pos="0">
                <a:srgbClr val="760076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7202289" y="3599458"/>
            <a:ext cx="2232025" cy="1225550"/>
          </a:xfrm>
          <a:prstGeom prst="flowChartAlternateProcess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1728589" y="3601045"/>
            <a:ext cx="2232025" cy="1223963"/>
          </a:xfrm>
          <a:prstGeom prst="flowChartAlternateProcess">
            <a:avLst/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8440" name="AutoShape 12"/>
          <p:cNvSpPr>
            <a:spLocks noChangeArrowheads="1"/>
          </p:cNvSpPr>
          <p:nvPr/>
        </p:nvSpPr>
        <p:spPr bwMode="auto">
          <a:xfrm rot="21513062" flipH="1">
            <a:off x="7054652" y="2161183"/>
            <a:ext cx="1487487" cy="13128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1" name="AutoShape 13"/>
          <p:cNvSpPr>
            <a:spLocks noChangeArrowheads="1"/>
          </p:cNvSpPr>
          <p:nvPr/>
        </p:nvSpPr>
        <p:spPr bwMode="auto">
          <a:xfrm>
            <a:off x="2927152" y="2016720"/>
            <a:ext cx="1609725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2" name="AutoShape 14"/>
          <p:cNvSpPr>
            <a:spLocks noChangeArrowheads="1"/>
          </p:cNvSpPr>
          <p:nvPr/>
        </p:nvSpPr>
        <p:spPr bwMode="auto">
          <a:xfrm rot="16200000">
            <a:off x="2895401" y="4694833"/>
            <a:ext cx="1268413" cy="17287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439 h 21600"/>
              <a:gd name="T14" fmla="*/ 17698 w 21600"/>
              <a:gd name="T15" fmla="*/ 9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4" y="0"/>
                </a:lnTo>
                <a:lnTo>
                  <a:pt x="15084" y="2439"/>
                </a:lnTo>
                <a:lnTo>
                  <a:pt x="12427" y="2439"/>
                </a:lnTo>
                <a:cubicBezTo>
                  <a:pt x="5564" y="2439"/>
                  <a:pt x="0" y="6790"/>
                  <a:pt x="0" y="12158"/>
                </a:cubicBezTo>
                <a:lnTo>
                  <a:pt x="0" y="21600"/>
                </a:lnTo>
                <a:lnTo>
                  <a:pt x="7441" y="21600"/>
                </a:lnTo>
                <a:lnTo>
                  <a:pt x="7441" y="12158"/>
                </a:lnTo>
                <a:cubicBezTo>
                  <a:pt x="7441" y="10811"/>
                  <a:pt x="9673" y="9719"/>
                  <a:pt x="12427" y="9719"/>
                </a:cubicBezTo>
                <a:lnTo>
                  <a:pt x="15084" y="9719"/>
                </a:lnTo>
                <a:lnTo>
                  <a:pt x="15084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3" name="AutoShape 15"/>
          <p:cNvSpPr>
            <a:spLocks noChangeArrowheads="1"/>
          </p:cNvSpPr>
          <p:nvPr/>
        </p:nvSpPr>
        <p:spPr bwMode="auto">
          <a:xfrm rot="5400000" flipH="1">
            <a:off x="7526140" y="4574182"/>
            <a:ext cx="1223962" cy="18716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784 h 21600"/>
              <a:gd name="T14" fmla="*/ 16628 w 21600"/>
              <a:gd name="T15" fmla="*/ 937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2784"/>
                </a:lnTo>
                <a:cubicBezTo>
                  <a:pt x="5564" y="2784"/>
                  <a:pt x="0" y="6981"/>
                  <a:pt x="0" y="12158"/>
                </a:cubicBezTo>
                <a:lnTo>
                  <a:pt x="0" y="21600"/>
                </a:lnTo>
                <a:lnTo>
                  <a:pt x="6736" y="21600"/>
                </a:lnTo>
                <a:lnTo>
                  <a:pt x="6736" y="12158"/>
                </a:lnTo>
                <a:cubicBezTo>
                  <a:pt x="6736" y="10620"/>
                  <a:pt x="9284" y="9374"/>
                  <a:pt x="12427" y="9374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4897239" y="1945283"/>
            <a:ext cx="18716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SISTEMI DI SUPPORTO DIREZIONALE (ESS)</a:t>
            </a:r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1728589" y="3601045"/>
            <a:ext cx="2232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SISTEMI DI GESTIONE DELLE INFORMAZIONI (MIS) </a:t>
            </a:r>
          </a:p>
        </p:txBody>
      </p:sp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7202289" y="3634383"/>
            <a:ext cx="2232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</a:rPr>
              <a:t>SISTEMI DI SUPPORTO DELLE DECISIONI (DSS)</a:t>
            </a: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4465439" y="5329833"/>
            <a:ext cx="25923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b="1"/>
              <a:t>SISTEMI DI ELABORAZIONE DELLE TRANSAZIONI (TPS)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4"/>
          <p:cNvSpPr>
            <a:spLocks noGrp="1"/>
          </p:cNvSpPr>
          <p:nvPr>
            <p:ph type="title"/>
          </p:nvPr>
        </p:nvSpPr>
        <p:spPr>
          <a:xfrm>
            <a:off x="720725" y="2087563"/>
            <a:ext cx="10369550" cy="144145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400" b="1" dirty="0" smtClean="0">
                <a:latin typeface="Tahoma" panose="020B0604030504040204" pitchFamily="34" charset="0"/>
              </a:rPr>
              <a:t>Classificazione dei principali </a:t>
            </a:r>
            <a:br>
              <a:rPr lang="it-IT" altLang="it-IT" sz="4400" b="1" dirty="0" smtClean="0">
                <a:latin typeface="Tahoma" panose="020B0604030504040204" pitchFamily="34" charset="0"/>
              </a:rPr>
            </a:br>
            <a:r>
              <a:rPr lang="it-IT" altLang="it-IT" sz="4400" b="1" dirty="0" smtClean="0">
                <a:latin typeface="Tahoma" panose="020B0604030504040204" pitchFamily="34" charset="0"/>
              </a:rPr>
              <a:t>sistemi informativi</a:t>
            </a:r>
            <a:r>
              <a:rPr lang="it-IT" altLang="it-IT" sz="4400" dirty="0" smtClean="0"/>
              <a:t> </a:t>
            </a:r>
            <a:r>
              <a:rPr lang="it-IT" altLang="it-IT" sz="4400" b="1" dirty="0" smtClean="0">
                <a:latin typeface="Tahoma" panose="020B0604030504040204" pitchFamily="34" charset="0"/>
              </a:rPr>
              <a:t>secondo l’area gestionale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630238"/>
            <a:ext cx="11144250" cy="8826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 per le vendite e il marketing</a:t>
            </a:r>
          </a:p>
        </p:txBody>
      </p:sp>
      <p:graphicFrame>
        <p:nvGraphicFramePr>
          <p:cNvPr id="248857" name="Group 25"/>
          <p:cNvGraphicFramePr>
            <a:graphicFrameLocks noGrp="1"/>
          </p:cNvGraphicFramePr>
          <p:nvPr>
            <p:ph type="tbl" idx="1"/>
          </p:nvPr>
        </p:nvGraphicFramePr>
        <p:xfrm>
          <a:off x="576263" y="2690813"/>
          <a:ext cx="10369550" cy="3779837"/>
        </p:xfrm>
        <a:graphic>
          <a:graphicData uri="http://schemas.openxmlformats.org/drawingml/2006/table">
            <a:tbl>
              <a:tblPr/>
              <a:tblGrid>
                <a:gridCol w="2638425"/>
                <a:gridCol w="5024437"/>
                <a:gridCol w="2706688"/>
              </a:tblGrid>
              <a:tr h="944959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Sistema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Descrizione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Livello Aziendale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9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Elaborazione ordini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Introduzione, elaborazione e monitoraggio ordini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Operativo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9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Analisi dei prezzi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Determinazione dei prezzi dei prodotti e dei servizi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Manageriale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20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Previsione delle tendenze di vendita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Previsione delle vendite nell’arco di 5 anni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Strategico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2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5A942E-816F-4D91-92AE-D8A72DDD36E9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557213"/>
            <a:ext cx="11144250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 per la produzione</a:t>
            </a:r>
          </a:p>
        </p:txBody>
      </p:sp>
      <p:graphicFrame>
        <p:nvGraphicFramePr>
          <p:cNvPr id="249881" name="Group 25"/>
          <p:cNvGraphicFramePr>
            <a:graphicFrameLocks noGrp="1"/>
          </p:cNvGraphicFramePr>
          <p:nvPr>
            <p:ph type="tbl" idx="1"/>
          </p:nvPr>
        </p:nvGraphicFramePr>
        <p:xfrm>
          <a:off x="576263" y="2690813"/>
          <a:ext cx="10369550" cy="3900488"/>
        </p:xfrm>
        <a:graphic>
          <a:graphicData uri="http://schemas.openxmlformats.org/drawingml/2006/table">
            <a:tbl>
              <a:tblPr/>
              <a:tblGrid>
                <a:gridCol w="2638425"/>
                <a:gridCol w="5024437"/>
                <a:gridCol w="2706688"/>
              </a:tblGrid>
              <a:tr h="944880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Sistema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Descrizione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Livello Aziendale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Controllo delle macchine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Controlla le azioni delle macchine e dei dispositivi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Operativo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Pianificazione della produzione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Consente di decidere quando e come devono essere realizzati nuovi prodotti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Manageriale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Individuazione degli impianti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Decidere dove situare i nuovi impianti di produzione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Strategico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6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66FE0AB-4377-4EA4-B391-69BD748A2F91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485775"/>
            <a:ext cx="11147425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Le risorse dell’azienda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969962" y="1874773"/>
            <a:ext cx="9582150" cy="3730625"/>
          </a:xfrm>
        </p:spPr>
        <p:txBody>
          <a:bodyPr>
            <a:normAutofit/>
          </a:bodyPr>
          <a:lstStyle/>
          <a:p>
            <a:pPr marL="266700" indent="-266700" defTabSz="1068388" eaLnBrk="1" hangingPunct="1"/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Qualsiasi organizzazione basa la propria attività su un determinato insieme di risorse:</a:t>
            </a:r>
          </a:p>
          <a:p>
            <a:pPr marL="1443037" lvl="1" indent="-457200" defTabSz="1068388" eaLnBrk="1" hangingPunct="1">
              <a:buFont typeface="Wingdings" panose="05000000000000000000" pitchFamily="2" charset="2"/>
              <a:buChar char="q"/>
            </a:pPr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</a:t>
            </a:r>
          </a:p>
          <a:p>
            <a:pPr marL="1443037" lvl="1" indent="-457200" defTabSz="1068388" eaLnBrk="1" hangingPunct="1">
              <a:buFont typeface="Wingdings" panose="05000000000000000000" pitchFamily="2" charset="2"/>
              <a:buChar char="q"/>
            </a:pPr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Denaro</a:t>
            </a:r>
          </a:p>
          <a:p>
            <a:pPr marL="1443037" lvl="1" indent="-457200" defTabSz="1068388" eaLnBrk="1" hangingPunct="1">
              <a:buFont typeface="Wingdings" panose="05000000000000000000" pitchFamily="2" charset="2"/>
              <a:buChar char="q"/>
            </a:pPr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materiali</a:t>
            </a:r>
          </a:p>
          <a:p>
            <a:pPr marL="1443037" lvl="1" indent="-457200" defTabSz="1068388" eaLnBrk="1" hangingPunct="1">
              <a:buFont typeface="Wingdings" panose="05000000000000000000" pitchFamily="2" charset="2"/>
              <a:buChar char="q"/>
            </a:pPr>
            <a:r>
              <a:rPr lang="it-IT" altLang="it-IT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701675"/>
            <a:ext cx="11144250" cy="1243013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 per la gestione finanziaria e la contabilità</a:t>
            </a:r>
          </a:p>
        </p:txBody>
      </p:sp>
      <p:graphicFrame>
        <p:nvGraphicFramePr>
          <p:cNvPr id="250906" name="Group 26"/>
          <p:cNvGraphicFramePr>
            <a:graphicFrameLocks noGrp="1"/>
          </p:cNvGraphicFramePr>
          <p:nvPr>
            <p:ph type="tbl" idx="1"/>
          </p:nvPr>
        </p:nvGraphicFramePr>
        <p:xfrm>
          <a:off x="576263" y="2663825"/>
          <a:ext cx="10369550" cy="4122738"/>
        </p:xfrm>
        <a:graphic>
          <a:graphicData uri="http://schemas.openxmlformats.org/drawingml/2006/table">
            <a:tbl>
              <a:tblPr/>
              <a:tblGrid>
                <a:gridCol w="2638425"/>
                <a:gridCol w="5024437"/>
                <a:gridCol w="2706688"/>
              </a:tblGrid>
              <a:tr h="944869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Sistema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Descrizione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Livello Aziendale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490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Gestione incassi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Registra il denaro in possesso dell’azienda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Operativo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65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Budget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Prepara i budget a breve termine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Manageriale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413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Pianificazione dei profitti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Pianifica i profitti a lungo termine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Strategico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0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01935C-E5AB-424D-841F-13004E8E6925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01675"/>
            <a:ext cx="11117263" cy="8826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 </a:t>
            </a:r>
            <a:b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per le risorse umane</a:t>
            </a:r>
          </a:p>
        </p:txBody>
      </p:sp>
      <p:graphicFrame>
        <p:nvGraphicFramePr>
          <p:cNvPr id="251929" name="Group 25"/>
          <p:cNvGraphicFramePr>
            <a:graphicFrameLocks noGrp="1"/>
          </p:cNvGraphicFramePr>
          <p:nvPr>
            <p:ph type="tbl" idx="1"/>
          </p:nvPr>
        </p:nvGraphicFramePr>
        <p:xfrm>
          <a:off x="576263" y="2305050"/>
          <a:ext cx="10369550" cy="4562475"/>
        </p:xfrm>
        <a:graphic>
          <a:graphicData uri="http://schemas.openxmlformats.org/drawingml/2006/table">
            <a:tbl>
              <a:tblPr/>
              <a:tblGrid>
                <a:gridCol w="2638425"/>
                <a:gridCol w="5024437"/>
                <a:gridCol w="2706688"/>
              </a:tblGrid>
              <a:tr h="944871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Sistema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Descrizione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Livello Aziendale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500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Addestramento e sviluppo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Controlla l’addestramento, le abilità e le prestazioni dei dipendenti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Operativo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77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Retribuzioni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Monitora la fascia retributiva dei dipendenti, i salari e i benefit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Manageriale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2126"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Pianificazione delle risorse umane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Pianifica le esigenze a lungo termine di forza lavoro nell’azienda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683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Strategico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4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641013-B86A-4BDE-AAE6-47C09A45EE8A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20725" y="2305050"/>
            <a:ext cx="10369550" cy="1441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4000" b="1" dirty="0">
                <a:latin typeface="Tahoma" panose="020B0604030504040204" pitchFamily="34" charset="0"/>
              </a:rPr>
              <a:t>Gli approcci </a:t>
            </a:r>
            <a:r>
              <a:rPr lang="it-IT" sz="4000" b="1" dirty="0">
                <a:latin typeface="Tahoma" panose="020B0604030504040204" pitchFamily="34" charset="0"/>
              </a:rPr>
              <a:t>alla progettazione dei </a:t>
            </a:r>
            <a:r>
              <a:rPr lang="it-IT" sz="4000" b="1" dirty="0">
                <a:latin typeface="Tahoma" panose="020B0604030504040204" pitchFamily="34" charset="0"/>
              </a:rPr>
              <a:t>sistemi informativi aziendali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informativi aziendali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Due approcci alla progettazione del sistema informativo aziendale: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it-IT" alt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of </a:t>
            </a:r>
            <a:r>
              <a:rPr lang="it-IT" altLang="it-IT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Breed</a:t>
            </a:r>
            <a:endParaRPr lang="it-IT" altLang="it-IT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q"/>
            </a:pPr>
            <a:r>
              <a:rPr lang="it-IT" altLang="it-I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Enterprise Resource Planning (ERP)</a:t>
            </a:r>
          </a:p>
        </p:txBody>
      </p:sp>
      <p:sp>
        <p:nvSpPr>
          <p:cNvPr id="2560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2D88C5B-EA58-4F13-8A88-2F95331923B4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10369550" cy="1441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Best of Breed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628775"/>
            <a:ext cx="10467975" cy="5140325"/>
          </a:xfrm>
        </p:spPr>
        <p:txBody>
          <a:bodyPr>
            <a:normAutofit/>
          </a:bodyPr>
          <a:lstStyle/>
          <a:p>
            <a:pPr eaLnBrk="1" hangingPunct="1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soluzioni Best-of-</a:t>
            </a:r>
            <a:r>
              <a:rPr lang="it-IT" altLang="it-IT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Breed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 identificano i sistemi che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assolvono 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 modo migliore specifiche esigenze funzionali ma che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si basano su standard architetturali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omogenei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hangingPunct="1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Essi dunque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aumentano il proliferare di sistemi eterogenei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all’interno dell’organizzazione, rendendo complicata l’integrazione tra i vari moduli applicativi. </a:t>
            </a:r>
          </a:p>
          <a:p>
            <a:pPr eaLnBrk="1" hangingPunct="1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Il risultato che si ottiene è un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informatico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basato su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moduli funzionali eterogenei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dove ogni applicazione ha i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 dati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 funzioni separate dagli altri applicativi già presenti nell’organizzazione.</a:t>
            </a:r>
          </a:p>
        </p:txBody>
      </p:sp>
      <p:sp>
        <p:nvSpPr>
          <p:cNvPr id="2662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5311B3-D120-4B79-8E8F-9E2C438293A5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Approccio allo sviluppo SI: Best of Breed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0725" y="3003550"/>
            <a:ext cx="5114925" cy="1860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3300" b="1" dirty="0" smtClean="0">
                <a:solidFill>
                  <a:srgbClr val="FF0000"/>
                </a:solidFill>
              </a:rPr>
              <a:t>Pro: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b="1" dirty="0" smtClean="0"/>
              <a:t>specializzazione dei sistemi informatici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900" b="1" dirty="0" smtClean="0"/>
          </a:p>
        </p:txBody>
      </p:sp>
      <p:sp>
        <p:nvSpPr>
          <p:cNvPr id="2765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832475" y="2952378"/>
            <a:ext cx="5400675" cy="2122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altLang="it-IT" sz="3300" b="1" dirty="0" smtClean="0">
                <a:solidFill>
                  <a:srgbClr val="FF0000"/>
                </a:solidFill>
              </a:rPr>
              <a:t>Contro: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problemi di integrazione delle tecnologie e dei processi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problemi di interazione degli individui</a:t>
            </a:r>
          </a:p>
        </p:txBody>
      </p:sp>
      <p:sp>
        <p:nvSpPr>
          <p:cNvPr id="276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47414E6-0838-4122-8178-5797A9D462A9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50838" y="5280025"/>
            <a:ext cx="10739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3200" dirty="0">
                <a:latin typeface="Calibri" panose="020F0502020204030204" pitchFamily="34" charset="0"/>
              </a:rPr>
              <a:t>Se è preceduto da una attenta pianificazione e progettazione del sistema informatico a livello di organizzazione, si possono limitare i problemi di integrazione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04825" y="1368425"/>
            <a:ext cx="105235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tabLst>
                <a:tab pos="187325" algn="l"/>
              </a:tabLs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tabLst>
                <a:tab pos="187325" algn="l"/>
              </a:tabLs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tabLst>
                <a:tab pos="1873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187325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1938" indent="-261938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3200" dirty="0" smtClean="0">
                <a:latin typeface="Calibri" panose="020F0502020204030204" pitchFamily="34" charset="0"/>
              </a:rPr>
              <a:t>Il </a:t>
            </a:r>
            <a:r>
              <a:rPr lang="it-IT" altLang="it-IT" sz="3200" dirty="0">
                <a:latin typeface="Calibri" panose="020F0502020204030204" pitchFamily="34" charset="0"/>
              </a:rPr>
              <a:t>sistema informatico dell’intera organizzazione è progettato sulla base dei migliori sistemi informatici sul mercato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7338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Enterprise Resource Planning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584325"/>
            <a:ext cx="1065688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cercare di rispondere al problema dell’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integrazione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esistono i sistemi di tipo ERP, composti da un insieme di moduli applicativi che, provenendo dallo stesso fornitore, condividono una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architettura proprietaria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Gli ERP impiegano un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 database centralizzato 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sul quale sono interfacciate le aree gestionali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Essi superano in parte i problemi di integrazione legati all’approccio Best-of-</a:t>
            </a:r>
            <a:r>
              <a:rPr lang="it-IT" altLang="it-IT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Breed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ma non sempre consentono un’integrazione con altri sistemi e possono manifestare 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scarsa capacità di adattarsi</a:t>
            </a: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alle mutevoli esigenze dell’azienda</a:t>
            </a:r>
          </a:p>
        </p:txBody>
      </p:sp>
      <p:sp>
        <p:nvSpPr>
          <p:cNvPr id="2867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366C96-668F-4F02-8641-6AD9BAFE999C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ERP e integrazione</a:t>
            </a:r>
          </a:p>
        </p:txBody>
      </p:sp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A5AC7D-619C-4497-9485-4A7C1D9293A4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15900" y="3671888"/>
            <a:ext cx="244792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L’Integrazione è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NATIVA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87788" y="1943100"/>
            <a:ext cx="30257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La base dati è comune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ed unica per tutte le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applicazioni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7921625" y="2303463"/>
            <a:ext cx="3384550" cy="3960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Ciò è dovuto al fatto che il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sistema ERP è sviluppato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 interamente da un’unica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azienda che ha la possibilità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 di definire in sede di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progettazione tutte le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specifiche  relazioni che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 interessano i dati elaborati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 e le informazioni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chemeClr val="bg1"/>
                </a:solidFill>
                <a:latin typeface="Calibri" panose="020F0502020204030204" pitchFamily="34" charset="0"/>
              </a:rPr>
              <a:t>prodotte dai singoli moduli</a:t>
            </a: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2808288" y="3600450"/>
            <a:ext cx="936625" cy="1366838"/>
          </a:xfrm>
          <a:prstGeom prst="rightArrow">
            <a:avLst>
              <a:gd name="adj1" fmla="val 50056"/>
              <a:gd name="adj2" fmla="val 4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1944688" y="2160588"/>
            <a:ext cx="1727200" cy="12239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4 h 21600"/>
              <a:gd name="T14" fmla="*/ 17858 w 21600"/>
              <a:gd name="T15" fmla="*/ 92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13" y="0"/>
                </a:lnTo>
                <a:lnTo>
                  <a:pt x="14413" y="2914"/>
                </a:lnTo>
                <a:lnTo>
                  <a:pt x="12427" y="2914"/>
                </a:lnTo>
                <a:cubicBezTo>
                  <a:pt x="5564" y="2914"/>
                  <a:pt x="0" y="7053"/>
                  <a:pt x="0" y="12158"/>
                </a:cubicBezTo>
                <a:lnTo>
                  <a:pt x="0" y="21600"/>
                </a:lnTo>
                <a:lnTo>
                  <a:pt x="6470" y="21600"/>
                </a:lnTo>
                <a:lnTo>
                  <a:pt x="6470" y="12158"/>
                </a:lnTo>
                <a:cubicBezTo>
                  <a:pt x="6470" y="10549"/>
                  <a:pt x="9137" y="9244"/>
                  <a:pt x="12427" y="9244"/>
                </a:cubicBezTo>
                <a:lnTo>
                  <a:pt x="14413" y="9244"/>
                </a:lnTo>
                <a:lnTo>
                  <a:pt x="1441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 flipV="1">
            <a:off x="1944688" y="5184775"/>
            <a:ext cx="1727200" cy="1223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4 h 21600"/>
              <a:gd name="T14" fmla="*/ 17858 w 21600"/>
              <a:gd name="T15" fmla="*/ 92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13" y="0"/>
                </a:lnTo>
                <a:lnTo>
                  <a:pt x="14413" y="2914"/>
                </a:lnTo>
                <a:lnTo>
                  <a:pt x="12427" y="2914"/>
                </a:lnTo>
                <a:cubicBezTo>
                  <a:pt x="5564" y="2914"/>
                  <a:pt x="0" y="7053"/>
                  <a:pt x="0" y="12158"/>
                </a:cubicBezTo>
                <a:lnTo>
                  <a:pt x="0" y="21600"/>
                </a:lnTo>
                <a:lnTo>
                  <a:pt x="6470" y="21600"/>
                </a:lnTo>
                <a:lnTo>
                  <a:pt x="6470" y="12158"/>
                </a:lnTo>
                <a:cubicBezTo>
                  <a:pt x="6470" y="10549"/>
                  <a:pt x="9137" y="9244"/>
                  <a:pt x="12427" y="9244"/>
                </a:cubicBezTo>
                <a:lnTo>
                  <a:pt x="14413" y="9244"/>
                </a:lnTo>
                <a:lnTo>
                  <a:pt x="1441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5" name="AutoShape 8"/>
          <p:cNvSpPr>
            <a:spLocks/>
          </p:cNvSpPr>
          <p:nvPr/>
        </p:nvSpPr>
        <p:spPr bwMode="auto">
          <a:xfrm>
            <a:off x="7058025" y="2087563"/>
            <a:ext cx="647700" cy="4392612"/>
          </a:xfrm>
          <a:prstGeom prst="rightBrace">
            <a:avLst>
              <a:gd name="adj1" fmla="val 56516"/>
              <a:gd name="adj2" fmla="val 50000"/>
            </a:avLst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3889375" y="5400675"/>
            <a:ext cx="30257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L’aggiornamento degli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archivi è gestito 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modo centralizzato</a:t>
            </a:r>
          </a:p>
        </p:txBody>
      </p:sp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3889375" y="3671888"/>
            <a:ext cx="3025775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Le procedure sono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strettamente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bg1"/>
                </a:solidFill>
                <a:latin typeface="Calibri" panose="020F0502020204030204" pitchFamily="34" charset="0"/>
              </a:rPr>
              <a:t>collegate  tra loro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5" name="Rectangle 9"/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10656887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ERP: esempi di aree di interesse</a:t>
            </a:r>
          </a:p>
        </p:txBody>
      </p:sp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F082790-3E71-4F6B-87EC-0029C10C3148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7127875" y="2736850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Finanza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7127875" y="3889375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Produzione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7127875" y="4968875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Manutenzione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368425" y="2736850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Risorse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Umane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1368425" y="3889375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Vendite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368425" y="4968875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Acquisti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4248150" y="5832475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Qualità</a:t>
            </a:r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4248150" y="3240088"/>
            <a:ext cx="2520950" cy="2160587"/>
          </a:xfrm>
          <a:prstGeom prst="sun">
            <a:avLst>
              <a:gd name="adj" fmla="val 25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4248150" y="1944688"/>
            <a:ext cx="252095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Amministrazione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Calibri" panose="020F0502020204030204" pitchFamily="34" charset="0"/>
              </a:rPr>
              <a:t>e  Controllo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08" y="0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Come opera un sistema ERP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1584325"/>
            <a:ext cx="10440987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basa su una suite di moduli software integrati e un database centrale comune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 lo scambio di informazioni fra unità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Supporta le principali attività aziendali attraverso una famiglia di moduli software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 calcolatori sono connessi a potenti server che</a:t>
            </a:r>
            <a:b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forniscono i dati necessari alle elaborazioni</a:t>
            </a:r>
            <a:b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(configurazione client/server)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Ogni modulo lavora indipendentemente dagli altri</a:t>
            </a:r>
            <a:b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svolgendo funzioni specifiche</a:t>
            </a:r>
          </a:p>
        </p:txBody>
      </p:sp>
      <p:sp>
        <p:nvSpPr>
          <p:cNvPr id="3174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28A0CE-AF92-49A8-B320-BF0758EE78EA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0"/>
            <a:ext cx="10372725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Una transizione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60437" y="1008162"/>
            <a:ext cx="10728325" cy="4319811"/>
          </a:xfrm>
        </p:spPr>
        <p:txBody>
          <a:bodyPr>
            <a:normAutofit/>
          </a:bodyPr>
          <a:lstStyle/>
          <a:p>
            <a:pPr marL="266700" indent="-266700" defTabSz="1068388" eaLnBrk="1" hangingPunct="1">
              <a:lnSpc>
                <a:spcPct val="90000"/>
              </a:lnSpc>
            </a:pPr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L’evoluzione economico-industriale della società occidentale può essere interpretata secondo tre fasi:</a:t>
            </a:r>
          </a:p>
          <a:p>
            <a:pPr marL="3232150" lvl="2" defTabSz="1068388"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attenzione 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rivolta alla produzione di beni materiali ... società </a:t>
            </a:r>
            <a:r>
              <a:rPr lang="it-IT" altLang="it-IT" sz="3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-industriale: </a:t>
            </a:r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della materia</a:t>
            </a:r>
          </a:p>
          <a:p>
            <a:pPr marL="3232150" lvl="2" defTabSz="1068388" eaLnBrk="1" hangingPunct="1">
              <a:lnSpc>
                <a:spcPct val="90000"/>
              </a:lnSpc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producendo beni materiali, ci si è anche resi conto dell’importanza di produrre in modo efficiente ... società industriale: </a:t>
            </a:r>
            <a:r>
              <a:rPr lang="it-IT" altLang="it-IT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dell’energia</a:t>
            </a:r>
          </a:p>
        </p:txBody>
      </p:sp>
      <p:sp>
        <p:nvSpPr>
          <p:cNvPr id="512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4B08E3-4508-4283-BD67-222BC983D488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pic>
        <p:nvPicPr>
          <p:cNvPr id="5125" name="Picture 4" descr="FERRIERASERV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2467192"/>
            <a:ext cx="2448272" cy="235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46038" y="5172075"/>
            <a:ext cx="823632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it-IT" altLang="it-IT" sz="3200" b="1" dirty="0">
                <a:solidFill>
                  <a:schemeClr val="tx2"/>
                </a:solidFill>
                <a:latin typeface="+mn-lt"/>
              </a:rPr>
              <a:t>… </a:t>
            </a:r>
            <a:r>
              <a:rPr lang="it-IT" altLang="it-IT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impiegando energia, ci si è resi conto dell’importanza di controllare adeguatamente la produzione… 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società </a:t>
            </a:r>
            <a:r>
              <a:rPr lang="it-IT" altLang="it-IT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post-industriale: </a:t>
            </a:r>
            <a:r>
              <a:rPr lang="it-IT" altLang="it-IT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 dell’informazione</a:t>
            </a:r>
          </a:p>
        </p:txBody>
      </p:sp>
      <p:pic>
        <p:nvPicPr>
          <p:cNvPr id="5127" name="Picture 6" descr="Dscn07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29" y="4957763"/>
            <a:ext cx="2616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453" y="0"/>
            <a:ext cx="10180833" cy="174110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Sistemi ERP: punti di forza e debolezza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540092" y="1723864"/>
            <a:ext cx="10369550" cy="4833938"/>
          </a:xfrm>
        </p:spPr>
        <p:txBody>
          <a:bodyPr>
            <a:noAutofit/>
          </a:bodyPr>
          <a:lstStyle/>
          <a:p>
            <a:pPr eaLnBrk="1" hangingPunct="1"/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approccio per processi (orientamento all’integrazione)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possibilità di personalizzazione</a:t>
            </a:r>
          </a:p>
          <a:p>
            <a:pPr eaLnBrk="1" hangingPunct="1"/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Costi/tempi di implementazione</a:t>
            </a:r>
            <a:b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(caso estremo         fallimento del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ovviarli (parzialmente): commercializzazione di soluzioni</a:t>
            </a:r>
            <a:b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downgraded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(es. Business </a:t>
            </a:r>
            <a:r>
              <a:rPr lang="it-IT" alt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)/scalabilità del sistema</a:t>
            </a:r>
          </a:p>
          <a:p>
            <a:pPr eaLnBrk="1" hangingPunct="1"/>
            <a:r>
              <a:rPr lang="it-IT" altLang="it-IT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Limiti nella personalizzazione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ovviarli (parzialmente): commercializzazione di soluzioni</a:t>
            </a:r>
            <a:b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ERP specifiche per settore industriale</a:t>
            </a:r>
          </a:p>
        </p:txBody>
      </p:sp>
      <p:sp>
        <p:nvSpPr>
          <p:cNvPr id="3277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AB33D4-80EB-40DC-8EBE-B62A28FA87D3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3168749" y="4104506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5888037" y="878225"/>
            <a:ext cx="5545138" cy="617860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288925" y="864146"/>
            <a:ext cx="5472112" cy="61926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88912" y="99087"/>
            <a:ext cx="11144250" cy="8826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ERP vs Best of Breed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8925" y="862979"/>
            <a:ext cx="5499099" cy="6409360"/>
          </a:xfrm>
        </p:spPr>
        <p:txBody>
          <a:bodyPr>
            <a:normAutofit/>
          </a:bodyPr>
          <a:lstStyle/>
          <a:p>
            <a:pPr marL="266700" indent="-266700" algn="ctr" defTabSz="10683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3200" b="1" dirty="0" smtClean="0">
                <a:solidFill>
                  <a:srgbClr val="CC0000"/>
                </a:solidFill>
              </a:rPr>
              <a:t>ERP</a:t>
            </a:r>
            <a:endParaRPr lang="it-IT" altLang="it-IT" sz="3200" b="1" dirty="0" smtClean="0">
              <a:solidFill>
                <a:srgbClr val="CC0000"/>
              </a:solidFill>
            </a:endParaRPr>
          </a:p>
          <a:p>
            <a:pPr marL="446088" lvl="1" indent="-179388" defTabSz="1068388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  <a:endParaRPr lang="it-IT" altLang="it-IT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Personalizzazione (ma limitata)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Scambio di informazioni </a:t>
            </a:r>
            <a:r>
              <a:rPr lang="it-IT" altLang="it-I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interfunzionale</a:t>
            </a:r>
            <a:endParaRPr lang="it-IT" alt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Integrazione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Efficienza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Protocolli standardizzati su scala</a:t>
            </a:r>
            <a:b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aziendale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Copertura elevata</a:t>
            </a:r>
          </a:p>
          <a:p>
            <a:pPr marL="446088" lvl="1" indent="-179388" defTabSz="1068388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Svantaggi</a:t>
            </a:r>
            <a:endParaRPr lang="it-IT" altLang="it-IT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Costi di implementazione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Modifica dei processi</a:t>
            </a:r>
            <a:b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(ma può essere un vantaggio)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Tempi di implementazione e diffusione</a:t>
            </a:r>
          </a:p>
          <a:p>
            <a:pPr marL="714375" lvl="2" indent="-88900" defTabSz="1068388" eaLnBrk="1" hangingPunct="1">
              <a:lnSpc>
                <a:spcPct val="80000"/>
              </a:lnSpc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Resistenze </a:t>
            </a:r>
          </a:p>
        </p:txBody>
      </p:sp>
      <p:sp>
        <p:nvSpPr>
          <p:cNvPr id="3379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85437" y="862977"/>
            <a:ext cx="5364162" cy="6193855"/>
          </a:xfrm>
        </p:spPr>
        <p:txBody>
          <a:bodyPr>
            <a:normAutofit/>
          </a:bodyPr>
          <a:lstStyle/>
          <a:p>
            <a:pPr marL="266700" indent="-266700" algn="ctr" defTabSz="106838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000" dirty="0" smtClean="0">
                <a:solidFill>
                  <a:srgbClr val="CC0000"/>
                </a:solidFill>
              </a:rPr>
              <a:t>   </a:t>
            </a:r>
            <a:r>
              <a:rPr lang="it-IT" altLang="it-IT" sz="3200" b="1" dirty="0" smtClean="0">
                <a:solidFill>
                  <a:srgbClr val="CC0000"/>
                </a:solidFill>
              </a:rPr>
              <a:t>Best of </a:t>
            </a:r>
            <a:r>
              <a:rPr lang="it-IT" altLang="it-IT" sz="3200" b="1" dirty="0" err="1" smtClean="0">
                <a:solidFill>
                  <a:srgbClr val="CC0000"/>
                </a:solidFill>
              </a:rPr>
              <a:t>Breed</a:t>
            </a:r>
            <a:endParaRPr lang="it-IT" altLang="it-IT" sz="3200" b="1" dirty="0" smtClean="0">
              <a:solidFill>
                <a:srgbClr val="CC0000"/>
              </a:solidFill>
            </a:endParaRPr>
          </a:p>
          <a:p>
            <a:pPr marL="266700" indent="-266700" algn="ctr" defTabSz="1068388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3200" b="1" dirty="0" smtClean="0">
              <a:solidFill>
                <a:srgbClr val="CC0000"/>
              </a:solidFill>
            </a:endParaRPr>
          </a:p>
          <a:p>
            <a:pPr marL="609600" lvl="1" indent="-342900" defTabSz="1068388">
              <a:lnSpc>
                <a:spcPct val="80000"/>
              </a:lnSpc>
            </a:pPr>
            <a:r>
              <a:rPr lang="it-IT" altLang="it-IT" b="1" dirty="0" smtClean="0">
                <a:solidFill>
                  <a:schemeClr val="tx2"/>
                </a:solidFill>
              </a:rPr>
              <a:t> </a:t>
            </a:r>
            <a:r>
              <a:rPr lang="it-IT" altLang="it-IT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personalizzazione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Funzioni con protocolli specifici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Massima efficacia ed efficienza di ogni funzione</a:t>
            </a:r>
          </a:p>
          <a:p>
            <a:pPr marL="911225" lvl="2" indent="-285750" defTabSz="1068388">
              <a:lnSpc>
                <a:spcPct val="80000"/>
              </a:lnSpc>
            </a:pPr>
            <a:endParaRPr lang="it-IT" alt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1225" lvl="2" indent="-285750" defTabSz="1068388">
              <a:lnSpc>
                <a:spcPct val="80000"/>
              </a:lnSpc>
            </a:pPr>
            <a:endParaRPr lang="it-IT" altLang="it-IT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 defTabSz="1068388">
              <a:lnSpc>
                <a:spcPct val="80000"/>
              </a:lnSpc>
            </a:pPr>
            <a:r>
              <a:rPr lang="it-IT" altLang="it-IT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Svantaggi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 di integrazione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Moltiplicazione dei data base</a:t>
            </a:r>
          </a:p>
          <a:p>
            <a:pPr marL="911225" lvl="2" indent="-285750" defTabSz="1068388">
              <a:lnSpc>
                <a:spcPct val="80000"/>
              </a:lnSpc>
            </a:pPr>
            <a:r>
              <a:rPr lang="it-IT" altLang="it-IT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di controllo e aggiornamento dei data base</a:t>
            </a:r>
          </a:p>
        </p:txBody>
      </p:sp>
      <p:sp>
        <p:nvSpPr>
          <p:cNvPr id="337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193D61-C3E1-44C8-9CFE-34DCB6008128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1110" y="156331"/>
            <a:ext cx="10180833" cy="1741108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Principali sistemi informativi di azienda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075232" y="1903895"/>
            <a:ext cx="9272587" cy="417353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applicazioni più importanti sono: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Enterprise Resource Planning (ERP)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Supply Chain Management (SCM)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Management (CRM)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Knowledge Management (KM)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focalizzano sull’esecuzione dei processi aziendali e comprendono tutti i livelli di management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Ognuna di queste applicazioni d’impresa integra un insieme collegato di funzioni e di processi aziendali</a:t>
            </a:r>
          </a:p>
        </p:txBody>
      </p:sp>
      <p:sp>
        <p:nvSpPr>
          <p:cNvPr id="3481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7FC005-D7FA-446D-9BBD-0D8E9546F2C6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44463"/>
            <a:ext cx="10369550" cy="1441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alt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Supply Chain Management (SCM)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3236913" y="3109913"/>
            <a:ext cx="7708900" cy="3051175"/>
          </a:xfrm>
        </p:spPr>
        <p:txBody>
          <a:bodyPr/>
          <a:lstStyle/>
          <a:p>
            <a:pPr eaLnBrk="1" hangingPunct="1"/>
            <a:r>
              <a:rPr lang="it-IT" altLang="it-IT" smtClean="0"/>
              <a:t>Fig. 11.6 pag 475</a:t>
            </a:r>
          </a:p>
        </p:txBody>
      </p:sp>
      <p:sp>
        <p:nvSpPr>
          <p:cNvPr id="3584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E2E917-9ADB-4073-9E59-50FEA2B3AC8D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6988"/>
            <a:ext cx="78486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87338"/>
            <a:ext cx="10369550" cy="1441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alt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Supply Chain Management (SCM)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lvl="3" eaLnBrk="1" hangingPunct="1"/>
            <a:r>
              <a:rPr lang="it-IT" altLang="it-IT" smtClean="0"/>
              <a:t>Fig. 11.7 pag 476</a:t>
            </a:r>
          </a:p>
        </p:txBody>
      </p:sp>
      <p:sp>
        <p:nvSpPr>
          <p:cNvPr id="3686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B0AC3E-2D9D-4233-8B4B-792852BEDE22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409700"/>
            <a:ext cx="96297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4267200" y="6705600"/>
            <a:ext cx="6248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48383" y="34693"/>
            <a:ext cx="10180833" cy="17411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altLang="it-IT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Customer</a:t>
            </a:r>
            <a:r>
              <a:rPr lang="it-IT" alt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it-IT" altLang="it-IT" sz="4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Relationship</a:t>
            </a:r>
            <a:r>
              <a:rPr lang="it-IT" altLang="it-IT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Management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11144250" cy="1871662"/>
          </a:xfrm>
        </p:spPr>
        <p:txBody>
          <a:bodyPr/>
          <a:lstStyle/>
          <a:p>
            <a:pPr eaLnBrk="1" hangingPunct="1"/>
            <a:endParaRPr lang="it-IT" altLang="it-IT" smtClean="0"/>
          </a:p>
          <a:p>
            <a:pPr eaLnBrk="1" hangingPunct="1"/>
            <a:endParaRPr lang="it-IT" altLang="it-IT" smtClean="0"/>
          </a:p>
          <a:p>
            <a:pPr lvl="2" eaLnBrk="1" hangingPunct="1"/>
            <a:r>
              <a:rPr lang="it-IT" altLang="it-IT" smtClean="0"/>
              <a:t>Fig. 11.10 pag 483</a:t>
            </a:r>
          </a:p>
        </p:txBody>
      </p:sp>
      <p:sp>
        <p:nvSpPr>
          <p:cNvPr id="3789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99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99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99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99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99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99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B53A85A-6C91-41BE-B781-6BCE6B976AE8}" type="slidenum">
              <a:rPr lang="it-IT" altLang="it-IT" sz="1400">
                <a:latin typeface="Arial Black" panose="020B0A040201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it-IT" altLang="it-IT" sz="1400">
              <a:latin typeface="Arial Black" panose="020B0A04020102020204" pitchFamily="34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295400" y="5638800"/>
            <a:ext cx="9753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212725" y="1524000"/>
            <a:ext cx="11096625" cy="4267200"/>
            <a:chOff x="134" y="924"/>
            <a:chExt cx="6990" cy="2688"/>
          </a:xfrm>
        </p:grpSpPr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924"/>
              <a:ext cx="6990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144" y="3504"/>
              <a:ext cx="681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3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683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683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683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683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11464"/>
            <a:ext cx="10372725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Sistema informativo aziendale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412875"/>
            <a:ext cx="10656888" cy="5643563"/>
          </a:xfrm>
        </p:spPr>
        <p:txBody>
          <a:bodyPr>
            <a:normAutofit/>
          </a:bodyPr>
          <a:lstStyle/>
          <a:p>
            <a:pPr marL="0" indent="0" algn="ctr" defTabSz="1068388" eaLnBrk="1" hangingPunct="1">
              <a:buFont typeface="Wingdings" panose="05000000000000000000" pitchFamily="2" charset="2"/>
              <a:buNone/>
            </a:pPr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insieme di elementi interconnessi che raccolgono, elaborano, memorizzano e distribuiscono informazioni per supportare le attività decisionali e di controllo di un’azienda</a:t>
            </a:r>
          </a:p>
          <a:p>
            <a:pPr marL="0" indent="0" algn="ctr" defTabSz="1068388" eaLnBrk="1" hangingPunct="1">
              <a:buFont typeface="Wingdings" panose="05000000000000000000" pitchFamily="2" charset="2"/>
              <a:buNone/>
            </a:pPr>
            <a:endParaRPr lang="it-IT" altLang="it-IT" sz="3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68388" eaLnBrk="1" hangingPunct="1">
              <a:buFont typeface="Wingdings" panose="05000000000000000000" pitchFamily="2" charset="2"/>
              <a:buNone/>
            </a:pPr>
            <a:r>
              <a:rPr lang="it-IT" altLang="it-IT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 == Informazioni</a:t>
            </a:r>
          </a:p>
          <a:p>
            <a:pPr marL="0" indent="0" algn="ctr" defTabSz="1068388" eaLnBrk="1" hangingPunct="1">
              <a:buFont typeface="Wingdings" panose="05000000000000000000" pitchFamily="2" charset="2"/>
              <a:buNone/>
            </a:pPr>
            <a:endParaRPr lang="it-IT" altLang="it-IT" sz="36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068388" eaLnBrk="1" hangingPunct="1">
              <a:buFont typeface="Wingdings" panose="05000000000000000000" pitchFamily="2" charset="2"/>
              <a:buNone/>
            </a:pPr>
            <a:r>
              <a:rPr lang="it-IT" altLang="it-IT" sz="3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L’informazione è un insieme di dati trasformati in forma significativa</a:t>
            </a: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 flipV="1">
            <a:off x="4903788" y="4029075"/>
            <a:ext cx="174625" cy="603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79425"/>
            <a:ext cx="10372725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Organizzazione e Information technology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74675" y="2295525"/>
            <a:ext cx="10155238" cy="4545013"/>
          </a:xfrm>
        </p:spPr>
        <p:txBody>
          <a:bodyPr>
            <a:normAutofit/>
          </a:bodyPr>
          <a:lstStyle/>
          <a:p>
            <a:pPr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it-IT" altLang="it-IT" sz="3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(IT) fa riferimento a tutti i sistemi informativi basati su computer utilizzati dalle aziende e relative tecnologie</a:t>
            </a:r>
          </a:p>
          <a:p>
            <a:pPr defTabSz="1068388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it-IT" altLang="it-IT" sz="32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68388" eaLnBrk="1" hangingPunct="1">
              <a:buFont typeface="Wingdings" panose="05000000000000000000" pitchFamily="2" charset="2"/>
              <a:buChar char="§"/>
            </a:pP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altLang="it-IT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it-IT" altLang="it-IT" sz="3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(IS) riguarda l’elaborazione, la conservazione e la diffusione dell’informazione con ogni mezzo e attraversa i dipartimenti, le business </a:t>
            </a:r>
            <a:r>
              <a:rPr lang="it-IT" altLang="it-IT" sz="32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it-IT" altLang="it-IT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le imprese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79425"/>
            <a:ext cx="10514012" cy="144145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Classificazione dei principali </a:t>
            </a:r>
            <a:br>
              <a:rPr lang="it-IT" altLang="it-IT" sz="4000" b="1" dirty="0" smtClean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it-IT" altLang="it-IT" sz="40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sistemi informativi</a:t>
            </a:r>
            <a:r>
              <a:rPr lang="it-IT" altLang="it-IT" sz="47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t-IT" alt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Due tipologie di macro-classificazione rilevanti: </a:t>
            </a:r>
            <a:endParaRPr lang="it-IT" altLang="it-IT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it-IT" altLang="it-IT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Secondo il livello gerarchico (TPS, MIS,DSS, ESS)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altLang="it-I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Secondo le aree gestionali più importanti (es. ERP, CRM, SCM)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4"/>
          <p:cNvSpPr>
            <a:spLocks noGrp="1"/>
          </p:cNvSpPr>
          <p:nvPr>
            <p:ph type="title"/>
          </p:nvPr>
        </p:nvSpPr>
        <p:spPr>
          <a:xfrm>
            <a:off x="720725" y="2087563"/>
            <a:ext cx="10369550" cy="144145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400" b="1" dirty="0" smtClean="0">
                <a:latin typeface="Tahoma" panose="020B0604030504040204" pitchFamily="34" charset="0"/>
              </a:rPr>
              <a:t>Classificazione dei principali </a:t>
            </a:r>
            <a:br>
              <a:rPr lang="it-IT" altLang="it-IT" sz="4400" b="1" dirty="0" smtClean="0">
                <a:latin typeface="Tahoma" panose="020B0604030504040204" pitchFamily="34" charset="0"/>
              </a:rPr>
            </a:br>
            <a:r>
              <a:rPr lang="it-IT" altLang="it-IT" sz="4400" b="1" dirty="0" smtClean="0">
                <a:latin typeface="Tahoma" panose="020B0604030504040204" pitchFamily="34" charset="0"/>
              </a:rPr>
              <a:t>sistemi informativi</a:t>
            </a:r>
            <a:r>
              <a:rPr lang="it-IT" altLang="it-IT" sz="4400" dirty="0" smtClean="0"/>
              <a:t> </a:t>
            </a:r>
            <a:r>
              <a:rPr lang="it-IT" altLang="it-IT" sz="4400" b="1" dirty="0" smtClean="0">
                <a:latin typeface="Tahoma" panose="020B0604030504040204" pitchFamily="34" charset="0"/>
              </a:rPr>
              <a:t>secondo il livello gerarchico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215900"/>
            <a:ext cx="10369550" cy="144145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 piramide di Anthony</a:t>
            </a:r>
            <a:r>
              <a:rPr lang="it-IT" sz="4700" smtClean="0"/>
              <a:t> </a:t>
            </a:r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215900" y="1583903"/>
            <a:ext cx="4752975" cy="4968875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 flipV="1">
            <a:off x="865188" y="5112915"/>
            <a:ext cx="338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1584325" y="374449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223963" y="2880890"/>
            <a:ext cx="2808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Attività strategiche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792163" y="4465215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Attività tattiche</a:t>
            </a:r>
            <a:r>
              <a:rPr lang="it-IT" altLang="it-IT" sz="2100"/>
              <a:t> 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15900" y="554471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ahoma" panose="020B0604030504040204" pitchFamily="34" charset="0"/>
              </a:rPr>
              <a:t>Attività operative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5400675" y="1436688"/>
            <a:ext cx="55451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chemeClr val="tx2"/>
                </a:solidFill>
              </a:rPr>
              <a:t>Pianificazione strategica: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Scelta degli obiettivi aziendali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Scelta delle risorse per il loro conseguimento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Definizione delle politiche aziendali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2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chemeClr val="tx2"/>
                </a:solidFill>
              </a:rPr>
              <a:t>Programmazione e controllo: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Programmazione delle risorse per un uso efficace ed efficiente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Controllo sul conseguimento degli obiettivi programmati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it-IT" altLang="it-IT" sz="22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solidFill>
                  <a:schemeClr val="tx2"/>
                </a:solidFill>
              </a:rPr>
              <a:t>Attività operative: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Conduzione a regime delle attività aziendali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11522075" cy="1243012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Requisiti informativi delle 3 classi di attività</a:t>
            </a:r>
            <a:r>
              <a:rPr lang="it-IT" sz="4700" smtClean="0"/>
              <a:t> </a:t>
            </a: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2305050" y="2232497"/>
            <a:ext cx="1152525" cy="649287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761038" y="1431925"/>
            <a:ext cx="56181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Informazioni esterne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Dati interni di sintesi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Dati prospettici stimati e approssimati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Esigenze informative non prevedibili e occasionali su dati interni 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936625" y="1656234"/>
            <a:ext cx="3816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100" b="1">
                <a:latin typeface="Tahoma" panose="020B0604030504040204" pitchFamily="34" charset="0"/>
              </a:rPr>
              <a:t>ALTA DIREZIONE E STAFF</a:t>
            </a: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 rot="10800000">
            <a:off x="1512888" y="3961284"/>
            <a:ext cx="2662237" cy="11509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865188" y="3240559"/>
            <a:ext cx="39608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100" b="1">
                <a:latin typeface="Tahoma" panose="020B0604030504040204" pitchFamily="34" charset="0"/>
              </a:rPr>
              <a:t>DIREZIONI FUNZIONALI O DI DIVISIONE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761038" y="3240088"/>
            <a:ext cx="57610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Informazioni esterne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Dati omogenei e congruenti tra loro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Dati sintetici o arrotondati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Dati consuntivi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Elaborazioni ripetitive e coerenti nel tempo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Segnalazione di eccezioni in tempo utile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 dirty="0">
                <a:solidFill>
                  <a:schemeClr val="tx2"/>
                </a:solidFill>
              </a:rPr>
              <a:t>Richieste di informazioni non preventivate</a:t>
            </a: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 rot="10800000">
            <a:off x="214313" y="5977409"/>
            <a:ext cx="5330825" cy="936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90 w 21600"/>
              <a:gd name="T13" fmla="*/ 4090 h 21600"/>
              <a:gd name="T14" fmla="*/ 17510 w 21600"/>
              <a:gd name="T15" fmla="*/ 175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579" y="21600"/>
                </a:lnTo>
                <a:lnTo>
                  <a:pt x="1702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720725" y="5491634"/>
            <a:ext cx="43195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100" b="1">
                <a:latin typeface="Tahoma" panose="020B0604030504040204" pitchFamily="34" charset="0"/>
              </a:rPr>
              <a:t>PERSONALE ESECUTIVO</a:t>
            </a: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761038" y="5930900"/>
            <a:ext cx="51847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83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Dati esatti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Dati analitici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2200">
                <a:solidFill>
                  <a:schemeClr val="tx2"/>
                </a:solidFill>
              </a:rPr>
              <a:t>Esigenze informative in tempo reale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1710</TotalTime>
  <Words>1597</Words>
  <Application>Microsoft Office PowerPoint</Application>
  <PresentationFormat>Personalizzato</PresentationFormat>
  <Paragraphs>340</Paragraphs>
  <Slides>35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2" baseType="lpstr">
      <vt:lpstr>Arial</vt:lpstr>
      <vt:lpstr>Wingdings</vt:lpstr>
      <vt:lpstr>Calibri</vt:lpstr>
      <vt:lpstr>Arial Black</vt:lpstr>
      <vt:lpstr>Times New Roman</vt:lpstr>
      <vt:lpstr>Tahoma</vt:lpstr>
      <vt:lpstr>Metropolitano</vt:lpstr>
      <vt:lpstr>   </vt:lpstr>
      <vt:lpstr>Le risorse dell’azienda</vt:lpstr>
      <vt:lpstr>Una transizione</vt:lpstr>
      <vt:lpstr>Sistema informativo aziendale</vt:lpstr>
      <vt:lpstr>Organizzazione e Information technology</vt:lpstr>
      <vt:lpstr>Classificazione dei principali  sistemi informativi </vt:lpstr>
      <vt:lpstr>Classificazione dei principali  sistemi informativi secondo il livello gerarchico</vt:lpstr>
      <vt:lpstr>La piramide di Anthony </vt:lpstr>
      <vt:lpstr>Requisiti informativi delle 3 classi di attività </vt:lpstr>
      <vt:lpstr>Sistemi informativi</vt:lpstr>
      <vt:lpstr>Sistemi informativi</vt:lpstr>
      <vt:lpstr>Transaction Processing System</vt:lpstr>
      <vt:lpstr>Management Information System (MIS)</vt:lpstr>
      <vt:lpstr>Decision Support System (DSS)</vt:lpstr>
      <vt:lpstr>Executive Support System (ESS)</vt:lpstr>
      <vt:lpstr>Presentazione standard di PowerPoint</vt:lpstr>
      <vt:lpstr>Classificazione dei principali  sistemi informativi secondo l’area gestionale</vt:lpstr>
      <vt:lpstr>Sistemi informativi per le vendite e il marketing</vt:lpstr>
      <vt:lpstr>Sistemi informativi per la produzione</vt:lpstr>
      <vt:lpstr>Sistemi informativi per la gestione finanziaria e la contabilità</vt:lpstr>
      <vt:lpstr>Sistemi informativi  per le risorse umane</vt:lpstr>
      <vt:lpstr>Gli approcci alla progettazione dei sistemi informativi aziendali</vt:lpstr>
      <vt:lpstr>Sistemi informativi aziendali</vt:lpstr>
      <vt:lpstr>Best of Breed</vt:lpstr>
      <vt:lpstr>Approccio allo sviluppo SI: Best of Breed</vt:lpstr>
      <vt:lpstr>Enterprise Resource Planning</vt:lpstr>
      <vt:lpstr>Sistemi ERP e integrazione</vt:lpstr>
      <vt:lpstr>Sistemi ERP: esempi di aree di interesse</vt:lpstr>
      <vt:lpstr>Come opera un sistema ERP</vt:lpstr>
      <vt:lpstr>Sistemi ERP: punti di forza e debolezza</vt:lpstr>
      <vt:lpstr>ERP vs Best of Breed</vt:lpstr>
      <vt:lpstr>Principali sistemi informativi di azienda</vt:lpstr>
      <vt:lpstr>Supply Chain Management (SCM)</vt:lpstr>
      <vt:lpstr>Supply Chain Management (SCM)</vt:lpstr>
      <vt:lpstr>Customer Relationship Management</vt:lpstr>
    </vt:vector>
  </TitlesOfParts>
  <Company>Università Carlo Cattaneo - LIUC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e Sistemi Informativi</dc:title>
  <dc:creator>Giacomo Buonanno</dc:creator>
  <cp:lastModifiedBy>Eliana Minelli</cp:lastModifiedBy>
  <cp:revision>334</cp:revision>
  <dcterms:created xsi:type="dcterms:W3CDTF">2007-08-31T22:20:17Z</dcterms:created>
  <dcterms:modified xsi:type="dcterms:W3CDTF">2017-11-30T08:36:43Z</dcterms:modified>
</cp:coreProperties>
</file>