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80"/>
  </p:notesMasterIdLst>
  <p:sldIdLst>
    <p:sldId id="256" r:id="rId2"/>
    <p:sldId id="443" r:id="rId3"/>
    <p:sldId id="519" r:id="rId4"/>
    <p:sldId id="525" r:id="rId5"/>
    <p:sldId id="451" r:id="rId6"/>
    <p:sldId id="452" r:id="rId7"/>
    <p:sldId id="453" r:id="rId8"/>
    <p:sldId id="526" r:id="rId9"/>
    <p:sldId id="454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462" r:id="rId18"/>
    <p:sldId id="463" r:id="rId19"/>
    <p:sldId id="464" r:id="rId20"/>
    <p:sldId id="465" r:id="rId21"/>
    <p:sldId id="466" r:id="rId22"/>
    <p:sldId id="467" r:id="rId23"/>
    <p:sldId id="520" r:id="rId24"/>
    <p:sldId id="468" r:id="rId25"/>
    <p:sldId id="469" r:id="rId26"/>
    <p:sldId id="521" r:id="rId27"/>
    <p:sldId id="527" r:id="rId28"/>
    <p:sldId id="528" r:id="rId29"/>
    <p:sldId id="529" r:id="rId30"/>
    <p:sldId id="470" r:id="rId31"/>
    <p:sldId id="530" r:id="rId32"/>
    <p:sldId id="472" r:id="rId33"/>
    <p:sldId id="473" r:id="rId34"/>
    <p:sldId id="474" r:id="rId35"/>
    <p:sldId id="475" r:id="rId36"/>
    <p:sldId id="476" r:id="rId37"/>
    <p:sldId id="477" r:id="rId38"/>
    <p:sldId id="478" r:id="rId39"/>
    <p:sldId id="479" r:id="rId40"/>
    <p:sldId id="480" r:id="rId41"/>
    <p:sldId id="481" r:id="rId42"/>
    <p:sldId id="482" r:id="rId43"/>
    <p:sldId id="483" r:id="rId44"/>
    <p:sldId id="484" r:id="rId45"/>
    <p:sldId id="485" r:id="rId46"/>
    <p:sldId id="486" r:id="rId47"/>
    <p:sldId id="490" r:id="rId48"/>
    <p:sldId id="491" r:id="rId49"/>
    <p:sldId id="492" r:id="rId50"/>
    <p:sldId id="493" r:id="rId51"/>
    <p:sldId id="494" r:id="rId52"/>
    <p:sldId id="495" r:id="rId53"/>
    <p:sldId id="496" r:id="rId54"/>
    <p:sldId id="497" r:id="rId55"/>
    <p:sldId id="498" r:id="rId56"/>
    <p:sldId id="499" r:id="rId57"/>
    <p:sldId id="522" r:id="rId58"/>
    <p:sldId id="500" r:id="rId59"/>
    <p:sldId id="501" r:id="rId60"/>
    <p:sldId id="502" r:id="rId61"/>
    <p:sldId id="503" r:id="rId62"/>
    <p:sldId id="504" r:id="rId63"/>
    <p:sldId id="505" r:id="rId64"/>
    <p:sldId id="506" r:id="rId65"/>
    <p:sldId id="523" r:id="rId66"/>
    <p:sldId id="507" r:id="rId67"/>
    <p:sldId id="508" r:id="rId68"/>
    <p:sldId id="509" r:id="rId69"/>
    <p:sldId id="510" r:id="rId70"/>
    <p:sldId id="511" r:id="rId71"/>
    <p:sldId id="512" r:id="rId72"/>
    <p:sldId id="513" r:id="rId73"/>
    <p:sldId id="514" r:id="rId74"/>
    <p:sldId id="515" r:id="rId75"/>
    <p:sldId id="516" r:id="rId76"/>
    <p:sldId id="524" r:id="rId77"/>
    <p:sldId id="517" r:id="rId78"/>
    <p:sldId id="518" r:id="rId79"/>
  </p:sldIdLst>
  <p:sldSz cx="9144000" cy="6858000" type="screen4x3"/>
  <p:notesSz cx="6858000" cy="91440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694" autoAdjust="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F12C0D8-FDAD-40D1-BA0B-D82D10D886FB}" type="datetime1">
              <a:rPr lang="is-IS"/>
              <a:pPr>
                <a:defRPr/>
              </a:pPr>
              <a:t>1.3.2018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s-I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B84FB4C1-C6FE-4824-A038-BF203A5BC8F0}" type="slidenum">
              <a:rPr lang="is-IS"/>
              <a:pPr>
                <a:defRPr/>
              </a:pPr>
              <a:t>‹N›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43676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415480" y="1772816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7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F4B113D-3644-47A3-B4E3-1533E5C3514C}" type="datetime1">
              <a:rPr lang="is-IS"/>
              <a:pPr>
                <a:defRPr/>
              </a:pPr>
              <a:t>1.3.2018</a:t>
            </a:fld>
            <a:endParaRPr lang="is-IS"/>
          </a:p>
        </p:txBody>
      </p:sp>
      <p:sp>
        <p:nvSpPr>
          <p:cNvPr id="11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E066BBD-B039-4F5A-9C63-15DA3147912F}" type="slidenum">
              <a:rPr lang="is-IS"/>
              <a:pPr>
                <a:defRPr/>
              </a:pPr>
              <a:t>‹N›</a:t>
            </a:fld>
            <a:endParaRPr lang="is-I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E2BB1-1647-4CA2-953D-AE42B486CDCD}" type="datetime1">
              <a:rPr lang="is-IS"/>
              <a:pPr>
                <a:defRPr/>
              </a:pPr>
              <a:t>1.3.2018</a:t>
            </a:fld>
            <a:endParaRPr lang="is-IS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A26CD-3E04-41DD-9C45-58E013F8A0CE}" type="slidenum">
              <a:rPr lang="is-IS"/>
              <a:pPr>
                <a:defRPr/>
              </a:pPr>
              <a:t>‹N›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AF798-6D2D-4565-B92B-811542BF0B35}" type="datetime1">
              <a:rPr lang="is-IS"/>
              <a:pPr>
                <a:defRPr/>
              </a:pPr>
              <a:t>1.3.2018</a:t>
            </a:fld>
            <a:endParaRPr lang="is-IS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976DD-7296-4C27-B739-12D32B685A12}" type="slidenum">
              <a:rPr lang="is-IS"/>
              <a:pPr>
                <a:defRPr/>
              </a:pPr>
              <a:t>‹N›</a:t>
            </a:fld>
            <a:endParaRPr lang="is-I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2052" y="1556792"/>
            <a:ext cx="8568484" cy="5040560"/>
          </a:xfrm>
        </p:spPr>
        <p:txBody>
          <a:bodyPr>
            <a:normAutofit/>
          </a:bodyPr>
          <a:lstStyle>
            <a:lvl1pPr algn="just">
              <a:lnSpc>
                <a:spcPct val="130000"/>
              </a:lnSpc>
              <a:defRPr sz="2200"/>
            </a:lvl1pPr>
            <a:lvl2pPr algn="just">
              <a:lnSpc>
                <a:spcPct val="130000"/>
              </a:lnSpc>
              <a:defRPr sz="2000"/>
            </a:lvl2pPr>
            <a:lvl3pPr algn="just">
              <a:lnSpc>
                <a:spcPct val="130000"/>
              </a:lnSpc>
              <a:defRPr sz="1800"/>
            </a:lvl3pPr>
            <a:lvl4pPr algn="just">
              <a:lnSpc>
                <a:spcPct val="130000"/>
              </a:lnSpc>
              <a:defRPr sz="1800"/>
            </a:lvl4pPr>
            <a:lvl5pPr algn="just">
              <a:lnSpc>
                <a:spcPct val="130000"/>
              </a:lnSpc>
              <a:defRPr sz="1800"/>
            </a:lvl5pPr>
            <a:lvl6pPr algn="just">
              <a:lnSpc>
                <a:spcPct val="130000"/>
              </a:lnSpc>
              <a:defRPr sz="1800"/>
            </a:lvl6pPr>
            <a:lvl7pPr marL="2281237" indent="0">
              <a:buNone/>
              <a:defRPr sz="1800"/>
            </a:lvl7pPr>
            <a:lvl8pPr marL="2625725" indent="0">
              <a:buNone/>
              <a:defRPr sz="1800"/>
            </a:lvl8pPr>
            <a:lvl9pPr marL="2968625" indent="0">
              <a:buNone/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84163" y="12082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Segnaposto titolo 21"/>
          <p:cNvSpPr>
            <a:spLocks noGrp="1"/>
          </p:cNvSpPr>
          <p:nvPr>
            <p:ph type="title"/>
          </p:nvPr>
        </p:nvSpPr>
        <p:spPr bwMode="auto">
          <a:xfrm>
            <a:off x="292052" y="258239"/>
            <a:ext cx="723227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60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6695656" cy="990600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 algn="just">
              <a:spcAft>
                <a:spcPts val="1200"/>
              </a:spcAft>
              <a:defRPr sz="2600"/>
            </a:lvl1pPr>
            <a:lvl2pPr algn="just">
              <a:defRPr sz="2400"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GB" noProof="0" dirty="0"/>
              <a:t>Fare </a:t>
            </a:r>
            <a:r>
              <a:rPr lang="en-GB" noProof="0" dirty="0" err="1"/>
              <a:t>clic</a:t>
            </a:r>
            <a:r>
              <a:rPr lang="en-GB" noProof="0" dirty="0"/>
              <a:t> per </a:t>
            </a:r>
            <a:r>
              <a:rPr lang="en-GB" noProof="0" dirty="0" err="1"/>
              <a:t>modificare</a:t>
            </a:r>
            <a:r>
              <a:rPr lang="en-GB" noProof="0" dirty="0"/>
              <a:t> </a:t>
            </a:r>
            <a:r>
              <a:rPr lang="en-GB" noProof="0" dirty="0" err="1"/>
              <a:t>stili</a:t>
            </a:r>
            <a:r>
              <a:rPr lang="en-GB" noProof="0" dirty="0"/>
              <a:t> del </a:t>
            </a:r>
            <a:r>
              <a:rPr lang="en-GB" noProof="0" dirty="0" err="1"/>
              <a:t>testo</a:t>
            </a:r>
            <a:r>
              <a:rPr lang="en-GB" noProof="0" dirty="0"/>
              <a:t> </a:t>
            </a:r>
            <a:r>
              <a:rPr lang="en-GB" noProof="0" dirty="0" err="1"/>
              <a:t>dello</a:t>
            </a:r>
            <a:r>
              <a:rPr lang="en-GB" noProof="0" dirty="0"/>
              <a:t> schema</a:t>
            </a:r>
          </a:p>
          <a:p>
            <a:pPr lvl="1"/>
            <a:r>
              <a:rPr lang="en-GB" noProof="0" dirty="0"/>
              <a:t>Secondo </a:t>
            </a:r>
            <a:r>
              <a:rPr lang="en-GB" noProof="0" dirty="0" err="1"/>
              <a:t>livello</a:t>
            </a:r>
            <a:endParaRPr lang="en-GB" noProof="0" dirty="0"/>
          </a:p>
          <a:p>
            <a:pPr lvl="2"/>
            <a:r>
              <a:rPr lang="en-GB" noProof="0" dirty="0" err="1"/>
              <a:t>Terzo</a:t>
            </a:r>
            <a:r>
              <a:rPr lang="en-GB" noProof="0" dirty="0"/>
              <a:t> </a:t>
            </a:r>
            <a:r>
              <a:rPr lang="en-GB" noProof="0" dirty="0" err="1"/>
              <a:t>livello</a:t>
            </a:r>
            <a:endParaRPr lang="en-GB" noProof="0" dirty="0"/>
          </a:p>
          <a:p>
            <a:pPr lvl="3"/>
            <a:r>
              <a:rPr lang="en-GB" noProof="0" dirty="0"/>
              <a:t>Quarto </a:t>
            </a:r>
            <a:r>
              <a:rPr lang="en-GB" noProof="0" dirty="0" err="1"/>
              <a:t>livello</a:t>
            </a:r>
            <a:endParaRPr lang="en-GB" noProof="0" dirty="0"/>
          </a:p>
          <a:p>
            <a:pPr lvl="4"/>
            <a:r>
              <a:rPr lang="en-GB" noProof="0" dirty="0" err="1"/>
              <a:t>Quinto</a:t>
            </a:r>
            <a:r>
              <a:rPr lang="en-GB" noProof="0" dirty="0"/>
              <a:t> </a:t>
            </a:r>
            <a:r>
              <a:rPr lang="en-GB" noProof="0" dirty="0" err="1"/>
              <a:t>livello</a:t>
            </a:r>
            <a:endParaRPr lang="en-GB" noProof="0" dirty="0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869B7-1A8A-4BBD-B269-46F33921D648}" type="slidenum">
              <a:rPr lang="is-IS"/>
              <a:pPr>
                <a:defRPr/>
              </a:pPr>
              <a:t>‹N›</a:t>
            </a:fld>
            <a:endParaRPr lang="is-IS" dirty="0"/>
          </a:p>
        </p:txBody>
      </p:sp>
      <p:sp>
        <p:nvSpPr>
          <p:cNvPr id="7" name="Segnaposto piè di pagina 2"/>
          <p:cNvSpPr txBox="1">
            <a:spLocks/>
          </p:cNvSpPr>
          <p:nvPr userDrawn="1"/>
        </p:nvSpPr>
        <p:spPr>
          <a:xfrm>
            <a:off x="539552" y="6237312"/>
            <a:ext cx="7488832" cy="492968"/>
          </a:xfrm>
          <a:prstGeom prst="rect">
            <a:avLst/>
          </a:prstGeom>
        </p:spPr>
        <p:txBody>
          <a:bodyPr vert="horz" anchor="ctr"/>
          <a:lstStyle>
            <a:defPPr>
              <a:defRPr lang="is-I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algn="l">
              <a:defRPr/>
            </a:pPr>
            <a:r>
              <a:rPr lang="it-IT" dirty="0"/>
              <a:t>International Financial </a:t>
            </a:r>
            <a:r>
              <a:rPr lang="it-IT" dirty="0" err="1"/>
              <a:t>Markets</a:t>
            </a:r>
            <a:r>
              <a:rPr lang="it-IT" dirty="0"/>
              <a:t> – </a:t>
            </a:r>
            <a:r>
              <a:rPr lang="it-IT" dirty="0" err="1"/>
              <a:t>Lecture</a:t>
            </a:r>
            <a:r>
              <a:rPr lang="it-IT" dirty="0"/>
              <a:t> IV: </a:t>
            </a:r>
            <a:r>
              <a:rPr lang="it-IT" dirty="0" err="1"/>
              <a:t>Forex</a:t>
            </a:r>
            <a:endParaRPr lang="it-IT" dirty="0"/>
          </a:p>
        </p:txBody>
      </p:sp>
      <p:sp>
        <p:nvSpPr>
          <p:cNvPr id="9" name="Segnaposto data 13"/>
          <p:cNvSpPr txBox="1">
            <a:spLocks/>
          </p:cNvSpPr>
          <p:nvPr userDrawn="1"/>
        </p:nvSpPr>
        <p:spPr>
          <a:xfrm>
            <a:off x="7956376" y="6248400"/>
            <a:ext cx="1187624" cy="492968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is-I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is-IS" dirty="0"/>
              <a:t>05/08/2015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7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784C4-8EB9-4FD2-8B24-341164D538E0}" type="datetime1">
              <a:rPr lang="is-IS"/>
              <a:pPr>
                <a:defRPr/>
              </a:pPr>
              <a:t>1.3.2018</a:t>
            </a:fld>
            <a:endParaRPr lang="is-IS"/>
          </a:p>
        </p:txBody>
      </p:sp>
      <p:sp>
        <p:nvSpPr>
          <p:cNvPr id="8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3A2D5F9-00D7-4F9B-9B89-5B69C1586470}" type="slidenum">
              <a:rPr lang="is-IS"/>
              <a:pPr>
                <a:defRPr/>
              </a:pPr>
              <a:t>‹N›</a:t>
            </a:fld>
            <a:endParaRPr lang="is-IS"/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10795FC-C9AF-4F8E-98D8-2A1B0FC527A7}" type="datetime1">
              <a:rPr lang="is-IS"/>
              <a:pPr>
                <a:defRPr/>
              </a:pPr>
              <a:t>1.3.2018</a:t>
            </a:fld>
            <a:endParaRPr lang="is-IS"/>
          </a:p>
        </p:txBody>
      </p:sp>
      <p:sp>
        <p:nvSpPr>
          <p:cNvPr id="6" name="Segnaposto numero diapositiva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73705C8-7021-438D-80B1-C86954910E7A}" type="slidenum">
              <a:rPr lang="is-IS"/>
              <a:pPr>
                <a:defRPr/>
              </a:pPr>
              <a:t>‹N›</a:t>
            </a:fld>
            <a:endParaRPr lang="is-IS"/>
          </a:p>
        </p:txBody>
      </p:sp>
      <p:sp>
        <p:nvSpPr>
          <p:cNvPr id="7" name="Segnaposto piè di pagina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424C115-049D-4EB6-8C80-38461EA985FB}" type="datetime1">
              <a:rPr lang="is-IS"/>
              <a:pPr>
                <a:defRPr/>
              </a:pPr>
              <a:t>1.3.2018</a:t>
            </a:fld>
            <a:endParaRPr lang="is-IS"/>
          </a:p>
        </p:txBody>
      </p:sp>
      <p:sp>
        <p:nvSpPr>
          <p:cNvPr id="8" name="Segnaposto numero diapositiva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43559E8-A54F-41A9-9D05-2DF1E42AF22A}" type="slidenum">
              <a:rPr lang="is-IS"/>
              <a:pPr>
                <a:defRPr/>
              </a:pPr>
              <a:t>‹N›</a:t>
            </a:fld>
            <a:endParaRPr lang="is-IS"/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FBB6F-146E-4B51-A1C1-90636EDB02D4}" type="datetime1">
              <a:rPr lang="is-IS"/>
              <a:pPr>
                <a:defRPr/>
              </a:pPr>
              <a:t>1.3.2018</a:t>
            </a:fld>
            <a:endParaRPr lang="is-IS"/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7C51E-D393-4500-94D3-D1FAD2DB0544}" type="slidenum">
              <a:rPr lang="is-IS"/>
              <a:pPr>
                <a:defRPr/>
              </a:pPr>
              <a:t>‹N›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2DA9A-94FF-4397-B3E0-8DFAE9C46438}" type="datetime1">
              <a:rPr lang="is-IS"/>
              <a:pPr>
                <a:defRPr/>
              </a:pPr>
              <a:t>1.3.2018</a:t>
            </a:fld>
            <a:endParaRPr lang="is-I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749EE31-3D9C-4E6E-B230-E0FD036737D6}" type="slidenum">
              <a:rPr lang="is-IS"/>
              <a:pPr>
                <a:defRPr/>
              </a:pPr>
              <a:t>‹N›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B576A-D02C-42C3-BB11-681177C63BE4}" type="datetime1">
              <a:rPr lang="is-IS"/>
              <a:pPr>
                <a:defRPr/>
              </a:pPr>
              <a:t>1.3.2018</a:t>
            </a:fld>
            <a:endParaRPr lang="is-IS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61DBD-45AA-4FF5-9E6E-63FBDF40AE95}" type="slidenum">
              <a:rPr lang="is-IS"/>
              <a:pPr>
                <a:defRPr/>
              </a:pPr>
              <a:t>‹N›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ttangolo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B9CB9F9-DC00-46CF-B8E0-22452884BB9A}" type="datetime1">
              <a:rPr lang="is-IS"/>
              <a:pPr>
                <a:defRPr/>
              </a:pPr>
              <a:t>1.3.2018</a:t>
            </a:fld>
            <a:endParaRPr lang="is-IS"/>
          </a:p>
        </p:txBody>
      </p:sp>
      <p:sp>
        <p:nvSpPr>
          <p:cNvPr id="10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8CF3B15F-9C38-44BC-84F9-E6242F9B5B16}" type="slidenum">
              <a:rPr lang="is-IS"/>
              <a:pPr>
                <a:defRPr/>
              </a:pPr>
              <a:t>‹N›</a:t>
            </a:fld>
            <a:endParaRPr lang="is-IS"/>
          </a:p>
        </p:txBody>
      </p:sp>
      <p:sp>
        <p:nvSpPr>
          <p:cNvPr id="11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669870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4099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7797824" y="6248400"/>
            <a:ext cx="1166664" cy="49296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is-IS" dirty="0"/>
              <a:t>02/22/2016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144016" y="6248400"/>
            <a:ext cx="7596336" cy="492968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it-IT" dirty="0"/>
              <a:t>International Financial </a:t>
            </a:r>
            <a:r>
              <a:rPr lang="it-IT" dirty="0" err="1"/>
              <a:t>Markets</a:t>
            </a:r>
            <a:r>
              <a:rPr lang="it-IT" dirty="0"/>
              <a:t> – I </a:t>
            </a:r>
            <a:r>
              <a:rPr lang="it-IT" dirty="0" err="1"/>
              <a:t>Lecture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900917-7FA2-4692-B8A7-21C89B24BD59}" type="slidenum">
              <a:rPr lang="is-IS"/>
              <a:pPr>
                <a:defRPr/>
              </a:pPr>
              <a:t>‹N›</a:t>
            </a:fld>
            <a:endParaRPr lang="is-IS"/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14"/>
          <a:srcRect t="17727" b="23983"/>
          <a:stretch/>
        </p:blipFill>
        <p:spPr>
          <a:xfrm>
            <a:off x="7416824" y="260648"/>
            <a:ext cx="1691680" cy="9860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95" r:id="rId2"/>
    <p:sldLayoutId id="2147483900" r:id="rId3"/>
    <p:sldLayoutId id="2147483901" r:id="rId4"/>
    <p:sldLayoutId id="2147483902" r:id="rId5"/>
    <p:sldLayoutId id="2147483896" r:id="rId6"/>
    <p:sldLayoutId id="2147483903" r:id="rId7"/>
    <p:sldLayoutId id="2147483897" r:id="rId8"/>
    <p:sldLayoutId id="2147483904" r:id="rId9"/>
    <p:sldLayoutId id="2147483898" r:id="rId10"/>
    <p:sldLayoutId id="2147483905" r:id="rId11"/>
    <p:sldLayoutId id="214748390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600"/>
        </a:spcBef>
        <a:spcAft>
          <a:spcPts val="80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w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3.e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24936" cy="2664296"/>
          </a:xfrm>
        </p:spPr>
        <p:txBody>
          <a:bodyPr anchor="ctr"/>
          <a:lstStyle/>
          <a:p>
            <a:pPr algn="ctr"/>
            <a:r>
              <a:rPr lang="en-US" sz="6600" dirty="0"/>
              <a:t>Why do interest rates change?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 bwMode="auto">
          <a:xfrm>
            <a:off x="323528" y="3284984"/>
            <a:ext cx="856895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9pPr>
          </a:lstStyle>
          <a:p>
            <a:pPr algn="ctr"/>
            <a:r>
              <a:rPr lang="it-IT" cap="none" dirty="0"/>
              <a:t>Luigi Vena</a:t>
            </a:r>
          </a:p>
          <a:p>
            <a:pPr algn="ctr"/>
            <a:r>
              <a:rPr lang="it-IT" cap="none" dirty="0"/>
              <a:t>02/26/2018 </a:t>
            </a:r>
          </a:p>
          <a:p>
            <a:pPr algn="ctr"/>
            <a:r>
              <a:rPr lang="it-IT" cap="none" dirty="0"/>
              <a:t>LIUC – Università Cattaneo</a:t>
            </a:r>
          </a:p>
        </p:txBody>
      </p:sp>
    </p:spTree>
    <p:extLst>
      <p:ext uri="{BB962C8B-B14F-4D97-AF65-F5344CB8AC3E}">
        <p14:creationId xmlns:p14="http://schemas.microsoft.com/office/powerpoint/2010/main" val="401275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Bonds are debt, whereas shares are equity.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The primary advantage of being a creditor is that you have a higher claim on assets than shareholders do: that is, in the case of bankruptcy, bondholders will be paid before shareholders.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However, bondholders do not share in the profits if a company does well – they are entitled only to the principal plus interest.</a:t>
            </a:r>
            <a:endParaRPr lang="en-GB" sz="24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Bonds vs shares</a:t>
            </a:r>
          </a:p>
        </p:txBody>
      </p:sp>
    </p:spTree>
    <p:extLst>
      <p:ext uri="{BB962C8B-B14F-4D97-AF65-F5344CB8AC3E}">
        <p14:creationId xmlns:p14="http://schemas.microsoft.com/office/powerpoint/2010/main" val="4009513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1200"/>
              </a:spcBef>
              <a:spcAft>
                <a:spcPts val="1800"/>
              </a:spcAft>
            </a:pPr>
            <a:r>
              <a:rPr lang="en-GB" sz="2800" dirty="0"/>
              <a:t>Maturity:</a:t>
            </a:r>
            <a:br>
              <a:rPr lang="en-GB" sz="2400" dirty="0"/>
            </a:br>
            <a:r>
              <a:rPr lang="en-GB" sz="2400" dirty="0"/>
              <a:t>The maturity of a bond refers to the date that the debt will cease to exist.</a:t>
            </a:r>
          </a:p>
          <a:p>
            <a:pPr algn="l"/>
            <a:r>
              <a:rPr lang="en-GB" sz="2800" dirty="0"/>
              <a:t>Term to maturity:</a:t>
            </a:r>
            <a:br>
              <a:rPr lang="en-GB" sz="2400" dirty="0"/>
            </a:br>
            <a:r>
              <a:rPr lang="en-GB" sz="2400" dirty="0"/>
              <a:t>The term to maturity of a bond is the number of periods after which the issuer will repay the obligation.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Bonds </a:t>
            </a:r>
            <a:r>
              <a:rPr lang="it-IT" dirty="0" err="1"/>
              <a:t>key</a:t>
            </a:r>
            <a:r>
              <a:rPr lang="it-IT" dirty="0"/>
              <a:t> </a:t>
            </a:r>
            <a:r>
              <a:rPr lang="it-IT" dirty="0" err="1"/>
              <a:t>features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1516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dirty="0">
                <a:solidFill>
                  <a:srgbClr val="000000"/>
                </a:solidFill>
              </a:rPr>
              <a:t>Face value (a.k.a. Redemption value/ Par value):</a:t>
            </a:r>
            <a:br>
              <a:rPr lang="en-GB" sz="2400" dirty="0">
                <a:solidFill>
                  <a:srgbClr val="000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>The face value is the amount that the issuer agrees to repay the bondholder on the maturity date.</a:t>
            </a:r>
          </a:p>
          <a:p>
            <a:pPr algn="l"/>
            <a:r>
              <a:rPr lang="en-GB" sz="2800" dirty="0">
                <a:solidFill>
                  <a:srgbClr val="000000"/>
                </a:solidFill>
              </a:rPr>
              <a:t>Coupon Rate:</a:t>
            </a:r>
            <a:br>
              <a:rPr lang="en-GB" sz="2400" dirty="0">
                <a:solidFill>
                  <a:srgbClr val="000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>The coupon rate is the interest rate used to compute the coupon that the issuer agrees to pay each period. It can vary or be fixed.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Bonds </a:t>
            </a:r>
            <a:r>
              <a:rPr lang="it-IT" dirty="0" err="1"/>
              <a:t>key</a:t>
            </a:r>
            <a:r>
              <a:rPr lang="it-IT" dirty="0"/>
              <a:t> </a:t>
            </a:r>
            <a:r>
              <a:rPr lang="it-IT" dirty="0" err="1"/>
              <a:t>features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461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GB" dirty="0">
                <a:solidFill>
                  <a:srgbClr val="000000"/>
                </a:solidFill>
              </a:rPr>
              <a:t>The money market consists of very short term debt securities that usually are highly marketable.</a:t>
            </a: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GB" dirty="0">
                <a:solidFill>
                  <a:srgbClr val="000000"/>
                </a:solidFill>
              </a:rPr>
              <a:t>The most marketable securities of the money markets are the US Treasury-Bills (or simply T-bills).</a:t>
            </a: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GB" dirty="0">
                <a:solidFill>
                  <a:srgbClr val="000000"/>
                </a:solidFill>
              </a:rPr>
              <a:t>T-bills are issued at initial maturity of 1 month, 3 months, 6 months and 1 year.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Focus: T-bill and Money Market</a:t>
            </a:r>
          </a:p>
        </p:txBody>
      </p:sp>
    </p:spTree>
    <p:extLst>
      <p:ext uri="{BB962C8B-B14F-4D97-AF65-F5344CB8AC3E}">
        <p14:creationId xmlns:p14="http://schemas.microsoft.com/office/powerpoint/2010/main" val="376258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With respect to the issuer, bonds can be classified into:</a:t>
            </a:r>
          </a:p>
          <a:p>
            <a:pPr>
              <a:buFont typeface="Wingdings" charset="2"/>
              <a:buChar char="ü"/>
            </a:pPr>
            <a:r>
              <a:rPr lang="en-GB" sz="2400" dirty="0"/>
              <a:t>Sovereign governments B;</a:t>
            </a:r>
          </a:p>
          <a:p>
            <a:pPr>
              <a:buFont typeface="Wingdings" charset="2"/>
              <a:buChar char="ü"/>
            </a:pPr>
            <a:r>
              <a:rPr lang="en-GB" sz="2400" dirty="0"/>
              <a:t>Local government authorities B;</a:t>
            </a:r>
          </a:p>
          <a:p>
            <a:pPr>
              <a:buFont typeface="Wingdings" charset="2"/>
              <a:buChar char="ü"/>
            </a:pPr>
            <a:r>
              <a:rPr lang="en-GB" sz="2400" dirty="0"/>
              <a:t>Supranational bodies B (e.g. the World Bank);</a:t>
            </a:r>
          </a:p>
          <a:p>
            <a:pPr>
              <a:buFont typeface="Wingdings" charset="2"/>
              <a:buChar char="ü"/>
            </a:pPr>
            <a:r>
              <a:rPr lang="en-GB" sz="2400" dirty="0"/>
              <a:t>Corporate B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Bond categories</a:t>
            </a:r>
          </a:p>
        </p:txBody>
      </p:sp>
    </p:spTree>
    <p:extLst>
      <p:ext uri="{BB962C8B-B14F-4D97-AF65-F5344CB8AC3E}">
        <p14:creationId xmlns:p14="http://schemas.microsoft.com/office/powerpoint/2010/main" val="2317033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/>
              <a:t>According to the interest payment scheme, bond can be classified into:</a:t>
            </a:r>
          </a:p>
          <a:p>
            <a:r>
              <a:rPr lang="en-GB" sz="2400"/>
              <a:t>ZCB – Zero Coupon Bond</a:t>
            </a:r>
          </a:p>
          <a:p>
            <a:r>
              <a:rPr lang="en-GB" sz="2400"/>
              <a:t>CB – Coupon Bond, in turn classified into: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ü"/>
            </a:pPr>
            <a:r>
              <a:rPr lang="en-GB" sz="2400"/>
              <a:t>Fixed income bond which, in all period, pay the same coupon;</a:t>
            </a:r>
          </a:p>
          <a:p>
            <a:pPr lvl="1">
              <a:buClr>
                <a:schemeClr val="accent2"/>
              </a:buClr>
              <a:buFont typeface="Wingdings" charset="2"/>
              <a:buChar char="ü"/>
            </a:pPr>
            <a:r>
              <a:rPr lang="en-GB" sz="2400"/>
              <a:t>Floating Rate Notes which have, for each period, a different interest rate depending on a specific “underlying” interest rate.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Bond </a:t>
            </a:r>
            <a:r>
              <a:rPr lang="it-IT" dirty="0" err="1"/>
              <a:t>categories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8113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The Zero Coupon Bond is a debt instruments which grants the lender a profit originated by the difference between:</a:t>
            </a:r>
          </a:p>
          <a:p>
            <a:r>
              <a:rPr lang="en-GB" sz="2800" dirty="0"/>
              <a:t>Issuing Price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Face/Nominal Value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Zero Coupon Bond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1475656" y="5589240"/>
            <a:ext cx="5904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1475656" y="5589240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7362448" y="508518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6516216" y="472726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Face Value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7236296" y="559615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331640" y="520724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043608" y="610004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Price</a:t>
            </a:r>
          </a:p>
        </p:txBody>
      </p:sp>
    </p:spTree>
    <p:extLst>
      <p:ext uri="{BB962C8B-B14F-4D97-AF65-F5344CB8AC3E}">
        <p14:creationId xmlns:p14="http://schemas.microsoft.com/office/powerpoint/2010/main" val="1262438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Since the interest rate of a Zero Coupon Bond is implicit in the difference between the issuing price and the par value…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GB" sz="2400" dirty="0"/>
              <a:t>EG, the interest rate of a 1Y ZCB.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Valuation of a ZCB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2421096" y="4437112"/>
                <a:ext cx="4536504" cy="1033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it-IT" sz="3600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sub>
                      </m:sSub>
                      <m:r>
                        <a:rPr lang="it-IT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3600" b="0" i="1" smtClean="0">
                              <a:latin typeface="Cambria Math" panose="02040503050406030204" pitchFamily="18" charset="0"/>
                            </a:rPr>
                            <m:t>𝐹𝑉</m:t>
                          </m:r>
                        </m:num>
                        <m:den>
                          <m:r>
                            <a:rPr lang="it-IT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it-IT" sz="36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096" y="4437112"/>
                <a:ext cx="4536504" cy="103355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5113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The fixed income bond grants the owner</a:t>
            </a:r>
          </a:p>
          <a:p>
            <a:pPr lvl="1"/>
            <a:r>
              <a:rPr lang="en-GB" sz="2400" dirty="0"/>
              <a:t>the payment of a certain amount of interest each period and </a:t>
            </a:r>
          </a:p>
          <a:p>
            <a:pPr lvl="1"/>
            <a:r>
              <a:rPr lang="en-GB" sz="2400" dirty="0"/>
              <a:t>the repayment of the principal at the maturity.</a:t>
            </a:r>
          </a:p>
          <a:p>
            <a:r>
              <a:rPr lang="en-GB" sz="2400" dirty="0"/>
              <a:t>In all periods (e.g. quarters, years…) the interest is computed on the same interest rate which remains fixed over time.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Fixed Income Bonds</a:t>
            </a:r>
          </a:p>
        </p:txBody>
      </p:sp>
    </p:spTree>
    <p:extLst>
      <p:ext uri="{BB962C8B-B14F-4D97-AF65-F5344CB8AC3E}">
        <p14:creationId xmlns:p14="http://schemas.microsoft.com/office/powerpoint/2010/main" val="2331802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612648" y="3140968"/>
            <a:ext cx="8153400" cy="295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7800"/>
              </a:spcBef>
              <a:buFont typeface="Wingdings" pitchFamily="2" charset="2"/>
              <a:buNone/>
            </a:pPr>
            <a:r>
              <a:rPr lang="en-GB" dirty="0"/>
              <a:t>Where,</a:t>
            </a:r>
          </a:p>
          <a:p>
            <a:pPr lvl="1"/>
            <a:r>
              <a:rPr lang="en-GB" dirty="0"/>
              <a:t>P is the fair price of the bond</a:t>
            </a:r>
          </a:p>
          <a:p>
            <a:pPr lvl="1"/>
            <a:r>
              <a:rPr lang="en-GB" dirty="0"/>
              <a:t>C is the coupon</a:t>
            </a:r>
          </a:p>
          <a:p>
            <a:pPr lvl="1"/>
            <a:r>
              <a:rPr lang="en-GB" dirty="0"/>
              <a:t>FV is the par (or face) value</a:t>
            </a:r>
          </a:p>
          <a:p>
            <a:pPr lvl="1"/>
            <a:r>
              <a:rPr lang="en-GB" dirty="0"/>
              <a:t>r is the interest rate.</a:t>
            </a:r>
          </a:p>
        </p:txBody>
      </p:sp>
      <p:graphicFrame>
        <p:nvGraphicFramePr>
          <p:cNvPr id="4" name="Segnaposto contenuto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48553"/>
              </p:ext>
            </p:extLst>
          </p:nvPr>
        </p:nvGraphicFramePr>
        <p:xfrm>
          <a:off x="292052" y="1700808"/>
          <a:ext cx="8523129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zione" r:id="rId3" imgW="2755800" imgH="419040" progId="Equation.3">
                  <p:embed/>
                </p:oleObj>
              </mc:Choice>
              <mc:Fallback>
                <p:oleObj name="Equazione" r:id="rId3" imgW="275580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2052" y="1700808"/>
                        <a:ext cx="8523129" cy="1296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Valuation of Fixed-Income Bonds</a:t>
            </a:r>
          </a:p>
        </p:txBody>
      </p:sp>
    </p:spTree>
    <p:extLst>
      <p:ext uri="{BB962C8B-B14F-4D97-AF65-F5344CB8AC3E}">
        <p14:creationId xmlns:p14="http://schemas.microsoft.com/office/powerpoint/2010/main" val="742022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International Financial </a:t>
            </a:r>
            <a:r>
              <a:rPr lang="it-IT" dirty="0" err="1">
                <a:solidFill>
                  <a:schemeClr val="tx1"/>
                </a:solidFill>
              </a:rPr>
              <a:t>Markets</a:t>
            </a:r>
            <a:r>
              <a:rPr lang="it-IT" dirty="0">
                <a:solidFill>
                  <a:schemeClr val="tx1"/>
                </a:solidFill>
              </a:rPr>
              <a:t> – 02/26/2018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1691680" y="332656"/>
            <a:ext cx="7200800" cy="4176464"/>
          </a:xfrm>
          <a:prstGeom prst="rect">
            <a:avLst/>
          </a:prstGeom>
          <a:solidFill>
            <a:schemeClr val="accent1">
              <a:tint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GB" sz="4000" cap="small" dirty="0"/>
              <a:t>Today’s Agenda</a:t>
            </a:r>
          </a:p>
          <a:p>
            <a:pPr marL="457200" indent="-457200">
              <a:spcBef>
                <a:spcPts val="1300"/>
              </a:spcBef>
              <a:buFont typeface="Wingdings" charset="2"/>
              <a:buChar char="q"/>
            </a:pPr>
            <a:r>
              <a:rPr lang="en-US" sz="2400" dirty="0"/>
              <a:t>Debt and Bonds</a:t>
            </a:r>
          </a:p>
          <a:p>
            <a:pPr marL="457200" indent="-457200">
              <a:spcBef>
                <a:spcPts val="1300"/>
              </a:spcBef>
              <a:buFont typeface="Wingdings" charset="2"/>
              <a:buChar char="q"/>
            </a:pPr>
            <a:r>
              <a:rPr lang="en-US" sz="2400" dirty="0"/>
              <a:t>Changes in interest rates</a:t>
            </a:r>
          </a:p>
          <a:p>
            <a:pPr marL="457200" indent="-457200">
              <a:spcBef>
                <a:spcPts val="1300"/>
              </a:spcBef>
              <a:buFont typeface="Wingdings" charset="2"/>
              <a:buChar char="q"/>
            </a:pPr>
            <a:r>
              <a:rPr lang="en-US" sz="2400" dirty="0"/>
              <a:t>Supply and demand in the bond market</a:t>
            </a:r>
          </a:p>
          <a:p>
            <a:pPr marL="457200" indent="-457200">
              <a:spcBef>
                <a:spcPts val="1300"/>
              </a:spcBef>
              <a:buFont typeface="Wingdings" charset="2"/>
              <a:buChar char="q"/>
            </a:pPr>
            <a:r>
              <a:rPr lang="en-US" sz="2400" dirty="0"/>
              <a:t>Yield curve</a:t>
            </a:r>
          </a:p>
          <a:p>
            <a:pPr marL="457200" indent="-457200">
              <a:spcBef>
                <a:spcPts val="1300"/>
              </a:spcBef>
              <a:buFont typeface="Wingdings" charset="2"/>
              <a:buChar char="q"/>
            </a:pPr>
            <a:r>
              <a:rPr lang="en-US" sz="2400" dirty="0"/>
              <a:t>Spot and forward contracts</a:t>
            </a:r>
          </a:p>
          <a:p>
            <a:pPr marL="457200" indent="-457200">
              <a:spcBef>
                <a:spcPts val="1300"/>
              </a:spcBef>
              <a:buFont typeface="Wingdings" charset="2"/>
              <a:buChar char="q"/>
            </a:pPr>
            <a:r>
              <a:rPr lang="en-US" sz="2400" dirty="0"/>
              <a:t>Bond pricing</a:t>
            </a:r>
          </a:p>
          <a:p>
            <a:endParaRPr lang="en-GB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 bwMode="auto">
          <a:xfrm>
            <a:off x="1691680" y="5661248"/>
            <a:ext cx="7200800" cy="1016496"/>
          </a:xfrm>
          <a:prstGeom prst="rect">
            <a:avLst/>
          </a:prstGeom>
          <a:solidFill>
            <a:schemeClr val="accent1">
              <a:tint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Mishkin</a:t>
            </a:r>
            <a:r>
              <a:rPr lang="en-GB" dirty="0"/>
              <a:t>, Eakins – </a:t>
            </a:r>
            <a:r>
              <a:rPr lang="en-GB" dirty="0" err="1"/>
              <a:t>ch.</a:t>
            </a:r>
            <a:r>
              <a:rPr lang="en-GB" dirty="0"/>
              <a:t> 3,4 and 5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b="11369"/>
          <a:stretch/>
        </p:blipFill>
        <p:spPr>
          <a:xfrm>
            <a:off x="5983850" y="404664"/>
            <a:ext cx="2836622" cy="205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28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Compute the fair price of the following three bonds:</a:t>
            </a:r>
          </a:p>
          <a:p>
            <a:pPr lvl="1">
              <a:spcBef>
                <a:spcPts val="0"/>
              </a:spcBef>
            </a:pPr>
            <a:r>
              <a:rPr lang="en-GB" sz="2400" dirty="0"/>
              <a:t>Interest paid on a yearly basis;</a:t>
            </a:r>
          </a:p>
          <a:p>
            <a:pPr lvl="1">
              <a:spcBef>
                <a:spcPts val="0"/>
              </a:spcBef>
            </a:pPr>
            <a:r>
              <a:rPr lang="en-GB" sz="2400" dirty="0"/>
              <a:t>Face value: 100$.</a:t>
            </a:r>
          </a:p>
          <a:p>
            <a:pPr lvl="1">
              <a:spcBef>
                <a:spcPts val="0"/>
              </a:spcBef>
            </a:pPr>
            <a:r>
              <a:rPr lang="en-GB" sz="2400" dirty="0"/>
              <a:t>Time to maturity: 3 years</a:t>
            </a:r>
          </a:p>
          <a:p>
            <a:pPr lvl="1">
              <a:spcBef>
                <a:spcPts val="0"/>
              </a:spcBef>
            </a:pPr>
            <a:r>
              <a:rPr lang="en-GB" sz="2400" dirty="0"/>
              <a:t>Interest rate, r=5%. </a:t>
            </a:r>
          </a:p>
          <a:p>
            <a:pPr lvl="1">
              <a:spcBef>
                <a:spcPts val="0"/>
              </a:spcBef>
            </a:pPr>
            <a:r>
              <a:rPr lang="en-GB" sz="2400" dirty="0"/>
              <a:t>Coupon rate:</a:t>
            </a:r>
          </a:p>
          <a:p>
            <a:pPr lvl="2"/>
            <a:r>
              <a:rPr lang="en-GB" sz="2000" dirty="0"/>
              <a:t>7% on annual basis, for the 1</a:t>
            </a:r>
            <a:r>
              <a:rPr lang="en-GB" sz="2000" baseline="30000" dirty="0"/>
              <a:t>st</a:t>
            </a:r>
            <a:r>
              <a:rPr lang="en-GB" sz="2000" dirty="0"/>
              <a:t> bond</a:t>
            </a:r>
          </a:p>
          <a:p>
            <a:pPr lvl="2"/>
            <a:r>
              <a:rPr lang="en-GB" sz="2000" dirty="0"/>
              <a:t>5% on annual basis, for the 2</a:t>
            </a:r>
            <a:r>
              <a:rPr lang="en-GB" sz="2000" baseline="30000" dirty="0"/>
              <a:t>st</a:t>
            </a:r>
            <a:r>
              <a:rPr lang="en-GB" sz="2000" dirty="0"/>
              <a:t> bond</a:t>
            </a:r>
          </a:p>
          <a:p>
            <a:pPr lvl="2"/>
            <a:r>
              <a:rPr lang="en-GB" sz="2000" dirty="0"/>
              <a:t>3% on annual basis, for the 3</a:t>
            </a:r>
            <a:r>
              <a:rPr lang="en-GB" sz="2000" baseline="30000" dirty="0"/>
              <a:t>st</a:t>
            </a:r>
            <a:r>
              <a:rPr lang="en-GB" sz="2000" dirty="0"/>
              <a:t> bond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Fixed Income Bond</a:t>
            </a:r>
          </a:p>
        </p:txBody>
      </p:sp>
    </p:spTree>
    <p:extLst>
      <p:ext uri="{BB962C8B-B14F-4D97-AF65-F5344CB8AC3E}">
        <p14:creationId xmlns:p14="http://schemas.microsoft.com/office/powerpoint/2010/main" val="1123564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fair price of a bond depends on two rate:</a:t>
            </a:r>
          </a:p>
          <a:p>
            <a:pPr lvl="1"/>
            <a:r>
              <a:rPr lang="en-GB" dirty="0"/>
              <a:t>Discount rate, </a:t>
            </a:r>
            <a:r>
              <a:rPr lang="en-GB" i="1" dirty="0"/>
              <a:t>r</a:t>
            </a:r>
          </a:p>
          <a:p>
            <a:pPr lvl="1"/>
            <a:r>
              <a:rPr lang="en-GB" dirty="0"/>
              <a:t>Coupon rate, </a:t>
            </a:r>
            <a:r>
              <a:rPr lang="en-GB" i="1" dirty="0"/>
              <a:t>c</a:t>
            </a:r>
          </a:p>
          <a:p>
            <a:pPr marL="0" indent="0">
              <a:buNone/>
            </a:pPr>
            <a:r>
              <a:rPr lang="en-GB" dirty="0"/>
              <a:t>More precisely, if</a:t>
            </a:r>
          </a:p>
          <a:p>
            <a:pPr lvl="1">
              <a:spcAft>
                <a:spcPts val="1800"/>
              </a:spcAft>
            </a:pPr>
            <a:r>
              <a:rPr lang="en-GB" dirty="0"/>
              <a:t> </a:t>
            </a:r>
          </a:p>
          <a:p>
            <a:pPr lvl="1">
              <a:spcAft>
                <a:spcPts val="1800"/>
              </a:spcAft>
            </a:pPr>
            <a:r>
              <a:rPr lang="en-GB" dirty="0"/>
              <a:t> </a:t>
            </a:r>
          </a:p>
          <a:p>
            <a:pPr lvl="1">
              <a:spcAft>
                <a:spcPts val="1800"/>
              </a:spcAft>
            </a:pPr>
            <a:r>
              <a:rPr lang="en-GB" dirty="0"/>
              <a:t>           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Bonds fair price</a:t>
            </a:r>
          </a:p>
        </p:txBody>
      </p:sp>
      <p:graphicFrame>
        <p:nvGraphicFramePr>
          <p:cNvPr id="6" name="Segnaposto contenu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315252"/>
              </p:ext>
            </p:extLst>
          </p:nvPr>
        </p:nvGraphicFramePr>
        <p:xfrm>
          <a:off x="1318977" y="3717032"/>
          <a:ext cx="258921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1" name="Equazione" r:id="rId3" imgW="1015920" imgH="177480" progId="Equation.3">
                  <p:embed/>
                </p:oleObj>
              </mc:Choice>
              <mc:Fallback>
                <p:oleObj name="Equazione" r:id="rId3" imgW="10159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8977" y="3717032"/>
                        <a:ext cx="2589213" cy="45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Segnaposto contenu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024378"/>
              </p:ext>
            </p:extLst>
          </p:nvPr>
        </p:nvGraphicFramePr>
        <p:xfrm>
          <a:off x="1318975" y="4442535"/>
          <a:ext cx="258921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" name="Equazione" r:id="rId5" imgW="1015920" imgH="177480" progId="Equation.3">
                  <p:embed/>
                </p:oleObj>
              </mc:Choice>
              <mc:Fallback>
                <p:oleObj name="Equazione" r:id="rId5" imgW="10159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18975" y="4442535"/>
                        <a:ext cx="2589213" cy="45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Segnaposto contenu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133711"/>
              </p:ext>
            </p:extLst>
          </p:nvPr>
        </p:nvGraphicFramePr>
        <p:xfrm>
          <a:off x="1318975" y="5168038"/>
          <a:ext cx="258921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" name="Equazione" r:id="rId7" imgW="1015920" imgH="177480" progId="Equation.3">
                  <p:embed/>
                </p:oleObj>
              </mc:Choice>
              <mc:Fallback>
                <p:oleObj name="Equazione" r:id="rId7" imgW="10159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18975" y="5168038"/>
                        <a:ext cx="2589213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6249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To discount the different cash flows granted to the bondholder we used the same interest rate, r.</a:t>
            </a:r>
          </a:p>
          <a:p>
            <a:r>
              <a:rPr lang="en-US" sz="2400" dirty="0"/>
              <a:t>However it is important to know that:</a:t>
            </a:r>
          </a:p>
          <a:p>
            <a:pPr lvl="1"/>
            <a:r>
              <a:rPr lang="en-US" sz="2400" dirty="0"/>
              <a:t>Interest rates may, and usually do, vary over time;</a:t>
            </a:r>
          </a:p>
          <a:p>
            <a:pPr lvl="1"/>
            <a:r>
              <a:rPr lang="en-US" sz="2400" dirty="0"/>
              <a:t>The 1y interest rate differs from the 2y interest rate. That is to say, each maturity has its interest rate.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Bonds fair price</a:t>
            </a:r>
          </a:p>
        </p:txBody>
      </p:sp>
    </p:spTree>
    <p:extLst>
      <p:ext uri="{BB962C8B-B14F-4D97-AF65-F5344CB8AC3E}">
        <p14:creationId xmlns:p14="http://schemas.microsoft.com/office/powerpoint/2010/main" val="1282429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International Financial </a:t>
            </a:r>
            <a:r>
              <a:rPr lang="it-IT" dirty="0" err="1">
                <a:solidFill>
                  <a:schemeClr val="tx1"/>
                </a:solidFill>
              </a:rPr>
              <a:t>Markets</a:t>
            </a:r>
            <a:r>
              <a:rPr lang="it-IT" dirty="0">
                <a:solidFill>
                  <a:schemeClr val="tx1"/>
                </a:solidFill>
              </a:rPr>
              <a:t> – 02/26/2018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1691680" y="332656"/>
            <a:ext cx="7200800" cy="4176464"/>
          </a:xfrm>
          <a:prstGeom prst="rect">
            <a:avLst/>
          </a:prstGeom>
          <a:solidFill>
            <a:schemeClr val="accent1">
              <a:tint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GB" sz="4000" cap="small" dirty="0"/>
              <a:t>Today’s Agenda</a:t>
            </a:r>
          </a:p>
          <a:p>
            <a:pPr marL="457200" indent="-457200">
              <a:spcBef>
                <a:spcPts val="1300"/>
              </a:spcBef>
              <a:buFont typeface="Wingdings" charset="2"/>
              <a:buChar char="q"/>
            </a:pPr>
            <a:r>
              <a:rPr lang="en-US" sz="2400" dirty="0"/>
              <a:t>Debt and Bonds</a:t>
            </a:r>
          </a:p>
          <a:p>
            <a:pPr marL="457200" indent="-457200">
              <a:spcBef>
                <a:spcPts val="1300"/>
              </a:spcBef>
              <a:buFont typeface="Wingdings" charset="2"/>
              <a:buChar char="q"/>
            </a:pPr>
            <a:r>
              <a:rPr lang="en-US" sz="2400" b="1" dirty="0"/>
              <a:t>Changes in interest rates</a:t>
            </a:r>
          </a:p>
          <a:p>
            <a:pPr marL="457200" indent="-457200">
              <a:spcBef>
                <a:spcPts val="1300"/>
              </a:spcBef>
              <a:buFont typeface="Wingdings" charset="2"/>
              <a:buChar char="q"/>
            </a:pPr>
            <a:r>
              <a:rPr lang="en-US" sz="2400" dirty="0"/>
              <a:t>Supply and demand in the bond market</a:t>
            </a:r>
          </a:p>
          <a:p>
            <a:pPr marL="457200" indent="-457200">
              <a:spcBef>
                <a:spcPts val="1300"/>
              </a:spcBef>
              <a:buFont typeface="Wingdings" charset="2"/>
              <a:buChar char="q"/>
            </a:pPr>
            <a:r>
              <a:rPr lang="en-US" sz="2400" dirty="0"/>
              <a:t>Yield curve</a:t>
            </a:r>
          </a:p>
          <a:p>
            <a:pPr marL="457200" indent="-457200">
              <a:spcBef>
                <a:spcPts val="1300"/>
              </a:spcBef>
              <a:buFont typeface="Wingdings" charset="2"/>
              <a:buChar char="q"/>
            </a:pPr>
            <a:r>
              <a:rPr lang="en-US" sz="2400" dirty="0"/>
              <a:t>Spot and forward contracts</a:t>
            </a:r>
          </a:p>
          <a:p>
            <a:pPr marL="457200" indent="-457200">
              <a:spcBef>
                <a:spcPts val="1300"/>
              </a:spcBef>
              <a:buFont typeface="Wingdings" charset="2"/>
              <a:buChar char="q"/>
            </a:pPr>
            <a:r>
              <a:rPr lang="en-US" sz="2400" dirty="0"/>
              <a:t>Bond pricing</a:t>
            </a:r>
          </a:p>
          <a:p>
            <a:endParaRPr lang="en-GB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 bwMode="auto">
          <a:xfrm>
            <a:off x="1691680" y="5661248"/>
            <a:ext cx="7200800" cy="1016496"/>
          </a:xfrm>
          <a:prstGeom prst="rect">
            <a:avLst/>
          </a:prstGeom>
          <a:solidFill>
            <a:schemeClr val="accent1">
              <a:tint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Mishkin</a:t>
            </a:r>
            <a:r>
              <a:rPr lang="en-GB" dirty="0"/>
              <a:t>, Eakins – </a:t>
            </a:r>
            <a:r>
              <a:rPr lang="en-GB" dirty="0" err="1"/>
              <a:t>ch.</a:t>
            </a:r>
            <a:r>
              <a:rPr lang="en-GB" dirty="0"/>
              <a:t> 3,4 and 5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b="11369"/>
          <a:stretch/>
        </p:blipFill>
        <p:spPr>
          <a:xfrm>
            <a:off x="5983850" y="404664"/>
            <a:ext cx="2836622" cy="205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09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77" y="1557338"/>
            <a:ext cx="7588784" cy="5040312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interest rates change?</a:t>
            </a:r>
          </a:p>
        </p:txBody>
      </p:sp>
    </p:spTree>
    <p:extLst>
      <p:ext uri="{BB962C8B-B14F-4D97-AF65-F5344CB8AC3E}">
        <p14:creationId xmlns:p14="http://schemas.microsoft.com/office/powerpoint/2010/main" val="4084197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We have seen that bond prices determine the level of the interest rates.</a:t>
            </a:r>
          </a:p>
          <a:p>
            <a:r>
              <a:rPr lang="en-US" sz="2400" dirty="0"/>
              <a:t>Changes in bond prices determine changes in interest rates.</a:t>
            </a:r>
          </a:p>
          <a:p>
            <a:r>
              <a:rPr lang="en-US" sz="2400" dirty="0"/>
              <a:t>If we explain why bond prices change, we can also explain why interest rates change.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interest rates change?</a:t>
            </a:r>
          </a:p>
        </p:txBody>
      </p:sp>
    </p:spTree>
    <p:extLst>
      <p:ext uri="{BB962C8B-B14F-4D97-AF65-F5344CB8AC3E}">
        <p14:creationId xmlns:p14="http://schemas.microsoft.com/office/powerpoint/2010/main" val="373566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International Financial </a:t>
            </a:r>
            <a:r>
              <a:rPr lang="it-IT" dirty="0" err="1">
                <a:solidFill>
                  <a:schemeClr val="tx1"/>
                </a:solidFill>
              </a:rPr>
              <a:t>Markets</a:t>
            </a:r>
            <a:r>
              <a:rPr lang="it-IT" dirty="0">
                <a:solidFill>
                  <a:schemeClr val="tx1"/>
                </a:solidFill>
              </a:rPr>
              <a:t> – 02/26/2018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1691680" y="332656"/>
            <a:ext cx="7200800" cy="4176464"/>
          </a:xfrm>
          <a:prstGeom prst="rect">
            <a:avLst/>
          </a:prstGeom>
          <a:solidFill>
            <a:schemeClr val="accent1">
              <a:tint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GB" sz="4000" cap="small" dirty="0"/>
              <a:t>Today’s Agenda</a:t>
            </a:r>
          </a:p>
          <a:p>
            <a:pPr marL="457200" indent="-457200">
              <a:spcBef>
                <a:spcPts val="1300"/>
              </a:spcBef>
              <a:buFont typeface="Wingdings" charset="2"/>
              <a:buChar char="q"/>
            </a:pPr>
            <a:r>
              <a:rPr lang="en-US" sz="2400" dirty="0"/>
              <a:t>Debt and Bonds</a:t>
            </a:r>
          </a:p>
          <a:p>
            <a:pPr marL="457200" indent="-457200">
              <a:spcBef>
                <a:spcPts val="1300"/>
              </a:spcBef>
              <a:buFont typeface="Wingdings" charset="2"/>
              <a:buChar char="q"/>
            </a:pPr>
            <a:r>
              <a:rPr lang="en-US" sz="2400" dirty="0"/>
              <a:t>Changes in interest rates</a:t>
            </a:r>
          </a:p>
          <a:p>
            <a:pPr marL="457200" indent="-457200">
              <a:spcBef>
                <a:spcPts val="1300"/>
              </a:spcBef>
              <a:buFont typeface="Wingdings" charset="2"/>
              <a:buChar char="q"/>
            </a:pPr>
            <a:r>
              <a:rPr lang="en-US" sz="2400" b="1" dirty="0"/>
              <a:t>Supply and demand in the bond market</a:t>
            </a:r>
          </a:p>
          <a:p>
            <a:pPr marL="457200" indent="-457200">
              <a:spcBef>
                <a:spcPts val="1300"/>
              </a:spcBef>
              <a:buFont typeface="Wingdings" charset="2"/>
              <a:buChar char="q"/>
            </a:pPr>
            <a:r>
              <a:rPr lang="en-US" sz="2400" dirty="0"/>
              <a:t>Yield curve</a:t>
            </a:r>
          </a:p>
          <a:p>
            <a:pPr marL="457200" indent="-457200">
              <a:spcBef>
                <a:spcPts val="1300"/>
              </a:spcBef>
              <a:buFont typeface="Wingdings" charset="2"/>
              <a:buChar char="q"/>
            </a:pPr>
            <a:r>
              <a:rPr lang="en-US" sz="2400" dirty="0"/>
              <a:t>Spot and forward contracts</a:t>
            </a:r>
          </a:p>
          <a:p>
            <a:pPr marL="457200" indent="-457200">
              <a:spcBef>
                <a:spcPts val="1300"/>
              </a:spcBef>
              <a:buFont typeface="Wingdings" charset="2"/>
              <a:buChar char="q"/>
            </a:pPr>
            <a:r>
              <a:rPr lang="en-US" sz="2400" dirty="0"/>
              <a:t>Bond pricing</a:t>
            </a:r>
          </a:p>
          <a:p>
            <a:endParaRPr lang="en-GB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 bwMode="auto">
          <a:xfrm>
            <a:off x="1691680" y="5661248"/>
            <a:ext cx="7200800" cy="1016496"/>
          </a:xfrm>
          <a:prstGeom prst="rect">
            <a:avLst/>
          </a:prstGeom>
          <a:solidFill>
            <a:schemeClr val="accent1">
              <a:tint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Mishkin</a:t>
            </a:r>
            <a:r>
              <a:rPr lang="en-GB" dirty="0"/>
              <a:t>, Eakins – </a:t>
            </a:r>
            <a:r>
              <a:rPr lang="en-GB" dirty="0" err="1"/>
              <a:t>ch.</a:t>
            </a:r>
            <a:r>
              <a:rPr lang="en-GB" dirty="0"/>
              <a:t> 3,4 and 5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b="11369"/>
          <a:stretch/>
        </p:blipFill>
        <p:spPr>
          <a:xfrm>
            <a:off x="5983850" y="404664"/>
            <a:ext cx="2836622" cy="205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7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Bond prices determine the interest rates levels</a:t>
            </a:r>
          </a:p>
          <a:p>
            <a:r>
              <a:rPr lang="en-US" sz="2800" dirty="0"/>
              <a:t>Bond prices represent equilibrium condition in the bond market</a:t>
            </a:r>
          </a:p>
          <a:p>
            <a:r>
              <a:rPr lang="en-US" sz="2800" dirty="0"/>
              <a:t>That is to say, each price is formed when the demand meets the supply.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and Demand in the Bond Market</a:t>
            </a:r>
          </a:p>
        </p:txBody>
      </p:sp>
    </p:spTree>
    <p:extLst>
      <p:ext uri="{BB962C8B-B14F-4D97-AF65-F5344CB8AC3E}">
        <p14:creationId xmlns:p14="http://schemas.microsoft.com/office/powerpoint/2010/main" val="1783025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As every demand curve, the one of the bonds represents the relationship between the demanded quantity and the price when all other economic variables are held constant.</a:t>
            </a:r>
          </a:p>
          <a:p>
            <a:r>
              <a:rPr lang="en-US" sz="2800" dirty="0"/>
              <a:t>As every supply curve, the one of the bonds represents the relationship between the quantity supplied and the price when all other variables are held constant.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and Demand in the Bond Market</a:t>
            </a:r>
          </a:p>
        </p:txBody>
      </p:sp>
    </p:spTree>
    <p:extLst>
      <p:ext uri="{BB962C8B-B14F-4D97-AF65-F5344CB8AC3E}">
        <p14:creationId xmlns:p14="http://schemas.microsoft.com/office/powerpoint/2010/main" val="2656157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Market equilibrium occurs when the amount that people are willing to buy (demand) equals the amount that people are willing to sell (supply) at a given price.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and Demand in the Bond Market</a:t>
            </a:r>
          </a:p>
        </p:txBody>
      </p:sp>
      <p:pic>
        <p:nvPicPr>
          <p:cNvPr id="4" name="Picture 2" descr="G:\MishkinEakins_PPT\MishinEakins_PPT\Art\Ch04\fig040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39"/>
          <a:stretch/>
        </p:blipFill>
        <p:spPr bwMode="auto">
          <a:xfrm>
            <a:off x="1259632" y="3270144"/>
            <a:ext cx="5832648" cy="363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588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International Financial </a:t>
            </a:r>
            <a:r>
              <a:rPr lang="it-IT" dirty="0" err="1">
                <a:solidFill>
                  <a:schemeClr val="tx1"/>
                </a:solidFill>
              </a:rPr>
              <a:t>Markets</a:t>
            </a:r>
            <a:r>
              <a:rPr lang="it-IT" dirty="0">
                <a:solidFill>
                  <a:schemeClr val="tx1"/>
                </a:solidFill>
              </a:rPr>
              <a:t> – 02/26/2018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1691680" y="332656"/>
            <a:ext cx="7200800" cy="4176464"/>
          </a:xfrm>
          <a:prstGeom prst="rect">
            <a:avLst/>
          </a:prstGeom>
          <a:solidFill>
            <a:schemeClr val="accent1">
              <a:tint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GB" sz="4000" cap="small" dirty="0"/>
              <a:t>Today’s Agenda</a:t>
            </a:r>
          </a:p>
          <a:p>
            <a:pPr marL="457200" indent="-457200">
              <a:spcBef>
                <a:spcPts val="1300"/>
              </a:spcBef>
              <a:buFont typeface="Wingdings" charset="2"/>
              <a:buChar char="q"/>
            </a:pPr>
            <a:r>
              <a:rPr lang="en-US" sz="2400" b="1" dirty="0"/>
              <a:t>Debt and Bonds</a:t>
            </a:r>
          </a:p>
          <a:p>
            <a:pPr marL="457200" indent="-457200">
              <a:spcBef>
                <a:spcPts val="1300"/>
              </a:spcBef>
              <a:buFont typeface="Wingdings" charset="2"/>
              <a:buChar char="q"/>
            </a:pPr>
            <a:r>
              <a:rPr lang="en-US" sz="2400" dirty="0"/>
              <a:t>Changes in interest rates</a:t>
            </a:r>
          </a:p>
          <a:p>
            <a:pPr marL="457200" indent="-457200">
              <a:spcBef>
                <a:spcPts val="1300"/>
              </a:spcBef>
              <a:buFont typeface="Wingdings" charset="2"/>
              <a:buChar char="q"/>
            </a:pPr>
            <a:r>
              <a:rPr lang="en-US" sz="2400" dirty="0"/>
              <a:t>Supply and demand in the bond market</a:t>
            </a:r>
          </a:p>
          <a:p>
            <a:pPr marL="457200" indent="-457200">
              <a:spcBef>
                <a:spcPts val="1300"/>
              </a:spcBef>
              <a:buFont typeface="Wingdings" charset="2"/>
              <a:buChar char="q"/>
            </a:pPr>
            <a:r>
              <a:rPr lang="en-US" sz="2400" dirty="0"/>
              <a:t>Yield curve</a:t>
            </a:r>
          </a:p>
          <a:p>
            <a:pPr marL="457200" indent="-457200">
              <a:spcBef>
                <a:spcPts val="1300"/>
              </a:spcBef>
              <a:buFont typeface="Wingdings" charset="2"/>
              <a:buChar char="q"/>
            </a:pPr>
            <a:r>
              <a:rPr lang="en-US" sz="2400" dirty="0"/>
              <a:t>Spot and forward contracts</a:t>
            </a:r>
          </a:p>
          <a:p>
            <a:pPr marL="457200" indent="-457200">
              <a:spcBef>
                <a:spcPts val="1300"/>
              </a:spcBef>
              <a:buFont typeface="Wingdings" charset="2"/>
              <a:buChar char="q"/>
            </a:pPr>
            <a:r>
              <a:rPr lang="en-US" sz="2400" dirty="0"/>
              <a:t>Bond pricing</a:t>
            </a:r>
          </a:p>
          <a:p>
            <a:endParaRPr lang="en-GB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 bwMode="auto">
          <a:xfrm>
            <a:off x="1691680" y="5661248"/>
            <a:ext cx="7200800" cy="1016496"/>
          </a:xfrm>
          <a:prstGeom prst="rect">
            <a:avLst/>
          </a:prstGeom>
          <a:solidFill>
            <a:schemeClr val="accent1">
              <a:tint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Mishkin</a:t>
            </a:r>
            <a:r>
              <a:rPr lang="en-GB" dirty="0"/>
              <a:t>, Eakins – </a:t>
            </a:r>
            <a:r>
              <a:rPr lang="en-GB" dirty="0" err="1"/>
              <a:t>ch.</a:t>
            </a:r>
            <a:r>
              <a:rPr lang="en-GB" dirty="0"/>
              <a:t> 3,4 and 5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b="11369"/>
          <a:stretch/>
        </p:blipFill>
        <p:spPr>
          <a:xfrm>
            <a:off x="5983850" y="404664"/>
            <a:ext cx="2836622" cy="205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614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 asset is a piece of property that is a store of value. An individual who want to purchase an asset must take into account:</a:t>
            </a:r>
          </a:p>
          <a:p>
            <a:pPr lvl="1"/>
            <a:r>
              <a:rPr lang="en-US" sz="2800" dirty="0"/>
              <a:t>Wealth</a:t>
            </a:r>
          </a:p>
          <a:p>
            <a:pPr lvl="1"/>
            <a:r>
              <a:rPr lang="en-US" sz="2800" dirty="0"/>
              <a:t>Expected Return</a:t>
            </a:r>
          </a:p>
          <a:p>
            <a:pPr lvl="1"/>
            <a:r>
              <a:rPr lang="en-US" sz="2800" dirty="0"/>
              <a:t>Risk</a:t>
            </a:r>
          </a:p>
          <a:p>
            <a:pPr lvl="1"/>
            <a:r>
              <a:rPr lang="en-US" sz="2800" dirty="0"/>
              <a:t>Liquidity</a:t>
            </a:r>
          </a:p>
          <a:p>
            <a:endParaRPr lang="en-US" sz="28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Determinants of Asset Demand</a:t>
            </a:r>
          </a:p>
        </p:txBody>
      </p:sp>
    </p:spTree>
    <p:extLst>
      <p:ext uri="{BB962C8B-B14F-4D97-AF65-F5344CB8AC3E}">
        <p14:creationId xmlns:p14="http://schemas.microsoft.com/office/powerpoint/2010/main" val="601028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5"/>
                </a:solidFill>
              </a:rPr>
              <a:t>Wealth</a:t>
            </a:r>
          </a:p>
          <a:p>
            <a:r>
              <a:rPr lang="en-US" sz="2800" dirty="0"/>
              <a:t>Should the wealth increase, the demand for asset may increase, due to the more resources available with which to purchase assets.</a:t>
            </a:r>
          </a:p>
          <a:p>
            <a:r>
              <a:rPr lang="en-US" sz="2800" dirty="0"/>
              <a:t>All else equal, the greater is the wealth the greater will be the quantity demanded for an asset.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Determinants of Assets Demand</a:t>
            </a:r>
          </a:p>
        </p:txBody>
      </p:sp>
    </p:spTree>
    <p:extLst>
      <p:ext uri="{BB962C8B-B14F-4D97-AF65-F5344CB8AC3E}">
        <p14:creationId xmlns:p14="http://schemas.microsoft.com/office/powerpoint/2010/main" val="22450095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5"/>
                </a:solidFill>
              </a:rPr>
              <a:t>Expected Returns</a:t>
            </a:r>
          </a:p>
          <a:p>
            <a:r>
              <a:rPr lang="en-US" sz="2800" dirty="0"/>
              <a:t>When we make a decision to buy an asset, we are influenced by what we expect the return on that asset to be.</a:t>
            </a:r>
          </a:p>
          <a:p>
            <a:r>
              <a:rPr lang="en-US" sz="2800" dirty="0"/>
              <a:t>If a Walt Disney bond has a return of 15% half of the time and 5% the other half, its expected return is…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Determinants of Assets Demand</a:t>
            </a:r>
          </a:p>
        </p:txBody>
      </p:sp>
    </p:spTree>
    <p:extLst>
      <p:ext uri="{BB962C8B-B14F-4D97-AF65-F5344CB8AC3E}">
        <p14:creationId xmlns:p14="http://schemas.microsoft.com/office/powerpoint/2010/main" val="721169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5"/>
                </a:solidFill>
              </a:rPr>
              <a:t>Expected Returns</a:t>
            </a:r>
          </a:p>
          <a:p>
            <a:r>
              <a:rPr lang="en-US" sz="2800" dirty="0"/>
              <a:t>When we make a decision to buy an asset, we are influenced by what we expect the return on that asset to be.</a:t>
            </a:r>
          </a:p>
          <a:p>
            <a:r>
              <a:rPr lang="en-US" sz="2800" dirty="0"/>
              <a:t>If a Walt Disney bond has a return of 15% half of the time and 5% the other half, its expected return is… </a:t>
            </a:r>
            <a:r>
              <a:rPr lang="en-US" sz="2800" b="1" dirty="0">
                <a:solidFill>
                  <a:schemeClr val="accent5"/>
                </a:solidFill>
              </a:rPr>
              <a:t>10%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Determinants of Assets Demand</a:t>
            </a:r>
          </a:p>
        </p:txBody>
      </p:sp>
    </p:spTree>
    <p:extLst>
      <p:ext uri="{BB962C8B-B14F-4D97-AF65-F5344CB8AC3E}">
        <p14:creationId xmlns:p14="http://schemas.microsoft.com/office/powerpoint/2010/main" val="42799225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/>
                    </a:solidFill>
                  </a:rPr>
                  <a:t>Expected Returns</a:t>
                </a:r>
              </a:p>
              <a:p>
                <a:r>
                  <a:rPr lang="en-US" dirty="0"/>
                  <a:t>You can imagine the expected return as the weighted average of all possible returns.</a:t>
                </a:r>
              </a:p>
              <a:p>
                <a:r>
                  <a:rPr lang="en-US" dirty="0"/>
                  <a:t>The weights are the probabilities of occurrence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it-IT" b="0" dirty="0"/>
              </a:p>
              <a:p>
                <a:pPr marL="0" indent="0">
                  <a:buNone/>
                </a:pP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sz="2400" dirty="0"/>
                  <a:t> is the expected return, n the number of possible outcomes,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the return in the </a:t>
                </a:r>
                <a:r>
                  <a:rPr lang="en-US" sz="2400" dirty="0" err="1"/>
                  <a:t>i-th</a:t>
                </a:r>
                <a:r>
                  <a:rPr lang="en-US" sz="2400" dirty="0"/>
                  <a:t> state of nature,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the probability of occurrence of the </a:t>
                </a:r>
                <a:r>
                  <a:rPr lang="en-US" sz="2400" dirty="0" err="1"/>
                  <a:t>i-th</a:t>
                </a:r>
                <a:r>
                  <a:rPr lang="en-US" sz="2400" dirty="0"/>
                  <a:t> return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38" r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Determinants of Assets Demand</a:t>
            </a:r>
          </a:p>
        </p:txBody>
      </p:sp>
    </p:spTree>
    <p:extLst>
      <p:ext uri="{BB962C8B-B14F-4D97-AF65-F5344CB8AC3E}">
        <p14:creationId xmlns:p14="http://schemas.microsoft.com/office/powerpoint/2010/main" val="1770607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5"/>
                </a:solidFill>
              </a:rPr>
              <a:t>Expected Returns</a:t>
            </a:r>
          </a:p>
          <a:p>
            <a:r>
              <a:rPr lang="en-US" dirty="0"/>
              <a:t>An increase in an asset’s expected return relative to that of an alternative assets, holding everything else unchanged, raises the quantity demanded of the asset. It happens if:</a:t>
            </a:r>
          </a:p>
          <a:p>
            <a:pPr lvl="1"/>
            <a:r>
              <a:rPr lang="en-US" dirty="0"/>
              <a:t>The expected return on the asset increases, while the ones of the other assets remain the same.</a:t>
            </a:r>
          </a:p>
          <a:p>
            <a:pPr lvl="1"/>
            <a:r>
              <a:rPr lang="en-US" dirty="0"/>
              <a:t>The expected return on alternative assets fall while the return on the asset remains constant.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Determinants of Assets Demand</a:t>
            </a:r>
          </a:p>
        </p:txBody>
      </p:sp>
    </p:spTree>
    <p:extLst>
      <p:ext uri="{BB962C8B-B14F-4D97-AF65-F5344CB8AC3E}">
        <p14:creationId xmlns:p14="http://schemas.microsoft.com/office/powerpoint/2010/main" val="33152962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chemeClr val="accent5"/>
                    </a:solidFill>
                  </a:rPr>
                  <a:t>Risk</a:t>
                </a:r>
              </a:p>
              <a:p>
                <a:r>
                  <a:rPr lang="en-US" sz="2400" dirty="0"/>
                  <a:t>The degree of risk (or uncertainty) of asset’s returns also affects the demand for the asset.</a:t>
                </a:r>
              </a:p>
              <a:p>
                <a:r>
                  <a:rPr lang="en-US" sz="2400" dirty="0"/>
                  <a:t>Consider the two alternative assets:</a:t>
                </a:r>
              </a:p>
              <a:p>
                <a:pPr lvl="1"/>
                <a:r>
                  <a:rPr lang="en-US" sz="2400" dirty="0"/>
                  <a:t>A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=15%,</m:t>
                    </m:r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=50%;</m:t>
                    </m:r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=5%,</m:t>
                    </m:r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=50%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B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2400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it-IT" sz="2400" i="1">
                        <a:latin typeface="Cambria Math" panose="02040503050406030204" pitchFamily="18" charset="0"/>
                      </a:rPr>
                      <m:t>%,</m:t>
                    </m:r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it-IT" sz="2400" i="1">
                        <a:latin typeface="Cambria Math" panose="02040503050406030204" pitchFamily="18" charset="0"/>
                      </a:rPr>
                      <m:t>0%;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38" r="-10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Determinants of Assets Demand</a:t>
            </a:r>
          </a:p>
        </p:txBody>
      </p:sp>
    </p:spTree>
    <p:extLst>
      <p:ext uri="{BB962C8B-B14F-4D97-AF65-F5344CB8AC3E}">
        <p14:creationId xmlns:p14="http://schemas.microsoft.com/office/powerpoint/2010/main" val="13875404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5"/>
                </a:solidFill>
              </a:rPr>
              <a:t>Risk</a:t>
            </a:r>
          </a:p>
          <a:p>
            <a:r>
              <a:rPr lang="en-US" sz="2400" dirty="0"/>
              <a:t>A has an expected return of 10%; B has a fixed certain return of 10%.</a:t>
            </a:r>
          </a:p>
          <a:p>
            <a:r>
              <a:rPr lang="en-US" sz="2400" dirty="0"/>
              <a:t>However, A has uncertainty associated with its returns and, hence, a greater risk than B.</a:t>
            </a:r>
          </a:p>
          <a:p>
            <a:r>
              <a:rPr lang="en-US" sz="2400" dirty="0"/>
              <a:t>To evaluate the asset’s riskiness, we will use the standard deviation.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Determinants of Assets Demand</a:t>
            </a:r>
          </a:p>
        </p:txBody>
      </p:sp>
    </p:spTree>
    <p:extLst>
      <p:ext uri="{BB962C8B-B14F-4D97-AF65-F5344CB8AC3E}">
        <p14:creationId xmlns:p14="http://schemas.microsoft.com/office/powerpoint/2010/main" val="26339208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b="1" dirty="0">
                    <a:solidFill>
                      <a:schemeClr val="accent5"/>
                    </a:solidFill>
                  </a:rPr>
                  <a:t>Risk</a:t>
                </a:r>
                <a:endParaRPr lang="en-US" sz="2000" dirty="0"/>
              </a:p>
              <a:p>
                <a:r>
                  <a:rPr lang="en-US" sz="2400" dirty="0"/>
                  <a:t>The standard deviation (</a:t>
                </a:r>
                <a:r>
                  <a:rPr lang="en-US" sz="2400" dirty="0" err="1"/>
                  <a:t>sd</a:t>
                </a:r>
                <a:r>
                  <a:rPr lang="en-US" sz="2400" dirty="0"/>
                  <a:t> or </a:t>
                </a:r>
                <a:r>
                  <a:rPr lang="en-US" sz="2400" dirty="0">
                    <a:sym typeface="Symbol" panose="05050102010706020507" pitchFamily="18" charset="2"/>
                  </a:rPr>
                  <a:t>) is a statistical measure that summarize how far are the observation from the mean value.</a:t>
                </a: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We compute the </a:t>
                </a:r>
                <a:r>
                  <a:rPr lang="en-US" sz="2400" dirty="0" err="1">
                    <a:sym typeface="Symbol" panose="05050102010706020507" pitchFamily="18" charset="2"/>
                  </a:rPr>
                  <a:t>sd</a:t>
                </a:r>
                <a:r>
                  <a:rPr lang="en-US" sz="2400" dirty="0">
                    <a:sym typeface="Symbol" panose="05050102010706020507" pitchFamily="18" charset="2"/>
                  </a:rPr>
                  <a:t> in the following way: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it-IT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dirty="0"/>
              </a:p>
              <a:p>
                <a:r>
                  <a:rPr lang="en-US" sz="2400" dirty="0"/>
                  <a:t>The higher the standard deviation, the greater the risk of an asset.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49" r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Determinants of Assets Demand</a:t>
            </a:r>
          </a:p>
        </p:txBody>
      </p:sp>
    </p:spTree>
    <p:extLst>
      <p:ext uri="{BB962C8B-B14F-4D97-AF65-F5344CB8AC3E}">
        <p14:creationId xmlns:p14="http://schemas.microsoft.com/office/powerpoint/2010/main" val="9045920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5"/>
                </a:solidFill>
              </a:rPr>
              <a:t>Risk</a:t>
            </a:r>
            <a:endParaRPr lang="en-US" sz="3200" dirty="0"/>
          </a:p>
          <a:p>
            <a:r>
              <a:rPr lang="en-US" sz="2400" dirty="0"/>
              <a:t>A risk-averse person prefer less risky assets;</a:t>
            </a:r>
          </a:p>
          <a:p>
            <a:r>
              <a:rPr lang="en-US" sz="2400" dirty="0"/>
              <a:t>On the contrary,  a risk-lover person prefer most risky assets.</a:t>
            </a:r>
          </a:p>
          <a:p>
            <a:r>
              <a:rPr lang="en-US" sz="2400" dirty="0"/>
              <a:t>The majority of people are risk-averse, especially when evaluating financial decisions.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Determinants of Assets Demand</a:t>
            </a:r>
          </a:p>
        </p:txBody>
      </p:sp>
    </p:spTree>
    <p:extLst>
      <p:ext uri="{BB962C8B-B14F-4D97-AF65-F5344CB8AC3E}">
        <p14:creationId xmlns:p14="http://schemas.microsoft.com/office/powerpoint/2010/main" val="3030762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Present value</a:t>
            </a:r>
          </a:p>
          <a:p>
            <a:r>
              <a:rPr lang="en-US" dirty="0"/>
              <a:t>The concept of present value (or discounted value) is based on the notion that a “</a:t>
            </a:r>
            <a:r>
              <a:rPr lang="en-US" i="1" dirty="0"/>
              <a:t>dollar today is worth more than a dollar tomorrow”</a:t>
            </a:r>
            <a:endParaRPr lang="en-US" dirty="0"/>
          </a:p>
          <a:p>
            <a:r>
              <a:rPr lang="en-US" dirty="0"/>
              <a:t>The process of computing today’s value of monetary units received in the future is called discounting</a:t>
            </a:r>
          </a:p>
          <a:p>
            <a:r>
              <a:rPr lang="en-US" dirty="0"/>
              <a:t>The present value permits us to compare the value of two instruments with very different timing of their cash flows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237757" y="5411592"/>
                <a:ext cx="27335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𝐹𝑉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/(1+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57" y="5411592"/>
                <a:ext cx="2733569" cy="369332"/>
              </a:xfrm>
              <a:prstGeom prst="rect">
                <a:avLst/>
              </a:prstGeom>
              <a:blipFill>
                <a:blip r:embed="rId2"/>
                <a:stretch>
                  <a:fillRect l="-1786" r="-3348" b="-3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3643360" y="5411592"/>
                <a:ext cx="24354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𝐹𝑉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360" y="5411592"/>
                <a:ext cx="2435475" cy="369332"/>
              </a:xfrm>
              <a:prstGeom prst="rect">
                <a:avLst/>
              </a:prstGeom>
              <a:blipFill>
                <a:blip r:embed="rId3"/>
                <a:stretch>
                  <a:fillRect l="-2256" r="-251" b="-3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6750869" y="5399666"/>
                <a:ext cx="2199256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𝐹𝑉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869" y="5399666"/>
                <a:ext cx="2199256" cy="381258"/>
              </a:xfrm>
              <a:prstGeom prst="rect">
                <a:avLst/>
              </a:prstGeom>
              <a:blipFill>
                <a:blip r:embed="rId4"/>
                <a:stretch>
                  <a:fillRect l="-2216" b="-96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/>
          <p:cNvSpPr txBox="1"/>
          <p:nvPr/>
        </p:nvSpPr>
        <p:spPr>
          <a:xfrm>
            <a:off x="793485" y="5986804"/>
            <a:ext cx="1622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1"/>
                </a:solidFill>
                <a:latin typeface="+mj-lt"/>
              </a:rPr>
              <a:t>Simple rate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778332" y="5991671"/>
            <a:ext cx="2165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1"/>
                </a:solidFill>
                <a:latin typeface="+mj-lt"/>
              </a:rPr>
              <a:t>Compound rate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750869" y="5986804"/>
            <a:ext cx="2213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+mj-lt"/>
              </a:rPr>
              <a:t>Continuous rate</a:t>
            </a:r>
          </a:p>
        </p:txBody>
      </p:sp>
    </p:spTree>
    <p:extLst>
      <p:ext uri="{BB962C8B-B14F-4D97-AF65-F5344CB8AC3E}">
        <p14:creationId xmlns:p14="http://schemas.microsoft.com/office/powerpoint/2010/main" val="24676430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5"/>
                    </a:solidFill>
                  </a:rPr>
                  <a:t>Risk - Exercise</a:t>
                </a:r>
                <a:endParaRPr lang="en-US" sz="2800" dirty="0"/>
              </a:p>
              <a:p>
                <a:r>
                  <a:rPr lang="en-US" sz="2400" dirty="0"/>
                  <a:t>Consider once again the two investments A and B:</a:t>
                </a:r>
              </a:p>
              <a:p>
                <a:pPr lvl="1"/>
                <a:r>
                  <a:rPr lang="en-US" sz="2400" dirty="0"/>
                  <a:t>A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2400" i="1">
                        <a:latin typeface="Cambria Math" panose="02040503050406030204" pitchFamily="18" charset="0"/>
                      </a:rPr>
                      <m:t>=15%,</m:t>
                    </m:r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2400" i="1">
                        <a:latin typeface="Cambria Math" panose="02040503050406030204" pitchFamily="18" charset="0"/>
                      </a:rPr>
                      <m:t>=50%;</m:t>
                    </m:r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2400" i="1">
                        <a:latin typeface="Cambria Math" panose="02040503050406030204" pitchFamily="18" charset="0"/>
                      </a:rPr>
                      <m:t>=5%,</m:t>
                    </m:r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2400" i="1">
                        <a:latin typeface="Cambria Math" panose="02040503050406030204" pitchFamily="18" charset="0"/>
                      </a:rPr>
                      <m:t>=50%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B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2400" i="1">
                        <a:latin typeface="Cambria Math" panose="02040503050406030204" pitchFamily="18" charset="0"/>
                      </a:rPr>
                      <m:t>=10%,</m:t>
                    </m:r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2400" i="1">
                        <a:latin typeface="Cambria Math" panose="02040503050406030204" pitchFamily="18" charset="0"/>
                      </a:rPr>
                      <m:t>=100%;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Of the two assets, which is riskier?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9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Determinants of Assets Demand</a:t>
            </a:r>
          </a:p>
        </p:txBody>
      </p:sp>
    </p:spTree>
    <p:extLst>
      <p:ext uri="{BB962C8B-B14F-4D97-AF65-F5344CB8AC3E}">
        <p14:creationId xmlns:p14="http://schemas.microsoft.com/office/powerpoint/2010/main" val="12234961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b="1" dirty="0">
                    <a:solidFill>
                      <a:schemeClr val="accent5"/>
                    </a:solidFill>
                  </a:rPr>
                  <a:t>Risk</a:t>
                </a:r>
                <a:endParaRPr lang="en-US" sz="2800" dirty="0"/>
              </a:p>
              <a:p>
                <a:r>
                  <a:rPr lang="en-US" sz="2800" dirty="0"/>
                  <a:t>The Expected Return of A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=50%∗15%+50%∗5%=10%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Its Standard Deviation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  <m:r>
                        <a:rPr lang="it-IT" sz="28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50%</m:t>
                          </m:r>
                          <m:sSup>
                            <m:sSup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15%−10%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+50%(5%−10%)^2</m:t>
                          </m:r>
                        </m:e>
                      </m:rad>
                    </m:oMath>
                  </m:oMathPara>
                </a14:m>
                <a:endParaRPr lang="it-IT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it-I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0.25%</m:t>
                          </m:r>
                        </m:e>
                      </m:rad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=5%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Determinants of Assets Demand</a:t>
            </a:r>
          </a:p>
        </p:txBody>
      </p:sp>
    </p:spTree>
    <p:extLst>
      <p:ext uri="{BB962C8B-B14F-4D97-AF65-F5344CB8AC3E}">
        <p14:creationId xmlns:p14="http://schemas.microsoft.com/office/powerpoint/2010/main" val="41424512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b="1" dirty="0">
                    <a:solidFill>
                      <a:schemeClr val="accent5"/>
                    </a:solidFill>
                  </a:rPr>
                  <a:t>Risk</a:t>
                </a:r>
                <a:endParaRPr lang="en-US" sz="2800" dirty="0"/>
              </a:p>
              <a:p>
                <a:r>
                  <a:rPr lang="en-US" sz="2800" dirty="0"/>
                  <a:t>The Expected Return of B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=100%∗10%=10%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Its Standard Deviation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  <m:r>
                        <a:rPr lang="it-IT" sz="28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100%(10%−10%)^2</m:t>
                          </m:r>
                        </m:e>
                      </m:rad>
                    </m:oMath>
                  </m:oMathPara>
                </a14:m>
                <a:endParaRPr lang="it-IT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it-I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0%</m:t>
                          </m:r>
                        </m:e>
                      </m:rad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=0%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Determinants of Assets Demand</a:t>
            </a:r>
          </a:p>
        </p:txBody>
      </p:sp>
    </p:spTree>
    <p:extLst>
      <p:ext uri="{BB962C8B-B14F-4D97-AF65-F5344CB8AC3E}">
        <p14:creationId xmlns:p14="http://schemas.microsoft.com/office/powerpoint/2010/main" val="25249314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b="1" dirty="0">
                    <a:solidFill>
                      <a:schemeClr val="accent5"/>
                    </a:solidFill>
                  </a:rPr>
                  <a:t>Risk</a:t>
                </a:r>
                <a:endParaRPr lang="it-IT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it-I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Sup>
                        <m:sSubSupPr>
                          <m:ctrlPr>
                            <a:rPr lang="it-I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it-I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  <m:r>
                        <a:rPr lang="it-IT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𝑟𝑖𝑠𝑘𝑖𝑒𝑟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𝑡h𝑎𝑛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Holding everything else constant, if an asset’s risk rises relative to that of alternative assets, its quantity demanded will fall.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49" r="-1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Determinants of Assets Demand</a:t>
            </a:r>
          </a:p>
        </p:txBody>
      </p:sp>
    </p:spTree>
    <p:extLst>
      <p:ext uri="{BB962C8B-B14F-4D97-AF65-F5344CB8AC3E}">
        <p14:creationId xmlns:p14="http://schemas.microsoft.com/office/powerpoint/2010/main" val="41787521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5"/>
                </a:solidFill>
              </a:rPr>
              <a:t>Risk</a:t>
            </a:r>
            <a:endParaRPr lang="it-IT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Picture 1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813581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Determinants of Assets Demand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475656" y="3789040"/>
            <a:ext cx="504056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475656" y="4581128"/>
            <a:ext cx="1008112" cy="216024"/>
          </a:xfrm>
          <a:prstGeom prst="rect">
            <a:avLst/>
          </a:prstGeom>
          <a:solidFill>
            <a:srgbClr val="E1D6BC"/>
          </a:solidFill>
          <a:ln>
            <a:solidFill>
              <a:srgbClr val="E1D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568240" y="4797152"/>
            <a:ext cx="195448" cy="211968"/>
          </a:xfrm>
          <a:prstGeom prst="rect">
            <a:avLst/>
          </a:prstGeom>
          <a:solidFill>
            <a:srgbClr val="E1D6BC"/>
          </a:solidFill>
          <a:ln>
            <a:solidFill>
              <a:srgbClr val="E1D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51508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5"/>
                </a:solidFill>
              </a:rPr>
              <a:t>Liquidity</a:t>
            </a:r>
          </a:p>
          <a:p>
            <a:r>
              <a:rPr lang="en-US" sz="2400" dirty="0"/>
              <a:t>Another factor that affects the demand for an asset is how quickly it can be converted into cash at low cost.</a:t>
            </a:r>
          </a:p>
          <a:p>
            <a:r>
              <a:rPr lang="en-US" sz="2400" dirty="0"/>
              <a:t>That is to say, how much the asset is liquid.</a:t>
            </a:r>
          </a:p>
          <a:p>
            <a:r>
              <a:rPr lang="en-US" sz="2400" dirty="0"/>
              <a:t>All being equal</a:t>
            </a:r>
            <a:r>
              <a:rPr lang="en-US" sz="2400"/>
              <a:t>, the </a:t>
            </a:r>
            <a:r>
              <a:rPr lang="en-US" sz="2400" dirty="0"/>
              <a:t>more liquid an asset is relative to alternative assets, the more desirable it is, and the greater will be the quantity demanded.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Determinants of Assets Demand</a:t>
            </a:r>
          </a:p>
        </p:txBody>
      </p:sp>
    </p:spTree>
    <p:extLst>
      <p:ext uri="{BB962C8B-B14F-4D97-AF65-F5344CB8AC3E}">
        <p14:creationId xmlns:p14="http://schemas.microsoft.com/office/powerpoint/2010/main" val="4057114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382467"/>
              </p:ext>
            </p:extLst>
          </p:nvPr>
        </p:nvGraphicFramePr>
        <p:xfrm>
          <a:off x="292100" y="2276872"/>
          <a:ext cx="8567737" cy="348863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53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3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5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408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Variable</a:t>
                      </a:r>
                    </a:p>
                  </a:txBody>
                  <a:tcPr marL="96087" marR="960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Change in variable</a:t>
                      </a:r>
                    </a:p>
                  </a:txBody>
                  <a:tcPr marL="96087" marR="960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Change in quantity demanded</a:t>
                      </a:r>
                    </a:p>
                  </a:txBody>
                  <a:tcPr marL="96087" marR="9608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258">
                <a:tc>
                  <a:txBody>
                    <a:bodyPr/>
                    <a:lstStyle/>
                    <a:p>
                      <a:r>
                        <a:rPr lang="en-US" dirty="0"/>
                        <a:t>Wealth</a:t>
                      </a:r>
                    </a:p>
                  </a:txBody>
                  <a:tcPr marL="96087" marR="960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Symbol" panose="05050102010706020507" pitchFamily="18" charset="2"/>
                        </a:rPr>
                        <a:t></a:t>
                      </a:r>
                      <a:endParaRPr lang="en-US" dirty="0"/>
                    </a:p>
                  </a:txBody>
                  <a:tcPr marL="96087" marR="9608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ym typeface="Symbol" panose="05050102010706020507" pitchFamily="18" charset="2"/>
                        </a:rPr>
                        <a:t></a:t>
                      </a:r>
                      <a:endParaRPr lang="en-US" dirty="0"/>
                    </a:p>
                  </a:txBody>
                  <a:tcPr marL="96087" marR="9608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258">
                <a:tc>
                  <a:txBody>
                    <a:bodyPr/>
                    <a:lstStyle/>
                    <a:p>
                      <a:r>
                        <a:rPr lang="en-US" dirty="0"/>
                        <a:t>Expected</a:t>
                      </a:r>
                      <a:r>
                        <a:rPr lang="en-US" baseline="0" dirty="0"/>
                        <a:t> return relative to other assets</a:t>
                      </a:r>
                      <a:endParaRPr lang="en-US" dirty="0"/>
                    </a:p>
                  </a:txBody>
                  <a:tcPr marL="96087" marR="9608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ym typeface="Symbol" panose="05050102010706020507" pitchFamily="18" charset="2"/>
                        </a:rPr>
                        <a:t></a:t>
                      </a:r>
                      <a:endParaRPr lang="en-US" dirty="0"/>
                    </a:p>
                  </a:txBody>
                  <a:tcPr marL="96087" marR="9608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ym typeface="Symbol" panose="05050102010706020507" pitchFamily="18" charset="2"/>
                        </a:rPr>
                        <a:t></a:t>
                      </a:r>
                      <a:endParaRPr lang="en-US" dirty="0"/>
                    </a:p>
                  </a:txBody>
                  <a:tcPr marL="96087" marR="9608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258">
                <a:tc>
                  <a:txBody>
                    <a:bodyPr/>
                    <a:lstStyle/>
                    <a:p>
                      <a:r>
                        <a:rPr lang="en-US" dirty="0"/>
                        <a:t>Risk relative to other assets</a:t>
                      </a:r>
                    </a:p>
                  </a:txBody>
                  <a:tcPr marL="96087" marR="9608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ym typeface="Symbol" panose="05050102010706020507" pitchFamily="18" charset="2"/>
                        </a:rPr>
                        <a:t></a:t>
                      </a:r>
                      <a:endParaRPr lang="en-US" dirty="0"/>
                    </a:p>
                  </a:txBody>
                  <a:tcPr marL="96087" marR="960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Symbol" panose="05050102010706020507" pitchFamily="18" charset="2"/>
                        </a:rPr>
                        <a:t></a:t>
                      </a:r>
                      <a:endParaRPr lang="en-US" dirty="0"/>
                    </a:p>
                  </a:txBody>
                  <a:tcPr marL="96087" marR="9608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258">
                <a:tc>
                  <a:txBody>
                    <a:bodyPr/>
                    <a:lstStyle/>
                    <a:p>
                      <a:r>
                        <a:rPr lang="en-US" dirty="0"/>
                        <a:t>Liquidity relative to other assets</a:t>
                      </a:r>
                    </a:p>
                  </a:txBody>
                  <a:tcPr marL="96087" marR="9608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ym typeface="Symbol" panose="05050102010706020507" pitchFamily="18" charset="2"/>
                        </a:rPr>
                        <a:t></a:t>
                      </a:r>
                      <a:endParaRPr lang="en-US" dirty="0"/>
                    </a:p>
                  </a:txBody>
                  <a:tcPr marL="96087" marR="9608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ym typeface="Symbol" panose="05050102010706020507" pitchFamily="18" charset="2"/>
                        </a:rPr>
                        <a:t></a:t>
                      </a:r>
                      <a:endParaRPr lang="en-US" dirty="0"/>
                    </a:p>
                  </a:txBody>
                  <a:tcPr marL="96087" marR="9608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Determinants of Assets Demand</a:t>
            </a:r>
          </a:p>
        </p:txBody>
      </p:sp>
    </p:spTree>
    <p:extLst>
      <p:ext uri="{BB962C8B-B14F-4D97-AF65-F5344CB8AC3E}">
        <p14:creationId xmlns:p14="http://schemas.microsoft.com/office/powerpoint/2010/main" val="8376247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5"/>
                </a:solidFill>
              </a:rPr>
              <a:t>Wealth</a:t>
            </a:r>
            <a:endParaRPr lang="en-US" sz="2800" dirty="0"/>
          </a:p>
          <a:p>
            <a:r>
              <a:rPr lang="en-US" sz="2400" dirty="0"/>
              <a:t>When economy is growing rapidly and wealth is increasing the demanded quantity at each price increases.</a:t>
            </a:r>
          </a:p>
          <a:p>
            <a:r>
              <a:rPr lang="en-US" sz="2400" dirty="0"/>
              <a:t>As a consequence, the demand curve shifts to the right.</a:t>
            </a:r>
          </a:p>
          <a:p>
            <a:pPr marL="319088" lvl="1" indent="-319088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en-US" altLang="en-US" sz="3200" dirty="0"/>
          </a:p>
          <a:p>
            <a:pPr marL="319088" lvl="1" indent="-319088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altLang="en-US" sz="3200" dirty="0"/>
              <a:t>Economy </a:t>
            </a:r>
            <a:r>
              <a:rPr lang="en-US" altLang="en-US" sz="3200" dirty="0">
                <a:sym typeface="Symbol" panose="05050102010706020507" pitchFamily="18" charset="2"/>
              </a:rPr>
              <a:t></a:t>
            </a:r>
            <a:r>
              <a:rPr lang="en-US" altLang="en-US" sz="3200" dirty="0"/>
              <a:t>, wealth </a:t>
            </a:r>
            <a:r>
              <a:rPr lang="en-US" altLang="en-US" sz="3200" dirty="0">
                <a:sym typeface="Symbol" panose="05050102010706020507" pitchFamily="18" charset="2"/>
              </a:rPr>
              <a:t>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Bd</a:t>
            </a:r>
            <a:r>
              <a:rPr lang="en-US" altLang="en-US" sz="3200" dirty="0"/>
              <a:t> </a:t>
            </a:r>
            <a:r>
              <a:rPr lang="en-US" altLang="en-US" sz="3200" dirty="0">
                <a:sym typeface="Symbol" panose="05050102010706020507" pitchFamily="18" charset="2"/>
              </a:rPr>
              <a:t>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Bd</a:t>
            </a:r>
            <a:r>
              <a:rPr lang="en-US" altLang="en-US" sz="3200" dirty="0"/>
              <a:t> shifts to the right.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Shifts in the Demand for Bonds</a:t>
            </a:r>
          </a:p>
        </p:txBody>
      </p:sp>
    </p:spTree>
    <p:extLst>
      <p:ext uri="{BB962C8B-B14F-4D97-AF65-F5344CB8AC3E}">
        <p14:creationId xmlns:p14="http://schemas.microsoft.com/office/powerpoint/2010/main" val="8026746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5"/>
                </a:solidFill>
              </a:rPr>
              <a:t>Wealth</a:t>
            </a:r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Shifts in the Demand for Bonds</a:t>
            </a:r>
          </a:p>
        </p:txBody>
      </p:sp>
      <p:pic>
        <p:nvPicPr>
          <p:cNvPr id="4" name="Picture 8" descr="mishkin_04F0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6192688" cy="396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4471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5"/>
                </a:solidFill>
              </a:rPr>
              <a:t>Expected Returns</a:t>
            </a:r>
            <a:endParaRPr lang="en-US" sz="2800" dirty="0"/>
          </a:p>
          <a:p>
            <a:r>
              <a:rPr lang="en-US" sz="2400" dirty="0"/>
              <a:t>If people begin to think that interest rates would be higher next year than they had originally anticipated, the expected return today on long-term bonds would fall.</a:t>
            </a:r>
          </a:p>
          <a:p>
            <a:r>
              <a:rPr lang="en-US" sz="2400" dirty="0"/>
              <a:t>Higher expected interest rates in the future:</a:t>
            </a:r>
          </a:p>
          <a:p>
            <a:pPr lvl="1"/>
            <a:r>
              <a:rPr lang="en-US" sz="2100" dirty="0"/>
              <a:t>Lower the expected return for long-term bond</a:t>
            </a:r>
          </a:p>
          <a:p>
            <a:pPr lvl="1"/>
            <a:r>
              <a:rPr lang="en-US" sz="2100" dirty="0"/>
              <a:t>Decrease the demand</a:t>
            </a:r>
          </a:p>
          <a:p>
            <a:pPr lvl="1"/>
            <a:r>
              <a:rPr lang="en-US" sz="2100" dirty="0"/>
              <a:t>Shift the demand curve to the left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Shifts in the Demand for Bonds</a:t>
            </a:r>
          </a:p>
        </p:txBody>
      </p:sp>
    </p:spTree>
    <p:extLst>
      <p:ext uri="{BB962C8B-B14F-4D97-AF65-F5344CB8AC3E}">
        <p14:creationId xmlns:p14="http://schemas.microsoft.com/office/powerpoint/2010/main" val="2982782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rgbClr val="000000"/>
                </a:solidFill>
              </a:rPr>
              <a:t>If a company wants to finance its business, it can alternatively: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GB" sz="2800" dirty="0">
                <a:solidFill>
                  <a:srgbClr val="000000"/>
                </a:solidFill>
              </a:rPr>
              <a:t>Issue new equity.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GB" sz="2800" b="1" dirty="0">
                <a:solidFill>
                  <a:srgbClr val="000000"/>
                </a:solidFill>
              </a:rPr>
              <a:t>Borrow money</a:t>
            </a:r>
            <a:r>
              <a:rPr lang="en-GB" sz="2800" dirty="0">
                <a:solidFill>
                  <a:srgbClr val="000000"/>
                </a:solidFill>
              </a:rPr>
              <a:t>, promising to make regular interest payment and to repay the principal.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Debt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55090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5"/>
                </a:solidFill>
              </a:rPr>
              <a:t>Expected Returns</a:t>
            </a:r>
            <a:endParaRPr lang="en-US" sz="3200" dirty="0"/>
          </a:p>
          <a:p>
            <a:r>
              <a:rPr lang="en-US" sz="2800" dirty="0"/>
              <a:t>On the contrary lower expected interest rates in the future:</a:t>
            </a:r>
          </a:p>
          <a:p>
            <a:r>
              <a:rPr lang="en-US" sz="2800" dirty="0"/>
              <a:t>Increase the demand for long-term bonds;</a:t>
            </a:r>
          </a:p>
          <a:p>
            <a:r>
              <a:rPr lang="en-US" sz="2800" dirty="0"/>
              <a:t>Shift the demand curve to the right.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Shifts in the Demand for Bonds</a:t>
            </a:r>
          </a:p>
        </p:txBody>
      </p:sp>
    </p:spTree>
    <p:extLst>
      <p:ext uri="{BB962C8B-B14F-4D97-AF65-F5344CB8AC3E}">
        <p14:creationId xmlns:p14="http://schemas.microsoft.com/office/powerpoint/2010/main" val="39153355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5"/>
                </a:solidFill>
              </a:rPr>
              <a:t>Risk</a:t>
            </a:r>
            <a:endParaRPr lang="en-US" sz="2400" dirty="0"/>
          </a:p>
          <a:p>
            <a:r>
              <a:rPr lang="en-US" sz="2400" dirty="0"/>
              <a:t>An increase (decrease) in the riskiness of bonds causes the demand for bonds to fall (rise) and the demand curve to shift to the left (right).</a:t>
            </a:r>
          </a:p>
          <a:p>
            <a:r>
              <a:rPr lang="en-US" sz="2400" dirty="0"/>
              <a:t>An increase in the riskiness of alternative assets causes the demand for bonds to rise and the demand curve to shift to the right.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Shifts in the Demand for Bonds</a:t>
            </a:r>
          </a:p>
        </p:txBody>
      </p:sp>
    </p:spTree>
    <p:extLst>
      <p:ext uri="{BB962C8B-B14F-4D97-AF65-F5344CB8AC3E}">
        <p14:creationId xmlns:p14="http://schemas.microsoft.com/office/powerpoint/2010/main" val="38162229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5"/>
                </a:solidFill>
              </a:rPr>
              <a:t>Liquidity</a:t>
            </a:r>
            <a:endParaRPr lang="en-US" sz="2400" dirty="0"/>
          </a:p>
          <a:p>
            <a:r>
              <a:rPr lang="en-US" sz="2400" dirty="0"/>
              <a:t>Increased liquidity of bonds results in an increased demand for bonds, and the demand curve shifts to the right.</a:t>
            </a:r>
          </a:p>
          <a:p>
            <a:r>
              <a:rPr lang="en-US" sz="2400" dirty="0"/>
              <a:t>Increased liquidity of alternative assets lowers the demand for bonds and shifts the demand curve to the left.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Shifts in the Demand for Bonds</a:t>
            </a:r>
          </a:p>
        </p:txBody>
      </p:sp>
    </p:spTree>
    <p:extLst>
      <p:ext uri="{BB962C8B-B14F-4D97-AF65-F5344CB8AC3E}">
        <p14:creationId xmlns:p14="http://schemas.microsoft.com/office/powerpoint/2010/main" val="15000237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5"/>
                </a:solidFill>
              </a:rPr>
              <a:t>Expected Profitability of Investment Opportunities</a:t>
            </a:r>
            <a:endParaRPr lang="en-US" sz="2800" dirty="0"/>
          </a:p>
          <a:p>
            <a:r>
              <a:rPr lang="en-US" sz="2400" dirty="0"/>
              <a:t>When economy grows, investment opportunities abound and consequently the supplied quantity of bonds.</a:t>
            </a:r>
          </a:p>
          <a:p>
            <a:r>
              <a:rPr lang="en-US" sz="2400" dirty="0"/>
              <a:t>In a business cycle expansion (recession), the supply of bonds increases (decreases), and the supply curve shifts to the right (left).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Shifts in the Supply of Bonds</a:t>
            </a:r>
          </a:p>
        </p:txBody>
      </p:sp>
    </p:spTree>
    <p:extLst>
      <p:ext uri="{BB962C8B-B14F-4D97-AF65-F5344CB8AC3E}">
        <p14:creationId xmlns:p14="http://schemas.microsoft.com/office/powerpoint/2010/main" val="9271175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5"/>
                </a:solidFill>
              </a:rPr>
              <a:t>Expected Inflation</a:t>
            </a:r>
            <a:endParaRPr lang="en-US" sz="2800" dirty="0"/>
          </a:p>
          <a:p>
            <a:r>
              <a:rPr lang="en-US" sz="2400" dirty="0"/>
              <a:t>More than looking at the nominal interest rate, investors look at the real interest rate.</a:t>
            </a:r>
          </a:p>
          <a:p>
            <a:r>
              <a:rPr lang="en-US" sz="2400" dirty="0"/>
              <a:t>Real rates are nominal interest rates adjusted by the expected level of prices.</a:t>
            </a:r>
          </a:p>
          <a:p>
            <a:r>
              <a:rPr lang="en-US" sz="2400" dirty="0"/>
              <a:t>The higher the inflation, the lower the real cost of borrowing money, the higher the supply of bonds.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Shifts in the Supply of Bonds</a:t>
            </a:r>
          </a:p>
        </p:txBody>
      </p:sp>
    </p:spTree>
    <p:extLst>
      <p:ext uri="{BB962C8B-B14F-4D97-AF65-F5344CB8AC3E}">
        <p14:creationId xmlns:p14="http://schemas.microsoft.com/office/powerpoint/2010/main" val="31490345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5"/>
                </a:solidFill>
              </a:rPr>
              <a:t>Government Budget</a:t>
            </a:r>
            <a:endParaRPr lang="en-US" sz="2800" dirty="0"/>
          </a:p>
          <a:p>
            <a:r>
              <a:rPr lang="en-US" sz="2400" dirty="0"/>
              <a:t>When the government revenues are less than its expenditure, the treasury must issue new bonds to finance the gap.</a:t>
            </a:r>
          </a:p>
          <a:p>
            <a:r>
              <a:rPr lang="en-US" sz="2400" dirty="0"/>
              <a:t>Higher government deficits increase the supply of bonds and shift the supply curve to the right.</a:t>
            </a:r>
          </a:p>
          <a:p>
            <a:r>
              <a:rPr lang="en-US" sz="2400" dirty="0"/>
              <a:t>On the other hand, government surpluses, decrease the supply of bonds and shift the supply curve to the left.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Shifts in the Supply of Bonds</a:t>
            </a:r>
          </a:p>
        </p:txBody>
      </p:sp>
    </p:spTree>
    <p:extLst>
      <p:ext uri="{BB962C8B-B14F-4D97-AF65-F5344CB8AC3E}">
        <p14:creationId xmlns:p14="http://schemas.microsoft.com/office/powerpoint/2010/main" val="13766400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Shifts in the Supply of Bonds</a:t>
            </a:r>
          </a:p>
        </p:txBody>
      </p:sp>
      <p:pic>
        <p:nvPicPr>
          <p:cNvPr id="4" name="Picture 3" descr="G:\MishkinEakins_PPT\MishinEakins_PPT\Art\Ch04\tab04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8" b="8162"/>
          <a:stretch/>
        </p:blipFill>
        <p:spPr bwMode="auto">
          <a:xfrm>
            <a:off x="1475656" y="1600200"/>
            <a:ext cx="5919192" cy="477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198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International Financial </a:t>
            </a:r>
            <a:r>
              <a:rPr lang="it-IT" dirty="0" err="1">
                <a:solidFill>
                  <a:schemeClr val="tx1"/>
                </a:solidFill>
              </a:rPr>
              <a:t>Markets</a:t>
            </a:r>
            <a:r>
              <a:rPr lang="it-IT" dirty="0">
                <a:solidFill>
                  <a:schemeClr val="tx1"/>
                </a:solidFill>
              </a:rPr>
              <a:t> – 02/26/2018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1691680" y="332656"/>
            <a:ext cx="7200800" cy="4176464"/>
          </a:xfrm>
          <a:prstGeom prst="rect">
            <a:avLst/>
          </a:prstGeom>
          <a:solidFill>
            <a:schemeClr val="accent1">
              <a:tint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GB" sz="4000" cap="small" dirty="0"/>
              <a:t>Today’s Agenda</a:t>
            </a:r>
          </a:p>
          <a:p>
            <a:pPr marL="457200" indent="-457200">
              <a:spcBef>
                <a:spcPts val="1300"/>
              </a:spcBef>
              <a:buFont typeface="Wingdings" charset="2"/>
              <a:buChar char="q"/>
            </a:pPr>
            <a:r>
              <a:rPr lang="en-US" sz="2400" dirty="0"/>
              <a:t>Debt and Bonds</a:t>
            </a:r>
          </a:p>
          <a:p>
            <a:pPr marL="457200" indent="-457200">
              <a:spcBef>
                <a:spcPts val="1300"/>
              </a:spcBef>
              <a:buFont typeface="Wingdings" charset="2"/>
              <a:buChar char="q"/>
            </a:pPr>
            <a:r>
              <a:rPr lang="en-US" sz="2400" dirty="0"/>
              <a:t>Changes in interest rates</a:t>
            </a:r>
          </a:p>
          <a:p>
            <a:pPr marL="457200" indent="-457200">
              <a:spcBef>
                <a:spcPts val="1300"/>
              </a:spcBef>
              <a:buFont typeface="Wingdings" charset="2"/>
              <a:buChar char="q"/>
            </a:pPr>
            <a:r>
              <a:rPr lang="en-US" sz="2400" dirty="0"/>
              <a:t>Supply and demand in the bond market</a:t>
            </a:r>
          </a:p>
          <a:p>
            <a:pPr marL="457200" indent="-457200">
              <a:spcBef>
                <a:spcPts val="1300"/>
              </a:spcBef>
              <a:buFont typeface="Wingdings" charset="2"/>
              <a:buChar char="q"/>
            </a:pPr>
            <a:r>
              <a:rPr lang="en-US" sz="2400" b="1" dirty="0"/>
              <a:t>Yield curve</a:t>
            </a:r>
          </a:p>
          <a:p>
            <a:pPr marL="457200" indent="-457200">
              <a:spcBef>
                <a:spcPts val="1300"/>
              </a:spcBef>
              <a:buFont typeface="Wingdings" charset="2"/>
              <a:buChar char="q"/>
            </a:pPr>
            <a:r>
              <a:rPr lang="en-US" sz="2400" dirty="0"/>
              <a:t>Spot and forward contracts</a:t>
            </a:r>
          </a:p>
          <a:p>
            <a:pPr marL="457200" indent="-457200">
              <a:spcBef>
                <a:spcPts val="1300"/>
              </a:spcBef>
              <a:buFont typeface="Wingdings" charset="2"/>
              <a:buChar char="q"/>
            </a:pPr>
            <a:r>
              <a:rPr lang="en-US" sz="2400" dirty="0"/>
              <a:t>Bond pricing</a:t>
            </a:r>
          </a:p>
          <a:p>
            <a:endParaRPr lang="en-GB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 bwMode="auto">
          <a:xfrm>
            <a:off x="1691680" y="5661248"/>
            <a:ext cx="7200800" cy="1016496"/>
          </a:xfrm>
          <a:prstGeom prst="rect">
            <a:avLst/>
          </a:prstGeom>
          <a:solidFill>
            <a:schemeClr val="accent1">
              <a:tint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Mishkin</a:t>
            </a:r>
            <a:r>
              <a:rPr lang="en-GB" dirty="0"/>
              <a:t>, Eakins – </a:t>
            </a:r>
            <a:r>
              <a:rPr lang="en-GB" dirty="0" err="1"/>
              <a:t>ch.</a:t>
            </a:r>
            <a:r>
              <a:rPr lang="en-GB" dirty="0"/>
              <a:t> 3,4 and 5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b="11369"/>
          <a:stretch/>
        </p:blipFill>
        <p:spPr>
          <a:xfrm>
            <a:off x="5983850" y="404664"/>
            <a:ext cx="2836622" cy="205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947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Up to now, we have supposed a unique interest rate, that remains constant over time.</a:t>
            </a:r>
          </a:p>
          <a:p>
            <a:r>
              <a:rPr lang="en-GB" sz="2800" dirty="0"/>
              <a:t>However, it is opportune to recognize that the short term interest rates is different from the long term interest rates.</a:t>
            </a:r>
          </a:p>
          <a:p>
            <a:r>
              <a:rPr lang="en-GB" sz="2800" dirty="0"/>
              <a:t>Indeed, different zero coupon bonds have different prices, according to the various maturity.</a:t>
            </a: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Yield Curve</a:t>
            </a:r>
          </a:p>
        </p:txBody>
      </p:sp>
    </p:spTree>
    <p:extLst>
      <p:ext uri="{BB962C8B-B14F-4D97-AF65-F5344CB8AC3E}">
        <p14:creationId xmlns:p14="http://schemas.microsoft.com/office/powerpoint/2010/main" val="38854410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00"/>
              </a:spcBef>
              <a:spcAft>
                <a:spcPts val="600"/>
              </a:spcAft>
            </a:pPr>
            <a:r>
              <a:rPr lang="en-GB" sz="2800" dirty="0"/>
              <a:t>Plotting the different yields against the maturity, we obtain the Yield Curve.</a:t>
            </a:r>
          </a:p>
          <a:p>
            <a:pPr>
              <a:spcBef>
                <a:spcPts val="100"/>
              </a:spcBef>
              <a:spcAft>
                <a:spcPts val="600"/>
              </a:spcAft>
            </a:pPr>
            <a:r>
              <a:rPr lang="en-GB" sz="2800" dirty="0"/>
              <a:t>The yield curve shows the different interest rates corresponding to each maturity.</a:t>
            </a:r>
          </a:p>
          <a:p>
            <a:pPr>
              <a:spcBef>
                <a:spcPts val="100"/>
              </a:spcBef>
              <a:spcAft>
                <a:spcPts val="600"/>
              </a:spcAft>
            </a:pPr>
            <a:r>
              <a:rPr lang="en-GB" sz="2800" dirty="0"/>
              <a:t>Therefore, it shows the relationship between the short and long term interest rates.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Yield Curve</a:t>
            </a:r>
          </a:p>
        </p:txBody>
      </p:sp>
    </p:spTree>
    <p:extLst>
      <p:ext uri="{BB962C8B-B14F-4D97-AF65-F5344CB8AC3E}">
        <p14:creationId xmlns:p14="http://schemas.microsoft.com/office/powerpoint/2010/main" val="3818324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Who can be the lender?</a:t>
            </a:r>
          </a:p>
          <a:p>
            <a:pPr lvl="1"/>
            <a:r>
              <a:rPr lang="en-GB" sz="2400" dirty="0"/>
              <a:t>A financial institution.</a:t>
            </a:r>
          </a:p>
          <a:p>
            <a:pPr lvl="1"/>
            <a:r>
              <a:rPr lang="en-GB" sz="2400" dirty="0"/>
              <a:t>A bank</a:t>
            </a:r>
          </a:p>
          <a:p>
            <a:pPr lvl="1"/>
            <a:r>
              <a:rPr lang="en-GB" sz="2400" dirty="0"/>
              <a:t>The households.</a:t>
            </a:r>
          </a:p>
          <a:p>
            <a:pPr marL="0" indent="0">
              <a:buNone/>
            </a:pPr>
            <a:r>
              <a:rPr lang="en-GB" sz="2400" dirty="0"/>
              <a:t>What type of instruments can be used?</a:t>
            </a:r>
          </a:p>
          <a:p>
            <a:pPr lvl="1"/>
            <a:r>
              <a:rPr lang="en-GB" sz="2400" dirty="0"/>
              <a:t>Mortgages</a:t>
            </a:r>
          </a:p>
          <a:p>
            <a:pPr lvl="1"/>
            <a:r>
              <a:rPr lang="en-GB" sz="2400" dirty="0"/>
              <a:t>Bonds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Debt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11360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All rates we have considered up to now are computed using </a:t>
            </a:r>
            <a:r>
              <a:rPr lang="en-GB" sz="2800" u="sng" dirty="0"/>
              <a:t>spot contract</a:t>
            </a:r>
            <a:r>
              <a:rPr lang="en-GB" sz="2800" dirty="0"/>
              <a:t>.</a:t>
            </a:r>
          </a:p>
          <a:p>
            <a:r>
              <a:rPr lang="en-GB" sz="2800" dirty="0"/>
              <a:t>A spot contract represents, like the US T-bill, a transaction for immediate delivery.</a:t>
            </a:r>
          </a:p>
          <a:p>
            <a:r>
              <a:rPr lang="en-GB" sz="2800" dirty="0"/>
              <a:t>Indeed, the purchaser of a T-bill is entitled to interest from the settlement date onwards.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Spot and forward contract</a:t>
            </a:r>
          </a:p>
        </p:txBody>
      </p:sp>
    </p:spTree>
    <p:extLst>
      <p:ext uri="{BB962C8B-B14F-4D97-AF65-F5344CB8AC3E}">
        <p14:creationId xmlns:p14="http://schemas.microsoft.com/office/powerpoint/2010/main" val="22691816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general, the </a:t>
            </a:r>
            <a:r>
              <a:rPr lang="en-GB" u="sng" dirty="0"/>
              <a:t>spot</a:t>
            </a:r>
            <a:r>
              <a:rPr lang="en-GB" dirty="0"/>
              <a:t> rate (on annual basis!) of a </a:t>
            </a:r>
            <a:r>
              <a:rPr lang="en-GB" u="sng" dirty="0"/>
              <a:t>spot</a:t>
            </a:r>
            <a:r>
              <a:rPr lang="en-GB" dirty="0"/>
              <a:t> contract which has</a:t>
            </a:r>
          </a:p>
          <a:p>
            <a:pPr lvl="1"/>
            <a:r>
              <a:rPr lang="en-GB" dirty="0"/>
              <a:t>maturity (in years), </a:t>
            </a:r>
            <a:r>
              <a:rPr lang="en-GB" i="1" dirty="0"/>
              <a:t>t</a:t>
            </a:r>
          </a:p>
          <a:p>
            <a:pPr lvl="1"/>
            <a:r>
              <a:rPr lang="en-GB" dirty="0"/>
              <a:t>terminal value or face value, </a:t>
            </a:r>
            <a:r>
              <a:rPr lang="en-GB" i="1" dirty="0" err="1"/>
              <a:t>x</a:t>
            </a:r>
            <a:r>
              <a:rPr lang="en-GB" i="1" baseline="-25000" dirty="0" err="1"/>
              <a:t>t</a:t>
            </a:r>
            <a:endParaRPr lang="en-GB" i="1" baseline="-25000" dirty="0"/>
          </a:p>
          <a:p>
            <a:pPr lvl="1"/>
            <a:r>
              <a:rPr lang="en-GB" dirty="0"/>
              <a:t>price, </a:t>
            </a:r>
            <a:r>
              <a:rPr lang="en-GB" i="1" dirty="0"/>
              <a:t>P=v(0, </a:t>
            </a:r>
            <a:r>
              <a:rPr lang="en-GB" i="1" dirty="0" err="1"/>
              <a:t>x</a:t>
            </a:r>
            <a:r>
              <a:rPr lang="en-GB" i="1" baseline="-25000" dirty="0" err="1"/>
              <a:t>t</a:t>
            </a:r>
            <a:r>
              <a:rPr lang="en-GB" i="1" dirty="0"/>
              <a:t>)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is the following one: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Yield curve</a:t>
            </a:r>
          </a:p>
        </p:txBody>
      </p:sp>
      <p:graphicFrame>
        <p:nvGraphicFramePr>
          <p:cNvPr id="4" name="Segnaposto contenuto 3"/>
          <p:cNvGraphicFramePr>
            <a:graphicFrameLocks noChangeAspect="1"/>
          </p:cNvGraphicFramePr>
          <p:nvPr>
            <p:extLst/>
          </p:nvPr>
        </p:nvGraphicFramePr>
        <p:xfrm>
          <a:off x="2733675" y="4965700"/>
          <a:ext cx="3394075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Equazione" r:id="rId3" imgW="1333440" imgH="457200" progId="Equation.3">
                  <p:embed/>
                </p:oleObj>
              </mc:Choice>
              <mc:Fallback>
                <p:oleObj name="Equazione" r:id="rId3" imgW="133344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3675" y="4965700"/>
                        <a:ext cx="3394075" cy="116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30771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Exercise</a:t>
            </a:r>
          </a:p>
          <a:p>
            <a:r>
              <a:rPr lang="en-GB" dirty="0"/>
              <a:t>Let’s consider the following situation:</a:t>
            </a:r>
          </a:p>
          <a:p>
            <a:pPr lvl="1"/>
            <a:r>
              <a:rPr lang="en-GB" dirty="0"/>
              <a:t>1y ZCB – Price=98 and Face Value=100</a:t>
            </a:r>
          </a:p>
          <a:p>
            <a:pPr lvl="1"/>
            <a:r>
              <a:rPr lang="en-GB" dirty="0"/>
              <a:t>2y ZCB – Price=94 and Face Value=100</a:t>
            </a:r>
          </a:p>
          <a:p>
            <a:r>
              <a:rPr lang="en-GB" dirty="0"/>
              <a:t>The former has a interest rate of (…) indicated with (…) while the latter has a interest rate of (…) indicated with (…).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Yield Curve</a:t>
            </a:r>
          </a:p>
        </p:txBody>
      </p:sp>
    </p:spTree>
    <p:extLst>
      <p:ext uri="{BB962C8B-B14F-4D97-AF65-F5344CB8AC3E}">
        <p14:creationId xmlns:p14="http://schemas.microsoft.com/office/powerpoint/2010/main" val="41262454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Yield</a:t>
            </a:r>
            <a:r>
              <a:rPr lang="it-IT" dirty="0"/>
              <a:t> Curve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612648" y="5229200"/>
            <a:ext cx="81534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8" indent="0">
              <a:buNone/>
            </a:pPr>
            <a:r>
              <a:rPr lang="en-GB" sz="2500" dirty="0"/>
              <a:t>Using the data in the table above, graph the term structure of interest rates.</a:t>
            </a:r>
          </a:p>
        </p:txBody>
      </p:sp>
      <p:graphicFrame>
        <p:nvGraphicFramePr>
          <p:cNvPr id="6" name="Segnaposto contenuto 3"/>
          <p:cNvGraphicFramePr>
            <a:graphicFrameLocks/>
          </p:cNvGraphicFramePr>
          <p:nvPr>
            <p:extLst/>
          </p:nvPr>
        </p:nvGraphicFramePr>
        <p:xfrm>
          <a:off x="612774" y="1700808"/>
          <a:ext cx="7919665" cy="3754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2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4698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Security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Time to Maturity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Face Value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Price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Interest Rate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6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ZCB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99.9585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GB" sz="2400" dirty="0"/>
                        <a:t>s(0,1)=…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6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ZCB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9.9876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s(0,2)=…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6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ZCB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49.8511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s(0,3)=…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6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ZCB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64.3596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s(0,6)=…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6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ZCB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0.9781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s(0,9)=…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6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ZCB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956.9378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s(0,12)=…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33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zero coupon bond yield curve, as all the other yield curve, plots the spot rates corresponding to the different maturity.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Yield Curve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29"/>
          <a:stretch/>
        </p:blipFill>
        <p:spPr>
          <a:xfrm>
            <a:off x="1619672" y="3068960"/>
            <a:ext cx="5698759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477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International Financial </a:t>
            </a:r>
            <a:r>
              <a:rPr lang="it-IT" dirty="0" err="1">
                <a:solidFill>
                  <a:schemeClr val="tx1"/>
                </a:solidFill>
              </a:rPr>
              <a:t>Markets</a:t>
            </a:r>
            <a:r>
              <a:rPr lang="it-IT" dirty="0">
                <a:solidFill>
                  <a:schemeClr val="tx1"/>
                </a:solidFill>
              </a:rPr>
              <a:t> – 02/26/2018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1691680" y="332656"/>
            <a:ext cx="7200800" cy="4176464"/>
          </a:xfrm>
          <a:prstGeom prst="rect">
            <a:avLst/>
          </a:prstGeom>
          <a:solidFill>
            <a:schemeClr val="accent1">
              <a:tint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GB" sz="4000" cap="small" dirty="0"/>
              <a:t>Today’s Agenda</a:t>
            </a:r>
          </a:p>
          <a:p>
            <a:pPr marL="457200" indent="-457200">
              <a:spcBef>
                <a:spcPts val="1300"/>
              </a:spcBef>
              <a:buFont typeface="Wingdings" charset="2"/>
              <a:buChar char="q"/>
            </a:pPr>
            <a:r>
              <a:rPr lang="en-US" sz="2400" dirty="0"/>
              <a:t>Debt and Bonds</a:t>
            </a:r>
          </a:p>
          <a:p>
            <a:pPr marL="457200" indent="-457200">
              <a:spcBef>
                <a:spcPts val="1300"/>
              </a:spcBef>
              <a:buFont typeface="Wingdings" charset="2"/>
              <a:buChar char="q"/>
            </a:pPr>
            <a:r>
              <a:rPr lang="en-US" sz="2400" dirty="0"/>
              <a:t>Changes in interest rates</a:t>
            </a:r>
          </a:p>
          <a:p>
            <a:pPr marL="457200" indent="-457200">
              <a:spcBef>
                <a:spcPts val="1300"/>
              </a:spcBef>
              <a:buFont typeface="Wingdings" charset="2"/>
              <a:buChar char="q"/>
            </a:pPr>
            <a:r>
              <a:rPr lang="en-US" sz="2400" dirty="0"/>
              <a:t>Supply and demand in the bond market</a:t>
            </a:r>
          </a:p>
          <a:p>
            <a:pPr marL="457200" indent="-457200">
              <a:spcBef>
                <a:spcPts val="1300"/>
              </a:spcBef>
              <a:buFont typeface="Wingdings" charset="2"/>
              <a:buChar char="q"/>
            </a:pPr>
            <a:r>
              <a:rPr lang="en-US" sz="2400" dirty="0"/>
              <a:t>Yield curve</a:t>
            </a:r>
          </a:p>
          <a:p>
            <a:pPr marL="457200" indent="-457200">
              <a:spcBef>
                <a:spcPts val="1300"/>
              </a:spcBef>
              <a:buFont typeface="Wingdings" charset="2"/>
              <a:buChar char="q"/>
            </a:pPr>
            <a:r>
              <a:rPr lang="en-US" sz="2400" b="1" dirty="0"/>
              <a:t>Spot and forward contracts</a:t>
            </a:r>
          </a:p>
          <a:p>
            <a:pPr marL="457200" indent="-457200">
              <a:spcBef>
                <a:spcPts val="1300"/>
              </a:spcBef>
              <a:buFont typeface="Wingdings" charset="2"/>
              <a:buChar char="q"/>
            </a:pPr>
            <a:r>
              <a:rPr lang="en-US" sz="2400" dirty="0"/>
              <a:t>Bond pricing</a:t>
            </a:r>
          </a:p>
          <a:p>
            <a:endParaRPr lang="en-GB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 bwMode="auto">
          <a:xfrm>
            <a:off x="1691680" y="5661248"/>
            <a:ext cx="7200800" cy="1016496"/>
          </a:xfrm>
          <a:prstGeom prst="rect">
            <a:avLst/>
          </a:prstGeom>
          <a:solidFill>
            <a:schemeClr val="accent1">
              <a:tint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Mishkin</a:t>
            </a:r>
            <a:r>
              <a:rPr lang="en-GB" dirty="0"/>
              <a:t>, Eakins – </a:t>
            </a:r>
            <a:r>
              <a:rPr lang="en-GB" dirty="0" err="1"/>
              <a:t>ch.</a:t>
            </a:r>
            <a:r>
              <a:rPr lang="en-GB" dirty="0"/>
              <a:t> 3,4 and 5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b="11369"/>
          <a:stretch/>
        </p:blipFill>
        <p:spPr>
          <a:xfrm>
            <a:off x="5983850" y="404664"/>
            <a:ext cx="2836622" cy="205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416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Financial markets permits also forward contract.</a:t>
            </a:r>
          </a:p>
          <a:p>
            <a:r>
              <a:rPr lang="en-GB" sz="2800" dirty="0"/>
              <a:t>Unlike the spot contract, the forward one refers to a contract in which the parties to the trade agree today to exchange a security for cash at a future date, but at a price agreed today.</a:t>
            </a:r>
          </a:p>
          <a:p>
            <a:r>
              <a:rPr lang="en-GB" sz="2800" dirty="0"/>
              <a:t>Therefore, as can be inferred from the definition, a forward rate is the interest rate set today which will be applied to a contract at a future date.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Spot and forward contract</a:t>
            </a:r>
          </a:p>
        </p:txBody>
      </p:sp>
    </p:spTree>
    <p:extLst>
      <p:ext uri="{BB962C8B-B14F-4D97-AF65-F5344CB8AC3E}">
        <p14:creationId xmlns:p14="http://schemas.microsoft.com/office/powerpoint/2010/main" val="39639547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From the spot contracts and the spot rates one can infer the forward rates implicit in the market.</a:t>
            </a:r>
          </a:p>
          <a:p>
            <a:r>
              <a:rPr lang="en-GB" sz="2400" dirty="0"/>
              <a:t>In order to avoid any possibility of arbitrage, the following relation must be respected: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Spot and forward contracts</a:t>
            </a:r>
          </a:p>
        </p:txBody>
      </p:sp>
      <p:graphicFrame>
        <p:nvGraphicFramePr>
          <p:cNvPr id="4" name="Segnaposto contenuto 3"/>
          <p:cNvGraphicFramePr>
            <a:graphicFrameLocks noChangeAspect="1"/>
          </p:cNvGraphicFramePr>
          <p:nvPr>
            <p:extLst/>
          </p:nvPr>
        </p:nvGraphicFramePr>
        <p:xfrm>
          <a:off x="155699" y="4365104"/>
          <a:ext cx="8880797" cy="719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Equation" r:id="rId3" imgW="2819400" imgH="228600" progId="Equation.3">
                  <p:embed/>
                </p:oleObj>
              </mc:Choice>
              <mc:Fallback>
                <p:oleObj name="Equation" r:id="rId3" imgW="2819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699" y="4365104"/>
                        <a:ext cx="8880797" cy="719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34059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Therefore </a:t>
            </a:r>
            <a:r>
              <a:rPr lang="en-GB" i="1" dirty="0"/>
              <a:t>f(k, </a:t>
            </a:r>
            <a:r>
              <a:rPr lang="en-GB" i="1" dirty="0" err="1"/>
              <a:t>k+i</a:t>
            </a:r>
            <a:r>
              <a:rPr lang="en-GB" i="1" dirty="0"/>
              <a:t>) </a:t>
            </a:r>
            <a:r>
              <a:rPr lang="en-GB" dirty="0"/>
              <a:t>can be computed using the following relation.</a:t>
            </a:r>
          </a:p>
          <a:p>
            <a:pPr>
              <a:spcBef>
                <a:spcPts val="15700"/>
              </a:spcBef>
            </a:pPr>
            <a:r>
              <a:rPr lang="en-GB" dirty="0"/>
              <a:t>Where </a:t>
            </a:r>
            <a:r>
              <a:rPr lang="en-GB" i="1" dirty="0"/>
              <a:t>f(k, </a:t>
            </a:r>
            <a:r>
              <a:rPr lang="en-GB" i="1" dirty="0" err="1"/>
              <a:t>k+i</a:t>
            </a:r>
            <a:r>
              <a:rPr lang="en-GB" i="1" dirty="0"/>
              <a:t>) </a:t>
            </a:r>
            <a:r>
              <a:rPr lang="en-GB" dirty="0"/>
              <a:t>is the interest rate agreed today for a contract which will last for </a:t>
            </a:r>
            <a:r>
              <a:rPr lang="en-GB" i="1" dirty="0" err="1"/>
              <a:t>i</a:t>
            </a:r>
            <a:r>
              <a:rPr lang="en-GB" dirty="0"/>
              <a:t> periods, from </a:t>
            </a:r>
            <a:r>
              <a:rPr lang="en-GB" i="1" dirty="0"/>
              <a:t>k</a:t>
            </a:r>
            <a:r>
              <a:rPr lang="en-GB" dirty="0"/>
              <a:t> to </a:t>
            </a:r>
            <a:r>
              <a:rPr lang="en-GB" i="1" dirty="0" err="1"/>
              <a:t>k+i</a:t>
            </a:r>
            <a:r>
              <a:rPr lang="en-GB" dirty="0"/>
              <a:t>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Spot and forward contracts</a:t>
            </a:r>
          </a:p>
        </p:txBody>
      </p:sp>
      <p:graphicFrame>
        <p:nvGraphicFramePr>
          <p:cNvPr id="4" name="Segnaposto contenu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331649"/>
              </p:ext>
            </p:extLst>
          </p:nvPr>
        </p:nvGraphicFramePr>
        <p:xfrm>
          <a:off x="1279525" y="2348880"/>
          <a:ext cx="6818313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Equation" r:id="rId3" imgW="2032000" imgH="431800" progId="Equation.3">
                  <p:embed/>
                </p:oleObj>
              </mc:Choice>
              <mc:Fallback>
                <p:oleObj name="Equation" r:id="rId3" imgW="2032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9525" y="2348880"/>
                        <a:ext cx="6818313" cy="145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25566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When the relation above mentioned is not satisfied, the market offers a possibility of arbitrage.</a:t>
            </a:r>
          </a:p>
          <a:p>
            <a:r>
              <a:rPr lang="en-GB" sz="2400" dirty="0"/>
              <a:t>An arbitrage is a strategy which ensures non-negative cash flows and, at least, one cash flow strictly positive.</a:t>
            </a:r>
          </a:p>
          <a:p>
            <a:r>
              <a:rPr lang="en-GB" sz="2400" dirty="0"/>
              <a:t>In other words, the arbitrage consists of the simultaneous sell and purchase of different securities, in order to achieve a “free meal”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Spot rate, forward rates and arbitrage</a:t>
            </a:r>
          </a:p>
        </p:txBody>
      </p:sp>
    </p:spTree>
    <p:extLst>
      <p:ext uri="{BB962C8B-B14F-4D97-AF65-F5344CB8AC3E}">
        <p14:creationId xmlns:p14="http://schemas.microsoft.com/office/powerpoint/2010/main" val="1230773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What are bonds?</a:t>
            </a:r>
          </a:p>
          <a:p>
            <a:pPr marL="0" indent="0">
              <a:buNone/>
            </a:pPr>
            <a:r>
              <a:rPr lang="en-GB" sz="2400" dirty="0"/>
              <a:t>Bonds are debt instruments* that represent cash flows payable during a specified time period.</a:t>
            </a:r>
          </a:p>
          <a:p>
            <a:pPr marL="0" indent="0">
              <a:buNone/>
            </a:pPr>
            <a:r>
              <a:rPr lang="en-GB" sz="2400" dirty="0"/>
              <a:t>The cash flow they represent are: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Interest payment on the loan;</a:t>
            </a:r>
          </a:p>
          <a:p>
            <a:r>
              <a:rPr lang="en-GB" sz="2400" dirty="0"/>
              <a:t>The redemption of the loan.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sz="2400" dirty="0"/>
              <a:t>*</a:t>
            </a:r>
            <a:r>
              <a:rPr lang="en-GB" sz="2800" dirty="0"/>
              <a:t>Bonds are portion of a single operation of indebtedness. 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Bonds</a:t>
            </a:r>
          </a:p>
        </p:txBody>
      </p:sp>
    </p:spTree>
    <p:extLst>
      <p:ext uri="{BB962C8B-B14F-4D97-AF65-F5344CB8AC3E}">
        <p14:creationId xmlns:p14="http://schemas.microsoft.com/office/powerpoint/2010/main" val="427620215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00"/>
              </a:spcBef>
              <a:spcAft>
                <a:spcPts val="600"/>
              </a:spcAft>
              <a:buNone/>
            </a:pPr>
            <a:r>
              <a:rPr lang="en-GB" sz="2800" dirty="0"/>
              <a:t>Example. </a:t>
            </a:r>
          </a:p>
          <a:p>
            <a:r>
              <a:rPr lang="en-GB" sz="2800" dirty="0"/>
              <a:t>Suppose that the market offers the following investment opportunity:</a:t>
            </a:r>
          </a:p>
          <a:p>
            <a:pPr marL="881063" lvl="1" indent="-514350">
              <a:spcBef>
                <a:spcPts val="0"/>
              </a:spcBef>
              <a:buFont typeface="+mj-lt"/>
              <a:buAutoNum type="alphaLcParenR"/>
            </a:pPr>
            <a:r>
              <a:rPr lang="en-GB" sz="2800" dirty="0"/>
              <a:t>A spot contract with maturity </a:t>
            </a:r>
            <a:r>
              <a:rPr lang="en-GB" sz="2800" i="1" dirty="0"/>
              <a:t>k</a:t>
            </a:r>
            <a:endParaRPr lang="en-GB" sz="2800" dirty="0"/>
          </a:p>
          <a:p>
            <a:pPr marL="881063" lvl="1" indent="-514350">
              <a:spcBef>
                <a:spcPts val="0"/>
              </a:spcBef>
              <a:buFont typeface="+mj-lt"/>
              <a:buAutoNum type="alphaLcParenR"/>
            </a:pPr>
            <a:r>
              <a:rPr lang="en-GB" sz="2800" dirty="0"/>
              <a:t>A spot contract with maturity </a:t>
            </a:r>
            <a:r>
              <a:rPr lang="en-GB" sz="2800" i="1" dirty="0" err="1"/>
              <a:t>k+i</a:t>
            </a:r>
            <a:endParaRPr lang="en-GB" sz="2800" i="1" dirty="0"/>
          </a:p>
          <a:p>
            <a:pPr marL="881063" lvl="1" indent="-514350">
              <a:spcBef>
                <a:spcPts val="0"/>
              </a:spcBef>
              <a:buFont typeface="+mj-lt"/>
              <a:buAutoNum type="alphaLcParenR"/>
            </a:pPr>
            <a:r>
              <a:rPr lang="en-GB" sz="2800" dirty="0"/>
              <a:t>A forward contract with settlement date</a:t>
            </a:r>
            <a:r>
              <a:rPr lang="en-GB" sz="2800" i="1" dirty="0"/>
              <a:t> k </a:t>
            </a:r>
            <a:r>
              <a:rPr lang="en-GB" sz="2800" dirty="0"/>
              <a:t>and maturity </a:t>
            </a:r>
            <a:r>
              <a:rPr lang="en-GB" sz="2800" i="1" dirty="0" err="1"/>
              <a:t>k+i</a:t>
            </a:r>
            <a:r>
              <a:rPr lang="en-GB" sz="2800" dirty="0"/>
              <a:t>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Spot rate, forward rates and arbitrage</a:t>
            </a:r>
          </a:p>
        </p:txBody>
      </p:sp>
    </p:spTree>
    <p:extLst>
      <p:ext uri="{BB962C8B-B14F-4D97-AF65-F5344CB8AC3E}">
        <p14:creationId xmlns:p14="http://schemas.microsoft.com/office/powerpoint/2010/main" val="421575524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If the spot and forward rates satisfies the following inequality…</a:t>
            </a:r>
          </a:p>
          <a:p>
            <a:pPr>
              <a:spcBef>
                <a:spcPts val="10200"/>
              </a:spcBef>
            </a:pPr>
            <a:r>
              <a:rPr lang="en-GB" sz="2400" dirty="0"/>
              <a:t>…One can</a:t>
            </a:r>
          </a:p>
          <a:p>
            <a:pPr lvl="1">
              <a:spcBef>
                <a:spcPts val="0"/>
              </a:spcBef>
            </a:pPr>
            <a:r>
              <a:rPr lang="en-GB" sz="2400" dirty="0"/>
              <a:t>Invest $1 for </a:t>
            </a:r>
            <a:r>
              <a:rPr lang="en-GB" sz="2400" i="1" dirty="0" err="1"/>
              <a:t>k+i</a:t>
            </a:r>
            <a:r>
              <a:rPr lang="en-GB" sz="2400" dirty="0"/>
              <a:t> periods at the spot rate s(0,k+i)</a:t>
            </a:r>
            <a:r>
              <a:rPr lang="en-GB" sz="2400" i="1" dirty="0"/>
              <a:t>;</a:t>
            </a:r>
          </a:p>
          <a:p>
            <a:pPr lvl="1">
              <a:spcBef>
                <a:spcPts val="0"/>
              </a:spcBef>
            </a:pPr>
            <a:r>
              <a:rPr lang="en-GB" sz="2400" dirty="0"/>
              <a:t>Borrow $1 for </a:t>
            </a:r>
            <a:r>
              <a:rPr lang="en-GB" sz="2400" i="1" dirty="0"/>
              <a:t>k</a:t>
            </a:r>
            <a:r>
              <a:rPr lang="en-GB" sz="2400" dirty="0"/>
              <a:t> periods at the interest rate s(0,k)</a:t>
            </a:r>
            <a:r>
              <a:rPr lang="en-GB" sz="2400" i="1" dirty="0"/>
              <a:t>;</a:t>
            </a:r>
          </a:p>
          <a:p>
            <a:pPr lvl="1">
              <a:spcBef>
                <a:spcPts val="0"/>
              </a:spcBef>
            </a:pPr>
            <a:r>
              <a:rPr lang="en-GB" sz="2400" dirty="0"/>
              <a:t>Borrow $</a:t>
            </a:r>
            <a:r>
              <a:rPr lang="en-GB" sz="2400" b="1" dirty="0"/>
              <a:t>[1+s(0,k)]</a:t>
            </a:r>
            <a:r>
              <a:rPr lang="en-GB" sz="2400" b="1" baseline="30000" dirty="0"/>
              <a:t>k</a:t>
            </a:r>
            <a:r>
              <a:rPr lang="en-GB" sz="2400" dirty="0"/>
              <a:t> at the forward rate f(</a:t>
            </a:r>
            <a:r>
              <a:rPr lang="en-GB" sz="2400" dirty="0" err="1"/>
              <a:t>k,k+i</a:t>
            </a:r>
            <a:r>
              <a:rPr lang="en-GB" sz="2400" dirty="0"/>
              <a:t>), for </a:t>
            </a:r>
            <a:r>
              <a:rPr lang="en-GB" sz="2400" dirty="0" err="1"/>
              <a:t>i</a:t>
            </a:r>
            <a:r>
              <a:rPr lang="en-GB" sz="2400" dirty="0"/>
              <a:t> periods, from k to </a:t>
            </a:r>
            <a:r>
              <a:rPr lang="en-GB" sz="2400" dirty="0" err="1"/>
              <a:t>k+i</a:t>
            </a:r>
            <a:r>
              <a:rPr lang="en-GB" sz="2400" dirty="0"/>
              <a:t>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Spot rate, forward rates and arbitrage</a:t>
            </a:r>
          </a:p>
        </p:txBody>
      </p:sp>
      <p:graphicFrame>
        <p:nvGraphicFramePr>
          <p:cNvPr id="4" name="Segnaposto contenu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541475"/>
              </p:ext>
            </p:extLst>
          </p:nvPr>
        </p:nvGraphicFramePr>
        <p:xfrm>
          <a:off x="1606875" y="2132856"/>
          <a:ext cx="5938837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name="Equation" r:id="rId3" imgW="2032000" imgH="431800" progId="Equation.3">
                  <p:embed/>
                </p:oleObj>
              </mc:Choice>
              <mc:Fallback>
                <p:oleObj name="Equation" r:id="rId3" imgW="2032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6875" y="2132856"/>
                        <a:ext cx="5938837" cy="126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842696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Strategy </a:t>
            </a:r>
            <a:r>
              <a:rPr lang="en-GB" sz="2400" dirty="0" err="1"/>
              <a:t>payouts</a:t>
            </a:r>
            <a:r>
              <a:rPr lang="en-GB" sz="2400" dirty="0"/>
              <a:t>: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Spot rate, forward rates and arbitrage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/>
          </p:nvPr>
        </p:nvGraphicFramePr>
        <p:xfrm>
          <a:off x="251520" y="2348881"/>
          <a:ext cx="8640960" cy="345286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6387">
                <a:tc>
                  <a:txBody>
                    <a:bodyPr/>
                    <a:lstStyle/>
                    <a:p>
                      <a:pPr algn="r"/>
                      <a:r>
                        <a:rPr lang="en-GB" sz="2800" b="0" dirty="0"/>
                        <a:t>time</a:t>
                      </a:r>
                    </a:p>
                    <a:p>
                      <a:r>
                        <a:rPr lang="en-GB" sz="2800" b="0" dirty="0"/>
                        <a:t>contracts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D4E2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2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/>
                        <a:t>k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2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 err="1"/>
                        <a:t>k+i</a:t>
                      </a:r>
                      <a:endParaRPr lang="en-GB" sz="3600" b="0" dirty="0"/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2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997">
                <a:tc>
                  <a:txBody>
                    <a:bodyPr/>
                    <a:lstStyle/>
                    <a:p>
                      <a:r>
                        <a:rPr lang="en-GB" sz="2500" dirty="0"/>
                        <a:t>a)</a:t>
                      </a: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-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+[1+s(0,k+i)]</a:t>
                      </a:r>
                      <a:r>
                        <a:rPr lang="en-GB" sz="2500" baseline="30000" dirty="0" err="1"/>
                        <a:t>k+i</a:t>
                      </a:r>
                      <a:endParaRPr lang="en-GB" sz="2500" dirty="0"/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997">
                <a:tc>
                  <a:txBody>
                    <a:bodyPr/>
                    <a:lstStyle/>
                    <a:p>
                      <a:r>
                        <a:rPr lang="en-GB" sz="2500" dirty="0"/>
                        <a:t>b)</a:t>
                      </a: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-[1+s(0,k)]</a:t>
                      </a:r>
                      <a:r>
                        <a:rPr lang="en-GB" sz="2500" baseline="30000" dirty="0"/>
                        <a:t>k</a:t>
                      </a:r>
                      <a:endParaRPr lang="en-GB" sz="2500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-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997">
                <a:tc>
                  <a:txBody>
                    <a:bodyPr/>
                    <a:lstStyle/>
                    <a:p>
                      <a:r>
                        <a:rPr lang="en-GB" sz="2500" dirty="0"/>
                        <a:t>c)</a:t>
                      </a: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+[1+s(0,k)]</a:t>
                      </a:r>
                      <a:r>
                        <a:rPr lang="en-GB" sz="2500" baseline="30000" dirty="0"/>
                        <a:t>k</a:t>
                      </a:r>
                      <a:endParaRPr lang="en-GB" sz="2500" dirty="0"/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-[1+s(0,k)]</a:t>
                      </a:r>
                      <a:r>
                        <a:rPr lang="en-GB" sz="2500" baseline="30000" dirty="0"/>
                        <a:t>k</a:t>
                      </a:r>
                      <a:r>
                        <a:rPr lang="en-GB" sz="2500" baseline="0" dirty="0"/>
                        <a:t>*[1+f(</a:t>
                      </a:r>
                      <a:r>
                        <a:rPr lang="en-GB" sz="2500" baseline="0" dirty="0" err="1"/>
                        <a:t>k,k+i</a:t>
                      </a:r>
                      <a:r>
                        <a:rPr lang="en-GB" sz="2500" baseline="0" dirty="0"/>
                        <a:t>)]</a:t>
                      </a:r>
                      <a:r>
                        <a:rPr lang="en-GB" sz="2500" baseline="30000" dirty="0" err="1"/>
                        <a:t>i</a:t>
                      </a:r>
                      <a:endParaRPr lang="en-GB" sz="2500" dirty="0"/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997">
                <a:tc>
                  <a:txBody>
                    <a:bodyPr/>
                    <a:lstStyle/>
                    <a:p>
                      <a:pPr algn="l"/>
                      <a:r>
                        <a:rPr lang="en-GB" sz="2500" dirty="0"/>
                        <a:t>TOTAL</a:t>
                      </a: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0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&gt;0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54259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100"/>
              </a:spcBef>
            </a:pPr>
            <a:r>
              <a:rPr lang="en-GB" sz="2400" dirty="0"/>
              <a:t>In word, one must be indifferent between the two following choices:</a:t>
            </a:r>
          </a:p>
          <a:p>
            <a:pPr lvl="1"/>
            <a:r>
              <a:rPr lang="en-GB" sz="2400" dirty="0"/>
              <a:t> invest first in a 1Y ZCB and secondly, as the ZCB goes to maturity, reinvest in another 1Y ZCB which features have been decided in 0;</a:t>
            </a:r>
          </a:p>
          <a:p>
            <a:pPr lvl="1"/>
            <a:r>
              <a:rPr lang="en-GB" sz="2400" dirty="0"/>
              <a:t>Investing directly in a 2Y ZCB.</a:t>
            </a:r>
          </a:p>
          <a:p>
            <a:r>
              <a:rPr lang="en-GB" sz="2400" dirty="0"/>
              <a:t>If the markets do not respect the preceding relation one can have a free meal and, in other word, implement an arbitrage.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Spot rate, forward rates and arbitrage</a:t>
            </a:r>
          </a:p>
        </p:txBody>
      </p:sp>
    </p:spTree>
    <p:extLst>
      <p:ext uri="{BB962C8B-B14F-4D97-AF65-F5344CB8AC3E}">
        <p14:creationId xmlns:p14="http://schemas.microsoft.com/office/powerpoint/2010/main" val="306486565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Consider the following situation:</a:t>
            </a:r>
          </a:p>
          <a:p>
            <a:pPr lvl="1"/>
            <a:r>
              <a:rPr lang="en-GB" sz="2400" dirty="0"/>
              <a:t>1y ZCB – Price=98 and Face Value=100</a:t>
            </a:r>
          </a:p>
          <a:p>
            <a:pPr lvl="1"/>
            <a:r>
              <a:rPr lang="en-GB" sz="2400" dirty="0"/>
              <a:t>2y ZCB – Price=94 and Face Value=100</a:t>
            </a:r>
          </a:p>
          <a:p>
            <a:r>
              <a:rPr lang="en-GB" sz="2400" dirty="0"/>
              <a:t>Considering the two spot rates s(0,1)=2.0408% and s(0,2)=3.1421%, there is one and only one forward rates which does not permit any risk free arbitrage.</a:t>
            </a:r>
          </a:p>
          <a:p>
            <a:r>
              <a:rPr lang="en-GB" sz="2400" dirty="0"/>
              <a:t>This forward rate f(1,2)=….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Spot rate, forward rates and arbitrage</a:t>
            </a:r>
          </a:p>
        </p:txBody>
      </p:sp>
    </p:spTree>
    <p:extLst>
      <p:ext uri="{BB962C8B-B14F-4D97-AF65-F5344CB8AC3E}">
        <p14:creationId xmlns:p14="http://schemas.microsoft.com/office/powerpoint/2010/main" val="77738496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/>
              <a:t>Consider again the following spot rates:</a:t>
            </a:r>
          </a:p>
          <a:p>
            <a:pPr lvl="1"/>
            <a:r>
              <a:rPr lang="en-GB" sz="2400" dirty="0"/>
              <a:t>s(0,1y)=2.0408% (Spot price=98)</a:t>
            </a:r>
          </a:p>
          <a:p>
            <a:pPr lvl="1"/>
            <a:r>
              <a:rPr lang="en-GB" sz="2400" dirty="0"/>
              <a:t>s(0,2y)=3.1421% (Spot price=94)</a:t>
            </a:r>
          </a:p>
          <a:p>
            <a:pPr marL="503238" indent="-457200"/>
            <a:r>
              <a:rPr lang="en-GB" sz="2400" dirty="0"/>
              <a:t>Suppose that there is a forward contract with the following features: </a:t>
            </a:r>
          </a:p>
          <a:p>
            <a:pPr marL="823913" lvl="1" indent="-457200"/>
            <a:r>
              <a:rPr lang="en-GB" sz="2200" dirty="0"/>
              <a:t>Forward price = 97.</a:t>
            </a:r>
          </a:p>
          <a:p>
            <a:pPr marL="823913" lvl="1" indent="-457200"/>
            <a:r>
              <a:rPr lang="en-GB" sz="2200" dirty="0"/>
              <a:t>Face value = 100</a:t>
            </a:r>
          </a:p>
          <a:p>
            <a:pPr marL="823913" lvl="1" indent="-457200"/>
            <a:r>
              <a:rPr lang="en-GB" sz="2200" dirty="0"/>
              <a:t>Settlement date/period: 1y; 	Maturity: 2y</a:t>
            </a:r>
          </a:p>
          <a:p>
            <a:pPr marL="503238" indent="-457200"/>
            <a:r>
              <a:rPr lang="en-GB" sz="2400" dirty="0"/>
              <a:t>Show how one can realize a risk free arbitrage, if any.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Spot rate, forward rates and arbitrage</a:t>
            </a:r>
          </a:p>
        </p:txBody>
      </p:sp>
    </p:spTree>
    <p:extLst>
      <p:ext uri="{BB962C8B-B14F-4D97-AF65-F5344CB8AC3E}">
        <p14:creationId xmlns:p14="http://schemas.microsoft.com/office/powerpoint/2010/main" val="98902614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International Financial </a:t>
            </a:r>
            <a:r>
              <a:rPr lang="it-IT" dirty="0" err="1">
                <a:solidFill>
                  <a:schemeClr val="tx1"/>
                </a:solidFill>
              </a:rPr>
              <a:t>Markets</a:t>
            </a:r>
            <a:r>
              <a:rPr lang="it-IT" dirty="0">
                <a:solidFill>
                  <a:schemeClr val="tx1"/>
                </a:solidFill>
              </a:rPr>
              <a:t> – 02/26/2018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1691680" y="332656"/>
            <a:ext cx="7200800" cy="4176464"/>
          </a:xfrm>
          <a:prstGeom prst="rect">
            <a:avLst/>
          </a:prstGeom>
          <a:solidFill>
            <a:schemeClr val="accent1">
              <a:tint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GB" sz="4000" cap="small" dirty="0"/>
              <a:t>Today’s Agenda</a:t>
            </a:r>
          </a:p>
          <a:p>
            <a:pPr marL="457200" indent="-457200">
              <a:spcBef>
                <a:spcPts val="1300"/>
              </a:spcBef>
              <a:buFont typeface="Wingdings" charset="2"/>
              <a:buChar char="q"/>
            </a:pPr>
            <a:r>
              <a:rPr lang="en-US" sz="2400" dirty="0"/>
              <a:t>Debt and Bonds</a:t>
            </a:r>
          </a:p>
          <a:p>
            <a:pPr marL="457200" indent="-457200">
              <a:spcBef>
                <a:spcPts val="1300"/>
              </a:spcBef>
              <a:buFont typeface="Wingdings" charset="2"/>
              <a:buChar char="q"/>
            </a:pPr>
            <a:r>
              <a:rPr lang="en-US" sz="2400" dirty="0"/>
              <a:t>Changes in interest rates</a:t>
            </a:r>
          </a:p>
          <a:p>
            <a:pPr marL="457200" indent="-457200">
              <a:spcBef>
                <a:spcPts val="1300"/>
              </a:spcBef>
              <a:buFont typeface="Wingdings" charset="2"/>
              <a:buChar char="q"/>
            </a:pPr>
            <a:r>
              <a:rPr lang="en-US" sz="2400" dirty="0"/>
              <a:t>Supply and demand in the bond market</a:t>
            </a:r>
          </a:p>
          <a:p>
            <a:pPr marL="457200" indent="-457200">
              <a:spcBef>
                <a:spcPts val="1300"/>
              </a:spcBef>
              <a:buFont typeface="Wingdings" charset="2"/>
              <a:buChar char="q"/>
            </a:pPr>
            <a:r>
              <a:rPr lang="en-US" sz="2400" dirty="0"/>
              <a:t>Yield curve</a:t>
            </a:r>
          </a:p>
          <a:p>
            <a:pPr marL="457200" indent="-457200">
              <a:spcBef>
                <a:spcPts val="1300"/>
              </a:spcBef>
              <a:buFont typeface="Wingdings" charset="2"/>
              <a:buChar char="q"/>
            </a:pPr>
            <a:r>
              <a:rPr lang="en-US" sz="2400" dirty="0"/>
              <a:t>Spot and forward contracts</a:t>
            </a:r>
          </a:p>
          <a:p>
            <a:pPr marL="457200" indent="-457200">
              <a:spcBef>
                <a:spcPts val="1300"/>
              </a:spcBef>
              <a:buFont typeface="Wingdings" charset="2"/>
              <a:buChar char="q"/>
            </a:pPr>
            <a:r>
              <a:rPr lang="en-US" sz="2400" b="1" dirty="0"/>
              <a:t>Bond pricing</a:t>
            </a:r>
          </a:p>
          <a:p>
            <a:endParaRPr lang="en-GB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 bwMode="auto">
          <a:xfrm>
            <a:off x="1691680" y="5661248"/>
            <a:ext cx="7200800" cy="1016496"/>
          </a:xfrm>
          <a:prstGeom prst="rect">
            <a:avLst/>
          </a:prstGeom>
          <a:solidFill>
            <a:schemeClr val="accent1">
              <a:tint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Mishkin</a:t>
            </a:r>
            <a:r>
              <a:rPr lang="en-GB" dirty="0"/>
              <a:t>, Eakins – </a:t>
            </a:r>
            <a:r>
              <a:rPr lang="en-GB" dirty="0" err="1"/>
              <a:t>ch.</a:t>
            </a:r>
            <a:r>
              <a:rPr lang="en-GB" dirty="0"/>
              <a:t> 3,4 and 5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b="11369"/>
          <a:stretch/>
        </p:blipFill>
        <p:spPr>
          <a:xfrm>
            <a:off x="5983850" y="404664"/>
            <a:ext cx="2836622" cy="205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6786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When we priced the bond, we used a constant interest rate.</a:t>
            </a:r>
          </a:p>
          <a:p>
            <a:pPr marL="0" indent="0">
              <a:buNone/>
            </a:pPr>
            <a:r>
              <a:rPr lang="en-GB" sz="2800" dirty="0"/>
              <a:t>However, as we have just seen, the interest rate may vary over time.</a:t>
            </a:r>
          </a:p>
          <a:p>
            <a:pPr marL="0" indent="0">
              <a:buNone/>
            </a:pPr>
            <a:r>
              <a:rPr lang="en-GB" sz="2800" dirty="0"/>
              <a:t>Therefore, exploiting the term structure and the relation between maturities and interest rates we can re-write the bond pricing formula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Bonds pricing……was the formula correct?</a:t>
            </a:r>
          </a:p>
        </p:txBody>
      </p:sp>
    </p:spTree>
    <p:extLst>
      <p:ext uri="{BB962C8B-B14F-4D97-AF65-F5344CB8AC3E}">
        <p14:creationId xmlns:p14="http://schemas.microsoft.com/office/powerpoint/2010/main" val="135321963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5400"/>
              </a:spcAft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where:</a:t>
            </a:r>
          </a:p>
          <a:p>
            <a:pPr marL="0" indent="0">
              <a:buNone/>
            </a:pPr>
            <a:r>
              <a:rPr lang="en-GB" sz="2400" i="1" dirty="0"/>
              <a:t>C</a:t>
            </a:r>
            <a:r>
              <a:rPr lang="en-GB" sz="2400" dirty="0"/>
              <a:t> is the coupon;</a:t>
            </a:r>
          </a:p>
          <a:p>
            <a:pPr marL="0" indent="0">
              <a:buNone/>
            </a:pPr>
            <a:r>
              <a:rPr lang="en-GB" sz="2400" i="1" dirty="0"/>
              <a:t>s(0, t) </a:t>
            </a:r>
            <a:r>
              <a:rPr lang="en-GB" sz="2400" dirty="0"/>
              <a:t>is the spot rate referred to the </a:t>
            </a:r>
            <a:r>
              <a:rPr lang="en-GB" sz="2400" dirty="0" err="1"/>
              <a:t>t</a:t>
            </a:r>
            <a:r>
              <a:rPr lang="en-GB" sz="2400" baseline="30000" dirty="0" err="1"/>
              <a:t>th</a:t>
            </a:r>
            <a:r>
              <a:rPr lang="en-GB" sz="2400" dirty="0"/>
              <a:t> </a:t>
            </a:r>
            <a:r>
              <a:rPr lang="en-GB" sz="2400" dirty="0" err="1"/>
              <a:t>maturirity</a:t>
            </a:r>
            <a:r>
              <a:rPr lang="en-GB" sz="2400" dirty="0"/>
              <a:t>;</a:t>
            </a:r>
          </a:p>
          <a:p>
            <a:pPr marL="0" indent="0">
              <a:buNone/>
            </a:pPr>
            <a:r>
              <a:rPr lang="en-GB" sz="2400" i="1" dirty="0"/>
              <a:t>FV</a:t>
            </a:r>
            <a:r>
              <a:rPr lang="en-GB" sz="2400" dirty="0"/>
              <a:t> is the principal (/face value);</a:t>
            </a:r>
          </a:p>
          <a:p>
            <a:pPr marL="0" indent="0">
              <a:buNone/>
            </a:pPr>
            <a:r>
              <a:rPr lang="en-GB" sz="2400" i="1" dirty="0"/>
              <a:t>n</a:t>
            </a:r>
            <a:r>
              <a:rPr lang="en-GB" sz="2400" dirty="0"/>
              <a:t> is the bond maturity.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Bond pricing formula</a:t>
            </a:r>
          </a:p>
        </p:txBody>
      </p:sp>
      <p:graphicFrame>
        <p:nvGraphicFramePr>
          <p:cNvPr id="5" name="Segnaposto contenuto 3"/>
          <p:cNvGraphicFramePr>
            <a:graphicFrameLocks noChangeAspect="1"/>
          </p:cNvGraphicFramePr>
          <p:nvPr>
            <p:extLst/>
          </p:nvPr>
        </p:nvGraphicFramePr>
        <p:xfrm>
          <a:off x="35496" y="1700213"/>
          <a:ext cx="9068693" cy="974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Equazione" r:id="rId3" imgW="3898800" imgH="419040" progId="Equation.3">
                  <p:embed/>
                </p:oleObj>
              </mc:Choice>
              <mc:Fallback>
                <p:oleObj name="Equazione" r:id="rId3" imgW="389880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96" y="1700213"/>
                        <a:ext cx="9068693" cy="974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3160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Four types of Credit Market Instruments</a:t>
            </a:r>
          </a:p>
          <a:p>
            <a:pPr>
              <a:spcBef>
                <a:spcPts val="3000"/>
              </a:spcBef>
              <a:spcAft>
                <a:spcPts val="3600"/>
              </a:spcAft>
            </a:pPr>
            <a:r>
              <a:rPr lang="en-US" dirty="0"/>
              <a:t>Simple loan </a:t>
            </a:r>
          </a:p>
          <a:p>
            <a:pPr>
              <a:spcBef>
                <a:spcPts val="3000"/>
              </a:spcBef>
              <a:spcAft>
                <a:spcPts val="3600"/>
              </a:spcAft>
            </a:pPr>
            <a:r>
              <a:rPr lang="en-US" dirty="0"/>
              <a:t>Fixed-payment loan</a:t>
            </a:r>
          </a:p>
          <a:p>
            <a:pPr>
              <a:spcBef>
                <a:spcPts val="3000"/>
              </a:spcBef>
              <a:spcAft>
                <a:spcPts val="3600"/>
              </a:spcAft>
            </a:pPr>
            <a:r>
              <a:rPr lang="en-US" dirty="0"/>
              <a:t>Coupon bond</a:t>
            </a:r>
          </a:p>
          <a:p>
            <a:pPr>
              <a:spcBef>
                <a:spcPts val="3000"/>
              </a:spcBef>
              <a:spcAft>
                <a:spcPts val="3600"/>
              </a:spcAft>
            </a:pPr>
            <a:r>
              <a:rPr lang="en-US" dirty="0"/>
              <a:t>Discount bond (ZCB)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instruments</a:t>
            </a:r>
          </a:p>
        </p:txBody>
      </p:sp>
      <p:cxnSp>
        <p:nvCxnSpPr>
          <p:cNvPr id="4" name="Connettore 1 4"/>
          <p:cNvCxnSpPr/>
          <p:nvPr/>
        </p:nvCxnSpPr>
        <p:spPr>
          <a:xfrm>
            <a:off x="3851920" y="2590576"/>
            <a:ext cx="3456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6"/>
          <p:cNvCxnSpPr/>
          <p:nvPr/>
        </p:nvCxnSpPr>
        <p:spPr>
          <a:xfrm>
            <a:off x="3851920" y="2577915"/>
            <a:ext cx="0" cy="300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6130990" y="197932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Principal + Interest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167120" y="2608637"/>
            <a:ext cx="304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691931" y="2208583"/>
            <a:ext cx="31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555902" y="2797308"/>
            <a:ext cx="59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P</a:t>
            </a:r>
          </a:p>
        </p:txBody>
      </p:sp>
      <p:cxnSp>
        <p:nvCxnSpPr>
          <p:cNvPr id="15" name="Connettore 1 6"/>
          <p:cNvCxnSpPr/>
          <p:nvPr/>
        </p:nvCxnSpPr>
        <p:spPr>
          <a:xfrm>
            <a:off x="7319122" y="2296793"/>
            <a:ext cx="0" cy="300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4"/>
          <p:cNvCxnSpPr/>
          <p:nvPr/>
        </p:nvCxnSpPr>
        <p:spPr>
          <a:xfrm>
            <a:off x="4283967" y="6318357"/>
            <a:ext cx="3456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6"/>
          <p:cNvCxnSpPr/>
          <p:nvPr/>
        </p:nvCxnSpPr>
        <p:spPr>
          <a:xfrm>
            <a:off x="4283967" y="6305696"/>
            <a:ext cx="0" cy="300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7417544" y="5554321"/>
            <a:ext cx="68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 FV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7599167" y="6336418"/>
            <a:ext cx="304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4123978" y="5936364"/>
            <a:ext cx="31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3987949" y="6550762"/>
            <a:ext cx="59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P</a:t>
            </a:r>
          </a:p>
        </p:txBody>
      </p:sp>
      <p:cxnSp>
        <p:nvCxnSpPr>
          <p:cNvPr id="29" name="Connettore 1 6"/>
          <p:cNvCxnSpPr/>
          <p:nvPr/>
        </p:nvCxnSpPr>
        <p:spPr>
          <a:xfrm>
            <a:off x="7751169" y="6024574"/>
            <a:ext cx="0" cy="300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4"/>
          <p:cNvCxnSpPr/>
          <p:nvPr/>
        </p:nvCxnSpPr>
        <p:spPr>
          <a:xfrm>
            <a:off x="3435845" y="5110856"/>
            <a:ext cx="50354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6"/>
          <p:cNvCxnSpPr/>
          <p:nvPr/>
        </p:nvCxnSpPr>
        <p:spPr>
          <a:xfrm>
            <a:off x="3435845" y="5098195"/>
            <a:ext cx="0" cy="300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7708408" y="4509120"/>
            <a:ext cx="1544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 FV + C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8319248" y="5128917"/>
            <a:ext cx="304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3275856" y="4728863"/>
            <a:ext cx="31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cxnSp>
        <p:nvCxnSpPr>
          <p:cNvPr id="35" name="Connettore 1 6"/>
          <p:cNvCxnSpPr/>
          <p:nvPr/>
        </p:nvCxnSpPr>
        <p:spPr>
          <a:xfrm>
            <a:off x="8471250" y="4817073"/>
            <a:ext cx="0" cy="300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tangolo 36"/>
          <p:cNvSpPr/>
          <p:nvPr/>
        </p:nvSpPr>
        <p:spPr>
          <a:xfrm>
            <a:off x="4131416" y="4727259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+ C</a:t>
            </a:r>
            <a:endParaRPr lang="it-IT" dirty="0"/>
          </a:p>
        </p:txBody>
      </p:sp>
      <p:sp>
        <p:nvSpPr>
          <p:cNvPr id="38" name="Rettangolo 37"/>
          <p:cNvSpPr/>
          <p:nvPr/>
        </p:nvSpPr>
        <p:spPr>
          <a:xfrm>
            <a:off x="5215598" y="4721116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+ C</a:t>
            </a:r>
            <a:endParaRPr lang="it-IT" dirty="0"/>
          </a:p>
        </p:txBody>
      </p:sp>
      <p:sp>
        <p:nvSpPr>
          <p:cNvPr id="39" name="Rettangolo 38"/>
          <p:cNvSpPr/>
          <p:nvPr/>
        </p:nvSpPr>
        <p:spPr>
          <a:xfrm>
            <a:off x="6675378" y="4729020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+ C</a:t>
            </a:r>
            <a:endParaRPr lang="it-IT" dirty="0"/>
          </a:p>
        </p:txBody>
      </p:sp>
      <p:sp>
        <p:nvSpPr>
          <p:cNvPr id="40" name="Rettangolo 39"/>
          <p:cNvSpPr/>
          <p:nvPr/>
        </p:nvSpPr>
        <p:spPr>
          <a:xfrm>
            <a:off x="6012159" y="470761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  <a:endParaRPr lang="it-IT" dirty="0"/>
          </a:p>
        </p:txBody>
      </p:sp>
      <p:sp>
        <p:nvSpPr>
          <p:cNvPr id="41" name="Rettangolo 40"/>
          <p:cNvSpPr/>
          <p:nvPr/>
        </p:nvSpPr>
        <p:spPr>
          <a:xfrm>
            <a:off x="6017340" y="508128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  <a:endParaRPr lang="it-IT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3145708" y="5373216"/>
            <a:ext cx="59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P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4159596" y="5130504"/>
            <a:ext cx="59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5178802" y="5129748"/>
            <a:ext cx="59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6654436" y="5122228"/>
            <a:ext cx="59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i</a:t>
            </a:r>
            <a:endParaRPr lang="en-US" dirty="0"/>
          </a:p>
        </p:txBody>
      </p:sp>
      <p:sp>
        <p:nvSpPr>
          <p:cNvPr id="46" name="Rettangolo 45"/>
          <p:cNvSpPr/>
          <p:nvPr/>
        </p:nvSpPr>
        <p:spPr>
          <a:xfrm>
            <a:off x="7425120" y="470261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  <a:endParaRPr lang="it-IT" dirty="0"/>
          </a:p>
        </p:txBody>
      </p:sp>
      <p:sp>
        <p:nvSpPr>
          <p:cNvPr id="47" name="Rettangolo 46"/>
          <p:cNvSpPr/>
          <p:nvPr/>
        </p:nvSpPr>
        <p:spPr>
          <a:xfrm>
            <a:off x="7430301" y="507629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  <a:endParaRPr lang="it-IT" dirty="0"/>
          </a:p>
        </p:txBody>
      </p:sp>
      <p:cxnSp>
        <p:nvCxnSpPr>
          <p:cNvPr id="48" name="Connettore 1 4"/>
          <p:cNvCxnSpPr/>
          <p:nvPr/>
        </p:nvCxnSpPr>
        <p:spPr>
          <a:xfrm>
            <a:off x="3421977" y="3814712"/>
            <a:ext cx="50354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1 6"/>
          <p:cNvCxnSpPr/>
          <p:nvPr/>
        </p:nvCxnSpPr>
        <p:spPr>
          <a:xfrm>
            <a:off x="3421977" y="3802051"/>
            <a:ext cx="0" cy="300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sellaDiTesto 49"/>
          <p:cNvSpPr txBox="1"/>
          <p:nvPr/>
        </p:nvSpPr>
        <p:spPr>
          <a:xfrm>
            <a:off x="7694540" y="3212976"/>
            <a:ext cx="1544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P+I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8305380" y="3832773"/>
            <a:ext cx="304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52" name="CasellaDiTesto 51"/>
          <p:cNvSpPr txBox="1"/>
          <p:nvPr/>
        </p:nvSpPr>
        <p:spPr>
          <a:xfrm>
            <a:off x="3261988" y="3432719"/>
            <a:ext cx="31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cxnSp>
        <p:nvCxnSpPr>
          <p:cNvPr id="53" name="Connettore 1 6"/>
          <p:cNvCxnSpPr/>
          <p:nvPr/>
        </p:nvCxnSpPr>
        <p:spPr>
          <a:xfrm>
            <a:off x="8457382" y="3520929"/>
            <a:ext cx="0" cy="300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ttangolo 53"/>
          <p:cNvSpPr/>
          <p:nvPr/>
        </p:nvSpPr>
        <p:spPr>
          <a:xfrm>
            <a:off x="4117548" y="3431115"/>
            <a:ext cx="53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P+I</a:t>
            </a:r>
            <a:endParaRPr lang="it-IT" dirty="0"/>
          </a:p>
        </p:txBody>
      </p:sp>
      <p:sp>
        <p:nvSpPr>
          <p:cNvPr id="55" name="Rettangolo 54"/>
          <p:cNvSpPr/>
          <p:nvPr/>
        </p:nvSpPr>
        <p:spPr>
          <a:xfrm>
            <a:off x="5201730" y="3424972"/>
            <a:ext cx="53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P+I</a:t>
            </a:r>
            <a:endParaRPr lang="it-IT" dirty="0"/>
          </a:p>
        </p:txBody>
      </p:sp>
      <p:sp>
        <p:nvSpPr>
          <p:cNvPr id="56" name="Rettangolo 55"/>
          <p:cNvSpPr/>
          <p:nvPr/>
        </p:nvSpPr>
        <p:spPr>
          <a:xfrm>
            <a:off x="6661510" y="3432876"/>
            <a:ext cx="53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P+I</a:t>
            </a:r>
            <a:endParaRPr lang="it-IT" dirty="0"/>
          </a:p>
        </p:txBody>
      </p:sp>
      <p:sp>
        <p:nvSpPr>
          <p:cNvPr id="57" name="Rettangolo 56"/>
          <p:cNvSpPr/>
          <p:nvPr/>
        </p:nvSpPr>
        <p:spPr>
          <a:xfrm>
            <a:off x="5998291" y="341146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  <a:endParaRPr lang="it-IT" dirty="0"/>
          </a:p>
        </p:txBody>
      </p:sp>
      <p:sp>
        <p:nvSpPr>
          <p:cNvPr id="58" name="Rettangolo 57"/>
          <p:cNvSpPr/>
          <p:nvPr/>
        </p:nvSpPr>
        <p:spPr>
          <a:xfrm>
            <a:off x="6003472" y="378513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  <a:endParaRPr lang="it-IT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3131840" y="4077072"/>
            <a:ext cx="59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P</a:t>
            </a:r>
          </a:p>
        </p:txBody>
      </p:sp>
      <p:sp>
        <p:nvSpPr>
          <p:cNvPr id="60" name="CasellaDiTesto 59"/>
          <p:cNvSpPr txBox="1"/>
          <p:nvPr/>
        </p:nvSpPr>
        <p:spPr>
          <a:xfrm>
            <a:off x="4145728" y="3834360"/>
            <a:ext cx="59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5164934" y="3833604"/>
            <a:ext cx="59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2" name="CasellaDiTesto 61"/>
          <p:cNvSpPr txBox="1"/>
          <p:nvPr/>
        </p:nvSpPr>
        <p:spPr>
          <a:xfrm>
            <a:off x="6640568" y="3826084"/>
            <a:ext cx="59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i</a:t>
            </a:r>
            <a:endParaRPr lang="en-US" dirty="0"/>
          </a:p>
        </p:txBody>
      </p:sp>
      <p:sp>
        <p:nvSpPr>
          <p:cNvPr id="63" name="Rettangolo 62"/>
          <p:cNvSpPr/>
          <p:nvPr/>
        </p:nvSpPr>
        <p:spPr>
          <a:xfrm>
            <a:off x="7411252" y="340647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  <a:endParaRPr lang="it-IT" dirty="0"/>
          </a:p>
        </p:txBody>
      </p:sp>
      <p:sp>
        <p:nvSpPr>
          <p:cNvPr id="64" name="Rettangolo 63"/>
          <p:cNvSpPr/>
          <p:nvPr/>
        </p:nvSpPr>
        <p:spPr>
          <a:xfrm>
            <a:off x="7416433" y="378014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4778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400" dirty="0"/>
              <a:t>Bonds are debt instruments, whereas shares are fraction of equity. </a:t>
            </a:r>
          </a:p>
          <a:p>
            <a:pPr lvl="0">
              <a:buClr>
                <a:srgbClr val="DD8047"/>
              </a:buClr>
            </a:pPr>
            <a:r>
              <a:rPr lang="en-US" sz="2400" dirty="0">
                <a:solidFill>
                  <a:prstClr val="black"/>
                </a:solidFill>
              </a:rPr>
              <a:t>By purchasing equity (shares).</a:t>
            </a:r>
          </a:p>
          <a:p>
            <a:pPr marL="320675" lvl="1" indent="0">
              <a:buClr>
                <a:srgbClr val="DD8047"/>
              </a:buClr>
              <a:buNone/>
            </a:pPr>
            <a:r>
              <a:rPr lang="en-US" sz="2400" dirty="0">
                <a:solidFill>
                  <a:prstClr val="black"/>
                </a:solidFill>
              </a:rPr>
              <a:t>Investor becomes the owner of the corporation.</a:t>
            </a:r>
            <a:endParaRPr lang="en-GB" sz="2400" dirty="0">
              <a:solidFill>
                <a:prstClr val="black"/>
              </a:solidFill>
            </a:endParaRPr>
          </a:p>
          <a:p>
            <a:r>
              <a:rPr lang="en-US" sz="2400" dirty="0"/>
              <a:t>By purchasing debt (bonds).</a:t>
            </a:r>
          </a:p>
          <a:p>
            <a:pPr marL="320675" lvl="1" indent="0">
              <a:buNone/>
            </a:pPr>
            <a:r>
              <a:rPr lang="en-US" sz="2400" dirty="0"/>
              <a:t>Investor becomes a company’s creditor.</a:t>
            </a:r>
          </a:p>
          <a:p>
            <a:pPr marL="0" indent="0">
              <a:buNone/>
            </a:pPr>
            <a:r>
              <a:rPr lang="en-US" sz="2600" dirty="0"/>
              <a:t>While shares are fraction of equity, bonds are fraction of debt (credit).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Bonds vs shares</a:t>
            </a:r>
          </a:p>
        </p:txBody>
      </p:sp>
    </p:spTree>
    <p:extLst>
      <p:ext uri="{BB962C8B-B14F-4D97-AF65-F5344CB8AC3E}">
        <p14:creationId xmlns:p14="http://schemas.microsoft.com/office/powerpoint/2010/main" val="22527139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na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una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15618</TotalTime>
  <Words>3840</Words>
  <Application>Microsoft Office PowerPoint</Application>
  <PresentationFormat>Presentazione su schermo (4:3)</PresentationFormat>
  <Paragraphs>517</Paragraphs>
  <Slides>78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78</vt:i4>
      </vt:variant>
    </vt:vector>
  </HeadingPairs>
  <TitlesOfParts>
    <vt:vector size="90" baseType="lpstr">
      <vt:lpstr>ＭＳ Ｐゴシック</vt:lpstr>
      <vt:lpstr>ＭＳ Ｐゴシック</vt:lpstr>
      <vt:lpstr>Arial</vt:lpstr>
      <vt:lpstr>Calibri</vt:lpstr>
      <vt:lpstr>Cambria Math</vt:lpstr>
      <vt:lpstr>Symbol</vt:lpstr>
      <vt:lpstr>Tw Cen MT</vt:lpstr>
      <vt:lpstr>Wingdings</vt:lpstr>
      <vt:lpstr>Wingdings 2</vt:lpstr>
      <vt:lpstr>Luna</vt:lpstr>
      <vt:lpstr>Equazione</vt:lpstr>
      <vt:lpstr>Equation</vt:lpstr>
      <vt:lpstr>Why do interest rates change?</vt:lpstr>
      <vt:lpstr>International Financial Markets – 02/26/2018</vt:lpstr>
      <vt:lpstr>International Financial Markets – 02/26/2018</vt:lpstr>
      <vt:lpstr>Where we are…</vt:lpstr>
      <vt:lpstr>Debt</vt:lpstr>
      <vt:lpstr>Debt</vt:lpstr>
      <vt:lpstr>Bonds</vt:lpstr>
      <vt:lpstr>Credit instruments</vt:lpstr>
      <vt:lpstr>Bonds vs shares</vt:lpstr>
      <vt:lpstr>Bonds vs shares</vt:lpstr>
      <vt:lpstr>Bonds key features</vt:lpstr>
      <vt:lpstr>Bonds key features</vt:lpstr>
      <vt:lpstr>Focus: T-bill and Money Market</vt:lpstr>
      <vt:lpstr>Bond categories</vt:lpstr>
      <vt:lpstr>Bond categories</vt:lpstr>
      <vt:lpstr>Zero Coupon Bond</vt:lpstr>
      <vt:lpstr>Valuation of a ZCB</vt:lpstr>
      <vt:lpstr>Fixed Income Bonds</vt:lpstr>
      <vt:lpstr>Valuation of Fixed-Income Bonds</vt:lpstr>
      <vt:lpstr>Fixed Income Bond</vt:lpstr>
      <vt:lpstr>Bonds fair price</vt:lpstr>
      <vt:lpstr>Bonds fair price</vt:lpstr>
      <vt:lpstr>International Financial Markets – 02/26/2018</vt:lpstr>
      <vt:lpstr>Why do interest rates change?</vt:lpstr>
      <vt:lpstr>Why do interest rates change?</vt:lpstr>
      <vt:lpstr>International Financial Markets – 02/26/2018</vt:lpstr>
      <vt:lpstr>Supply and Demand in the Bond Market</vt:lpstr>
      <vt:lpstr>Supply and Demand in the Bond Market</vt:lpstr>
      <vt:lpstr>Supply and Demand in the Bond Market</vt:lpstr>
      <vt:lpstr>Determinants of Asset Demand</vt:lpstr>
      <vt:lpstr>Determinants of Assets Demand</vt:lpstr>
      <vt:lpstr>Determinants of Assets Demand</vt:lpstr>
      <vt:lpstr>Determinants of Assets Demand</vt:lpstr>
      <vt:lpstr>Determinants of Assets Demand</vt:lpstr>
      <vt:lpstr>Determinants of Assets Demand</vt:lpstr>
      <vt:lpstr>Determinants of Assets Demand</vt:lpstr>
      <vt:lpstr>Determinants of Assets Demand</vt:lpstr>
      <vt:lpstr>Determinants of Assets Demand</vt:lpstr>
      <vt:lpstr>Determinants of Assets Demand</vt:lpstr>
      <vt:lpstr>Determinants of Assets Demand</vt:lpstr>
      <vt:lpstr>Determinants of Assets Demand</vt:lpstr>
      <vt:lpstr>Determinants of Assets Demand</vt:lpstr>
      <vt:lpstr>Determinants of Assets Demand</vt:lpstr>
      <vt:lpstr>Determinants of Assets Demand</vt:lpstr>
      <vt:lpstr>Determinants of Assets Demand</vt:lpstr>
      <vt:lpstr>Determinants of Assets Demand</vt:lpstr>
      <vt:lpstr>Shifts in the Demand for Bonds</vt:lpstr>
      <vt:lpstr>Shifts in the Demand for Bonds</vt:lpstr>
      <vt:lpstr>Shifts in the Demand for Bonds</vt:lpstr>
      <vt:lpstr>Shifts in the Demand for Bonds</vt:lpstr>
      <vt:lpstr>Shifts in the Demand for Bonds</vt:lpstr>
      <vt:lpstr>Shifts in the Demand for Bonds</vt:lpstr>
      <vt:lpstr>Shifts in the Supply of Bonds</vt:lpstr>
      <vt:lpstr>Shifts in the Supply of Bonds</vt:lpstr>
      <vt:lpstr>Shifts in the Supply of Bonds</vt:lpstr>
      <vt:lpstr>Shifts in the Supply of Bonds</vt:lpstr>
      <vt:lpstr>International Financial Markets – 02/26/2018</vt:lpstr>
      <vt:lpstr>Yield Curve</vt:lpstr>
      <vt:lpstr>Yield Curve</vt:lpstr>
      <vt:lpstr>Spot and forward contract</vt:lpstr>
      <vt:lpstr>Yield curve</vt:lpstr>
      <vt:lpstr>Yield Curve</vt:lpstr>
      <vt:lpstr>Yield Curve</vt:lpstr>
      <vt:lpstr>Yield Curve</vt:lpstr>
      <vt:lpstr>International Financial Markets – 02/26/2018</vt:lpstr>
      <vt:lpstr>Spot and forward contract</vt:lpstr>
      <vt:lpstr>Spot and forward contracts</vt:lpstr>
      <vt:lpstr>Spot and forward contracts</vt:lpstr>
      <vt:lpstr>Spot rate, forward rates and arbitrage</vt:lpstr>
      <vt:lpstr>Spot rate, forward rates and arbitrage</vt:lpstr>
      <vt:lpstr>Spot rate, forward rates and arbitrage</vt:lpstr>
      <vt:lpstr>Spot rate, forward rates and arbitrage</vt:lpstr>
      <vt:lpstr>Spot rate, forward rates and arbitrage</vt:lpstr>
      <vt:lpstr>Spot rate, forward rates and arbitrage</vt:lpstr>
      <vt:lpstr>Spot rate, forward rates and arbitrage</vt:lpstr>
      <vt:lpstr>International Financial Markets – 02/26/2018</vt:lpstr>
      <vt:lpstr>Bonds pricing……was the formula correct?</vt:lpstr>
      <vt:lpstr>Bond pricing formula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1 - the crisis unfolding</dc:title>
  <dc:creator>xx</dc:creator>
  <cp:lastModifiedBy>Luigi Vena</cp:lastModifiedBy>
  <cp:revision>1022</cp:revision>
  <dcterms:created xsi:type="dcterms:W3CDTF">2008-09-25T10:14:50Z</dcterms:created>
  <dcterms:modified xsi:type="dcterms:W3CDTF">2018-03-01T11:23:12Z</dcterms:modified>
</cp:coreProperties>
</file>