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 id="274" r:id="rId20"/>
    <p:sldId id="275" r:id="rId21"/>
    <p:sldId id="276" r:id="rId22"/>
    <p:sldId id="277" r:id="rId23"/>
    <p:sldId id="278"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422EB3F-00BF-4D4D-A865-12E094895C88}" type="datetimeFigureOut">
              <a:rPr lang="it-IT" smtClean="0"/>
              <a:pPr/>
              <a:t>20/04/2018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6C6EB0-FCD9-4293-ACC4-88A6658FC1E8}" type="slidenum">
              <a:rPr lang="it-IT" smtClean="0"/>
              <a:pPr/>
              <a:t>‹N›</a:t>
            </a:fld>
            <a:endParaRPr lang="it-IT"/>
          </a:p>
        </p:txBody>
      </p:sp>
    </p:spTree>
    <p:extLst>
      <p:ext uri="{BB962C8B-B14F-4D97-AF65-F5344CB8AC3E}">
        <p14:creationId xmlns="" xmlns:p14="http://schemas.microsoft.com/office/powerpoint/2010/main" val="467986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422EB3F-00BF-4D4D-A865-12E094895C88}" type="datetimeFigureOut">
              <a:rPr lang="it-IT" smtClean="0"/>
              <a:pPr/>
              <a:t>20/04/2018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6C6EB0-FCD9-4293-ACC4-88A6658FC1E8}" type="slidenum">
              <a:rPr lang="it-IT" smtClean="0"/>
              <a:pPr/>
              <a:t>‹N›</a:t>
            </a:fld>
            <a:endParaRPr lang="it-IT"/>
          </a:p>
        </p:txBody>
      </p:sp>
    </p:spTree>
    <p:extLst>
      <p:ext uri="{BB962C8B-B14F-4D97-AF65-F5344CB8AC3E}">
        <p14:creationId xmlns="" xmlns:p14="http://schemas.microsoft.com/office/powerpoint/2010/main" val="1113539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422EB3F-00BF-4D4D-A865-12E094895C88}" type="datetimeFigureOut">
              <a:rPr lang="it-IT" smtClean="0"/>
              <a:pPr/>
              <a:t>20/04/2018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6C6EB0-FCD9-4293-ACC4-88A6658FC1E8}" type="slidenum">
              <a:rPr lang="it-IT" smtClean="0"/>
              <a:pPr/>
              <a:t>‹N›</a:t>
            </a:fld>
            <a:endParaRPr lang="it-IT"/>
          </a:p>
        </p:txBody>
      </p:sp>
    </p:spTree>
    <p:extLst>
      <p:ext uri="{BB962C8B-B14F-4D97-AF65-F5344CB8AC3E}">
        <p14:creationId xmlns="" xmlns:p14="http://schemas.microsoft.com/office/powerpoint/2010/main" val="338546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422EB3F-00BF-4D4D-A865-12E094895C88}" type="datetimeFigureOut">
              <a:rPr lang="it-IT" smtClean="0"/>
              <a:pPr/>
              <a:t>20/04/2018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6C6EB0-FCD9-4293-ACC4-88A6658FC1E8}" type="slidenum">
              <a:rPr lang="it-IT" smtClean="0"/>
              <a:pPr/>
              <a:t>‹N›</a:t>
            </a:fld>
            <a:endParaRPr lang="it-IT"/>
          </a:p>
        </p:txBody>
      </p:sp>
    </p:spTree>
    <p:extLst>
      <p:ext uri="{BB962C8B-B14F-4D97-AF65-F5344CB8AC3E}">
        <p14:creationId xmlns="" xmlns:p14="http://schemas.microsoft.com/office/powerpoint/2010/main" val="4023445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422EB3F-00BF-4D4D-A865-12E094895C88}" type="datetimeFigureOut">
              <a:rPr lang="it-IT" smtClean="0"/>
              <a:pPr/>
              <a:t>20/04/2018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6C6EB0-FCD9-4293-ACC4-88A6658FC1E8}" type="slidenum">
              <a:rPr lang="it-IT" smtClean="0"/>
              <a:pPr/>
              <a:t>‹N›</a:t>
            </a:fld>
            <a:endParaRPr lang="it-IT"/>
          </a:p>
        </p:txBody>
      </p:sp>
    </p:spTree>
    <p:extLst>
      <p:ext uri="{BB962C8B-B14F-4D97-AF65-F5344CB8AC3E}">
        <p14:creationId xmlns="" xmlns:p14="http://schemas.microsoft.com/office/powerpoint/2010/main" val="2219216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422EB3F-00BF-4D4D-A865-12E094895C88}" type="datetimeFigureOut">
              <a:rPr lang="it-IT" smtClean="0"/>
              <a:pPr/>
              <a:t>20/04/2018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D6C6EB0-FCD9-4293-ACC4-88A6658FC1E8}" type="slidenum">
              <a:rPr lang="it-IT" smtClean="0"/>
              <a:pPr/>
              <a:t>‹N›</a:t>
            </a:fld>
            <a:endParaRPr lang="it-IT"/>
          </a:p>
        </p:txBody>
      </p:sp>
    </p:spTree>
    <p:extLst>
      <p:ext uri="{BB962C8B-B14F-4D97-AF65-F5344CB8AC3E}">
        <p14:creationId xmlns="" xmlns:p14="http://schemas.microsoft.com/office/powerpoint/2010/main" val="597402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422EB3F-00BF-4D4D-A865-12E094895C88}" type="datetimeFigureOut">
              <a:rPr lang="it-IT" smtClean="0"/>
              <a:pPr/>
              <a:t>20/04/2018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D6C6EB0-FCD9-4293-ACC4-88A6658FC1E8}" type="slidenum">
              <a:rPr lang="it-IT" smtClean="0"/>
              <a:pPr/>
              <a:t>‹N›</a:t>
            </a:fld>
            <a:endParaRPr lang="it-IT"/>
          </a:p>
        </p:txBody>
      </p:sp>
    </p:spTree>
    <p:extLst>
      <p:ext uri="{BB962C8B-B14F-4D97-AF65-F5344CB8AC3E}">
        <p14:creationId xmlns="" xmlns:p14="http://schemas.microsoft.com/office/powerpoint/2010/main" val="1899065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422EB3F-00BF-4D4D-A865-12E094895C88}" type="datetimeFigureOut">
              <a:rPr lang="it-IT" smtClean="0"/>
              <a:pPr/>
              <a:t>20/04/2018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D6C6EB0-FCD9-4293-ACC4-88A6658FC1E8}" type="slidenum">
              <a:rPr lang="it-IT" smtClean="0"/>
              <a:pPr/>
              <a:t>‹N›</a:t>
            </a:fld>
            <a:endParaRPr lang="it-IT"/>
          </a:p>
        </p:txBody>
      </p:sp>
    </p:spTree>
    <p:extLst>
      <p:ext uri="{BB962C8B-B14F-4D97-AF65-F5344CB8AC3E}">
        <p14:creationId xmlns="" xmlns:p14="http://schemas.microsoft.com/office/powerpoint/2010/main" val="468283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422EB3F-00BF-4D4D-A865-12E094895C88}" type="datetimeFigureOut">
              <a:rPr lang="it-IT" smtClean="0"/>
              <a:pPr/>
              <a:t>20/04/2018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D6C6EB0-FCD9-4293-ACC4-88A6658FC1E8}" type="slidenum">
              <a:rPr lang="it-IT" smtClean="0"/>
              <a:pPr/>
              <a:t>‹N›</a:t>
            </a:fld>
            <a:endParaRPr lang="it-IT"/>
          </a:p>
        </p:txBody>
      </p:sp>
    </p:spTree>
    <p:extLst>
      <p:ext uri="{BB962C8B-B14F-4D97-AF65-F5344CB8AC3E}">
        <p14:creationId xmlns="" xmlns:p14="http://schemas.microsoft.com/office/powerpoint/2010/main" val="2770481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422EB3F-00BF-4D4D-A865-12E094895C88}" type="datetimeFigureOut">
              <a:rPr lang="it-IT" smtClean="0"/>
              <a:pPr/>
              <a:t>20/04/2018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D6C6EB0-FCD9-4293-ACC4-88A6658FC1E8}" type="slidenum">
              <a:rPr lang="it-IT" smtClean="0"/>
              <a:pPr/>
              <a:t>‹N›</a:t>
            </a:fld>
            <a:endParaRPr lang="it-IT"/>
          </a:p>
        </p:txBody>
      </p:sp>
    </p:spTree>
    <p:extLst>
      <p:ext uri="{BB962C8B-B14F-4D97-AF65-F5344CB8AC3E}">
        <p14:creationId xmlns="" xmlns:p14="http://schemas.microsoft.com/office/powerpoint/2010/main" val="3273230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422EB3F-00BF-4D4D-A865-12E094895C88}" type="datetimeFigureOut">
              <a:rPr lang="it-IT" smtClean="0"/>
              <a:pPr/>
              <a:t>20/04/2018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D6C6EB0-FCD9-4293-ACC4-88A6658FC1E8}" type="slidenum">
              <a:rPr lang="it-IT" smtClean="0"/>
              <a:pPr/>
              <a:t>‹N›</a:t>
            </a:fld>
            <a:endParaRPr lang="it-IT"/>
          </a:p>
        </p:txBody>
      </p:sp>
    </p:spTree>
    <p:extLst>
      <p:ext uri="{BB962C8B-B14F-4D97-AF65-F5344CB8AC3E}">
        <p14:creationId xmlns="" xmlns:p14="http://schemas.microsoft.com/office/powerpoint/2010/main" val="2454891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2EB3F-00BF-4D4D-A865-12E094895C88}" type="datetimeFigureOut">
              <a:rPr lang="it-IT" smtClean="0"/>
              <a:pPr/>
              <a:t>20/04/2018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6C6EB0-FCD9-4293-ACC4-88A6658FC1E8}" type="slidenum">
              <a:rPr lang="it-IT" smtClean="0"/>
              <a:pPr/>
              <a:t>‹N›</a:t>
            </a:fld>
            <a:endParaRPr lang="it-IT"/>
          </a:p>
        </p:txBody>
      </p:sp>
    </p:spTree>
    <p:extLst>
      <p:ext uri="{BB962C8B-B14F-4D97-AF65-F5344CB8AC3E}">
        <p14:creationId xmlns="" xmlns:p14="http://schemas.microsoft.com/office/powerpoint/2010/main" val="380498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Ciclo </a:t>
            </a:r>
            <a:r>
              <a:rPr lang="it-IT" dirty="0" err="1" smtClean="0"/>
              <a:t>Aquisti</a:t>
            </a:r>
            <a:r>
              <a:rPr lang="it-IT" dirty="0" smtClean="0"/>
              <a:t>-Pagamenti</a:t>
            </a:r>
            <a:endParaRPr lang="it-IT" dirty="0"/>
          </a:p>
        </p:txBody>
      </p:sp>
      <p:sp>
        <p:nvSpPr>
          <p:cNvPr id="3" name="Sottotitolo 2"/>
          <p:cNvSpPr>
            <a:spLocks noGrp="1"/>
          </p:cNvSpPr>
          <p:nvPr>
            <p:ph type="subTitle" idx="1"/>
          </p:nvPr>
        </p:nvSpPr>
        <p:spPr/>
        <p:txBody>
          <a:bodyPr/>
          <a:lstStyle/>
          <a:p>
            <a:r>
              <a:rPr lang="it-IT" dirty="0" smtClean="0"/>
              <a:t>Esempio File di lavoro </a:t>
            </a:r>
            <a:r>
              <a:rPr lang="it-IT" dirty="0" err="1" smtClean="0"/>
              <a:t>dd</a:t>
            </a:r>
            <a:endParaRPr lang="it-IT" dirty="0" smtClean="0"/>
          </a:p>
          <a:p>
            <a:r>
              <a:rPr lang="it-IT" smtClean="0"/>
              <a:t>2018</a:t>
            </a:r>
            <a:endParaRPr lang="it-IT" dirty="0"/>
          </a:p>
        </p:txBody>
      </p:sp>
    </p:spTree>
    <p:extLst>
      <p:ext uri="{BB962C8B-B14F-4D97-AF65-F5344CB8AC3E}">
        <p14:creationId xmlns="" xmlns:p14="http://schemas.microsoft.com/office/powerpoint/2010/main" val="661623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a:t>
            </a:r>
            <a:r>
              <a:rPr lang="it-IT" sz="2800" dirty="0" smtClean="0"/>
              <a:t>(es. fogli di lavoro)</a:t>
            </a:r>
            <a:endParaRPr lang="it-IT" sz="2800" dirty="0"/>
          </a:p>
        </p:txBody>
      </p:sp>
      <p:sp>
        <p:nvSpPr>
          <p:cNvPr id="3" name="Segnaposto contenuto 2"/>
          <p:cNvSpPr>
            <a:spLocks noGrp="1"/>
          </p:cNvSpPr>
          <p:nvPr>
            <p:ph idx="1"/>
          </p:nvPr>
        </p:nvSpPr>
        <p:spPr>
          <a:xfrm>
            <a:off x="457200" y="1340768"/>
            <a:ext cx="8229600" cy="4525963"/>
          </a:xfrm>
        </p:spPr>
        <p:txBody>
          <a:bodyPr>
            <a:noAutofit/>
          </a:bodyPr>
          <a:lstStyle/>
          <a:p>
            <a:pPr marL="0" indent="0">
              <a:buNone/>
            </a:pPr>
            <a:r>
              <a:rPr lang="it-IT" i="1" dirty="0" smtClean="0"/>
              <a:t>Descrizione operatività </a:t>
            </a:r>
            <a:r>
              <a:rPr lang="it-IT" sz="2400" i="1" dirty="0" smtClean="0"/>
              <a:t> </a:t>
            </a:r>
          </a:p>
          <a:p>
            <a:pPr marL="0" indent="0">
              <a:buNone/>
            </a:pPr>
            <a:r>
              <a:rPr lang="it-IT" sz="2400" i="1" dirty="0" err="1" smtClean="0"/>
              <a:t>What</a:t>
            </a:r>
            <a:r>
              <a:rPr lang="it-IT" sz="2400" i="1" dirty="0" smtClean="0"/>
              <a:t> </a:t>
            </a:r>
            <a:r>
              <a:rPr lang="it-IT" sz="2400" i="1" dirty="0" err="1" smtClean="0"/>
              <a:t>if</a:t>
            </a:r>
            <a:r>
              <a:rPr lang="it-IT" sz="2400" i="1" dirty="0" smtClean="0"/>
              <a:t> 1</a:t>
            </a:r>
          </a:p>
          <a:p>
            <a:pPr marL="0" indent="0">
              <a:buNone/>
            </a:pPr>
            <a:r>
              <a:rPr lang="it-IT" sz="2400" i="1" dirty="0" smtClean="0"/>
              <a:t>Accertati difetti di qualità l’</a:t>
            </a:r>
            <a:r>
              <a:rPr lang="it-IT" sz="2400" b="1" i="1" dirty="0" smtClean="0"/>
              <a:t> Ufficio Acquisti </a:t>
            </a:r>
            <a:r>
              <a:rPr lang="it-IT" sz="2400" i="1" dirty="0" smtClean="0"/>
              <a:t>contesta la fornitura, chiede emissione di una nota di accredito, concorda una nuova fornitura con lo stesso fornitore o altro, chiede i danni, da disposizioni al </a:t>
            </a:r>
            <a:r>
              <a:rPr lang="it-IT" sz="2400" b="1" i="1" dirty="0" smtClean="0"/>
              <a:t>Magazzino</a:t>
            </a:r>
            <a:r>
              <a:rPr lang="it-IT" sz="2400" i="1" dirty="0" smtClean="0"/>
              <a:t> per il reso.</a:t>
            </a:r>
          </a:p>
          <a:p>
            <a:pPr marL="0" indent="0">
              <a:buNone/>
            </a:pPr>
            <a:r>
              <a:rPr lang="it-IT" sz="2400" i="1" dirty="0" err="1" smtClean="0"/>
              <a:t>What</a:t>
            </a:r>
            <a:r>
              <a:rPr lang="it-IT" sz="2400" i="1" dirty="0" smtClean="0"/>
              <a:t> </a:t>
            </a:r>
            <a:r>
              <a:rPr lang="it-IT" sz="2400" i="1" dirty="0" err="1" smtClean="0"/>
              <a:t>if</a:t>
            </a:r>
            <a:r>
              <a:rPr lang="it-IT" sz="2400" i="1" dirty="0" smtClean="0"/>
              <a:t> 2</a:t>
            </a:r>
          </a:p>
          <a:p>
            <a:pPr marL="0" indent="0">
              <a:buNone/>
            </a:pPr>
            <a:r>
              <a:rPr lang="it-IT" sz="2400" i="1" dirty="0" smtClean="0"/>
              <a:t>Se si accertano errori </a:t>
            </a:r>
            <a:r>
              <a:rPr lang="it-IT" sz="2400" i="1" dirty="0"/>
              <a:t> </a:t>
            </a:r>
            <a:r>
              <a:rPr lang="it-IT" sz="2400" i="1" dirty="0" smtClean="0"/>
              <a:t>nella fatturazione la </a:t>
            </a:r>
            <a:r>
              <a:rPr lang="it-IT" sz="2400" b="1" i="1" dirty="0" smtClean="0"/>
              <a:t>Contabilità Fornitori </a:t>
            </a:r>
            <a:r>
              <a:rPr lang="it-IT" sz="2400" i="1" dirty="0" smtClean="0"/>
              <a:t> attiva l’Ufficio Acquisti per la richiesta di una nota di credito o modifica dei termini (es. modalità e tempi di pagamento)</a:t>
            </a:r>
          </a:p>
          <a:p>
            <a:pPr marL="0" indent="0">
              <a:buNone/>
            </a:pPr>
            <a:r>
              <a:rPr lang="it-IT" sz="2400" b="1" i="1" dirty="0" smtClean="0"/>
              <a:t>Altri interventi</a:t>
            </a:r>
            <a:r>
              <a:rPr lang="it-IT" sz="2400" i="1" dirty="0" smtClean="0"/>
              <a:t> dell’ufficio Acquisti possono riguardare i ritardi di consegna, inadeguatezze nella fornitura di servizi, </a:t>
            </a:r>
            <a:r>
              <a:rPr lang="it-IT" sz="2400" i="1" dirty="0" err="1" smtClean="0"/>
              <a:t>ecc</a:t>
            </a:r>
            <a:endParaRPr lang="it-IT" sz="2400" b="1" i="1" dirty="0" smtClean="0"/>
          </a:p>
          <a:p>
            <a:pPr marL="0" indent="0">
              <a:buNone/>
            </a:pPr>
            <a:endParaRPr lang="it-IT" sz="2400" i="1" dirty="0" smtClean="0"/>
          </a:p>
        </p:txBody>
      </p:sp>
    </p:spTree>
    <p:extLst>
      <p:ext uri="{BB962C8B-B14F-4D97-AF65-F5344CB8AC3E}">
        <p14:creationId xmlns="" xmlns:p14="http://schemas.microsoft.com/office/powerpoint/2010/main" val="2924103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a:t>
            </a:r>
            <a:r>
              <a:rPr lang="it-IT" sz="2800" dirty="0" smtClean="0"/>
              <a:t>(es. fogli di lavoro)</a:t>
            </a:r>
            <a:endParaRPr lang="it-IT" sz="2800" dirty="0"/>
          </a:p>
        </p:txBody>
      </p:sp>
      <p:sp>
        <p:nvSpPr>
          <p:cNvPr id="3" name="Segnaposto contenuto 2"/>
          <p:cNvSpPr>
            <a:spLocks noGrp="1"/>
          </p:cNvSpPr>
          <p:nvPr>
            <p:ph idx="1"/>
          </p:nvPr>
        </p:nvSpPr>
        <p:spPr>
          <a:xfrm>
            <a:off x="457200" y="1340768"/>
            <a:ext cx="8229600" cy="4525963"/>
          </a:xfrm>
        </p:spPr>
        <p:txBody>
          <a:bodyPr>
            <a:noAutofit/>
          </a:bodyPr>
          <a:lstStyle/>
          <a:p>
            <a:pPr marL="0" indent="0">
              <a:buNone/>
            </a:pPr>
            <a:r>
              <a:rPr lang="it-IT" i="1" dirty="0" smtClean="0"/>
              <a:t>Valutazione del sistema di controllo interno nell’area acquisti.</a:t>
            </a:r>
          </a:p>
          <a:p>
            <a:pPr marL="0" indent="0">
              <a:buNone/>
            </a:pPr>
            <a:r>
              <a:rPr lang="it-IT" sz="2400" i="1" dirty="0" smtClean="0"/>
              <a:t>Il sistema deve prevedere:</a:t>
            </a:r>
          </a:p>
          <a:p>
            <a:r>
              <a:rPr lang="it-IT" sz="2400" i="1" dirty="0" smtClean="0"/>
              <a:t>un’adeguata </a:t>
            </a:r>
            <a:r>
              <a:rPr lang="it-IT" sz="2400" b="1" i="1" dirty="0" smtClean="0"/>
              <a:t>custodia</a:t>
            </a:r>
            <a:r>
              <a:rPr lang="it-IT" sz="2400" i="1" dirty="0" smtClean="0"/>
              <a:t> dei beni (se il ritiro merci è fatto da propri mezzi va verificato l’adeguatezza dei mezzi, le polizze di assicurazione</a:t>
            </a:r>
          </a:p>
          <a:p>
            <a:r>
              <a:rPr lang="it-IT" sz="2400" i="1" dirty="0"/>
              <a:t>l</a:t>
            </a:r>
            <a:r>
              <a:rPr lang="it-IT" sz="2400" i="1" dirty="0" smtClean="0"/>
              <a:t>a </a:t>
            </a:r>
            <a:r>
              <a:rPr lang="it-IT" sz="2400" b="1" i="1" dirty="0" smtClean="0"/>
              <a:t>separazione</a:t>
            </a:r>
            <a:r>
              <a:rPr lang="it-IT" sz="2400" i="1" dirty="0" smtClean="0"/>
              <a:t> dei compiti (es. corrispondenza tra chi paga e chi controlla fatture o emette note di addebito/richieste di note di credito</a:t>
            </a:r>
          </a:p>
          <a:p>
            <a:r>
              <a:rPr lang="it-IT" sz="2400" i="1" dirty="0"/>
              <a:t>u</a:t>
            </a:r>
            <a:r>
              <a:rPr lang="it-IT" sz="2400" i="1" dirty="0" smtClean="0"/>
              <a:t>n’adeguata attività di </a:t>
            </a:r>
            <a:r>
              <a:rPr lang="it-IT" sz="2400" b="1" i="1" dirty="0" smtClean="0"/>
              <a:t>supervisione </a:t>
            </a:r>
            <a:r>
              <a:rPr lang="it-IT" sz="2400" i="1" dirty="0" smtClean="0"/>
              <a:t>(di particolare rilevanza è l’attività del controllo di gestione)</a:t>
            </a:r>
          </a:p>
          <a:p>
            <a:pPr marL="0" indent="0">
              <a:buNone/>
            </a:pPr>
            <a:endParaRPr lang="it-IT" i="1" dirty="0"/>
          </a:p>
          <a:p>
            <a:pPr marL="0" indent="0">
              <a:buNone/>
            </a:pPr>
            <a:r>
              <a:rPr lang="it-IT" i="1" dirty="0" smtClean="0"/>
              <a:t>   </a:t>
            </a:r>
          </a:p>
        </p:txBody>
      </p:sp>
    </p:spTree>
    <p:extLst>
      <p:ext uri="{BB962C8B-B14F-4D97-AF65-F5344CB8AC3E}">
        <p14:creationId xmlns="" xmlns:p14="http://schemas.microsoft.com/office/powerpoint/2010/main" val="3775563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a:t>
            </a:r>
            <a:r>
              <a:rPr lang="it-IT" sz="2800" dirty="0" smtClean="0"/>
              <a:t>(ricordarsi)</a:t>
            </a:r>
            <a:endParaRPr lang="it-IT" sz="2800" dirty="0"/>
          </a:p>
        </p:txBody>
      </p:sp>
      <p:sp>
        <p:nvSpPr>
          <p:cNvPr id="3" name="Segnaposto contenuto 2"/>
          <p:cNvSpPr>
            <a:spLocks noGrp="1"/>
          </p:cNvSpPr>
          <p:nvPr>
            <p:ph idx="1"/>
          </p:nvPr>
        </p:nvSpPr>
        <p:spPr>
          <a:xfrm>
            <a:off x="457200" y="1340768"/>
            <a:ext cx="8229600" cy="4525963"/>
          </a:xfrm>
        </p:spPr>
        <p:txBody>
          <a:bodyPr>
            <a:noAutofit/>
          </a:bodyPr>
          <a:lstStyle/>
          <a:p>
            <a:pPr marL="0" indent="0">
              <a:buNone/>
            </a:pPr>
            <a:r>
              <a:rPr lang="it-IT" i="1" dirty="0" smtClean="0"/>
              <a:t>Validità                </a:t>
            </a:r>
            <a:r>
              <a:rPr lang="it-IT" sz="2400" i="1" dirty="0" smtClean="0"/>
              <a:t>solo le operazioni autorizzate da chi ne ha </a:t>
            </a:r>
          </a:p>
          <a:p>
            <a:pPr marL="0" indent="0">
              <a:buNone/>
            </a:pPr>
            <a:r>
              <a:rPr lang="it-IT" sz="2400" i="1" dirty="0"/>
              <a:t> </a:t>
            </a:r>
            <a:r>
              <a:rPr lang="it-IT" sz="2400" i="1" dirty="0" smtClean="0"/>
              <a:t>                                       i poteri sono valide (es. gli acquisti devono</a:t>
            </a:r>
          </a:p>
          <a:p>
            <a:pPr marL="0" indent="0">
              <a:buNone/>
            </a:pPr>
            <a:r>
              <a:rPr lang="it-IT" sz="2400" i="1" dirty="0"/>
              <a:t> </a:t>
            </a:r>
            <a:r>
              <a:rPr lang="it-IT" sz="2400" i="1" dirty="0" smtClean="0"/>
              <a:t>                                       essere fatti da chi ha le deleghe relative)</a:t>
            </a:r>
            <a:endParaRPr lang="it-IT" sz="2400" i="1" dirty="0"/>
          </a:p>
          <a:p>
            <a:pPr marL="0" indent="0">
              <a:buNone/>
            </a:pPr>
            <a:r>
              <a:rPr lang="it-IT" i="1" dirty="0" smtClean="0"/>
              <a:t>Completezza       </a:t>
            </a:r>
            <a:r>
              <a:rPr lang="it-IT" sz="2400" i="1" dirty="0" smtClean="0"/>
              <a:t>tutte le operazioni valide vanno</a:t>
            </a:r>
          </a:p>
          <a:p>
            <a:pPr marL="0" indent="0">
              <a:buNone/>
            </a:pPr>
            <a:r>
              <a:rPr lang="it-IT" sz="2400" i="1" dirty="0"/>
              <a:t> </a:t>
            </a:r>
            <a:r>
              <a:rPr lang="it-IT" sz="2400" i="1" dirty="0" smtClean="0"/>
              <a:t>                                       contabilizzate (es. evidenza delle fatture da</a:t>
            </a:r>
          </a:p>
          <a:p>
            <a:pPr marL="0" indent="0">
              <a:buNone/>
            </a:pPr>
            <a:r>
              <a:rPr lang="it-IT" sz="2400" i="1" dirty="0"/>
              <a:t> </a:t>
            </a:r>
            <a:r>
              <a:rPr lang="it-IT" sz="2400" i="1" dirty="0" smtClean="0"/>
              <a:t>                                       ricevere, impegni per ordini)</a:t>
            </a:r>
          </a:p>
          <a:p>
            <a:pPr marL="0" indent="0">
              <a:buNone/>
            </a:pPr>
            <a:r>
              <a:rPr lang="it-IT" i="1" dirty="0" smtClean="0"/>
              <a:t>Accuratezza        </a:t>
            </a:r>
            <a:r>
              <a:rPr lang="it-IT" sz="2400" i="1" dirty="0" smtClean="0"/>
              <a:t>le operazioni devono essere  svolte e</a:t>
            </a:r>
          </a:p>
          <a:p>
            <a:pPr marL="0" indent="0">
              <a:buNone/>
            </a:pPr>
            <a:r>
              <a:rPr lang="it-IT" sz="2400" i="1" dirty="0"/>
              <a:t> </a:t>
            </a:r>
            <a:r>
              <a:rPr lang="it-IT" sz="2400" i="1" dirty="0" smtClean="0"/>
              <a:t>                                       controllate con accuratezza (es. controlli </a:t>
            </a:r>
          </a:p>
          <a:p>
            <a:pPr marL="0" indent="0">
              <a:buNone/>
            </a:pPr>
            <a:r>
              <a:rPr lang="it-IT" sz="2400" i="1" dirty="0"/>
              <a:t> </a:t>
            </a:r>
            <a:r>
              <a:rPr lang="it-IT" sz="2400" i="1" dirty="0" smtClean="0"/>
              <a:t>                                       delle fatture, analisi di laboratorio) </a:t>
            </a:r>
          </a:p>
          <a:p>
            <a:pPr marL="0" indent="0">
              <a:buNone/>
            </a:pPr>
            <a:r>
              <a:rPr lang="it-IT" sz="2400" i="1" dirty="0"/>
              <a:t> </a:t>
            </a:r>
            <a:r>
              <a:rPr lang="it-IT" sz="2400" i="1" dirty="0" smtClean="0"/>
              <a:t>                                       </a:t>
            </a:r>
            <a:endParaRPr lang="it-IT" i="1" dirty="0"/>
          </a:p>
          <a:p>
            <a:pPr marL="0" indent="0">
              <a:buNone/>
            </a:pPr>
            <a:r>
              <a:rPr lang="it-IT" sz="2400" i="1" dirty="0" smtClean="0"/>
              <a:t>   </a:t>
            </a:r>
          </a:p>
        </p:txBody>
      </p:sp>
    </p:spTree>
    <p:extLst>
      <p:ext uri="{BB962C8B-B14F-4D97-AF65-F5344CB8AC3E}">
        <p14:creationId xmlns="" xmlns:p14="http://schemas.microsoft.com/office/powerpoint/2010/main" val="3306398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a:t>
            </a:r>
            <a:r>
              <a:rPr lang="it-IT" sz="2800" smtClean="0"/>
              <a:t>(ricordarsi)</a:t>
            </a:r>
            <a:endParaRPr lang="it-IT" sz="2800" dirty="0"/>
          </a:p>
        </p:txBody>
      </p:sp>
      <p:sp>
        <p:nvSpPr>
          <p:cNvPr id="3" name="Segnaposto contenuto 2"/>
          <p:cNvSpPr>
            <a:spLocks noGrp="1"/>
          </p:cNvSpPr>
          <p:nvPr>
            <p:ph idx="1"/>
          </p:nvPr>
        </p:nvSpPr>
        <p:spPr>
          <a:xfrm>
            <a:off x="457200" y="1340768"/>
            <a:ext cx="8229600" cy="4525963"/>
          </a:xfrm>
        </p:spPr>
        <p:txBody>
          <a:bodyPr>
            <a:noAutofit/>
          </a:bodyPr>
          <a:lstStyle/>
          <a:p>
            <a:pPr marL="0" indent="0">
              <a:buNone/>
            </a:pPr>
            <a:r>
              <a:rPr lang="it-IT" i="1" dirty="0" smtClean="0"/>
              <a:t>MACCHINARI  (CAPEX)</a:t>
            </a:r>
          </a:p>
          <a:p>
            <a:pPr marL="0" indent="0">
              <a:buNone/>
            </a:pPr>
            <a:endParaRPr lang="it-IT" sz="2400" i="1" dirty="0"/>
          </a:p>
          <a:p>
            <a:pPr marL="0" indent="0">
              <a:buNone/>
            </a:pPr>
            <a:r>
              <a:rPr lang="it-IT" sz="2800" i="1" dirty="0" smtClean="0"/>
              <a:t> I contratti di acquisto  di immobilizzazioni materiali (e di alcuni beni immateriali – es brevetti ) rivestono una particolare importanza e richiedono la collaborazione di tecnici, legali ecc.</a:t>
            </a:r>
          </a:p>
          <a:p>
            <a:pPr marL="0" indent="0">
              <a:buNone/>
            </a:pPr>
            <a:r>
              <a:rPr lang="it-IT" sz="2800" i="1" dirty="0" smtClean="0"/>
              <a:t>Analoga importanza hanno taluni contratti di manutenzione </a:t>
            </a:r>
            <a:endParaRPr lang="it-IT" sz="2800" i="1" dirty="0"/>
          </a:p>
        </p:txBody>
      </p:sp>
    </p:spTree>
    <p:extLst>
      <p:ext uri="{BB962C8B-B14F-4D97-AF65-F5344CB8AC3E}">
        <p14:creationId xmlns="" xmlns:p14="http://schemas.microsoft.com/office/powerpoint/2010/main" val="2677106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 aspetti rilevanti</a:t>
            </a:r>
            <a:endParaRPr lang="it-IT" sz="2800" dirty="0"/>
          </a:p>
        </p:txBody>
      </p:sp>
      <p:sp>
        <p:nvSpPr>
          <p:cNvPr id="3" name="Segnaposto contenuto 2"/>
          <p:cNvSpPr>
            <a:spLocks noGrp="1"/>
          </p:cNvSpPr>
          <p:nvPr>
            <p:ph idx="1"/>
          </p:nvPr>
        </p:nvSpPr>
        <p:spPr>
          <a:xfrm>
            <a:off x="457200" y="1340768"/>
            <a:ext cx="8229600" cy="4525963"/>
          </a:xfrm>
        </p:spPr>
        <p:txBody>
          <a:bodyPr>
            <a:noAutofit/>
          </a:bodyPr>
          <a:lstStyle/>
          <a:p>
            <a:pPr marL="0" indent="0">
              <a:buNone/>
            </a:pPr>
            <a:r>
              <a:rPr lang="it-IT" i="1" dirty="0" smtClean="0"/>
              <a:t>CUT-OFF</a:t>
            </a:r>
          </a:p>
          <a:p>
            <a:pPr marL="0" indent="0">
              <a:buNone/>
            </a:pPr>
            <a:r>
              <a:rPr lang="it-IT" sz="2800" i="1" dirty="0" smtClean="0"/>
              <a:t> </a:t>
            </a:r>
          </a:p>
          <a:p>
            <a:pPr marL="0" indent="0">
              <a:buNone/>
            </a:pPr>
            <a:r>
              <a:rPr lang="it-IT" sz="2800" i="1" dirty="0" smtClean="0"/>
              <a:t>È la procedura che rileva la corretta competenza di costi e ricavi. Nel caso degli acquisti occorre verificare che tutte le merci rilevate nella contabilità di magazzino e nell’inventario fisico delle giacenze trovino contabilizzato il relativo costo (fattura o fattura da ricevere). Occorre prestare attenzione anche alla merce presso terzi.</a:t>
            </a:r>
            <a:endParaRPr lang="it-IT" sz="2800" i="1" dirty="0"/>
          </a:p>
          <a:p>
            <a:pPr marL="0" indent="0">
              <a:buNone/>
            </a:pPr>
            <a:endParaRPr lang="it-IT" sz="2800" i="1" dirty="0"/>
          </a:p>
          <a:p>
            <a:pPr marL="0" indent="0">
              <a:buNone/>
            </a:pPr>
            <a:endParaRPr lang="it-IT" sz="2800" dirty="0"/>
          </a:p>
        </p:txBody>
      </p:sp>
    </p:spTree>
    <p:extLst>
      <p:ext uri="{BB962C8B-B14F-4D97-AF65-F5344CB8AC3E}">
        <p14:creationId xmlns="" xmlns:p14="http://schemas.microsoft.com/office/powerpoint/2010/main" val="1160254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 aspetti rilevanti</a:t>
            </a:r>
            <a:endParaRPr lang="it-IT" sz="2800" dirty="0"/>
          </a:p>
        </p:txBody>
      </p:sp>
      <p:sp>
        <p:nvSpPr>
          <p:cNvPr id="3" name="Segnaposto contenuto 2"/>
          <p:cNvSpPr>
            <a:spLocks noGrp="1"/>
          </p:cNvSpPr>
          <p:nvPr>
            <p:ph idx="1"/>
          </p:nvPr>
        </p:nvSpPr>
        <p:spPr>
          <a:xfrm>
            <a:off x="457200" y="1340768"/>
            <a:ext cx="8229600" cy="4525963"/>
          </a:xfrm>
        </p:spPr>
        <p:txBody>
          <a:bodyPr>
            <a:noAutofit/>
          </a:bodyPr>
          <a:lstStyle/>
          <a:p>
            <a:pPr marL="0" indent="0">
              <a:buNone/>
            </a:pPr>
            <a:r>
              <a:rPr lang="it-IT" sz="2800" i="1" dirty="0" smtClean="0"/>
              <a:t>IMPEGNI</a:t>
            </a:r>
          </a:p>
          <a:p>
            <a:pPr marL="0" indent="0">
              <a:buNone/>
            </a:pPr>
            <a:endParaRPr lang="it-IT" sz="2800" i="1" dirty="0"/>
          </a:p>
          <a:p>
            <a:pPr marL="0" indent="0">
              <a:buNone/>
            </a:pPr>
            <a:r>
              <a:rPr lang="it-IT" sz="2800" i="1" dirty="0"/>
              <a:t>Possono rappresentare un fattore </a:t>
            </a:r>
            <a:r>
              <a:rPr lang="it-IT" sz="2800" i="1" dirty="0" smtClean="0"/>
              <a:t>finanziario </a:t>
            </a:r>
            <a:r>
              <a:rPr lang="it-IT" sz="2800" i="1" dirty="0"/>
              <a:t>a cui possono essere associati rischi per l’investitore (</a:t>
            </a:r>
            <a:r>
              <a:rPr lang="it-IT" sz="2800" i="1" dirty="0" smtClean="0"/>
              <a:t>macchinari  per produzioni da delocalizzare, materiali per produzioni che si intende abbandonare ecc.)</a:t>
            </a:r>
            <a:endParaRPr lang="it-IT" sz="2800" i="1" dirty="0"/>
          </a:p>
          <a:p>
            <a:pPr marL="0" indent="0">
              <a:buNone/>
            </a:pPr>
            <a:endParaRPr lang="it-IT" sz="2800" i="1" dirty="0"/>
          </a:p>
          <a:p>
            <a:pPr marL="0" indent="0">
              <a:buNone/>
            </a:pPr>
            <a:endParaRPr lang="it-IT" sz="2800" dirty="0"/>
          </a:p>
        </p:txBody>
      </p:sp>
    </p:spTree>
    <p:extLst>
      <p:ext uri="{BB962C8B-B14F-4D97-AF65-F5344CB8AC3E}">
        <p14:creationId xmlns="" xmlns:p14="http://schemas.microsoft.com/office/powerpoint/2010/main" val="3646482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 aspetti rilevanti</a:t>
            </a:r>
            <a:endParaRPr lang="it-IT" sz="2800" dirty="0"/>
          </a:p>
        </p:txBody>
      </p:sp>
      <p:sp>
        <p:nvSpPr>
          <p:cNvPr id="3" name="Segnaposto contenuto 2"/>
          <p:cNvSpPr>
            <a:spLocks noGrp="1"/>
          </p:cNvSpPr>
          <p:nvPr>
            <p:ph idx="1"/>
          </p:nvPr>
        </p:nvSpPr>
        <p:spPr>
          <a:xfrm>
            <a:off x="457200" y="1340768"/>
            <a:ext cx="8229600" cy="4525963"/>
          </a:xfrm>
        </p:spPr>
        <p:txBody>
          <a:bodyPr>
            <a:noAutofit/>
          </a:bodyPr>
          <a:lstStyle/>
          <a:p>
            <a:pPr marL="0" indent="0">
              <a:buNone/>
            </a:pPr>
            <a:r>
              <a:rPr lang="it-IT" sz="2800" i="1" dirty="0" smtClean="0"/>
              <a:t>I RISCHI</a:t>
            </a:r>
          </a:p>
          <a:p>
            <a:pPr marL="0" indent="0">
              <a:buNone/>
            </a:pPr>
            <a:r>
              <a:rPr lang="it-IT" sz="2400" i="1" dirty="0" smtClean="0"/>
              <a:t>Selezione del fornitore</a:t>
            </a:r>
          </a:p>
          <a:p>
            <a:pPr marL="0" indent="0">
              <a:buNone/>
            </a:pPr>
            <a:r>
              <a:rPr lang="it-IT" sz="2400" i="1" dirty="0" smtClean="0"/>
              <a:t>La scelta del fornitore deve basarsi sul </a:t>
            </a:r>
            <a:r>
              <a:rPr lang="it-IT" sz="2400" b="1" i="1" dirty="0" smtClean="0"/>
              <a:t>prezzo </a:t>
            </a:r>
            <a:r>
              <a:rPr lang="it-IT" sz="2400" i="1" dirty="0" smtClean="0"/>
              <a:t>ma anche su altri fattori quali: </a:t>
            </a:r>
            <a:r>
              <a:rPr lang="it-IT" sz="2400" b="1" i="1" dirty="0" smtClean="0"/>
              <a:t>reputazione, qualità, rispetto dei tempi, situazione finanziaria</a:t>
            </a:r>
            <a:r>
              <a:rPr lang="it-IT" sz="2400" i="1" dirty="0" smtClean="0"/>
              <a:t>. Ritardi nella consegna, fallimenti ecc. sono costi indiretti importanti. Non sempre le penali risolvono il problema. Per alcuni materiali “strategici” è opportuno avvalersi di più fornitori.</a:t>
            </a:r>
            <a:endParaRPr lang="it-IT" sz="2400" i="1" dirty="0"/>
          </a:p>
          <a:p>
            <a:pPr marL="0" indent="0">
              <a:buNone/>
            </a:pPr>
            <a:endParaRPr lang="it-IT" sz="2800" i="1" dirty="0"/>
          </a:p>
          <a:p>
            <a:pPr marL="0" indent="0">
              <a:buNone/>
            </a:pPr>
            <a:endParaRPr lang="it-IT" sz="2800" dirty="0"/>
          </a:p>
        </p:txBody>
      </p:sp>
    </p:spTree>
    <p:extLst>
      <p:ext uri="{BB962C8B-B14F-4D97-AF65-F5344CB8AC3E}">
        <p14:creationId xmlns="" xmlns:p14="http://schemas.microsoft.com/office/powerpoint/2010/main" val="36464820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a:t>
            </a:r>
            <a:endParaRPr lang="it-IT" sz="2800" dirty="0"/>
          </a:p>
        </p:txBody>
      </p:sp>
      <p:sp>
        <p:nvSpPr>
          <p:cNvPr id="3" name="Segnaposto contenuto 2"/>
          <p:cNvSpPr>
            <a:spLocks noGrp="1"/>
          </p:cNvSpPr>
          <p:nvPr>
            <p:ph idx="1"/>
          </p:nvPr>
        </p:nvSpPr>
        <p:spPr>
          <a:xfrm>
            <a:off x="457200" y="1340768"/>
            <a:ext cx="8229600" cy="4525963"/>
          </a:xfrm>
        </p:spPr>
        <p:txBody>
          <a:bodyPr>
            <a:noAutofit/>
          </a:bodyPr>
          <a:lstStyle/>
          <a:p>
            <a:pPr marL="0" indent="0">
              <a:buNone/>
            </a:pPr>
            <a:r>
              <a:rPr lang="it-IT" sz="2800" dirty="0" smtClean="0"/>
              <a:t>PROCEDURE PER LA DUE DILIGENCE</a:t>
            </a:r>
          </a:p>
          <a:p>
            <a:pPr marL="0" indent="0">
              <a:buNone/>
            </a:pPr>
            <a:endParaRPr lang="it-IT" sz="2800" dirty="0"/>
          </a:p>
          <a:p>
            <a:pPr marL="0" indent="0">
              <a:buNone/>
            </a:pPr>
            <a:r>
              <a:rPr lang="it-IT" sz="2800" dirty="0" smtClean="0"/>
              <a:t>Colloqui con impiegati e manager</a:t>
            </a:r>
          </a:p>
          <a:p>
            <a:pPr marL="0" indent="0">
              <a:buNone/>
            </a:pPr>
            <a:r>
              <a:rPr lang="it-IT" sz="2800" dirty="0" smtClean="0"/>
              <a:t>Verifiche documentali (ordini e contratti inevasi)</a:t>
            </a:r>
          </a:p>
          <a:p>
            <a:pPr marL="0" indent="0">
              <a:buNone/>
            </a:pPr>
            <a:r>
              <a:rPr lang="it-IT" sz="2800" dirty="0" smtClean="0"/>
              <a:t>Esame delle carte della società di revisione</a:t>
            </a:r>
          </a:p>
          <a:p>
            <a:pPr marL="0" indent="0">
              <a:buNone/>
            </a:pPr>
            <a:r>
              <a:rPr lang="it-IT" sz="2800" dirty="0" smtClean="0"/>
              <a:t>Richieste informazioni a fornitori e terzisti</a:t>
            </a:r>
          </a:p>
          <a:p>
            <a:pPr marL="0" indent="0">
              <a:buNone/>
            </a:pPr>
            <a:r>
              <a:rPr lang="it-IT" sz="2800" dirty="0" smtClean="0"/>
              <a:t>Verifiche cut-off</a:t>
            </a:r>
          </a:p>
          <a:p>
            <a:pPr marL="0" indent="0">
              <a:buNone/>
            </a:pPr>
            <a:r>
              <a:rPr lang="it-IT" sz="2800" dirty="0" smtClean="0"/>
              <a:t>   </a:t>
            </a:r>
            <a:r>
              <a:rPr lang="it-IT" sz="2800" dirty="0" err="1" smtClean="0"/>
              <a:t>Matching</a:t>
            </a:r>
            <a:r>
              <a:rPr lang="it-IT" sz="2800" dirty="0" smtClean="0"/>
              <a:t>: Inventario fisico              Giacenze contabili</a:t>
            </a:r>
          </a:p>
          <a:p>
            <a:pPr marL="0" indent="0">
              <a:buNone/>
            </a:pPr>
            <a:r>
              <a:rPr lang="it-IT" sz="2800" dirty="0" smtClean="0"/>
              <a:t>   Eventuale inventario fisico</a:t>
            </a:r>
            <a:endParaRPr lang="it-IT" sz="2800" dirty="0"/>
          </a:p>
        </p:txBody>
      </p:sp>
      <p:sp>
        <p:nvSpPr>
          <p:cNvPr id="4" name="Freccia a destra 3"/>
          <p:cNvSpPr/>
          <p:nvPr/>
        </p:nvSpPr>
        <p:spPr>
          <a:xfrm>
            <a:off x="4572000" y="5157192"/>
            <a:ext cx="64807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2788370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a:t>
            </a:r>
            <a:endParaRPr lang="it-IT" sz="2800" dirty="0"/>
          </a:p>
        </p:txBody>
      </p:sp>
      <p:sp>
        <p:nvSpPr>
          <p:cNvPr id="3" name="Segnaposto contenuto 2"/>
          <p:cNvSpPr>
            <a:spLocks noGrp="1"/>
          </p:cNvSpPr>
          <p:nvPr>
            <p:ph idx="1"/>
          </p:nvPr>
        </p:nvSpPr>
        <p:spPr>
          <a:xfrm>
            <a:off x="457200" y="1340768"/>
            <a:ext cx="8229600" cy="4525963"/>
          </a:xfrm>
        </p:spPr>
        <p:txBody>
          <a:bodyPr>
            <a:noAutofit/>
          </a:bodyPr>
          <a:lstStyle/>
          <a:p>
            <a:pPr marL="0" indent="0">
              <a:buNone/>
            </a:pPr>
            <a:r>
              <a:rPr lang="it-IT" sz="2800" dirty="0" smtClean="0"/>
              <a:t>PROCEDURE PER LA DUE DILIGENCE</a:t>
            </a:r>
          </a:p>
          <a:p>
            <a:pPr marL="0" indent="0">
              <a:buNone/>
            </a:pPr>
            <a:endParaRPr lang="it-IT" sz="2800" dirty="0" smtClean="0"/>
          </a:p>
          <a:p>
            <a:pPr marL="0" indent="0">
              <a:buNone/>
            </a:pPr>
            <a:r>
              <a:rPr lang="it-IT" sz="2800" dirty="0" smtClean="0"/>
              <a:t>Sulla base degli obiettivi della due </a:t>
            </a:r>
            <a:r>
              <a:rPr lang="it-IT" sz="2800" dirty="0" err="1" smtClean="0"/>
              <a:t>diligence</a:t>
            </a:r>
            <a:r>
              <a:rPr lang="it-IT" sz="2800" dirty="0" smtClean="0"/>
              <a:t> e della valutazione dei rischi si definisce il programma delle verifiche. Molte di esse sono basate sui lavori eseguiti per la revisione contabile del bilancio di esercizio. Tuttavia se la data di riferimento della DD differisce da quella di chiusura dell’esercizio  si possono effettuare test delle procedure nell’ambito di una </a:t>
            </a:r>
            <a:r>
              <a:rPr lang="it-IT" sz="2800" dirty="0" err="1" smtClean="0"/>
              <a:t>review</a:t>
            </a:r>
            <a:r>
              <a:rPr lang="it-IT" sz="2800" dirty="0" smtClean="0"/>
              <a:t> specifica (es. inventari di magazzino).</a:t>
            </a:r>
          </a:p>
          <a:p>
            <a:pPr marL="0" indent="0">
              <a:buNone/>
            </a:pPr>
            <a:endParaRPr lang="it-IT" sz="2800" dirty="0"/>
          </a:p>
        </p:txBody>
      </p:sp>
    </p:spTree>
    <p:extLst>
      <p:ext uri="{BB962C8B-B14F-4D97-AF65-F5344CB8AC3E}">
        <p14:creationId xmlns="" xmlns:p14="http://schemas.microsoft.com/office/powerpoint/2010/main" val="2788370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Esempi di procedure DD</a:t>
            </a:r>
            <a:endParaRPr lang="it-IT" dirty="0"/>
          </a:p>
        </p:txBody>
      </p:sp>
      <p:sp>
        <p:nvSpPr>
          <p:cNvPr id="4" name="CasellaDiTesto 3"/>
          <p:cNvSpPr txBox="1"/>
          <p:nvPr/>
        </p:nvSpPr>
        <p:spPr>
          <a:xfrm>
            <a:off x="971600" y="1844824"/>
            <a:ext cx="7471020" cy="646331"/>
          </a:xfrm>
          <a:prstGeom prst="rect">
            <a:avLst/>
          </a:prstGeom>
          <a:noFill/>
        </p:spPr>
        <p:txBody>
          <a:bodyPr wrap="none" rtlCol="0">
            <a:spAutoFit/>
          </a:bodyPr>
          <a:lstStyle/>
          <a:p>
            <a:r>
              <a:rPr lang="it-IT" dirty="0" smtClean="0"/>
              <a:t>La società produce beni durevoli con importanti contenuto di rame acquistato</a:t>
            </a:r>
          </a:p>
          <a:p>
            <a:r>
              <a:rPr lang="it-IT" dirty="0" smtClean="0"/>
              <a:t>da fornitori internazionali, pagamento in dollari US.</a:t>
            </a:r>
            <a:endParaRPr lang="it-IT" dirty="0"/>
          </a:p>
        </p:txBody>
      </p:sp>
      <p:sp>
        <p:nvSpPr>
          <p:cNvPr id="5" name="CasellaDiTesto 4"/>
          <p:cNvSpPr txBox="1"/>
          <p:nvPr/>
        </p:nvSpPr>
        <p:spPr>
          <a:xfrm>
            <a:off x="1115616" y="2708920"/>
            <a:ext cx="3457678" cy="14773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it-IT" dirty="0" smtClean="0"/>
              <a:t>Identificazione dei Rischi:</a:t>
            </a:r>
          </a:p>
          <a:p>
            <a:r>
              <a:rPr lang="it-IT" dirty="0" smtClean="0"/>
              <a:t>- Rispetto dei tempi di consegna</a:t>
            </a:r>
          </a:p>
          <a:p>
            <a:r>
              <a:rPr lang="it-IT" dirty="0" smtClean="0"/>
              <a:t>- Affidabilità del fornitore</a:t>
            </a:r>
          </a:p>
          <a:p>
            <a:r>
              <a:rPr lang="it-IT" dirty="0" smtClean="0"/>
              <a:t>- Fluttuazione prezzi materia prima</a:t>
            </a:r>
          </a:p>
          <a:p>
            <a:r>
              <a:rPr lang="it-IT" dirty="0" smtClean="0"/>
              <a:t> -Fluttuazione parità di cambio</a:t>
            </a:r>
          </a:p>
        </p:txBody>
      </p:sp>
      <p:sp>
        <p:nvSpPr>
          <p:cNvPr id="6" name="CasellaDiTesto 5"/>
          <p:cNvSpPr txBox="1"/>
          <p:nvPr/>
        </p:nvSpPr>
        <p:spPr>
          <a:xfrm>
            <a:off x="4211960" y="4581128"/>
            <a:ext cx="3024336"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it-IT" dirty="0" smtClean="0"/>
              <a:t>Scorte di magazzino</a:t>
            </a:r>
            <a:endParaRPr lang="it-IT" dirty="0"/>
          </a:p>
        </p:txBody>
      </p:sp>
      <p:sp>
        <p:nvSpPr>
          <p:cNvPr id="7" name="CasellaDiTesto 6"/>
          <p:cNvSpPr txBox="1"/>
          <p:nvPr/>
        </p:nvSpPr>
        <p:spPr>
          <a:xfrm>
            <a:off x="4211960" y="5301208"/>
            <a:ext cx="468052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it-IT" dirty="0" smtClean="0"/>
              <a:t>Effetti economici potenziali</a:t>
            </a:r>
          </a:p>
          <a:p>
            <a:r>
              <a:rPr lang="it-IT" dirty="0" smtClean="0"/>
              <a:t> - Perdite per vendite a prezzi bloccati</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a:t>
            </a:r>
            <a:endParaRPr lang="it-IT" dirty="0"/>
          </a:p>
        </p:txBody>
      </p:sp>
      <p:sp>
        <p:nvSpPr>
          <p:cNvPr id="3" name="Segnaposto contenuto 2"/>
          <p:cNvSpPr>
            <a:spLocks noGrp="1"/>
          </p:cNvSpPr>
          <p:nvPr>
            <p:ph idx="1"/>
          </p:nvPr>
        </p:nvSpPr>
        <p:spPr/>
        <p:txBody>
          <a:bodyPr>
            <a:noAutofit/>
          </a:bodyPr>
          <a:lstStyle/>
          <a:p>
            <a:r>
              <a:rPr lang="it-IT" sz="1800" i="1" dirty="0" smtClean="0"/>
              <a:t>Il programma di lavoro per la due </a:t>
            </a:r>
            <a:r>
              <a:rPr lang="it-IT" sz="1800" i="1" dirty="0" err="1" smtClean="0"/>
              <a:t>diligence</a:t>
            </a:r>
            <a:r>
              <a:rPr lang="it-IT" sz="1800" i="1" dirty="0" smtClean="0"/>
              <a:t> deve permettere di individuare i </a:t>
            </a:r>
            <a:r>
              <a:rPr lang="it-IT" sz="1800" b="1" i="1" dirty="0" smtClean="0"/>
              <a:t>rischi </a:t>
            </a:r>
            <a:r>
              <a:rPr lang="it-IT" sz="1800" i="1" dirty="0" smtClean="0"/>
              <a:t>delle attività e gli eventuali costi  ingiustificati o passività potenziali ad essi associati. Alcuni  aspetti da considerare (elenco non esaustivo):</a:t>
            </a:r>
          </a:p>
          <a:p>
            <a:pPr marL="0" indent="0">
              <a:buNone/>
            </a:pPr>
            <a:r>
              <a:rPr lang="it-IT" sz="1800" i="1" dirty="0"/>
              <a:t> </a:t>
            </a:r>
            <a:r>
              <a:rPr lang="it-IT" sz="1800" i="1" dirty="0" smtClean="0"/>
              <a:t>       - il fornitore più economico non sempre è il migliore (qualità, </a:t>
            </a:r>
          </a:p>
          <a:p>
            <a:pPr marL="0" indent="0">
              <a:buNone/>
            </a:pPr>
            <a:r>
              <a:rPr lang="it-IT" sz="1800" i="1" dirty="0"/>
              <a:t> </a:t>
            </a:r>
            <a:r>
              <a:rPr lang="it-IT" sz="1800" i="1" dirty="0" smtClean="0"/>
              <a:t>         puntualità nelle consegne, </a:t>
            </a:r>
            <a:r>
              <a:rPr lang="it-IT" sz="1800" i="1" dirty="0" err="1" smtClean="0"/>
              <a:t>going</a:t>
            </a:r>
            <a:r>
              <a:rPr lang="it-IT" sz="1800" i="1" dirty="0" smtClean="0"/>
              <a:t> </a:t>
            </a:r>
            <a:r>
              <a:rPr lang="it-IT" sz="1800" i="1" dirty="0" err="1" smtClean="0"/>
              <a:t>concern</a:t>
            </a:r>
            <a:r>
              <a:rPr lang="it-IT" sz="1800" i="1" dirty="0" smtClean="0"/>
              <a:t> dell’attività, garanzie</a:t>
            </a:r>
          </a:p>
          <a:p>
            <a:pPr marL="0" indent="0">
              <a:buNone/>
            </a:pPr>
            <a:r>
              <a:rPr lang="it-IT" sz="1800" i="1" dirty="0"/>
              <a:t> </a:t>
            </a:r>
            <a:r>
              <a:rPr lang="it-IT" sz="1800" i="1" dirty="0" smtClean="0"/>
              <a:t>         ecc.)</a:t>
            </a:r>
          </a:p>
          <a:p>
            <a:pPr marL="0" indent="0">
              <a:buNone/>
            </a:pPr>
            <a:r>
              <a:rPr lang="it-IT" sz="1800" i="1" dirty="0" smtClean="0"/>
              <a:t>        - per certi materiali è opportuno avere più fornitori (il fermo della produzione è un </a:t>
            </a:r>
          </a:p>
          <a:p>
            <a:pPr marL="0" indent="0">
              <a:buNone/>
            </a:pPr>
            <a:r>
              <a:rPr lang="it-IT" sz="1800" i="1" dirty="0"/>
              <a:t> </a:t>
            </a:r>
            <a:r>
              <a:rPr lang="it-IT" sz="1800" i="1" dirty="0" smtClean="0"/>
              <a:t>         costo per tempi improduttivi, e/o penali sulle consegne dei nostri prodotti)</a:t>
            </a:r>
          </a:p>
          <a:p>
            <a:pPr marL="0" indent="0">
              <a:buNone/>
            </a:pPr>
            <a:r>
              <a:rPr lang="it-IT" sz="1800" i="1" dirty="0"/>
              <a:t> </a:t>
            </a:r>
            <a:r>
              <a:rPr lang="it-IT" sz="1800" i="1" dirty="0" smtClean="0"/>
              <a:t>       - se concediamo garanzie sul nostro prodotto dobbiamo avere garanzie anche </a:t>
            </a:r>
          </a:p>
          <a:p>
            <a:pPr marL="0" indent="0">
              <a:buNone/>
            </a:pPr>
            <a:r>
              <a:rPr lang="it-IT" sz="1800" i="1" dirty="0"/>
              <a:t> </a:t>
            </a:r>
            <a:r>
              <a:rPr lang="it-IT" sz="1800" i="1" dirty="0" smtClean="0"/>
              <a:t>          sulle parti di  produzione esterna, allineate nei tempi</a:t>
            </a:r>
          </a:p>
          <a:p>
            <a:pPr marL="0" indent="0">
              <a:buNone/>
            </a:pPr>
            <a:r>
              <a:rPr lang="it-IT" sz="1800" i="1" dirty="0"/>
              <a:t> </a:t>
            </a:r>
            <a:r>
              <a:rPr lang="it-IT" sz="1800" i="1" dirty="0" smtClean="0"/>
              <a:t>        - i contratti di fornitura aperti , quale onerosità per exit?</a:t>
            </a:r>
          </a:p>
          <a:p>
            <a:pPr marL="0" indent="0">
              <a:buNone/>
            </a:pPr>
            <a:r>
              <a:rPr lang="it-IT" sz="1800" i="1" dirty="0"/>
              <a:t> </a:t>
            </a:r>
            <a:r>
              <a:rPr lang="it-IT" sz="1800" i="1" dirty="0" smtClean="0"/>
              <a:t>       -  le produzioni esterne in conto lavorazione richiedono un continuo monitoraggio</a:t>
            </a:r>
          </a:p>
          <a:p>
            <a:pPr marL="0" indent="0">
              <a:buNone/>
            </a:pPr>
            <a:r>
              <a:rPr lang="it-IT" sz="1800" i="1" dirty="0"/>
              <a:t> </a:t>
            </a:r>
            <a:r>
              <a:rPr lang="it-IT" sz="1800" i="1" dirty="0" smtClean="0"/>
              <a:t>          delle capacità produttive del terzista e della gestione dei materiali (consumi, resi, </a:t>
            </a:r>
          </a:p>
          <a:p>
            <a:pPr marL="0" indent="0">
              <a:buNone/>
            </a:pPr>
            <a:r>
              <a:rPr lang="it-IT" sz="1800" i="1" dirty="0"/>
              <a:t> </a:t>
            </a:r>
            <a:r>
              <a:rPr lang="it-IT" sz="1800" i="1" dirty="0" smtClean="0"/>
              <a:t>          sfridi)</a:t>
            </a:r>
          </a:p>
          <a:p>
            <a:pPr marL="0" indent="0">
              <a:buNone/>
            </a:pPr>
            <a:r>
              <a:rPr lang="it-IT" sz="1800" i="1" dirty="0"/>
              <a:t> </a:t>
            </a:r>
            <a:r>
              <a:rPr lang="it-IT" sz="1800" i="1" dirty="0" smtClean="0"/>
              <a:t>         </a:t>
            </a:r>
          </a:p>
          <a:p>
            <a:pPr marL="0" indent="0">
              <a:buNone/>
            </a:pPr>
            <a:endParaRPr lang="it-IT" sz="1800" i="1" dirty="0" smtClean="0"/>
          </a:p>
          <a:p>
            <a:pPr marL="0" indent="0">
              <a:buNone/>
            </a:pPr>
            <a:endParaRPr lang="it-IT" sz="1800" i="1" dirty="0" smtClean="0"/>
          </a:p>
          <a:p>
            <a:pPr marL="0" indent="0">
              <a:buNone/>
            </a:pPr>
            <a:r>
              <a:rPr lang="it-IT" sz="1800" i="1" dirty="0"/>
              <a:t> </a:t>
            </a:r>
            <a:r>
              <a:rPr lang="it-IT" sz="1800" i="1" dirty="0" smtClean="0"/>
              <a:t>       </a:t>
            </a:r>
          </a:p>
          <a:p>
            <a:pPr marL="0" indent="0">
              <a:buNone/>
            </a:pPr>
            <a:r>
              <a:rPr lang="it-IT" sz="1800" i="1" dirty="0"/>
              <a:t> </a:t>
            </a:r>
            <a:r>
              <a:rPr lang="it-IT" sz="1800" i="1" dirty="0" smtClean="0"/>
              <a:t>        </a:t>
            </a:r>
          </a:p>
          <a:p>
            <a:pPr marL="0" indent="0">
              <a:buNone/>
            </a:pPr>
            <a:r>
              <a:rPr lang="it-IT" sz="1800" i="1" dirty="0"/>
              <a:t> </a:t>
            </a:r>
            <a:r>
              <a:rPr lang="it-IT" sz="1800" i="1" dirty="0" smtClean="0"/>
              <a:t>     </a:t>
            </a:r>
          </a:p>
          <a:p>
            <a:pPr marL="0" indent="0">
              <a:buNone/>
            </a:pPr>
            <a:r>
              <a:rPr lang="it-IT" sz="1800" i="1" dirty="0"/>
              <a:t> </a:t>
            </a:r>
            <a:r>
              <a:rPr lang="it-IT" sz="1800" i="1" dirty="0" smtClean="0"/>
              <a:t>        </a:t>
            </a:r>
            <a:endParaRPr lang="it-IT" sz="1800" i="1" dirty="0"/>
          </a:p>
        </p:txBody>
      </p:sp>
    </p:spTree>
    <p:extLst>
      <p:ext uri="{BB962C8B-B14F-4D97-AF65-F5344CB8AC3E}">
        <p14:creationId xmlns="" xmlns:p14="http://schemas.microsoft.com/office/powerpoint/2010/main" val="24124505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procedure DD</a:t>
            </a:r>
            <a:endParaRPr lang="it-IT" dirty="0"/>
          </a:p>
        </p:txBody>
      </p:sp>
      <p:sp>
        <p:nvSpPr>
          <p:cNvPr id="6" name="CasellaDiTesto 5"/>
          <p:cNvSpPr txBox="1"/>
          <p:nvPr/>
        </p:nvSpPr>
        <p:spPr>
          <a:xfrm>
            <a:off x="899592" y="1628800"/>
            <a:ext cx="2376264" cy="584775"/>
          </a:xfrm>
          <a:prstGeom prst="rect">
            <a:avLst/>
          </a:prstGeom>
          <a:noFill/>
        </p:spPr>
        <p:txBody>
          <a:bodyPr wrap="square" rtlCol="0">
            <a:spAutoFit/>
          </a:bodyPr>
          <a:lstStyle/>
          <a:p>
            <a:r>
              <a:rPr lang="it-IT" sz="1600" dirty="0" smtClean="0"/>
              <a:t>La società ha più fornitori esteri per forniture aperte</a:t>
            </a:r>
            <a:endParaRPr lang="it-IT" sz="1600" dirty="0"/>
          </a:p>
        </p:txBody>
      </p:sp>
      <p:sp>
        <p:nvSpPr>
          <p:cNvPr id="8" name="CasellaDiTesto 7"/>
          <p:cNvSpPr txBox="1"/>
          <p:nvPr/>
        </p:nvSpPr>
        <p:spPr>
          <a:xfrm>
            <a:off x="3419872" y="1628800"/>
            <a:ext cx="2664296" cy="2215991"/>
          </a:xfrm>
          <a:prstGeom prst="rect">
            <a:avLst/>
          </a:prstGeom>
          <a:noFill/>
        </p:spPr>
        <p:txBody>
          <a:bodyPr wrap="square" rtlCol="0">
            <a:spAutoFit/>
          </a:bodyPr>
          <a:lstStyle/>
          <a:p>
            <a:r>
              <a:rPr lang="it-IT" sz="1600" dirty="0" smtClean="0"/>
              <a:t>Accertare la solidità del fornitore (acquisire informazioni bancarie, bilanci</a:t>
            </a:r>
            <a:r>
              <a:rPr lang="it-IT" dirty="0" smtClean="0"/>
              <a:t>)</a:t>
            </a:r>
          </a:p>
          <a:p>
            <a:r>
              <a:rPr lang="it-IT" dirty="0" smtClean="0"/>
              <a:t>Verificare se sono presidiati i rischi di cambio e di oscillazione prezzo delle MP (</a:t>
            </a:r>
            <a:r>
              <a:rPr lang="it-IT" dirty="0" err="1" smtClean="0"/>
              <a:t>commodity</a:t>
            </a:r>
            <a:r>
              <a:rPr lang="it-IT" dirty="0" smtClean="0"/>
              <a:t>)</a:t>
            </a:r>
            <a:endParaRPr lang="it-IT" dirty="0"/>
          </a:p>
        </p:txBody>
      </p:sp>
      <p:sp>
        <p:nvSpPr>
          <p:cNvPr id="10" name="CasellaDiTesto 9"/>
          <p:cNvSpPr txBox="1"/>
          <p:nvPr/>
        </p:nvSpPr>
        <p:spPr>
          <a:xfrm>
            <a:off x="6156176" y="1628800"/>
            <a:ext cx="2736304" cy="3816429"/>
          </a:xfrm>
          <a:prstGeom prst="rect">
            <a:avLst/>
          </a:prstGeom>
          <a:noFill/>
        </p:spPr>
        <p:txBody>
          <a:bodyPr wrap="square" rtlCol="0">
            <a:spAutoFit/>
          </a:bodyPr>
          <a:lstStyle/>
          <a:p>
            <a:r>
              <a:rPr lang="it-IT" sz="1600" dirty="0" smtClean="0"/>
              <a:t>Letti i contratti la società è coperta</a:t>
            </a:r>
          </a:p>
          <a:p>
            <a:r>
              <a:rPr lang="it-IT" sz="1600" dirty="0" smtClean="0"/>
              <a:t>Dal rischio cambio dalla gestione dei flussi</a:t>
            </a:r>
          </a:p>
          <a:p>
            <a:r>
              <a:rPr lang="it-IT" sz="1600" dirty="0" smtClean="0"/>
              <a:t>ALM</a:t>
            </a:r>
          </a:p>
          <a:p>
            <a:r>
              <a:rPr lang="it-IT" sz="1600" dirty="0" smtClean="0"/>
              <a:t>Non si copre dal rischio oscillazione prezzi</a:t>
            </a:r>
          </a:p>
          <a:p>
            <a:r>
              <a:rPr lang="it-IT" sz="1600" dirty="0" smtClean="0"/>
              <a:t>Si suggerisce la copertura</a:t>
            </a:r>
          </a:p>
          <a:p>
            <a:r>
              <a:rPr lang="it-IT" sz="1600" i="1" dirty="0" err="1" smtClean="0"/>
              <a:t>Outstanding</a:t>
            </a:r>
            <a:r>
              <a:rPr lang="it-IT" sz="1600" i="1" dirty="0" smtClean="0"/>
              <a:t> </a:t>
            </a:r>
            <a:r>
              <a:rPr lang="it-IT" sz="1600" i="1" dirty="0" err="1" smtClean="0"/>
              <a:t>dd</a:t>
            </a:r>
            <a:endParaRPr lang="it-IT" sz="1600" i="1" dirty="0" smtClean="0"/>
          </a:p>
          <a:p>
            <a:r>
              <a:rPr lang="it-IT" sz="1600" i="1" dirty="0" smtClean="0"/>
              <a:t>  Verificare i prezzi di vendita alle GDO, se fissi</a:t>
            </a:r>
          </a:p>
          <a:p>
            <a:r>
              <a:rPr lang="it-IT" sz="1600" i="1" dirty="0" smtClean="0"/>
              <a:t>   Effettuare l’analisi di </a:t>
            </a:r>
            <a:r>
              <a:rPr lang="it-IT" sz="1600" i="1" dirty="0" err="1" smtClean="0"/>
              <a:t>sensitivity</a:t>
            </a:r>
            <a:endParaRPr lang="it-IT" sz="1600" i="1" dirty="0" smtClean="0"/>
          </a:p>
          <a:p>
            <a:r>
              <a:rPr lang="it-IT" sz="1600" i="1" dirty="0" smtClean="0"/>
              <a:t> </a:t>
            </a:r>
          </a:p>
          <a:p>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DD</a:t>
            </a:r>
            <a:endParaRPr lang="it-IT" dirty="0"/>
          </a:p>
        </p:txBody>
      </p:sp>
      <p:sp>
        <p:nvSpPr>
          <p:cNvPr id="3" name="CasellaDiTesto 2"/>
          <p:cNvSpPr txBox="1"/>
          <p:nvPr/>
        </p:nvSpPr>
        <p:spPr>
          <a:xfrm>
            <a:off x="827584" y="2420888"/>
            <a:ext cx="1573123" cy="338554"/>
          </a:xfrm>
          <a:prstGeom prst="rect">
            <a:avLst/>
          </a:prstGeom>
          <a:noFill/>
        </p:spPr>
        <p:txBody>
          <a:bodyPr wrap="none" rtlCol="0">
            <a:spAutoFit/>
          </a:bodyPr>
          <a:lstStyle/>
          <a:p>
            <a:r>
              <a:rPr lang="it-IT" sz="1600" dirty="0" smtClean="0"/>
              <a:t>Controllo qualità</a:t>
            </a:r>
            <a:endParaRPr lang="it-IT" sz="1600" dirty="0"/>
          </a:p>
        </p:txBody>
      </p:sp>
      <p:sp>
        <p:nvSpPr>
          <p:cNvPr id="5" name="CasellaDiTesto 4"/>
          <p:cNvSpPr txBox="1"/>
          <p:nvPr/>
        </p:nvSpPr>
        <p:spPr>
          <a:xfrm>
            <a:off x="2843809" y="2420888"/>
            <a:ext cx="2448272" cy="1077218"/>
          </a:xfrm>
          <a:prstGeom prst="rect">
            <a:avLst/>
          </a:prstGeom>
          <a:noFill/>
        </p:spPr>
        <p:txBody>
          <a:bodyPr wrap="square" rtlCol="0">
            <a:spAutoFit/>
          </a:bodyPr>
          <a:lstStyle/>
          <a:p>
            <a:r>
              <a:rPr lang="it-IT" sz="1600" dirty="0" smtClean="0"/>
              <a:t>Verificare la tempestività</a:t>
            </a:r>
          </a:p>
          <a:p>
            <a:r>
              <a:rPr lang="it-IT" sz="1600" dirty="0" smtClean="0"/>
              <a:t>del controllo qualità, esaminando tre</a:t>
            </a:r>
          </a:p>
          <a:p>
            <a:r>
              <a:rPr lang="it-IT" sz="1600" dirty="0" smtClean="0"/>
              <a:t>Bolle di ricevimento</a:t>
            </a:r>
            <a:endParaRPr lang="it-IT" sz="1600" dirty="0"/>
          </a:p>
        </p:txBody>
      </p:sp>
      <p:sp>
        <p:nvSpPr>
          <p:cNvPr id="6" name="CasellaDiTesto 5"/>
          <p:cNvSpPr txBox="1"/>
          <p:nvPr/>
        </p:nvSpPr>
        <p:spPr>
          <a:xfrm>
            <a:off x="5724129" y="2420888"/>
            <a:ext cx="3096344" cy="2062103"/>
          </a:xfrm>
          <a:prstGeom prst="rect">
            <a:avLst/>
          </a:prstGeom>
          <a:noFill/>
        </p:spPr>
        <p:txBody>
          <a:bodyPr wrap="square" rtlCol="0">
            <a:spAutoFit/>
          </a:bodyPr>
          <a:lstStyle/>
          <a:p>
            <a:r>
              <a:rPr lang="it-IT" sz="1600" dirty="0" smtClean="0"/>
              <a:t>Su due delle bolle esaminate non c’è evidenza del CQ</a:t>
            </a:r>
          </a:p>
          <a:p>
            <a:r>
              <a:rPr lang="it-IT" sz="1600" dirty="0" smtClean="0"/>
              <a:t>Sono stati effettuati approfondimenti e si è rilevato che in passato sono stati contestati dei prodotti</a:t>
            </a:r>
          </a:p>
          <a:p>
            <a:r>
              <a:rPr lang="it-IT" sz="1600" dirty="0" smtClean="0"/>
              <a:t>Si suggerisce di considerare il rischio nel lo SPA</a:t>
            </a:r>
            <a:endParaRPr lang="it-IT"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DD</a:t>
            </a:r>
            <a:endParaRPr lang="it-IT" dirty="0"/>
          </a:p>
        </p:txBody>
      </p:sp>
      <p:sp>
        <p:nvSpPr>
          <p:cNvPr id="3" name="CasellaDiTesto 2"/>
          <p:cNvSpPr txBox="1"/>
          <p:nvPr/>
        </p:nvSpPr>
        <p:spPr>
          <a:xfrm>
            <a:off x="611560" y="2276872"/>
            <a:ext cx="2506712" cy="338554"/>
          </a:xfrm>
          <a:prstGeom prst="rect">
            <a:avLst/>
          </a:prstGeom>
          <a:noFill/>
        </p:spPr>
        <p:txBody>
          <a:bodyPr wrap="none" rtlCol="0">
            <a:spAutoFit/>
          </a:bodyPr>
          <a:lstStyle/>
          <a:p>
            <a:r>
              <a:rPr lang="it-IT" sz="1600" dirty="0" smtClean="0"/>
              <a:t>Modifiche ordini di acquisto</a:t>
            </a:r>
            <a:endParaRPr lang="it-IT" sz="1600" dirty="0"/>
          </a:p>
        </p:txBody>
      </p:sp>
      <p:sp>
        <p:nvSpPr>
          <p:cNvPr id="4" name="CasellaDiTesto 3"/>
          <p:cNvSpPr txBox="1"/>
          <p:nvPr/>
        </p:nvSpPr>
        <p:spPr>
          <a:xfrm>
            <a:off x="3347864" y="2276872"/>
            <a:ext cx="2880320" cy="1107996"/>
          </a:xfrm>
          <a:prstGeom prst="rect">
            <a:avLst/>
          </a:prstGeom>
          <a:noFill/>
        </p:spPr>
        <p:txBody>
          <a:bodyPr wrap="square" rtlCol="0">
            <a:spAutoFit/>
          </a:bodyPr>
          <a:lstStyle/>
          <a:p>
            <a:r>
              <a:rPr lang="it-IT" sz="1600" dirty="0" smtClean="0"/>
              <a:t>Esaminare dieci ordini che hanno subito modifiche</a:t>
            </a:r>
          </a:p>
          <a:p>
            <a:r>
              <a:rPr lang="it-IT" sz="1600" dirty="0" smtClean="0"/>
              <a:t>delle condizioni </a:t>
            </a:r>
          </a:p>
          <a:p>
            <a:endParaRPr lang="it-IT" dirty="0"/>
          </a:p>
        </p:txBody>
      </p:sp>
      <p:sp>
        <p:nvSpPr>
          <p:cNvPr id="5" name="CasellaDiTesto 4"/>
          <p:cNvSpPr txBox="1"/>
          <p:nvPr/>
        </p:nvSpPr>
        <p:spPr>
          <a:xfrm>
            <a:off x="5868144" y="2276872"/>
            <a:ext cx="2376264" cy="2800767"/>
          </a:xfrm>
          <a:prstGeom prst="rect">
            <a:avLst/>
          </a:prstGeom>
          <a:noFill/>
        </p:spPr>
        <p:txBody>
          <a:bodyPr wrap="square" rtlCol="0">
            <a:spAutoFit/>
          </a:bodyPr>
          <a:lstStyle/>
          <a:p>
            <a:r>
              <a:rPr lang="it-IT" sz="1600" dirty="0" smtClean="0"/>
              <a:t>Si è rilevato che anche la contabilità fornitori</a:t>
            </a:r>
          </a:p>
          <a:p>
            <a:r>
              <a:rPr lang="it-IT" sz="1600" dirty="0" smtClean="0"/>
              <a:t>può modificare le condizioni di acquisto.</a:t>
            </a:r>
          </a:p>
          <a:p>
            <a:r>
              <a:rPr lang="it-IT" sz="1600" dirty="0" smtClean="0"/>
              <a:t>Si suggerisce di eliminare al più presto la debolezza procedurale e anche verificare che ultimamente non siano state effettuate modifiche</a:t>
            </a:r>
          </a:p>
          <a:p>
            <a:r>
              <a:rPr lang="it-IT" sz="1600" dirty="0" smtClean="0"/>
              <a:t>non autorizzate</a:t>
            </a:r>
            <a:endParaRPr lang="it-IT"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DD</a:t>
            </a:r>
            <a:endParaRPr lang="it-IT" dirty="0"/>
          </a:p>
        </p:txBody>
      </p:sp>
      <p:sp>
        <p:nvSpPr>
          <p:cNvPr id="3" name="CasellaDiTesto 2"/>
          <p:cNvSpPr txBox="1"/>
          <p:nvPr/>
        </p:nvSpPr>
        <p:spPr>
          <a:xfrm>
            <a:off x="611560" y="2132856"/>
            <a:ext cx="764568" cy="338554"/>
          </a:xfrm>
          <a:prstGeom prst="rect">
            <a:avLst/>
          </a:prstGeom>
          <a:noFill/>
        </p:spPr>
        <p:txBody>
          <a:bodyPr wrap="none" rtlCol="0">
            <a:spAutoFit/>
          </a:bodyPr>
          <a:lstStyle/>
          <a:p>
            <a:r>
              <a:rPr lang="it-IT" sz="1600" dirty="0" err="1" smtClean="0"/>
              <a:t>Cut-off</a:t>
            </a:r>
            <a:endParaRPr lang="it-IT" sz="1600" dirty="0"/>
          </a:p>
        </p:txBody>
      </p:sp>
      <p:sp>
        <p:nvSpPr>
          <p:cNvPr id="4" name="CasellaDiTesto 3"/>
          <p:cNvSpPr txBox="1"/>
          <p:nvPr/>
        </p:nvSpPr>
        <p:spPr>
          <a:xfrm>
            <a:off x="2843809" y="2132856"/>
            <a:ext cx="2880320" cy="1569660"/>
          </a:xfrm>
          <a:prstGeom prst="rect">
            <a:avLst/>
          </a:prstGeom>
          <a:noFill/>
        </p:spPr>
        <p:txBody>
          <a:bodyPr wrap="square" rtlCol="0">
            <a:spAutoFit/>
          </a:bodyPr>
          <a:lstStyle/>
          <a:p>
            <a:r>
              <a:rPr lang="it-IT" sz="1600" dirty="0" smtClean="0"/>
              <a:t>Fare </a:t>
            </a:r>
            <a:r>
              <a:rPr lang="it-IT" sz="1600" smtClean="0"/>
              <a:t>l’inventario fisico delle MP (a campione) alla </a:t>
            </a:r>
            <a:r>
              <a:rPr lang="it-IT" sz="1600" dirty="0" smtClean="0"/>
              <a:t>data di riferimento (30/4)</a:t>
            </a:r>
          </a:p>
          <a:p>
            <a:r>
              <a:rPr lang="it-IT" sz="1600" dirty="0" smtClean="0"/>
              <a:t>Verificare che tutta la merce inventariata</a:t>
            </a:r>
          </a:p>
          <a:p>
            <a:r>
              <a:rPr lang="it-IT" sz="1600" dirty="0" smtClean="0"/>
              <a:t>sia stata fatturata e viceversa.</a:t>
            </a:r>
            <a:endParaRPr lang="it-IT" sz="1600" dirty="0"/>
          </a:p>
        </p:txBody>
      </p:sp>
      <p:sp>
        <p:nvSpPr>
          <p:cNvPr id="5" name="CasellaDiTesto 4"/>
          <p:cNvSpPr txBox="1"/>
          <p:nvPr/>
        </p:nvSpPr>
        <p:spPr>
          <a:xfrm>
            <a:off x="5940152" y="2132856"/>
            <a:ext cx="2880320" cy="646331"/>
          </a:xfrm>
          <a:prstGeom prst="rect">
            <a:avLst/>
          </a:prstGeom>
          <a:noFill/>
        </p:spPr>
        <p:txBody>
          <a:bodyPr wrap="square" rtlCol="0">
            <a:spAutoFit/>
          </a:bodyPr>
          <a:lstStyle/>
          <a:p>
            <a:r>
              <a:rPr lang="it-IT" dirty="0" smtClean="0"/>
              <a:t>Nessun rilievo. La procedura</a:t>
            </a:r>
          </a:p>
          <a:p>
            <a:r>
              <a:rPr lang="it-IT" dirty="0" smtClean="0"/>
              <a:t>è affidabile</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a:t>
            </a:r>
            <a:r>
              <a:rPr lang="it-IT" sz="2800" dirty="0" smtClean="0"/>
              <a:t>(es. fogli di lavoro)</a:t>
            </a:r>
            <a:endParaRPr lang="it-IT" sz="2800" dirty="0"/>
          </a:p>
        </p:txBody>
      </p:sp>
      <p:sp>
        <p:nvSpPr>
          <p:cNvPr id="3" name="Segnaposto contenuto 2"/>
          <p:cNvSpPr>
            <a:spLocks noGrp="1"/>
          </p:cNvSpPr>
          <p:nvPr>
            <p:ph idx="1"/>
          </p:nvPr>
        </p:nvSpPr>
        <p:spPr/>
        <p:txBody>
          <a:bodyPr>
            <a:noAutofit/>
          </a:bodyPr>
          <a:lstStyle/>
          <a:p>
            <a:pPr marL="0" indent="0">
              <a:buNone/>
            </a:pPr>
            <a:r>
              <a:rPr lang="it-IT" sz="2400" i="1" dirty="0" smtClean="0"/>
              <a:t>Organigramma dell’ufficio acquisti</a:t>
            </a:r>
          </a:p>
          <a:p>
            <a:pPr marL="0" indent="0">
              <a:buNone/>
            </a:pPr>
            <a:endParaRPr lang="it-IT" sz="2400" i="1" dirty="0" smtClean="0"/>
          </a:p>
          <a:p>
            <a:pPr marL="0" indent="0">
              <a:buNone/>
            </a:pPr>
            <a:r>
              <a:rPr lang="it-IT" sz="2400" i="1" dirty="0" smtClean="0"/>
              <a:t>Mansionario  - ruoli</a:t>
            </a:r>
            <a:r>
              <a:rPr lang="it-IT" sz="2400" i="1" dirty="0"/>
              <a:t> </a:t>
            </a:r>
            <a:r>
              <a:rPr lang="it-IT" sz="2400" i="1" dirty="0" smtClean="0"/>
              <a:t>e responsabilità  (autonomie e limite di</a:t>
            </a:r>
          </a:p>
          <a:p>
            <a:pPr marL="0" indent="0">
              <a:buNone/>
            </a:pPr>
            <a:r>
              <a:rPr lang="it-IT" sz="2400" i="1" dirty="0"/>
              <a:t> </a:t>
            </a:r>
            <a:r>
              <a:rPr lang="it-IT" sz="2400" i="1" dirty="0" smtClean="0"/>
              <a:t>      spesa, politiche di rotazione del personale, ferie)</a:t>
            </a:r>
          </a:p>
          <a:p>
            <a:pPr marL="0" indent="0">
              <a:buNone/>
            </a:pPr>
            <a:endParaRPr lang="it-IT" sz="2400" i="1" dirty="0" smtClean="0"/>
          </a:p>
          <a:p>
            <a:pPr marL="0" indent="0">
              <a:buNone/>
            </a:pPr>
            <a:r>
              <a:rPr lang="it-IT" sz="2400" i="1" dirty="0" smtClean="0"/>
              <a:t>Consulenti esterni (es. legali, laboratori controllo qualità)</a:t>
            </a:r>
          </a:p>
          <a:p>
            <a:pPr marL="0" indent="0">
              <a:buNone/>
            </a:pPr>
            <a:r>
              <a:rPr lang="it-IT" sz="2400" i="1" dirty="0"/>
              <a:t> </a:t>
            </a:r>
            <a:r>
              <a:rPr lang="it-IT" sz="2400" i="1" dirty="0" smtClean="0"/>
              <a:t>        selezione e rotazione</a:t>
            </a:r>
            <a:endParaRPr lang="it-IT" sz="2400" i="1" dirty="0"/>
          </a:p>
          <a:p>
            <a:pPr marL="0" indent="0">
              <a:buNone/>
            </a:pPr>
            <a:endParaRPr lang="it-IT" sz="2400" i="1" dirty="0" smtClean="0"/>
          </a:p>
          <a:p>
            <a:pPr marL="0" indent="0">
              <a:buNone/>
            </a:pPr>
            <a:r>
              <a:rPr lang="it-IT" sz="2400" dirty="0" smtClean="0"/>
              <a:t>Nota. Gli acquisti in ottica </a:t>
            </a:r>
            <a:r>
              <a:rPr lang="it-IT" sz="2400" dirty="0" err="1" smtClean="0"/>
              <a:t>dlgs</a:t>
            </a:r>
            <a:r>
              <a:rPr lang="it-IT" sz="2400" dirty="0" smtClean="0"/>
              <a:t> 231/01 sulla responsabilità amministrativa degli enti</a:t>
            </a:r>
          </a:p>
          <a:p>
            <a:pPr marL="0" indent="0">
              <a:buNone/>
            </a:pPr>
            <a:endParaRPr lang="it-IT" sz="2400" dirty="0" smtClean="0"/>
          </a:p>
          <a:p>
            <a:pPr marL="0" indent="0">
              <a:buNone/>
            </a:pPr>
            <a:r>
              <a:rPr lang="it-IT" sz="1800" i="1" dirty="0"/>
              <a:t> </a:t>
            </a:r>
            <a:r>
              <a:rPr lang="it-IT" sz="1800" i="1" dirty="0" smtClean="0"/>
              <a:t>        </a:t>
            </a:r>
            <a:endParaRPr lang="it-IT" sz="1800" i="1" dirty="0"/>
          </a:p>
        </p:txBody>
      </p:sp>
    </p:spTree>
    <p:extLst>
      <p:ext uri="{BB962C8B-B14F-4D97-AF65-F5344CB8AC3E}">
        <p14:creationId xmlns="" xmlns:p14="http://schemas.microsoft.com/office/powerpoint/2010/main" val="3882833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a:t>
            </a:r>
            <a:r>
              <a:rPr lang="it-IT" sz="2800" dirty="0" smtClean="0"/>
              <a:t>(es. fogli di lavoro)</a:t>
            </a:r>
            <a:endParaRPr lang="it-IT" sz="2800" dirty="0"/>
          </a:p>
        </p:txBody>
      </p:sp>
      <p:sp>
        <p:nvSpPr>
          <p:cNvPr id="3" name="Segnaposto contenuto 2"/>
          <p:cNvSpPr>
            <a:spLocks noGrp="1"/>
          </p:cNvSpPr>
          <p:nvPr>
            <p:ph idx="1"/>
          </p:nvPr>
        </p:nvSpPr>
        <p:spPr>
          <a:xfrm>
            <a:off x="457200" y="1340768"/>
            <a:ext cx="8229600" cy="4525963"/>
          </a:xfrm>
        </p:spPr>
        <p:txBody>
          <a:bodyPr>
            <a:noAutofit/>
          </a:bodyPr>
          <a:lstStyle/>
          <a:p>
            <a:pPr marL="0" indent="0">
              <a:buNone/>
            </a:pPr>
            <a:r>
              <a:rPr lang="it-IT" sz="2800" i="1" dirty="0" smtClean="0"/>
              <a:t>Descrizione operatività  (anche con flow-chart). Parte generale</a:t>
            </a:r>
          </a:p>
          <a:p>
            <a:pPr marL="0" indent="0">
              <a:buNone/>
            </a:pPr>
            <a:r>
              <a:rPr lang="it-IT" sz="2400" i="1" dirty="0" smtClean="0"/>
              <a:t>A. La società effettua la produzione sulla base di «programmi di produzione» e di commesse di produzione che dettagliano prelievi di magazzino per reparto, tempi ecc. ( nota, la commessa è la base anche per le rilevazioni della contabilità industriale) </a:t>
            </a:r>
          </a:p>
          <a:p>
            <a:pPr marL="0" indent="0">
              <a:buNone/>
            </a:pPr>
            <a:r>
              <a:rPr lang="it-IT" sz="2400" i="1" dirty="0" smtClean="0"/>
              <a:t>B. La contabilità di magazzino rileva giacenze e movimentazioni, per quantità e valore, di </a:t>
            </a:r>
            <a:r>
              <a:rPr lang="it-IT" sz="2400" i="1" dirty="0"/>
              <a:t>m</a:t>
            </a:r>
            <a:r>
              <a:rPr lang="it-IT" sz="2400" i="1" dirty="0" smtClean="0"/>
              <a:t>aterie prime, semilavorati, prodotti finiti, materiali di consumo. I valori sono a costi standard.</a:t>
            </a:r>
            <a:endParaRPr lang="it-IT" sz="2400" i="1" dirty="0"/>
          </a:p>
          <a:p>
            <a:pPr marL="0" indent="0">
              <a:buNone/>
            </a:pPr>
            <a:r>
              <a:rPr lang="it-IT" sz="2400" i="1" dirty="0" smtClean="0"/>
              <a:t>C. Compito dell’ufficio acquisti è : ottenere quotazioni sia di materie prime sia di componenti sia di servizi, selezionare i fornitori, emettere gli ordini. Periodicamente si aggiornano le quotazioni. Per </a:t>
            </a:r>
            <a:r>
              <a:rPr lang="it-IT" sz="2400" i="1" dirty="0"/>
              <a:t>a</a:t>
            </a:r>
            <a:r>
              <a:rPr lang="it-IT" sz="2400" i="1" dirty="0" smtClean="0"/>
              <a:t>lcuni materiali si fanno richieste spot.</a:t>
            </a:r>
          </a:p>
          <a:p>
            <a:pPr marL="0" indent="0">
              <a:buNone/>
            </a:pPr>
            <a:r>
              <a:rPr lang="it-IT" sz="1800" i="1" dirty="0" smtClean="0"/>
              <a:t>         </a:t>
            </a:r>
            <a:endParaRPr lang="it-IT" sz="1800" i="1" dirty="0"/>
          </a:p>
        </p:txBody>
      </p:sp>
    </p:spTree>
    <p:extLst>
      <p:ext uri="{BB962C8B-B14F-4D97-AF65-F5344CB8AC3E}">
        <p14:creationId xmlns="" xmlns:p14="http://schemas.microsoft.com/office/powerpoint/2010/main" val="2690419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a:t>
            </a:r>
            <a:r>
              <a:rPr lang="it-IT" sz="2800" dirty="0" smtClean="0"/>
              <a:t>(es. fogli di lavoro)</a:t>
            </a:r>
            <a:endParaRPr lang="it-IT" sz="2800" dirty="0"/>
          </a:p>
        </p:txBody>
      </p:sp>
      <p:sp>
        <p:nvSpPr>
          <p:cNvPr id="3" name="Segnaposto contenuto 2"/>
          <p:cNvSpPr>
            <a:spLocks noGrp="1"/>
          </p:cNvSpPr>
          <p:nvPr>
            <p:ph idx="1"/>
          </p:nvPr>
        </p:nvSpPr>
        <p:spPr>
          <a:xfrm>
            <a:off x="457200" y="1340768"/>
            <a:ext cx="8229600" cy="4525963"/>
          </a:xfrm>
        </p:spPr>
        <p:txBody>
          <a:bodyPr>
            <a:noAutofit/>
          </a:bodyPr>
          <a:lstStyle/>
          <a:p>
            <a:pPr marL="0" indent="0">
              <a:buNone/>
            </a:pPr>
            <a:r>
              <a:rPr lang="it-IT" i="1" dirty="0" smtClean="0"/>
              <a:t>Descrizione operatività</a:t>
            </a:r>
          </a:p>
          <a:p>
            <a:pPr marL="0" indent="0">
              <a:buNone/>
            </a:pPr>
            <a:r>
              <a:rPr lang="it-IT" sz="2400" i="1" dirty="0" smtClean="0"/>
              <a:t>L’ufficio acquisti </a:t>
            </a:r>
          </a:p>
          <a:p>
            <a:pPr marL="0" indent="0">
              <a:buNone/>
            </a:pPr>
            <a:r>
              <a:rPr lang="it-IT" sz="2400" i="1" dirty="0" smtClean="0"/>
              <a:t>acquisisce quotazioni su richiesta</a:t>
            </a:r>
          </a:p>
          <a:p>
            <a:pPr marL="0" indent="0">
              <a:buNone/>
            </a:pPr>
            <a:r>
              <a:rPr lang="it-IT" sz="2400" i="1" dirty="0"/>
              <a:t> </a:t>
            </a:r>
            <a:r>
              <a:rPr lang="it-IT" sz="2400" i="1" dirty="0" smtClean="0"/>
              <a:t>   ricerca e sviluppo</a:t>
            </a:r>
          </a:p>
          <a:p>
            <a:pPr marL="0" indent="0">
              <a:buNone/>
            </a:pPr>
            <a:r>
              <a:rPr lang="it-IT" sz="2400" i="1" dirty="0"/>
              <a:t> </a:t>
            </a:r>
            <a:r>
              <a:rPr lang="it-IT" sz="2400" i="1" dirty="0" smtClean="0"/>
              <a:t>   progettazione (prototipi)</a:t>
            </a:r>
          </a:p>
          <a:p>
            <a:pPr marL="0" indent="0">
              <a:buNone/>
            </a:pPr>
            <a:r>
              <a:rPr lang="it-IT" sz="2400" i="1" dirty="0"/>
              <a:t> </a:t>
            </a:r>
            <a:r>
              <a:rPr lang="it-IT" sz="2400" i="1" dirty="0" smtClean="0"/>
              <a:t>   </a:t>
            </a:r>
            <a:r>
              <a:rPr lang="it-IT" sz="2400" i="1" dirty="0"/>
              <a:t>p</a:t>
            </a:r>
            <a:r>
              <a:rPr lang="it-IT" sz="2400" i="1" dirty="0" smtClean="0"/>
              <a:t>roduzione / gestione magazzino</a:t>
            </a:r>
          </a:p>
          <a:p>
            <a:pPr marL="0" indent="0">
              <a:buNone/>
            </a:pPr>
            <a:r>
              <a:rPr lang="it-IT" sz="2400" i="1" dirty="0" smtClean="0"/>
              <a:t>chiede al controllo qualità</a:t>
            </a:r>
          </a:p>
          <a:p>
            <a:pPr marL="0" indent="0">
              <a:buNone/>
            </a:pPr>
            <a:r>
              <a:rPr lang="it-IT" sz="2400" i="1" dirty="0"/>
              <a:t> </a:t>
            </a:r>
            <a:r>
              <a:rPr lang="it-IT" sz="2400" i="1" dirty="0" smtClean="0"/>
              <a:t>   verifiche della qualità per i nuovi componenti</a:t>
            </a:r>
          </a:p>
          <a:p>
            <a:pPr marL="0" indent="0">
              <a:buNone/>
            </a:pPr>
            <a:r>
              <a:rPr lang="it-IT" sz="2400" i="1" dirty="0"/>
              <a:t>v</a:t>
            </a:r>
            <a:r>
              <a:rPr lang="it-IT" sz="2400" i="1" dirty="0" smtClean="0"/>
              <a:t>erifica le compatibilità qualitative ed economiche con gli </a:t>
            </a:r>
          </a:p>
          <a:p>
            <a:pPr marL="0" indent="0">
              <a:buNone/>
            </a:pPr>
            <a:r>
              <a:rPr lang="it-IT" sz="2400" i="1" dirty="0" smtClean="0"/>
              <a:t>    interessati, verifica anche la situazione economica/finanziaria </a:t>
            </a:r>
          </a:p>
          <a:p>
            <a:pPr marL="0" indent="0">
              <a:buNone/>
            </a:pPr>
            <a:r>
              <a:rPr lang="it-IT" sz="2400" i="1" dirty="0"/>
              <a:t> </a:t>
            </a:r>
            <a:r>
              <a:rPr lang="it-IT" sz="2400" i="1" dirty="0" smtClean="0"/>
              <a:t>   del fornitore</a:t>
            </a:r>
          </a:p>
          <a:p>
            <a:pPr marL="0" indent="0">
              <a:buNone/>
            </a:pPr>
            <a:r>
              <a:rPr lang="it-IT" sz="2400" i="1" dirty="0"/>
              <a:t>p</a:t>
            </a:r>
            <a:r>
              <a:rPr lang="it-IT" sz="2400" i="1" dirty="0" smtClean="0"/>
              <a:t>rocede all’emissione degli ordini </a:t>
            </a:r>
          </a:p>
          <a:p>
            <a:pPr marL="0" indent="0">
              <a:buNone/>
            </a:pPr>
            <a:endParaRPr lang="it-IT" sz="2400" i="1" dirty="0"/>
          </a:p>
          <a:p>
            <a:pPr marL="0" indent="0">
              <a:buNone/>
            </a:pPr>
            <a:r>
              <a:rPr lang="it-IT" sz="1800" i="1" dirty="0" smtClean="0"/>
              <a:t>        </a:t>
            </a:r>
            <a:endParaRPr lang="it-IT" sz="1800" i="1" dirty="0"/>
          </a:p>
        </p:txBody>
      </p:sp>
    </p:spTree>
    <p:extLst>
      <p:ext uri="{BB962C8B-B14F-4D97-AF65-F5344CB8AC3E}">
        <p14:creationId xmlns="" xmlns:p14="http://schemas.microsoft.com/office/powerpoint/2010/main" val="2189889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a:t>
            </a:r>
            <a:r>
              <a:rPr lang="it-IT" sz="2800" dirty="0" smtClean="0"/>
              <a:t>(es. fogli di lavoro)</a:t>
            </a:r>
            <a:endParaRPr lang="it-IT" sz="2800" dirty="0"/>
          </a:p>
        </p:txBody>
      </p:sp>
      <p:sp>
        <p:nvSpPr>
          <p:cNvPr id="3" name="Segnaposto contenuto 2"/>
          <p:cNvSpPr>
            <a:spLocks noGrp="1"/>
          </p:cNvSpPr>
          <p:nvPr>
            <p:ph idx="1"/>
          </p:nvPr>
        </p:nvSpPr>
        <p:spPr/>
        <p:txBody>
          <a:bodyPr>
            <a:noAutofit/>
          </a:bodyPr>
          <a:lstStyle/>
          <a:p>
            <a:pPr marL="0" indent="0">
              <a:buNone/>
            </a:pPr>
            <a:r>
              <a:rPr lang="it-IT" i="1" dirty="0" smtClean="0"/>
              <a:t>Descrizione operatività </a:t>
            </a:r>
          </a:p>
          <a:p>
            <a:pPr marL="0" indent="0">
              <a:buNone/>
            </a:pPr>
            <a:r>
              <a:rPr lang="it-IT" sz="2400" i="1" dirty="0" smtClean="0"/>
              <a:t>L’ordine è emesso per le quantità necessarie tenuto conto delle giacenze di magazzino</a:t>
            </a:r>
          </a:p>
          <a:p>
            <a:pPr marL="0" indent="0">
              <a:buNone/>
            </a:pPr>
            <a:r>
              <a:rPr lang="it-IT" sz="2400" i="1" dirty="0" smtClean="0"/>
              <a:t>Riporta  descrizione qualità, quantità, prezzo, data consegna termini di pagamento.</a:t>
            </a:r>
          </a:p>
          <a:p>
            <a:pPr marL="0" indent="0">
              <a:buNone/>
            </a:pPr>
            <a:r>
              <a:rPr lang="it-IT" sz="2400" i="1" dirty="0" smtClean="0"/>
              <a:t>L’ordine può essere un contratto di fornitura aperto, contenere impegni di ritiro merci anche per l’acquirente.</a:t>
            </a:r>
          </a:p>
          <a:p>
            <a:pPr marL="0" indent="0">
              <a:buNone/>
            </a:pPr>
            <a:r>
              <a:rPr lang="it-IT" sz="2400" i="1" dirty="0" smtClean="0"/>
              <a:t>I dati dell’ordine sono immessi nel sistema IT e sono accessibili  totalmente o parzialmente a una serie di soggetti  (es. al magazziniere, al reparto non è dato accesso ai dati economici)</a:t>
            </a:r>
          </a:p>
        </p:txBody>
      </p:sp>
    </p:spTree>
    <p:extLst>
      <p:ext uri="{BB962C8B-B14F-4D97-AF65-F5344CB8AC3E}">
        <p14:creationId xmlns="" xmlns:p14="http://schemas.microsoft.com/office/powerpoint/2010/main" val="1152570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a:t>
            </a:r>
            <a:r>
              <a:rPr lang="it-IT" sz="2800" dirty="0" smtClean="0"/>
              <a:t>(es. fogli di lavoro)</a:t>
            </a:r>
            <a:endParaRPr lang="it-IT" sz="2800" dirty="0"/>
          </a:p>
        </p:txBody>
      </p:sp>
      <p:sp>
        <p:nvSpPr>
          <p:cNvPr id="3" name="Segnaposto contenuto 2"/>
          <p:cNvSpPr>
            <a:spLocks noGrp="1"/>
          </p:cNvSpPr>
          <p:nvPr>
            <p:ph idx="1"/>
          </p:nvPr>
        </p:nvSpPr>
        <p:spPr/>
        <p:txBody>
          <a:bodyPr>
            <a:noAutofit/>
          </a:bodyPr>
          <a:lstStyle/>
          <a:p>
            <a:pPr marL="0" indent="0">
              <a:buNone/>
            </a:pPr>
            <a:r>
              <a:rPr lang="it-IT" i="1" dirty="0" smtClean="0"/>
              <a:t>Descrizione operatività </a:t>
            </a:r>
          </a:p>
          <a:p>
            <a:pPr marL="0" indent="0">
              <a:buNone/>
            </a:pPr>
            <a:r>
              <a:rPr lang="it-IT" sz="2400" i="1" dirty="0" smtClean="0"/>
              <a:t>L’ordine, </a:t>
            </a:r>
            <a:r>
              <a:rPr lang="it-IT" sz="2400" i="1" dirty="0"/>
              <a:t>una volta </a:t>
            </a:r>
            <a:r>
              <a:rPr lang="it-IT" sz="2400" i="1" dirty="0" smtClean="0"/>
              <a:t>emesso, </a:t>
            </a:r>
            <a:r>
              <a:rPr lang="it-IT" sz="2400" i="1" dirty="0"/>
              <a:t>può essere modificato solo da soggetti  autorizzati e la </a:t>
            </a:r>
            <a:r>
              <a:rPr lang="it-IT" sz="2400" i="1" dirty="0" smtClean="0"/>
              <a:t>modifica </a:t>
            </a:r>
            <a:r>
              <a:rPr lang="it-IT" sz="2400" i="1" dirty="0"/>
              <a:t>deve essere </a:t>
            </a:r>
            <a:r>
              <a:rPr lang="it-IT" sz="2400" i="1" dirty="0" smtClean="0"/>
              <a:t>supervisionata (es. lista settimanale delle variazioni autorizzata dal capo ufficio e dal soggetto che eventualmente ha messo la seconda firma).</a:t>
            </a:r>
          </a:p>
          <a:p>
            <a:pPr marL="0" indent="0">
              <a:buNone/>
            </a:pPr>
            <a:r>
              <a:rPr lang="it-IT" sz="2400" i="1" dirty="0" smtClean="0"/>
              <a:t>Gli ordini per lavorazioni esterne sono corredati da distinte di lavorazione, specificano le rese, il trattamento di eventuali sfridi, </a:t>
            </a:r>
            <a:r>
              <a:rPr lang="it-IT" sz="2400" i="1" dirty="0" err="1" smtClean="0"/>
              <a:t>ecc</a:t>
            </a:r>
            <a:r>
              <a:rPr lang="it-IT" sz="2400" i="1" dirty="0" smtClean="0"/>
              <a:t> </a:t>
            </a:r>
            <a:endParaRPr lang="it-IT" sz="2400" i="1" dirty="0"/>
          </a:p>
          <a:p>
            <a:pPr marL="0" indent="0">
              <a:buNone/>
            </a:pPr>
            <a:endParaRPr lang="it-IT" i="1" dirty="0" smtClean="0"/>
          </a:p>
        </p:txBody>
      </p:sp>
    </p:spTree>
    <p:extLst>
      <p:ext uri="{BB962C8B-B14F-4D97-AF65-F5344CB8AC3E}">
        <p14:creationId xmlns="" xmlns:p14="http://schemas.microsoft.com/office/powerpoint/2010/main" val="13054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a:t>
            </a:r>
            <a:r>
              <a:rPr lang="it-IT" sz="2800" dirty="0" smtClean="0"/>
              <a:t>(es. fogli di lavoro)</a:t>
            </a:r>
            <a:endParaRPr lang="it-IT" sz="2800" dirty="0"/>
          </a:p>
        </p:txBody>
      </p:sp>
      <p:sp>
        <p:nvSpPr>
          <p:cNvPr id="3" name="Segnaposto contenuto 2"/>
          <p:cNvSpPr>
            <a:spLocks noGrp="1"/>
          </p:cNvSpPr>
          <p:nvPr>
            <p:ph idx="1"/>
          </p:nvPr>
        </p:nvSpPr>
        <p:spPr/>
        <p:txBody>
          <a:bodyPr>
            <a:noAutofit/>
          </a:bodyPr>
          <a:lstStyle/>
          <a:p>
            <a:pPr marL="0" indent="0">
              <a:buNone/>
            </a:pPr>
            <a:r>
              <a:rPr lang="it-IT" i="1" dirty="0" smtClean="0"/>
              <a:t>Descrizione operatività </a:t>
            </a:r>
          </a:p>
          <a:p>
            <a:pPr marL="0" indent="0">
              <a:buNone/>
            </a:pPr>
            <a:r>
              <a:rPr lang="it-IT" sz="2400" i="1" dirty="0" smtClean="0"/>
              <a:t>La </a:t>
            </a:r>
            <a:r>
              <a:rPr lang="it-IT" sz="2400" b="1" i="1" dirty="0" smtClean="0"/>
              <a:t>Portineria  </a:t>
            </a:r>
            <a:r>
              <a:rPr lang="it-IT" sz="2400" i="1" dirty="0" smtClean="0"/>
              <a:t>appone il visto entrata </a:t>
            </a:r>
          </a:p>
          <a:p>
            <a:pPr marL="0" indent="0">
              <a:buNone/>
            </a:pPr>
            <a:r>
              <a:rPr lang="it-IT" sz="2400" i="1" dirty="0" smtClean="0"/>
              <a:t>Il </a:t>
            </a:r>
            <a:r>
              <a:rPr lang="it-IT" sz="2400" b="1" i="1" dirty="0" smtClean="0"/>
              <a:t>Magazziniere </a:t>
            </a:r>
            <a:r>
              <a:rPr lang="it-IT" sz="2400" i="1" dirty="0" smtClean="0"/>
              <a:t> sollecita in caso di ritardata consegna, controlla la corrispondenza consegna/ordine, imputa l’entrata a magazzino, invia campioni al controllo qualità.</a:t>
            </a:r>
          </a:p>
          <a:p>
            <a:pPr marL="0" indent="0">
              <a:buNone/>
            </a:pPr>
            <a:r>
              <a:rPr lang="it-IT" sz="2400" i="1" dirty="0" smtClean="0"/>
              <a:t>Il </a:t>
            </a:r>
            <a:r>
              <a:rPr lang="it-IT" sz="2400" b="1" i="1" dirty="0" smtClean="0"/>
              <a:t> Controllo Qualità</a:t>
            </a:r>
            <a:r>
              <a:rPr lang="it-IT" sz="2400" i="1" dirty="0" smtClean="0"/>
              <a:t> approva o respinge   (</a:t>
            </a:r>
            <a:r>
              <a:rPr lang="it-IT" sz="2400" i="1" dirty="0" err="1" smtClean="0"/>
              <a:t>what</a:t>
            </a:r>
            <a:r>
              <a:rPr lang="it-IT" sz="2400" i="1" dirty="0" smtClean="0"/>
              <a:t> </a:t>
            </a:r>
            <a:r>
              <a:rPr lang="it-IT" sz="2400" i="1" dirty="0" err="1" smtClean="0"/>
              <a:t>if</a:t>
            </a:r>
            <a:r>
              <a:rPr lang="it-IT" sz="2400" i="1" dirty="0" smtClean="0"/>
              <a:t> 1)</a:t>
            </a:r>
          </a:p>
          <a:p>
            <a:pPr marL="0" indent="0">
              <a:buNone/>
            </a:pPr>
            <a:r>
              <a:rPr lang="it-IT" sz="2400" i="1" dirty="0" smtClean="0"/>
              <a:t>La </a:t>
            </a:r>
            <a:r>
              <a:rPr lang="it-IT" sz="2400" b="1" i="1" dirty="0" smtClean="0"/>
              <a:t>Contabilità  Fornitori </a:t>
            </a:r>
            <a:r>
              <a:rPr lang="it-IT" sz="2400" i="1" dirty="0" smtClean="0"/>
              <a:t>evidenzia fatture da ricevere, la </a:t>
            </a:r>
            <a:r>
              <a:rPr lang="it-IT" sz="2400" b="1" i="1" dirty="0" smtClean="0"/>
              <a:t>Tesoreria </a:t>
            </a:r>
            <a:r>
              <a:rPr lang="it-IT" sz="2400" i="1" dirty="0" smtClean="0"/>
              <a:t> aggiorna il piano pagamenti</a:t>
            </a:r>
            <a:endParaRPr lang="it-IT" sz="2400" b="1" i="1" dirty="0" smtClean="0"/>
          </a:p>
          <a:p>
            <a:pPr marL="0" indent="0">
              <a:buNone/>
            </a:pPr>
            <a:r>
              <a:rPr lang="it-IT" sz="2400" i="1" dirty="0" smtClean="0"/>
              <a:t>La </a:t>
            </a:r>
            <a:r>
              <a:rPr lang="it-IT" sz="2400" b="1" i="1" dirty="0" smtClean="0"/>
              <a:t>Programmazione Produzione </a:t>
            </a:r>
            <a:r>
              <a:rPr lang="it-IT" sz="2400" i="1" dirty="0" smtClean="0"/>
              <a:t>verifica l’esistenza</a:t>
            </a:r>
          </a:p>
          <a:p>
            <a:pPr marL="0" indent="0">
              <a:buNone/>
            </a:pPr>
            <a:r>
              <a:rPr lang="it-IT" sz="2400" i="1" dirty="0" smtClean="0"/>
              <a:t>I</a:t>
            </a:r>
            <a:r>
              <a:rPr lang="it-IT" sz="2400" b="1" i="1" dirty="0" smtClean="0"/>
              <a:t> Reparti </a:t>
            </a:r>
            <a:r>
              <a:rPr lang="it-IT" sz="2400" i="1" dirty="0" smtClean="0"/>
              <a:t>prelevano i materiali e avviano la produzione</a:t>
            </a:r>
          </a:p>
        </p:txBody>
      </p:sp>
    </p:spTree>
    <p:extLst>
      <p:ext uri="{BB962C8B-B14F-4D97-AF65-F5344CB8AC3E}">
        <p14:creationId xmlns="" xmlns:p14="http://schemas.microsoft.com/office/powerpoint/2010/main" val="2981423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Acquisti </a:t>
            </a:r>
            <a:r>
              <a:rPr lang="it-IT" sz="2800" dirty="0" smtClean="0"/>
              <a:t>(es. fogli di lavoro)</a:t>
            </a:r>
            <a:endParaRPr lang="it-IT" sz="2800" dirty="0"/>
          </a:p>
        </p:txBody>
      </p:sp>
      <p:sp>
        <p:nvSpPr>
          <p:cNvPr id="3" name="Segnaposto contenuto 2"/>
          <p:cNvSpPr>
            <a:spLocks noGrp="1"/>
          </p:cNvSpPr>
          <p:nvPr>
            <p:ph idx="1"/>
          </p:nvPr>
        </p:nvSpPr>
        <p:spPr/>
        <p:txBody>
          <a:bodyPr>
            <a:noAutofit/>
          </a:bodyPr>
          <a:lstStyle/>
          <a:p>
            <a:pPr marL="0" indent="0">
              <a:buNone/>
            </a:pPr>
            <a:r>
              <a:rPr lang="it-IT" i="1" dirty="0" smtClean="0"/>
              <a:t>Descrizione operatività </a:t>
            </a:r>
          </a:p>
          <a:p>
            <a:pPr marL="0" indent="0">
              <a:buNone/>
            </a:pPr>
            <a:r>
              <a:rPr lang="it-IT" sz="2400" i="1" dirty="0"/>
              <a:t> </a:t>
            </a:r>
            <a:endParaRPr lang="it-IT" sz="2400" i="1" dirty="0" smtClean="0"/>
          </a:p>
          <a:p>
            <a:pPr marL="0" indent="0">
              <a:buNone/>
            </a:pPr>
            <a:r>
              <a:rPr lang="it-IT" sz="2400" i="1" dirty="0" smtClean="0"/>
              <a:t>La</a:t>
            </a:r>
            <a:r>
              <a:rPr lang="it-IT" sz="2400" b="1" i="1" dirty="0" smtClean="0"/>
              <a:t> Contabilità Fornitori  </a:t>
            </a:r>
            <a:r>
              <a:rPr lang="it-IT" sz="2400" i="1" dirty="0" smtClean="0"/>
              <a:t>riceve la fattura, verifica la corrispondenza con l’ordine, il benestare magazzino e controllo qualità, quindi approva il pagamento o respinge  (</a:t>
            </a:r>
            <a:r>
              <a:rPr lang="it-IT" sz="2400" i="1" dirty="0" err="1" smtClean="0"/>
              <a:t>what</a:t>
            </a:r>
            <a:r>
              <a:rPr lang="it-IT" sz="2400" i="1" dirty="0" smtClean="0"/>
              <a:t> </a:t>
            </a:r>
            <a:r>
              <a:rPr lang="it-IT" sz="2400" i="1" dirty="0" err="1" smtClean="0"/>
              <a:t>if</a:t>
            </a:r>
            <a:r>
              <a:rPr lang="it-IT" sz="2400" i="1" dirty="0" smtClean="0"/>
              <a:t> 2)</a:t>
            </a:r>
          </a:p>
          <a:p>
            <a:pPr marL="0" indent="0">
              <a:buNone/>
            </a:pPr>
            <a:r>
              <a:rPr lang="it-IT" sz="2400" i="1" dirty="0" smtClean="0"/>
              <a:t>La </a:t>
            </a:r>
            <a:r>
              <a:rPr lang="it-IT" sz="2400" b="1" i="1" dirty="0" smtClean="0"/>
              <a:t>Contabilità Fornitori  </a:t>
            </a:r>
            <a:r>
              <a:rPr lang="it-IT" sz="2400" i="1" dirty="0" smtClean="0"/>
              <a:t>controlla gli estratti conto fornitori  e accerta eventuali criticità per le future forniture</a:t>
            </a:r>
          </a:p>
          <a:p>
            <a:pPr marL="0" indent="0">
              <a:buNone/>
            </a:pPr>
            <a:r>
              <a:rPr lang="it-IT" sz="2400" i="1" dirty="0" smtClean="0"/>
              <a:t>La </a:t>
            </a:r>
            <a:r>
              <a:rPr lang="it-IT" sz="2400" b="1" i="1" dirty="0" smtClean="0"/>
              <a:t>Tesoreria </a:t>
            </a:r>
            <a:r>
              <a:rPr lang="it-IT" sz="2400" i="1" dirty="0" smtClean="0"/>
              <a:t>verificate tutte le autorizzazioni e dispone il pagamento</a:t>
            </a:r>
          </a:p>
          <a:p>
            <a:pPr marL="0" indent="0">
              <a:buNone/>
            </a:pPr>
            <a:endParaRPr lang="it-IT" sz="2400" i="1" dirty="0" smtClean="0"/>
          </a:p>
          <a:p>
            <a:pPr marL="0" indent="0">
              <a:buNone/>
            </a:pPr>
            <a:endParaRPr lang="it-IT" i="1" dirty="0" smtClean="0"/>
          </a:p>
        </p:txBody>
      </p:sp>
    </p:spTree>
    <p:extLst>
      <p:ext uri="{BB962C8B-B14F-4D97-AF65-F5344CB8AC3E}">
        <p14:creationId xmlns="" xmlns:p14="http://schemas.microsoft.com/office/powerpoint/2010/main" val="1550266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20499</TotalTime>
  <Words>1652</Words>
  <Application>Microsoft Office PowerPoint</Application>
  <PresentationFormat>Presentazione su schermo (4:3)</PresentationFormat>
  <Paragraphs>185</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Ciclo Aquisti-Pagamenti</vt:lpstr>
      <vt:lpstr>Acquisti</vt:lpstr>
      <vt:lpstr>Acquisti (es. fogli di lavoro)</vt:lpstr>
      <vt:lpstr>Acquisti (es. fogli di lavoro)</vt:lpstr>
      <vt:lpstr>Acquisti (es. fogli di lavoro)</vt:lpstr>
      <vt:lpstr>Acquisti (es. fogli di lavoro)</vt:lpstr>
      <vt:lpstr>Acquisti (es. fogli di lavoro)</vt:lpstr>
      <vt:lpstr>Acquisti (es. fogli di lavoro)</vt:lpstr>
      <vt:lpstr>Acquisti (es. fogli di lavoro)</vt:lpstr>
      <vt:lpstr>Acquisti (es. fogli di lavoro)</vt:lpstr>
      <vt:lpstr>Acquisti (es. fogli di lavoro)</vt:lpstr>
      <vt:lpstr>Acquisti (ricordarsi)</vt:lpstr>
      <vt:lpstr>Acquisti (ricordarsi)</vt:lpstr>
      <vt:lpstr>Acquisti – aspetti rilevanti</vt:lpstr>
      <vt:lpstr>Acquisti – aspetti rilevanti</vt:lpstr>
      <vt:lpstr>Acquisti – aspetti rilevanti</vt:lpstr>
      <vt:lpstr>Acquisti </vt:lpstr>
      <vt:lpstr>Acquisti </vt:lpstr>
      <vt:lpstr>Esempi di procedure DD</vt:lpstr>
      <vt:lpstr>Esempio procedure DD</vt:lpstr>
      <vt:lpstr>Esempio DD</vt:lpstr>
      <vt:lpstr>Esempio DD</vt:lpstr>
      <vt:lpstr>Esempio DD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Ciclo Aquisti-Pagamenti</dc:title>
  <dc:creator>antonio</dc:creator>
  <cp:lastModifiedBy>Pierobon Maurizio</cp:lastModifiedBy>
  <cp:revision>1849</cp:revision>
  <dcterms:created xsi:type="dcterms:W3CDTF">2016-01-26T08:01:41Z</dcterms:created>
  <dcterms:modified xsi:type="dcterms:W3CDTF">2018-04-20T07:00:40Z</dcterms:modified>
</cp:coreProperties>
</file>