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9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E09D17D-75B8-416E-939E-C7B067A9D2F2}" type="datetimeFigureOut">
              <a:rPr lang="it-IT" smtClean="0"/>
              <a:t>20/05/2017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526AFD7-39C3-42FE-BCFB-BE85B19FC5E6}" type="slidenum">
              <a:rPr lang="it-IT" smtClean="0"/>
              <a:t>‹N›</a:t>
            </a:fld>
            <a:endParaRPr lang="it-IT"/>
          </a:p>
        </p:txBody>
      </p:sp>
    </p:spTree>
    <p:extLst>
      <p:ext uri="{BB962C8B-B14F-4D97-AF65-F5344CB8AC3E}">
        <p14:creationId xmlns:p14="http://schemas.microsoft.com/office/powerpoint/2010/main" val="2089106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E09D17D-75B8-416E-939E-C7B067A9D2F2}" type="datetimeFigureOut">
              <a:rPr lang="it-IT" smtClean="0"/>
              <a:t>20/05/2017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526AFD7-39C3-42FE-BCFB-BE85B19FC5E6}" type="slidenum">
              <a:rPr lang="it-IT" smtClean="0"/>
              <a:t>‹N›</a:t>
            </a:fld>
            <a:endParaRPr lang="it-IT"/>
          </a:p>
        </p:txBody>
      </p:sp>
    </p:spTree>
    <p:extLst>
      <p:ext uri="{BB962C8B-B14F-4D97-AF65-F5344CB8AC3E}">
        <p14:creationId xmlns:p14="http://schemas.microsoft.com/office/powerpoint/2010/main" val="327780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E09D17D-75B8-416E-939E-C7B067A9D2F2}" type="datetimeFigureOut">
              <a:rPr lang="it-IT" smtClean="0"/>
              <a:t>20/05/2017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526AFD7-39C3-42FE-BCFB-BE85B19FC5E6}" type="slidenum">
              <a:rPr lang="it-IT" smtClean="0"/>
              <a:t>‹N›</a:t>
            </a:fld>
            <a:endParaRPr lang="it-IT"/>
          </a:p>
        </p:txBody>
      </p:sp>
    </p:spTree>
    <p:extLst>
      <p:ext uri="{BB962C8B-B14F-4D97-AF65-F5344CB8AC3E}">
        <p14:creationId xmlns:p14="http://schemas.microsoft.com/office/powerpoint/2010/main" val="214972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E09D17D-75B8-416E-939E-C7B067A9D2F2}" type="datetimeFigureOut">
              <a:rPr lang="it-IT" smtClean="0"/>
              <a:t>20/05/2017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526AFD7-39C3-42FE-BCFB-BE85B19FC5E6}" type="slidenum">
              <a:rPr lang="it-IT" smtClean="0"/>
              <a:t>‹N›</a:t>
            </a:fld>
            <a:endParaRPr lang="it-IT"/>
          </a:p>
        </p:txBody>
      </p:sp>
    </p:spTree>
    <p:extLst>
      <p:ext uri="{BB962C8B-B14F-4D97-AF65-F5344CB8AC3E}">
        <p14:creationId xmlns:p14="http://schemas.microsoft.com/office/powerpoint/2010/main" val="929549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DE09D17D-75B8-416E-939E-C7B067A9D2F2}" type="datetimeFigureOut">
              <a:rPr lang="it-IT" smtClean="0"/>
              <a:t>20/05/2017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526AFD7-39C3-42FE-BCFB-BE85B19FC5E6}" type="slidenum">
              <a:rPr lang="it-IT" smtClean="0"/>
              <a:t>‹N›</a:t>
            </a:fld>
            <a:endParaRPr lang="it-IT"/>
          </a:p>
        </p:txBody>
      </p:sp>
    </p:spTree>
    <p:extLst>
      <p:ext uri="{BB962C8B-B14F-4D97-AF65-F5344CB8AC3E}">
        <p14:creationId xmlns:p14="http://schemas.microsoft.com/office/powerpoint/2010/main" val="1872305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E09D17D-75B8-416E-939E-C7B067A9D2F2}" type="datetimeFigureOut">
              <a:rPr lang="it-IT" smtClean="0"/>
              <a:t>20/05/2017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526AFD7-39C3-42FE-BCFB-BE85B19FC5E6}" type="slidenum">
              <a:rPr lang="it-IT" smtClean="0"/>
              <a:t>‹N›</a:t>
            </a:fld>
            <a:endParaRPr lang="it-IT"/>
          </a:p>
        </p:txBody>
      </p:sp>
    </p:spTree>
    <p:extLst>
      <p:ext uri="{BB962C8B-B14F-4D97-AF65-F5344CB8AC3E}">
        <p14:creationId xmlns:p14="http://schemas.microsoft.com/office/powerpoint/2010/main" val="490989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E09D17D-75B8-416E-939E-C7B067A9D2F2}" type="datetimeFigureOut">
              <a:rPr lang="it-IT" smtClean="0"/>
              <a:t>20/05/2017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526AFD7-39C3-42FE-BCFB-BE85B19FC5E6}" type="slidenum">
              <a:rPr lang="it-IT" smtClean="0"/>
              <a:t>‹N›</a:t>
            </a:fld>
            <a:endParaRPr lang="it-IT"/>
          </a:p>
        </p:txBody>
      </p:sp>
    </p:spTree>
    <p:extLst>
      <p:ext uri="{BB962C8B-B14F-4D97-AF65-F5344CB8AC3E}">
        <p14:creationId xmlns:p14="http://schemas.microsoft.com/office/powerpoint/2010/main" val="3845844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E09D17D-75B8-416E-939E-C7B067A9D2F2}" type="datetimeFigureOut">
              <a:rPr lang="it-IT" smtClean="0"/>
              <a:t>20/05/2017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526AFD7-39C3-42FE-BCFB-BE85B19FC5E6}" type="slidenum">
              <a:rPr lang="it-IT" smtClean="0"/>
              <a:t>‹N›</a:t>
            </a:fld>
            <a:endParaRPr lang="it-IT"/>
          </a:p>
        </p:txBody>
      </p:sp>
    </p:spTree>
    <p:extLst>
      <p:ext uri="{BB962C8B-B14F-4D97-AF65-F5344CB8AC3E}">
        <p14:creationId xmlns:p14="http://schemas.microsoft.com/office/powerpoint/2010/main" val="3594732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E09D17D-75B8-416E-939E-C7B067A9D2F2}" type="datetimeFigureOut">
              <a:rPr lang="it-IT" smtClean="0"/>
              <a:t>20/05/2017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526AFD7-39C3-42FE-BCFB-BE85B19FC5E6}" type="slidenum">
              <a:rPr lang="it-IT" smtClean="0"/>
              <a:t>‹N›</a:t>
            </a:fld>
            <a:endParaRPr lang="it-IT"/>
          </a:p>
        </p:txBody>
      </p:sp>
    </p:spTree>
    <p:extLst>
      <p:ext uri="{BB962C8B-B14F-4D97-AF65-F5344CB8AC3E}">
        <p14:creationId xmlns:p14="http://schemas.microsoft.com/office/powerpoint/2010/main" val="4084883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E09D17D-75B8-416E-939E-C7B067A9D2F2}" type="datetimeFigureOut">
              <a:rPr lang="it-IT" smtClean="0"/>
              <a:t>20/05/2017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526AFD7-39C3-42FE-BCFB-BE85B19FC5E6}" type="slidenum">
              <a:rPr lang="it-IT" smtClean="0"/>
              <a:t>‹N›</a:t>
            </a:fld>
            <a:endParaRPr lang="it-IT"/>
          </a:p>
        </p:txBody>
      </p:sp>
    </p:spTree>
    <p:extLst>
      <p:ext uri="{BB962C8B-B14F-4D97-AF65-F5344CB8AC3E}">
        <p14:creationId xmlns:p14="http://schemas.microsoft.com/office/powerpoint/2010/main" val="1080536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E09D17D-75B8-416E-939E-C7B067A9D2F2}" type="datetimeFigureOut">
              <a:rPr lang="it-IT" smtClean="0"/>
              <a:t>20/05/2017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526AFD7-39C3-42FE-BCFB-BE85B19FC5E6}" type="slidenum">
              <a:rPr lang="it-IT" smtClean="0"/>
              <a:t>‹N›</a:t>
            </a:fld>
            <a:endParaRPr lang="it-IT"/>
          </a:p>
        </p:txBody>
      </p:sp>
    </p:spTree>
    <p:extLst>
      <p:ext uri="{BB962C8B-B14F-4D97-AF65-F5344CB8AC3E}">
        <p14:creationId xmlns:p14="http://schemas.microsoft.com/office/powerpoint/2010/main" val="1073085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09D17D-75B8-416E-939E-C7B067A9D2F2}" type="datetimeFigureOut">
              <a:rPr lang="it-IT" smtClean="0"/>
              <a:t>20/05/2017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26AFD7-39C3-42FE-BCFB-BE85B19FC5E6}" type="slidenum">
              <a:rPr lang="it-IT" smtClean="0"/>
              <a:t>‹N›</a:t>
            </a:fld>
            <a:endParaRPr lang="it-IT"/>
          </a:p>
        </p:txBody>
      </p:sp>
    </p:spTree>
    <p:extLst>
      <p:ext uri="{BB962C8B-B14F-4D97-AF65-F5344CB8AC3E}">
        <p14:creationId xmlns:p14="http://schemas.microsoft.com/office/powerpoint/2010/main" val="35684763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dirty="0"/>
          </a:p>
        </p:txBody>
      </p:sp>
      <p:sp>
        <p:nvSpPr>
          <p:cNvPr id="3" name="Sottotitolo 2"/>
          <p:cNvSpPr>
            <a:spLocks noGrp="1"/>
          </p:cNvSpPr>
          <p:nvPr>
            <p:ph type="subTitle" idx="1"/>
          </p:nvPr>
        </p:nvSpPr>
        <p:spPr/>
        <p:txBody>
          <a:bodyPr/>
          <a:lstStyle/>
          <a:p>
            <a:r>
              <a:rPr lang="it-IT" dirty="0" err="1" smtClean="0"/>
              <a:t>Impairement</a:t>
            </a:r>
            <a:endParaRPr lang="it-IT" dirty="0"/>
          </a:p>
        </p:txBody>
      </p:sp>
    </p:spTree>
    <p:extLst>
      <p:ext uri="{BB962C8B-B14F-4D97-AF65-F5344CB8AC3E}">
        <p14:creationId xmlns:p14="http://schemas.microsoft.com/office/powerpoint/2010/main" val="37765448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446856" y="1484784"/>
            <a:ext cx="8229600" cy="4525963"/>
          </a:xfrm>
        </p:spPr>
        <p:txBody>
          <a:bodyPr>
            <a:normAutofit fontScale="70000" lnSpcReduction="20000"/>
          </a:bodyPr>
          <a:lstStyle/>
          <a:p>
            <a:endParaRPr lang="it-IT" dirty="0"/>
          </a:p>
          <a:p>
            <a:pPr marL="0" indent="0">
              <a:buNone/>
            </a:pPr>
            <a:r>
              <a:rPr lang="it-IT" sz="3800" i="1" dirty="0" smtClean="0"/>
              <a:t>IAS36  stabilisce che annualmente si verifichi l’esistenza di presupposti per la riduzione del valore di un’attività attraverso il confronto tra il  suo valore contabile con il suo valore recuperabile. Dove il valore recuperabile è con riferimento alla data di misurazione, il maggiore tra </a:t>
            </a:r>
          </a:p>
          <a:p>
            <a:pPr marL="0" indent="0">
              <a:buNone/>
            </a:pPr>
            <a:r>
              <a:rPr lang="it-IT" sz="3800" i="1" dirty="0" smtClean="0"/>
              <a:t>- il </a:t>
            </a:r>
            <a:r>
              <a:rPr lang="it-IT" sz="3800" i="1" dirty="0" err="1" smtClean="0"/>
              <a:t>FairValue</a:t>
            </a:r>
            <a:r>
              <a:rPr lang="it-IT" sz="3800" i="1" dirty="0" smtClean="0"/>
              <a:t> (valore equo) cioè il prezzo che si realizzerebbe dalla vendita di un’attività o che si pagherebbe per il trasferimento di una passività mediante una regolare operazione tra  operatori e</a:t>
            </a:r>
            <a:endParaRPr lang="it-IT" sz="3800" i="1" dirty="0"/>
          </a:p>
          <a:p>
            <a:pPr marL="0" indent="0">
              <a:buNone/>
            </a:pPr>
            <a:r>
              <a:rPr lang="it-IT" sz="3800" i="1" dirty="0" smtClean="0"/>
              <a:t>- il Valore d’Uso identificabile con </a:t>
            </a:r>
            <a:r>
              <a:rPr lang="it-IT" sz="3800" i="1" dirty="0" err="1" smtClean="0"/>
              <a:t>ilvalore</a:t>
            </a:r>
            <a:r>
              <a:rPr lang="it-IT" sz="3800" i="1" dirty="0" smtClean="0"/>
              <a:t> attuale dei flussi finanziari futuri che l’attività potrebbe originare.</a:t>
            </a:r>
            <a:endParaRPr lang="it-IT" sz="3800" i="1" dirty="0"/>
          </a:p>
          <a:p>
            <a:endParaRPr lang="it-IT" sz="3800" dirty="0"/>
          </a:p>
          <a:p>
            <a:endParaRPr lang="it-IT" sz="3800" dirty="0"/>
          </a:p>
          <a:p>
            <a:endParaRPr lang="it-IT" sz="3800" dirty="0"/>
          </a:p>
        </p:txBody>
      </p:sp>
    </p:spTree>
    <p:extLst>
      <p:ext uri="{BB962C8B-B14F-4D97-AF65-F5344CB8AC3E}">
        <p14:creationId xmlns:p14="http://schemas.microsoft.com/office/powerpoint/2010/main" val="23605754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Documentazione</a:t>
            </a:r>
            <a:endParaRPr lang="it-IT" dirty="0"/>
          </a:p>
        </p:txBody>
      </p:sp>
      <p:sp>
        <p:nvSpPr>
          <p:cNvPr id="3" name="Segnaposto contenuto 2"/>
          <p:cNvSpPr>
            <a:spLocks noGrp="1"/>
          </p:cNvSpPr>
          <p:nvPr>
            <p:ph idx="1"/>
          </p:nvPr>
        </p:nvSpPr>
        <p:spPr/>
        <p:txBody>
          <a:bodyPr>
            <a:normAutofit/>
          </a:bodyPr>
          <a:lstStyle/>
          <a:p>
            <a:endParaRPr lang="it-IT" dirty="0"/>
          </a:p>
          <a:p>
            <a:r>
              <a:rPr lang="it-IT" i="1" dirty="0" smtClean="0"/>
              <a:t>PPA</a:t>
            </a:r>
            <a:r>
              <a:rPr lang="it-IT" dirty="0" smtClean="0"/>
              <a:t> o </a:t>
            </a:r>
            <a:r>
              <a:rPr lang="it-IT" i="1" dirty="0" err="1" smtClean="0"/>
              <a:t>Impairment</a:t>
            </a:r>
            <a:r>
              <a:rPr lang="it-IT" i="1" dirty="0" smtClean="0"/>
              <a:t> </a:t>
            </a:r>
            <a:r>
              <a:rPr lang="it-IT" i="1" dirty="0"/>
              <a:t>test Bilancio Consolidato  </a:t>
            </a:r>
            <a:r>
              <a:rPr lang="it-IT" i="1" dirty="0" smtClean="0"/>
              <a:t>esercizio precedente</a:t>
            </a:r>
            <a:endParaRPr lang="it-IT" dirty="0"/>
          </a:p>
          <a:p>
            <a:endParaRPr lang="it-IT" dirty="0"/>
          </a:p>
          <a:p>
            <a:r>
              <a:rPr lang="it-IT" i="1" dirty="0" smtClean="0"/>
              <a:t>Budget e piano triennale o quinquennale </a:t>
            </a:r>
          </a:p>
          <a:p>
            <a:pPr marL="0" indent="0">
              <a:buNone/>
            </a:pPr>
            <a:r>
              <a:rPr lang="it-IT" i="1" dirty="0"/>
              <a:t> </a:t>
            </a:r>
            <a:r>
              <a:rPr lang="it-IT" i="1" dirty="0" smtClean="0"/>
              <a:t>   oppure proiezioni economiche</a:t>
            </a:r>
            <a:r>
              <a:rPr lang="it-IT" dirty="0" smtClean="0"/>
              <a:t> </a:t>
            </a:r>
            <a:endParaRPr lang="it-IT" dirty="0"/>
          </a:p>
          <a:p>
            <a:pPr marL="0" indent="0">
              <a:buNone/>
            </a:pPr>
            <a:endParaRPr lang="it-IT" dirty="0"/>
          </a:p>
        </p:txBody>
      </p:sp>
    </p:spTree>
    <p:extLst>
      <p:ext uri="{BB962C8B-B14F-4D97-AF65-F5344CB8AC3E}">
        <p14:creationId xmlns:p14="http://schemas.microsoft.com/office/powerpoint/2010/main" val="5084153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r>
              <a:rPr lang="it-IT" dirty="0" smtClean="0"/>
              <a:t>Se la società è </a:t>
            </a:r>
            <a:r>
              <a:rPr lang="it-IT" dirty="0" smtClean="0"/>
              <a:t>quotata</a:t>
            </a:r>
          </a:p>
          <a:p>
            <a:pPr marL="0" indent="0">
              <a:buNone/>
            </a:pPr>
            <a:r>
              <a:rPr lang="it-IT" dirty="0"/>
              <a:t> </a:t>
            </a:r>
            <a:r>
              <a:rPr lang="it-IT" dirty="0" smtClean="0"/>
              <a:t>     La </a:t>
            </a:r>
            <a:r>
              <a:rPr lang="it-IT" dirty="0" err="1" smtClean="0"/>
              <a:t>view</a:t>
            </a:r>
            <a:r>
              <a:rPr lang="it-IT" dirty="0" smtClean="0"/>
              <a:t> del mercato attraverso analisi di</a:t>
            </a:r>
            <a:endParaRPr lang="it-IT" dirty="0" smtClean="0"/>
          </a:p>
          <a:p>
            <a:pPr marL="0" indent="0">
              <a:buNone/>
            </a:pPr>
            <a:r>
              <a:rPr lang="it-IT" dirty="0"/>
              <a:t> </a:t>
            </a:r>
            <a:r>
              <a:rPr lang="it-IT" dirty="0" smtClean="0"/>
              <a:t>     </a:t>
            </a:r>
            <a:r>
              <a:rPr lang="it-IT" dirty="0" smtClean="0"/>
              <a:t>  andamento </a:t>
            </a:r>
            <a:r>
              <a:rPr lang="it-IT" dirty="0" smtClean="0"/>
              <a:t>del titolo, </a:t>
            </a:r>
            <a:r>
              <a:rPr lang="it-IT" dirty="0" err="1" smtClean="0"/>
              <a:t>consensus</a:t>
            </a:r>
            <a:r>
              <a:rPr lang="it-IT" dirty="0"/>
              <a:t> </a:t>
            </a:r>
            <a:r>
              <a:rPr lang="it-IT" dirty="0" smtClean="0"/>
              <a:t>e</a:t>
            </a:r>
          </a:p>
          <a:p>
            <a:pPr marL="0" indent="0">
              <a:buNone/>
            </a:pPr>
            <a:r>
              <a:rPr lang="it-IT" dirty="0"/>
              <a:t> </a:t>
            </a:r>
            <a:r>
              <a:rPr lang="it-IT" dirty="0" smtClean="0"/>
              <a:t>     </a:t>
            </a:r>
            <a:r>
              <a:rPr lang="it-IT" dirty="0" smtClean="0"/>
              <a:t>  target </a:t>
            </a:r>
            <a:r>
              <a:rPr lang="it-IT" dirty="0" err="1" smtClean="0"/>
              <a:t>price</a:t>
            </a:r>
            <a:r>
              <a:rPr lang="it-IT" dirty="0" smtClean="0"/>
              <a:t> da report analisti (confronto tre</a:t>
            </a:r>
          </a:p>
          <a:p>
            <a:pPr marL="0" indent="0">
              <a:buNone/>
            </a:pPr>
            <a:r>
              <a:rPr lang="it-IT" dirty="0"/>
              <a:t> </a:t>
            </a:r>
            <a:r>
              <a:rPr lang="it-IT" dirty="0" smtClean="0"/>
              <a:t>     </a:t>
            </a:r>
            <a:r>
              <a:rPr lang="it-IT" dirty="0" smtClean="0"/>
              <a:t>  periodi</a:t>
            </a:r>
            <a:r>
              <a:rPr lang="it-IT" dirty="0" smtClean="0"/>
              <a:t>)</a:t>
            </a:r>
          </a:p>
          <a:p>
            <a:pPr marL="0" indent="0">
              <a:buNone/>
            </a:pPr>
            <a:r>
              <a:rPr lang="it-IT" dirty="0"/>
              <a:t> </a:t>
            </a:r>
            <a:r>
              <a:rPr lang="it-IT" dirty="0" smtClean="0"/>
              <a:t>     </a:t>
            </a:r>
          </a:p>
          <a:p>
            <a:pPr marL="0" indent="0">
              <a:buNone/>
            </a:pPr>
            <a:r>
              <a:rPr lang="it-IT" dirty="0"/>
              <a:t> </a:t>
            </a:r>
            <a:r>
              <a:rPr lang="it-IT" dirty="0" smtClean="0"/>
              <a:t>     </a:t>
            </a:r>
            <a:r>
              <a:rPr lang="it-IT" i="1" dirty="0" smtClean="0"/>
              <a:t>Non solo </a:t>
            </a:r>
            <a:r>
              <a:rPr lang="it-IT" i="1" dirty="0" err="1"/>
              <a:t>o</a:t>
            </a:r>
            <a:r>
              <a:rPr lang="it-IT" i="1" dirty="0" err="1" smtClean="0"/>
              <a:t>utlook</a:t>
            </a:r>
            <a:r>
              <a:rPr lang="it-IT" i="1" dirty="0" smtClean="0"/>
              <a:t> e stime di valore ma anche </a:t>
            </a:r>
          </a:p>
          <a:p>
            <a:pPr marL="0" indent="0">
              <a:buNone/>
            </a:pPr>
            <a:r>
              <a:rPr lang="it-IT" i="1" dirty="0"/>
              <a:t> </a:t>
            </a:r>
            <a:r>
              <a:rPr lang="it-IT" i="1" dirty="0" smtClean="0"/>
              <a:t>     Rischi indicati</a:t>
            </a:r>
            <a:endParaRPr lang="it-IT" i="1" dirty="0"/>
          </a:p>
        </p:txBody>
      </p:sp>
    </p:spTree>
    <p:extLst>
      <p:ext uri="{BB962C8B-B14F-4D97-AF65-F5344CB8AC3E}">
        <p14:creationId xmlns:p14="http://schemas.microsoft.com/office/powerpoint/2010/main" val="24542649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85000" lnSpcReduction="10000"/>
          </a:bodyPr>
          <a:lstStyle/>
          <a:p>
            <a:endParaRPr lang="it-IT" dirty="0"/>
          </a:p>
          <a:p>
            <a:pPr marL="0" indent="0">
              <a:buNone/>
            </a:pPr>
            <a:r>
              <a:rPr lang="it-IT" dirty="0" smtClean="0"/>
              <a:t>La corretta  applicazione dello IAS36 richiede:</a:t>
            </a:r>
          </a:p>
          <a:p>
            <a:pPr marL="0" indent="0">
              <a:buNone/>
            </a:pPr>
            <a:r>
              <a:rPr lang="it-IT" dirty="0"/>
              <a:t>-</a:t>
            </a:r>
            <a:r>
              <a:rPr lang="it-IT" dirty="0" smtClean="0"/>
              <a:t>l'identificazione delle CGU, in coerenza con la strategia della società;</a:t>
            </a:r>
            <a:endParaRPr lang="it-IT" dirty="0"/>
          </a:p>
          <a:p>
            <a:pPr marL="0" indent="0">
              <a:buNone/>
            </a:pPr>
            <a:r>
              <a:rPr lang="it-IT" dirty="0" smtClean="0"/>
              <a:t>-l'utilizzo di stime dei flussi finanziari sulla base di proiezioni/piani sostenibili e ragionevoli che tengano in dovuta considerazione le informazioni esterne, misurando la coerenza con i  flussi finanziari storici;</a:t>
            </a:r>
            <a:endParaRPr lang="it-IT" dirty="0"/>
          </a:p>
          <a:p>
            <a:pPr marL="0" indent="0">
              <a:buNone/>
            </a:pPr>
            <a:r>
              <a:rPr lang="it-IT" dirty="0" smtClean="0"/>
              <a:t>-l'utilizzo tassi di attualizzazione correnti con quelli del denaro e considerando i rischi specifici dell’attività oggetto di </a:t>
            </a:r>
            <a:r>
              <a:rPr lang="it-IT" dirty="0" err="1" smtClean="0"/>
              <a:t>impairement</a:t>
            </a:r>
            <a:r>
              <a:rPr lang="it-IT" smtClean="0"/>
              <a:t> e delle CGU</a:t>
            </a:r>
            <a:r>
              <a:rPr lang="it-IT" dirty="0"/>
              <a:t>.</a:t>
            </a:r>
          </a:p>
          <a:p>
            <a:endParaRPr lang="it-IT" dirty="0"/>
          </a:p>
          <a:p>
            <a:endParaRPr lang="it-IT" dirty="0"/>
          </a:p>
        </p:txBody>
      </p:sp>
    </p:spTree>
    <p:extLst>
      <p:ext uri="{BB962C8B-B14F-4D97-AF65-F5344CB8AC3E}">
        <p14:creationId xmlns:p14="http://schemas.microsoft.com/office/powerpoint/2010/main" val="2424886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Costo del capitale proprio</a:t>
            </a:r>
            <a:endParaRPr lang="it-IT" dirty="0"/>
          </a:p>
        </p:txBody>
      </p:sp>
      <p:sp>
        <p:nvSpPr>
          <p:cNvPr id="3" name="Segnaposto contenuto 2"/>
          <p:cNvSpPr>
            <a:spLocks noGrp="1"/>
          </p:cNvSpPr>
          <p:nvPr>
            <p:ph idx="1"/>
          </p:nvPr>
        </p:nvSpPr>
        <p:spPr>
          <a:xfrm>
            <a:off x="24974" y="1268760"/>
            <a:ext cx="8856984" cy="4525963"/>
          </a:xfrm>
        </p:spPr>
        <p:txBody>
          <a:bodyPr>
            <a:normAutofit fontScale="25000" lnSpcReduction="20000"/>
          </a:bodyPr>
          <a:lstStyle/>
          <a:p>
            <a:endParaRPr lang="it-IT" dirty="0"/>
          </a:p>
          <a:p>
            <a:r>
              <a:rPr lang="it-IT" sz="9600" b="1" i="1" dirty="0" err="1" smtClean="0"/>
              <a:t>Rf</a:t>
            </a:r>
            <a:r>
              <a:rPr lang="it-IT" sz="9600" b="1" i="1" dirty="0" smtClean="0"/>
              <a:t>                                                                       1,50                                                                                                                </a:t>
            </a:r>
            <a:r>
              <a:rPr lang="it-IT" sz="9600" dirty="0" smtClean="0"/>
              <a:t>Tasso </a:t>
            </a:r>
            <a:r>
              <a:rPr lang="it-IT" sz="9600" dirty="0"/>
              <a:t>di rendimento delle attività prive di rischio, identificato sulla base del rendimento lordo annuo del </a:t>
            </a:r>
            <a:r>
              <a:rPr lang="it-IT" sz="9600" i="1" dirty="0" smtClean="0"/>
              <a:t>Benchmark </a:t>
            </a:r>
            <a:r>
              <a:rPr lang="it-IT" sz="9600" dirty="0" smtClean="0"/>
              <a:t>BTP </a:t>
            </a:r>
            <a:r>
              <a:rPr lang="it-IT" sz="9600" dirty="0"/>
              <a:t>Italia decennale, medio a 12 </a:t>
            </a:r>
            <a:r>
              <a:rPr lang="it-IT" sz="9600" dirty="0" smtClean="0"/>
              <a:t>mesi        </a:t>
            </a:r>
            <a:endParaRPr lang="it-IT" sz="9600" b="1" dirty="0"/>
          </a:p>
          <a:p>
            <a:r>
              <a:rPr lang="it-IT" sz="9600" b="1" dirty="0"/>
              <a:t> </a:t>
            </a:r>
            <a:r>
              <a:rPr lang="el-GR" sz="9600" b="1" dirty="0"/>
              <a:t>β</a:t>
            </a:r>
            <a:r>
              <a:rPr lang="el-GR" sz="9600" dirty="0"/>
              <a:t> </a:t>
            </a:r>
            <a:r>
              <a:rPr lang="it-IT" sz="9600" b="1" i="1" dirty="0" smtClean="0"/>
              <a:t> (beta)                                                             1,40                                                                                                                        </a:t>
            </a:r>
            <a:r>
              <a:rPr lang="it-IT" sz="9600" dirty="0" smtClean="0"/>
              <a:t>Coefficiente beta</a:t>
            </a:r>
            <a:r>
              <a:rPr lang="it-IT" sz="9600" dirty="0"/>
              <a:t> </a:t>
            </a:r>
            <a:r>
              <a:rPr lang="it-IT" sz="9600" dirty="0" smtClean="0"/>
              <a:t>( </a:t>
            </a:r>
            <a:r>
              <a:rPr lang="it-IT" sz="9600" dirty="0"/>
              <a:t>rischiosità </a:t>
            </a:r>
            <a:r>
              <a:rPr lang="it-IT" sz="9600" dirty="0" smtClean="0"/>
              <a:t>di uno </a:t>
            </a:r>
            <a:r>
              <a:rPr lang="it-IT" sz="9600" dirty="0"/>
              <a:t>specifico titolo azionario rispetto al mercato azionario nel suo complesso</a:t>
            </a:r>
            <a:r>
              <a:rPr lang="it-IT" sz="9600" dirty="0" smtClean="0"/>
              <a:t>; es. </a:t>
            </a:r>
            <a:r>
              <a:rPr lang="it-IT" sz="9600" dirty="0"/>
              <a:t>stimato pari al valore mediano di un campione di </a:t>
            </a:r>
            <a:r>
              <a:rPr lang="it-IT" sz="9600" dirty="0" err="1" smtClean="0"/>
              <a:t>comparables</a:t>
            </a:r>
            <a:r>
              <a:rPr lang="it-IT" sz="9600" dirty="0" smtClean="0"/>
              <a:t> quotati </a:t>
            </a:r>
            <a:r>
              <a:rPr lang="it-IT" sz="9600" dirty="0"/>
              <a:t>nei mercati </a:t>
            </a:r>
            <a:endParaRPr lang="it-IT" sz="9600" dirty="0" smtClean="0"/>
          </a:p>
          <a:p>
            <a:r>
              <a:rPr lang="it-IT" sz="9600" b="1" i="1" dirty="0" err="1" smtClean="0"/>
              <a:t>Rm-Rf</a:t>
            </a:r>
            <a:r>
              <a:rPr lang="it-IT" sz="9600" b="1" i="1" dirty="0" smtClean="0"/>
              <a:t>                                                                6,00                                                                                                                          </a:t>
            </a:r>
            <a:endParaRPr lang="it-IT" sz="9600" dirty="0"/>
          </a:p>
          <a:p>
            <a:pPr marL="0" indent="0">
              <a:buNone/>
            </a:pPr>
            <a:r>
              <a:rPr lang="it-IT" sz="9600" dirty="0" smtClean="0"/>
              <a:t>    Premio </a:t>
            </a:r>
            <a:r>
              <a:rPr lang="it-IT" sz="9600" dirty="0"/>
              <a:t>richiesto dagli investitori per un investimento in </a:t>
            </a:r>
            <a:r>
              <a:rPr lang="it-IT" sz="9600" dirty="0" smtClean="0"/>
              <a:t>titoli   azionari </a:t>
            </a:r>
            <a:r>
              <a:rPr lang="it-IT" sz="9600" dirty="0"/>
              <a:t>rispetto ad un investimento privo di </a:t>
            </a:r>
            <a:r>
              <a:rPr lang="it-IT" sz="9600" dirty="0" smtClean="0"/>
              <a:t>rischio</a:t>
            </a:r>
          </a:p>
          <a:p>
            <a:r>
              <a:rPr lang="it-IT" sz="9600" b="1" i="1" dirty="0" err="1" smtClean="0"/>
              <a:t>Ke</a:t>
            </a:r>
            <a:r>
              <a:rPr lang="it-IT" sz="9600" dirty="0" smtClean="0"/>
              <a:t>  </a:t>
            </a:r>
            <a:r>
              <a:rPr lang="it-IT" sz="9600" b="1" dirty="0" err="1"/>
              <a:t>Rf</a:t>
            </a:r>
            <a:r>
              <a:rPr lang="it-IT" sz="9600" b="1" dirty="0"/>
              <a:t>+ </a:t>
            </a:r>
            <a:r>
              <a:rPr lang="el-GR" sz="9600" b="1" dirty="0"/>
              <a:t>β</a:t>
            </a:r>
            <a:r>
              <a:rPr lang="el-GR" sz="9600" dirty="0"/>
              <a:t> </a:t>
            </a:r>
            <a:r>
              <a:rPr lang="it-IT" sz="9600" b="1" dirty="0"/>
              <a:t>x (</a:t>
            </a:r>
            <a:r>
              <a:rPr lang="it-IT" sz="9600" b="1" dirty="0" err="1"/>
              <a:t>Rm-Rf</a:t>
            </a:r>
            <a:r>
              <a:rPr lang="it-IT" sz="9600" b="1" dirty="0" smtClean="0"/>
              <a:t>)                                          9,50                                                                                                       </a:t>
            </a:r>
          </a:p>
          <a:p>
            <a:pPr marL="0" indent="0">
              <a:buNone/>
            </a:pPr>
            <a:r>
              <a:rPr lang="it-IT" sz="9600" b="1" smtClean="0"/>
              <a:t>    i</a:t>
            </a:r>
            <a:r>
              <a:rPr lang="it-IT" sz="9600" smtClean="0"/>
              <a:t>l </a:t>
            </a:r>
            <a:r>
              <a:rPr lang="it-IT" sz="9600" dirty="0"/>
              <a:t>costo del capitale proprio (</a:t>
            </a:r>
            <a:r>
              <a:rPr lang="it-IT" sz="9600" i="1" dirty="0" err="1"/>
              <a:t>Ke</a:t>
            </a:r>
            <a:r>
              <a:rPr lang="it-IT" sz="9600" dirty="0"/>
              <a:t>) è </a:t>
            </a:r>
            <a:r>
              <a:rPr lang="it-IT" sz="9600" dirty="0" smtClean="0"/>
              <a:t>calcolato </a:t>
            </a:r>
            <a:r>
              <a:rPr lang="it-IT" sz="9600" dirty="0"/>
              <a:t>sulla base del </a:t>
            </a:r>
            <a:r>
              <a:rPr lang="it-IT" sz="9600" i="1" dirty="0"/>
              <a:t>Capital </a:t>
            </a:r>
            <a:r>
              <a:rPr lang="it-IT" sz="9600" i="1" dirty="0" err="1"/>
              <a:t>AssetPricingModel</a:t>
            </a:r>
            <a:r>
              <a:rPr lang="it-IT" sz="9600" dirty="0"/>
              <a:t>, considerando l’attuale struttura dei tassi d’interesse di mercato e dello specifico settore di riferimento</a:t>
            </a:r>
            <a:r>
              <a:rPr lang="it-IT" sz="7200" dirty="0"/>
              <a:t>; </a:t>
            </a:r>
          </a:p>
        </p:txBody>
      </p:sp>
    </p:spTree>
    <p:extLst>
      <p:ext uri="{BB962C8B-B14F-4D97-AF65-F5344CB8AC3E}">
        <p14:creationId xmlns:p14="http://schemas.microsoft.com/office/powerpoint/2010/main" val="204948514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368</Words>
  <Application>Microsoft Office PowerPoint</Application>
  <PresentationFormat>Presentazione su schermo (4:3)</PresentationFormat>
  <Paragraphs>33</Paragraphs>
  <Slides>6</Slides>
  <Notes>0</Notes>
  <HiddenSlides>0</HiddenSlides>
  <MMClips>0</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Tema di Office</vt:lpstr>
      <vt:lpstr>Presentazione standard di PowerPoint</vt:lpstr>
      <vt:lpstr>Presentazione standard di PowerPoint</vt:lpstr>
      <vt:lpstr>Documentazione</vt:lpstr>
      <vt:lpstr>Presentazione standard di PowerPoint</vt:lpstr>
      <vt:lpstr>Presentazione standard di PowerPoint</vt:lpstr>
      <vt:lpstr>Costo del capitale proprio</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antonio</dc:creator>
  <cp:lastModifiedBy>antonio</cp:lastModifiedBy>
  <cp:revision>13</cp:revision>
  <dcterms:created xsi:type="dcterms:W3CDTF">2016-03-09T15:30:58Z</dcterms:created>
  <dcterms:modified xsi:type="dcterms:W3CDTF">2017-05-20T17:41:06Z</dcterms:modified>
</cp:coreProperties>
</file>