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73" r:id="rId6"/>
    <p:sldId id="274" r:id="rId7"/>
    <p:sldId id="275" r:id="rId8"/>
    <p:sldId id="260" r:id="rId9"/>
    <p:sldId id="276" r:id="rId10"/>
    <p:sldId id="277" r:id="rId11"/>
    <p:sldId id="261" r:id="rId12"/>
    <p:sldId id="280" r:id="rId13"/>
    <p:sldId id="278" r:id="rId14"/>
    <p:sldId id="292" r:id="rId15"/>
    <p:sldId id="284" r:id="rId16"/>
    <p:sldId id="285" r:id="rId17"/>
    <p:sldId id="286" r:id="rId18"/>
    <p:sldId id="289" r:id="rId19"/>
    <p:sldId id="287" r:id="rId20"/>
    <p:sldId id="288" r:id="rId21"/>
    <p:sldId id="290" r:id="rId22"/>
    <p:sldId id="291" r:id="rId23"/>
    <p:sldId id="27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478" autoAdjust="0"/>
  </p:normalViewPr>
  <p:slideViewPr>
    <p:cSldViewPr>
      <p:cViewPr>
        <p:scale>
          <a:sx n="66" d="100"/>
          <a:sy n="66" d="100"/>
        </p:scale>
        <p:origin x="-14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02/03/2015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02/03/2015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924944"/>
            <a:ext cx="7772400" cy="1944216"/>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2 </a:t>
            </a:r>
            <a:br>
              <a:rPr lang="en-US" sz="3300" dirty="0" smtClean="0"/>
            </a:br>
            <a:r>
              <a:rPr lang="en-US" sz="3300" b="1" dirty="0" smtClean="0"/>
              <a:t>The sources of law and their interaction; hierarchy among sources of law</a:t>
            </a:r>
            <a:br>
              <a:rPr lang="en-US" sz="3300" b="1" dirty="0" smtClean="0"/>
            </a:br>
            <a:r>
              <a:rPr lang="en-US" dirty="0" smtClean="0"/>
              <a:t/>
            </a:r>
            <a:br>
              <a:rPr lang="en-US"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8"/>
            <a:ext cx="7772400" cy="5472607"/>
          </a:xfrm>
        </p:spPr>
        <p:txBody>
          <a:bodyPr>
            <a:normAutofit/>
          </a:bodyPr>
          <a:lstStyle/>
          <a:p>
            <a:r>
              <a:rPr lang="it-IT" dirty="0" smtClean="0"/>
              <a:t/>
            </a:r>
            <a:br>
              <a:rPr lang="it-IT" dirty="0" smtClean="0"/>
            </a:br>
            <a:endParaRPr lang="it-IT" dirty="0"/>
          </a:p>
        </p:txBody>
      </p:sp>
      <p:sp>
        <p:nvSpPr>
          <p:cNvPr id="7" name="Ovale 6"/>
          <p:cNvSpPr/>
          <p:nvPr/>
        </p:nvSpPr>
        <p:spPr>
          <a:xfrm>
            <a:off x="1547664" y="3861048"/>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Indirect sources</a:t>
            </a:r>
          </a:p>
        </p:txBody>
      </p:sp>
      <p:sp>
        <p:nvSpPr>
          <p:cNvPr id="9" name="Ovale 8"/>
          <p:cNvSpPr/>
          <p:nvPr/>
        </p:nvSpPr>
        <p:spPr>
          <a:xfrm>
            <a:off x="1475656" y="1700808"/>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Direct sources </a:t>
            </a:r>
          </a:p>
        </p:txBody>
      </p:sp>
      <p:sp>
        <p:nvSpPr>
          <p:cNvPr id="10" name="Freccia a destra 9"/>
          <p:cNvSpPr/>
          <p:nvPr/>
        </p:nvSpPr>
        <p:spPr>
          <a:xfrm>
            <a:off x="395536" y="213285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467544" y="429309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Sources of law in the Italian Constitution</a:t>
            </a:r>
            <a:endParaRPr kumimoji="0" lang="en-GB"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763688" y="1556792"/>
            <a:ext cx="6048672" cy="4968999"/>
          </a:xfrm>
          <a:prstGeom prst="rect">
            <a:avLst/>
          </a:prstGeom>
          <a:noFill/>
          <a:ln w="9525">
            <a:noFill/>
            <a:miter lim="800000"/>
            <a:headEnd/>
            <a:tailEnd/>
          </a:ln>
        </p:spPr>
      </p:pic>
      <p:pic>
        <p:nvPicPr>
          <p:cNvPr id="5" name="Picture 2"/>
          <p:cNvPicPr>
            <a:picLocks noChangeAspect="1" noChangeArrowheads="1"/>
          </p:cNvPicPr>
          <p:nvPr/>
        </p:nvPicPr>
        <p:blipFill>
          <a:blip r:embed="rId2" cstate="print"/>
          <a:srcRect/>
          <a:stretch>
            <a:fillRect/>
          </a:stretch>
        </p:blipFill>
        <p:spPr bwMode="auto">
          <a:xfrm>
            <a:off x="1916088" y="1709192"/>
            <a:ext cx="6048672" cy="4968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Sources of law in the Italian Constitution</a:t>
            </a:r>
            <a:endParaRPr kumimoji="0" lang="en-GB"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1475657" y="1628774"/>
            <a:ext cx="6408712" cy="48245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0848"/>
            <a:ext cx="7772400" cy="4032447"/>
          </a:xfrm>
        </p:spPr>
        <p:txBody>
          <a:bodyPr>
            <a:normAutofit fontScale="90000"/>
          </a:bodyPr>
          <a:lstStyle/>
          <a:p>
            <a:pPr algn="l"/>
            <a:r>
              <a:rPr lang="en-US" sz="2800" b="1" dirty="0" smtClean="0"/>
              <a:t>Some remarks on the list of sources</a:t>
            </a:r>
            <a:r>
              <a:rPr lang="en-US" sz="2800" dirty="0" smtClean="0"/>
              <a:t>:</a:t>
            </a:r>
            <a:br>
              <a:rPr lang="en-US" sz="2800" dirty="0" smtClean="0"/>
            </a:br>
            <a:r>
              <a:rPr lang="en-US" sz="2800" dirty="0" smtClean="0"/>
              <a:t/>
            </a:r>
            <a:br>
              <a:rPr lang="en-US" sz="2800" dirty="0" smtClean="0"/>
            </a:br>
            <a:r>
              <a:rPr lang="en-US" sz="2800" dirty="0" smtClean="0"/>
              <a:t>1- </a:t>
            </a:r>
            <a:r>
              <a:rPr lang="en-US" sz="2800" b="1" dirty="0" smtClean="0"/>
              <a:t>The Constitution</a:t>
            </a:r>
            <a:r>
              <a:rPr lang="en-US" sz="2800" dirty="0" smtClean="0"/>
              <a:t> is not mentioned: is it a “source”?</a:t>
            </a:r>
            <a:br>
              <a:rPr lang="en-US" sz="2800" dirty="0" smtClean="0"/>
            </a:br>
            <a:r>
              <a:rPr lang="en-US" sz="2800" dirty="0" smtClean="0"/>
              <a:t>2- some sources are regulated </a:t>
            </a:r>
            <a:r>
              <a:rPr lang="en-US" sz="2800" b="1" dirty="0" smtClean="0"/>
              <a:t>by an “external” source</a:t>
            </a:r>
            <a:r>
              <a:rPr lang="en-US" sz="2800" dirty="0" smtClean="0"/>
              <a:t/>
            </a:r>
            <a:br>
              <a:rPr lang="en-US" sz="2800" dirty="0" smtClean="0"/>
            </a:br>
            <a:r>
              <a:rPr lang="en-US" sz="2800" dirty="0" smtClean="0"/>
              <a:t>3- some sources are </a:t>
            </a:r>
            <a:r>
              <a:rPr lang="en-US" sz="2800" b="1" dirty="0" smtClean="0"/>
              <a:t>not expressly contemplated by the Constitution</a:t>
            </a:r>
            <a:r>
              <a:rPr lang="en-US" sz="2800" dirty="0" smtClean="0"/>
              <a:t> (</a:t>
            </a:r>
            <a:r>
              <a:rPr lang="en-US" sz="2800" i="1" dirty="0" smtClean="0"/>
              <a:t>e.g</a:t>
            </a:r>
            <a:r>
              <a:rPr lang="en-US" sz="2800" dirty="0" smtClean="0"/>
              <a:t>., military orders, EU-law sources, by-laws of non-territorial entities)</a:t>
            </a:r>
            <a:br>
              <a:rPr lang="en-US" sz="2800" dirty="0" smtClean="0"/>
            </a:br>
            <a:r>
              <a:rPr lang="en-US" sz="2800" dirty="0" smtClean="0"/>
              <a:t>4- The Constitution does not contemplate </a:t>
            </a:r>
            <a:r>
              <a:rPr lang="en-US" sz="2800" b="1" dirty="0" smtClean="0"/>
              <a:t>custom</a:t>
            </a:r>
            <a:r>
              <a:rPr lang="en-US" sz="2800" dirty="0" smtClean="0"/>
              <a:t> (“</a:t>
            </a:r>
            <a:r>
              <a:rPr lang="en-US" sz="2800" i="1" dirty="0" err="1" smtClean="0"/>
              <a:t>consuetudini</a:t>
            </a:r>
            <a:r>
              <a:rPr lang="en-US" sz="2800" i="1" dirty="0" smtClean="0"/>
              <a:t>”</a:t>
            </a:r>
            <a:r>
              <a:rPr lang="en-US" sz="2800" dirty="0" smtClean="0"/>
              <a:t>) – </a:t>
            </a:r>
            <a:r>
              <a:rPr lang="en-US" sz="2800" i="1" dirty="0" smtClean="0"/>
              <a:t>but see art. 1 and 8 of the Pr. to Civil Code </a:t>
            </a:r>
            <a:r>
              <a:rPr lang="en-US" sz="2800" dirty="0" smtClean="0"/>
              <a:t>- and mechanisms enabling  </a:t>
            </a:r>
            <a:r>
              <a:rPr lang="en-US" sz="2800" b="1" dirty="0" smtClean="0"/>
              <a:t>implementation of foreign laws into Italian law</a:t>
            </a:r>
            <a:br>
              <a:rPr lang="en-US" sz="2800" b="1" dirty="0" smtClean="0"/>
            </a:br>
            <a:r>
              <a:rPr lang="en-US" sz="2800" dirty="0" smtClean="0"/>
              <a:t>5- the</a:t>
            </a:r>
            <a:r>
              <a:rPr lang="en-US" sz="2800" b="1" dirty="0" smtClean="0"/>
              <a:t> “</a:t>
            </a:r>
            <a:r>
              <a:rPr lang="en-US" sz="2800" b="1" i="1" dirty="0" smtClean="0"/>
              <a:t>need</a:t>
            </a:r>
            <a:r>
              <a:rPr lang="en-US" sz="2800" b="1" dirty="0" smtClean="0"/>
              <a:t>” </a:t>
            </a:r>
            <a:r>
              <a:rPr lang="en-US" sz="2800" dirty="0" smtClean="0"/>
              <a:t>to take a particular action; the “</a:t>
            </a:r>
            <a:r>
              <a:rPr lang="en-US" sz="2800" b="1" i="1" dirty="0" smtClean="0"/>
              <a:t>state of need</a:t>
            </a:r>
            <a:r>
              <a:rPr lang="en-US" sz="2800" dirty="0" smtClean="0"/>
              <a:t>”; “</a:t>
            </a:r>
            <a:r>
              <a:rPr lang="en-US" sz="2800" b="1" i="1" dirty="0" smtClean="0"/>
              <a:t>special situations of urgency and need</a:t>
            </a:r>
            <a:r>
              <a:rPr lang="en-US" sz="2800" dirty="0" smtClean="0"/>
              <a:t>” (art. 77; 13 and 44 of the Constitution)</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Sources of law in the Italian Constitution</a:t>
            </a:r>
            <a:endParaRPr kumimoji="0" lang="en-GB"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0848"/>
            <a:ext cx="7772400" cy="4032447"/>
          </a:xfrm>
        </p:spPr>
        <p:txBody>
          <a:bodyPr>
            <a:normAutofit/>
          </a:bodyPr>
          <a:lstStyle/>
          <a:p>
            <a:pPr algn="l"/>
            <a:r>
              <a:rPr lang="en-US" sz="3000" b="1" dirty="0" smtClean="0"/>
              <a:t>Regulations</a:t>
            </a:r>
            <a:r>
              <a:rPr lang="en-US" sz="3000" dirty="0" smtClean="0"/>
              <a:t>:</a:t>
            </a:r>
            <a:r>
              <a:rPr lang="en-US" sz="2800" dirty="0" smtClean="0"/>
              <a:t/>
            </a:r>
            <a:br>
              <a:rPr lang="en-US" sz="2800" dirty="0" smtClean="0"/>
            </a:br>
            <a:r>
              <a:rPr lang="en-US" sz="2800" dirty="0" smtClean="0"/>
              <a:t>   -   implementing ordinary laws</a:t>
            </a:r>
            <a:br>
              <a:rPr lang="en-US" sz="2800" dirty="0" smtClean="0"/>
            </a:br>
            <a:r>
              <a:rPr lang="en-US" sz="2800" dirty="0" smtClean="0"/>
              <a:t>   -   supplementing ordinary laws</a:t>
            </a:r>
            <a:br>
              <a:rPr lang="en-US" sz="2800" dirty="0" smtClean="0"/>
            </a:br>
            <a:r>
              <a:rPr lang="en-US" sz="2800" dirty="0" smtClean="0"/>
              <a:t>   -   repealing ordinary laws (based on a previous act of the Parliament)</a:t>
            </a:r>
            <a:br>
              <a:rPr lang="en-US" sz="2800" dirty="0" smtClean="0"/>
            </a:br>
            <a:r>
              <a:rPr lang="en-US" sz="2800" dirty="0" smtClean="0"/>
              <a:t>   -   regulating matters uncovered by ordinary laws</a:t>
            </a:r>
            <a:br>
              <a:rPr lang="en-US" sz="2800" dirty="0" smtClean="0"/>
            </a:br>
            <a:r>
              <a:rPr lang="en-US" sz="2800" dirty="0" smtClean="0"/>
              <a:t/>
            </a:r>
            <a:br>
              <a:rPr lang="en-US" sz="2800" dirty="0" smtClean="0"/>
            </a:b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Sources of law in the Italian Constitution</a:t>
            </a:r>
            <a:endParaRPr kumimoji="0" lang="en-GB"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5292080" y="5085184"/>
            <a:ext cx="309634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Constitutional Court is not competent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2500" b="1" dirty="0" smtClean="0"/>
              <a:t>Internal regulations</a:t>
            </a:r>
            <a:r>
              <a:rPr lang="en-US" sz="2500" dirty="0" smtClean="0"/>
              <a:t>:</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endParaRPr lang="en-US" sz="25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Other sources of law</a:t>
            </a:r>
            <a:endParaRPr kumimoji="0" lang="en-GB"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827584" y="4005064"/>
            <a:ext cx="39604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The Constitutional Court</a:t>
            </a:r>
            <a:endParaRPr lang="en-US" sz="2200" b="1" dirty="0"/>
          </a:p>
        </p:txBody>
      </p:sp>
      <p:sp>
        <p:nvSpPr>
          <p:cNvPr id="6" name="Rettangolo 5"/>
          <p:cNvSpPr/>
          <p:nvPr/>
        </p:nvSpPr>
        <p:spPr>
          <a:xfrm>
            <a:off x="827584" y="2924944"/>
            <a:ext cx="39604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Each Chamber of the Parliament </a:t>
            </a:r>
            <a:endParaRPr lang="en-US" sz="2200" b="1" dirty="0"/>
          </a:p>
        </p:txBody>
      </p:sp>
      <p:sp>
        <p:nvSpPr>
          <p:cNvPr id="7" name="Rettangolo 6"/>
          <p:cNvSpPr/>
          <p:nvPr/>
        </p:nvSpPr>
        <p:spPr>
          <a:xfrm>
            <a:off x="827584" y="5085184"/>
            <a:ext cx="39604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The President of the Republic</a:t>
            </a:r>
            <a:endParaRPr lang="en-US" sz="2200" b="1" dirty="0"/>
          </a:p>
        </p:txBody>
      </p:sp>
      <p:sp>
        <p:nvSpPr>
          <p:cNvPr id="8" name="Rettangolo 7"/>
          <p:cNvSpPr/>
          <p:nvPr/>
        </p:nvSpPr>
        <p:spPr>
          <a:xfrm>
            <a:off x="4932040" y="2924944"/>
            <a:ext cx="39604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Supreme Council of Magistrates (CSM)</a:t>
            </a:r>
            <a:endParaRPr lang="en-US" sz="2200" b="1" dirty="0"/>
          </a:p>
        </p:txBody>
      </p:sp>
      <p:sp>
        <p:nvSpPr>
          <p:cNvPr id="10" name="Rettangolo 9"/>
          <p:cNvSpPr/>
          <p:nvPr/>
        </p:nvSpPr>
        <p:spPr>
          <a:xfrm>
            <a:off x="4932040" y="4005064"/>
            <a:ext cx="39604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National Council on Economy and Labor (CNEL)</a:t>
            </a:r>
            <a:endParaRPr lang="en-US" sz="2200" b="1" dirty="0"/>
          </a:p>
        </p:txBody>
      </p:sp>
      <p:cxnSp>
        <p:nvCxnSpPr>
          <p:cNvPr id="11" name="Connettore 2 10"/>
          <p:cNvCxnSpPr/>
          <p:nvPr/>
        </p:nvCxnSpPr>
        <p:spPr>
          <a:xfrm flipV="1">
            <a:off x="971600" y="227687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e 11"/>
          <p:cNvSpPr/>
          <p:nvPr/>
        </p:nvSpPr>
        <p:spPr>
          <a:xfrm>
            <a:off x="323528" y="1556792"/>
            <a:ext cx="165618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i="1" dirty="0" smtClean="0"/>
              <a:t>“riserva di regolamento” costituzionale</a:t>
            </a:r>
            <a:endParaRPr lang="it-IT" sz="11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916832"/>
            <a:ext cx="7772400" cy="4176463"/>
          </a:xfrm>
        </p:spPr>
        <p:txBody>
          <a:bodyPr>
            <a:normAutofit fontScale="90000"/>
          </a:bodyPr>
          <a:lstStyle/>
          <a:p>
            <a:pPr algn="l"/>
            <a:r>
              <a:rPr lang="en-US" sz="2500" b="1" u="sng" dirty="0" smtClean="0"/>
              <a:t>Custom (“</a:t>
            </a:r>
            <a:r>
              <a:rPr lang="en-US" sz="2500" b="1" i="1" u="sng" dirty="0" err="1" smtClean="0"/>
              <a:t>consuetudine</a:t>
            </a:r>
            <a:r>
              <a:rPr lang="en-US" sz="2500" b="1" dirty="0" smtClean="0"/>
              <a:t>”)</a:t>
            </a:r>
            <a:r>
              <a:rPr lang="en-US" sz="2500" dirty="0" smtClean="0"/>
              <a:t/>
            </a:r>
            <a:br>
              <a:rPr lang="en-US" sz="2500" dirty="0" smtClean="0"/>
            </a:br>
            <a:r>
              <a:rPr lang="en-US" sz="2500" dirty="0" smtClean="0"/>
              <a:t/>
            </a:r>
            <a:br>
              <a:rPr lang="en-US" sz="2500" dirty="0" smtClean="0"/>
            </a:br>
            <a:r>
              <a:rPr lang="en-US" sz="2300" dirty="0" smtClean="0"/>
              <a:t>1. “</a:t>
            </a:r>
            <a:r>
              <a:rPr lang="en-US" sz="2300" i="1" dirty="0" smtClean="0"/>
              <a:t>contra </a:t>
            </a:r>
            <a:r>
              <a:rPr lang="en-US" sz="2300" i="1" dirty="0" err="1" smtClean="0"/>
              <a:t>legem</a:t>
            </a:r>
            <a:r>
              <a:rPr lang="en-US" sz="2300" dirty="0" smtClean="0"/>
              <a:t>”; “</a:t>
            </a:r>
            <a:r>
              <a:rPr lang="en-US" sz="2300" i="1" dirty="0" err="1" smtClean="0"/>
              <a:t>secundum</a:t>
            </a:r>
            <a:r>
              <a:rPr lang="en-US" sz="2300" i="1" dirty="0" smtClean="0"/>
              <a:t> </a:t>
            </a:r>
            <a:r>
              <a:rPr lang="en-US" sz="2300" i="1" dirty="0" err="1" smtClean="0"/>
              <a:t>legem</a:t>
            </a:r>
            <a:r>
              <a:rPr lang="en-US" sz="2300" dirty="0" smtClean="0"/>
              <a:t>”; “</a:t>
            </a:r>
            <a:r>
              <a:rPr lang="en-US" sz="2300" i="1" dirty="0" err="1" smtClean="0"/>
              <a:t>praeter</a:t>
            </a:r>
            <a:r>
              <a:rPr lang="en-US" sz="2300" i="1" dirty="0" smtClean="0"/>
              <a:t> </a:t>
            </a:r>
            <a:r>
              <a:rPr lang="en-US" sz="2300" i="1" dirty="0" err="1" smtClean="0"/>
              <a:t>legem</a:t>
            </a:r>
            <a:r>
              <a:rPr lang="en-US" sz="2300" dirty="0" smtClean="0"/>
              <a:t>”</a:t>
            </a:r>
            <a:br>
              <a:rPr lang="en-US" sz="2300" dirty="0" smtClean="0"/>
            </a:br>
            <a:r>
              <a:rPr lang="en-US" sz="2300" dirty="0" smtClean="0"/>
              <a:t/>
            </a:r>
            <a:br>
              <a:rPr lang="en-US" sz="2300" dirty="0" smtClean="0"/>
            </a:br>
            <a:r>
              <a:rPr lang="en-US" sz="2300" dirty="0" smtClean="0"/>
              <a:t>2. Is “</a:t>
            </a:r>
            <a:r>
              <a:rPr lang="en-US" sz="2300" i="1" dirty="0" err="1" smtClean="0"/>
              <a:t>desuetudine</a:t>
            </a:r>
            <a:r>
              <a:rPr lang="en-US" sz="2300" dirty="0" smtClean="0"/>
              <a:t>” (custom leading to ordinary laws being disregarded) admissible?</a:t>
            </a:r>
            <a:br>
              <a:rPr lang="en-US" sz="2300" dirty="0" smtClean="0"/>
            </a:br>
            <a:r>
              <a:rPr lang="en-US" sz="2300" dirty="0" smtClean="0"/>
              <a:t/>
            </a:r>
            <a:br>
              <a:rPr lang="en-US" sz="2300" dirty="0" smtClean="0"/>
            </a:br>
            <a:r>
              <a:rPr lang="en-US" sz="2300" dirty="0" smtClean="0"/>
              <a:t>3. The main features of “custom”: </a:t>
            </a:r>
            <a:r>
              <a:rPr lang="en-US" sz="2300" b="1" dirty="0" smtClean="0"/>
              <a:t>uniform and constantly repeated behavior by the generality of members of the community</a:t>
            </a:r>
            <a:r>
              <a:rPr lang="en-US" sz="2300" dirty="0" smtClean="0"/>
              <a:t> + “</a:t>
            </a:r>
            <a:r>
              <a:rPr lang="en-US" sz="2300" b="1" i="1" dirty="0" err="1" smtClean="0"/>
              <a:t>opinio</a:t>
            </a:r>
            <a:r>
              <a:rPr lang="en-US" sz="2300" b="1" i="1" dirty="0" smtClean="0"/>
              <a:t> </a:t>
            </a:r>
            <a:r>
              <a:rPr lang="en-US" sz="2300" b="1" i="1" dirty="0" err="1" smtClean="0"/>
              <a:t>iuris</a:t>
            </a:r>
            <a:r>
              <a:rPr lang="en-US" sz="2300" b="1" i="1" dirty="0" smtClean="0"/>
              <a:t> ac </a:t>
            </a:r>
            <a:r>
              <a:rPr lang="en-US" sz="2300" b="1" i="1" dirty="0" err="1" smtClean="0"/>
              <a:t>necessitatis</a:t>
            </a:r>
            <a:r>
              <a:rPr lang="en-US" sz="2300" dirty="0" smtClean="0"/>
              <a:t>”</a:t>
            </a:r>
            <a:br>
              <a:rPr lang="en-US" sz="2300" dirty="0" smtClean="0"/>
            </a:br>
            <a:r>
              <a:rPr lang="en-US" sz="2300" dirty="0" smtClean="0"/>
              <a:t/>
            </a:r>
            <a:br>
              <a:rPr lang="en-US" sz="2300" dirty="0" smtClean="0"/>
            </a:br>
            <a:r>
              <a:rPr lang="en-US" sz="2300" dirty="0" smtClean="0"/>
              <a:t>4. The gathering of custom laws: do “registers” have formal authority? [</a:t>
            </a:r>
            <a:r>
              <a:rPr lang="en-US" sz="2300" i="1" dirty="0" smtClean="0"/>
              <a:t>Art. 9 Pr. to Civil Code: “registered” custom is assumed as existing, unless contrary evidence is provided</a:t>
            </a:r>
            <a:r>
              <a:rPr lang="en-US" sz="2300" dirty="0" smtClean="0"/>
              <a:t>]</a:t>
            </a:r>
            <a:br>
              <a:rPr lang="en-US" sz="2300" dirty="0" smtClean="0"/>
            </a:br>
            <a:r>
              <a:rPr lang="en-US" sz="2300" dirty="0" smtClean="0"/>
              <a:t/>
            </a:r>
            <a:br>
              <a:rPr lang="en-US" sz="2300" dirty="0" smtClean="0"/>
            </a:br>
            <a:r>
              <a:rPr lang="en-US" sz="2300" dirty="0" smtClean="0"/>
              <a:t>5. </a:t>
            </a:r>
            <a:r>
              <a:rPr lang="en-US" sz="2300" b="1" dirty="0" smtClean="0"/>
              <a:t>Constitutional custom</a:t>
            </a:r>
            <a:r>
              <a:rPr lang="en-US" sz="2300" dirty="0" smtClean="0"/>
              <a:t>? Supplementing (</a:t>
            </a:r>
            <a:r>
              <a:rPr lang="en-US" sz="2300" i="1" dirty="0" smtClean="0"/>
              <a:t>or amending?</a:t>
            </a:r>
            <a:r>
              <a:rPr lang="en-US" sz="2300" dirty="0" smtClean="0"/>
              <a:t>) the Constitution; creating new institutions</a:t>
            </a:r>
            <a:endParaRPr lang="en-US" sz="2300" dirty="0"/>
          </a:p>
        </p:txBody>
      </p:sp>
      <p:sp>
        <p:nvSpPr>
          <p:cNvPr id="4" name="Titolo 1"/>
          <p:cNvSpPr txBox="1">
            <a:spLocks/>
          </p:cNvSpPr>
          <p:nvPr/>
        </p:nvSpPr>
        <p:spPr>
          <a:xfrm>
            <a:off x="827584" y="332657"/>
            <a:ext cx="7772400" cy="936103"/>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Other</a:t>
            </a:r>
            <a:r>
              <a:rPr kumimoji="0" lang="en-GB" sz="4400" b="1" i="0" u="none" strike="noStrike" kern="1200" cap="none" spc="0" normalizeH="0" dirty="0" smtClean="0">
                <a:ln>
                  <a:noFill/>
                </a:ln>
                <a:solidFill>
                  <a:schemeClr val="tx1"/>
                </a:solidFill>
                <a:effectLst/>
                <a:uLnTx/>
                <a:uFillTx/>
                <a:latin typeface="+mj-lt"/>
                <a:ea typeface="+mj-ea"/>
                <a:cs typeface="+mj-cs"/>
              </a:rPr>
              <a:t> sources of law</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marL="363538" indent="-363538" algn="l"/>
            <a:r>
              <a:rPr lang="en-US" sz="2500" b="1" u="sng" dirty="0" smtClean="0"/>
              <a:t>Case law</a:t>
            </a:r>
            <a:br>
              <a:rPr lang="en-US" sz="2500" b="1" u="sng" dirty="0" smtClean="0"/>
            </a:br>
            <a:r>
              <a:rPr lang="en-US" sz="2500" dirty="0" smtClean="0"/>
              <a:t/>
            </a:r>
            <a:br>
              <a:rPr lang="en-US" sz="2500" dirty="0" smtClean="0"/>
            </a:br>
            <a:r>
              <a:rPr lang="en-US" sz="2500" dirty="0" smtClean="0"/>
              <a:t>1. the Italian legal system only contemplates </a:t>
            </a:r>
            <a:r>
              <a:rPr lang="en-US" sz="2500" b="1" dirty="0" smtClean="0"/>
              <a:t>“codified” sources of law</a:t>
            </a:r>
            <a:r>
              <a:rPr lang="en-US" sz="2500" dirty="0" smtClean="0"/>
              <a:t>, but case-law is extremely important</a:t>
            </a:r>
            <a:br>
              <a:rPr lang="en-US" sz="2500" dirty="0" smtClean="0"/>
            </a:br>
            <a:r>
              <a:rPr lang="en-US" sz="2500" dirty="0" smtClean="0"/>
              <a:t/>
            </a:r>
            <a:br>
              <a:rPr lang="en-US" sz="2500" dirty="0" smtClean="0"/>
            </a:br>
            <a:r>
              <a:rPr lang="en-US" sz="2500" dirty="0" smtClean="0"/>
              <a:t>2. </a:t>
            </a:r>
            <a:r>
              <a:rPr lang="en-US" sz="2500" i="1" dirty="0" smtClean="0"/>
              <a:t>example: Art. 923 Civil Code (possession of abandoned goods)</a:t>
            </a:r>
            <a:r>
              <a:rPr lang="en-US" sz="2500" dirty="0" smtClean="0"/>
              <a:t/>
            </a:r>
            <a:br>
              <a:rPr lang="en-US" sz="2500" dirty="0" smtClean="0"/>
            </a:br>
            <a:r>
              <a:rPr lang="en-US" sz="2500" dirty="0" smtClean="0"/>
              <a:t/>
            </a:r>
            <a:br>
              <a:rPr lang="en-US" sz="2500" dirty="0" smtClean="0"/>
            </a:br>
            <a:r>
              <a:rPr lang="en-US" sz="2500" dirty="0" smtClean="0"/>
              <a:t>3. What if </a:t>
            </a:r>
            <a:r>
              <a:rPr lang="en-US" sz="2500" b="1" dirty="0" smtClean="0"/>
              <a:t>several norms seem applicable</a:t>
            </a:r>
            <a:r>
              <a:rPr lang="en-US" sz="2500" dirty="0" smtClean="0"/>
              <a:t>?</a:t>
            </a:r>
            <a:br>
              <a:rPr lang="en-US" sz="2500" dirty="0" smtClean="0"/>
            </a:br>
            <a:r>
              <a:rPr lang="en-US" sz="2500" dirty="0" smtClean="0"/>
              <a:t/>
            </a:r>
            <a:br>
              <a:rPr lang="en-US" sz="2500" dirty="0" smtClean="0"/>
            </a:br>
            <a:r>
              <a:rPr lang="en-US" sz="2500" dirty="0" smtClean="0"/>
              <a:t>4. Is interpretation affected by </a:t>
            </a:r>
            <a:r>
              <a:rPr lang="en-US" sz="2500" b="1" dirty="0" smtClean="0"/>
              <a:t>subjective factors</a:t>
            </a:r>
            <a:r>
              <a:rPr lang="en-US" sz="2500" dirty="0" smtClean="0"/>
              <a:t>? </a:t>
            </a:r>
            <a:br>
              <a:rPr lang="en-US" sz="2500" dirty="0" smtClean="0"/>
            </a:br>
            <a:r>
              <a:rPr lang="en-US" sz="2500" dirty="0" smtClean="0"/>
              <a:t/>
            </a:r>
            <a:br>
              <a:rPr lang="en-US" sz="2500" dirty="0" smtClean="0"/>
            </a:br>
            <a:r>
              <a:rPr lang="en-US" sz="2500" dirty="0" smtClean="0"/>
              <a:t>5. So, </a:t>
            </a:r>
            <a:r>
              <a:rPr lang="en-US" sz="2500" b="1" dirty="0" smtClean="0"/>
              <a:t>is case law a source of law?</a:t>
            </a:r>
            <a:r>
              <a:rPr lang="en-US" sz="2500" dirty="0" smtClean="0"/>
              <a:t/>
            </a:r>
            <a:br>
              <a:rPr lang="en-US" sz="2500" dirty="0" smtClean="0"/>
            </a:br>
            <a:r>
              <a:rPr lang="en-US" sz="2500" dirty="0" smtClean="0"/>
              <a:t/>
            </a:r>
            <a:br>
              <a:rPr lang="en-US" sz="2500" dirty="0" smtClean="0"/>
            </a:br>
            <a:endParaRPr lang="en-US" sz="25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Other</a:t>
            </a:r>
            <a:r>
              <a:rPr kumimoji="0" lang="en-GB" sz="4400" b="1" i="0" u="none" strike="noStrike" kern="1200" cap="none" spc="0" normalizeH="0" dirty="0" smtClean="0">
                <a:ln>
                  <a:noFill/>
                </a:ln>
                <a:solidFill>
                  <a:schemeClr val="tx1"/>
                </a:solidFill>
                <a:effectLst/>
                <a:uLnTx/>
                <a:uFillTx/>
                <a:latin typeface="+mj-lt"/>
                <a:ea typeface="+mj-ea"/>
                <a:cs typeface="+mj-cs"/>
              </a:rPr>
              <a:t> sources of law</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marL="363538" indent="-363538" algn="l"/>
            <a:r>
              <a:rPr lang="en-US" sz="2500" b="1" u="sng" dirty="0" smtClean="0"/>
              <a:t>Case law</a:t>
            </a:r>
            <a:r>
              <a:rPr lang="en-US" sz="2500" dirty="0" smtClean="0"/>
              <a:t> (</a:t>
            </a:r>
            <a:r>
              <a:rPr lang="en-US" sz="2500" i="1" dirty="0" smtClean="0"/>
              <a:t>follows</a:t>
            </a:r>
            <a:r>
              <a:rPr lang="en-US" sz="2500" dirty="0" smtClean="0"/>
              <a:t>)</a:t>
            </a:r>
            <a:r>
              <a:rPr lang="en-US" sz="2500" b="1" u="sng" dirty="0" smtClean="0"/>
              <a:t/>
            </a:r>
            <a:br>
              <a:rPr lang="en-US" sz="2500" b="1" u="sng" dirty="0" smtClean="0"/>
            </a:br>
            <a:r>
              <a:rPr lang="en-US" sz="2500" dirty="0" smtClean="0"/>
              <a:t/>
            </a:r>
            <a:br>
              <a:rPr lang="en-US" sz="2500" dirty="0" smtClean="0"/>
            </a:br>
            <a:r>
              <a:rPr lang="en-US" sz="2500" dirty="0" smtClean="0"/>
              <a:t>6. </a:t>
            </a:r>
            <a:r>
              <a:rPr lang="en-US" sz="2500" b="1" dirty="0" smtClean="0"/>
              <a:t>Art. 2909 Civil Code</a:t>
            </a:r>
            <a:r>
              <a:rPr lang="en-US" sz="2500" dirty="0" smtClean="0"/>
              <a:t>: the Court decisions bind all parties, their successor and assigns, as well as any third party involved</a:t>
            </a:r>
            <a:br>
              <a:rPr lang="en-US" sz="2500" dirty="0" smtClean="0"/>
            </a:br>
            <a:r>
              <a:rPr lang="en-US" sz="2500" dirty="0" smtClean="0"/>
              <a:t/>
            </a:r>
            <a:br>
              <a:rPr lang="en-US" sz="2500" dirty="0" smtClean="0"/>
            </a:br>
            <a:r>
              <a:rPr lang="en-US" sz="2500" dirty="0" smtClean="0"/>
              <a:t>7. </a:t>
            </a:r>
            <a:r>
              <a:rPr lang="en-US" sz="2500" b="1" dirty="0" smtClean="0"/>
              <a:t>the role played by the Supreme Court</a:t>
            </a:r>
            <a:r>
              <a:rPr lang="en-US" sz="2500" dirty="0" smtClean="0"/>
              <a:t> (uniformity in the application of law). Are there </a:t>
            </a:r>
            <a:r>
              <a:rPr lang="en-US" sz="2500" b="1" dirty="0" smtClean="0"/>
              <a:t>binding precedents</a:t>
            </a:r>
            <a:r>
              <a:rPr lang="en-US" sz="2500" dirty="0" smtClean="0"/>
              <a:t>?</a:t>
            </a:r>
            <a:br>
              <a:rPr lang="en-US" sz="2500" dirty="0" smtClean="0"/>
            </a:br>
            <a:r>
              <a:rPr lang="en-US" sz="2500" dirty="0" smtClean="0"/>
              <a:t/>
            </a:r>
            <a:br>
              <a:rPr lang="en-US" sz="2500" dirty="0" smtClean="0"/>
            </a:br>
            <a:r>
              <a:rPr lang="en-US" sz="2500" dirty="0" smtClean="0"/>
              <a:t>8. May the Judge base his/her decisions on “</a:t>
            </a:r>
            <a:r>
              <a:rPr lang="en-US" sz="2500" b="1" i="1" dirty="0" err="1" smtClean="0"/>
              <a:t>equità</a:t>
            </a:r>
            <a:r>
              <a:rPr lang="en-US" sz="2500" dirty="0" smtClean="0"/>
              <a:t>”? (a) the parties  so request and the dispute involves disposable rights; (b) the dispute value is lower than a given threshold. If so, may the Judge “create” law?</a:t>
            </a:r>
            <a:br>
              <a:rPr lang="en-US" sz="2500" dirty="0" smtClean="0"/>
            </a:br>
            <a:r>
              <a:rPr lang="en-US" sz="2500" dirty="0" smtClean="0"/>
              <a:t/>
            </a:r>
            <a:br>
              <a:rPr lang="en-US" sz="2500" dirty="0" smtClean="0"/>
            </a:br>
            <a:endParaRPr lang="en-US" sz="25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Other</a:t>
            </a:r>
            <a:r>
              <a:rPr kumimoji="0" lang="en-GB" sz="4400" b="1" i="0" u="none" strike="noStrike" kern="1200" cap="none" spc="0" normalizeH="0" dirty="0" smtClean="0">
                <a:ln>
                  <a:noFill/>
                </a:ln>
                <a:solidFill>
                  <a:schemeClr val="tx1"/>
                </a:solidFill>
                <a:effectLst/>
                <a:uLnTx/>
                <a:uFillTx/>
                <a:latin typeface="+mj-lt"/>
                <a:ea typeface="+mj-ea"/>
                <a:cs typeface="+mj-cs"/>
              </a:rPr>
              <a:t> sources of law</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500" b="1" u="sng" dirty="0" smtClean="0"/>
              <a:t>National labor agreements</a:t>
            </a:r>
            <a:br>
              <a:rPr lang="en-US" sz="2500" b="1" u="sng" dirty="0" smtClean="0"/>
            </a:br>
            <a:r>
              <a:rPr lang="en-US" sz="2500" dirty="0" smtClean="0"/>
              <a:t/>
            </a:r>
            <a:br>
              <a:rPr lang="en-US" sz="2500" dirty="0" smtClean="0"/>
            </a:br>
            <a:r>
              <a:rPr lang="en-US" sz="2500" dirty="0" smtClean="0"/>
              <a:t>1. </a:t>
            </a:r>
            <a:r>
              <a:rPr lang="en-US" sz="2500" u="sng" dirty="0" smtClean="0"/>
              <a:t>Article 39 Constitution</a:t>
            </a:r>
            <a:r>
              <a:rPr lang="en-US" sz="2500" dirty="0" smtClean="0"/>
              <a:t>: </a:t>
            </a:r>
            <a:r>
              <a:rPr lang="en-US" sz="2500" b="1" u="sng" dirty="0" smtClean="0">
                <a:solidFill>
                  <a:srgbClr val="FF0000"/>
                </a:solidFill>
              </a:rPr>
              <a:t>collective</a:t>
            </a:r>
            <a:r>
              <a:rPr lang="en-US" sz="2500" dirty="0" smtClean="0"/>
              <a:t> agreements entered into by “registered” Unions </a:t>
            </a:r>
            <a:r>
              <a:rPr lang="en-US" sz="2500" b="1" dirty="0" smtClean="0"/>
              <a:t>bind all persons belonging to the relevant category</a:t>
            </a:r>
            <a:br>
              <a:rPr lang="en-US" sz="2500" b="1" dirty="0" smtClean="0"/>
            </a:br>
            <a:r>
              <a:rPr lang="en-US" sz="2500" b="1" dirty="0" smtClean="0"/>
              <a:t/>
            </a:r>
            <a:br>
              <a:rPr lang="en-US" sz="2500" b="1" dirty="0" smtClean="0"/>
            </a:br>
            <a:r>
              <a:rPr lang="en-US" sz="2500" dirty="0" smtClean="0"/>
              <a:t>2. </a:t>
            </a:r>
            <a:r>
              <a:rPr lang="en-US" sz="2500" b="1" u="sng" dirty="0" smtClean="0">
                <a:solidFill>
                  <a:srgbClr val="FF0000"/>
                </a:solidFill>
              </a:rPr>
              <a:t>Individual</a:t>
            </a:r>
            <a:r>
              <a:rPr lang="en-US" sz="2500" dirty="0" smtClean="0"/>
              <a:t> labor agreements bind the relevant parties only</a:t>
            </a:r>
            <a:br>
              <a:rPr lang="en-US" sz="2500" dirty="0" smtClean="0"/>
            </a:br>
            <a:r>
              <a:rPr lang="en-US" sz="2500" dirty="0" smtClean="0"/>
              <a:t/>
            </a:r>
            <a:br>
              <a:rPr lang="en-US" sz="2500" dirty="0" smtClean="0"/>
            </a:br>
            <a:r>
              <a:rPr lang="en-US" sz="2500" dirty="0" smtClean="0"/>
              <a:t>3. Collective agreements </a:t>
            </a:r>
            <a:r>
              <a:rPr lang="en-US" sz="2500" b="1" dirty="0" smtClean="0"/>
              <a:t>may not be in contrast</a:t>
            </a:r>
            <a:r>
              <a:rPr lang="en-US" sz="2500" dirty="0" smtClean="0"/>
              <a:t> with laws or general regulations (which, in turn, may not regulate matters covered by such agreements in detail). </a:t>
            </a:r>
            <a:r>
              <a:rPr lang="en-US" sz="2500" b="1" dirty="0" smtClean="0"/>
              <a:t>However, in certain matters, the intervention of the legislator is essential </a:t>
            </a:r>
            <a:r>
              <a:rPr lang="en-US" sz="2500" dirty="0" smtClean="0"/>
              <a:t>(as stated by the Constitutional Court: </a:t>
            </a:r>
            <a:r>
              <a:rPr lang="en-US" sz="2500" i="1" dirty="0" smtClean="0"/>
              <a:t>e.g</a:t>
            </a:r>
            <a:r>
              <a:rPr lang="en-US" sz="2500" dirty="0" smtClean="0"/>
              <a:t>., minimum wages)</a:t>
            </a:r>
            <a:br>
              <a:rPr lang="en-US" sz="2500" dirty="0" smtClean="0"/>
            </a:br>
            <a:endParaRPr lang="en-US" sz="25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Other</a:t>
            </a:r>
            <a:r>
              <a:rPr kumimoji="0" lang="en-GB" sz="4400" b="1" i="0" u="none" strike="noStrike" kern="1200" cap="none" spc="0" normalizeH="0" dirty="0" smtClean="0">
                <a:ln>
                  <a:noFill/>
                </a:ln>
                <a:solidFill>
                  <a:schemeClr val="tx1"/>
                </a:solidFill>
                <a:effectLst/>
                <a:uLnTx/>
                <a:uFillTx/>
                <a:latin typeface="+mj-lt"/>
                <a:ea typeface="+mj-ea"/>
                <a:cs typeface="+mj-cs"/>
              </a:rPr>
              <a:t> sources of law</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3900" dirty="0" smtClean="0"/>
              <a:t>What is a norm? </a:t>
            </a:r>
            <a:br>
              <a:rPr lang="en-US" sz="3900" dirty="0" smtClean="0"/>
            </a:br>
            <a:r>
              <a:rPr lang="en-US" sz="3900" dirty="0" smtClean="0"/>
              <a:t/>
            </a:r>
            <a:br>
              <a:rPr lang="en-US" sz="3900" dirty="0" smtClean="0"/>
            </a:br>
            <a:r>
              <a:rPr lang="en-US" sz="3900" dirty="0" smtClean="0"/>
              <a:t>- </a:t>
            </a:r>
            <a:r>
              <a:rPr lang="en-US" sz="3900" b="1" dirty="0" smtClean="0"/>
              <a:t>the subjects to whom it is “addressed”</a:t>
            </a:r>
            <a:r>
              <a:rPr lang="en-US" sz="3900" dirty="0" smtClean="0"/>
              <a:t>: </a:t>
            </a:r>
            <a:br>
              <a:rPr lang="en-US" sz="3900" dirty="0" smtClean="0"/>
            </a:br>
            <a:r>
              <a:rPr lang="en-US" sz="3900" dirty="0" smtClean="0"/>
              <a:t/>
            </a:r>
            <a:br>
              <a:rPr lang="en-US" sz="3900" dirty="0" smtClean="0"/>
            </a:br>
            <a:r>
              <a:rPr lang="en-US" sz="3900" dirty="0" smtClean="0"/>
              <a:t>all citizens? Some of them? Single individuals? Public bodies? No “addressee”? </a:t>
            </a:r>
            <a:r>
              <a:rPr lang="en-US" dirty="0" smtClean="0"/>
              <a:t/>
            </a:r>
            <a:br>
              <a:rPr lang="en-US"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The sources of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500" b="1" u="sng" dirty="0" smtClean="0"/>
              <a:t>The opinion of scholars</a:t>
            </a:r>
            <a:r>
              <a:rPr lang="en-US" sz="2500" b="1" dirty="0" smtClean="0"/>
              <a:t>?</a:t>
            </a:r>
            <a:r>
              <a:rPr lang="en-US" sz="2500" b="1" u="sng" dirty="0" smtClean="0"/>
              <a:t/>
            </a:r>
            <a:br>
              <a:rPr lang="en-US" sz="2500" b="1" u="sng" dirty="0" smtClean="0"/>
            </a:br>
            <a:r>
              <a:rPr lang="en-US" sz="2500" b="1" u="sng" dirty="0" smtClean="0"/>
              <a:t/>
            </a:r>
            <a:br>
              <a:rPr lang="en-US" sz="2500" b="1" u="sng" dirty="0" smtClean="0"/>
            </a:br>
            <a:r>
              <a:rPr lang="en-US" sz="2500" dirty="0" smtClean="0"/>
              <a:t>1. it is not a source of law</a:t>
            </a:r>
            <a:br>
              <a:rPr lang="en-US" sz="2500" dirty="0" smtClean="0"/>
            </a:br>
            <a:r>
              <a:rPr lang="en-US" sz="2500" dirty="0" smtClean="0"/>
              <a:t/>
            </a:r>
            <a:br>
              <a:rPr lang="en-US" sz="2500" dirty="0" smtClean="0"/>
            </a:br>
            <a:r>
              <a:rPr lang="en-US" sz="2500" dirty="0" smtClean="0"/>
              <a:t>2. It may strongly influence the views taken by Courts and by other “players” (“indirect” application) </a:t>
            </a:r>
            <a:br>
              <a:rPr lang="en-US" sz="2500" dirty="0" smtClean="0"/>
            </a:br>
            <a:r>
              <a:rPr lang="en-US" sz="2500" dirty="0" smtClean="0"/>
              <a:t/>
            </a:r>
            <a:br>
              <a:rPr lang="en-US" sz="2500" dirty="0" smtClean="0"/>
            </a:br>
            <a:r>
              <a:rPr lang="en-US" sz="2500" dirty="0" smtClean="0"/>
              <a:t/>
            </a:r>
            <a:br>
              <a:rPr lang="en-US" sz="2500" dirty="0" smtClean="0"/>
            </a:br>
            <a:endParaRPr lang="en-US" sz="25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Other</a:t>
            </a:r>
            <a:r>
              <a:rPr kumimoji="0" lang="en-GB" sz="4400" b="1" i="0" u="none" strike="noStrike" kern="1200" cap="none" spc="0" normalizeH="0" dirty="0" smtClean="0">
                <a:ln>
                  <a:noFill/>
                </a:ln>
                <a:solidFill>
                  <a:schemeClr val="tx1"/>
                </a:solidFill>
                <a:effectLst/>
                <a:uLnTx/>
                <a:uFillTx/>
                <a:latin typeface="+mj-lt"/>
                <a:ea typeface="+mj-ea"/>
                <a:cs typeface="+mj-cs"/>
              </a:rPr>
              <a:t> sources of law</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r>
              <a:rPr lang="it-IT" dirty="0" smtClean="0"/>
              <a:t>- </a:t>
            </a:r>
            <a:r>
              <a:rPr lang="en-US" dirty="0" smtClean="0"/>
              <a:t>Hierarchy</a:t>
            </a:r>
            <a:br>
              <a:rPr lang="en-US" dirty="0" smtClean="0"/>
            </a:br>
            <a:r>
              <a:rPr lang="en-US" dirty="0" smtClean="0"/>
              <a:t>- Chronology</a:t>
            </a:r>
            <a:br>
              <a:rPr lang="en-US" dirty="0" smtClean="0"/>
            </a:br>
            <a:r>
              <a:rPr lang="en-US" dirty="0" smtClean="0"/>
              <a:t>- Segregation of powers</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Interaction</a:t>
            </a:r>
            <a:r>
              <a:rPr kumimoji="0" lang="en-GB" sz="4400" b="1" i="0" u="none" strike="noStrike" kern="1200" cap="none" spc="0" normalizeH="0" dirty="0" smtClean="0">
                <a:ln>
                  <a:noFill/>
                </a:ln>
                <a:solidFill>
                  <a:schemeClr val="tx1"/>
                </a:solidFill>
                <a:effectLst/>
                <a:uLnTx/>
                <a:uFillTx/>
                <a:latin typeface="+mj-lt"/>
                <a:ea typeface="+mj-ea"/>
                <a:cs typeface="+mj-cs"/>
              </a:rPr>
              <a:t> among sources of law: criteria</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500" b="1" u="sng" dirty="0" smtClean="0"/>
              <a:t>General principles</a:t>
            </a:r>
            <a:r>
              <a:rPr lang="en-US" sz="2500" dirty="0" smtClean="0"/>
              <a:t>:</a:t>
            </a:r>
            <a:br>
              <a:rPr lang="en-US" sz="2500" dirty="0" smtClean="0"/>
            </a:br>
            <a:r>
              <a:rPr lang="en-US" sz="2500" dirty="0" smtClean="0"/>
              <a:t/>
            </a:r>
            <a:br>
              <a:rPr lang="en-US" sz="2500" dirty="0" smtClean="0"/>
            </a:br>
            <a:r>
              <a:rPr lang="en-US" sz="2500" dirty="0" smtClean="0"/>
              <a:t>1. </a:t>
            </a:r>
            <a:r>
              <a:rPr lang="en-US" sz="2500" b="1" dirty="0" smtClean="0"/>
              <a:t>Constitutional laws </a:t>
            </a:r>
            <a:r>
              <a:rPr lang="en-US" sz="2500" dirty="0" smtClean="0"/>
              <a:t>are preeminent (Art. 2 of the provisions regarding law in general)</a:t>
            </a:r>
            <a:br>
              <a:rPr lang="en-US" sz="2500" dirty="0" smtClean="0"/>
            </a:br>
            <a:r>
              <a:rPr lang="en-US" sz="2500" dirty="0" smtClean="0"/>
              <a:t/>
            </a:r>
            <a:br>
              <a:rPr lang="en-US" sz="2500" dirty="0" smtClean="0"/>
            </a:br>
            <a:r>
              <a:rPr lang="en-US" sz="2500" dirty="0" smtClean="0"/>
              <a:t>2. Without prejudice to point 1, </a:t>
            </a:r>
            <a:r>
              <a:rPr lang="en-US" sz="2500" b="1" dirty="0" smtClean="0"/>
              <a:t>ordinary laws</a:t>
            </a:r>
            <a:r>
              <a:rPr lang="en-US" sz="2500" dirty="0" smtClean="0"/>
              <a:t> (issued by the Parliament) are preeminent (reserved matters)</a:t>
            </a:r>
            <a:br>
              <a:rPr lang="en-US" sz="2500" dirty="0" smtClean="0"/>
            </a:br>
            <a:r>
              <a:rPr lang="en-US" sz="2500" dirty="0" smtClean="0"/>
              <a:t/>
            </a:r>
            <a:br>
              <a:rPr lang="en-US" sz="2500" dirty="0" smtClean="0"/>
            </a:br>
            <a:r>
              <a:rPr lang="en-US" sz="2500" dirty="0" smtClean="0"/>
              <a:t>3. </a:t>
            </a:r>
            <a:r>
              <a:rPr lang="en-US" sz="2500" b="1" dirty="0" smtClean="0"/>
              <a:t>Government may issue decisions assimilated to ordinary laws</a:t>
            </a:r>
            <a:r>
              <a:rPr lang="en-US" sz="2500" dirty="0" smtClean="0"/>
              <a:t> (“</a:t>
            </a:r>
            <a:r>
              <a:rPr lang="en-US" sz="2500" i="1" dirty="0" err="1" smtClean="0"/>
              <a:t>decreto</a:t>
            </a:r>
            <a:r>
              <a:rPr lang="en-US" sz="2500" i="1" dirty="0" smtClean="0"/>
              <a:t> </a:t>
            </a:r>
            <a:r>
              <a:rPr lang="en-US" sz="2500" i="1" dirty="0" err="1" smtClean="0"/>
              <a:t>legislativo</a:t>
            </a:r>
            <a:r>
              <a:rPr lang="en-US" sz="2500" dirty="0" smtClean="0"/>
              <a:t>” and “</a:t>
            </a:r>
            <a:r>
              <a:rPr lang="en-US" sz="2500" i="1" dirty="0" err="1" smtClean="0"/>
              <a:t>decreto-legge</a:t>
            </a:r>
            <a:r>
              <a:rPr lang="en-US" sz="2500" dirty="0" smtClean="0"/>
              <a:t>”). These are legitimate within the limits set out by ordinary laws</a:t>
            </a:r>
            <a:endParaRPr lang="en-US" sz="25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Interaction</a:t>
            </a:r>
            <a:r>
              <a:rPr kumimoji="0" lang="en-GB" sz="4400" b="1" i="0" u="none" strike="noStrike" kern="1200" cap="none" spc="0" normalizeH="0" dirty="0" smtClean="0">
                <a:ln>
                  <a:noFill/>
                </a:ln>
                <a:solidFill>
                  <a:schemeClr val="tx1"/>
                </a:solidFill>
                <a:effectLst/>
                <a:uLnTx/>
                <a:uFillTx/>
                <a:latin typeface="+mj-lt"/>
                <a:ea typeface="+mj-ea"/>
                <a:cs typeface="+mj-cs"/>
              </a:rPr>
              <a:t> among sources of law: criteria</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2800" dirty="0" smtClean="0"/>
              <a:t>1.- Regulations </a:t>
            </a:r>
            <a:r>
              <a:rPr lang="en-US" sz="2800" u="sng" dirty="0" smtClean="0"/>
              <a:t>repealing existing norms</a:t>
            </a:r>
            <a:r>
              <a:rPr lang="en-US" sz="2800" dirty="0" smtClean="0"/>
              <a:t/>
            </a:r>
            <a:br>
              <a:rPr lang="en-US" sz="2800" dirty="0" smtClean="0"/>
            </a:br>
            <a:r>
              <a:rPr lang="en-US" sz="2800" dirty="0" smtClean="0"/>
              <a:t>2.- Regulations setting forth rules regarding </a:t>
            </a:r>
            <a:r>
              <a:rPr lang="en-US" sz="2800" u="sng" dirty="0" smtClean="0"/>
              <a:t>Ministries’ internal organization</a:t>
            </a:r>
            <a:r>
              <a:rPr lang="en-US" sz="2800" dirty="0" smtClean="0"/>
              <a:t/>
            </a:r>
            <a:br>
              <a:rPr lang="en-US" sz="2800" dirty="0" smtClean="0"/>
            </a:br>
            <a:r>
              <a:rPr lang="en-US" sz="2800" dirty="0" smtClean="0"/>
              <a:t>3.- </a:t>
            </a:r>
            <a:r>
              <a:rPr lang="en-US" sz="2800" u="sng" dirty="0" smtClean="0"/>
              <a:t>Annual</a:t>
            </a:r>
            <a:r>
              <a:rPr lang="en-US" sz="2800" dirty="0" smtClean="0"/>
              <a:t> measures on deregulation</a:t>
            </a:r>
            <a:br>
              <a:rPr lang="en-US" sz="2800" dirty="0" smtClean="0"/>
            </a:br>
            <a:r>
              <a:rPr lang="en-US" sz="2800" dirty="0" smtClean="0"/>
              <a:t>4.- Regulations </a:t>
            </a:r>
            <a:r>
              <a:rPr lang="en-US" sz="2800" u="sng" dirty="0" smtClean="0"/>
              <a:t>implementing EU law</a:t>
            </a:r>
            <a:r>
              <a:rPr lang="en-US" sz="2800" dirty="0" smtClean="0"/>
              <a:t> into Italian law</a:t>
            </a:r>
            <a:br>
              <a:rPr lang="en-US" sz="2800" dirty="0" smtClean="0"/>
            </a:br>
            <a:r>
              <a:rPr lang="en-US" sz="2800" dirty="0" smtClean="0"/>
              <a:t/>
            </a:r>
            <a:br>
              <a:rPr lang="en-US" sz="2800" dirty="0" smtClean="0"/>
            </a:br>
            <a:r>
              <a:rPr lang="en-US" sz="2800" dirty="0" smtClean="0"/>
              <a:t>DEREGULATION</a:t>
            </a:r>
            <a:br>
              <a:rPr lang="en-US" sz="2800" dirty="0" smtClean="0"/>
            </a:br>
            <a:r>
              <a:rPr lang="en-US" sz="2800" dirty="0" smtClean="0"/>
              <a:t>PRIVATIZATION</a:t>
            </a:r>
            <a:br>
              <a:rPr lang="en-US" sz="2800" dirty="0" smtClean="0"/>
            </a:br>
            <a:r>
              <a:rPr lang="en-US" sz="2800" dirty="0" smtClean="0"/>
              <a:t>DEBUREAUCRATIZATION</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dirty="0" smtClean="0">
                <a:ln>
                  <a:noFill/>
                </a:ln>
                <a:solidFill>
                  <a:schemeClr val="tx1"/>
                </a:solidFill>
                <a:effectLst/>
                <a:uLnTx/>
                <a:uFillTx/>
                <a:latin typeface="+mj-lt"/>
                <a:ea typeface="+mj-ea"/>
                <a:cs typeface="+mj-cs"/>
              </a:rPr>
              <a:t>Deregulation</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Parentesi graffa aperta 4"/>
          <p:cNvSpPr/>
          <p:nvPr/>
        </p:nvSpPr>
        <p:spPr>
          <a:xfrm>
            <a:off x="2195736" y="4941168"/>
            <a:ext cx="1080120" cy="10081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3900" dirty="0" smtClean="0"/>
              <a:t>What is a norm? </a:t>
            </a:r>
            <a:br>
              <a:rPr lang="en-US" sz="3900" dirty="0" smtClean="0"/>
            </a:br>
            <a:r>
              <a:rPr lang="en-US" sz="3900" dirty="0" smtClean="0"/>
              <a:t/>
            </a:r>
            <a:br>
              <a:rPr lang="en-US" sz="3900" dirty="0" smtClean="0"/>
            </a:br>
            <a:r>
              <a:rPr lang="en-US" sz="3900" dirty="0" smtClean="0"/>
              <a:t>1. “</a:t>
            </a:r>
            <a:r>
              <a:rPr lang="en-US" sz="3900" b="1" i="1" dirty="0" err="1" smtClean="0"/>
              <a:t>positività</a:t>
            </a:r>
            <a:r>
              <a:rPr lang="en-US" sz="3900" dirty="0" smtClean="0"/>
              <a:t>” (in force and effective)</a:t>
            </a:r>
            <a:br>
              <a:rPr lang="en-US" sz="3900" dirty="0" smtClean="0"/>
            </a:br>
            <a:r>
              <a:rPr lang="en-US" sz="3900" dirty="0" smtClean="0"/>
              <a:t>2. “</a:t>
            </a:r>
            <a:r>
              <a:rPr lang="en-US" sz="3900" b="1" i="1" dirty="0" err="1" smtClean="0"/>
              <a:t>coattività</a:t>
            </a:r>
            <a:r>
              <a:rPr lang="en-US" sz="3900" dirty="0" smtClean="0"/>
              <a:t>” (enforceable)</a:t>
            </a:r>
            <a:br>
              <a:rPr lang="en-US" sz="3900" dirty="0" smtClean="0"/>
            </a:br>
            <a:r>
              <a:rPr lang="en-US" sz="3900" dirty="0" smtClean="0"/>
              <a:t>3. “</a:t>
            </a:r>
            <a:r>
              <a:rPr lang="en-US" sz="3900" b="1" i="1" dirty="0" err="1" smtClean="0"/>
              <a:t>esteriorità</a:t>
            </a:r>
            <a:r>
              <a:rPr lang="en-US" sz="3900" dirty="0" smtClean="0"/>
              <a:t>” (inherent to social life)</a:t>
            </a:r>
            <a:br>
              <a:rPr lang="en-US" sz="3900" dirty="0" smtClean="0"/>
            </a:br>
            <a:r>
              <a:rPr lang="en-US" sz="3900" dirty="0" smtClean="0"/>
              <a:t>4. “</a:t>
            </a:r>
            <a:r>
              <a:rPr lang="en-US" sz="3900" b="1" i="1" dirty="0" err="1" smtClean="0"/>
              <a:t>generalità</a:t>
            </a:r>
            <a:r>
              <a:rPr lang="en-US" sz="3900" b="1" i="1" dirty="0" smtClean="0"/>
              <a:t> e </a:t>
            </a:r>
            <a:r>
              <a:rPr lang="en-US" sz="3900" b="1" i="1" dirty="0" err="1" smtClean="0"/>
              <a:t>astrattezza</a:t>
            </a:r>
            <a:r>
              <a:rPr lang="en-US" sz="3900" dirty="0" smtClean="0"/>
              <a:t>” (general, not linked to specific situations/individuals)</a:t>
            </a:r>
            <a:br>
              <a:rPr lang="en-US" sz="3900"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The sources of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3100" dirty="0" smtClean="0"/>
              <a:t>1. “</a:t>
            </a:r>
            <a:r>
              <a:rPr lang="en-US" sz="3100" b="1" i="1" dirty="0" err="1" smtClean="0"/>
              <a:t>positività</a:t>
            </a:r>
            <a:r>
              <a:rPr lang="en-US" sz="3100" dirty="0" smtClean="0"/>
              <a:t>” (in force and effective)</a:t>
            </a:r>
            <a:br>
              <a:rPr lang="en-US" sz="3100" dirty="0" smtClean="0"/>
            </a:br>
            <a:r>
              <a:rPr lang="en-US" sz="3100" dirty="0" smtClean="0"/>
              <a:t/>
            </a:r>
            <a:br>
              <a:rPr lang="en-US" sz="3100" dirty="0" smtClean="0"/>
            </a:br>
            <a:r>
              <a:rPr lang="en-US" sz="3100" dirty="0" smtClean="0"/>
              <a:t>- ability to express an </a:t>
            </a:r>
            <a:r>
              <a:rPr lang="en-US" sz="3100" b="1" dirty="0" smtClean="0"/>
              <a:t>existing interest/value</a:t>
            </a:r>
            <a:r>
              <a:rPr lang="en-US" sz="3100" dirty="0" smtClean="0"/>
              <a:t> among members of the community</a:t>
            </a:r>
            <a:br>
              <a:rPr lang="en-US" sz="3100" dirty="0" smtClean="0"/>
            </a:br>
            <a:r>
              <a:rPr lang="en-US" sz="3100" dirty="0" smtClean="0"/>
              <a:t>- the norm has to be </a:t>
            </a:r>
            <a:r>
              <a:rPr lang="en-US" sz="3100" b="1" i="1" dirty="0" smtClean="0"/>
              <a:t>effective</a:t>
            </a:r>
            <a:r>
              <a:rPr lang="en-US" sz="3100" b="1" dirty="0" smtClean="0"/>
              <a:t> </a:t>
            </a:r>
            <a:r>
              <a:rPr lang="en-US" sz="3100" dirty="0" smtClean="0"/>
              <a:t/>
            </a:r>
            <a:br>
              <a:rPr lang="en-US" sz="3100" dirty="0" smtClean="0"/>
            </a:br>
            <a:r>
              <a:rPr lang="en-US" sz="3100" dirty="0" smtClean="0"/>
              <a:t>- if the norm is </a:t>
            </a:r>
            <a:r>
              <a:rPr lang="en-US" sz="3100" b="1" dirty="0" smtClean="0"/>
              <a:t>generally unobserved</a:t>
            </a:r>
            <a:r>
              <a:rPr lang="en-US" sz="3100" dirty="0" smtClean="0"/>
              <a:t>, this may mean that it does not express a real interest/value of the community</a:t>
            </a:r>
            <a:br>
              <a:rPr lang="en-US" sz="3100" dirty="0" smtClean="0"/>
            </a:br>
            <a:r>
              <a:rPr lang="en-US" sz="3100" dirty="0" smtClean="0"/>
              <a:t>-  text of the norm – </a:t>
            </a:r>
            <a:r>
              <a:rPr lang="en-US" sz="3100" b="1" dirty="0" smtClean="0"/>
              <a:t>actual content </a:t>
            </a:r>
            <a:r>
              <a:rPr lang="en-US" sz="3100" dirty="0" smtClean="0"/>
              <a:t>of the norm (as it is </a:t>
            </a:r>
            <a:r>
              <a:rPr lang="en-US" sz="3100" b="1" dirty="0" smtClean="0"/>
              <a:t>applied </a:t>
            </a:r>
            <a:r>
              <a:rPr lang="en-US" sz="3100" dirty="0" smtClean="0"/>
              <a:t>by Courts and economic players): any conflict?</a:t>
            </a:r>
            <a:r>
              <a:rPr lang="en-US" sz="3900" dirty="0" smtClean="0"/>
              <a:t/>
            </a:r>
            <a:br>
              <a:rPr lang="en-US" sz="3900"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The sources of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4248472"/>
          </a:xfrm>
        </p:spPr>
        <p:txBody>
          <a:bodyPr>
            <a:normAutofit fontScale="90000"/>
          </a:bodyPr>
          <a:lstStyle/>
          <a:p>
            <a:pPr algn="l"/>
            <a:r>
              <a:rPr lang="en-US" sz="2800" dirty="0" smtClean="0"/>
              <a:t>2. “</a:t>
            </a:r>
            <a:r>
              <a:rPr lang="en-US" sz="2800" b="1" i="1" dirty="0" err="1" smtClean="0"/>
              <a:t>coattività</a:t>
            </a:r>
            <a:r>
              <a:rPr lang="en-US" sz="2800" dirty="0" smtClean="0"/>
              <a:t>” (enforceable)</a:t>
            </a:r>
            <a:br>
              <a:rPr lang="en-US" sz="2800" dirty="0" smtClean="0"/>
            </a:br>
            <a:r>
              <a:rPr lang="en-US" sz="2800" dirty="0" smtClean="0"/>
              <a:t/>
            </a:r>
            <a:br>
              <a:rPr lang="en-US" sz="2800" dirty="0" smtClean="0"/>
            </a:br>
            <a:r>
              <a:rPr lang="en-US" sz="2800" dirty="0" smtClean="0"/>
              <a:t>- Legislator provides for </a:t>
            </a:r>
            <a:r>
              <a:rPr lang="en-US" sz="2800" b="1" dirty="0" smtClean="0"/>
              <a:t>sanctions/fines</a:t>
            </a:r>
            <a:r>
              <a:rPr lang="en-US" sz="2800" dirty="0" smtClean="0"/>
              <a:t>: the norm has to be applied irrespectively of the individual’s will or intentions</a:t>
            </a:r>
            <a:br>
              <a:rPr lang="en-US" sz="2800" dirty="0" smtClean="0"/>
            </a:br>
            <a:r>
              <a:rPr lang="en-US" sz="2800" dirty="0" smtClean="0"/>
              <a:t>- </a:t>
            </a:r>
            <a:r>
              <a:rPr lang="en-US" sz="2800" b="1" dirty="0" smtClean="0"/>
              <a:t>examples</a:t>
            </a:r>
            <a:r>
              <a:rPr lang="en-US" sz="2800" dirty="0" smtClean="0"/>
              <a:t>: Art. 1516 Civil Code (</a:t>
            </a:r>
            <a:r>
              <a:rPr lang="en-US" sz="2800" i="1" dirty="0" smtClean="0"/>
              <a:t>rights of the purchaser</a:t>
            </a:r>
            <a:r>
              <a:rPr lang="en-US" sz="2800" dirty="0" smtClean="0"/>
              <a:t>); Art. 624 Criminal Code (</a:t>
            </a:r>
            <a:r>
              <a:rPr lang="en-US" sz="2800" i="1" dirty="0" smtClean="0"/>
              <a:t>theft</a:t>
            </a:r>
            <a:r>
              <a:rPr lang="en-US" sz="2800" dirty="0" smtClean="0"/>
              <a:t>)</a:t>
            </a:r>
            <a:br>
              <a:rPr lang="en-US" sz="2800" dirty="0" smtClean="0"/>
            </a:br>
            <a:r>
              <a:rPr lang="en-US" sz="2800" dirty="0" smtClean="0"/>
              <a:t>- </a:t>
            </a:r>
            <a:r>
              <a:rPr lang="en-US" sz="2800" b="1" dirty="0" smtClean="0"/>
              <a:t>Exception</a:t>
            </a:r>
            <a:r>
              <a:rPr lang="en-US" sz="2800" dirty="0" smtClean="0"/>
              <a:t>: some norms are not “supported” by sanctions/fines (</a:t>
            </a:r>
            <a:r>
              <a:rPr lang="en-US" sz="2800" i="1" dirty="0" smtClean="0"/>
              <a:t>e.g</a:t>
            </a:r>
            <a:r>
              <a:rPr lang="en-US" sz="2800" dirty="0" smtClean="0"/>
              <a:t>., norms only setting forth the ultimate </a:t>
            </a:r>
            <a:r>
              <a:rPr lang="en-US" sz="2800" b="1" dirty="0" smtClean="0"/>
              <a:t>aim</a:t>
            </a:r>
            <a:r>
              <a:rPr lang="en-US" sz="2800" dirty="0" smtClean="0"/>
              <a:t> to be pursued). This does not mean that they are not “effective” or “enforceable”. Example: Art. 4 Constitution (right to work) </a:t>
            </a:r>
            <a:br>
              <a:rPr lang="en-US" sz="2800" dirty="0" smtClean="0"/>
            </a:b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The sources of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r>
              <a:rPr lang="en-US" sz="3900" dirty="0" smtClean="0"/>
              <a:t>3. “</a:t>
            </a:r>
            <a:r>
              <a:rPr lang="en-US" sz="3900" b="1" i="1" dirty="0" err="1" smtClean="0"/>
              <a:t>esteriorità</a:t>
            </a:r>
            <a:r>
              <a:rPr lang="en-US" sz="3900" dirty="0" smtClean="0"/>
              <a:t>” (inherent to social life; different from rules regarding each private individual only – </a:t>
            </a:r>
            <a:r>
              <a:rPr lang="en-US" sz="3900" i="1" dirty="0" smtClean="0"/>
              <a:t>e.g</a:t>
            </a:r>
            <a:r>
              <a:rPr lang="en-US" sz="3900" dirty="0" smtClean="0"/>
              <a:t>., moral or religious norms)</a:t>
            </a:r>
            <a:br>
              <a:rPr lang="en-US" sz="3900"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The sources of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4. “</a:t>
            </a:r>
            <a:r>
              <a:rPr lang="en-US" sz="2800" b="1" i="1" dirty="0" err="1" smtClean="0"/>
              <a:t>generalità</a:t>
            </a:r>
            <a:r>
              <a:rPr lang="en-US" sz="2800" b="1" i="1" dirty="0" smtClean="0"/>
              <a:t> e </a:t>
            </a:r>
            <a:r>
              <a:rPr lang="en-US" sz="2800" b="1" i="1" dirty="0" err="1" smtClean="0"/>
              <a:t>astrattezza</a:t>
            </a:r>
            <a:r>
              <a:rPr lang="en-US" sz="2800" dirty="0" smtClean="0"/>
              <a:t>” (general, regulating categories, not dictated by specific situations/needs of a given individual)</a:t>
            </a:r>
            <a:br>
              <a:rPr lang="en-US" sz="2800" dirty="0" smtClean="0"/>
            </a:br>
            <a:r>
              <a:rPr lang="en-US" sz="2800" dirty="0" smtClean="0"/>
              <a:t/>
            </a:r>
            <a:br>
              <a:rPr lang="en-US" sz="2800" dirty="0" smtClean="0"/>
            </a:br>
            <a:r>
              <a:rPr lang="en-US" sz="2800" dirty="0" smtClean="0"/>
              <a:t>- </a:t>
            </a:r>
            <a:r>
              <a:rPr lang="en-US" sz="2800" b="1" dirty="0" smtClean="0"/>
              <a:t>Examples</a:t>
            </a:r>
            <a:r>
              <a:rPr lang="en-US" sz="2800" dirty="0" smtClean="0"/>
              <a:t>: Art. 58 Constitution ; Art. 575 Criminal Code; Art. 922 Civil Code;  Art. 18 Code of Civil Procedure</a:t>
            </a:r>
            <a:br>
              <a:rPr lang="en-US" sz="2800" dirty="0" smtClean="0"/>
            </a:br>
            <a:r>
              <a:rPr lang="en-US" sz="2800" dirty="0" smtClean="0"/>
              <a:t>- </a:t>
            </a:r>
            <a:r>
              <a:rPr lang="en-US" sz="2800" b="1" dirty="0" smtClean="0"/>
              <a:t>Exception</a:t>
            </a:r>
            <a:r>
              <a:rPr lang="en-US" sz="2800" dirty="0" smtClean="0"/>
              <a:t>: “special” norms; exceptional norms (</a:t>
            </a:r>
            <a:r>
              <a:rPr lang="en-US" sz="2800" i="1" dirty="0" smtClean="0"/>
              <a:t>e.g</a:t>
            </a:r>
            <a:r>
              <a:rPr lang="en-US" sz="2800" dirty="0" smtClean="0"/>
              <a:t>., suspension of procedural terms);  “</a:t>
            </a:r>
            <a:r>
              <a:rPr lang="en-US" sz="2800" i="1" dirty="0" err="1" smtClean="0"/>
              <a:t>legge-provvedimento</a:t>
            </a:r>
            <a:r>
              <a:rPr lang="en-US" sz="2800" dirty="0" smtClean="0"/>
              <a:t>”</a:t>
            </a:r>
            <a:br>
              <a:rPr lang="en-US" sz="2800" dirty="0" smtClean="0"/>
            </a:br>
            <a:r>
              <a:rPr lang="en-US" sz="2800" dirty="0" smtClean="0"/>
              <a:t/>
            </a:r>
            <a:br>
              <a:rPr lang="en-US" sz="2800" dirty="0" smtClean="0"/>
            </a:br>
            <a:r>
              <a:rPr lang="en-US" sz="2800" dirty="0" smtClean="0"/>
              <a:t>“</a:t>
            </a:r>
            <a:r>
              <a:rPr lang="en-US" sz="2800" i="1" dirty="0" err="1" smtClean="0"/>
              <a:t>espropriazione</a:t>
            </a:r>
            <a:r>
              <a:rPr lang="en-US" sz="2800" i="1" dirty="0" smtClean="0"/>
              <a:t>”</a:t>
            </a:r>
            <a:r>
              <a:rPr lang="en-US" sz="2800" dirty="0" smtClean="0"/>
              <a:t> (compulsory purchase): by operation of law or by means of an administrative decision? </a:t>
            </a:r>
            <a:r>
              <a:rPr lang="en-US" sz="2800" u="sng" dirty="0" smtClean="0"/>
              <a:t>Practical implication</a:t>
            </a:r>
            <a:r>
              <a:rPr lang="en-US" sz="2800" dirty="0" smtClean="0"/>
              <a:t>: </a:t>
            </a:r>
            <a:r>
              <a:rPr lang="en-US" sz="2800" u="sng" dirty="0" smtClean="0"/>
              <a:t>different regime concerning challenges</a:t>
            </a:r>
            <a:r>
              <a:rPr lang="en-US" sz="2800" dirty="0" smtClean="0"/>
              <a:t/>
            </a:r>
            <a:br>
              <a:rPr lang="en-US" sz="2800" dirty="0" smtClean="0"/>
            </a:br>
            <a:r>
              <a:rPr lang="en-US" sz="2800" dirty="0" smtClean="0"/>
              <a:t> </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The sources of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8"/>
            <a:ext cx="7772400" cy="5472607"/>
          </a:xfrm>
        </p:spPr>
        <p:txBody>
          <a:bodyPr>
            <a:normAutofit/>
          </a:bodyPr>
          <a:lstStyle/>
          <a:p>
            <a:r>
              <a:rPr lang="it-IT" dirty="0" smtClean="0"/>
              <a:t/>
            </a:r>
            <a:br>
              <a:rPr lang="it-IT" dirty="0" smtClean="0"/>
            </a:br>
            <a:endParaRPr lang="it-IT" dirty="0"/>
          </a:p>
        </p:txBody>
      </p:sp>
      <p:sp>
        <p:nvSpPr>
          <p:cNvPr id="7" name="Ovale 6"/>
          <p:cNvSpPr/>
          <p:nvPr/>
        </p:nvSpPr>
        <p:spPr>
          <a:xfrm>
            <a:off x="1547664" y="3861048"/>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Sources </a:t>
            </a:r>
            <a:r>
              <a:rPr lang="en-GB" sz="2800" b="1" i="1" dirty="0" smtClean="0"/>
              <a:t>on</a:t>
            </a:r>
            <a:r>
              <a:rPr lang="en-GB" sz="2800" b="1" dirty="0" smtClean="0"/>
              <a:t> production</a:t>
            </a:r>
          </a:p>
          <a:p>
            <a:pPr algn="ctr"/>
            <a:r>
              <a:rPr lang="en-GB" sz="2400" b="1" i="1" dirty="0" smtClean="0"/>
              <a:t>[e.g., art. 72 Constitution]</a:t>
            </a:r>
            <a:endParaRPr lang="en-GB" sz="2400" b="1" dirty="0"/>
          </a:p>
        </p:txBody>
      </p:sp>
      <p:sp>
        <p:nvSpPr>
          <p:cNvPr id="9" name="Ovale 8"/>
          <p:cNvSpPr/>
          <p:nvPr/>
        </p:nvSpPr>
        <p:spPr>
          <a:xfrm>
            <a:off x="1475656" y="1700808"/>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Sources </a:t>
            </a:r>
            <a:r>
              <a:rPr lang="en-GB" sz="2800" b="1" i="1" dirty="0" smtClean="0"/>
              <a:t>of</a:t>
            </a:r>
            <a:r>
              <a:rPr lang="en-GB" sz="2800" b="1" dirty="0" smtClean="0"/>
              <a:t> production</a:t>
            </a:r>
          </a:p>
          <a:p>
            <a:pPr algn="ctr"/>
            <a:r>
              <a:rPr lang="en-GB" sz="2400" b="1" i="1" dirty="0" smtClean="0"/>
              <a:t>[e.g., art. 70 Constitution]</a:t>
            </a:r>
            <a:endParaRPr lang="en-GB" sz="2800" b="1" dirty="0" smtClean="0"/>
          </a:p>
        </p:txBody>
      </p:sp>
      <p:sp>
        <p:nvSpPr>
          <p:cNvPr id="10" name="Freccia a destra 9"/>
          <p:cNvSpPr/>
          <p:nvPr/>
        </p:nvSpPr>
        <p:spPr>
          <a:xfrm>
            <a:off x="395536" y="213285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467544" y="429309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8"/>
            <a:ext cx="7772400" cy="5472607"/>
          </a:xfrm>
        </p:spPr>
        <p:txBody>
          <a:bodyPr>
            <a:normAutofit/>
          </a:bodyPr>
          <a:lstStyle/>
          <a:p>
            <a:r>
              <a:rPr lang="it-IT" dirty="0" smtClean="0"/>
              <a:t/>
            </a:r>
            <a:br>
              <a:rPr lang="it-IT" dirty="0" smtClean="0"/>
            </a:br>
            <a:endParaRPr lang="it-IT" dirty="0"/>
          </a:p>
        </p:txBody>
      </p:sp>
      <p:sp>
        <p:nvSpPr>
          <p:cNvPr id="7" name="Ovale 6"/>
          <p:cNvSpPr/>
          <p:nvPr/>
        </p:nvSpPr>
        <p:spPr>
          <a:xfrm>
            <a:off x="1547664" y="3861048"/>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Factual sources</a:t>
            </a:r>
          </a:p>
          <a:p>
            <a:pPr algn="ctr"/>
            <a:r>
              <a:rPr lang="en-GB" sz="2800" b="1" dirty="0" smtClean="0"/>
              <a:t>(“</a:t>
            </a:r>
            <a:r>
              <a:rPr lang="en-GB" sz="2800" b="1" i="1" dirty="0" err="1" smtClean="0"/>
              <a:t>fonti-fatto</a:t>
            </a:r>
            <a:r>
              <a:rPr lang="en-GB" sz="2800" b="1" dirty="0" smtClean="0"/>
              <a:t>”)</a:t>
            </a:r>
            <a:endParaRPr lang="en-GB" sz="2800" b="1" dirty="0"/>
          </a:p>
        </p:txBody>
      </p:sp>
      <p:sp>
        <p:nvSpPr>
          <p:cNvPr id="9" name="Ovale 8"/>
          <p:cNvSpPr/>
          <p:nvPr/>
        </p:nvSpPr>
        <p:spPr>
          <a:xfrm>
            <a:off x="1475656" y="1700808"/>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Institutional sources </a:t>
            </a:r>
          </a:p>
          <a:p>
            <a:pPr algn="ctr"/>
            <a:r>
              <a:rPr lang="en-GB" sz="2800" b="1" dirty="0" smtClean="0"/>
              <a:t>(“</a:t>
            </a:r>
            <a:r>
              <a:rPr lang="en-GB" sz="2800" b="1" i="1" dirty="0" err="1" smtClean="0"/>
              <a:t>fonti-atto</a:t>
            </a:r>
            <a:r>
              <a:rPr lang="en-GB" sz="2800" b="1" dirty="0" smtClean="0"/>
              <a:t>”)</a:t>
            </a:r>
            <a:endParaRPr lang="en-GB" sz="2800" b="1" dirty="0"/>
          </a:p>
        </p:txBody>
      </p:sp>
      <p:sp>
        <p:nvSpPr>
          <p:cNvPr id="10" name="Freccia a destra 9"/>
          <p:cNvSpPr/>
          <p:nvPr/>
        </p:nvSpPr>
        <p:spPr>
          <a:xfrm>
            <a:off x="395536" y="213285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467544" y="429309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2" name="Connettore 4 11"/>
          <p:cNvCxnSpPr/>
          <p:nvPr/>
        </p:nvCxnSpPr>
        <p:spPr>
          <a:xfrm>
            <a:off x="4644008" y="5373216"/>
            <a:ext cx="1008112" cy="57606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5796136" y="5589240"/>
            <a:ext cx="309634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Constitutional Court is not competent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3396</TotalTime>
  <Words>319</Words>
  <Application>Microsoft Office PowerPoint</Application>
  <PresentationFormat>Presentazione su schermo (4:3)</PresentationFormat>
  <Paragraphs>77</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Private and Public law  lesson 2  The sources of law and their interaction; hierarchy among sources of law   </vt:lpstr>
      <vt:lpstr>What is a norm?   - the subjects to whom it is “addressed”:   all citizens? Some of them? Single individuals? Public bodies? No “addressee”?  </vt:lpstr>
      <vt:lpstr>What is a norm?   1. “positività” (in force and effective) 2. “coattività” (enforceable) 3. “esteriorità” (inherent to social life) 4. “generalità e astrattezza” (general, not linked to specific situations/individuals) </vt:lpstr>
      <vt:lpstr>1. “positività” (in force and effective)  - ability to express an existing interest/value among members of the community - the norm has to be effective  - if the norm is generally unobserved, this may mean that it does not express a real interest/value of the community -  text of the norm – actual content of the norm (as it is applied by Courts and economic players): any conflict? </vt:lpstr>
      <vt:lpstr>2. “coattività” (enforceable)  - Legislator provides for sanctions/fines: the norm has to be applied irrespectively of the individual’s will or intentions - examples: Art. 1516 Civil Code (rights of the purchaser); Art. 624 Criminal Code (theft) - Exception: some norms are not “supported” by sanctions/fines (e.g., norms only setting forth the ultimate aim to be pursued). This does not mean that they are not “effective” or “enforceable”. Example: Art. 4 Constitution (right to work)  </vt:lpstr>
      <vt:lpstr>3. “esteriorità” (inherent to social life; different from rules regarding each private individual only – e.g., moral or religious norms) </vt:lpstr>
      <vt:lpstr>4. “generalità e astrattezza” (general, regulating categories, not dictated by specific situations/needs of a given individual)  - Examples: Art. 58 Constitution ; Art. 575 Criminal Code; Art. 922 Civil Code;  Art. 18 Code of Civil Procedure - Exception: “special” norms; exceptional norms (e.g., suspension of procedural terms);  “legge-provvedimento”  “espropriazione” (compulsory purchase): by operation of law or by means of an administrative decision? Practical implication: different regime concerning challenges  </vt:lpstr>
      <vt:lpstr> </vt:lpstr>
      <vt:lpstr> </vt:lpstr>
      <vt:lpstr> </vt:lpstr>
      <vt:lpstr>Diapositiva 11</vt:lpstr>
      <vt:lpstr>Diapositiva 12</vt:lpstr>
      <vt:lpstr>Some remarks on the list of sources:  1- The Constitution is not mentioned: is it a “source”? 2- some sources are regulated by an “external” source 3- some sources are not expressly contemplated by the Constitution (e.g., military orders, EU-law sources, by-laws of non-territorial entities) 4- The Constitution does not contemplate custom (“consuetudini”) – but see art. 1 and 8 of the Pr. to Civil Code - and mechanisms enabling  implementation of foreign laws into Italian law 5- the “need” to take a particular action; the “state of need”; “special situations of urgency and need” (art. 77; 13 and 44 of the Constitution)</vt:lpstr>
      <vt:lpstr>Regulations:    -   implementing ordinary laws    -   supplementing ordinary laws    -   repealing ordinary laws (based on a previous act of the Parliament)    -   regulating matters uncovered by ordinary laws  </vt:lpstr>
      <vt:lpstr>Internal regulations:         </vt:lpstr>
      <vt:lpstr>Custom (“consuetudine”)  1. “contra legem”; “secundum legem”; “praeter legem”  2. Is “desuetudine” (custom leading to ordinary laws being disregarded) admissible?  3. The main features of “custom”: uniform and constantly repeated behavior by the generality of members of the community + “opinio iuris ac necessitatis”  4. The gathering of custom laws: do “registers” have formal authority? [Art. 9 Pr. to Civil Code: “registered” custom is assumed as existing, unless contrary evidence is provided]  5. Constitutional custom? Supplementing (or amending?) the Constitution; creating new institutions</vt:lpstr>
      <vt:lpstr>Case law  1. the Italian legal system only contemplates “codified” sources of law, but case-law is extremely important  2. example: Art. 923 Civil Code (possession of abandoned goods)  3. What if several norms seem applicable?  4. Is interpretation affected by subjective factors?   5. So, is case law a source of law?  </vt:lpstr>
      <vt:lpstr>Case law (follows)  6. Art. 2909 Civil Code: the Court decisions bind all parties, their successor and assigns, as well as any third party involved  7. the role played by the Supreme Court (uniformity in the application of law). Are there binding precedents?  8. May the Judge base his/her decisions on “equità”? (a) the parties  so request and the dispute involves disposable rights; (b) the dispute value is lower than a given threshold. If so, may the Judge “create” law?  </vt:lpstr>
      <vt:lpstr>National labor agreements  1. Article 39 Constitution: collective agreements entered into by “registered” Unions bind all persons belonging to the relevant category  2. Individual labor agreements bind the relevant parties only  3. Collective agreements may not be in contrast with laws or general regulations (which, in turn, may not regulate matters covered by such agreements in detail). However, in certain matters, the intervention of the legislator is essential (as stated by the Constitutional Court: e.g., minimum wages) </vt:lpstr>
      <vt:lpstr>The opinion of scholars?  1. it is not a source of law  2. It may strongly influence the views taken by Courts and by other “players” (“indirect” application)    </vt:lpstr>
      <vt:lpstr>- Hierarchy - Chronology - Segregation of powers</vt:lpstr>
      <vt:lpstr>General principles:  1. Constitutional laws are preeminent (Art. 2 of the provisions regarding law in general)  2. Without prejudice to point 1, ordinary laws (issued by the Parliament) are preeminent (reserved matters)  3. Government may issue decisions assimilated to ordinary laws (“decreto legislativo” and “decreto-legge”). These are legitimate within the limits set out by ordinary laws</vt:lpstr>
      <vt:lpstr>1.- Regulations repealing existing norms 2.- Regulations setting forth rules regarding Ministries’ internal organization 3.- Annual measures on deregulation 4.- Regulations implementing EU law into Italian law  DEREGULATION PRIVATIZATION DEBUREAUCRATIZATION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257</cp:revision>
  <dcterms:created xsi:type="dcterms:W3CDTF">2014-02-22T15:41:35Z</dcterms:created>
  <dcterms:modified xsi:type="dcterms:W3CDTF">2015-03-02T15:21:46Z</dcterms:modified>
</cp:coreProperties>
</file>