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409" r:id="rId4"/>
    <p:sldId id="407" r:id="rId5"/>
    <p:sldId id="360" r:id="rId6"/>
    <p:sldId id="385" r:id="rId7"/>
    <p:sldId id="383" r:id="rId8"/>
    <p:sldId id="387" r:id="rId9"/>
    <p:sldId id="388" r:id="rId10"/>
    <p:sldId id="389" r:id="rId11"/>
    <p:sldId id="390" r:id="rId12"/>
    <p:sldId id="391" r:id="rId13"/>
    <p:sldId id="384" r:id="rId14"/>
    <p:sldId id="386" r:id="rId15"/>
    <p:sldId id="406" r:id="rId16"/>
    <p:sldId id="392" r:id="rId17"/>
    <p:sldId id="393" r:id="rId18"/>
    <p:sldId id="394" r:id="rId19"/>
    <p:sldId id="396" r:id="rId20"/>
    <p:sldId id="397" r:id="rId21"/>
    <p:sldId id="398" r:id="rId22"/>
    <p:sldId id="399" r:id="rId23"/>
    <p:sldId id="400" r:id="rId24"/>
    <p:sldId id="408" r:id="rId25"/>
    <p:sldId id="401" r:id="rId26"/>
    <p:sldId id="402" r:id="rId27"/>
    <p:sldId id="404" r:id="rId28"/>
    <p:sldId id="410" r:id="rId29"/>
    <p:sldId id="403" r:id="rId30"/>
    <p:sldId id="405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3537" autoAdjust="0"/>
  </p:normalViewPr>
  <p:slideViewPr>
    <p:cSldViewPr>
      <p:cViewPr>
        <p:scale>
          <a:sx n="60" d="100"/>
          <a:sy n="60" d="100"/>
        </p:scale>
        <p:origin x="1720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1FBD-17E3-4D35-9EE0-E33AACC4F1FA}" type="datetimeFigureOut">
              <a:rPr lang="it-IT" smtClean="0"/>
              <a:pPr/>
              <a:t>08/05/16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3098775"/>
          </a:xfrm>
        </p:spPr>
        <p:txBody>
          <a:bodyPr>
            <a:normAutofit/>
          </a:bodyPr>
          <a:lstStyle/>
          <a:p>
            <a:r>
              <a:rPr lang="en-US" b="1" dirty="0" smtClean="0"/>
              <a:t>Private and Public law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en-US" sz="3300" dirty="0" smtClean="0"/>
              <a:t>lesson 7</a:t>
            </a:r>
            <a:br>
              <a:rPr lang="en-US" sz="3300" dirty="0" smtClean="0"/>
            </a:br>
            <a:r>
              <a:rPr lang="en-US" b="1" dirty="0" smtClean="0"/>
              <a:t>The Independent Authorities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u="sng" dirty="0" smtClean="0">
                <a:latin typeface="+mj-lt"/>
                <a:ea typeface="+mj-ea"/>
                <a:cs typeface="+mj-cs"/>
              </a:rPr>
              <a:t>How should “</a:t>
            </a:r>
            <a:r>
              <a:rPr lang="en-US" sz="3600" b="1" u="sng" dirty="0" smtClean="0">
                <a:latin typeface="+mj-lt"/>
                <a:ea typeface="+mj-ea"/>
                <a:cs typeface="+mj-cs"/>
              </a:rPr>
              <a:t>independence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” be interpreted? Opinions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sng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UcParenBoth"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liability, in some cases, 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vis-à-vis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the public power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The I.A. must disclose all acts and decisions (and the relevant reasons/legal grounds) to public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The Government is liable for “</a:t>
            </a:r>
            <a:r>
              <a:rPr lang="en-US" sz="2800" b="1" i="1" dirty="0" smtClean="0">
                <a:latin typeface="+mj-lt"/>
                <a:ea typeface="+mj-ea"/>
                <a:cs typeface="+mj-cs"/>
              </a:rPr>
              <a:t>culpa in </a:t>
            </a:r>
            <a:r>
              <a:rPr lang="en-US" sz="2800" b="1" i="1" dirty="0" err="1" smtClean="0">
                <a:latin typeface="+mj-lt"/>
                <a:ea typeface="+mj-ea"/>
                <a:cs typeface="+mj-cs"/>
              </a:rPr>
              <a:t>eligendo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(B)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absolute independence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(similar to “Independent Commissions” in the UK). Authorities are created to tackle any abuse of power and overwhelming private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INDEPENDENCE    =    I.A.s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are not bound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by any directive by the Government. The latter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may not cancel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the I.A. decisions,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nor may it interfere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with the I.A. powers (so, opinion under (B) prevails).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On the other hand, </a:t>
            </a:r>
            <a:r>
              <a:rPr lang="en-US" sz="2800" b="1" dirty="0" smtClean="0"/>
              <a:t>I.A. decisions </a:t>
            </a:r>
            <a:r>
              <a:rPr lang="en-US" sz="2800" b="1" u="sng" dirty="0" smtClean="0"/>
              <a:t>may be challenged</a:t>
            </a:r>
            <a:r>
              <a:rPr lang="en-US" sz="2800" b="1" dirty="0" smtClean="0"/>
              <a:t> before Administrative Courts (and before the President of the Republic), for breach of law.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3995936" y="1844824"/>
            <a:ext cx="165618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3568" y="1844824"/>
            <a:ext cx="79928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I.A.s are entitled </a:t>
            </a:r>
          </a:p>
          <a:p>
            <a:pPr algn="ctr"/>
            <a:r>
              <a:rPr lang="en-US" sz="2400" b="1" dirty="0" smtClean="0"/>
              <a:t>to issue acts and decisions (</a:t>
            </a:r>
            <a:r>
              <a:rPr lang="en-US" sz="2400" b="1" u="sng" dirty="0" smtClean="0"/>
              <a:t>regulatory powers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8" name="Rettangolo 7"/>
          <p:cNvSpPr/>
          <p:nvPr/>
        </p:nvSpPr>
        <p:spPr>
          <a:xfrm>
            <a:off x="683568" y="4509120"/>
            <a:ext cx="79928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I.A.s must ensure that the individuals concerned or affected by their decisions are in a position to </a:t>
            </a:r>
            <a:r>
              <a:rPr lang="en-US" sz="2400" b="1" u="sng" dirty="0" smtClean="0"/>
              <a:t>participate</a:t>
            </a:r>
            <a:r>
              <a:rPr lang="en-US" sz="2400" b="1" dirty="0" smtClean="0"/>
              <a:t> to the proceeding and to </a:t>
            </a:r>
            <a:r>
              <a:rPr lang="en-US" sz="2400" b="1" u="sng" dirty="0" smtClean="0"/>
              <a:t>raise any counter-interest</a:t>
            </a:r>
            <a:endParaRPr lang="en-US" sz="2400" b="1" u="sng" dirty="0"/>
          </a:p>
        </p:txBody>
      </p:sp>
      <p:sp>
        <p:nvSpPr>
          <p:cNvPr id="9" name="Freccia in giù 8"/>
          <p:cNvSpPr/>
          <p:nvPr/>
        </p:nvSpPr>
        <p:spPr>
          <a:xfrm>
            <a:off x="3419872" y="3501008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su 9"/>
          <p:cNvSpPr/>
          <p:nvPr/>
        </p:nvSpPr>
        <p:spPr>
          <a:xfrm>
            <a:off x="4788024" y="350100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Some examples: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- CONSOB*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IVASS (formerly, ISVAP)*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concorrenza</a:t>
            </a:r>
            <a:r>
              <a:rPr lang="en-US" sz="2800" b="1" i="1" dirty="0" smtClean="0"/>
              <a:t> e del </a:t>
            </a:r>
            <a:r>
              <a:rPr lang="en-US" sz="2800" b="1" i="1" dirty="0" err="1" smtClean="0"/>
              <a:t>mercato</a:t>
            </a:r>
            <a:r>
              <a:rPr lang="en-US" sz="2800" b="1" i="1" dirty="0" smtClean="0"/>
              <a:t>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per la </a:t>
            </a:r>
            <a:r>
              <a:rPr lang="en-US" sz="2800" b="1" i="1" dirty="0" err="1" smtClean="0"/>
              <a:t>tutela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dati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personali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sulla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vigilanza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lavori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pubblici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examples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Some (uncertain) examples: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Consiglio</a:t>
            </a:r>
            <a:r>
              <a:rPr lang="en-US" sz="2800" b="1" i="1" dirty="0" smtClean="0"/>
              <a:t> di </a:t>
            </a:r>
            <a:r>
              <a:rPr lang="en-US" sz="2800" b="1" i="1" dirty="0" err="1" smtClean="0"/>
              <a:t>Stato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Corte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Conti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Difensore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civico</a:t>
            </a:r>
            <a:r>
              <a:rPr lang="en-US" sz="2800" b="1" i="1" dirty="0" smtClean="0"/>
              <a:t> (“Ombudsman”)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di </a:t>
            </a:r>
            <a:r>
              <a:rPr lang="en-US" sz="2800" b="1" i="1" dirty="0" err="1" smtClean="0"/>
              <a:t>vigilanza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sulle</a:t>
            </a:r>
            <a:r>
              <a:rPr lang="en-US" sz="2800" b="1" i="1" dirty="0" smtClean="0"/>
              <a:t> ONLUS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Banca </a:t>
            </a:r>
            <a:r>
              <a:rPr lang="en-US" sz="2800" b="1" i="1" dirty="0" err="1" smtClean="0"/>
              <a:t>d’Italia</a:t>
            </a:r>
            <a:r>
              <a:rPr lang="en-US" sz="2800" b="1" i="1" dirty="0" smtClean="0"/>
              <a:t>*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examples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constitutional coverage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Constitutional “coverage”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Art. 95: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responsibility of each Minister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 How could Ministries could be “responsible” for acts done by Independent Authorities?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r>
              <a:rPr lang="en-US" sz="2800" b="1" dirty="0" smtClean="0">
                <a:latin typeface="+mj-lt"/>
                <a:ea typeface="+mj-ea"/>
                <a:cs typeface="+mj-cs"/>
              </a:rPr>
              <a:t> Art. 97: “</a:t>
            </a:r>
            <a:r>
              <a:rPr lang="en-US" sz="2800" i="1" dirty="0" smtClean="0"/>
              <a:t>Public offices are organized according to the provisions of the law, in order to ensure the proper</a:t>
            </a:r>
          </a:p>
          <a:p>
            <a:r>
              <a:rPr lang="en-US" sz="2800" i="1" dirty="0" smtClean="0"/>
              <a:t>conduct and </a:t>
            </a:r>
            <a:r>
              <a:rPr lang="en-US" sz="2800" i="1" u="sng" dirty="0" smtClean="0"/>
              <a:t>impartiality</a:t>
            </a:r>
            <a:r>
              <a:rPr lang="en-US" sz="2800" i="1" dirty="0" smtClean="0"/>
              <a:t> of administration</a:t>
            </a:r>
            <a:r>
              <a:rPr lang="en-US" sz="2800" dirty="0" smtClean="0"/>
              <a:t>”.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Art. 101: 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independence of the Courts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 May “independence” be only referred to Courts?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Constitutional “coverage”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The 2002 decision of the Supreme Court on “</a:t>
            </a:r>
            <a:r>
              <a:rPr lang="en-US" sz="2800" b="1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Garante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Privacy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”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There is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no “third option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” between the legislative power and the Courts’ entitlement to solve disputes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 I.A.s are entitled to solve disputes, but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they do not represent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“special </a:t>
            </a:r>
            <a:r>
              <a:rPr lang="en-US" sz="2800" u="sng" dirty="0" smtClean="0">
                <a:latin typeface="+mj-lt"/>
                <a:ea typeface="+mj-ea"/>
                <a:cs typeface="+mj-cs"/>
              </a:rPr>
              <a:t>judges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” (this would be conflict with the Constitution)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 I.A. decisions may be challenged before Court (or before the President). In such case, the I.A. are entitled to take part in the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Citizens’ right to inspect files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Art. 4 and 21 of the Law no. 241/1990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Citizens’ right to have access to acts, deeds and files of Independent Authorities; they may also inspect and ascertain the legal basis and factual backgrounds / reasons on which decisions are based; they may ascertain whether procedural rules were complied with</a:t>
            </a:r>
            <a:endParaRPr lang="en-US" sz="2800" b="1" u="sng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283968" y="2276872"/>
            <a:ext cx="936104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971600" y="2060848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Regions’ exclusive power to act</a:t>
            </a:r>
            <a:endParaRPr lang="en-US" sz="2300" b="1" dirty="0"/>
          </a:p>
        </p:txBody>
      </p:sp>
      <p:sp>
        <p:nvSpPr>
          <p:cNvPr id="7" name="Ovale 6"/>
          <p:cNvSpPr/>
          <p:nvPr/>
        </p:nvSpPr>
        <p:spPr>
          <a:xfrm>
            <a:off x="971600" y="3717032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Powers to be jointly exercised by the State and Regions</a:t>
            </a:r>
            <a:endParaRPr lang="en-US" sz="2000" b="1" dirty="0"/>
          </a:p>
        </p:txBody>
      </p:sp>
      <p:sp>
        <p:nvSpPr>
          <p:cNvPr id="8" name="Ovale 7"/>
          <p:cNvSpPr/>
          <p:nvPr/>
        </p:nvSpPr>
        <p:spPr>
          <a:xfrm>
            <a:off x="971600" y="5229200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State’s exclusive power to act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188640"/>
            <a:ext cx="7772400" cy="626469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300" b="1" u="sng" dirty="0" smtClean="0"/>
              <a:t>INDEX</a:t>
            </a:r>
            <a:br>
              <a:rPr lang="en-US" sz="3300" b="1" u="sng" dirty="0" smtClean="0"/>
            </a:br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r>
              <a:rPr lang="en-US" sz="3300" b="1" dirty="0" smtClean="0"/>
              <a:t>- </a:t>
            </a:r>
            <a:r>
              <a:rPr lang="en-US" sz="3300" i="1" dirty="0" smtClean="0"/>
              <a:t>the Independent Authorities: </a:t>
            </a:r>
            <a:r>
              <a:rPr lang="en-US" sz="3300" b="1" i="1" dirty="0" smtClean="0"/>
              <a:t>main features</a:t>
            </a: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>- are Independent Authorities </a:t>
            </a:r>
            <a:r>
              <a:rPr lang="en-US" sz="3300" b="1" i="1" dirty="0" smtClean="0"/>
              <a:t>legitimate from a constitutional point of view</a:t>
            </a:r>
            <a:r>
              <a:rPr lang="en-US" sz="3300" i="1" dirty="0" smtClean="0"/>
              <a:t>? What is their constitutional coverage?</a:t>
            </a:r>
            <a:br>
              <a:rPr lang="en-US" sz="3300" i="1" dirty="0" smtClean="0"/>
            </a:b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>- the citizens’ right to have </a:t>
            </a:r>
            <a:r>
              <a:rPr lang="en-US" sz="3300" b="1" i="1" dirty="0" smtClean="0"/>
              <a:t>access to Authorities’ documents and files</a:t>
            </a:r>
            <a:r>
              <a:rPr lang="en-US" sz="3300" i="1" dirty="0" smtClean="0"/>
              <a:t>, and to participate to the proceedings</a:t>
            </a:r>
            <a:br>
              <a:rPr lang="en-US" sz="3300" i="1" dirty="0" smtClean="0"/>
            </a:b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sz="3300" i="1" dirty="0" smtClean="0"/>
              <a:t>- </a:t>
            </a:r>
            <a:r>
              <a:rPr lang="en-US" sz="3300" b="1" i="1" dirty="0" smtClean="0"/>
              <a:t>liabilities</a:t>
            </a:r>
            <a:r>
              <a:rPr lang="en-US" sz="3300" i="1" dirty="0" smtClean="0"/>
              <a:t> which may be incurred by the Independent Authorities</a:t>
            </a:r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971600" y="2060848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Regions’ exclusive power to act</a:t>
            </a:r>
            <a:endParaRPr lang="en-US" sz="2300" b="1" dirty="0"/>
          </a:p>
        </p:txBody>
      </p:sp>
      <p:sp>
        <p:nvSpPr>
          <p:cNvPr id="9" name="Rettangolo 8"/>
          <p:cNvSpPr/>
          <p:nvPr/>
        </p:nvSpPr>
        <p:spPr>
          <a:xfrm>
            <a:off x="4716016" y="2060848"/>
            <a:ext cx="424847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 smtClean="0"/>
              <a:t>Regions</a:t>
            </a:r>
            <a:r>
              <a:rPr lang="en-US" sz="2200" b="1" dirty="0" smtClean="0"/>
              <a:t> may create Independent Authorities in the relevant policy areas. </a:t>
            </a:r>
            <a:r>
              <a:rPr lang="en-US" sz="2200" b="1" u="sng" dirty="0" smtClean="0"/>
              <a:t>The State</a:t>
            </a:r>
            <a:r>
              <a:rPr lang="en-US" sz="2200" b="1" dirty="0" smtClean="0"/>
              <a:t> may create Independent Authorities in order to ensure minimum performance levels, to be granted in favor of all citizens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Ovale 6"/>
          <p:cNvSpPr/>
          <p:nvPr/>
        </p:nvSpPr>
        <p:spPr>
          <a:xfrm>
            <a:off x="1043608" y="3717032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Powers to be jointly exercised by the State and Regions</a:t>
            </a:r>
            <a:endParaRPr lang="en-US" sz="2000" b="1" dirty="0"/>
          </a:p>
        </p:txBody>
      </p:sp>
      <p:sp>
        <p:nvSpPr>
          <p:cNvPr id="10" name="Rettangolo 9"/>
          <p:cNvSpPr/>
          <p:nvPr/>
        </p:nvSpPr>
        <p:spPr>
          <a:xfrm>
            <a:off x="4716016" y="2060848"/>
            <a:ext cx="424847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u="sng" dirty="0" smtClean="0"/>
              <a:t>The State</a:t>
            </a:r>
            <a:r>
              <a:rPr lang="en-US" sz="1900" b="1" dirty="0" smtClean="0"/>
              <a:t> may create Independent Authorities in order to ensure minimum performance levels and to set out “</a:t>
            </a:r>
            <a:r>
              <a:rPr lang="en-US" sz="1900" b="1" i="1" dirty="0" smtClean="0"/>
              <a:t>fundamental principles</a:t>
            </a:r>
            <a:r>
              <a:rPr lang="en-US" sz="1900" b="1" dirty="0" smtClean="0"/>
              <a:t>”: under art. 117, </a:t>
            </a:r>
            <a:r>
              <a:rPr lang="en-US" sz="1900" b="1" dirty="0" err="1" smtClean="0"/>
              <a:t>para</a:t>
            </a:r>
            <a:r>
              <a:rPr lang="en-US" sz="1900" b="1" dirty="0" smtClean="0"/>
              <a:t> 3 Constitution, “</a:t>
            </a:r>
            <a:r>
              <a:rPr lang="en-US" sz="2000" i="1" dirty="0" smtClean="0"/>
              <a:t>In matters of concurrent legislation, the legislative power belongs to the Regions except for the determination of </a:t>
            </a:r>
            <a:r>
              <a:rPr lang="en-US" sz="2000" i="1" u="sng" dirty="0" smtClean="0"/>
              <a:t>fundamental principles</a:t>
            </a:r>
            <a:r>
              <a:rPr lang="en-US" sz="2000" i="1" dirty="0" smtClean="0"/>
              <a:t> which is reserved to the State</a:t>
            </a:r>
            <a:r>
              <a:rPr lang="en-US" sz="2000" dirty="0" smtClean="0"/>
              <a:t>”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Ovale 7"/>
          <p:cNvSpPr/>
          <p:nvPr/>
        </p:nvSpPr>
        <p:spPr>
          <a:xfrm>
            <a:off x="1115616" y="5229200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State’s exclusive power to act</a:t>
            </a:r>
            <a:endParaRPr lang="en-US" sz="2300" b="1" dirty="0"/>
          </a:p>
        </p:txBody>
      </p:sp>
      <p:sp>
        <p:nvSpPr>
          <p:cNvPr id="11" name="Rettangolo 10"/>
          <p:cNvSpPr/>
          <p:nvPr/>
        </p:nvSpPr>
        <p:spPr>
          <a:xfrm>
            <a:off x="4716016" y="3789040"/>
            <a:ext cx="424847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/>
              <a:t>The State may create Independent Authorities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</a:t>
            </a:r>
            <a:r>
              <a:rPr lang="en-US" sz="2800" b="1" u="sng" dirty="0" smtClean="0"/>
              <a:t>Regional</a:t>
            </a:r>
            <a:r>
              <a:rPr lang="en-US" sz="2800" b="1" dirty="0" smtClean="0"/>
              <a:t>” Independent Authorities and </a:t>
            </a:r>
            <a:r>
              <a:rPr lang="en-US" sz="2800" b="1" u="sng" dirty="0" smtClean="0"/>
              <a:t>State-created</a:t>
            </a:r>
            <a:r>
              <a:rPr lang="en-US" sz="2800" b="1" dirty="0" smtClean="0"/>
              <a:t> Independent Authorities must liaise and interact with each other.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I.A.s may be required to </a:t>
            </a:r>
            <a:r>
              <a:rPr lang="en-US" sz="2800" b="1" u="sng" dirty="0" smtClean="0"/>
              <a:t>report to the Parliament</a:t>
            </a:r>
            <a:r>
              <a:rPr lang="en-US" sz="2800" b="1" dirty="0" smtClean="0"/>
              <a:t> (however, this does not entail that they are politically responsible)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 and their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 interaction with Regions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liabilities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300" b="1" dirty="0" err="1" smtClean="0"/>
              <a:t>Originary</a:t>
            </a:r>
            <a:r>
              <a:rPr lang="en-US" sz="2300" b="1" dirty="0" smtClean="0"/>
              <a:t> approach of the Courts</a:t>
            </a:r>
            <a:r>
              <a:rPr lang="en-US" sz="2300" dirty="0" smtClean="0"/>
              <a:t>: individuals are not entitled to enforce any </a:t>
            </a:r>
            <a:r>
              <a:rPr lang="en-US" sz="2300" dirty="0" smtClean="0"/>
              <a:t>rights</a:t>
            </a:r>
            <a:br>
              <a:rPr lang="en-US" sz="2300" dirty="0" smtClean="0"/>
            </a:br>
            <a:r>
              <a:rPr lang="en-US" sz="2300" dirty="0"/>
              <a:t/>
            </a:r>
            <a:br>
              <a:rPr lang="en-US" sz="2300" dirty="0"/>
            </a:br>
            <a:r>
              <a:rPr lang="en-US" sz="2300" b="1" dirty="0" smtClean="0"/>
              <a:t>1999 decision of the Supreme Court</a:t>
            </a:r>
            <a:r>
              <a:rPr lang="en-US" sz="2300" dirty="0" smtClean="0"/>
              <a:t>: Independent Authorities may be only held liable for decisions made (no liability for omission)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 smtClean="0"/>
              <a:t>2001 decision of the Supreme Court</a:t>
            </a:r>
            <a:r>
              <a:rPr lang="en-US" sz="2300" dirty="0" smtClean="0"/>
              <a:t>: Consob </a:t>
            </a:r>
            <a:r>
              <a:rPr lang="en-US" sz="2300" u="sng" dirty="0" smtClean="0"/>
              <a:t>was held liable for lack of supervision</a:t>
            </a:r>
            <a:r>
              <a:rPr lang="en-US" sz="2300" dirty="0" smtClean="0"/>
              <a:t>. Individual is entitled to claim restoration of damages suffered as a consequence </a:t>
            </a:r>
            <a:r>
              <a:rPr lang="en-US" sz="2300" dirty="0" smtClean="0"/>
              <a:t>thereof</a:t>
            </a: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 smtClean="0"/>
              <a:t>2003 decision of the Supreme Court</a:t>
            </a:r>
            <a:r>
              <a:rPr lang="en-US" sz="2300" dirty="0" smtClean="0"/>
              <a:t>: confirmed the 2001 decision</a:t>
            </a: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 smtClean="0"/>
              <a:t>2005 decision of the Supreme Court</a:t>
            </a:r>
            <a:r>
              <a:rPr lang="en-US" sz="2300" dirty="0" smtClean="0"/>
              <a:t>: confirmed the 2001 and 2003 decisions</a:t>
            </a:r>
            <a:endParaRPr lang="en-US" sz="23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liability</a:t>
            </a:r>
            <a:r>
              <a:rPr lang="en-US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b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for omission</a:t>
            </a:r>
            <a:endParaRPr lang="en-US" sz="3900" b="1" u="sng" baseline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004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0" y="1844824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0" y="3776736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0" y="4929080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0" y="5877272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6"/>
          <p:cNvSpPr/>
          <p:nvPr/>
        </p:nvSpPr>
        <p:spPr>
          <a:xfrm>
            <a:off x="0" y="2751070"/>
            <a:ext cx="6115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According to the decision no. 500/1999 of the Supreme Court, the Independent Authorities </a:t>
            </a:r>
            <a:r>
              <a:rPr lang="en-US" sz="2800" b="1" u="sng" dirty="0" smtClean="0"/>
              <a:t>may be held liable for damages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vis-à-vis</a:t>
            </a:r>
            <a:r>
              <a:rPr lang="en-US" sz="2800" b="1" dirty="0" smtClean="0"/>
              <a:t> individuals, in case that acts or decisions are issued in breach of applicable laws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NO RESTORATION IS GRANTED IN CASE THAT </a:t>
            </a:r>
            <a:r>
              <a:rPr lang="en-US" sz="2800" b="1" u="sng" dirty="0" smtClean="0"/>
              <a:t>DAMAGES ARISE FROM </a:t>
            </a:r>
            <a:r>
              <a:rPr lang="en-US" sz="2800" b="1" u="sng" dirty="0" smtClean="0">
                <a:solidFill>
                  <a:srgbClr val="FF0000"/>
                </a:solidFill>
              </a:rPr>
              <a:t>OMISSION</a:t>
            </a:r>
            <a:r>
              <a:rPr lang="en-US" sz="2800" b="1" u="sng" dirty="0" smtClean="0"/>
              <a:t> / FAILURE TO ACT</a:t>
            </a:r>
            <a:endParaRPr lang="en-US" sz="2800" b="1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067944" y="3861048"/>
            <a:ext cx="115212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Autofit/>
          </a:bodyPr>
          <a:lstStyle/>
          <a:p>
            <a:pPr algn="l"/>
            <a:r>
              <a:rPr lang="en-US" sz="2700" b="1" dirty="0" smtClean="0"/>
              <a:t>The burden of proof must cover the following: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 smtClean="0"/>
              <a:t>- </a:t>
            </a:r>
            <a:r>
              <a:rPr lang="en-US" sz="2700" u="sng" dirty="0" smtClean="0"/>
              <a:t>negligence</a:t>
            </a:r>
            <a:r>
              <a:rPr lang="en-US" sz="2700" dirty="0" smtClean="0"/>
              <a:t> on the Authority’s part</a:t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en-US" sz="2700" u="sng" dirty="0" smtClean="0"/>
              <a:t>damage</a:t>
            </a:r>
            <a:r>
              <a:rPr lang="en-US" sz="2700" dirty="0" smtClean="0"/>
              <a:t> suffered by the claimant</a:t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en-US" sz="2700" u="sng" dirty="0" smtClean="0"/>
              <a:t>link of causation</a:t>
            </a:r>
            <a:endParaRPr lang="en-US" sz="27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576" y="1628800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Autofit/>
          </a:bodyPr>
          <a:lstStyle/>
          <a:p>
            <a:r>
              <a:rPr lang="en-US" sz="2700" u="sng" dirty="0" err="1" smtClean="0"/>
              <a:t>Banca</a:t>
            </a:r>
            <a:r>
              <a:rPr lang="en-US" sz="2700" u="sng" dirty="0" smtClean="0"/>
              <a:t> Marche/</a:t>
            </a:r>
            <a:r>
              <a:rPr lang="en-US" sz="2700" u="sng" dirty="0" err="1" smtClean="0"/>
              <a:t>Banca</a:t>
            </a:r>
            <a:r>
              <a:rPr lang="en-US" sz="2700" u="sng" dirty="0" smtClean="0"/>
              <a:t> Etruria/</a:t>
            </a:r>
            <a:r>
              <a:rPr lang="en-US" sz="2700" u="sng" dirty="0" err="1" smtClean="0"/>
              <a:t>CaRiFe</a:t>
            </a:r>
            <a:r>
              <a:rPr lang="en-US" sz="2700" u="sng" dirty="0" smtClean="0"/>
              <a:t/>
            </a:r>
            <a:br>
              <a:rPr lang="en-US" sz="2700" u="sng" dirty="0" smtClean="0"/>
            </a:br>
            <a:r>
              <a:rPr lang="en-US" sz="2700" u="sng" dirty="0" smtClean="0"/>
              <a:t/>
            </a:r>
            <a:br>
              <a:rPr lang="en-US" sz="2700" u="sng" dirty="0" smtClean="0"/>
            </a:br>
            <a:r>
              <a:rPr lang="en-US" sz="2700" u="sng" dirty="0"/>
              <a:t/>
            </a:r>
            <a:br>
              <a:rPr lang="en-US" sz="2700" u="sng" dirty="0"/>
            </a:br>
            <a:r>
              <a:rPr lang="en-US" sz="2700" u="sng" dirty="0"/>
              <a:t/>
            </a:r>
            <a:br>
              <a:rPr lang="en-US" sz="2700" u="sng" dirty="0"/>
            </a:br>
            <a:r>
              <a:rPr lang="en-US" sz="2700" u="sng" dirty="0" smtClean="0"/>
              <a:t>lack of supervision by Consob (prospectus)</a:t>
            </a:r>
            <a:br>
              <a:rPr lang="en-US" sz="2700" u="sng" dirty="0" smtClean="0"/>
            </a:br>
            <a:r>
              <a:rPr lang="en-US" sz="2700" u="sng" dirty="0" smtClean="0"/>
              <a:t/>
            </a:r>
            <a:br>
              <a:rPr lang="en-US" sz="2700" u="sng" dirty="0" smtClean="0"/>
            </a:br>
            <a:r>
              <a:rPr lang="en-US" sz="2700" u="sng" dirty="0"/>
              <a:t/>
            </a:r>
            <a:br>
              <a:rPr lang="en-US" sz="2700" u="sng" dirty="0"/>
            </a:br>
            <a:r>
              <a:rPr lang="en-US" sz="2700" u="sng" dirty="0"/>
              <a:t/>
            </a:r>
            <a:br>
              <a:rPr lang="en-US" sz="2700" u="sng" dirty="0"/>
            </a:br>
            <a:r>
              <a:rPr lang="en-US" sz="2700" u="sng" dirty="0" smtClean="0"/>
              <a:t>damage suffered by investors</a:t>
            </a:r>
            <a:endParaRPr lang="en-US" sz="27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576" y="1628800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" name="Freccia giù 2"/>
          <p:cNvSpPr/>
          <p:nvPr/>
        </p:nvSpPr>
        <p:spPr>
          <a:xfrm>
            <a:off x="3707904" y="2708920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giù 5"/>
          <p:cNvSpPr/>
          <p:nvPr/>
        </p:nvSpPr>
        <p:spPr>
          <a:xfrm>
            <a:off x="3707904" y="4329099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3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112568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The latest Supreme Court decisions have been criticized: </a:t>
            </a:r>
            <a:br>
              <a:rPr lang="en-US" sz="2000" b="1" dirty="0" smtClean="0"/>
            </a:br>
            <a:r>
              <a:rPr lang="en-US" sz="2000" dirty="0" smtClean="0"/>
              <a:t>-     the individual claims that </a:t>
            </a:r>
            <a:r>
              <a:rPr lang="en-US" sz="2000" u="sng" dirty="0" smtClean="0"/>
              <a:t>a “receivable</a:t>
            </a:r>
            <a:r>
              <a:rPr lang="en-US" sz="2000" dirty="0" smtClean="0"/>
              <a:t>” has to be paid by </a:t>
            </a:r>
            <a:r>
              <a:rPr lang="en-US" sz="2000" dirty="0" err="1" smtClean="0"/>
              <a:t>Consob</a:t>
            </a:r>
            <a:r>
              <a:rPr lang="en-US" sz="2000" dirty="0" smtClean="0"/>
              <a:t>. His restoration right, however, does not appear as </a:t>
            </a:r>
            <a:r>
              <a:rPr lang="en-US" sz="2000" dirty="0" smtClean="0"/>
              <a:t>a </a:t>
            </a:r>
            <a:r>
              <a:rPr lang="en-US" sz="2000" dirty="0" smtClean="0"/>
              <a:t>“receivable”. The activity in discussion relates to the use of </a:t>
            </a:r>
            <a:r>
              <a:rPr lang="en-US" sz="2000" i="1" u="sng" dirty="0" smtClean="0"/>
              <a:t>Authority</a:t>
            </a:r>
            <a:r>
              <a:rPr lang="en-US" sz="2000" i="1" dirty="0" smtClean="0"/>
              <a:t> (=&gt; </a:t>
            </a:r>
            <a:r>
              <a:rPr lang="en-US" sz="2000" i="1" dirty="0" err="1" smtClean="0"/>
              <a:t>interesse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legittimo</a:t>
            </a:r>
            <a:r>
              <a:rPr lang="en-US" sz="2000" dirty="0" smtClean="0"/>
              <a:t>, rather than </a:t>
            </a:r>
            <a:r>
              <a:rPr lang="en-US" sz="2000" i="1" dirty="0" err="1" smtClean="0"/>
              <a:t>diritto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soggettivo</a:t>
            </a:r>
            <a:r>
              <a:rPr lang="en-US" sz="2000" i="1" dirty="0" smtClean="0"/>
              <a:t>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 the Court draws a distinction between “</a:t>
            </a:r>
            <a:r>
              <a:rPr lang="en-US" sz="2000" b="1" u="sng" dirty="0" smtClean="0"/>
              <a:t>addressees</a:t>
            </a:r>
            <a:r>
              <a:rPr lang="en-US" sz="2000" dirty="0" smtClean="0"/>
              <a:t>” of </a:t>
            </a:r>
            <a:r>
              <a:rPr lang="en-US" sz="2000" dirty="0" err="1" smtClean="0"/>
              <a:t>Consob</a:t>
            </a:r>
            <a:r>
              <a:rPr lang="en-US" sz="2000" dirty="0" smtClean="0"/>
              <a:t> regulations (i.e., the financial intermediaries) and the “</a:t>
            </a:r>
            <a:r>
              <a:rPr lang="en-US" sz="2000" b="1" u="sng" dirty="0" smtClean="0"/>
              <a:t>beneficiaries</a:t>
            </a:r>
            <a:r>
              <a:rPr lang="en-US" sz="2000" dirty="0" smtClean="0"/>
              <a:t>” of such legislation. Such distinction, however,  appears unsatisfactory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   the administrative Court (rather than the ordinary Court) should be competent to solve the dispute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       the decisions in discussion do not clarify to what extent the judge should check or inspect the use of power by the Authority (technical discretion)</a:t>
            </a:r>
            <a:endParaRPr lang="en-US" sz="20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576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251520" y="332657"/>
            <a:ext cx="8348464" cy="6264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Some examples: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- CONSOB*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IVASS (formerly, ISVAP)*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concorrenza</a:t>
            </a:r>
            <a:r>
              <a:rPr lang="en-US" sz="2800" b="1" i="1" dirty="0" smtClean="0"/>
              <a:t> e del </a:t>
            </a:r>
            <a:r>
              <a:rPr lang="en-US" sz="2800" b="1" i="1" dirty="0" err="1" smtClean="0"/>
              <a:t>mercato</a:t>
            </a:r>
            <a:r>
              <a:rPr lang="en-US" sz="2800" b="1" i="1" dirty="0" smtClean="0"/>
              <a:t>*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Garante</a:t>
            </a:r>
            <a:r>
              <a:rPr lang="en-US" sz="2800" b="1" i="1" dirty="0" smtClean="0"/>
              <a:t> per la </a:t>
            </a:r>
            <a:r>
              <a:rPr lang="en-US" sz="2800" b="1" i="1" dirty="0" err="1" smtClean="0"/>
              <a:t>tutela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dati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personali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- </a:t>
            </a:r>
            <a:r>
              <a:rPr lang="en-US" sz="2800" b="1" i="1" dirty="0" err="1" smtClean="0"/>
              <a:t>Autorità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sulla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vigilanza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lavori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pubblici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dirty="0" smtClean="0">
                <a:latin typeface="+mj-lt"/>
                <a:ea typeface="+mj-ea"/>
                <a:cs typeface="+mj-cs"/>
              </a:rPr>
              <a:t>examples</a:t>
            </a:r>
            <a:endParaRPr lang="en-US" sz="3900" b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Autofit/>
          </a:bodyPr>
          <a:lstStyle/>
          <a:p>
            <a:pPr algn="l"/>
            <a:r>
              <a:rPr lang="en-US" sz="2700" b="1" u="sng" dirty="0" smtClean="0"/>
              <a:t>Within the scope of EU law</a:t>
            </a:r>
            <a:r>
              <a:rPr lang="en-US" sz="2700" b="1" dirty="0" smtClean="0"/>
              <a:t>: </a:t>
            </a:r>
            <a:br>
              <a:rPr lang="en-US" sz="2700" b="1" dirty="0" smtClean="0"/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>
                <a:solidFill>
                  <a:srgbClr val="00B050"/>
                </a:solidFill>
              </a:rPr>
              <a:t/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2700" b="1" dirty="0" smtClean="0"/>
              <a:t>the European Court of Justice explicitly allowed for restoration of damages claimed </a:t>
            </a:r>
            <a:r>
              <a:rPr lang="en-US" sz="2700" b="1" u="sng" dirty="0" smtClean="0"/>
              <a:t>against the European Commission</a:t>
            </a:r>
            <a:r>
              <a:rPr lang="en-US" sz="2700" b="1" dirty="0" smtClean="0"/>
              <a:t> (illegitimate antitrust decisions issued against companies)</a:t>
            </a:r>
            <a:endParaRPr lang="en-US" sz="2700" u="sng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potential liabilities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3131840" y="2708920"/>
            <a:ext cx="122413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Independent Authorities: main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04056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-    The Authorities act in specific </a:t>
            </a:r>
            <a:r>
              <a:rPr lang="en-US" sz="2800" b="1" u="sng" dirty="0" smtClean="0"/>
              <a:t>technical</a:t>
            </a:r>
            <a:r>
              <a:rPr lang="en-US" sz="2800" b="1" dirty="0" smtClean="0"/>
              <a:t> matters and policy areas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The “phenomenon” of the Authorities highlights: 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) a change in </a:t>
            </a:r>
            <a:r>
              <a:rPr lang="en-US" sz="2800" b="1" u="sng" dirty="0" smtClean="0"/>
              <a:t>the State approach to the market</a:t>
            </a:r>
            <a:r>
              <a:rPr lang="en-US" sz="2800" b="1" dirty="0" smtClean="0"/>
              <a:t>; (ii) the </a:t>
            </a:r>
            <a:r>
              <a:rPr lang="en-US" sz="2800" b="1" u="sng" dirty="0" smtClean="0"/>
              <a:t>Courts’ failure</a:t>
            </a:r>
            <a:r>
              <a:rPr lang="en-US" sz="2800" b="1" dirty="0" smtClean="0"/>
              <a:t> to cause remedy to a confused legislation; </a:t>
            </a:r>
            <a:br>
              <a:rPr lang="en-US" sz="2800" b="1" dirty="0" smtClean="0"/>
            </a:br>
            <a:r>
              <a:rPr lang="en-US" sz="2800" b="1" dirty="0" smtClean="0"/>
              <a:t>(iii) a shift from a “pyramidal” to a “polycentric” model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- The need for a </a:t>
            </a:r>
            <a:r>
              <a:rPr lang="en-US" sz="2800" b="1" u="sng" dirty="0" smtClean="0"/>
              <a:t>neutral</a:t>
            </a:r>
            <a:r>
              <a:rPr lang="en-US" sz="2800" b="1" dirty="0" smtClean="0"/>
              <a:t> and technical “entity”, specially in areas in which strong private interests come into play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The Authorities </a:t>
            </a:r>
            <a:r>
              <a:rPr lang="en-US" sz="2800" b="1" u="sng" dirty="0" smtClean="0"/>
              <a:t>do not report</a:t>
            </a:r>
            <a:r>
              <a:rPr lang="en-US" sz="2800" b="1" dirty="0" smtClean="0"/>
              <a:t> to / </a:t>
            </a:r>
            <a:r>
              <a:rPr lang="en-US" sz="2800" b="1" u="sng" dirty="0" smtClean="0"/>
              <a:t>are not liable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vis-à-vis </a:t>
            </a:r>
            <a:r>
              <a:rPr lang="en-US" sz="2800" b="1" dirty="0" smtClean="0"/>
              <a:t>the Government or the Parliament: a breach of the Constitution? Independent Authorities may be also entitled to legislate and to issue </a:t>
            </a:r>
            <a:r>
              <a:rPr lang="en-US" sz="2800" b="1" i="1" dirty="0" smtClean="0"/>
              <a:t>binding regulations</a:t>
            </a:r>
            <a:endParaRPr lang="en-US" sz="2800" b="1" i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39248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The Authorities </a:t>
            </a:r>
            <a:r>
              <a:rPr lang="en-US" sz="2800" b="1" u="sng" dirty="0" smtClean="0"/>
              <a:t>are not regulated</a:t>
            </a:r>
            <a:r>
              <a:rPr lang="en-US" sz="2800" b="1" dirty="0" smtClean="0"/>
              <a:t> by any specific act (or set of norms), except for: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Law no. 59/1997</a:t>
            </a:r>
            <a:br>
              <a:rPr lang="en-US" sz="2800" b="1" dirty="0" smtClean="0"/>
            </a:br>
            <a:r>
              <a:rPr lang="en-US" sz="2800" b="1" dirty="0" smtClean="0"/>
              <a:t>- Law no. 205/2000           procedural rules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Parentesi graffa chiusa 4"/>
          <p:cNvSpPr/>
          <p:nvPr/>
        </p:nvSpPr>
        <p:spPr>
          <a:xfrm>
            <a:off x="3419872" y="3861048"/>
            <a:ext cx="792088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23528" y="5229200"/>
            <a:ext cx="84249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There is no specific norm clarifying </a:t>
            </a:r>
          </a:p>
          <a:p>
            <a:pPr algn="ctr"/>
            <a:r>
              <a:rPr lang="en-US" sz="2400" b="1" dirty="0" smtClean="0"/>
              <a:t>the identity and common features of Independent Authorities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-    powers analogous to ordinary administrative functions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power to settle disputes and conflicts: </a:t>
            </a:r>
            <a:r>
              <a:rPr lang="en-US" sz="2800" b="1" u="sng" dirty="0" smtClean="0"/>
              <a:t>technical-discretionary powers</a:t>
            </a:r>
            <a:r>
              <a:rPr lang="en-US" sz="2800" b="1" dirty="0" smtClean="0"/>
              <a:t>; I.A. “anticipates” the Court decision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issue regulations and other “secondary” norms (to ensure application of “primary” rules); delegation by the Parliament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supervisory powers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   power to impose sanctions and fines</a:t>
            </a: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96855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Independent Authorities: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the main features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3960" y="1637184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 They are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independent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from the Government and do not fall within the scope of the principle of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political responsibility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 (art. 95 of the Constitution)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They are not “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instrumental entities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”. They are not subject to directives and controls by the State (including account control by </a:t>
            </a:r>
            <a:r>
              <a:rPr lang="en-US" sz="2800" b="1" i="1" dirty="0" smtClean="0">
                <a:latin typeface="+mj-lt"/>
                <a:ea typeface="+mj-ea"/>
                <a:cs typeface="+mj-cs"/>
              </a:rPr>
              <a:t>Corte </a:t>
            </a:r>
            <a:r>
              <a:rPr lang="en-US" sz="2800" b="1" i="1" dirty="0" err="1" smtClean="0">
                <a:latin typeface="+mj-lt"/>
                <a:ea typeface="+mj-ea"/>
                <a:cs typeface="+mj-cs"/>
              </a:rPr>
              <a:t>dei</a:t>
            </a:r>
            <a:r>
              <a:rPr lang="en-US" sz="2800" b="1" i="1" dirty="0" smtClean="0">
                <a:latin typeface="+mj-lt"/>
                <a:ea typeface="+mj-ea"/>
                <a:cs typeface="+mj-cs"/>
              </a:rPr>
              <a:t> Conti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?)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    They do not necessarily have </a:t>
            </a:r>
            <a:r>
              <a:rPr lang="en-US" sz="2800" b="1" u="sng" dirty="0" smtClean="0">
                <a:latin typeface="+mj-lt"/>
                <a:ea typeface="+mj-ea"/>
                <a:cs typeface="+mj-cs"/>
              </a:rPr>
              <a:t>legal personality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5161</TotalTime>
  <Words>962</Words>
  <Application>Microsoft Macintosh PowerPoint</Application>
  <PresentationFormat>Presentazione su schermo (4:3)</PresentationFormat>
  <Paragraphs>150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3" baseType="lpstr">
      <vt:lpstr>Calibri</vt:lpstr>
      <vt:lpstr>Arial</vt:lpstr>
      <vt:lpstr>Tema di Office</vt:lpstr>
      <vt:lpstr>Private and Public law  lesson 7 The Independent Authorities</vt:lpstr>
      <vt:lpstr>  INDEX  - the Independent Authorities: main features  - are Independent Authorities legitimate from a constitutional point of view? What is their constitutional coverage?  - the citizens’ right to have access to Authorities’ documents and files, and to participate to the proceedings  - liabilities which may be incurred by the Independent Authorities  </vt:lpstr>
      <vt:lpstr>Some examples:  - CONSOB*  - IVASS (formerly, ISVAP)*  - Autorità Garante della concorrenza e del mercato*  - Garante per la tutela dei dati personali  - Autorità sulla vigilanza dei lavori pubblici</vt:lpstr>
      <vt:lpstr>Presentazione di PowerPoint</vt:lpstr>
      <vt:lpstr>-    The Authorities act in specific technical matters and policy areas  -    The “phenomenon” of the Authorities highlights:  (i) a change in the State approach to the market; (ii) the Courts’ failure to cause remedy to a confused legislation;  (iii) a shift from a “pyramidal” to a “polycentric” model</vt:lpstr>
      <vt:lpstr>- The need for a neutral and technical “entity”, specially in areas in which strong private interests come into play  - The Authorities do not report to / are not liable vis-à-vis the Government or the Parliament: a breach of the Constitution? Independent Authorities may be also entitled to legislate and to issue binding regulations</vt:lpstr>
      <vt:lpstr>The Authorities are not regulated by any specific act (or set of norms), except for:  - Law no. 59/1997 - Law no. 205/2000           procedural rules</vt:lpstr>
      <vt:lpstr>-    powers analogous to ordinary administrative functions  -    power to settle disputes and conflicts: technical-discretionary powers; I.A. “anticipates” the Court decision  -    issue regulations and other “secondary” norms (to ensure application of “primary” rules); delegation by the Parliament  -    supervisory powers  -    power to impose sanctions and fines</vt:lpstr>
      <vt:lpstr> </vt:lpstr>
      <vt:lpstr> </vt:lpstr>
      <vt:lpstr> </vt:lpstr>
      <vt:lpstr> </vt:lpstr>
      <vt:lpstr>Some examples:  - CONSOB*  - IVASS (formerly, ISVAP)*  - Autorità Garante della concorrenza e del mercato*  - Garante per la tutela dei dati personali  - Autorità sulla vigilanza dei lavori pubblici</vt:lpstr>
      <vt:lpstr>Some (uncertain) examples:  - Consiglio di Stato and Corte dei Conti  - Difensore civico (“Ombudsman”)  - Autorità di vigilanza sulle ONLUS  - Banca d’Italia*</vt:lpstr>
      <vt:lpstr>Presentazione di PowerPoint</vt:lpstr>
      <vt:lpstr> </vt:lpstr>
      <vt:lpstr> </vt:lpstr>
      <vt:lpstr> </vt:lpstr>
      <vt:lpstr>Presentazione di PowerPoint</vt:lpstr>
      <vt:lpstr>Presentazione di PowerPoint</vt:lpstr>
      <vt:lpstr>Presentazione di PowerPoint</vt:lpstr>
      <vt:lpstr>Presentazione di PowerPoint</vt:lpstr>
      <vt:lpstr> “Regional” Independent Authorities and State-created Independent Authorities must liaise and interact with each other.   I.A.s may be required to report to the Parliament (however, this does not entail that they are politically responsible)</vt:lpstr>
      <vt:lpstr>Presentazione di PowerPoint</vt:lpstr>
      <vt:lpstr> Originary approach of the Courts: individuals are not entitled to enforce any rights  1999 decision of the Supreme Court: Independent Authorities may be only held liable for decisions made (no liability for omission)  2001 decision of the Supreme Court: Consob was held liable for lack of supervision. Individual is entitled to claim restoration of damages suffered as a consequence thereof  2003 decision of the Supreme Court: confirmed the 2001 decision  2005 decision of the Supreme Court: confirmed the 2001 and 2003 decisions</vt:lpstr>
      <vt:lpstr>According to the decision no. 500/1999 of the Supreme Court, the Independent Authorities may be held liable for damages vis-à-vis individuals, in case that acts or decisions are issued in breach of applicable laws   NO RESTORATION IS GRANTED IN CASE THAT DAMAGES ARISE FROM OMISSION / FAILURE TO ACT</vt:lpstr>
      <vt:lpstr>The burden of proof must cover the following:   - negligence on the Authority’s part - damage suffered by the claimant - link of causation</vt:lpstr>
      <vt:lpstr>Banca Marche/Banca Etruria/CaRiFe    lack of supervision by Consob (prospectus)    damage suffered by investors</vt:lpstr>
      <vt:lpstr>The latest Supreme Court decisions have been criticized:  -     the individual claims that a “receivable” has to be paid by Consob. His restoration right, however, does not appear as a “receivable”. The activity in discussion relates to the use of Authority (=&gt; interesse legittimo, rather than diritto soggettivo)  -     the Court draws a distinction between “addressees” of Consob regulations (i.e., the financial intermediaries) and the “beneficiaries” of such legislation. Such distinction, however,  appears unsatisfactory  -       the administrative Court (rather than the ordinary Court) should be competent to solve the dispute  -        the decisions in discussion do not clarify to what extent the judge should check or inspect the use of power by the Authority (technical discretion)</vt:lpstr>
      <vt:lpstr>Within the scope of EU law:      the European Court of Justice explicitly allowed for restoration of damages claimed against the European Commission (illegitimate antitrust decisions issued against companies)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Tommaso Senni</dc:creator>
  <cp:lastModifiedBy>Utente di Microsoft Office</cp:lastModifiedBy>
  <cp:revision>898</cp:revision>
  <dcterms:created xsi:type="dcterms:W3CDTF">2014-02-22T15:41:35Z</dcterms:created>
  <dcterms:modified xsi:type="dcterms:W3CDTF">2016-05-08T15:52:05Z</dcterms:modified>
</cp:coreProperties>
</file>