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4" r:id="rId1"/>
  </p:sldMasterIdLst>
  <p:notesMasterIdLst>
    <p:notesMasterId r:id="rId16"/>
  </p:notesMasterIdLst>
  <p:sldIdLst>
    <p:sldId id="283" r:id="rId2"/>
    <p:sldId id="277" r:id="rId3"/>
    <p:sldId id="257" r:id="rId4"/>
    <p:sldId id="258" r:id="rId5"/>
    <p:sldId id="259" r:id="rId6"/>
    <p:sldId id="261" r:id="rId7"/>
    <p:sldId id="266" r:id="rId8"/>
    <p:sldId id="279" r:id="rId9"/>
    <p:sldId id="280" r:id="rId10"/>
    <p:sldId id="269" r:id="rId11"/>
    <p:sldId id="270" r:id="rId12"/>
    <p:sldId id="271" r:id="rId13"/>
    <p:sldId id="272" r:id="rId14"/>
    <p:sldId id="281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  <p:clrMru>
    <a:srgbClr val="FFCC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it-IT" altLang="it-IT">
              <a:latin typeface="Arial" panose="020B0604020202020204" pitchFamily="34" charset="0"/>
              <a:cs typeface="+mn-cs"/>
            </a:endParaRPr>
          </a:p>
        </p:txBody>
      </p:sp>
      <p:sp>
        <p:nvSpPr>
          <p:cNvPr id="205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1"/>
          </a:p>
        </p:txBody>
      </p:sp>
      <p:sp>
        <p:nvSpPr>
          <p:cNvPr id="205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F2DE0F-EFBB-496E-8791-1C28A46EE3A8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A20495-F6D6-4564-A4E5-687D4636896B}" type="slidenum">
              <a:rPr lang="en-GB" altLang="it-IT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it-IT" smtClean="0">
              <a:latin typeface="Arial" charset="0"/>
              <a:cs typeface="Arial" charset="0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solidFill>
                <a:schemeClr val="bg1"/>
              </a:solidFill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63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it-IT" altLang="it-IT" noProof="1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CE2052-0477-432F-8EC7-6ACDD157B843}" type="slidenum">
              <a:rPr lang="en-GB" altLang="it-IT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altLang="it-IT" smtClean="0">
              <a:latin typeface="Arial" charset="0"/>
              <a:cs typeface="Arial" charset="0"/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25913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it-IT" altLang="it-IT" noProof="1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D3F449-D74D-433D-A90C-776CF09358DB}" type="slidenum">
              <a:rPr lang="en-GB" altLang="it-IT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it-IT" smtClean="0">
              <a:latin typeface="Arial" charset="0"/>
              <a:cs typeface="Arial" charset="0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25913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it-IT" altLang="it-IT" noProof="1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A4365B-EFB5-4E29-961E-656C7266753C}" type="slidenum">
              <a:rPr lang="en-GB" altLang="it-IT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it-IT" smtClean="0">
              <a:latin typeface="Arial" charset="0"/>
              <a:cs typeface="Arial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wrap="none" anchor="ctr"/>
          <a:lstStyle/>
          <a:p>
            <a:endParaRPr lang="it-IT" altLang="it-IT" noProof="1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8291FA-B353-4F47-B624-829BF96C1E11}" type="slidenum">
              <a:rPr lang="en-GB" altLang="it-IT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it-IT" smtClean="0">
              <a:latin typeface="Arial" charset="0"/>
              <a:cs typeface="Arial" charset="0"/>
            </a:endParaRPr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25913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it-IT" altLang="it-IT" noProof="1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B4881D-1612-4F91-9ABD-8BA3B99CB803}" type="slidenum">
              <a:rPr lang="en-GB" altLang="it-IT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it-IT" smtClean="0">
              <a:latin typeface="Arial" charset="0"/>
              <a:cs typeface="Arial" charset="0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wrap="none" anchor="ctr"/>
          <a:lstStyle/>
          <a:p>
            <a:endParaRPr lang="it-IT" altLang="it-IT" noProof="1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0B3928-715E-4DEC-B0C1-6330D953602F}" type="slidenum">
              <a:rPr lang="en-GB" altLang="it-IT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it-IT" smtClean="0">
              <a:latin typeface="Arial" charset="0"/>
              <a:cs typeface="Arial" charset="0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25913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it-IT" altLang="it-IT" noProof="1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A8BB38-E564-4A6F-BDAD-2716D7167165}" type="slidenum">
              <a:rPr lang="en-GB" altLang="it-IT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 altLang="it-IT" smtClean="0">
              <a:latin typeface="Arial" charset="0"/>
              <a:cs typeface="Arial" charset="0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25913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it-IT" altLang="it-IT" noProof="1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69BDC2-AEB6-4053-B110-B5D3ECCD0D0C}" type="slidenum">
              <a:rPr lang="en-GB" altLang="it-IT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 altLang="it-IT" smtClean="0">
              <a:latin typeface="Arial" charset="0"/>
              <a:cs typeface="Arial" charset="0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25913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it-IT" altLang="it-IT" noProof="1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D9FCE4-C647-4B22-9446-417C5B88879E}" type="slidenum">
              <a:rPr lang="en-GB" altLang="it-IT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 altLang="it-IT" smtClean="0">
              <a:latin typeface="Arial" charset="0"/>
              <a:cs typeface="Arial" charset="0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25913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it-IT" altLang="it-IT" noProof="1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56765-4A99-455A-9510-F8AE4B8FE338}" type="datetimeFigureOut">
              <a:rPr lang="en-US"/>
              <a:pPr>
                <a:defRPr/>
              </a:pPr>
              <a:t>3/29/2018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2E420-3ACC-4739-8868-7DBC440C2E60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274D4-4F77-4702-ABD0-D6D6999413EA}" type="datetimeFigureOut">
              <a:rPr lang="en-US"/>
              <a:pPr>
                <a:defRPr/>
              </a:pPr>
              <a:t>3/29/2018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7DE2C-FC6F-4A4D-BAAD-BC8FFF796D07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E35D1-401A-4E80-B92B-69DF48F91130}" type="datetimeFigureOut">
              <a:rPr lang="en-US"/>
              <a:pPr>
                <a:defRPr/>
              </a:pPr>
              <a:t>3/29/2018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44D73-3A87-4922-A3C1-A083D525A504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>
            <a:extLst>
              <a:ext uri="{FF2B5EF4-FFF2-40B4-BE49-F238E27FC236}"/>
            </a:extLst>
          </p:cNvPr>
          <p:cNvSpPr txBox="1"/>
          <p:nvPr/>
        </p:nvSpPr>
        <p:spPr>
          <a:xfrm>
            <a:off x="674688" y="971550"/>
            <a:ext cx="6000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14">
            <a:extLst>
              <a:ext uri="{FF2B5EF4-FFF2-40B4-BE49-F238E27FC236}"/>
            </a:extLst>
          </p:cNvPr>
          <p:cNvSpPr txBox="1"/>
          <p:nvPr/>
        </p:nvSpPr>
        <p:spPr>
          <a:xfrm>
            <a:off x="6999288" y="2613025"/>
            <a:ext cx="601662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FDBD2-7A21-4608-BAF7-797B6A47D1AB}" type="datetimeFigureOut">
              <a:rPr lang="en-US"/>
              <a:pPr>
                <a:defRPr/>
              </a:pPr>
              <a:t>3/29/2018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3DF7D-DD0E-4BAE-900E-AB86A75282FE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CF099-A69A-40E3-B976-2F8FE2340465}" type="datetimeFigureOut">
              <a:rPr lang="en-US"/>
              <a:pPr>
                <a:defRPr/>
              </a:pPr>
              <a:t>3/29/2018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8168C-ECB5-44D8-B79D-CF17B408DE4D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>
            <a:extLst>
              <a:ext uri="{FF2B5EF4-FFF2-40B4-BE49-F238E27FC236}"/>
            </a:extLst>
          </p:cNvPr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>
            <a:extLst>
              <a:ext uri="{FF2B5EF4-FFF2-40B4-BE49-F238E27FC236}"/>
            </a:extLst>
          </p:cNvPr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989A1-48B0-4AE6-B7C7-B0206401207E}" type="datetimeFigureOut">
              <a:rPr lang="en-US"/>
              <a:pPr>
                <a:defRPr/>
              </a:pPr>
              <a:t>3/29/2018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5513F-365C-4247-8864-40FA6B164BA3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8">
            <a:extLst>
              <a:ext uri="{FF2B5EF4-FFF2-40B4-BE49-F238E27FC236}"/>
            </a:extLst>
          </p:cNvPr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>
            <a:extLst>
              <a:ext uri="{FF2B5EF4-FFF2-40B4-BE49-F238E27FC236}"/>
            </a:extLst>
          </p:cNvPr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A0944-E9E2-4C1A-8E50-9EFF2D10835C}" type="datetimeFigureOut">
              <a:rPr lang="en-US"/>
              <a:pPr>
                <a:defRPr/>
              </a:pPr>
              <a:t>3/29/2018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7E786-048A-4022-9031-6343B43BDED5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74BEC-0C95-41F6-8639-2F711DEB1D1B}" type="datetimeFigureOut">
              <a:rPr lang="en-US"/>
              <a:pPr>
                <a:defRPr/>
              </a:pPr>
              <a:t>3/29/2018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070B1-5D27-44F9-9CBC-976D0A2D714C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BC9D-DD3C-4175-95CC-B92339BAA413}" type="datetimeFigureOut">
              <a:rPr lang="en-US"/>
              <a:pPr>
                <a:defRPr/>
              </a:pPr>
              <a:t>3/29/2018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4F7C8-3F17-4FD7-91D7-58AF0020D70E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CB074-B15A-4824-A535-F98E91E1DC87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7E070-D692-4356-94C3-3A539733F497}" type="datetimeFigureOut">
              <a:rPr lang="en-US"/>
              <a:pPr>
                <a:defRPr/>
              </a:pPr>
              <a:t>3/29/2018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73DB3-F1BB-4690-8A52-AA487F9DDF8C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F9390-59B8-4C47-A393-F73CE76E20E5}" type="datetimeFigureOut">
              <a:rPr lang="en-US"/>
              <a:pPr>
                <a:defRPr/>
              </a:pPr>
              <a:t>3/29/2018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60B44-781A-47F3-A65F-A0496EEF4EA0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D9B26-BB68-48E9-955E-A5925585F89D}" type="datetimeFigureOut">
              <a:rPr lang="en-US"/>
              <a:pPr>
                <a:defRPr/>
              </a:pPr>
              <a:t>3/29/2018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1B35A-5CFD-4C21-8032-E214079D1F9E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2D373-5B0E-4AEE-A471-31F934BC48A5}" type="datetimeFigureOut">
              <a:rPr lang="en-US"/>
              <a:pPr>
                <a:defRPr/>
              </a:pPr>
              <a:t>3/29/2018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F0235-21E9-4A9D-A159-6346AFC44593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A8C21-AEFA-4C8A-A418-2FCF771B2EEE}" type="datetimeFigureOut">
              <a:rPr lang="en-US"/>
              <a:pPr>
                <a:defRPr/>
              </a:pPr>
              <a:t>3/29/2018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D5B1D-04A4-47F3-8A27-387E434A4819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6A8B3-EB8F-4D46-8200-2D6D5134193C}" type="datetimeFigureOut">
              <a:rPr lang="en-US"/>
              <a:pPr>
                <a:defRPr/>
              </a:pPr>
              <a:t>3/29/2018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E501D-2EAE-4E1F-A8C1-09CFA91424BB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1089A-9DF5-46F1-A196-E8425B781249}" type="datetimeFigureOut">
              <a:rPr lang="en-US"/>
              <a:pPr>
                <a:defRPr/>
              </a:pPr>
              <a:t>3/29/2018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B5EC9-F691-40B0-AB0A-FDB3B488DEC3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33256-E56A-44EE-8C1D-ACAFEF893390}" type="datetimeFigureOut">
              <a:rPr lang="en-US"/>
              <a:pPr>
                <a:defRPr/>
              </a:pPr>
              <a:t>3/29/2018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DB52B-EB08-4C49-841D-22433516E58C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/>
            </a:extLst>
          </p:cNvPr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>
            <a:extLst>
              <a:ext uri="{FF2B5EF4-FFF2-40B4-BE49-F238E27FC236}"/>
            </a:extLst>
          </p:cNvPr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>
            <a:extLst>
              <a:ext uri="{FF2B5EF4-FFF2-40B4-BE49-F238E27FC236}"/>
            </a:extLst>
          </p:cNvPr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>
            <a:extLst>
              <a:ext uri="{FF2B5EF4-FFF2-40B4-BE49-F238E27FC236}"/>
            </a:extLst>
          </p:cNvPr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>
            <a:extLst>
              <a:ext uri="{FF2B5EF4-FFF2-40B4-BE49-F238E27FC236}"/>
            </a:extLst>
          </p:cNvPr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/>
            </a:extLst>
          </p:cNvPr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2" name="Title Placeholder 1"/>
          <p:cNvSpPr>
            <a:spLocks noGrp="1"/>
          </p:cNvSpPr>
          <p:nvPr>
            <p:ph type="title"/>
          </p:nvPr>
        </p:nvSpPr>
        <p:spPr bwMode="auto">
          <a:xfrm>
            <a:off x="484188" y="452438"/>
            <a:ext cx="7056437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  <a:endParaRPr lang="en-US" altLang="it-IT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7088" y="2052638"/>
            <a:ext cx="671195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Modifica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10FB2F-62F4-41E5-9318-7422C1948D07}" type="datetimeFigureOut">
              <a:rPr lang="en-US"/>
              <a:pPr>
                <a:defRPr/>
              </a:pPr>
              <a:t>3/29/2018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801" b="0" i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5D4CD8-7D0A-4958-9C92-8607D51A54C9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0" r:id="rId3"/>
    <p:sldLayoutId id="2147483779" r:id="rId4"/>
    <p:sldLayoutId id="2147483778" r:id="rId5"/>
    <p:sldLayoutId id="2147483777" r:id="rId6"/>
    <p:sldLayoutId id="2147483776" r:id="rId7"/>
    <p:sldLayoutId id="2147483775" r:id="rId8"/>
    <p:sldLayoutId id="2147483774" r:id="rId9"/>
    <p:sldLayoutId id="2147483773" r:id="rId10"/>
    <p:sldLayoutId id="2147483772" r:id="rId11"/>
    <p:sldLayoutId id="2147483783" r:id="rId12"/>
    <p:sldLayoutId id="2147483771" r:id="rId13"/>
    <p:sldLayoutId id="2147483784" r:id="rId14"/>
    <p:sldLayoutId id="2147483785" r:id="rId15"/>
    <p:sldLayoutId id="2147483770" r:id="rId16"/>
    <p:sldLayoutId id="2147483769" r:id="rId17"/>
    <p:sldLayoutId id="2147483786" r:id="rId18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779912" y="2924944"/>
            <a:ext cx="5112568" cy="1571842"/>
          </a:xfrm>
          <a:noFill/>
          <a:ln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 sz="2800" dirty="0" smtClean="0">
                <a:latin typeface="Arial" charset="0"/>
                <a:cs typeface="Arial" charset="0"/>
              </a:rPr>
              <a:t/>
            </a:r>
            <a:br>
              <a:rPr lang="en-GB" altLang="it-IT" sz="2800" dirty="0" smtClean="0">
                <a:latin typeface="Arial" charset="0"/>
                <a:cs typeface="Arial" charset="0"/>
              </a:rPr>
            </a:br>
            <a:r>
              <a:rPr lang="en-GB" altLang="it-IT" sz="3400" b="1" dirty="0" smtClean="0">
                <a:solidFill>
                  <a:srgbClr val="FFCC00"/>
                </a:solidFill>
                <a:latin typeface="Arial" charset="0"/>
                <a:cs typeface="Arial" charset="0"/>
              </a:rPr>
              <a:t>MASS MEDIA E </a:t>
            </a:r>
            <a:br>
              <a:rPr lang="en-GB" altLang="it-IT" sz="3400" b="1" dirty="0" smtClean="0">
                <a:solidFill>
                  <a:srgbClr val="FFCC00"/>
                </a:solidFill>
                <a:latin typeface="Arial" charset="0"/>
                <a:cs typeface="Arial" charset="0"/>
              </a:rPr>
            </a:br>
            <a:r>
              <a:rPr lang="en-GB" altLang="it-IT" sz="3400" b="1" dirty="0" smtClean="0">
                <a:solidFill>
                  <a:srgbClr val="FFCC00"/>
                </a:solidFill>
                <a:latin typeface="Arial" charset="0"/>
                <a:cs typeface="Arial" charset="0"/>
              </a:rPr>
              <a:t>COMUNICAZIONE</a:t>
            </a:r>
          </a:p>
        </p:txBody>
      </p:sp>
      <p:sp>
        <p:nvSpPr>
          <p:cNvPr id="12291" name="Segnaposto numero diapositiva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7265EDC-ECF5-4CC4-B2FF-3D197DB30C02}" type="slidenum">
              <a:rPr lang="en-GB" altLang="it-IT" smtClean="0">
                <a:solidFill>
                  <a:srgbClr val="FFFFFF"/>
                </a:solidFill>
                <a:latin typeface="Verdana" pitchFamily="34" charset="0"/>
              </a:rPr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altLang="it-IT" smtClean="0">
              <a:solidFill>
                <a:srgbClr val="FFFFFF"/>
              </a:solidFill>
              <a:latin typeface="Verdana" pitchFamily="34" charset="0"/>
            </a:endParaRPr>
          </a:p>
        </p:txBody>
      </p:sp>
      <p:pic>
        <p:nvPicPr>
          <p:cNvPr id="4" name="Immagine 1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225" y="539750"/>
            <a:ext cx="222408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5364088" y="5517232"/>
            <a:ext cx="2007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Gianfranco </a:t>
            </a:r>
            <a:r>
              <a:rPr lang="it-IT" dirty="0" err="1" smtClean="0"/>
              <a:t>Fabi</a:t>
            </a:r>
            <a:endParaRPr lang="it-IT" dirty="0" smtClean="0"/>
          </a:p>
          <a:p>
            <a:r>
              <a:rPr lang="it-IT" dirty="0" smtClean="0"/>
              <a:t>28 marzo 2018</a:t>
            </a:r>
            <a:endParaRPr lang="it-IT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idx="1"/>
          </p:nvPr>
        </p:nvSpPr>
        <p:spPr>
          <a:xfrm>
            <a:off x="179388" y="1752600"/>
            <a:ext cx="8964612" cy="3268663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it-IT" sz="2200" smtClean="0"/>
          </a:p>
          <a:p>
            <a:pPr eaLnBrk="1" hangingPunct="1"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Le </a:t>
            </a:r>
            <a:r>
              <a:rPr lang="en-GB" altLang="it-IT" sz="2200" u="sng" smtClean="0"/>
              <a:t>innovazioni tecnologiche</a:t>
            </a:r>
            <a:r>
              <a:rPr lang="en-GB" altLang="it-IT" sz="2200" smtClean="0"/>
              <a:t> del XX secolo hanno modificato il volto delle telecomunicazioni:</a:t>
            </a:r>
          </a:p>
          <a:p>
            <a:pPr eaLnBrk="1" hangingPunct="1">
              <a:spcBef>
                <a:spcPts val="2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it-IT" sz="800" smtClean="0"/>
          </a:p>
          <a:p>
            <a:pPr eaLnBrk="1" hangingPunct="1">
              <a:spcBef>
                <a:spcPts val="550"/>
              </a:spcBef>
              <a:buFont typeface="Verdana" pitchFamily="3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 incremento della potenza dei computer;</a:t>
            </a:r>
          </a:p>
          <a:p>
            <a:pPr eaLnBrk="1" hangingPunct="1">
              <a:spcBef>
                <a:spcPts val="550"/>
              </a:spcBef>
              <a:buFont typeface="Verdana" pitchFamily="3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 decremento dei costi dei computer;</a:t>
            </a:r>
          </a:p>
          <a:p>
            <a:pPr eaLnBrk="1" hangingPunct="1">
              <a:spcBef>
                <a:spcPts val="550"/>
              </a:spcBef>
              <a:buFont typeface="Verdana" pitchFamily="3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 sviluppo delle comunicazioni via satellite e via fibra ottica;</a:t>
            </a:r>
          </a:p>
          <a:p>
            <a:pPr eaLnBrk="1" hangingPunct="1">
              <a:spcBef>
                <a:spcPts val="550"/>
              </a:spcBef>
              <a:buFont typeface="Verdana" pitchFamily="3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 digitalizzazione dei dati </a:t>
            </a:r>
            <a:r>
              <a:rPr lang="en-GB" altLang="it-IT" sz="2200" smtClean="0">
                <a:latin typeface="Symbol" pitchFamily="18" charset="2"/>
              </a:rPr>
              <a:t></a:t>
            </a:r>
            <a:r>
              <a:rPr lang="en-GB" altLang="it-IT" sz="2200" smtClean="0"/>
              <a:t> sviluppo della </a:t>
            </a:r>
            <a:r>
              <a:rPr lang="en-GB" altLang="it-IT" sz="2200" smtClean="0">
                <a:solidFill>
                  <a:srgbClr val="FFCC00"/>
                </a:solidFill>
              </a:rPr>
              <a:t>multimedialità</a:t>
            </a:r>
            <a:r>
              <a:rPr lang="en-GB" altLang="it-IT" sz="2200" smtClean="0"/>
              <a:t> e dei </a:t>
            </a:r>
            <a:r>
              <a:rPr lang="en-GB" altLang="it-IT" sz="2200" smtClean="0">
                <a:solidFill>
                  <a:srgbClr val="FFCC00"/>
                </a:solidFill>
              </a:rPr>
              <a:t>media interattivi</a:t>
            </a:r>
            <a:r>
              <a:rPr lang="en-GB" altLang="it-IT" sz="2200" smtClean="0"/>
              <a:t>.</a:t>
            </a:r>
          </a:p>
        </p:txBody>
      </p:sp>
      <p:sp>
        <p:nvSpPr>
          <p:cNvPr id="3" name="Segnaposto numero diapositiva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EDBA80FB-CDBD-4F95-9343-A4493A3BCF64}" type="slidenum">
              <a:rPr lang="en-GB" altLang="it-IT">
                <a:solidFill>
                  <a:srgbClr val="FFFFFF"/>
                </a:solidFill>
                <a:latin typeface="Verdana" panose="020B0604030504040204" pitchFamily="34" charset="0"/>
              </a:rPr>
              <a:pPr eaLnBrk="1" hangingPunct="1">
                <a:defRPr/>
              </a:pPr>
              <a:t>10</a:t>
            </a:fld>
            <a:endParaRPr lang="en-GB" altLang="it-IT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229600" cy="4432300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550"/>
              </a:spcBef>
              <a:buClr>
                <a:srgbClr val="FFCC00"/>
              </a:buCl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>
                <a:solidFill>
                  <a:srgbClr val="FFCC00"/>
                </a:solidFill>
              </a:rPr>
              <a:t>Internet</a:t>
            </a:r>
          </a:p>
          <a:p>
            <a:pPr eaLnBrk="1" hangingPunct="1">
              <a:lnSpc>
                <a:spcPct val="90000"/>
              </a:lnSpc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it-IT" sz="2200" smtClean="0"/>
          </a:p>
          <a:p>
            <a:pPr eaLnBrk="1" hangingPunct="1">
              <a:lnSpc>
                <a:spcPct val="90000"/>
              </a:lnSpc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Nasce al Pentagono nel 1969: consente agli scienziati della Difesa statunitense di mettere in comune risorse e condividere l’uso di costosi strumenti (Arpanet). Solo grazie alle università statunitensi, Arpanet si sviluppa </a:t>
            </a:r>
          </a:p>
          <a:p>
            <a:pPr eaLnBrk="1" hangingPunct="1">
              <a:lnSpc>
                <a:spcPct val="90000"/>
              </a:lnSpc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it-IT" sz="2200" smtClean="0"/>
          </a:p>
          <a:p>
            <a:pPr eaLnBrk="1" hangingPunct="1">
              <a:lnSpc>
                <a:spcPct val="90000"/>
              </a:lnSpc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Dal 1985 la rete è cresciuta a un tasso annuo del 200%.</a:t>
            </a:r>
          </a:p>
          <a:p>
            <a:pPr eaLnBrk="1" hangingPunct="1">
              <a:lnSpc>
                <a:spcPct val="90000"/>
              </a:lnSpc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it-IT" sz="2200" smtClean="0"/>
          </a:p>
          <a:p>
            <a:pPr eaLnBrk="1" hangingPunct="1">
              <a:lnSpc>
                <a:spcPct val="90000"/>
              </a:lnSpc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Questa crescita ha escluso gli strati meno abbienti della popolazione dei paesi sviluppati e, a livello globale, i paesi più poveri </a:t>
            </a:r>
            <a:r>
              <a:rPr lang="en-GB" altLang="it-IT" sz="2200" smtClean="0">
                <a:latin typeface="Symbol" pitchFamily="18" charset="2"/>
              </a:rPr>
              <a:t></a:t>
            </a:r>
            <a:r>
              <a:rPr lang="en-GB" altLang="it-IT" sz="2200" smtClean="0"/>
              <a:t> </a:t>
            </a:r>
            <a:r>
              <a:rPr lang="en-GB" altLang="it-IT" sz="2200" smtClean="0">
                <a:solidFill>
                  <a:srgbClr val="FFCC00"/>
                </a:solidFill>
              </a:rPr>
              <a:t>divario digitale</a:t>
            </a:r>
            <a:r>
              <a:rPr lang="en-GB" altLang="it-IT" sz="2200" smtClean="0"/>
              <a:t>: disparità di accesso alle tecnologie della comunicazione elettronica.</a:t>
            </a:r>
          </a:p>
        </p:txBody>
      </p:sp>
      <p:sp>
        <p:nvSpPr>
          <p:cNvPr id="3" name="Segnaposto numero diapositiva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CA5F9453-2722-4C02-97E1-6E2A96AD228C}" type="slidenum">
              <a:rPr lang="en-GB" altLang="it-IT">
                <a:solidFill>
                  <a:srgbClr val="FFFFFF"/>
                </a:solidFill>
                <a:latin typeface="Verdana" panose="020B0604030504040204" pitchFamily="34" charset="0"/>
              </a:rPr>
              <a:pPr eaLnBrk="1" hangingPunct="1">
                <a:defRPr/>
              </a:pPr>
              <a:t>11</a:t>
            </a:fld>
            <a:endParaRPr lang="en-GB" altLang="it-IT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idx="1"/>
          </p:nvPr>
        </p:nvSpPr>
        <p:spPr>
          <a:xfrm>
            <a:off x="250825" y="2133600"/>
            <a:ext cx="8655050" cy="2419350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Aspetti </a:t>
            </a:r>
            <a:r>
              <a:rPr lang="en-GB" altLang="it-IT" sz="2200" u="sng" smtClean="0"/>
              <a:t>positivi</a:t>
            </a:r>
            <a:r>
              <a:rPr lang="en-GB" altLang="it-IT" sz="2200" smtClean="0"/>
              <a:t> di Internet:</a:t>
            </a:r>
          </a:p>
          <a:p>
            <a:pPr eaLnBrk="1" hangingPunct="1">
              <a:spcBef>
                <a:spcPts val="2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it-IT" sz="800" smtClean="0"/>
          </a:p>
          <a:p>
            <a:pPr eaLnBrk="1" hangingPunct="1">
              <a:spcBef>
                <a:spcPts val="550"/>
              </a:spcBef>
              <a:buFont typeface="Verdana" pitchFamily="3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 promuove nuove forme di relazione elettronica che integrano o potenziano le interazioni faccia a faccia;</a:t>
            </a:r>
          </a:p>
          <a:p>
            <a:pPr eaLnBrk="1" hangingPunct="1">
              <a:spcBef>
                <a:spcPts val="2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it-IT" sz="800" smtClean="0"/>
          </a:p>
          <a:p>
            <a:pPr eaLnBrk="1" hangingPunct="1">
              <a:spcBef>
                <a:spcPts val="550"/>
              </a:spcBef>
              <a:buFont typeface="Verdana" pitchFamily="3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 facilita il superamento della distanza e della separazione;</a:t>
            </a:r>
          </a:p>
          <a:p>
            <a:pPr eaLnBrk="1" hangingPunct="1">
              <a:spcBef>
                <a:spcPts val="2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it-IT" sz="800" smtClean="0"/>
          </a:p>
          <a:p>
            <a:pPr eaLnBrk="1" hangingPunct="1">
              <a:spcBef>
                <a:spcPts val="550"/>
              </a:spcBef>
              <a:buFont typeface="Verdana" pitchFamily="3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 espande e arricchisce la rete dei rapporti sociali.</a:t>
            </a:r>
          </a:p>
        </p:txBody>
      </p:sp>
      <p:sp>
        <p:nvSpPr>
          <p:cNvPr id="3" name="Segnaposto numero diapositiva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1AE1826F-E405-470A-A4B4-4DD443486E44}" type="slidenum">
              <a:rPr lang="en-GB" altLang="it-IT">
                <a:solidFill>
                  <a:srgbClr val="FFFFFF"/>
                </a:solidFill>
                <a:latin typeface="Verdana" panose="020B0604030504040204" pitchFamily="34" charset="0"/>
              </a:rPr>
              <a:pPr eaLnBrk="1" hangingPunct="1">
                <a:defRPr/>
              </a:pPr>
              <a:t>12</a:t>
            </a:fld>
            <a:endParaRPr lang="en-GB" altLang="it-IT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458200" cy="3963988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Aspetti </a:t>
            </a:r>
            <a:r>
              <a:rPr lang="en-GB" altLang="it-IT" sz="2200" u="sng" smtClean="0"/>
              <a:t>negativi</a:t>
            </a:r>
            <a:r>
              <a:rPr lang="en-GB" altLang="it-IT" sz="2200" smtClean="0"/>
              <a:t> di Internet:</a:t>
            </a:r>
          </a:p>
          <a:p>
            <a:pPr eaLnBrk="1" hangingPunct="1">
              <a:lnSpc>
                <a:spcPct val="90000"/>
              </a:lnSpc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it-IT" sz="2200" smtClean="0"/>
          </a:p>
          <a:p>
            <a:pPr eaLnBrk="1" hangingPunct="1">
              <a:lnSpc>
                <a:spcPct val="90000"/>
              </a:lnSpc>
              <a:spcBef>
                <a:spcPts val="550"/>
              </a:spcBef>
              <a:buFont typeface="Verdana" pitchFamily="3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 spinge a trascurare le interazioni con familiari e amici;</a:t>
            </a:r>
          </a:p>
          <a:p>
            <a:pPr eaLnBrk="1" hangingPunct="1">
              <a:lnSpc>
                <a:spcPct val="90000"/>
              </a:lnSpc>
              <a:spcBef>
                <a:spcPts val="2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it-IT" sz="800" smtClean="0"/>
          </a:p>
          <a:p>
            <a:pPr eaLnBrk="1" hangingPunct="1">
              <a:lnSpc>
                <a:spcPct val="90000"/>
              </a:lnSpc>
              <a:spcBef>
                <a:spcPts val="550"/>
              </a:spcBef>
              <a:buFont typeface="Verdana" pitchFamily="3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 accentua l’isolamento sociale e l’atomizzazione;</a:t>
            </a:r>
          </a:p>
          <a:p>
            <a:pPr eaLnBrk="1" hangingPunct="1">
              <a:lnSpc>
                <a:spcPct val="90000"/>
              </a:lnSpc>
              <a:spcBef>
                <a:spcPts val="2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it-IT" sz="800" smtClean="0"/>
          </a:p>
          <a:p>
            <a:pPr eaLnBrk="1" hangingPunct="1">
              <a:lnSpc>
                <a:spcPct val="90000"/>
              </a:lnSpc>
              <a:spcBef>
                <a:spcPts val="550"/>
              </a:spcBef>
              <a:buFont typeface="Verdana" pitchFamily="3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 stravolge l’esistenza domestica offuscando la distinzione tra lavoro e famiglia;</a:t>
            </a:r>
          </a:p>
          <a:p>
            <a:pPr eaLnBrk="1" hangingPunct="1">
              <a:lnSpc>
                <a:spcPct val="90000"/>
              </a:lnSpc>
              <a:spcBef>
                <a:spcPts val="2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it-IT" sz="800" smtClean="0"/>
          </a:p>
          <a:p>
            <a:pPr eaLnBrk="1" hangingPunct="1">
              <a:lnSpc>
                <a:spcPct val="90000"/>
              </a:lnSpc>
              <a:spcBef>
                <a:spcPts val="550"/>
              </a:spcBef>
              <a:buFont typeface="Verdana" pitchFamily="3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 induce a trascurare forme di intrattenimento tradizionali (es. lettura, cinema e teatro);</a:t>
            </a:r>
          </a:p>
          <a:p>
            <a:pPr eaLnBrk="1" hangingPunct="1">
              <a:lnSpc>
                <a:spcPct val="90000"/>
              </a:lnSpc>
              <a:spcBef>
                <a:spcPts val="2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it-IT" sz="800" smtClean="0"/>
          </a:p>
          <a:p>
            <a:pPr eaLnBrk="1" hangingPunct="1">
              <a:lnSpc>
                <a:spcPct val="90000"/>
              </a:lnSpc>
              <a:spcBef>
                <a:spcPts val="550"/>
              </a:spcBef>
              <a:buFont typeface="Verdana" pitchFamily="3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 indebolisce il tessuto della vita sociale.</a:t>
            </a:r>
          </a:p>
        </p:txBody>
      </p:sp>
      <p:sp>
        <p:nvSpPr>
          <p:cNvPr id="3" name="Segnaposto numero diapositiva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7E15E257-4FF4-44A0-8D70-77F329718C90}" type="slidenum">
              <a:rPr lang="en-GB" altLang="it-IT">
                <a:solidFill>
                  <a:srgbClr val="FFFFFF"/>
                </a:solidFill>
                <a:latin typeface="Verdana" panose="020B0604030504040204" pitchFamily="34" charset="0"/>
              </a:rPr>
              <a:pPr eaLnBrk="1" hangingPunct="1">
                <a:defRPr/>
              </a:pPr>
              <a:t>13</a:t>
            </a:fld>
            <a:endParaRPr lang="en-GB" altLang="it-IT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ru-RU" sz="3200" smtClean="0"/>
              <a:t>Nuove figure professionali</a:t>
            </a:r>
          </a:p>
        </p:txBody>
      </p:sp>
      <p:sp>
        <p:nvSpPr>
          <p:cNvPr id="4505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ru-RU" smtClean="0"/>
              <a:t>Dal giornalista al Digital content manager</a:t>
            </a:r>
          </a:p>
          <a:p>
            <a:pPr eaLnBrk="1" hangingPunct="1"/>
            <a:r>
              <a:rPr lang="it-IT" altLang="ru-RU" smtClean="0"/>
              <a:t>La nascita dell’esperto in  Seo (Search engine optimation)</a:t>
            </a:r>
          </a:p>
          <a:p>
            <a:pPr eaLnBrk="1" hangingPunct="1"/>
            <a:r>
              <a:rPr lang="it-IT" altLang="ru-RU" smtClean="0"/>
              <a:t>Lo specialista dei social network</a:t>
            </a:r>
          </a:p>
          <a:p>
            <a:pPr eaLnBrk="1" hangingPunct="1"/>
            <a:r>
              <a:rPr lang="it-IT" altLang="ru-RU" smtClean="0"/>
              <a:t>Il subscription manager (farsi pagare i contenuti)</a:t>
            </a:r>
          </a:p>
          <a:p>
            <a:pPr eaLnBrk="1" hangingPunct="1"/>
            <a:r>
              <a:rPr lang="it-IT" altLang="ru-RU" smtClean="0"/>
              <a:t>Il brand journalism</a:t>
            </a:r>
          </a:p>
          <a:p>
            <a:pPr eaLnBrk="1" hangingPunct="1"/>
            <a:r>
              <a:rPr lang="it-IT" altLang="ru-RU" smtClean="0"/>
              <a:t>Il web marketing</a:t>
            </a:r>
          </a:p>
          <a:p>
            <a:pPr eaLnBrk="1" hangingPunct="1"/>
            <a:r>
              <a:rPr lang="it-IT" altLang="ru-RU" smtClean="0"/>
              <a:t>Lo stratega della web company</a:t>
            </a:r>
          </a:p>
          <a:p>
            <a:pPr eaLnBrk="1" hangingPunct="1"/>
            <a:endParaRPr lang="it-IT" alt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6775" y="1447800"/>
            <a:ext cx="6619875" cy="3328988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buFont typeface="Times New Roman" pitchFamily="18" charset="0"/>
              <a:buNone/>
            </a:pPr>
            <a:r>
              <a:rPr lang="it-IT" altLang="it-IT" sz="3200" b="1" smtClean="0">
                <a:solidFill>
                  <a:srgbClr val="FFCC00"/>
                </a:solidFill>
                <a:latin typeface="Times New Roman" pitchFamily="18" charset="0"/>
              </a:rPr>
              <a:t>Parte I: i mass media</a:t>
            </a:r>
          </a:p>
        </p:txBody>
      </p:sp>
      <p:sp>
        <p:nvSpPr>
          <p:cNvPr id="409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66775" y="4776788"/>
            <a:ext cx="6619875" cy="862012"/>
          </a:xfrm>
        </p:spPr>
        <p:txBody>
          <a:bodyPr rtlCol="0">
            <a:normAutofit/>
          </a:bodyPr>
          <a:lstStyle/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it-IT" alt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idx="1"/>
          </p:nvPr>
        </p:nvSpPr>
        <p:spPr>
          <a:xfrm>
            <a:off x="107950" y="1125538"/>
            <a:ext cx="9036050" cy="4194175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80000"/>
              </a:lnSpc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 </a:t>
            </a:r>
          </a:p>
          <a:p>
            <a:pPr eaLnBrk="1" hangingPunct="1">
              <a:lnSpc>
                <a:spcPct val="80000"/>
              </a:lnSpc>
              <a:spcBef>
                <a:spcPts val="550"/>
              </a:spcBef>
              <a:buFont typeface="Verdana" pitchFamily="34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 La comunicazione è il processo connettivo di base di qualunque gruppo umano. Essa può essere definita, in generale, come un </a:t>
            </a:r>
            <a:r>
              <a:rPr lang="en-GB" altLang="it-IT" sz="2200" smtClean="0">
                <a:solidFill>
                  <a:srgbClr val="FFCC00"/>
                </a:solidFill>
              </a:rPr>
              <a:t>processo tramite il quale un messaggio transita da una fonte ad un emittente, secondo un determinato canale e codice, con relativo feedback</a:t>
            </a:r>
            <a:r>
              <a:rPr lang="en-GB" altLang="it-IT" sz="2200" smtClean="0"/>
              <a:t>.</a:t>
            </a:r>
          </a:p>
          <a:p>
            <a:pPr eaLnBrk="1" hangingPunct="1">
              <a:lnSpc>
                <a:spcPct val="80000"/>
              </a:lnSpc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it-IT" sz="2200" smtClean="0"/>
          </a:p>
          <a:p>
            <a:pPr eaLnBrk="1" hangingPunct="1">
              <a:lnSpc>
                <a:spcPct val="80000"/>
              </a:lnSpc>
              <a:spcBef>
                <a:spcPts val="550"/>
              </a:spcBef>
              <a:buFont typeface="Verdana" pitchFamily="34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 oltre la comunicazione interpersonale, i </a:t>
            </a:r>
            <a:r>
              <a:rPr lang="en-GB" altLang="it-IT" sz="2200" smtClean="0">
                <a:solidFill>
                  <a:srgbClr val="FFCC00"/>
                </a:solidFill>
              </a:rPr>
              <a:t>mass media sono, a partire dalla nascita della società di massa (fine XIX secolo</a:t>
            </a:r>
            <a:r>
              <a:rPr lang="en-GB" altLang="it-IT" sz="2200" smtClean="0">
                <a:solidFill>
                  <a:srgbClr val="F0D47F"/>
                </a:solidFill>
              </a:rPr>
              <a:t>) I principali canali\codici della comunicazione sociale. Essi </a:t>
            </a:r>
            <a:r>
              <a:rPr lang="en-GB" altLang="it-IT" sz="2200" smtClean="0"/>
              <a:t>influenzano l’esperienza personale e l’opinione pubblica, in quanto </a:t>
            </a:r>
            <a:r>
              <a:rPr lang="en-GB" altLang="it-IT" sz="2200" i="1" smtClean="0"/>
              <a:t>strumenti di accesso</a:t>
            </a:r>
            <a:r>
              <a:rPr lang="en-GB" altLang="it-IT" sz="2200" smtClean="0"/>
              <a:t> alla conoscenza da cui dipendono molte attività sociali.</a:t>
            </a:r>
          </a:p>
          <a:p>
            <a:pPr eaLnBrk="1" hangingPunct="1">
              <a:lnSpc>
                <a:spcPct val="80000"/>
              </a:lnSpc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it-IT" sz="2200" smtClean="0"/>
          </a:p>
        </p:txBody>
      </p:sp>
      <p:sp>
        <p:nvSpPr>
          <p:cNvPr id="7" name="Segnaposto numero diapositiva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EC62BCB1-3EF2-45EC-8F94-97C6E5195A76}" type="slidenum">
              <a:rPr lang="en-GB" altLang="it-IT">
                <a:solidFill>
                  <a:srgbClr val="FFFFFF"/>
                </a:solidFill>
                <a:latin typeface="Verdana" panose="020B0604030504040204" pitchFamily="34" charset="0"/>
              </a:rPr>
              <a:pPr eaLnBrk="1" hangingPunct="1">
                <a:defRPr/>
              </a:pPr>
              <a:t>3</a:t>
            </a:fld>
            <a:endParaRPr lang="en-GB" altLang="it-IT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2209800" y="4876800"/>
            <a:ext cx="215900" cy="433388"/>
          </a:xfrm>
          <a:prstGeom prst="downArrow">
            <a:avLst>
              <a:gd name="adj1" fmla="val 50000"/>
              <a:gd name="adj2" fmla="val 50184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6324600" y="4876800"/>
            <a:ext cx="215900" cy="433388"/>
          </a:xfrm>
          <a:prstGeom prst="downArrow">
            <a:avLst>
              <a:gd name="adj1" fmla="val 50000"/>
              <a:gd name="adj2" fmla="val 50184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676400" y="54102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80000"/>
              </a:lnSpc>
              <a:spcBef>
                <a:spcPts val="550"/>
              </a:spcBef>
              <a:buClr>
                <a:srgbClr val="FFCC0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 sz="2200">
                <a:solidFill>
                  <a:srgbClr val="FFCC00"/>
                </a:solidFill>
                <a:latin typeface="Verdana" pitchFamily="34" charset="0"/>
              </a:rPr>
              <a:t>Giornali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562600" y="54102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80000"/>
              </a:lnSpc>
              <a:spcBef>
                <a:spcPts val="550"/>
              </a:spcBef>
              <a:buClr>
                <a:srgbClr val="FFCC0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 sz="2200">
                <a:solidFill>
                  <a:srgbClr val="FFCC00"/>
                </a:solidFill>
                <a:latin typeface="Verdana" pitchFamily="34" charset="0"/>
              </a:rPr>
              <a:t>Televisione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build="p"/>
      <p:bldP spid="4098" grpId="0" animBg="1"/>
      <p:bldP spid="4099" grpId="0" animBg="1"/>
      <p:bldP spid="4100" grpId="0"/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idx="1"/>
          </p:nvPr>
        </p:nvSpPr>
        <p:spPr>
          <a:xfrm>
            <a:off x="107950" y="1524000"/>
            <a:ext cx="8928100" cy="4289425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I</a:t>
            </a:r>
            <a:r>
              <a:rPr lang="en-GB" altLang="it-IT" sz="2200" smtClean="0">
                <a:solidFill>
                  <a:srgbClr val="FFCC00"/>
                </a:solidFill>
              </a:rPr>
              <a:t> giornali</a:t>
            </a:r>
            <a:r>
              <a:rPr lang="en-GB" altLang="it-IT" sz="2200" smtClean="0"/>
              <a:t>:</a:t>
            </a:r>
          </a:p>
          <a:p>
            <a:pPr eaLnBrk="1" hangingPunct="1">
              <a:lnSpc>
                <a:spcPct val="90000"/>
              </a:lnSpc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- derivano dai pamphlet e dai fogli di informazione del ’700;</a:t>
            </a:r>
          </a:p>
          <a:p>
            <a:pPr eaLnBrk="1" hangingPunct="1">
              <a:lnSpc>
                <a:spcPct val="90000"/>
              </a:lnSpc>
              <a:spcBef>
                <a:spcPts val="550"/>
              </a:spcBef>
              <a:buFont typeface="Verdana" pitchFamily="3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 divengono ‘quotidiani’ a partire dal XIX secolo </a:t>
            </a:r>
            <a:r>
              <a:rPr lang="en-GB" altLang="it-IT" sz="2200" smtClean="0">
                <a:latin typeface="Symbol" pitchFamily="18" charset="2"/>
              </a:rPr>
              <a:t></a:t>
            </a:r>
            <a:r>
              <a:rPr lang="en-GB" altLang="it-IT" sz="2200" smtClean="0"/>
              <a:t> migliaia (o milioni) di lettori;</a:t>
            </a:r>
          </a:p>
          <a:p>
            <a:pPr eaLnBrk="1" hangingPunct="1">
              <a:lnSpc>
                <a:spcPct val="90000"/>
              </a:lnSpc>
              <a:spcBef>
                <a:spcPts val="550"/>
              </a:spcBef>
              <a:buFont typeface="Verdana" pitchFamily="3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 ospitano molti tipi di informazione in un formato ridotto e di facile riproduzione.</a:t>
            </a:r>
          </a:p>
          <a:p>
            <a:pPr eaLnBrk="1" hangingPunct="1">
              <a:lnSpc>
                <a:spcPct val="90000"/>
              </a:lnSpc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it-IT" sz="2200" smtClean="0"/>
          </a:p>
          <a:p>
            <a:pPr eaLnBrk="1" hangingPunct="1">
              <a:lnSpc>
                <a:spcPct val="90000"/>
              </a:lnSpc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I giornali sono stati a lungo il </a:t>
            </a:r>
            <a:r>
              <a:rPr lang="en-GB" altLang="it-IT" sz="2200" u="sng" smtClean="0"/>
              <a:t>principale mezzo di trasmissione delle informazioni</a:t>
            </a:r>
            <a:r>
              <a:rPr lang="en-GB" altLang="it-IT" sz="2200" smtClean="0"/>
              <a:t> a un </a:t>
            </a:r>
            <a:r>
              <a:rPr lang="en-GB" altLang="it-IT" sz="2200" u="sng" smtClean="0"/>
              <a:t>pubblico di massa</a:t>
            </a:r>
            <a:r>
              <a:rPr lang="en-GB" altLang="it-IT" sz="220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it-IT" sz="2200" smtClean="0"/>
          </a:p>
          <a:p>
            <a:pPr eaLnBrk="1" hangingPunct="1">
              <a:lnSpc>
                <a:spcPct val="90000"/>
              </a:lnSpc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L’avvento della radio, del cinema e della televisione ha ridotto l’influenza dei giornali.</a:t>
            </a:r>
          </a:p>
        </p:txBody>
      </p:sp>
      <p:sp>
        <p:nvSpPr>
          <p:cNvPr id="3" name="Segnaposto numero diapositiva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7E832B79-2822-4B1E-9F80-377677BC6C18}" type="slidenum">
              <a:rPr lang="en-GB" altLang="it-IT">
                <a:solidFill>
                  <a:srgbClr val="FFFFFF"/>
                </a:solidFill>
                <a:latin typeface="Verdana" panose="020B0604030504040204" pitchFamily="34" charset="0"/>
              </a:rPr>
              <a:pPr eaLnBrk="1" hangingPunct="1">
                <a:defRPr/>
              </a:pPr>
              <a:t>4</a:t>
            </a:fld>
            <a:endParaRPr lang="en-GB" altLang="it-IT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914400" y="4329113"/>
            <a:ext cx="2144713" cy="398462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550"/>
              </a:spcBef>
              <a:buClr>
                <a:srgbClr val="FFCC00"/>
              </a:buCl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>
                <a:solidFill>
                  <a:srgbClr val="FFCC00"/>
                </a:solidFill>
              </a:rPr>
              <a:t>generaliste</a:t>
            </a:r>
            <a:r>
              <a:rPr lang="en-GB" altLang="it-IT" sz="2200" smtClean="0"/>
              <a:t> </a:t>
            </a:r>
          </a:p>
        </p:txBody>
      </p:sp>
      <p:sp>
        <p:nvSpPr>
          <p:cNvPr id="16" name="Segnaposto numero diapositiva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8749F867-2348-44EC-B681-A99EAA3F54A8}" type="slidenum">
              <a:rPr lang="en-GB" altLang="it-IT">
                <a:solidFill>
                  <a:srgbClr val="FFFFFF"/>
                </a:solidFill>
                <a:latin typeface="Verdana" panose="020B0604030504040204" pitchFamily="34" charset="0"/>
              </a:rPr>
              <a:pPr eaLnBrk="1" hangingPunct="1">
                <a:defRPr/>
              </a:pPr>
              <a:t>5</a:t>
            </a:fld>
            <a:endParaRPr lang="en-GB" altLang="it-IT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76275" y="1169988"/>
            <a:ext cx="7705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550"/>
              </a:spcBef>
              <a:buClr>
                <a:srgbClr val="FFFFFF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 sz="2200">
                <a:solidFill>
                  <a:srgbClr val="FFFFFF"/>
                </a:solidFill>
                <a:latin typeface="Verdana" pitchFamily="34" charset="0"/>
              </a:rPr>
              <a:t>La </a:t>
            </a:r>
            <a:r>
              <a:rPr lang="en-GB" altLang="it-IT" sz="2200">
                <a:solidFill>
                  <a:srgbClr val="FFCC00"/>
                </a:solidFill>
                <a:latin typeface="Verdana" pitchFamily="34" charset="0"/>
              </a:rPr>
              <a:t>televisione</a:t>
            </a:r>
            <a:r>
              <a:rPr lang="en-GB" altLang="it-IT" sz="2200">
                <a:solidFill>
                  <a:srgbClr val="FFFFFF"/>
                </a:solidFill>
                <a:latin typeface="Verdana" pitchFamily="34" charset="0"/>
              </a:rPr>
              <a:t> rappresenta il più importante sviluppo verificatosi nei media nella metà del XX secolo.</a:t>
            </a:r>
          </a:p>
          <a:p>
            <a:pPr>
              <a:spcBef>
                <a:spcPts val="200"/>
              </a:spcBef>
              <a:buClr>
                <a:srgbClr val="FFFFFF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it-IT" sz="800">
              <a:solidFill>
                <a:srgbClr val="FFFFFF"/>
              </a:solidFill>
              <a:latin typeface="Verdana" pitchFamily="34" charset="0"/>
            </a:endParaRPr>
          </a:p>
          <a:p>
            <a:pPr algn="ctr">
              <a:spcBef>
                <a:spcPts val="200"/>
              </a:spcBef>
              <a:buClr>
                <a:srgbClr val="FFFFFF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it-IT" sz="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38950" y="4271963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550"/>
              </a:spcBef>
              <a:buClr>
                <a:srgbClr val="FFCC0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 sz="2200">
                <a:solidFill>
                  <a:srgbClr val="FFCC00"/>
                </a:solidFill>
                <a:latin typeface="Verdana" pitchFamily="34" charset="0"/>
              </a:rPr>
              <a:t>via satellite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687763" y="4264025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550"/>
              </a:spcBef>
              <a:buClr>
                <a:srgbClr val="FFCC0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 sz="2200">
                <a:solidFill>
                  <a:srgbClr val="FFCC00"/>
                </a:solidFill>
                <a:latin typeface="Verdana" pitchFamily="34" charset="0"/>
              </a:rPr>
              <a:t>via </a:t>
            </a:r>
            <a:r>
              <a:rPr lang="en-GB" altLang="it-IT" sz="2200">
                <a:solidFill>
                  <a:srgbClr val="FFCC66"/>
                </a:solidFill>
                <a:latin typeface="Verdana" pitchFamily="34" charset="0"/>
              </a:rPr>
              <a:t>cavo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1438" y="5135563"/>
            <a:ext cx="370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ts val="550"/>
              </a:spcBef>
              <a:buClr>
                <a:srgbClr val="FFFFFF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 sz="2200">
                <a:solidFill>
                  <a:srgbClr val="FFFFFF"/>
                </a:solidFill>
                <a:latin typeface="Verdana" pitchFamily="34" charset="0"/>
              </a:rPr>
              <a:t>- accessibili a tutti (trasmissione in chiaro);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4427538" y="3429000"/>
            <a:ext cx="215900" cy="433388"/>
          </a:xfrm>
          <a:prstGeom prst="downArrow">
            <a:avLst>
              <a:gd name="adj1" fmla="val 50000"/>
              <a:gd name="adj2" fmla="val 50184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 rot="3600000">
            <a:off x="2188368" y="3278982"/>
            <a:ext cx="246063" cy="736600"/>
          </a:xfrm>
          <a:prstGeom prst="downArrow">
            <a:avLst>
              <a:gd name="adj1" fmla="val 50000"/>
              <a:gd name="adj2" fmla="val 74839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 rot="-3240000">
            <a:off x="6263482" y="3328194"/>
            <a:ext cx="246062" cy="736600"/>
          </a:xfrm>
          <a:prstGeom prst="downArrow">
            <a:avLst>
              <a:gd name="adj1" fmla="val 50000"/>
              <a:gd name="adj2" fmla="val 74839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5875" y="5767388"/>
            <a:ext cx="3619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ts val="550"/>
              </a:spcBef>
              <a:buClr>
                <a:srgbClr val="FFFFFF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 sz="2200">
                <a:solidFill>
                  <a:srgbClr val="FFFFFF"/>
                </a:solidFill>
                <a:latin typeface="Verdana" pitchFamily="34" charset="0"/>
              </a:rPr>
              <a:t>- palinsesto prefissato.</a:t>
            </a:r>
          </a:p>
        </p:txBody>
      </p:sp>
      <p:sp>
        <p:nvSpPr>
          <p:cNvPr id="6154" name="AutoShape 10"/>
          <p:cNvSpPr>
            <a:spLocks/>
          </p:cNvSpPr>
          <p:nvPr/>
        </p:nvSpPr>
        <p:spPr bwMode="auto">
          <a:xfrm rot="-5400000">
            <a:off x="5961063" y="2190750"/>
            <a:ext cx="419100" cy="5029200"/>
          </a:xfrm>
          <a:prstGeom prst="leftBrace">
            <a:avLst>
              <a:gd name="adj1" fmla="val 100000"/>
              <a:gd name="adj2" fmla="val 50000"/>
            </a:avLst>
          </a:prstGeom>
          <a:noFill/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267200" y="5105400"/>
            <a:ext cx="487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ts val="550"/>
              </a:spcBef>
              <a:buClr>
                <a:srgbClr val="FFFFFF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 sz="2200">
                <a:solidFill>
                  <a:srgbClr val="FFFFFF"/>
                </a:solidFill>
                <a:latin typeface="Verdana" pitchFamily="34" charset="0"/>
              </a:rPr>
              <a:t>- accessibili agli abbonati (trasmissioni criptate);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305300" y="5767388"/>
            <a:ext cx="40767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ts val="550"/>
              </a:spcBef>
              <a:buClr>
                <a:srgbClr val="FFFFFF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 sz="2200">
                <a:solidFill>
                  <a:srgbClr val="FFFFFF"/>
                </a:solidFill>
                <a:latin typeface="Verdana" pitchFamily="34" charset="0"/>
              </a:rPr>
              <a:t>- palinsesto personalizzato.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312738" y="2443163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spcBef>
                <a:spcPts val="550"/>
              </a:spcBef>
              <a:buClr>
                <a:srgbClr val="FFFFFF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 sz="2200">
                <a:solidFill>
                  <a:srgbClr val="FFFFFF"/>
                </a:solidFill>
                <a:latin typeface="Verdana" pitchFamily="34" charset="0"/>
              </a:rPr>
              <a:t>Le reti televisive possono essere: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492500" y="3897313"/>
            <a:ext cx="4824413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200">
                <a:solidFill>
                  <a:srgbClr val="FFCC00"/>
                </a:solidFill>
                <a:latin typeface="Arial" charset="0"/>
              </a:rPr>
              <a:t>ad accesso condizionato</a:t>
            </a:r>
            <a:endParaRPr lang="it-IT" altLang="it-IT" sz="2200" noProof="1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build="p"/>
      <p:bldP spid="6146" grpId="0"/>
      <p:bldP spid="6147" grpId="0"/>
      <p:bldP spid="6148" grpId="0"/>
      <p:bldP spid="6149" grpId="0"/>
      <p:bldP spid="6150" grpId="0" animBg="1"/>
      <p:bldP spid="6151" grpId="0" animBg="1"/>
      <p:bldP spid="6152" grpId="0" animBg="1"/>
      <p:bldP spid="6153" grpId="0"/>
      <p:bldP spid="6154" grpId="0" animBg="1"/>
      <p:bldP spid="6155" grpId="0"/>
      <p:bldP spid="6156" grpId="0"/>
      <p:bldP spid="61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idx="1"/>
          </p:nvPr>
        </p:nvSpPr>
        <p:spPr>
          <a:xfrm>
            <a:off x="179512" y="2348880"/>
            <a:ext cx="8763000" cy="3182938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dirty="0" smtClean="0"/>
              <a:t>La television è </a:t>
            </a:r>
            <a:r>
              <a:rPr lang="en-GB" altLang="it-IT" sz="2200" dirty="0" err="1" smtClean="0"/>
              <a:t>sempre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più</a:t>
            </a:r>
            <a:r>
              <a:rPr lang="en-GB" altLang="it-IT" sz="2200" dirty="0" smtClean="0"/>
              <a:t> on demand </a:t>
            </a:r>
            <a:r>
              <a:rPr lang="en-GB" altLang="it-IT" sz="2200" dirty="0" err="1" smtClean="0"/>
              <a:t>soprattutto</a:t>
            </a:r>
            <a:r>
              <a:rPr lang="en-GB" altLang="it-IT" sz="2200" dirty="0" smtClean="0"/>
              <a:t> per </a:t>
            </a:r>
            <a:r>
              <a:rPr lang="en-GB" altLang="it-IT" sz="2200" dirty="0" err="1" smtClean="0"/>
              <a:t>i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tradizionali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generi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televisivi</a:t>
            </a:r>
            <a:r>
              <a:rPr lang="en-GB" altLang="it-IT" sz="2200" dirty="0" smtClean="0"/>
              <a:t> come </a:t>
            </a:r>
            <a:r>
              <a:rPr lang="en-GB" altLang="it-IT" sz="2200" dirty="0" err="1" smtClean="0"/>
              <a:t>i</a:t>
            </a:r>
            <a:r>
              <a:rPr lang="en-GB" altLang="it-IT" sz="2200" dirty="0" smtClean="0"/>
              <a:t> film, </a:t>
            </a:r>
            <a:r>
              <a:rPr lang="en-GB" altLang="it-IT" sz="2200" dirty="0" err="1" smtClean="0"/>
              <a:t>i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documentari</a:t>
            </a:r>
            <a:r>
              <a:rPr lang="en-GB" altLang="it-IT" sz="2200" dirty="0" smtClean="0"/>
              <a:t>, </a:t>
            </a:r>
            <a:r>
              <a:rPr lang="en-GB" altLang="it-IT" sz="2200" dirty="0" err="1" smtClean="0"/>
              <a:t>gli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sceneggiati</a:t>
            </a:r>
            <a:r>
              <a:rPr lang="en-GB" altLang="it-IT" sz="2200" dirty="0" smtClean="0"/>
              <a:t>. </a:t>
            </a:r>
          </a:p>
          <a:p>
            <a:pPr eaLnBrk="1" hangingPunct="1"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dirty="0" smtClean="0"/>
              <a:t>Le </a:t>
            </a:r>
            <a:r>
              <a:rPr lang="en-GB" altLang="it-IT" sz="2200" dirty="0" err="1" smtClean="0"/>
              <a:t>dirette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coprono</a:t>
            </a:r>
            <a:r>
              <a:rPr lang="en-GB" altLang="it-IT" sz="2200" dirty="0" smtClean="0"/>
              <a:t> in </a:t>
            </a:r>
            <a:r>
              <a:rPr lang="en-GB" altLang="it-IT" sz="2200" dirty="0" err="1" smtClean="0"/>
              <a:t>gran</a:t>
            </a:r>
            <a:r>
              <a:rPr lang="en-GB" altLang="it-IT" sz="2200" dirty="0" smtClean="0"/>
              <a:t> parte </a:t>
            </a:r>
            <a:r>
              <a:rPr lang="en-GB" altLang="it-IT" sz="2200" dirty="0" err="1" smtClean="0"/>
              <a:t>gli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avvenimenti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sportivi</a:t>
            </a:r>
            <a:r>
              <a:rPr lang="en-GB" altLang="it-IT" sz="2200" dirty="0" smtClean="0"/>
              <a:t>, </a:t>
            </a:r>
            <a:r>
              <a:rPr lang="en-GB" altLang="it-IT" sz="2200" dirty="0" err="1" smtClean="0"/>
              <a:t>i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collegamenti</a:t>
            </a:r>
            <a:r>
              <a:rPr lang="en-GB" altLang="it-IT" sz="2200" dirty="0" smtClean="0"/>
              <a:t> con </a:t>
            </a:r>
            <a:r>
              <a:rPr lang="en-GB" altLang="it-IT" sz="2200" dirty="0" err="1" smtClean="0"/>
              <a:t>eventi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di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attualità</a:t>
            </a:r>
            <a:r>
              <a:rPr lang="en-GB" altLang="it-IT" sz="2200" dirty="0" smtClean="0"/>
              <a:t>, </a:t>
            </a:r>
            <a:r>
              <a:rPr lang="en-GB" altLang="it-IT" sz="2200" dirty="0" err="1" smtClean="0"/>
              <a:t>i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notiziari</a:t>
            </a:r>
            <a:r>
              <a:rPr lang="en-GB" altLang="it-IT" sz="2200" dirty="0" smtClean="0"/>
              <a:t>.</a:t>
            </a:r>
          </a:p>
          <a:p>
            <a:pPr eaLnBrk="1" hangingPunct="1"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dirty="0" smtClean="0"/>
              <a:t>Internet </a:t>
            </a:r>
            <a:r>
              <a:rPr lang="en-GB" altLang="it-IT" sz="2200" dirty="0" err="1" smtClean="0"/>
              <a:t>sta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diventando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uno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dei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più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frequentati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sistemi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di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accesso</a:t>
            </a:r>
            <a:r>
              <a:rPr lang="en-GB" altLang="it-IT" sz="2200" dirty="0" smtClean="0"/>
              <a:t> </a:t>
            </a:r>
            <a:r>
              <a:rPr lang="en-GB" altLang="it-IT" sz="2200" dirty="0" err="1" smtClean="0"/>
              <a:t>alla</a:t>
            </a:r>
            <a:r>
              <a:rPr lang="en-GB" altLang="it-IT" sz="2200" dirty="0" smtClean="0"/>
              <a:t> television.</a:t>
            </a:r>
          </a:p>
          <a:p>
            <a:pPr eaLnBrk="1" hangingPunct="1"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it-IT" sz="2200" dirty="0" smtClean="0"/>
          </a:p>
          <a:p>
            <a:pPr eaLnBrk="1" hangingPunct="1">
              <a:spcBef>
                <a:spcPts val="2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it-IT" sz="800" dirty="0" smtClean="0"/>
          </a:p>
        </p:txBody>
      </p:sp>
      <p:sp>
        <p:nvSpPr>
          <p:cNvPr id="3" name="Segnaposto numero diapositiva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0B054A54-05BE-42E8-BE05-D522EEFAD0FD}" type="slidenum">
              <a:rPr lang="en-GB" altLang="it-IT">
                <a:solidFill>
                  <a:srgbClr val="FFFFFF"/>
                </a:solidFill>
                <a:latin typeface="Verdana" panose="020B0604030504040204" pitchFamily="34" charset="0"/>
              </a:rPr>
              <a:pPr eaLnBrk="1" hangingPunct="1">
                <a:defRPr/>
              </a:pPr>
              <a:t>6</a:t>
            </a:fld>
            <a:endParaRPr lang="en-GB" altLang="it-IT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447088" cy="1525588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550"/>
              </a:spcBef>
              <a:buClr>
                <a:srgbClr val="FFCC00"/>
              </a:buCl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>
                <a:solidFill>
                  <a:srgbClr val="FFCC00"/>
                </a:solidFill>
              </a:rPr>
              <a:t>Jean Baudrillard</a:t>
            </a:r>
          </a:p>
          <a:p>
            <a:pPr eaLnBrk="1" hangingPunct="1">
              <a:lnSpc>
                <a:spcPct val="90000"/>
              </a:lnSpc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it-IT" sz="2200" smtClean="0"/>
          </a:p>
          <a:p>
            <a:pPr eaLnBrk="1" hangingPunct="1">
              <a:lnSpc>
                <a:spcPct val="90000"/>
              </a:lnSpc>
              <a:spcBef>
                <a:spcPts val="55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it-IT" sz="2200" smtClean="0"/>
              <a:t>La televisione non </a:t>
            </a:r>
            <a:r>
              <a:rPr lang="en-GB" altLang="it-IT" sz="2200" i="1" smtClean="0"/>
              <a:t>rappresenta </a:t>
            </a:r>
            <a:r>
              <a:rPr lang="en-GB" altLang="it-IT" sz="2200" smtClean="0"/>
              <a:t>il mondo, ma definisce che </a:t>
            </a:r>
            <a:r>
              <a:rPr lang="en-GB" altLang="it-IT" sz="2200" i="1" smtClean="0"/>
              <a:t>cosa è </a:t>
            </a:r>
            <a:r>
              <a:rPr lang="en-GB" altLang="it-IT" sz="2200" smtClean="0"/>
              <a:t>il mondo in cui viviamo.</a:t>
            </a:r>
          </a:p>
        </p:txBody>
      </p:sp>
      <p:sp>
        <p:nvSpPr>
          <p:cNvPr id="9" name="Segnaposto numero diapositiva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DD68A304-792C-41C1-B1FC-141F26A48084}" type="slidenum">
              <a:rPr lang="en-GB" altLang="it-IT">
                <a:solidFill>
                  <a:srgbClr val="FFFFFF"/>
                </a:solidFill>
                <a:latin typeface="Verdana" panose="020B0604030504040204" pitchFamily="34" charset="0"/>
              </a:rPr>
              <a:pPr eaLnBrk="1" hangingPunct="1">
                <a:defRPr/>
              </a:pPr>
              <a:t>7</a:t>
            </a:fld>
            <a:endParaRPr lang="en-GB" altLang="it-IT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4427538" y="3505200"/>
            <a:ext cx="215900" cy="433388"/>
          </a:xfrm>
          <a:prstGeom prst="downArrow">
            <a:avLst>
              <a:gd name="adj1" fmla="val 50000"/>
              <a:gd name="adj2" fmla="val 50184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23850" y="3124200"/>
            <a:ext cx="84470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90000"/>
              </a:lnSpc>
              <a:spcBef>
                <a:spcPts val="550"/>
              </a:spcBef>
              <a:buClr>
                <a:srgbClr val="FFFFFF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 sz="2200">
                <a:solidFill>
                  <a:srgbClr val="FFFFFF"/>
                </a:solidFill>
                <a:latin typeface="Verdana" pitchFamily="34" charset="0"/>
              </a:rPr>
              <a:t>Non vi è più una ‘realtà’ che la televisione ci fa vedere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04800" y="5334000"/>
            <a:ext cx="84470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ts val="550"/>
              </a:spcBef>
              <a:buClr>
                <a:srgbClr val="FFFFFF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 sz="2200">
                <a:solidFill>
                  <a:srgbClr val="FFFFFF"/>
                </a:solidFill>
                <a:latin typeface="Verdana" pitchFamily="34" charset="0"/>
              </a:rPr>
              <a:t>L’iperrealtà è fatta di </a:t>
            </a:r>
            <a:r>
              <a:rPr lang="en-GB" altLang="it-IT" sz="2200">
                <a:solidFill>
                  <a:srgbClr val="FFCC00"/>
                </a:solidFill>
                <a:latin typeface="Verdana" pitchFamily="34" charset="0"/>
              </a:rPr>
              <a:t>simulacri</a:t>
            </a:r>
            <a:r>
              <a:rPr lang="en-GB" altLang="it-IT" sz="2200">
                <a:solidFill>
                  <a:srgbClr val="FFFFFF"/>
                </a:solidFill>
                <a:latin typeface="Verdana" pitchFamily="34" charset="0"/>
              </a:rPr>
              <a:t>: immagini che ricevono senso solo da altre immagini </a:t>
            </a:r>
            <a:r>
              <a:rPr lang="en-GB" altLang="it-IT" sz="2200">
                <a:solidFill>
                  <a:srgbClr val="FFFFFF"/>
                </a:solidFill>
                <a:latin typeface="Symbol" pitchFamily="18" charset="2"/>
              </a:rPr>
              <a:t></a:t>
            </a:r>
            <a:r>
              <a:rPr lang="en-GB" altLang="it-IT" sz="2200">
                <a:solidFill>
                  <a:srgbClr val="FFFFFF"/>
                </a:solidFill>
                <a:latin typeface="Verdana" pitchFamily="34" charset="0"/>
              </a:rPr>
              <a:t> non hanno fondamento in una ‘realtà esterna’.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581400" y="49530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ts val="550"/>
              </a:spcBef>
              <a:buClr>
                <a:srgbClr val="FFCC0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 sz="2200">
                <a:solidFill>
                  <a:srgbClr val="FFCC00"/>
                </a:solidFill>
                <a:latin typeface="Verdana" pitchFamily="34" charset="0"/>
              </a:rPr>
              <a:t>Iperrealtà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15913" y="3924300"/>
            <a:ext cx="84470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90000"/>
              </a:lnSpc>
              <a:spcBef>
                <a:spcPts val="550"/>
              </a:spcBef>
              <a:buClr>
                <a:srgbClr val="FFFFFF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 sz="2200">
                <a:solidFill>
                  <a:srgbClr val="FFFFFF"/>
                </a:solidFill>
                <a:latin typeface="Verdana" pitchFamily="34" charset="0"/>
              </a:rPr>
              <a:t>Essa è sostituita da una realtà ‘di grado superiore’ affidata alle immagini televisive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4427538" y="4572000"/>
            <a:ext cx="215900" cy="433388"/>
          </a:xfrm>
          <a:prstGeom prst="downArrow">
            <a:avLst>
              <a:gd name="adj1" fmla="val 50000"/>
              <a:gd name="adj2" fmla="val 50184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build="p"/>
      <p:bldP spid="13314" grpId="0" animBg="1"/>
      <p:bldP spid="13315" grpId="0"/>
      <p:bldP spid="13316" grpId="0"/>
      <p:bldP spid="13317" grpId="0"/>
      <p:bldP spid="13318" grpId="0"/>
      <p:bldP spid="133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6775" y="1447800"/>
            <a:ext cx="6619875" cy="3328988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buFont typeface="Times New Roman" pitchFamily="18" charset="0"/>
              <a:buNone/>
            </a:pPr>
            <a:r>
              <a:rPr lang="it-IT" altLang="it-IT" sz="3200" b="1" smtClean="0">
                <a:solidFill>
                  <a:srgbClr val="FFCC00"/>
                </a:solidFill>
                <a:latin typeface="Times New Roman" pitchFamily="18" charset="0"/>
              </a:rPr>
              <a:t>Parte II: Internet ed il nuovo ordine mediatico globale</a:t>
            </a:r>
          </a:p>
        </p:txBody>
      </p:sp>
      <p:sp>
        <p:nvSpPr>
          <p:cNvPr id="17411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66775" y="4776788"/>
            <a:ext cx="6619875" cy="862012"/>
          </a:xfrm>
        </p:spPr>
        <p:txBody>
          <a:bodyPr rtlCol="0">
            <a:normAutofit/>
          </a:bodyPr>
          <a:lstStyle/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it-IT" alt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8012" cy="4524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550"/>
              </a:spcBef>
              <a:buFont typeface="Verdana" pitchFamily="34" charset="0"/>
              <a:buNone/>
            </a:pPr>
            <a:r>
              <a:rPr lang="en-GB" altLang="it-IT" sz="2800" smtClean="0"/>
              <a:t>Da alcuni decenni è in atto una </a:t>
            </a:r>
          </a:p>
          <a:p>
            <a:pPr eaLnBrk="1" hangingPunct="1">
              <a:lnSpc>
                <a:spcPct val="80000"/>
              </a:lnSpc>
              <a:spcBef>
                <a:spcPts val="550"/>
              </a:spcBef>
              <a:buFont typeface="Verdana" pitchFamily="34" charset="0"/>
              <a:buNone/>
            </a:pPr>
            <a:r>
              <a:rPr lang="en-GB" altLang="it-IT" sz="2800" smtClean="0">
                <a:solidFill>
                  <a:srgbClr val="FFCC00"/>
                </a:solidFill>
              </a:rPr>
              <a:t>rivoluzione delle comunicazioni </a:t>
            </a:r>
            <a:r>
              <a:rPr lang="en-GB" altLang="it-IT" sz="2800" smtClean="0"/>
              <a:t>i cui </a:t>
            </a:r>
          </a:p>
          <a:p>
            <a:pPr eaLnBrk="1" hangingPunct="1">
              <a:lnSpc>
                <a:spcPct val="80000"/>
              </a:lnSpc>
              <a:spcBef>
                <a:spcPts val="550"/>
              </a:spcBef>
              <a:buFont typeface="Verdana" pitchFamily="34" charset="0"/>
              <a:buNone/>
            </a:pPr>
            <a:r>
              <a:rPr lang="en-GB" altLang="it-IT" sz="2800" smtClean="0"/>
              <a:t>principali fattori responsabili sono: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Verdana" pitchFamily="34" charset="0"/>
              <a:buNone/>
            </a:pPr>
            <a:endParaRPr lang="en-GB" altLang="it-IT" sz="2800" smtClean="0"/>
          </a:p>
          <a:p>
            <a:pPr eaLnBrk="1" hangingPunct="1">
              <a:lnSpc>
                <a:spcPct val="80000"/>
              </a:lnSpc>
              <a:spcBef>
                <a:spcPts val="550"/>
              </a:spcBef>
              <a:buFont typeface="Verdana" pitchFamily="34" charset="0"/>
              <a:buChar char="-"/>
            </a:pPr>
            <a:r>
              <a:rPr lang="en-GB" altLang="it-IT" sz="2800" smtClean="0"/>
              <a:t> la</a:t>
            </a:r>
            <a:r>
              <a:rPr lang="en-GB" altLang="it-IT" sz="2800" smtClean="0">
                <a:solidFill>
                  <a:srgbClr val="FFCC00"/>
                </a:solidFill>
              </a:rPr>
              <a:t> globalizzazione </a:t>
            </a:r>
            <a:r>
              <a:rPr lang="en-GB" altLang="it-IT" sz="2800" smtClean="0">
                <a:latin typeface="Symbol" pitchFamily="18" charset="2"/>
              </a:rPr>
              <a:t></a:t>
            </a:r>
            <a:r>
              <a:rPr lang="en-GB" altLang="it-IT" sz="2800" smtClean="0"/>
              <a:t> abbattimento delle frontiere; 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Verdana" pitchFamily="34" charset="0"/>
              <a:buNone/>
            </a:pPr>
            <a:endParaRPr lang="en-GB" altLang="it-IT" sz="2800" smtClean="0"/>
          </a:p>
          <a:p>
            <a:pPr eaLnBrk="1" hangingPunct="1">
              <a:lnSpc>
                <a:spcPct val="80000"/>
              </a:lnSpc>
              <a:spcBef>
                <a:spcPts val="550"/>
              </a:spcBef>
              <a:buFont typeface="Verdana" pitchFamily="34" charset="0"/>
              <a:buChar char="-"/>
            </a:pPr>
            <a:r>
              <a:rPr lang="en-GB" altLang="it-IT" sz="2800" smtClean="0"/>
              <a:t> </a:t>
            </a:r>
            <a:r>
              <a:rPr lang="en-GB" altLang="it-IT" sz="2800" smtClean="0">
                <a:solidFill>
                  <a:srgbClr val="FFCC00"/>
                </a:solidFill>
              </a:rPr>
              <a:t>Internet </a:t>
            </a:r>
            <a:r>
              <a:rPr lang="en-GB" altLang="it-IT" sz="2800" smtClean="0">
                <a:latin typeface="Symbol" pitchFamily="18" charset="2"/>
              </a:rPr>
              <a:t></a:t>
            </a:r>
            <a:r>
              <a:rPr lang="en-GB" altLang="it-IT" sz="2800" smtClean="0"/>
              <a:t> strumento di informazione, intrattenimento, pubblicità e commercio per eccellenza.</a:t>
            </a:r>
          </a:p>
          <a:p>
            <a:pPr eaLnBrk="1" hangingPunct="1"/>
            <a:endParaRPr lang="it-IT" altLang="it-IT" sz="28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e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175</TotalTime>
  <Words>703</Words>
  <Application>Microsoft Office PowerPoint</Application>
  <PresentationFormat>Presentazione su schermo (4:3)</PresentationFormat>
  <Paragraphs>106</Paragraphs>
  <Slides>14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Ione</vt:lpstr>
      <vt:lpstr> MASS MEDIA E  COMUNICAZIONE</vt:lpstr>
      <vt:lpstr>Parte I: i mass media</vt:lpstr>
      <vt:lpstr>Diapositiva 3</vt:lpstr>
      <vt:lpstr>Diapositiva 4</vt:lpstr>
      <vt:lpstr>Diapositiva 5</vt:lpstr>
      <vt:lpstr>Diapositiva 6</vt:lpstr>
      <vt:lpstr>Diapositiva 7</vt:lpstr>
      <vt:lpstr>Parte II: Internet ed il nuovo ordine mediatico globale</vt:lpstr>
      <vt:lpstr>Diapositiva 9</vt:lpstr>
      <vt:lpstr>Diapositiva 10</vt:lpstr>
      <vt:lpstr>Diapositiva 11</vt:lpstr>
      <vt:lpstr>Diapositiva 12</vt:lpstr>
      <vt:lpstr>Diapositiva 13</vt:lpstr>
      <vt:lpstr>Nuove figure professionali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MEDIA E  COMUNICAZIONE</dc:title>
  <dc:creator>gianfranco fabi</dc:creator>
  <cp:lastModifiedBy>utente</cp:lastModifiedBy>
  <cp:revision>37</cp:revision>
  <dcterms:modified xsi:type="dcterms:W3CDTF">2018-03-29T14:27:52Z</dcterms:modified>
</cp:coreProperties>
</file>