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83" r:id="rId4"/>
    <p:sldId id="257" r:id="rId5"/>
    <p:sldId id="273" r:id="rId6"/>
    <p:sldId id="272" r:id="rId7"/>
    <p:sldId id="284" r:id="rId8"/>
    <p:sldId id="279" r:id="rId9"/>
    <p:sldId id="281" r:id="rId10"/>
    <p:sldId id="277" r:id="rId11"/>
    <p:sldId id="276" r:id="rId12"/>
    <p:sldId id="280" r:id="rId13"/>
    <p:sldId id="282" r:id="rId14"/>
  </p:sldIdLst>
  <p:sldSz cx="12188825" cy="6858000"/>
  <p:notesSz cx="6858000" cy="9144000"/>
  <p:defaultTextStyle>
    <a:defPPr>
      <a:defRPr lang="it-IT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4C97"/>
    <a:srgbClr val="61B4E4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4" y="-45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2755-8C1A-D249-BE57-0CA40C903795}" type="datetime1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3082-251E-6E4B-ACA1-A2D9A983F3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449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DFD07-7450-5240-B544-175CDD596BB3}" type="datetime1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96480-4C1A-1043-81D3-D00369BA30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9204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oberto/Lavori/Snam/SNAM_2018/Esecutivi/Alberi_30cm7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6682" y="694274"/>
            <a:ext cx="7349896" cy="11847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116684" y="5317277"/>
            <a:ext cx="7232773" cy="1121768"/>
          </a:xfrm>
        </p:spPr>
        <p:txBody>
          <a:bodyPr/>
          <a:lstStyle>
            <a:lvl1pPr marL="0" indent="0" algn="l">
              <a:buNone/>
              <a:defRPr>
                <a:solidFill>
                  <a:srgbClr val="004A97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Luogo, data</a:t>
            </a:r>
            <a:endParaRPr lang="it-IT" dirty="0"/>
          </a:p>
        </p:txBody>
      </p:sp>
      <p:pic>
        <p:nvPicPr>
          <p:cNvPr id="18" name="Alberi_30cm72.jpg" descr="/Users/roberto/Lavori/Snam/SNAM_2018/Esecutivi/Alberi_30cm72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92" b="37543"/>
          <a:stretch/>
        </p:blipFill>
        <p:spPr>
          <a:xfrm>
            <a:off x="310282" y="2454997"/>
            <a:ext cx="11557667" cy="2410387"/>
          </a:xfrm>
          <a:prstGeom prst="rect">
            <a:avLst/>
          </a:prstGeom>
        </p:spPr>
      </p:pic>
      <p:sp>
        <p:nvSpPr>
          <p:cNvPr id="19" name="Ovale 18"/>
          <p:cNvSpPr/>
          <p:nvPr userDrawn="1"/>
        </p:nvSpPr>
        <p:spPr>
          <a:xfrm>
            <a:off x="953146" y="1503485"/>
            <a:ext cx="1586514" cy="15909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52" y="1614197"/>
            <a:ext cx="1409860" cy="14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6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87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6682" y="520096"/>
            <a:ext cx="3159112" cy="1431513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437324"/>
            <a:ext cx="12188825" cy="4420676"/>
          </a:xfrm>
          <a:prstGeom prst="rect">
            <a:avLst/>
          </a:prstGeom>
        </p:spPr>
      </p:pic>
      <p:sp>
        <p:nvSpPr>
          <p:cNvPr id="8" name="Ovale 7"/>
          <p:cNvSpPr/>
          <p:nvPr userDrawn="1"/>
        </p:nvSpPr>
        <p:spPr>
          <a:xfrm>
            <a:off x="984142" y="1495586"/>
            <a:ext cx="1534334" cy="1575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390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6682" y="520369"/>
            <a:ext cx="3533967" cy="1184763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0" name="Segnaposto contenuto 13"/>
          <p:cNvSpPr>
            <a:spLocks noGrp="1"/>
          </p:cNvSpPr>
          <p:nvPr>
            <p:ph sz="quarter" idx="13" hasCustomPrompt="1"/>
          </p:nvPr>
        </p:nvSpPr>
        <p:spPr>
          <a:xfrm>
            <a:off x="3282096" y="4477772"/>
            <a:ext cx="6720783" cy="1731963"/>
          </a:xfrm>
          <a:prstGeom prst="rect">
            <a:avLst/>
          </a:prstGeom>
        </p:spPr>
        <p:txBody>
          <a:bodyPr>
            <a:normAutofit/>
          </a:bodyPr>
          <a:lstStyle>
            <a:lvl1pPr marL="457120" indent="-457120" algn="l">
              <a:lnSpc>
                <a:spcPts val="4106"/>
              </a:lnSpc>
              <a:buClr>
                <a:srgbClr val="61B4E4"/>
              </a:buClr>
              <a:buFont typeface="+mj-lt"/>
              <a:buAutoNum type="arabicPeriod"/>
              <a:defRPr sz="2700"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1218987" indent="-609493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2pPr>
            <a:lvl3pPr marL="1828480" indent="-609493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3pPr>
            <a:lvl4pPr marL="2285600" indent="-457120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4pPr>
            <a:lvl5pPr marL="2895093" indent="-457120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5pPr>
          </a:lstStyle>
          <a:p>
            <a:pPr marL="342900" indent="-342900" algn="l">
              <a:lnSpc>
                <a:spcPts val="3080"/>
              </a:lnSpc>
              <a:buClr>
                <a:srgbClr val="61B4E4"/>
              </a:buClr>
              <a:buFont typeface="+mj-lt"/>
              <a:buAutoNum type="arabicPeriod"/>
            </a:pP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dolor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sit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</a:p>
          <a:p>
            <a:pPr marL="342900" indent="-342900" algn="l">
              <a:lnSpc>
                <a:spcPts val="3080"/>
              </a:lnSpc>
              <a:buClr>
                <a:srgbClr val="61B4E4"/>
              </a:buClr>
              <a:buFont typeface="+mj-lt"/>
              <a:buAutoNum type="arabicPeriod"/>
            </a:pP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Lorem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ipsum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dolor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sit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</a:p>
          <a:p>
            <a:pPr marL="342900" indent="-342900" algn="l">
              <a:lnSpc>
                <a:spcPts val="3080"/>
              </a:lnSpc>
              <a:buClr>
                <a:srgbClr val="61B4E4"/>
              </a:buClr>
              <a:buFont typeface="+mj-lt"/>
              <a:buAutoNum type="arabicPeriod"/>
            </a:pP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Lorem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ipsum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dolor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sit</a:t>
            </a:r>
            <a:endParaRPr lang="it-IT" dirty="0" smtClean="0">
              <a:solidFill>
                <a:srgbClr val="004A97"/>
              </a:solidFill>
              <a:latin typeface="Ubuntu" charset="0"/>
              <a:ea typeface="Ubuntu" charset="0"/>
              <a:cs typeface="Ubuntu" charset="0"/>
            </a:endParaRPr>
          </a:p>
          <a:p>
            <a:pPr marL="342900" indent="-342900" algn="l">
              <a:lnSpc>
                <a:spcPts val="3080"/>
              </a:lnSpc>
              <a:buClr>
                <a:srgbClr val="61B4E4"/>
              </a:buClr>
              <a:buFont typeface="+mj-lt"/>
              <a:buAutoNum type="arabicPeriod"/>
            </a:pP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Lorem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ipsum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dolor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it-IT" dirty="0" err="1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sit</a:t>
            </a:r>
            <a:r>
              <a:rPr lang="it-IT" dirty="0" smtClean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rPr>
              <a:t>  </a:t>
            </a:r>
            <a:endParaRPr lang="it-IT" dirty="0">
              <a:solidFill>
                <a:srgbClr val="004A97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" y="2437324"/>
            <a:ext cx="11709400" cy="1398076"/>
          </a:xfrm>
          <a:prstGeom prst="rect">
            <a:avLst/>
          </a:prstGeom>
        </p:spPr>
      </p:pic>
      <p:sp>
        <p:nvSpPr>
          <p:cNvPr id="6" name="Ovale 5"/>
          <p:cNvSpPr/>
          <p:nvPr userDrawn="1"/>
        </p:nvSpPr>
        <p:spPr>
          <a:xfrm>
            <a:off x="984142" y="1495586"/>
            <a:ext cx="1534334" cy="1575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7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contenuto 13"/>
          <p:cNvSpPr>
            <a:spLocks noGrp="1"/>
          </p:cNvSpPr>
          <p:nvPr>
            <p:ph sz="quarter" idx="13" hasCustomPrompt="1"/>
          </p:nvPr>
        </p:nvSpPr>
        <p:spPr>
          <a:xfrm>
            <a:off x="3971925" y="5482468"/>
            <a:ext cx="5865539" cy="11256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61B4E4"/>
              </a:buClr>
              <a:buSzPct val="350000"/>
              <a:buFont typeface="+mj-lt"/>
              <a:buNone/>
              <a:defRPr sz="2400"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1218987" indent="-609493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2pPr>
            <a:lvl3pPr marL="1828480" indent="-609493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3pPr>
            <a:lvl4pPr marL="2285600" indent="-457120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4pPr>
            <a:lvl5pPr marL="2895093" indent="-457120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it-IT" dirty="0" smtClean="0"/>
              <a:t>Fare clic per modificare gli stili 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6682" y="524941"/>
            <a:ext cx="3461414" cy="1184763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" y="2437324"/>
            <a:ext cx="11709400" cy="1398076"/>
          </a:xfrm>
          <a:prstGeom prst="rect">
            <a:avLst/>
          </a:prstGeom>
        </p:spPr>
      </p:pic>
      <p:sp>
        <p:nvSpPr>
          <p:cNvPr id="9" name="Ovale 8"/>
          <p:cNvSpPr/>
          <p:nvPr userDrawn="1"/>
        </p:nvSpPr>
        <p:spPr>
          <a:xfrm>
            <a:off x="984142" y="1495586"/>
            <a:ext cx="1534334" cy="1575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13"/>
          <p:cNvSpPr>
            <a:spLocks noGrp="1"/>
          </p:cNvSpPr>
          <p:nvPr>
            <p:ph sz="quarter" idx="14" hasCustomPrompt="1"/>
          </p:nvPr>
        </p:nvSpPr>
        <p:spPr>
          <a:xfrm>
            <a:off x="2645901" y="4669738"/>
            <a:ext cx="1180081" cy="11256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493" rtl="0" eaLnBrk="1" latinLnBrk="0" hangingPunct="1">
              <a:buClr>
                <a:srgbClr val="61B4E4"/>
              </a:buClr>
              <a:buSzPct val="350000"/>
              <a:buFont typeface="+mj-lt"/>
              <a:buNone/>
              <a:defRPr lang="it-IT" sz="8800" kern="1200" dirty="0" smtClean="0">
                <a:solidFill>
                  <a:srgbClr val="61B4E4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1218987" indent="-609493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2pPr>
            <a:lvl3pPr marL="1828480" indent="-609493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3pPr>
            <a:lvl4pPr marL="2285600" indent="-457120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4pPr>
            <a:lvl5pPr marL="2895093" indent="-457120">
              <a:buFont typeface="+mj-lt"/>
              <a:buAutoNum type="arabicPeriod"/>
              <a:defRPr b="0" i="0">
                <a:solidFill>
                  <a:srgbClr val="004A97"/>
                </a:solidFill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it-IT" dirty="0" smtClean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xmlns="" val="273386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50193" y="1600201"/>
            <a:ext cx="5442648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538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50193" y="1367383"/>
            <a:ext cx="5444763" cy="63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7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0194" y="2174875"/>
            <a:ext cx="5444764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1756" y="1367383"/>
            <a:ext cx="5387630" cy="63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7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693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522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095" y="1746956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96249" y="274639"/>
            <a:ext cx="9902235" cy="452196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8176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96249" y="274639"/>
            <a:ext cx="9902235" cy="4521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6248" y="1213914"/>
            <a:ext cx="10983137" cy="4809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rgbClr val="004A97"/>
                </a:solidFill>
                <a:latin typeface="Ubuntu"/>
                <a:cs typeface="Ubuntu"/>
              </a:defRPr>
            </a:lvl1pPr>
          </a:lstStyle>
          <a:p>
            <a:fld id="{A9FF0F44-8B71-9441-A9F6-E2CFE52682BA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596249" y="868680"/>
            <a:ext cx="9950882" cy="0"/>
          </a:xfrm>
          <a:prstGeom prst="line">
            <a:avLst/>
          </a:prstGeom>
          <a:ln w="34925">
            <a:solidFill>
              <a:srgbClr val="004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7749" y="280216"/>
            <a:ext cx="930070" cy="9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68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53" r:id="rId7"/>
    <p:sldLayoutId id="2147483663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9493" rtl="0" eaLnBrk="1" latinLnBrk="0" hangingPunct="1">
        <a:spcBef>
          <a:spcPct val="0"/>
        </a:spcBef>
        <a:buNone/>
        <a:defRPr sz="2800" kern="1200">
          <a:solidFill>
            <a:srgbClr val="004A97"/>
          </a:solidFill>
          <a:latin typeface="Ubuntu"/>
          <a:ea typeface="+mj-ea"/>
          <a:cs typeface="Ubuntu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2000" kern="1200">
          <a:solidFill>
            <a:srgbClr val="004A97"/>
          </a:solidFill>
          <a:latin typeface="Ubuntu"/>
          <a:ea typeface="+mn-ea"/>
          <a:cs typeface="Ubuntu"/>
        </a:defRPr>
      </a:lvl1pPr>
      <a:lvl2pPr marL="990427" indent="-380933" algn="l" defTabSz="609493" rtl="0" eaLnBrk="1" latinLnBrk="0" hangingPunct="1">
        <a:spcBef>
          <a:spcPct val="20000"/>
        </a:spcBef>
        <a:buClr>
          <a:srgbClr val="008000"/>
        </a:buClr>
        <a:buFont typeface="Arial"/>
        <a:buChar char="–"/>
        <a:defRPr sz="2000" kern="1200">
          <a:solidFill>
            <a:srgbClr val="004A97"/>
          </a:solidFill>
          <a:latin typeface="Ubuntu"/>
          <a:ea typeface="+mn-ea"/>
          <a:cs typeface="Ubuntu"/>
        </a:defRPr>
      </a:lvl2pPr>
      <a:lvl3pPr marL="1523733" indent="-304747" algn="l" defTabSz="609493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2000" kern="1200">
          <a:solidFill>
            <a:srgbClr val="004A97"/>
          </a:solidFill>
          <a:latin typeface="Ubuntu"/>
          <a:ea typeface="+mn-ea"/>
          <a:cs typeface="Ubuntu"/>
        </a:defRPr>
      </a:lvl3pPr>
      <a:lvl4pPr marL="2133227" indent="-304747" algn="l" defTabSz="609493" rtl="0" eaLnBrk="1" latinLnBrk="0" hangingPunct="1">
        <a:spcBef>
          <a:spcPct val="20000"/>
        </a:spcBef>
        <a:buClr>
          <a:srgbClr val="008000"/>
        </a:buClr>
        <a:buFont typeface="Arial"/>
        <a:buChar char="–"/>
        <a:defRPr sz="2000" kern="1200">
          <a:solidFill>
            <a:srgbClr val="004A97"/>
          </a:solidFill>
          <a:latin typeface="Ubuntu"/>
          <a:ea typeface="+mn-ea"/>
          <a:cs typeface="Ubuntu"/>
        </a:defRPr>
      </a:lvl4pPr>
      <a:lvl5pPr marL="2742720" indent="-304747" algn="l" defTabSz="609493" rtl="0" eaLnBrk="1" latinLnBrk="0" hangingPunct="1">
        <a:spcBef>
          <a:spcPct val="20000"/>
        </a:spcBef>
        <a:buClr>
          <a:srgbClr val="008000"/>
        </a:buClr>
        <a:buFont typeface="Arial"/>
        <a:buChar char="»"/>
        <a:defRPr sz="2000" kern="1200">
          <a:solidFill>
            <a:srgbClr val="004A97"/>
          </a:solidFill>
          <a:latin typeface="Ubuntu"/>
          <a:ea typeface="+mn-ea"/>
          <a:cs typeface="Ubuntu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lvatore.ricco@snam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image" Target="../media/image20.png"/><Relationship Id="rId3" Type="http://schemas.openxmlformats.org/officeDocument/2006/relationships/tags" Target="../tags/tag2.xml"/><Relationship Id="rId21" Type="http://schemas.openxmlformats.org/officeDocument/2006/relationships/image" Target="../media/image17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oleObject" Target="../embeddings/oleObject2.bin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image" Target="../media/image19.png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Castellanza, 11 aprile 2018</a:t>
            </a:r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>
                <a:latin typeface="Ubuntu" panose="020B0504030602030204" pitchFamily="34" charset="0"/>
                <a:cs typeface="Arial" charset="0"/>
              </a:rPr>
              <a:t>Il valore della comunicazione di impresa: il caso Snam (e non solo)</a:t>
            </a:r>
            <a:endParaRPr lang="it-IT" dirty="0">
              <a:latin typeface="Ubuntu" panose="020B0504030602030204" pitchFamily="34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16684" y="2671948"/>
            <a:ext cx="884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Presentazione di Salvatore Ricco, responsabile relazioni esterne Snam</a:t>
            </a:r>
          </a:p>
          <a:p>
            <a:r>
              <a:rPr lang="it-IT" dirty="0" smtClean="0"/>
              <a:t>al corso “Tecniche e scenari della comunicazione economica”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814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progetto di comunicazione integrata: #Snam75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3728" y="1177640"/>
            <a:ext cx="11156597" cy="934698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In occasione del suo 75simo anniversario, Snam ha elaborato un progetto di comunicazione integrata per rendere la ricorrenza una tappa fondamentale dell’evoluzione dell’azienda più che una celebrazione. 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3822192" y="2092160"/>
            <a:ext cx="3373377" cy="390764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latin typeface="Ubuntu" panose="020B0504030602030204" pitchFamily="34" charset="0"/>
              </a:rPr>
              <a:t>IL PROGETTO È STATO COMPOSTO DA</a:t>
            </a:r>
            <a:endParaRPr lang="it-IT" sz="1400" dirty="0">
              <a:latin typeface="Ubuntu" panose="020B0504030602030204" pitchFamily="34" charset="0"/>
            </a:endParaRPr>
          </a:p>
        </p:txBody>
      </p:sp>
      <p:sp>
        <p:nvSpPr>
          <p:cNvPr id="7" name="Rettangolo con angoli arrotondati in diagonale 6"/>
          <p:cNvSpPr/>
          <p:nvPr/>
        </p:nvSpPr>
        <p:spPr>
          <a:xfrm>
            <a:off x="278387" y="3838575"/>
            <a:ext cx="2894677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latin typeface="Ubuntu" panose="020B0504030602030204" pitchFamily="34" charset="0"/>
              </a:rPr>
              <a:t>I</a:t>
            </a:r>
            <a:r>
              <a:rPr lang="it-IT" sz="1400" dirty="0" smtClean="0">
                <a:latin typeface="Ubuntu" panose="020B0504030602030204" pitchFamily="34" charset="0"/>
              </a:rPr>
              <a:t>l </a:t>
            </a:r>
            <a:r>
              <a:rPr lang="it-IT" sz="1400" dirty="0">
                <a:latin typeface="Ubuntu" panose="020B0504030602030204" pitchFamily="34" charset="0"/>
              </a:rPr>
              <a:t>primo della storia, con tutti gli </a:t>
            </a:r>
            <a:r>
              <a:rPr lang="it-IT" sz="1400" b="1" dirty="0">
                <a:latin typeface="Ubuntu" panose="020B0504030602030204" pitchFamily="34" charset="0"/>
              </a:rPr>
              <a:t>stakeholder</a:t>
            </a:r>
            <a:r>
              <a:rPr lang="it-IT" sz="1400" dirty="0">
                <a:latin typeface="Ubuntu" panose="020B0504030602030204" pitchFamily="34" charset="0"/>
              </a:rPr>
              <a:t> (clienti, fornitori, dipendenti, investitori, media, istituzioni, ecc.) in un grande evento tenutosi al </a:t>
            </a:r>
            <a:r>
              <a:rPr lang="it-IT" sz="1400" b="1" dirty="0">
                <a:latin typeface="Ubuntu" panose="020B0504030602030204" pitchFamily="34" charset="0"/>
              </a:rPr>
              <a:t>Museo della Scienza e della Tecnica</a:t>
            </a:r>
            <a:r>
              <a:rPr lang="it-IT" sz="1400" dirty="0">
                <a:latin typeface="Ubuntu" panose="020B0504030602030204" pitchFamily="34" charset="0"/>
              </a:rPr>
              <a:t> composto da una sessione plenaria e vari tavoli </a:t>
            </a:r>
            <a:r>
              <a:rPr lang="it-IT" sz="1400" dirty="0" smtClean="0">
                <a:latin typeface="Ubuntu" panose="020B0504030602030204" pitchFamily="34" charset="0"/>
              </a:rPr>
              <a:t>tematici</a:t>
            </a:r>
            <a:endParaRPr lang="it-IT" sz="1400" dirty="0">
              <a:latin typeface="Ubuntu" panose="020B0504030602030204" pitchFamily="34" charset="0"/>
            </a:endParaRPr>
          </a:p>
        </p:txBody>
      </p:sp>
      <p:sp>
        <p:nvSpPr>
          <p:cNvPr id="8" name="Rettangolo con angoli arrotondati in diagonale 7"/>
          <p:cNvSpPr/>
          <p:nvPr/>
        </p:nvSpPr>
        <p:spPr>
          <a:xfrm>
            <a:off x="4114675" y="3838575"/>
            <a:ext cx="2894677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latin typeface="Ubuntu" panose="020B0504030602030204" pitchFamily="34" charset="0"/>
              </a:rPr>
              <a:t>Sul </a:t>
            </a:r>
            <a:r>
              <a:rPr lang="it-IT" sz="1400" dirty="0">
                <a:latin typeface="Ubuntu" panose="020B0504030602030204" pitchFamily="34" charset="0"/>
              </a:rPr>
              <a:t>gas al Museo della Scienza e della </a:t>
            </a:r>
            <a:r>
              <a:rPr lang="it-IT" sz="1400" dirty="0" smtClean="0">
                <a:latin typeface="Ubuntu" panose="020B0504030602030204" pitchFamily="34" charset="0"/>
              </a:rPr>
              <a:t>Tecnica</a:t>
            </a:r>
            <a:endParaRPr lang="it-IT" sz="1400" dirty="0">
              <a:latin typeface="Ubuntu" panose="020B0504030602030204" pitchFamily="34" charset="0"/>
            </a:endParaRPr>
          </a:p>
        </p:txBody>
      </p:sp>
      <p:sp>
        <p:nvSpPr>
          <p:cNvPr id="9" name="Rettangolo con angoli arrotondati in diagonale 8"/>
          <p:cNvSpPr/>
          <p:nvPr/>
        </p:nvSpPr>
        <p:spPr>
          <a:xfrm>
            <a:off x="8496175" y="3838575"/>
            <a:ext cx="2894677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latin typeface="Ubuntu" panose="020B0504030602030204" pitchFamily="34" charset="0"/>
              </a:rPr>
              <a:t>Sulla storia e il futuro di Snam e sul gas </a:t>
            </a:r>
            <a:r>
              <a:rPr lang="it-IT" sz="1400" dirty="0" smtClean="0">
                <a:latin typeface="Ubuntu" panose="020B0504030602030204" pitchFamily="34" charset="0"/>
              </a:rPr>
              <a:t>naturale</a:t>
            </a:r>
            <a:endParaRPr lang="it-IT" sz="1400" dirty="0">
              <a:latin typeface="Ubuntu" panose="020B050403060203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78387" y="3057286"/>
            <a:ext cx="1388488" cy="67132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latin typeface="Ubuntu" panose="020B0504030602030204" pitchFamily="34" charset="0"/>
              </a:rPr>
              <a:t>Un incontro</a:t>
            </a:r>
            <a:endParaRPr lang="it-IT" sz="1400" b="1" dirty="0">
              <a:latin typeface="Ubuntu" panose="020B050403060203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14675" y="3057286"/>
            <a:ext cx="1388488" cy="67132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latin typeface="Ubuntu" panose="020B0504030602030204" pitchFamily="34" charset="0"/>
              </a:rPr>
              <a:t>Una mostra</a:t>
            </a:r>
            <a:endParaRPr lang="it-IT" sz="1400" b="1" dirty="0">
              <a:latin typeface="Ubuntu" panose="020B050403060203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8496175" y="3057286"/>
            <a:ext cx="1388488" cy="67132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latin typeface="Ubuntu" panose="020B0504030602030204" pitchFamily="34" charset="0"/>
              </a:rPr>
              <a:t>Un libro</a:t>
            </a:r>
            <a:endParaRPr lang="it-IT" sz="14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6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comunicazione a supporto del business: il caso Pirelli-Inter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3183879" y="6924431"/>
            <a:ext cx="10983137" cy="4809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•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–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•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–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»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1" name="Picture 6" descr="http://www.corriere.it/Media/Foto/2005/10_Ottobre/14/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284" y="2356608"/>
            <a:ext cx="42862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con angoli arrotondati in diagonale 6"/>
          <p:cNvSpPr/>
          <p:nvPr/>
        </p:nvSpPr>
        <p:spPr>
          <a:xfrm>
            <a:off x="289202" y="1510652"/>
            <a:ext cx="2894677" cy="1605088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>
                <a:latin typeface="Ubuntu" panose="020B0504030602030204" pitchFamily="34" charset="0"/>
              </a:rPr>
              <a:t>Nell’ottobre del 2010 Pirelli inaugura la sua prima fabbrica di pneumatici in Cina</a:t>
            </a:r>
            <a:endParaRPr lang="it-IT" sz="1400" dirty="0">
              <a:latin typeface="Ubuntu" panose="020B0504030602030204" pitchFamily="34" charset="0"/>
            </a:endParaRPr>
          </a:p>
        </p:txBody>
      </p:sp>
      <p:sp>
        <p:nvSpPr>
          <p:cNvPr id="8" name="Rettangolo con angoli arrotondati in diagonale 7"/>
          <p:cNvSpPr/>
          <p:nvPr/>
        </p:nvSpPr>
        <p:spPr>
          <a:xfrm>
            <a:off x="289202" y="4594573"/>
            <a:ext cx="2894677" cy="1637504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>
                <a:latin typeface="Ubuntu" panose="020B0504030602030204" pitchFamily="34" charset="0"/>
              </a:rPr>
              <a:t>Per creare awareness sul proprio marchio nel paese, la società decide di fare leva sulla grande popolarità del calcio e dell’Inter, di cui Pirelli è da molti anni sponsor </a:t>
            </a:r>
            <a:endParaRPr lang="it-IT" sz="1400" dirty="0">
              <a:latin typeface="Ubuntu" panose="020B0504030602030204" pitchFamily="34" charset="0"/>
            </a:endParaRPr>
          </a:p>
        </p:txBody>
      </p:sp>
      <p:sp>
        <p:nvSpPr>
          <p:cNvPr id="9" name="Rettangolo con angoli arrotondati in diagonale 8"/>
          <p:cNvSpPr/>
          <p:nvPr/>
        </p:nvSpPr>
        <p:spPr>
          <a:xfrm>
            <a:off x="8230941" y="1556815"/>
            <a:ext cx="2894677" cy="1558926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>
                <a:latin typeface="Ubuntu" panose="020B0504030602030204" pitchFamily="34" charset="0"/>
              </a:rPr>
              <a:t>Grazie alla collaborazione dell’Inter e dello sponsor tecnico Nike, la squadra gioca una partita di campionato (Inter-Livorno) con lo sponsor in ideogrammi cinesi</a:t>
            </a:r>
            <a:endParaRPr lang="it-IT" sz="1400" dirty="0">
              <a:latin typeface="Ubuntu" panose="020B0504030602030204" pitchFamily="34" charset="0"/>
            </a:endParaRPr>
          </a:p>
        </p:txBody>
      </p:sp>
      <p:sp>
        <p:nvSpPr>
          <p:cNvPr id="12" name="Rettangolo con angoli arrotondati in diagonale 11"/>
          <p:cNvSpPr/>
          <p:nvPr/>
        </p:nvSpPr>
        <p:spPr>
          <a:xfrm>
            <a:off x="8230940" y="4600266"/>
            <a:ext cx="2894677" cy="163181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>
                <a:latin typeface="Ubuntu" panose="020B0504030602030204" pitchFamily="34" charset="0"/>
              </a:rPr>
              <a:t>La partita viene mandata in onda sulla tv pubblica cinese CCCVT con oltre 150 milioni di spettatori. L’iniziativa sarà ripetuta altre volte nel corso degli anni </a:t>
            </a:r>
            <a:endParaRPr lang="it-IT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1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Comunicazione di crisi: il caso </a:t>
            </a:r>
            <a:r>
              <a:rPr lang="it-IT" dirty="0" err="1" smtClean="0"/>
              <a:t>Baumgarten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149" y="1107428"/>
            <a:ext cx="10983137" cy="510111"/>
          </a:xfrm>
        </p:spPr>
        <p:txBody>
          <a:bodyPr/>
          <a:lstStyle/>
          <a:p>
            <a:pPr marL="0" indent="0">
              <a:buNone/>
            </a:pPr>
            <a:r>
              <a:rPr lang="it-IT" sz="1400" dirty="0" smtClean="0"/>
              <a:t>Il 12 dicembre 2017 un incidente presso il terminale di </a:t>
            </a:r>
            <a:r>
              <a:rPr lang="it-IT" sz="1400" dirty="0" err="1" smtClean="0"/>
              <a:t>Baumgarten</a:t>
            </a:r>
            <a:r>
              <a:rPr lang="it-IT" sz="1400" dirty="0" smtClean="0"/>
              <a:t>, in Austria, interrompe i flussi di gas verso l’Italia. Il paese rischia di rimanere al freddo. 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Rettangolo con angoli arrotondati in diagonale 4"/>
          <p:cNvSpPr/>
          <p:nvPr/>
        </p:nvSpPr>
        <p:spPr>
          <a:xfrm>
            <a:off x="299924" y="3086097"/>
            <a:ext cx="2894677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latin typeface="Ubuntu" panose="020B0504030602030204" pitchFamily="34" charset="0"/>
              </a:rPr>
              <a:t>R</a:t>
            </a:r>
            <a:r>
              <a:rPr lang="it-IT" sz="1400" dirty="0" smtClean="0">
                <a:latin typeface="Ubuntu" panose="020B0504030602030204" pitchFamily="34" charset="0"/>
              </a:rPr>
              <a:t>ecuperare </a:t>
            </a:r>
            <a:r>
              <a:rPr lang="it-IT" sz="1400" dirty="0">
                <a:latin typeface="Ubuntu" panose="020B0504030602030204" pitchFamily="34" charset="0"/>
              </a:rPr>
              <a:t>tempestivamente le informazioni e assicurare la coerenza della comunicazione di tutti gli attori coinvolti</a:t>
            </a:r>
          </a:p>
        </p:txBody>
      </p:sp>
      <p:sp>
        <p:nvSpPr>
          <p:cNvPr id="6" name="Rettangolo con angoli arrotondati in diagonale 5"/>
          <p:cNvSpPr/>
          <p:nvPr/>
        </p:nvSpPr>
        <p:spPr>
          <a:xfrm>
            <a:off x="4752388" y="3086096"/>
            <a:ext cx="2894677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 smtClean="0">
                <a:latin typeface="Ubuntu" panose="020B0504030602030204" pitchFamily="34" charset="0"/>
              </a:rPr>
              <a:t>Fornire </a:t>
            </a:r>
            <a:r>
              <a:rPr lang="it-IT" sz="1400" dirty="0">
                <a:latin typeface="Ubuntu" panose="020B0504030602030204" pitchFamily="34" charset="0"/>
              </a:rPr>
              <a:t>informazioni tempestive e corrette a tutti gli stakeholder</a:t>
            </a:r>
          </a:p>
        </p:txBody>
      </p:sp>
      <p:sp>
        <p:nvSpPr>
          <p:cNvPr id="7" name="Rettangolo con angoli arrotondati in diagonale 6"/>
          <p:cNvSpPr/>
          <p:nvPr/>
        </p:nvSpPr>
        <p:spPr>
          <a:xfrm>
            <a:off x="9135250" y="3086097"/>
            <a:ext cx="2894677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 smtClean="0">
                <a:latin typeface="Ubuntu" panose="020B0504030602030204" pitchFamily="34" charset="0"/>
              </a:rPr>
              <a:t>Ricondurre </a:t>
            </a:r>
            <a:r>
              <a:rPr lang="it-IT" sz="1400" dirty="0">
                <a:latin typeface="Ubuntu" panose="020B0504030602030204" pitchFamily="34" charset="0"/>
              </a:rPr>
              <a:t>nella giusta dimensione l’episodio di </a:t>
            </a:r>
            <a:r>
              <a:rPr lang="it-IT" sz="1400" dirty="0" err="1">
                <a:latin typeface="Ubuntu" panose="020B0504030602030204" pitchFamily="34" charset="0"/>
              </a:rPr>
              <a:t>Baumgarten</a:t>
            </a:r>
            <a:r>
              <a:rPr lang="it-IT" sz="1400" dirty="0">
                <a:latin typeface="Ubuntu" panose="020B0504030602030204" pitchFamily="34" charset="0"/>
              </a:rPr>
              <a:t>, sottolineare l’importanza degli stoccaggi per la sicurezza del sistema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422121" y="1736556"/>
            <a:ext cx="4250490" cy="361540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/>
              <a:t>LA COMUNICAZIONE DI SNAM AGISCE SU TRE FRONTI</a:t>
            </a:r>
            <a:endParaRPr lang="it-IT" sz="1400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299924" y="2402896"/>
            <a:ext cx="1388488" cy="54466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latin typeface="Ubuntu" panose="020B0504030602030204" pitchFamily="34" charset="0"/>
              </a:rPr>
              <a:t>INTERNO</a:t>
            </a:r>
            <a:endParaRPr lang="it-IT" sz="1400" b="1" dirty="0">
              <a:latin typeface="Ubuntu" panose="020B050403060203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748649" y="2402896"/>
            <a:ext cx="1388488" cy="54466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latin typeface="Ubuntu" panose="020B0504030602030204" pitchFamily="34" charset="0"/>
              </a:rPr>
              <a:t>ESTERNO</a:t>
            </a:r>
            <a:endParaRPr lang="it-IT" sz="1400" b="1" dirty="0">
              <a:latin typeface="Ubuntu" panose="020B050403060203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9135249" y="2402896"/>
            <a:ext cx="2628125" cy="54466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latin typeface="Ubuntu" panose="020B0504030602030204" pitchFamily="34" charset="0"/>
              </a:rPr>
              <a:t>ESTERNO DI MEDIO-LUNGO PERIODO</a:t>
            </a:r>
            <a:endParaRPr lang="it-IT" sz="1400" b="1" dirty="0">
              <a:latin typeface="Ubuntu" panose="020B050403060203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194601" y="6216069"/>
            <a:ext cx="6263721" cy="280564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/>
              <a:t>Il «</a:t>
            </a:r>
            <a:r>
              <a:rPr lang="it-IT" sz="1400" b="1" dirty="0" err="1"/>
              <a:t>sentiment</a:t>
            </a:r>
            <a:r>
              <a:rPr lang="it-IT" sz="1400" b="1" dirty="0"/>
              <a:t>» della crisi sui social network è stato al 75% positivo (</a:t>
            </a:r>
            <a:r>
              <a:rPr lang="it-IT" sz="1400" b="1" i="1" dirty="0"/>
              <a:t>fonte: </a:t>
            </a:r>
            <a:r>
              <a:rPr lang="it-IT" sz="1400" b="1" i="1" dirty="0" err="1"/>
              <a:t>Doing</a:t>
            </a:r>
            <a:r>
              <a:rPr lang="it-IT" sz="1400" b="1" dirty="0" smtClean="0"/>
              <a:t>)</a:t>
            </a:r>
            <a:endParaRPr lang="it-IT" sz="14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9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800" dirty="0" err="1" smtClean="0"/>
              <a:t>Thank</a:t>
            </a:r>
            <a:r>
              <a:rPr lang="it-IT" sz="4800" dirty="0" smtClean="0"/>
              <a:t> </a:t>
            </a:r>
            <a:r>
              <a:rPr lang="it-IT" sz="4800" dirty="0" err="1" smtClean="0"/>
              <a:t>you</a:t>
            </a:r>
            <a:r>
              <a:rPr lang="it-IT" sz="4800" dirty="0" smtClean="0"/>
              <a:t>!</a:t>
            </a:r>
          </a:p>
          <a:p>
            <a:pPr marL="0" indent="0" algn="ctr">
              <a:buNone/>
            </a:pPr>
            <a:r>
              <a:rPr lang="it-IT" dirty="0" smtClean="0">
                <a:hlinkClick r:id="rId2"/>
              </a:rPr>
              <a:t>salvatore.ricco@snam.it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err="1"/>
              <a:t>t</a:t>
            </a:r>
            <a:r>
              <a:rPr lang="it-IT" dirty="0" err="1" smtClean="0"/>
              <a:t>witter</a:t>
            </a:r>
            <a:r>
              <a:rPr lang="it-IT" dirty="0" smtClean="0"/>
              <a:t> @</a:t>
            </a:r>
            <a:r>
              <a:rPr lang="it-IT" dirty="0" err="1" smtClean="0"/>
              <a:t>salvatorericco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linkedin.com/in/</a:t>
            </a:r>
            <a:r>
              <a:rPr lang="it-IT" dirty="0" err="1" smtClean="0"/>
              <a:t>salvatorericco</a:t>
            </a:r>
            <a:r>
              <a:rPr lang="it-IT" dirty="0" smtClean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851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2800" dirty="0" smtClean="0"/>
              <a:t>Chi sono</a:t>
            </a:r>
          </a:p>
          <a:p>
            <a:r>
              <a:rPr lang="it-IT" sz="2800" dirty="0" smtClean="0"/>
              <a:t>Che cosa è </a:t>
            </a:r>
            <a:r>
              <a:rPr lang="it-IT" sz="2800" dirty="0" smtClean="0"/>
              <a:t>Snam</a:t>
            </a:r>
          </a:p>
          <a:p>
            <a:r>
              <a:rPr lang="it-IT" sz="2800" dirty="0" smtClean="0"/>
              <a:t>Il ruolo della comunicazione di impresa</a:t>
            </a:r>
          </a:p>
          <a:p>
            <a:r>
              <a:rPr lang="it-IT" sz="2800" dirty="0" smtClean="0"/>
              <a:t>Alcuni esempi:</a:t>
            </a:r>
          </a:p>
          <a:p>
            <a:pPr marL="0" indent="0">
              <a:buNone/>
            </a:pPr>
            <a:r>
              <a:rPr lang="it-IT" sz="2800" dirty="0" smtClean="0"/>
              <a:t>	- un progetto di comunicazione integrata</a:t>
            </a:r>
          </a:p>
          <a:p>
            <a:pPr marL="0" indent="0">
              <a:buNone/>
            </a:pPr>
            <a:r>
              <a:rPr lang="it-IT" sz="2800" dirty="0" smtClean="0"/>
              <a:t>	- una iniziativa di comunicazione a supporto del business</a:t>
            </a:r>
          </a:p>
          <a:p>
            <a:pPr marL="0" indent="0">
              <a:buNone/>
            </a:pPr>
            <a:r>
              <a:rPr lang="it-IT" sz="2800" dirty="0" smtClean="0"/>
              <a:t>	- un esempio di comunicazione di crisi 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17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sono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2800" dirty="0" smtClean="0"/>
              <a:t>42 anni</a:t>
            </a:r>
          </a:p>
          <a:p>
            <a:endParaRPr lang="it-IT" sz="2800" dirty="0"/>
          </a:p>
          <a:p>
            <a:r>
              <a:rPr lang="it-IT" sz="2800" dirty="0" smtClean="0"/>
              <a:t>2 università (Bari e Padova)</a:t>
            </a:r>
          </a:p>
          <a:p>
            <a:endParaRPr lang="it-IT" sz="2800" dirty="0" smtClean="0"/>
          </a:p>
          <a:p>
            <a:r>
              <a:rPr lang="it-IT" sz="2800" dirty="0" smtClean="0"/>
              <a:t>1999 data iscrizione all’Ordine dei giornalisti (pubblicista)</a:t>
            </a:r>
          </a:p>
          <a:p>
            <a:endParaRPr lang="it-IT" sz="2800" dirty="0" smtClean="0"/>
          </a:p>
          <a:p>
            <a:r>
              <a:rPr lang="it-IT" sz="2800" dirty="0" smtClean="0"/>
              <a:t>16 anni di esperienza nella comunicazione di impresa</a:t>
            </a:r>
          </a:p>
          <a:p>
            <a:endParaRPr lang="it-IT" sz="2800" dirty="0" smtClean="0"/>
          </a:p>
          <a:p>
            <a:r>
              <a:rPr lang="it-IT" sz="2800" dirty="0" smtClean="0"/>
              <a:t>3 grandi aziende quotate (Pirelli, </a:t>
            </a:r>
            <a:r>
              <a:rPr lang="it-IT" sz="2800" dirty="0" err="1" smtClean="0"/>
              <a:t>Cir</a:t>
            </a:r>
            <a:r>
              <a:rPr lang="it-IT" sz="2800" dirty="0" smtClean="0"/>
              <a:t>, Snam)</a:t>
            </a:r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47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Snam: primo operatore </a:t>
            </a:r>
            <a:r>
              <a:rPr lang="it-IT" dirty="0"/>
              <a:t>integrato del gas </a:t>
            </a:r>
            <a:r>
              <a:rPr lang="it-IT" dirty="0" smtClean="0"/>
              <a:t>naturale in Europa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Pentagono 5"/>
          <p:cNvSpPr/>
          <p:nvPr/>
        </p:nvSpPr>
        <p:spPr>
          <a:xfrm>
            <a:off x="367649" y="1495324"/>
            <a:ext cx="2642251" cy="449853"/>
          </a:xfrm>
          <a:prstGeom prst="homePlate">
            <a:avLst/>
          </a:prstGeom>
          <a:noFill/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2"/>
                </a:solidFill>
                <a:latin typeface="Ubuntu" panose="020B0504030602030204" pitchFamily="34" charset="0"/>
              </a:rPr>
              <a:t>Produzione nazionale</a:t>
            </a:r>
            <a:endParaRPr lang="en-US" sz="1800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7" name="Pentagono 6"/>
          <p:cNvSpPr/>
          <p:nvPr/>
        </p:nvSpPr>
        <p:spPr>
          <a:xfrm>
            <a:off x="365697" y="2116810"/>
            <a:ext cx="2681870" cy="456598"/>
          </a:xfrm>
          <a:prstGeom prst="homePlate">
            <a:avLst/>
          </a:prstGeom>
          <a:noFill/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2"/>
                </a:solidFill>
                <a:latin typeface="Ubuntu" panose="020B0504030602030204" pitchFamily="34" charset="0"/>
              </a:rPr>
              <a:t>Import</a:t>
            </a:r>
            <a:endParaRPr lang="en-US" sz="1800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8" name="Pentagono 7"/>
          <p:cNvSpPr/>
          <p:nvPr/>
        </p:nvSpPr>
        <p:spPr>
          <a:xfrm>
            <a:off x="9036853" y="1267025"/>
            <a:ext cx="2681870" cy="456598"/>
          </a:xfrm>
          <a:prstGeom prst="homePlate">
            <a:avLst/>
          </a:prstGeom>
          <a:noFill/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2"/>
                </a:solidFill>
                <a:latin typeface="Ubuntu" panose="020B0504030602030204" pitchFamily="34" charset="0"/>
              </a:rPr>
              <a:t>Generazione elettrica</a:t>
            </a:r>
            <a:endParaRPr lang="en-US" sz="1800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9" name="Pentagono 8"/>
          <p:cNvSpPr/>
          <p:nvPr/>
        </p:nvSpPr>
        <p:spPr>
          <a:xfrm>
            <a:off x="9043002" y="1886589"/>
            <a:ext cx="2681870" cy="456598"/>
          </a:xfrm>
          <a:prstGeom prst="homePlate">
            <a:avLst/>
          </a:prstGeom>
          <a:noFill/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2"/>
                </a:solidFill>
                <a:latin typeface="Ubuntu" panose="020B0504030602030204" pitchFamily="34" charset="0"/>
              </a:rPr>
              <a:t>Industria</a:t>
            </a:r>
            <a:endParaRPr lang="en-US" sz="1800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10" name="Pentagono 9"/>
          <p:cNvSpPr/>
          <p:nvPr/>
        </p:nvSpPr>
        <p:spPr>
          <a:xfrm>
            <a:off x="9043002" y="2565500"/>
            <a:ext cx="2676011" cy="568236"/>
          </a:xfrm>
          <a:prstGeom prst="homePlate">
            <a:avLst/>
          </a:prstGeom>
          <a:noFill/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tx2"/>
                </a:solidFill>
                <a:latin typeface="Ubuntu" panose="020B0504030602030204" pitchFamily="34" charset="0"/>
              </a:rPr>
              <a:t>Residenziale e commerciale</a:t>
            </a:r>
            <a:endParaRPr lang="en-US" sz="1800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12" name="Rettangolo arrotondato 9"/>
          <p:cNvSpPr/>
          <p:nvPr/>
        </p:nvSpPr>
        <p:spPr>
          <a:xfrm>
            <a:off x="289497" y="3761043"/>
            <a:ext cx="3908184" cy="2028261"/>
          </a:xfrm>
          <a:prstGeom prst="bracketPair">
            <a:avLst>
              <a:gd name="adj" fmla="val 5437"/>
            </a:avLst>
          </a:prstGeom>
          <a:solidFill>
            <a:srgbClr val="61B4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Uno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dei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principali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operatori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energetici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europei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con circa 25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mld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€ di enterprise value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Una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delle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maggiori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società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quotate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italiane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arrotondato 11"/>
          <p:cNvSpPr/>
          <p:nvPr/>
        </p:nvSpPr>
        <p:spPr>
          <a:xfrm>
            <a:off x="4429877" y="3803126"/>
            <a:ext cx="3647742" cy="1990058"/>
          </a:xfrm>
          <a:prstGeom prst="bracketPair">
            <a:avLst>
              <a:gd name="adj" fmla="val 5437"/>
            </a:avLst>
          </a:prstGeom>
          <a:solidFill>
            <a:srgbClr val="61B4E4"/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Esperienza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significativa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nello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sviluppo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e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gestione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di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progetti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complessi</a:t>
            </a:r>
            <a:r>
              <a:rPr lang="en-US" sz="1800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/>
            </a:r>
            <a:br>
              <a:rPr lang="en-US" sz="1800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</a:br>
            <a:endParaRPr lang="en-US" sz="1800" kern="0" dirty="0" smtClean="0">
              <a:solidFill>
                <a:schemeClr val="bg1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5,2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mld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 €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investimenti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nel</a:t>
            </a:r>
            <a:r>
              <a:rPr lang="en-US" sz="1800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periodo</a:t>
            </a:r>
            <a:r>
              <a:rPr lang="en-US" sz="1800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2017-2021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arrotondato 8"/>
          <p:cNvSpPr/>
          <p:nvPr/>
        </p:nvSpPr>
        <p:spPr>
          <a:xfrm>
            <a:off x="8329522" y="3802045"/>
            <a:ext cx="3455734" cy="649088"/>
          </a:xfrm>
          <a:prstGeom prst="bracketPair">
            <a:avLst>
              <a:gd name="adj" fmla="val 6301"/>
            </a:avLst>
          </a:prstGeom>
          <a:solidFill>
            <a:srgbClr val="61B4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Presenza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in Europa </a:t>
            </a:r>
            <a:r>
              <a:rPr lang="en-US" sz="1800" b="1" kern="0" dirty="0" err="1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tramite</a:t>
            </a:r>
            <a:r>
              <a:rPr lang="en-US" sz="1800" b="1" kern="0" dirty="0" smtClean="0">
                <a:solidFill>
                  <a:schemeClr val="bg1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5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società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rPr>
              <a:t> associate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Interconnector UK Lt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7325" y="5132977"/>
            <a:ext cx="1240129" cy="4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7381" y="4603097"/>
            <a:ext cx="2127840" cy="49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8010" y="5189753"/>
            <a:ext cx="1322339" cy="41878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9384" y="5056926"/>
            <a:ext cx="1197385" cy="5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uppo 30"/>
          <p:cNvGrpSpPr/>
          <p:nvPr/>
        </p:nvGrpSpPr>
        <p:grpSpPr>
          <a:xfrm>
            <a:off x="3183760" y="1056820"/>
            <a:ext cx="5738167" cy="2211972"/>
            <a:chOff x="3412360" y="1988183"/>
            <a:chExt cx="5738167" cy="2211972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3847384" y="1988183"/>
              <a:ext cx="4983045" cy="45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it-IT" sz="1800" b="1" dirty="0">
                <a:latin typeface="Ubuntu" panose="020B0504030602030204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477092" y="3264115"/>
              <a:ext cx="1902739" cy="32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it-IT" sz="1400" b="1" dirty="0" smtClean="0">
                  <a:latin typeface="Ubuntu" panose="020B0504030602030204" pitchFamily="34" charset="0"/>
                </a:rPr>
                <a:t>TRASPORTO</a:t>
              </a:r>
              <a:endParaRPr lang="it-IT" sz="1400" b="1" dirty="0">
                <a:latin typeface="Ubuntu" panose="020B050403060203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159864" y="3310289"/>
              <a:ext cx="190273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it-IT" sz="1400" b="1" dirty="0" smtClean="0">
                  <a:latin typeface="Ubuntu" panose="020B0504030602030204" pitchFamily="34" charset="0"/>
                </a:rPr>
                <a:t>STOCCAGGIO</a:t>
              </a:r>
              <a:endParaRPr lang="it-IT" sz="1400" b="1" dirty="0">
                <a:latin typeface="Ubuntu" panose="020B050403060203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247788" y="3258133"/>
              <a:ext cx="1902739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it-IT" sz="1400" b="1" dirty="0" smtClean="0">
                  <a:latin typeface="Ubuntu" panose="020B0504030602030204" pitchFamily="34" charset="0"/>
                </a:rPr>
                <a:t>LNG RIGASSIFICAZIONE</a:t>
              </a:r>
              <a:endParaRPr lang="it-IT" sz="1400" b="1" dirty="0">
                <a:latin typeface="Ubuntu" panose="020B0504030602030204" pitchFamily="34" charset="0"/>
              </a:endParaRPr>
            </a:p>
          </p:txBody>
        </p:sp>
        <p:sp>
          <p:nvSpPr>
            <p:cNvPr id="24" name="Oval 3"/>
            <p:cNvSpPr/>
            <p:nvPr/>
          </p:nvSpPr>
          <p:spPr>
            <a:xfrm>
              <a:off x="3412360" y="2088199"/>
              <a:ext cx="5728908" cy="2111956"/>
            </a:xfrm>
            <a:prstGeom prst="roundRect">
              <a:avLst>
                <a:gd name="adj" fmla="val 9295"/>
              </a:avLst>
            </a:prstGeom>
            <a:noFill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24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45000"/>
                <a:buFontTx/>
                <a:buNone/>
                <a:tabLst>
                  <a:tab pos="0" algn="l"/>
                  <a:tab pos="4352925" algn="r"/>
                </a:tabLst>
                <a:defRPr/>
              </a:pPr>
              <a:r>
                <a:rPr kumimoji="0" lang="it-IT" sz="3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3397B9"/>
                  </a:solidFill>
                  <a:effectLst/>
                  <a:uLnTx/>
                  <a:uFillTx/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buntu" panose="020B05040306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9355" b="45153"/>
            <a:stretch/>
          </p:blipFill>
          <p:spPr>
            <a:xfrm>
              <a:off x="7402491" y="2692348"/>
              <a:ext cx="1611521" cy="6069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318" r="32604" b="43485"/>
            <a:stretch/>
          </p:blipFill>
          <p:spPr>
            <a:xfrm>
              <a:off x="3467833" y="2704420"/>
              <a:ext cx="1726220" cy="553714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549" t="-11859" b="43486"/>
            <a:stretch/>
          </p:blipFill>
          <p:spPr>
            <a:xfrm>
              <a:off x="5361764" y="2596030"/>
              <a:ext cx="1671295" cy="718912"/>
            </a:xfrm>
            <a:prstGeom prst="rect">
              <a:avLst/>
            </a:prstGeom>
          </p:spPr>
        </p:pic>
      </p:grpSp>
      <p:pic>
        <p:nvPicPr>
          <p:cNvPr id="28" name="Immagin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0574" y="4531999"/>
            <a:ext cx="1275003" cy="3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6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75 anni di innovazione e sviluppo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CasellaDiTesto 14"/>
          <p:cNvSpPr txBox="1"/>
          <p:nvPr/>
        </p:nvSpPr>
        <p:spPr>
          <a:xfrm>
            <a:off x="858318" y="1600827"/>
            <a:ext cx="728481" cy="33852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1941</a:t>
            </a:r>
            <a:endParaRPr lang="it-IT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7" name="CasellaDiTesto 45"/>
          <p:cNvSpPr txBox="1"/>
          <p:nvPr/>
        </p:nvSpPr>
        <p:spPr>
          <a:xfrm>
            <a:off x="2968066" y="1598535"/>
            <a:ext cx="1470489" cy="33852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1960-1970</a:t>
            </a:r>
            <a:endParaRPr lang="it-IT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8" name="CasellaDiTesto 46"/>
          <p:cNvSpPr txBox="1"/>
          <p:nvPr/>
        </p:nvSpPr>
        <p:spPr>
          <a:xfrm>
            <a:off x="5349716" y="1598535"/>
            <a:ext cx="1452708" cy="33852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1970 - 2001</a:t>
            </a:r>
            <a:endParaRPr lang="it-IT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9" name="CasellaDiTesto 47"/>
          <p:cNvSpPr txBox="1"/>
          <p:nvPr/>
        </p:nvSpPr>
        <p:spPr>
          <a:xfrm>
            <a:off x="7886427" y="1586462"/>
            <a:ext cx="1390276" cy="33852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2001 - 2009</a:t>
            </a:r>
            <a:endParaRPr lang="it-IT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10" name="CasellaDiTesto 25"/>
          <p:cNvSpPr txBox="1"/>
          <p:nvPr/>
        </p:nvSpPr>
        <p:spPr>
          <a:xfrm>
            <a:off x="10094006" y="1600827"/>
            <a:ext cx="1548878" cy="33852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2009 - 2017</a:t>
            </a:r>
            <a:endParaRPr lang="it-IT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11" name="Ovale 24"/>
          <p:cNvSpPr/>
          <p:nvPr/>
        </p:nvSpPr>
        <p:spPr bwMode="auto">
          <a:xfrm>
            <a:off x="503494" y="2044784"/>
            <a:ext cx="1438127" cy="143812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21000" endPos="38500" dist="50800" dir="5400000" sy="-100000" algn="bl" rotWithShape="0"/>
          </a:effectLst>
          <a:extLst/>
        </p:spPr>
        <p:txBody>
          <a:bodyPr wrap="square" lIns="91413" tIns="45707" rIns="91413" bIns="45707" rtlCol="0" anchor="ctr">
            <a:noAutofit/>
          </a:bodyPr>
          <a:lstStyle/>
          <a:p>
            <a:pPr algn="ctr" defTabSz="852233" eaLnBrk="0" hangingPunct="0">
              <a:lnSpc>
                <a:spcPct val="150000"/>
              </a:lnSpc>
              <a:buSzPct val="145000"/>
              <a:tabLst>
                <a:tab pos="0" algn="l"/>
                <a:tab pos="4351622" algn="r"/>
              </a:tabLst>
            </a:pPr>
            <a:endParaRPr lang="it-IT" sz="2400" dirty="0">
              <a:solidFill>
                <a:srgbClr val="002F5F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vale 20"/>
          <p:cNvSpPr/>
          <p:nvPr/>
        </p:nvSpPr>
        <p:spPr bwMode="auto">
          <a:xfrm>
            <a:off x="3036702" y="2044784"/>
            <a:ext cx="1438127" cy="143812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21000" endPos="38500" dist="50800" dir="5400000" sy="-100000" algn="bl" rotWithShape="0"/>
          </a:effectLst>
          <a:extLst/>
        </p:spPr>
        <p:txBody>
          <a:bodyPr wrap="square" lIns="91413" tIns="45707" rIns="91413" bIns="45707" rtlCol="0" anchor="ctr">
            <a:noAutofit/>
          </a:bodyPr>
          <a:lstStyle/>
          <a:p>
            <a:pPr algn="ctr" defTabSz="852233" eaLnBrk="0" hangingPunct="0">
              <a:lnSpc>
                <a:spcPct val="150000"/>
              </a:lnSpc>
              <a:buSzPct val="145000"/>
              <a:tabLst>
                <a:tab pos="0" algn="l"/>
                <a:tab pos="4351622" algn="r"/>
              </a:tabLst>
            </a:pPr>
            <a:endParaRPr lang="it-IT" sz="2400" dirty="0">
              <a:solidFill>
                <a:srgbClr val="002F5F"/>
              </a:solidFill>
              <a:latin typeface="Ubuntu" panose="020B0504030602030204" pitchFamily="34" charset="0"/>
            </a:endParaRPr>
          </a:p>
        </p:txBody>
      </p:sp>
      <p:sp>
        <p:nvSpPr>
          <p:cNvPr id="13" name="Ovale 22"/>
          <p:cNvSpPr/>
          <p:nvPr/>
        </p:nvSpPr>
        <p:spPr bwMode="auto">
          <a:xfrm>
            <a:off x="5390430" y="2044784"/>
            <a:ext cx="1371279" cy="1371279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21000" endPos="38500" dist="50800" dir="5400000" sy="-100000" algn="bl" rotWithShape="0"/>
          </a:effectLst>
          <a:extLst/>
        </p:spPr>
        <p:txBody>
          <a:bodyPr wrap="square" lIns="91413" tIns="45707" rIns="91413" bIns="45707" rtlCol="0" anchor="ctr">
            <a:noAutofit/>
          </a:bodyPr>
          <a:lstStyle/>
          <a:p>
            <a:pPr algn="ctr" defTabSz="852233" eaLnBrk="0" hangingPunct="0">
              <a:lnSpc>
                <a:spcPct val="150000"/>
              </a:lnSpc>
              <a:buSzPct val="145000"/>
              <a:tabLst>
                <a:tab pos="0" algn="l"/>
                <a:tab pos="4351622" algn="r"/>
              </a:tabLst>
            </a:pPr>
            <a:endParaRPr lang="it-IT" sz="2400" dirty="0">
              <a:solidFill>
                <a:srgbClr val="002F5F"/>
              </a:solidFill>
              <a:latin typeface="Ubuntu" panose="020B0504030602030204" pitchFamily="34" charset="0"/>
            </a:endParaRPr>
          </a:p>
        </p:txBody>
      </p:sp>
      <p:sp>
        <p:nvSpPr>
          <p:cNvPr id="14" name="Ovale 23"/>
          <p:cNvSpPr/>
          <p:nvPr/>
        </p:nvSpPr>
        <p:spPr bwMode="auto">
          <a:xfrm>
            <a:off x="7895925" y="2044781"/>
            <a:ext cx="1371279" cy="1371279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21000" endPos="38500" dist="50800" dir="5400000" sy="-100000" algn="bl" rotWithShape="0"/>
          </a:effectLst>
          <a:extLst/>
        </p:spPr>
        <p:txBody>
          <a:bodyPr wrap="square" lIns="91413" tIns="45707" rIns="91413" bIns="45707" rtlCol="0" anchor="ctr">
            <a:noAutofit/>
          </a:bodyPr>
          <a:lstStyle/>
          <a:p>
            <a:pPr algn="ctr" defTabSz="852233" eaLnBrk="0" hangingPunct="0">
              <a:lnSpc>
                <a:spcPct val="150000"/>
              </a:lnSpc>
              <a:buSzPct val="145000"/>
              <a:tabLst>
                <a:tab pos="0" algn="l"/>
                <a:tab pos="4351622" algn="r"/>
              </a:tabLst>
            </a:pPr>
            <a:endParaRPr lang="it-IT" sz="2400" dirty="0">
              <a:solidFill>
                <a:srgbClr val="002F5F"/>
              </a:solidFill>
              <a:latin typeface="Ubuntu" panose="020B0504030602030204" pitchFamily="34" charset="0"/>
            </a:endParaRPr>
          </a:p>
        </p:txBody>
      </p:sp>
      <p:sp>
        <p:nvSpPr>
          <p:cNvPr id="15" name="Ovale 28"/>
          <p:cNvSpPr/>
          <p:nvPr/>
        </p:nvSpPr>
        <p:spPr bwMode="auto">
          <a:xfrm>
            <a:off x="10182805" y="2044782"/>
            <a:ext cx="1371279" cy="1371279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21000" endPos="38500" dist="50800" dir="5400000" sy="-100000" algn="bl" rotWithShape="0"/>
          </a:effectLst>
          <a:extLst/>
        </p:spPr>
        <p:txBody>
          <a:bodyPr wrap="square" lIns="91413" tIns="45707" rIns="91413" bIns="45707" rtlCol="0" anchor="ctr">
            <a:noAutofit/>
          </a:bodyPr>
          <a:lstStyle/>
          <a:p>
            <a:pPr algn="ctr" defTabSz="852233" eaLnBrk="0" hangingPunct="0">
              <a:lnSpc>
                <a:spcPct val="150000"/>
              </a:lnSpc>
              <a:buSzPct val="145000"/>
              <a:tabLst>
                <a:tab pos="0" algn="l"/>
                <a:tab pos="4351622" algn="r"/>
              </a:tabLst>
            </a:pPr>
            <a:endParaRPr lang="it-IT" sz="2400" dirty="0">
              <a:solidFill>
                <a:srgbClr val="002F5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209228" y="3935953"/>
            <a:ext cx="1936371" cy="1323413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>
                <a:solidFill>
                  <a:srgbClr val="1F497D"/>
                </a:solidFill>
                <a:latin typeface="Ubuntu" panose="020B0504030602030204" pitchFamily="34" charset="0"/>
              </a:rPr>
              <a:t>Nasce Snam</a:t>
            </a:r>
          </a:p>
          <a:p>
            <a:pPr algn="ctr"/>
            <a:endParaRPr lang="it-IT" sz="1600" b="1">
              <a:solidFill>
                <a:srgbClr val="1F497D"/>
              </a:solidFill>
              <a:latin typeface="Ubuntu" panose="020B0504030602030204" pitchFamily="34" charset="0"/>
            </a:endParaRPr>
          </a:p>
          <a:p>
            <a:pPr algn="ctr"/>
            <a:r>
              <a:rPr lang="it-IT" sz="1600">
                <a:solidFill>
                  <a:srgbClr val="1F497D"/>
                </a:solidFill>
                <a:latin typeface="Ubuntu" panose="020B0504030602030204" pitchFamily="34" charset="0"/>
              </a:rPr>
              <a:t>Inizia la metanizzazione del Paese</a:t>
            </a:r>
            <a:endParaRPr lang="it-IT" sz="1600" dirty="0">
              <a:solidFill>
                <a:srgbClr val="1F497D"/>
              </a:solidFill>
              <a:latin typeface="Ubuntu" panose="020B0504030602030204" pitchFamily="34" charset="0"/>
            </a:endParaRPr>
          </a:p>
        </p:txBody>
      </p:sp>
      <p:sp>
        <p:nvSpPr>
          <p:cNvPr id="17" name="CasellaDiTesto 54"/>
          <p:cNvSpPr txBox="1"/>
          <p:nvPr/>
        </p:nvSpPr>
        <p:spPr>
          <a:xfrm>
            <a:off x="2520295" y="3935948"/>
            <a:ext cx="2366029" cy="230829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  <a:t>Prosegue la metanizzazione </a:t>
            </a:r>
            <a:b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</a:br>
            <a: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  <a:t/>
            </a:r>
            <a:b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</a:br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quadruplicata la lunghezza della rete</a:t>
            </a: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Da 4.000km a &gt;15.000km</a:t>
            </a:r>
          </a:p>
          <a:p>
            <a:pPr algn="ctr"/>
            <a:endParaRPr lang="it-IT" sz="1600" dirty="0">
              <a:solidFill>
                <a:srgbClr val="1F497D"/>
              </a:solidFill>
              <a:latin typeface="Ubuntu" panose="020B0504030602030204" pitchFamily="34" charset="0"/>
            </a:endParaRP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Primo LNG in Italia</a:t>
            </a:r>
          </a:p>
        </p:txBody>
      </p:sp>
      <p:sp>
        <p:nvSpPr>
          <p:cNvPr id="18" name="CasellaDiTesto 55"/>
          <p:cNvSpPr txBox="1"/>
          <p:nvPr/>
        </p:nvSpPr>
        <p:spPr>
          <a:xfrm>
            <a:off x="4871477" y="3935953"/>
            <a:ext cx="2409184" cy="2308298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  <a:t>Realizzazione delle infrastrutture di import</a:t>
            </a:r>
          </a:p>
          <a:p>
            <a:pPr algn="ctr"/>
            <a:endParaRPr lang="it-IT" sz="1600" dirty="0">
              <a:solidFill>
                <a:srgbClr val="1F497D"/>
              </a:solidFill>
              <a:latin typeface="Ubuntu" panose="020B0504030602030204" pitchFamily="34" charset="0"/>
            </a:endParaRP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Olanda</a:t>
            </a: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Russia</a:t>
            </a: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Transmed</a:t>
            </a: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Greenstream</a:t>
            </a: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Bluestream</a:t>
            </a:r>
          </a:p>
        </p:txBody>
      </p:sp>
      <p:sp>
        <p:nvSpPr>
          <p:cNvPr id="19" name="CasellaDiTesto 56"/>
          <p:cNvSpPr txBox="1"/>
          <p:nvPr/>
        </p:nvSpPr>
        <p:spPr>
          <a:xfrm>
            <a:off x="7427528" y="3935953"/>
            <a:ext cx="2308072" cy="107719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  <a:t>Liberalizzazione e quotazione in Borsa</a:t>
            </a:r>
            <a:b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</a:br>
            <a:endParaRPr lang="it-IT" sz="1600" b="1" dirty="0">
              <a:solidFill>
                <a:srgbClr val="1F497D"/>
              </a:solidFill>
              <a:latin typeface="Ubuntu" panose="020B0504030602030204" pitchFamily="34" charset="0"/>
            </a:endParaRPr>
          </a:p>
          <a:p>
            <a:pPr algn="ctr"/>
            <a:endParaRPr lang="it-IT" sz="1600" dirty="0">
              <a:solidFill>
                <a:srgbClr val="1F497D"/>
              </a:solidFill>
              <a:latin typeface="Ubuntu" panose="020B0504030602030204" pitchFamily="34" charset="0"/>
            </a:endParaRPr>
          </a:p>
        </p:txBody>
      </p:sp>
      <p:sp>
        <p:nvSpPr>
          <p:cNvPr id="20" name="CasellaDiTesto 26"/>
          <p:cNvSpPr txBox="1"/>
          <p:nvPr/>
        </p:nvSpPr>
        <p:spPr>
          <a:xfrm>
            <a:off x="9714408" y="3935948"/>
            <a:ext cx="2308072" cy="1815855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1F497D"/>
                </a:solidFill>
                <a:latin typeface="Ubuntu" panose="020B0504030602030204" pitchFamily="34" charset="0"/>
              </a:rPr>
              <a:t>Acquisizioni</a:t>
            </a:r>
            <a:r>
              <a:rPr lang="it-IT" sz="1600" b="1" dirty="0">
                <a:solidFill>
                  <a:srgbClr val="1F497D"/>
                </a:solidFill>
                <a:latin typeface="Ubuntu" panose="020B0504030602030204" pitchFamily="34" charset="0"/>
              </a:rPr>
              <a:t>:</a:t>
            </a:r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/>
            </a:r>
            <a:b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</a:br>
            <a:r>
              <a:rPr lang="it-IT" sz="1600" dirty="0" err="1">
                <a:solidFill>
                  <a:srgbClr val="1F497D"/>
                </a:solidFill>
                <a:latin typeface="Ubuntu" panose="020B0504030602030204" pitchFamily="34" charset="0"/>
              </a:rPr>
              <a:t>Stogit</a:t>
            </a:r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, TIGF, TAG, </a:t>
            </a:r>
            <a:r>
              <a:rPr lang="it-IT" sz="1600" dirty="0" err="1">
                <a:solidFill>
                  <a:srgbClr val="1F497D"/>
                </a:solidFill>
                <a:latin typeface="Ubuntu" panose="020B0504030602030204" pitchFamily="34" charset="0"/>
              </a:rPr>
              <a:t>Interconnector</a:t>
            </a:r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, TAP, GCA, ITG, </a:t>
            </a:r>
            <a:r>
              <a:rPr lang="it-IT" sz="1600" dirty="0" err="1">
                <a:solidFill>
                  <a:srgbClr val="1F497D"/>
                </a:solidFill>
                <a:latin typeface="Ubuntu" panose="020B0504030602030204" pitchFamily="34" charset="0"/>
              </a:rPr>
              <a:t>Adriatic</a:t>
            </a:r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 LNG</a:t>
            </a: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Ubuntu" panose="020B0504030602030204" pitchFamily="34" charset="0"/>
              </a:rPr>
              <a:t>p</a:t>
            </a:r>
            <a:r>
              <a:rPr lang="it-IT" sz="1600" dirty="0" smtClean="0">
                <a:solidFill>
                  <a:srgbClr val="1F497D"/>
                </a:solidFill>
                <a:latin typeface="Ubuntu" panose="020B0504030602030204" pitchFamily="34" charset="0"/>
              </a:rPr>
              <a:t>ost distacco da Eni</a:t>
            </a:r>
          </a:p>
          <a:p>
            <a:pPr algn="ctr"/>
            <a:endParaRPr lang="it-IT" sz="1600" b="1" dirty="0">
              <a:solidFill>
                <a:srgbClr val="1F497D"/>
              </a:solidFill>
              <a:latin typeface="Ubuntu" panose="020B050403060203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1F497D"/>
                </a:solidFill>
                <a:latin typeface="Ubuntu" panose="020B0504030602030204" pitchFamily="34" charset="0"/>
              </a:rPr>
              <a:t>Spin off </a:t>
            </a:r>
            <a:r>
              <a:rPr lang="it-IT" sz="1600" dirty="0" smtClean="0">
                <a:solidFill>
                  <a:srgbClr val="1F497D"/>
                </a:solidFill>
                <a:latin typeface="Ubuntu" panose="020B0504030602030204" pitchFamily="34" charset="0"/>
              </a:rPr>
              <a:t>di Italgas</a:t>
            </a:r>
            <a:endParaRPr lang="it-IT" sz="1600" dirty="0">
              <a:solidFill>
                <a:srgbClr val="1F497D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Leader nelle infrastrutture gas in Italia e in Europa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01C1E08-2E62-44FD-AD90-645E132C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00" y="2011910"/>
            <a:ext cx="3273966" cy="368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93772E6-C7D6-472B-A954-6298A69D10E2}"/>
              </a:ext>
            </a:extLst>
          </p:cNvPr>
          <p:cNvSpPr txBox="1"/>
          <p:nvPr/>
        </p:nvSpPr>
        <p:spPr>
          <a:xfrm>
            <a:off x="157400" y="1278402"/>
            <a:ext cx="4600575" cy="620529"/>
          </a:xfrm>
          <a:prstGeom prst="rect">
            <a:avLst/>
          </a:prstGeom>
          <a:noFill/>
        </p:spPr>
        <p:txBody>
          <a:bodyPr wrap="square" tIns="170104" bIns="170104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28216" fontAlgn="auto">
              <a:spcBef>
                <a:spcPts val="1134"/>
              </a:spcBef>
              <a:spcAft>
                <a:spcPts val="0"/>
              </a:spcAft>
              <a:buClr>
                <a:srgbClr val="79A2B3"/>
              </a:buClr>
            </a:pPr>
            <a:r>
              <a:rPr 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L’operatore di riferimento in Italia</a:t>
            </a:r>
          </a:p>
        </p:txBody>
      </p:sp>
      <p:cxnSp>
        <p:nvCxnSpPr>
          <p:cNvPr id="11" name="Straight Connector 84">
            <a:extLst>
              <a:ext uri="{FF2B5EF4-FFF2-40B4-BE49-F238E27FC236}">
                <a16:creationId xmlns:a16="http://schemas.microsoft.com/office/drawing/2014/main" xmlns="" id="{7CA99BE0-225A-4387-9C62-3930285B0380}"/>
              </a:ext>
            </a:extLst>
          </p:cNvPr>
          <p:cNvCxnSpPr>
            <a:cxnSpLocks/>
          </p:cNvCxnSpPr>
          <p:nvPr/>
        </p:nvCxnSpPr>
        <p:spPr>
          <a:xfrm>
            <a:off x="276658" y="1902844"/>
            <a:ext cx="5530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60">
            <a:extLst>
              <a:ext uri="{FF2B5EF4-FFF2-40B4-BE49-F238E27FC236}">
                <a16:creationId xmlns:a16="http://schemas.microsoft.com/office/drawing/2014/main" xmlns="" id="{29051B7A-B673-404C-A667-2A3CE218EFF1}"/>
              </a:ext>
            </a:extLst>
          </p:cNvPr>
          <p:cNvSpPr/>
          <p:nvPr/>
        </p:nvSpPr>
        <p:spPr>
          <a:xfrm>
            <a:off x="2751210" y="2063798"/>
            <a:ext cx="1151312" cy="408884"/>
          </a:xfrm>
          <a:prstGeom prst="ellipse">
            <a:avLst/>
          </a:prstGeom>
          <a:solidFill>
            <a:srgbClr val="01447B"/>
          </a:solidFill>
          <a:ln w="38100" cap="flat" cmpd="sng" algn="ctr">
            <a:solidFill>
              <a:srgbClr val="1F497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94%</a:t>
            </a:r>
          </a:p>
        </p:txBody>
      </p:sp>
      <p:sp>
        <p:nvSpPr>
          <p:cNvPr id="16" name="Rettangolo 11">
            <a:extLst>
              <a:ext uri="{FF2B5EF4-FFF2-40B4-BE49-F238E27FC236}">
                <a16:creationId xmlns:a16="http://schemas.microsoft.com/office/drawing/2014/main" xmlns="" id="{2D868651-8C71-4DE7-988D-6C368B7A6DCB}"/>
              </a:ext>
            </a:extLst>
          </p:cNvPr>
          <p:cNvSpPr/>
          <p:nvPr/>
        </p:nvSpPr>
        <p:spPr>
          <a:xfrm>
            <a:off x="3620573" y="1910126"/>
            <a:ext cx="2465614" cy="670537"/>
          </a:xfrm>
          <a:prstGeom prst="rect">
            <a:avLst/>
          </a:prstGeom>
        </p:spPr>
        <p:txBody>
          <a:bodyPr wrap="square" lIns="237333" tIns="118666" rIns="237333" bIns="118666" anchor="t" anchorCtr="0">
            <a:spAutoFit/>
          </a:bodyPr>
          <a:lstStyle/>
          <a:p>
            <a:pPr algn="ctr" defTabSz="2303280" fontAlgn="base">
              <a:spcBef>
                <a:spcPts val="3600"/>
              </a:spcBef>
              <a:spcAft>
                <a:spcPts val="1800"/>
              </a:spcAft>
              <a:buSzPct val="145000"/>
              <a:defRPr/>
            </a:pPr>
            <a:r>
              <a:rPr lang="it-IT" sz="1400" b="1" i="1" dirty="0"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Quota di mercato nel trasporto</a:t>
            </a:r>
          </a:p>
        </p:txBody>
      </p:sp>
      <p:sp>
        <p:nvSpPr>
          <p:cNvPr id="18" name="Rettangolo 11">
            <a:extLst>
              <a:ext uri="{FF2B5EF4-FFF2-40B4-BE49-F238E27FC236}">
                <a16:creationId xmlns:a16="http://schemas.microsoft.com/office/drawing/2014/main" xmlns="" id="{7EC66D1A-E579-4665-8351-A98FB7428B74}"/>
              </a:ext>
            </a:extLst>
          </p:cNvPr>
          <p:cNvSpPr/>
          <p:nvPr/>
        </p:nvSpPr>
        <p:spPr>
          <a:xfrm>
            <a:off x="3704175" y="2495072"/>
            <a:ext cx="2465614" cy="670537"/>
          </a:xfrm>
          <a:prstGeom prst="rect">
            <a:avLst/>
          </a:prstGeom>
        </p:spPr>
        <p:txBody>
          <a:bodyPr wrap="square" lIns="237333" tIns="118666" rIns="237333" bIns="118666" anchor="t" anchorCtr="0">
            <a:spAutoFit/>
          </a:bodyPr>
          <a:lstStyle/>
          <a:p>
            <a:pPr algn="ctr" defTabSz="2303280" fontAlgn="base">
              <a:spcBef>
                <a:spcPts val="3600"/>
              </a:spcBef>
              <a:spcAft>
                <a:spcPts val="1800"/>
              </a:spcAft>
              <a:buSzPct val="145000"/>
              <a:defRPr/>
            </a:pPr>
            <a:r>
              <a:rPr lang="it-IT" sz="1400" b="1" i="1" dirty="0"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Quota di mercato nello stoccaggio</a:t>
            </a:r>
          </a:p>
        </p:txBody>
      </p:sp>
      <p:sp>
        <p:nvSpPr>
          <p:cNvPr id="20" name="Rettangolo 11">
            <a:extLst>
              <a:ext uri="{FF2B5EF4-FFF2-40B4-BE49-F238E27FC236}">
                <a16:creationId xmlns:a16="http://schemas.microsoft.com/office/drawing/2014/main" xmlns="" id="{F599CF4E-BFAA-47B8-9D69-3D95F6BCF137}"/>
              </a:ext>
            </a:extLst>
          </p:cNvPr>
          <p:cNvSpPr/>
          <p:nvPr/>
        </p:nvSpPr>
        <p:spPr>
          <a:xfrm>
            <a:off x="3704175" y="3143219"/>
            <a:ext cx="2465614" cy="670537"/>
          </a:xfrm>
          <a:prstGeom prst="rect">
            <a:avLst/>
          </a:prstGeom>
        </p:spPr>
        <p:txBody>
          <a:bodyPr wrap="square" lIns="237333" tIns="118666" rIns="237333" bIns="118666" anchor="t" anchorCtr="0">
            <a:spAutoFit/>
          </a:bodyPr>
          <a:lstStyle/>
          <a:p>
            <a:pPr algn="ctr" defTabSz="2303280" fontAlgn="base">
              <a:spcBef>
                <a:spcPts val="3600"/>
              </a:spcBef>
              <a:spcAft>
                <a:spcPts val="1800"/>
              </a:spcAft>
              <a:buSzPct val="145000"/>
              <a:defRPr/>
            </a:pPr>
            <a:r>
              <a:rPr lang="it-IT" sz="1400" b="1" i="1" dirty="0"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I nostri </a:t>
            </a:r>
            <a:r>
              <a:rPr lang="it-IT" sz="1400" b="1" i="1" dirty="0" err="1"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rigassificatori</a:t>
            </a:r>
            <a:r>
              <a:rPr lang="it-IT" sz="1400" b="1" i="1" dirty="0">
                <a:solidFill>
                  <a:srgbClr val="00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 italiani</a:t>
            </a:r>
          </a:p>
        </p:txBody>
      </p:sp>
      <p:sp>
        <p:nvSpPr>
          <p:cNvPr id="22" name="Oval 60">
            <a:extLst>
              <a:ext uri="{FF2B5EF4-FFF2-40B4-BE49-F238E27FC236}">
                <a16:creationId xmlns:a16="http://schemas.microsoft.com/office/drawing/2014/main" xmlns="" id="{29051B7A-B673-404C-A667-2A3CE218EFF1}"/>
              </a:ext>
            </a:extLst>
          </p:cNvPr>
          <p:cNvSpPr/>
          <p:nvPr/>
        </p:nvSpPr>
        <p:spPr>
          <a:xfrm>
            <a:off x="2751210" y="3154908"/>
            <a:ext cx="1151312" cy="483858"/>
          </a:xfrm>
          <a:prstGeom prst="ellipse">
            <a:avLst/>
          </a:prstGeom>
          <a:solidFill>
            <a:srgbClr val="01447B"/>
          </a:solidFill>
          <a:ln w="38100" cap="flat" cmpd="sng" algn="ctr">
            <a:solidFill>
              <a:srgbClr val="1F497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2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su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3</a:t>
            </a:r>
          </a:p>
        </p:txBody>
      </p:sp>
      <p:sp>
        <p:nvSpPr>
          <p:cNvPr id="23" name="Oval 60">
            <a:extLst>
              <a:ext uri="{FF2B5EF4-FFF2-40B4-BE49-F238E27FC236}">
                <a16:creationId xmlns:a16="http://schemas.microsoft.com/office/drawing/2014/main" xmlns="" id="{29051B7A-B673-404C-A667-2A3CE218EFF1}"/>
              </a:ext>
            </a:extLst>
          </p:cNvPr>
          <p:cNvSpPr/>
          <p:nvPr/>
        </p:nvSpPr>
        <p:spPr>
          <a:xfrm>
            <a:off x="2751210" y="2591165"/>
            <a:ext cx="1151312" cy="454678"/>
          </a:xfrm>
          <a:prstGeom prst="ellipse">
            <a:avLst/>
          </a:prstGeom>
          <a:solidFill>
            <a:srgbClr val="01447B"/>
          </a:solidFill>
          <a:ln w="38100" cap="flat" cmpd="sng" algn="ctr">
            <a:solidFill>
              <a:srgbClr val="1F497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96%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093772E6-C7D6-472B-A954-6298A69D10E2}"/>
              </a:ext>
            </a:extLst>
          </p:cNvPr>
          <p:cNvSpPr txBox="1"/>
          <p:nvPr/>
        </p:nvSpPr>
        <p:spPr>
          <a:xfrm>
            <a:off x="6335022" y="1277045"/>
            <a:ext cx="5649395" cy="620529"/>
          </a:xfrm>
          <a:prstGeom prst="rect">
            <a:avLst/>
          </a:prstGeom>
          <a:noFill/>
        </p:spPr>
        <p:txBody>
          <a:bodyPr wrap="square" tIns="170104" bIns="170104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28216" fontAlgn="auto">
              <a:spcBef>
                <a:spcPts val="1134"/>
              </a:spcBef>
              <a:spcAft>
                <a:spcPts val="0"/>
              </a:spcAft>
              <a:buClr>
                <a:srgbClr val="79A2B3"/>
              </a:buClr>
            </a:pPr>
            <a:r>
              <a:rPr 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Il primo player EU, con posizione chiave in 5 Paesi</a:t>
            </a:r>
          </a:p>
        </p:txBody>
      </p:sp>
      <p:cxnSp>
        <p:nvCxnSpPr>
          <p:cNvPr id="26" name="Straight Connector 84">
            <a:extLst>
              <a:ext uri="{FF2B5EF4-FFF2-40B4-BE49-F238E27FC236}">
                <a16:creationId xmlns:a16="http://schemas.microsoft.com/office/drawing/2014/main" xmlns="" id="{7CA99BE0-225A-4387-9C62-3930285B0380}"/>
              </a:ext>
            </a:extLst>
          </p:cNvPr>
          <p:cNvCxnSpPr>
            <a:cxnSpLocks/>
          </p:cNvCxnSpPr>
          <p:nvPr/>
        </p:nvCxnSpPr>
        <p:spPr>
          <a:xfrm>
            <a:off x="6394652" y="1898931"/>
            <a:ext cx="5530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9">
            <a:extLst>
              <a:ext uri="{FF2B5EF4-FFF2-40B4-BE49-F238E27FC236}">
                <a16:creationId xmlns:a16="http://schemas.microsoft.com/office/drawing/2014/main" xmlns="" id="{D47A93BF-958F-4E5C-888F-7997889322D7}"/>
              </a:ext>
            </a:extLst>
          </p:cNvPr>
          <p:cNvSpPr txBox="1"/>
          <p:nvPr/>
        </p:nvSpPr>
        <p:spPr>
          <a:xfrm>
            <a:off x="7796911" y="1762521"/>
            <a:ext cx="2639715" cy="558974"/>
          </a:xfrm>
          <a:prstGeom prst="rect">
            <a:avLst/>
          </a:prstGeom>
          <a:noFill/>
        </p:spPr>
        <p:txBody>
          <a:bodyPr wrap="square" tIns="170104" bIns="170104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28216" fontAlgn="auto">
              <a:spcBef>
                <a:spcPts val="1134"/>
              </a:spcBef>
              <a:spcAft>
                <a:spcPts val="0"/>
              </a:spcAft>
              <a:buClr>
                <a:srgbClr val="79A2B3"/>
              </a:buClr>
            </a:pPr>
            <a:r>
              <a:rPr lang="it-IT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Trasporto </a:t>
            </a:r>
            <a:r>
              <a:rPr lang="it-IT" sz="1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(‘000 Km, </a:t>
            </a:r>
            <a:r>
              <a:rPr lang="it-IT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2017)</a:t>
            </a:r>
            <a:endParaRPr lang="it-IT" sz="1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charset="0"/>
            </a:endParaRPr>
          </a:p>
        </p:txBody>
      </p:sp>
      <p:sp>
        <p:nvSpPr>
          <p:cNvPr id="28" name="CasellaDiTesto 9">
            <a:extLst>
              <a:ext uri="{FF2B5EF4-FFF2-40B4-BE49-F238E27FC236}">
                <a16:creationId xmlns:a16="http://schemas.microsoft.com/office/drawing/2014/main" xmlns="" id="{2C4B22A2-DFF9-4ADA-95A1-A239C8890737}"/>
              </a:ext>
            </a:extLst>
          </p:cNvPr>
          <p:cNvSpPr txBox="1"/>
          <p:nvPr/>
        </p:nvSpPr>
        <p:spPr>
          <a:xfrm>
            <a:off x="10033000" y="1771237"/>
            <a:ext cx="2347415" cy="558974"/>
          </a:xfrm>
          <a:prstGeom prst="rect">
            <a:avLst/>
          </a:prstGeom>
          <a:noFill/>
        </p:spPr>
        <p:txBody>
          <a:bodyPr wrap="square" tIns="170104" bIns="170104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28216" fontAlgn="auto">
              <a:spcBef>
                <a:spcPts val="1134"/>
              </a:spcBef>
              <a:spcAft>
                <a:spcPts val="0"/>
              </a:spcAft>
              <a:buClr>
                <a:srgbClr val="79A2B3"/>
              </a:buClr>
            </a:pPr>
            <a:r>
              <a:rPr lang="it-IT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Stoccaggio </a:t>
            </a:r>
            <a:r>
              <a:rPr lang="it-IT" sz="1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(bcm, </a:t>
            </a:r>
            <a:r>
              <a:rPr lang="it-IT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Arial" charset="0"/>
              </a:rPr>
              <a:t>2017)</a:t>
            </a:r>
            <a:endParaRPr lang="it-IT" sz="1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98542" y="2840835"/>
            <a:ext cx="1350376" cy="342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CB38765A-8EDD-495E-BBB3-CF75A6DB7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76265" y="2781744"/>
            <a:ext cx="670494" cy="3484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4" name="Rectangle 55">
            <a:extLst>
              <a:ext uri="{FF2B5EF4-FFF2-40B4-BE49-F238E27FC236}">
                <a16:creationId xmlns:a16="http://schemas.microsoft.com/office/drawing/2014/main" xmlns="" id="{E90F7C5A-53A5-47C0-9E37-D0377599D494}"/>
              </a:ext>
            </a:extLst>
          </p:cNvPr>
          <p:cNvSpPr/>
          <p:nvPr/>
        </p:nvSpPr>
        <p:spPr>
          <a:xfrm>
            <a:off x="6275394" y="2241090"/>
            <a:ext cx="5817956" cy="53089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anose="020B0504030602030204" pitchFamily="34" charset="0"/>
            </a:endParaRPr>
          </a:p>
        </p:txBody>
      </p:sp>
      <p:grpSp>
        <p:nvGrpSpPr>
          <p:cNvPr id="40" name="Gruppo 39"/>
          <p:cNvGrpSpPr/>
          <p:nvPr/>
        </p:nvGrpSpPr>
        <p:grpSpPr>
          <a:xfrm>
            <a:off x="7799278" y="2235180"/>
            <a:ext cx="2062186" cy="4144103"/>
            <a:chOff x="15240000" y="3962400"/>
            <a:chExt cx="2925763" cy="6362977"/>
          </a:xfrm>
        </p:grpSpPr>
        <p:graphicFrame>
          <p:nvGraphicFramePr>
            <p:cNvPr id="41" name="Object 41">
              <a:extLst>
                <a:ext uri="{FF2B5EF4-FFF2-40B4-BE49-F238E27FC236}">
                  <a16:creationId xmlns:a16="http://schemas.microsoft.com/office/drawing/2014/main" xmlns="" id="{E1468B3A-2311-411C-9009-F3721F4DD57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02950778"/>
                </p:ext>
              </p:extLst>
            </p:nvPr>
          </p:nvGraphicFramePr>
          <p:xfrm>
            <a:off x="15240000" y="3962400"/>
            <a:ext cx="2429069" cy="6362977"/>
          </p:xfrm>
          <a:graphic>
            <a:graphicData uri="http://schemas.openxmlformats.org/presentationml/2006/ole">
              <p:oleObj spid="_x0000_s1119" name="Chart" r:id="rId24" imgW="2430824" imgH="6362805" progId="MSGraph.Chart.8">
                <p:embed followColorScheme="full"/>
              </p:oleObj>
            </a:graphicData>
          </a:graphic>
        </p:graphicFrame>
        <p:sp>
          <p:nvSpPr>
            <p:cNvPr id="42" name="Rectangle 45">
              <a:extLst>
                <a:ext uri="{FF2B5EF4-FFF2-40B4-BE49-F238E27FC236}">
                  <a16:creationId xmlns:a16="http://schemas.microsoft.com/office/drawing/2014/main" xmlns="" id="{07B56396-3CB3-483B-8B36-491711FBF84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17599025" y="4267200"/>
              <a:ext cx="566738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r>
                <a:rPr lang="en-US" altLang="en-US" sz="1600" dirty="0" smtClean="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40.0</a:t>
              </a:r>
              <a:r>
                <a:rPr lang="en-US" altLang="en-US" sz="2000" baseline="30000" dirty="0" smtClean="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en-US" sz="2000" baseline="30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2C317A35-B2E4-4ABC-BF07-3507245C3A5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15808325" y="8362950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BEF77AFB-B6D4-4B39-8DE1-1D7BB0F17EB4}" type="datetime'''''''''''''''''7.''''''''''''''''''7''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7.7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Rectangle 47">
              <a:extLst>
                <a:ext uri="{FF2B5EF4-FFF2-40B4-BE49-F238E27FC236}">
                  <a16:creationId xmlns:a16="http://schemas.microsoft.com/office/drawing/2014/main" xmlns="" id="{7F23AA6F-B123-4DE4-8DDD-83C03ADDD35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16046450" y="6996113"/>
              <a:ext cx="566738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EE4C5BF2-1600-4C57-973D-06D24219E0C5}" type="datetime'''''''''''''''''''''''''''''''12''''''.''''''0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12.0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13A6456-B704-4AC6-9D22-D5B8ED108AD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15827375" y="7677150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1ACBB9E7-688E-4F74-AFBF-4FC773881ACC}" type="datetime'''7''''.9''''''''''''''''''''''''''''''''''''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7.9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xmlns="" id="{EEDCB33C-D074-436C-8565-C27067EA8CC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15617825" y="9725025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46068257-8D32-4B6E-8C91-A0C4DE017E6E}" type="datetime'''''''''''''''''''''''''''''4''''.''''''''''2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4.2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xmlns="" id="{B0A4EC0A-7A74-411B-BF4C-4FA5056269E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15789275" y="9043988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7589FC6B-41D4-43D2-AE9E-83C448E962D6}" type="datetime'''''''''''''''7''''''.''3''''''''''''''''''''''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7.3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xmlns="" id="{67EDF1EF-86FF-49BB-9490-77DB928A298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16075025" y="6315075"/>
              <a:ext cx="566738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AA95D217-12F7-4B8C-88C8-E93EE8DAF22A}" type="datetime'1''''''''''''''''''''2.''''''''''''''''''''''''''5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12.5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xmlns="" id="{C873E6AF-29FE-427B-99AC-BD0E7698280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6236950" y="5629275"/>
              <a:ext cx="566738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C13971CA-F051-405A-A739-03ABBFCA6C74}" type="datetime'''''''''''''''''''''''1''''5''''''''.''''''''''''5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15.5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Rectangle 46">
              <a:extLst>
                <a:ext uri="{FF2B5EF4-FFF2-40B4-BE49-F238E27FC236}">
                  <a16:creationId xmlns:a16="http://schemas.microsoft.com/office/drawing/2014/main" xmlns="" id="{A11BE491-3620-4DDA-BC9A-02CD93403A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17160875" y="4948238"/>
              <a:ext cx="566738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9B36EC8C-C5A1-465D-9AC6-9E6CC725B564}" type="datetime'3''''''2.3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32.3</a:t>
              </a:fld>
              <a:endParaRPr lang="en-US" sz="16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9983428" y="2218987"/>
            <a:ext cx="1947015" cy="4187592"/>
            <a:chOff x="18554700" y="3962400"/>
            <a:chExt cx="2840038" cy="6362977"/>
          </a:xfrm>
        </p:grpSpPr>
        <p:graphicFrame>
          <p:nvGraphicFramePr>
            <p:cNvPr id="62" name="Object 7">
              <a:extLst>
                <a:ext uri="{FF2B5EF4-FFF2-40B4-BE49-F238E27FC236}">
                  <a16:creationId xmlns:a16="http://schemas.microsoft.com/office/drawing/2014/main" xmlns="" id="{9AC92B3A-037E-4206-9528-6BB643D2D0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40317096"/>
                </p:ext>
              </p:extLst>
            </p:nvPr>
          </p:nvGraphicFramePr>
          <p:xfrm>
            <a:off x="18554700" y="3962400"/>
            <a:ext cx="2343228" cy="6362977"/>
          </p:xfrm>
          <a:graphic>
            <a:graphicData uri="http://schemas.openxmlformats.org/presentationml/2006/ole">
              <p:oleObj spid="_x0000_s1120" name="Chart" r:id="rId25" imgW="2347019" imgH="6362805" progId="MSGraph.Chart.8">
                <p:embed followColorScheme="full"/>
              </p:oleObj>
            </a:graphicData>
          </a:graphic>
        </p:graphicFrame>
        <p:sp>
          <p:nvSpPr>
            <p:cNvPr id="63" name="Rectangle 37">
              <a:extLst>
                <a:ext uri="{FF2B5EF4-FFF2-40B4-BE49-F238E27FC236}">
                  <a16:creationId xmlns:a16="http://schemas.microsoft.com/office/drawing/2014/main" xmlns="" id="{EDAD3BCB-B7D8-4D36-A756-80509409ADA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gray">
            <a:xfrm>
              <a:off x="18780125" y="8362950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5691A307-9378-485B-93E3-B12292E8DFF1}" type="datetime'''''''''''''''''''''''0''''''''.''''''''''''7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0.7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Rectangle 39">
              <a:extLst>
                <a:ext uri="{FF2B5EF4-FFF2-40B4-BE49-F238E27FC236}">
                  <a16:creationId xmlns:a16="http://schemas.microsoft.com/office/drawing/2014/main" xmlns="" id="{65745323-90CD-4AF0-BB48-570505A483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18703925" y="9725025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DDDCCA05-6B9D-460C-968D-C18DA3334D7A}" type="datetime'''''''''''''''''''''''''''''''''''''''''''0''.''''''''0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0.0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Rectangle 36">
              <a:extLst>
                <a:ext uri="{FF2B5EF4-FFF2-40B4-BE49-F238E27FC236}">
                  <a16:creationId xmlns:a16="http://schemas.microsoft.com/office/drawing/2014/main" xmlns="" id="{4545277B-BAB4-4D24-955E-E8769B714DE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18722975" y="7677150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BBC956A7-C250-4318-A32B-9B2BE3ADC371}" type="datetime'''''''''''''''''''''''''''''''''''0''''''''''''''.2''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0.2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xmlns="" id="{D6D7EE3E-59C4-4F39-8D20-597DFA1A3E6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20828000" y="4267200"/>
              <a:ext cx="566738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r>
                <a:rPr lang="en-US" altLang="en-US" sz="1600" dirty="0" smtClean="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20.0</a:t>
              </a:r>
              <a:r>
                <a:rPr lang="en-US" altLang="en-US" sz="2000" baseline="30000" dirty="0" smtClean="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en-US" sz="2000" baseline="30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Rectangle 32">
              <a:extLst>
                <a:ext uri="{FF2B5EF4-FFF2-40B4-BE49-F238E27FC236}">
                  <a16:creationId xmlns:a16="http://schemas.microsoft.com/office/drawing/2014/main" xmlns="" id="{A5DCA432-2A9C-44F0-8F37-8450D1D66BE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19818350" y="4948238"/>
              <a:ext cx="566738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2DBD5C4E-D6EE-46D7-802F-8CA9974B60E7}" type="datetime'''''''''''''''''''1''0''''''''.0''''''''''''''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10.0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Rectangle 35">
              <a:extLst>
                <a:ext uri="{FF2B5EF4-FFF2-40B4-BE49-F238E27FC236}">
                  <a16:creationId xmlns:a16="http://schemas.microsoft.com/office/drawing/2014/main" xmlns="" id="{45B739F8-DC4A-4493-AFCF-F6789D0DACA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18703925" y="6996113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C1C9069A-489C-4D62-BFC0-A3214E191BE9}" type="datetime'''0.''''''''''''''''0''''''''''''''''''''''''''''''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0.0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Rectangle 38">
              <a:extLst>
                <a:ext uri="{FF2B5EF4-FFF2-40B4-BE49-F238E27FC236}">
                  <a16:creationId xmlns:a16="http://schemas.microsoft.com/office/drawing/2014/main" xmlns="" id="{D322BC91-4D8A-4106-B97A-AE780C58498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19008725" y="9043988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0CD8B7BD-A9F9-4137-B569-EB9F6AC6FE50}" type="datetime'''''''''''2''''''.''''''''''''''''''''''''''''''''''7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2.7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Rectangle 34">
              <a:extLst>
                <a:ext uri="{FF2B5EF4-FFF2-40B4-BE49-F238E27FC236}">
                  <a16:creationId xmlns:a16="http://schemas.microsoft.com/office/drawing/2014/main" xmlns="" id="{23A5EB9C-839E-40C1-84AA-7D08A85645A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19084925" y="6315075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5CE14664-0882-4230-8459-5D184E096DFF}" type="datetime'''''''''''''''''''''''''''''''''3''''''''''''''''.''4''''''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3.4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Rectangle 33">
              <a:extLst>
                <a:ext uri="{FF2B5EF4-FFF2-40B4-BE49-F238E27FC236}">
                  <a16:creationId xmlns:a16="http://schemas.microsoft.com/office/drawing/2014/main" xmlns="" id="{4EA291F8-41B5-4B8D-B3EE-468643EC09B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18751550" y="5629275"/>
              <a:ext cx="425450" cy="304800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flat" cmpd="sng" algn="ctr">
                  <a:solidFill>
                    <a:schemeClr val="accent4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36513" tIns="0" rIns="36513" bIns="0" numCol="1" spcCol="0" rtlCol="0" anchor="ctr" anchorCtr="0">
              <a:noAutofit/>
            </a:bodyPr>
            <a:lstStyle/>
            <a:p>
              <a:fld id="{DF9ADAE3-8E87-430A-9C22-1693FBC116DF}" type="datetime'''''''''''''''''''''''''''0''''''''''''''''''.''''''''''''''4'">
                <a:rPr lang="en-US" altLang="en-US" sz="1600">
                  <a:solidFill>
                    <a:schemeClr val="tx1"/>
                  </a:solidFill>
                  <a:latin typeface="Ubuntu" panose="020B0504030602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pPr/>
                <a:t>0.4</a:t>
              </a:fld>
              <a:endParaRPr lang="en-US" sz="2000" dirty="0">
                <a:solidFill>
                  <a:schemeClr val="tx1"/>
                </a:solidFill>
                <a:latin typeface="Ubuntu" panose="020B0504030602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72" name="Immagine 7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1841" y="2283950"/>
            <a:ext cx="453698" cy="453698"/>
          </a:xfrm>
          <a:prstGeom prst="rect">
            <a:avLst/>
          </a:prstGeom>
        </p:spPr>
      </p:pic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319039" y="6123295"/>
            <a:ext cx="5252980" cy="8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34708" bIns="117319" anchor="t">
            <a:spAutoFit/>
          </a:bodyPr>
          <a:lstStyle/>
          <a:p>
            <a:pPr marL="180975" indent="-180975" defTabSz="921454" eaLnBrk="0" hangingPunct="0">
              <a:tabLst>
                <a:tab pos="180975" algn="l"/>
              </a:tabLst>
            </a:pPr>
            <a:r>
              <a:rPr lang="it-IT" sz="8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NOTE: </a:t>
            </a:r>
          </a:p>
          <a:p>
            <a:pPr marL="180975" indent="-180975" defTabSz="921454" eaLnBrk="0" hangingPunct="0">
              <a:tabLst>
                <a:tab pos="180975" algn="l"/>
              </a:tabLst>
            </a:pPr>
            <a:r>
              <a:rPr lang="it-IT" sz="8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1. 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I dati di Snam e le sue partecipate (TIGF, </a:t>
            </a:r>
            <a:r>
              <a:rPr lang="it-IT" sz="800" dirty="0">
                <a:solidFill>
                  <a:srgbClr val="17375E"/>
                </a:solidFill>
                <a:latin typeface="Ubuntu" panose="020B0504030602030204" pitchFamily="34" charset="0"/>
              </a:rPr>
              <a:t>TAP, IUK, TAG). I Paesi sono Francia, Austria, Belgio, UK, Italia </a:t>
            </a:r>
            <a:endParaRPr lang="it-IT" sz="800" dirty="0" smtClean="0">
              <a:solidFill>
                <a:srgbClr val="17375E"/>
              </a:solidFill>
              <a:latin typeface="Ubuntu" panose="020B0504030602030204" pitchFamily="34" charset="0"/>
            </a:endParaRPr>
          </a:p>
          <a:p>
            <a:pPr marL="180975" indent="-180975" defTabSz="921454" eaLnBrk="0" hangingPunct="0">
              <a:tabLst>
                <a:tab pos="180975" algn="l"/>
              </a:tabLst>
            </a:pPr>
            <a:r>
              <a:rPr lang="it-IT" sz="8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FONTE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: </a:t>
            </a:r>
            <a:r>
              <a:rPr lang="it-IT" sz="8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Snam</a:t>
            </a:r>
          </a:p>
          <a:p>
            <a:pPr marL="180975" indent="-180975" defTabSz="921454" eaLnBrk="0" hangingPunct="0">
              <a:tabLst>
                <a:tab pos="180975" algn="l"/>
              </a:tabLst>
            </a:pPr>
            <a:r>
              <a:rPr lang="it-IT" sz="8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2. </a:t>
            </a:r>
            <a:r>
              <a:rPr lang="it-IT" sz="800" dirty="0">
                <a:solidFill>
                  <a:srgbClr val="17375E"/>
                </a:solidFill>
                <a:latin typeface="Ubuntu" panose="020B0504030602030204" pitchFamily="34" charset="0"/>
              </a:rPr>
              <a:t>Snam detiene un partecipazione </a:t>
            </a:r>
            <a:r>
              <a:rPr lang="it-IT" sz="800" dirty="0" smtClean="0">
                <a:solidFill>
                  <a:srgbClr val="17375E"/>
                </a:solidFill>
                <a:latin typeface="Ubuntu" panose="020B0504030602030204" pitchFamily="34" charset="0"/>
              </a:rPr>
              <a:t>(7,3%) in </a:t>
            </a:r>
            <a:r>
              <a:rPr lang="it-IT" sz="800" dirty="0" err="1">
                <a:solidFill>
                  <a:srgbClr val="17375E"/>
                </a:solidFill>
                <a:latin typeface="Ubuntu" panose="020B0504030602030204" pitchFamily="34" charset="0"/>
              </a:rPr>
              <a:t>Adriatic</a:t>
            </a:r>
            <a:r>
              <a:rPr lang="it-IT" sz="800" dirty="0">
                <a:solidFill>
                  <a:srgbClr val="17375E"/>
                </a:solidFill>
                <a:latin typeface="Ubuntu" panose="020B0504030602030204" pitchFamily="34" charset="0"/>
              </a:rPr>
              <a:t> LNG </a:t>
            </a:r>
          </a:p>
          <a:p>
            <a:pPr marL="180975" indent="-180975" defTabSz="921454" eaLnBrk="0" hangingPunct="0">
              <a:tabLst>
                <a:tab pos="180975" algn="l"/>
              </a:tabLst>
            </a:pPr>
            <a:endParaRPr lang="it-IT" sz="800" dirty="0" smtClean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  <a:p>
            <a:pPr marL="180975" indent="-180975" defTabSz="921454" eaLnBrk="0" hangingPunct="0">
              <a:tabLst>
                <a:tab pos="180975" algn="l"/>
              </a:tabLst>
            </a:pPr>
            <a:endParaRPr lang="it-IT" sz="800" dirty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4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I “nuovi usi” del gas per supportare la </a:t>
            </a:r>
            <a:r>
              <a:rPr lang="it-IT" dirty="0" err="1">
                <a:solidFill>
                  <a:schemeClr val="tx2"/>
                </a:solidFill>
              </a:rPr>
              <a:t>decarbonizzazione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1295120"/>
            <a:ext cx="11690861" cy="54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7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comunicazione di impresa: obiettivi e strumenti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3183879" y="6924431"/>
            <a:ext cx="10983137" cy="4809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•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–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•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–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»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29" name="Gruppo 28"/>
          <p:cNvGrpSpPr/>
          <p:nvPr/>
        </p:nvGrpSpPr>
        <p:grpSpPr>
          <a:xfrm>
            <a:off x="265176" y="1314419"/>
            <a:ext cx="11314208" cy="980842"/>
            <a:chOff x="265176" y="1314420"/>
            <a:chExt cx="11135712" cy="671320"/>
          </a:xfrm>
        </p:grpSpPr>
        <p:sp>
          <p:nvSpPr>
            <p:cNvPr id="6" name="Rettangolo con angoli arrotondati in diagonale 5"/>
            <p:cNvSpPr/>
            <p:nvPr/>
          </p:nvSpPr>
          <p:spPr>
            <a:xfrm>
              <a:off x="2487168" y="1314420"/>
              <a:ext cx="8913720" cy="671320"/>
            </a:xfrm>
            <a:prstGeom prst="round2DiagRect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>
              <a:outerShdw blurRad="40000" dist="50800" dir="3600000" rotWithShape="0">
                <a:srgbClr val="92D050">
                  <a:alpha val="5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dirty="0">
                  <a:latin typeface="Ubuntu" panose="020B0504030602030204" pitchFamily="34" charset="0"/>
                </a:rPr>
                <a:t>L’obiettivo </a:t>
              </a:r>
              <a:r>
                <a:rPr lang="it-IT" sz="1600" dirty="0" smtClean="0">
                  <a:latin typeface="Ubuntu" panose="020B0504030602030204" pitchFamily="34" charset="0"/>
                </a:rPr>
                <a:t> </a:t>
              </a:r>
              <a:r>
                <a:rPr lang="it-IT" sz="1600" dirty="0">
                  <a:latin typeface="Ubuntu" panose="020B0504030602030204" pitchFamily="34" charset="0"/>
                </a:rPr>
                <a:t>della comunicazione corporate è costruire, sostenere e proteggere la reputazione di un’azienda e del suo </a:t>
              </a:r>
              <a:r>
                <a:rPr lang="it-IT" sz="1600" dirty="0" smtClean="0">
                  <a:latin typeface="Ubuntu" panose="020B0504030602030204" pitchFamily="34" charset="0"/>
                </a:rPr>
                <a:t>management, influendo sugli atteggiamenti dei propri pubblici di riferimento («informare», «convincere», «ingaggiare»), per contribuire alla creazione di valore  («sapere, «saper fare», «farlo sapere»)</a:t>
              </a:r>
              <a:endParaRPr lang="it-IT" sz="1600" dirty="0">
                <a:latin typeface="Ubuntu" panose="020B0504030602030204" pitchFamily="34" charset="0"/>
              </a:endParaRP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265176" y="1339553"/>
              <a:ext cx="1837944" cy="53147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  <a:effectLst>
              <a:outerShdw blurRad="177800" dist="101600" dir="5400000" sx="94000" sy="94000" rotWithShape="0">
                <a:schemeClr val="tx2">
                  <a:alpha val="6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latin typeface="Ubuntu" panose="020B0504030602030204" pitchFamily="34" charset="0"/>
                </a:rPr>
                <a:t>OBIETTIVO</a:t>
              </a:r>
              <a:endParaRPr lang="it-IT" sz="1400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63270" y="2521928"/>
            <a:ext cx="11316113" cy="611594"/>
            <a:chOff x="265176" y="2411506"/>
            <a:chExt cx="11135712" cy="611594"/>
          </a:xfrm>
        </p:grpSpPr>
        <p:sp>
          <p:nvSpPr>
            <p:cNvPr id="14" name="Rettangolo con angoli arrotondati in diagonale 13"/>
            <p:cNvSpPr/>
            <p:nvPr/>
          </p:nvSpPr>
          <p:spPr>
            <a:xfrm>
              <a:off x="2487168" y="2411506"/>
              <a:ext cx="8913720" cy="611594"/>
            </a:xfrm>
            <a:prstGeom prst="round2DiagRect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>
              <a:outerShdw blurRad="40000" dist="50800" dir="3600000" rotWithShape="0">
                <a:srgbClr val="92D050">
                  <a:alpha val="5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dirty="0">
                  <a:latin typeface="Ubuntu" panose="020B0504030602030204" pitchFamily="34" charset="0"/>
                </a:rPr>
                <a:t>Secondo uno studio di </a:t>
              </a:r>
              <a:r>
                <a:rPr lang="it-IT" sz="1600" dirty="0" err="1">
                  <a:latin typeface="Ubuntu" panose="020B0504030602030204" pitchFamily="34" charset="0"/>
                </a:rPr>
                <a:t>Deloitte</a:t>
              </a:r>
              <a:r>
                <a:rPr lang="it-IT" sz="1600" dirty="0">
                  <a:latin typeface="Ubuntu" panose="020B0504030602030204" pitchFamily="34" charset="0"/>
                </a:rPr>
                <a:t> (2015) la reputazione è la prima preoccupazione strategica dell’87% dei CEO</a:t>
              </a:r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265176" y="2411506"/>
              <a:ext cx="1837944" cy="561022"/>
            </a:xfrm>
            <a:prstGeom prst="roundRect">
              <a:avLst/>
            </a:prstGeom>
            <a:solidFill>
              <a:srgbClr val="92D050"/>
            </a:solidFill>
            <a:effectLst>
              <a:outerShdw blurRad="177800" dist="101600" dir="5400000" sx="94000" sy="94000" rotWithShape="0">
                <a:schemeClr val="tx2">
                  <a:alpha val="6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latin typeface="Ubuntu" panose="020B0504030602030204" pitchFamily="34" charset="0"/>
                </a:rPr>
                <a:t>PREOCCUPAZIONE STRATEGICA</a:t>
              </a:r>
              <a:endParaRPr lang="it-IT" sz="1400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265176" y="3420904"/>
            <a:ext cx="11314208" cy="736797"/>
            <a:chOff x="265176" y="3331271"/>
            <a:chExt cx="11135712" cy="736797"/>
          </a:xfrm>
        </p:grpSpPr>
        <p:sp>
          <p:nvSpPr>
            <p:cNvPr id="15" name="Rettangolo con angoli arrotondati in diagonale 14"/>
            <p:cNvSpPr/>
            <p:nvPr/>
          </p:nvSpPr>
          <p:spPr>
            <a:xfrm>
              <a:off x="2487168" y="3331271"/>
              <a:ext cx="8913720" cy="736797"/>
            </a:xfrm>
            <a:prstGeom prst="round2DiagRect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>
              <a:outerShdw blurRad="40000" dist="50800" dir="3600000" rotWithShape="0">
                <a:srgbClr val="92D050">
                  <a:alpha val="5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dirty="0">
                  <a:latin typeface="Ubuntu" panose="020B0504030602030204" pitchFamily="34" charset="0"/>
                </a:rPr>
                <a:t>La comunicazione è la «voce» di un’azienda: parla internamente ai dipendenti ed esternamente a clienti, fornitori, media, investitori, istituzioni, territorio e altri stakeholder</a:t>
              </a:r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265176" y="3364009"/>
              <a:ext cx="1837944" cy="671320"/>
            </a:xfrm>
            <a:prstGeom prst="roundRect">
              <a:avLst/>
            </a:prstGeom>
            <a:solidFill>
              <a:srgbClr val="92D050"/>
            </a:solidFill>
            <a:effectLst>
              <a:outerShdw blurRad="177800" dist="101600" dir="5400000" sx="94000" sy="94000" rotWithShape="0">
                <a:schemeClr val="tx2">
                  <a:alpha val="6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latin typeface="Ubuntu" panose="020B0504030602030204" pitchFamily="34" charset="0"/>
                </a:rPr>
                <a:t>LA VOCE DI UN’AZIENDA</a:t>
              </a:r>
              <a:endParaRPr lang="it-IT" sz="1400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263271" y="4403970"/>
            <a:ext cx="11316113" cy="945289"/>
            <a:chOff x="263271" y="4403970"/>
            <a:chExt cx="11137617" cy="945289"/>
          </a:xfrm>
        </p:grpSpPr>
        <p:sp>
          <p:nvSpPr>
            <p:cNvPr id="16" name="Rettangolo con angoli arrotondati in diagonale 15"/>
            <p:cNvSpPr/>
            <p:nvPr/>
          </p:nvSpPr>
          <p:spPr>
            <a:xfrm>
              <a:off x="2487168" y="4403970"/>
              <a:ext cx="8913720" cy="945289"/>
            </a:xfrm>
            <a:prstGeom prst="round2DiagRect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>
              <a:outerShdw blurRad="40000" dist="50800" dir="3600000" rotWithShape="0">
                <a:srgbClr val="92D050">
                  <a:alpha val="5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dirty="0">
                  <a:latin typeface="Ubuntu" panose="020B0504030602030204" pitchFamily="34" charset="0"/>
                </a:rPr>
                <a:t>E’ un’attività sempre più integrata, trasparente e «orizzontale»: non più solo media relations, comunicazione </a:t>
              </a:r>
              <a:r>
                <a:rPr lang="it-IT" sz="1600" dirty="0" smtClean="0">
                  <a:latin typeface="Ubuntu" panose="020B0504030602030204" pitchFamily="34" charset="0"/>
                </a:rPr>
                <a:t>istituzionale </a:t>
              </a:r>
              <a:r>
                <a:rPr lang="it-IT" sz="1600" dirty="0">
                  <a:latin typeface="Ubuntu" panose="020B0504030602030204" pitchFamily="34" charset="0"/>
                </a:rPr>
                <a:t>e finanziaria ma sempre più «stakeholder engagement» attraverso </a:t>
              </a:r>
              <a:r>
                <a:rPr lang="it-IT" sz="1600" dirty="0" err="1">
                  <a:latin typeface="Ubuntu" panose="020B0504030602030204" pitchFamily="34" charset="0"/>
                </a:rPr>
                <a:t>Csr</a:t>
              </a:r>
              <a:r>
                <a:rPr lang="it-IT" sz="1600" dirty="0">
                  <a:latin typeface="Ubuntu" panose="020B0504030602030204" pitchFamily="34" charset="0"/>
                </a:rPr>
                <a:t>, </a:t>
              </a:r>
              <a:r>
                <a:rPr lang="it-IT" sz="1600" dirty="0" err="1">
                  <a:latin typeface="Ubuntu" panose="020B0504030602030204" pitchFamily="34" charset="0"/>
                </a:rPr>
                <a:t>digital</a:t>
              </a:r>
              <a:r>
                <a:rPr lang="it-IT" sz="1600" dirty="0">
                  <a:latin typeface="Ubuntu" panose="020B0504030602030204" pitchFamily="34" charset="0"/>
                </a:rPr>
                <a:t> &amp; social </a:t>
              </a:r>
              <a:r>
                <a:rPr lang="it-IT" sz="1600" dirty="0" err="1">
                  <a:latin typeface="Ubuntu" panose="020B0504030602030204" pitchFamily="34" charset="0"/>
                </a:rPr>
                <a:t>communication</a:t>
              </a:r>
              <a:r>
                <a:rPr lang="it-IT" sz="1600" dirty="0">
                  <a:latin typeface="Ubuntu" panose="020B0504030602030204" pitchFamily="34" charset="0"/>
                </a:rPr>
                <a:t>, comunicazione sul territorio, comunicazione interna</a:t>
              </a:r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263271" y="4540954"/>
              <a:ext cx="1837944" cy="671320"/>
            </a:xfrm>
            <a:prstGeom prst="roundRect">
              <a:avLst/>
            </a:prstGeom>
            <a:solidFill>
              <a:srgbClr val="92D050"/>
            </a:solidFill>
            <a:effectLst>
              <a:outerShdw blurRad="177800" dist="101600" dir="5400000" sx="94000" sy="94000" rotWithShape="0">
                <a:schemeClr val="tx2">
                  <a:alpha val="6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latin typeface="Ubuntu" panose="020B0504030602030204" pitchFamily="34" charset="0"/>
                </a:rPr>
                <a:t>ATTIVITÀ TRASPARENTE E ORIZZONTALE</a:t>
              </a:r>
              <a:endParaRPr lang="it-IT" sz="1400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65176" y="5621004"/>
            <a:ext cx="11314208" cy="715842"/>
            <a:chOff x="265176" y="5621004"/>
            <a:chExt cx="11135712" cy="715842"/>
          </a:xfrm>
        </p:grpSpPr>
        <p:sp>
          <p:nvSpPr>
            <p:cNvPr id="17" name="Rettangolo con angoli arrotondati in diagonale 16"/>
            <p:cNvSpPr/>
            <p:nvPr/>
          </p:nvSpPr>
          <p:spPr>
            <a:xfrm>
              <a:off x="2487168" y="5621004"/>
              <a:ext cx="8913720" cy="715842"/>
            </a:xfrm>
            <a:prstGeom prst="round2DiagRect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>
              <a:outerShdw blurRad="40000" dist="50800" dir="3600000" rotWithShape="0">
                <a:srgbClr val="92D050">
                  <a:alpha val="5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dirty="0"/>
                <a:t>La comunicazione di crisi è sempre più decisiva per il successo di una organizzazione: «Ci vogliono 20 anni per costruire la reputazione e cinque minuti per rovinarla» (Warren Buffett) </a:t>
              </a: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265176" y="5643265"/>
              <a:ext cx="1837944" cy="671320"/>
            </a:xfrm>
            <a:prstGeom prst="roundRect">
              <a:avLst/>
            </a:prstGeom>
            <a:solidFill>
              <a:srgbClr val="92D050"/>
            </a:solidFill>
            <a:effectLst>
              <a:outerShdw blurRad="177800" dist="101600" dir="5400000" sx="94000" sy="94000" rotWithShape="0">
                <a:schemeClr val="tx2">
                  <a:alpha val="6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latin typeface="Ubuntu" panose="020B0504030602030204" pitchFamily="34" charset="0"/>
                </a:rPr>
                <a:t>COMUNICAZIONE DI CRISI</a:t>
              </a:r>
              <a:endParaRPr lang="it-IT" sz="1400" dirty="0"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4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e come deve comunicare un’azienda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0F44-8B71-9441-A9F6-E2CFE52682B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3183879" y="6924431"/>
            <a:ext cx="10983137" cy="4809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•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–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•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–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Clr>
                <a:srgbClr val="008000"/>
              </a:buClr>
              <a:buFont typeface="Arial"/>
              <a:buChar char="»"/>
              <a:defRPr sz="2000" kern="1200">
                <a:solidFill>
                  <a:srgbClr val="004A97"/>
                </a:solidFill>
                <a:latin typeface="Ubuntu"/>
                <a:ea typeface="+mn-ea"/>
                <a:cs typeface="Ubuntu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Rettangolo con angoli arrotondati in diagonale 2"/>
          <p:cNvSpPr/>
          <p:nvPr/>
        </p:nvSpPr>
        <p:spPr>
          <a:xfrm>
            <a:off x="668623" y="3603496"/>
            <a:ext cx="3836702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Valori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Punti di forza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Esclusività dei suoi prodotti/servizi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Efficienza e trasparenza della sua organizzazione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Attenzione nei confronti dei clienti, della comunità, del territorio, dell’ambiente</a:t>
            </a:r>
          </a:p>
        </p:txBody>
      </p:sp>
      <p:sp>
        <p:nvSpPr>
          <p:cNvPr id="7" name="Rettangolo con angoli arrotondati in diagonale 6"/>
          <p:cNvSpPr/>
          <p:nvPr/>
        </p:nvSpPr>
        <p:spPr>
          <a:xfrm>
            <a:off x="7097998" y="3603495"/>
            <a:ext cx="3836702" cy="2755901"/>
          </a:xfrm>
          <a:prstGeom prst="round2DiagRect">
            <a:avLst/>
          </a:prstGeom>
          <a:solidFill>
            <a:srgbClr val="0070C0"/>
          </a:solidFill>
          <a:effectLst>
            <a:outerShdw blurRad="40000" dist="50800" dir="5400000" rotWithShape="0">
              <a:srgbClr val="92D05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Chiarezza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Realismo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Flessibilità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Coerenza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Coordinamento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Verità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Ubuntu" panose="020B0504030602030204" pitchFamily="34" charset="0"/>
              </a:rPr>
              <a:t>Multimedialità 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668623" y="2699754"/>
            <a:ext cx="1837944" cy="67132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latin typeface="Ubuntu" panose="020B0504030602030204" pitchFamily="34" charset="0"/>
              </a:rPr>
              <a:t>COSA</a:t>
            </a:r>
            <a:endParaRPr lang="it-IT" sz="1800" b="1" dirty="0">
              <a:latin typeface="Ubuntu" panose="020B050403060203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097998" y="2699754"/>
            <a:ext cx="1837944" cy="671320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outerShdw blurRad="177800" dist="101600" dir="5400000" sx="94000" sy="94000" rotWithShape="0">
              <a:schemeClr val="tx2">
                <a:alpha val="6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 smtClean="0">
                <a:latin typeface="Ubuntu" panose="020B0504030602030204" pitchFamily="34" charset="0"/>
              </a:rPr>
              <a:t>COME</a:t>
            </a:r>
            <a:endParaRPr lang="it-IT" sz="1800" b="1" dirty="0">
              <a:latin typeface="Ubuntu" panose="020B0504030602030204" pitchFamily="34" charset="0"/>
            </a:endParaRPr>
          </a:p>
        </p:txBody>
      </p:sp>
      <p:sp>
        <p:nvSpPr>
          <p:cNvPr id="12" name="Segnaposto contenuto 3"/>
          <p:cNvSpPr>
            <a:spLocks noGrp="1"/>
          </p:cNvSpPr>
          <p:nvPr>
            <p:ph sz="half" idx="4294967295"/>
          </p:nvPr>
        </p:nvSpPr>
        <p:spPr>
          <a:xfrm>
            <a:off x="158792" y="1196230"/>
            <a:ext cx="11420592" cy="934698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La comunicazione diffonde il valore del capitale economico, rendendo esplicito ai mercati il valore effettivo, e crea essa stessa valore, incrementando il patrimonio intangibile dell’impresa e rendendolo visibile, percepibile nell’ambiente economico e sociale in cui essa opera</a:t>
            </a:r>
          </a:p>
          <a:p>
            <a:pPr algn="just"/>
            <a:endParaRPr lang="it-IT" sz="1800" dirty="0"/>
          </a:p>
          <a:p>
            <a:pPr algn="just"/>
            <a:endParaRPr lang="it-IT" sz="1800" dirty="0"/>
          </a:p>
          <a:p>
            <a:pPr marL="0" indent="0" algn="just">
              <a:buNone/>
            </a:pP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9695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UnH3ywSt6toqp0wXSA3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u_YwkJSIKsa7j07P0.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AtIrxMQHiq0W5ZJQmm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LoN_6DTxetrlKd2BRB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Z4q4XtR.aeeEH5eT7c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SYCaOZRRGKo.xIZ7dU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VOXSzHQNWM3aZXlzkx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RSkWckTSuqcy23B55g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.kBgF1SQ6QOSYAX85mb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Mraq.WQiSY4o0OFVP1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7PexccTcyYBgxvp4rs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xHqXNnRTiRspKONs.95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3kDAFOTOmHA1AFR2j_6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BCG3PbSeGrp4gaR4wA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9uAG_lS8yS6v5RQjpP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IPnnndTnOymu8VRSbi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I46AxRSDa_FJMXp0Yi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CRmpBES7Ksny1CO.iY4A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974</Words>
  <Application>Microsoft Office PowerPoint</Application>
  <PresentationFormat>Personalizzato</PresentationFormat>
  <Paragraphs>179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Chart</vt:lpstr>
      <vt:lpstr>Il valore della comunicazione di impresa: il caso Snam (e non solo)</vt:lpstr>
      <vt:lpstr>Agenda</vt:lpstr>
      <vt:lpstr>Chi sono </vt:lpstr>
      <vt:lpstr>Snam: primo operatore integrato del gas naturale in Europa      </vt:lpstr>
      <vt:lpstr>75 anni di innovazione e sviluppo</vt:lpstr>
      <vt:lpstr>Leader nelle infrastrutture gas in Italia e in Europa</vt:lpstr>
      <vt:lpstr>I “nuovi usi” del gas per supportare la decarbonizzazione </vt:lpstr>
      <vt:lpstr>La comunicazione di impresa: obiettivi e strumenti </vt:lpstr>
      <vt:lpstr>Cosa e come deve comunicare un’azienda</vt:lpstr>
      <vt:lpstr>Un progetto di comunicazione integrata: #Snam75</vt:lpstr>
      <vt:lpstr>La comunicazione a supporto del business: il caso Pirelli-Inter</vt:lpstr>
      <vt:lpstr>Comunicazione di crisi: il caso Baumgarten</vt:lpstr>
      <vt:lpstr>Ringraziamenti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Roberto Randi</dc:creator>
  <cp:lastModifiedBy>utente</cp:lastModifiedBy>
  <cp:revision>170</cp:revision>
  <dcterms:created xsi:type="dcterms:W3CDTF">2018-03-13T15:27:06Z</dcterms:created>
  <dcterms:modified xsi:type="dcterms:W3CDTF">2018-04-16T10:30:05Z</dcterms:modified>
</cp:coreProperties>
</file>