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  <p:sldId id="270" r:id="rId3"/>
    <p:sldId id="267" r:id="rId4"/>
    <p:sldId id="268" r:id="rId5"/>
    <p:sldId id="280" r:id="rId6"/>
    <p:sldId id="269" r:id="rId7"/>
    <p:sldId id="266" r:id="rId8"/>
    <p:sldId id="271" r:id="rId9"/>
    <p:sldId id="279" r:id="rId10"/>
    <p:sldId id="256" r:id="rId11"/>
    <p:sldId id="259" r:id="rId12"/>
    <p:sldId id="257" r:id="rId13"/>
    <p:sldId id="263" r:id="rId14"/>
    <p:sldId id="264" r:id="rId15"/>
    <p:sldId id="258" r:id="rId16"/>
    <p:sldId id="262" r:id="rId17"/>
    <p:sldId id="260" r:id="rId18"/>
    <p:sldId id="26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49419" r="11654" b="1"/>
          <a:stretch/>
        </p:blipFill>
        <p:spPr>
          <a:xfrm>
            <a:off x="20" y="10"/>
            <a:ext cx="5653067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78399" y="1380068"/>
            <a:ext cx="6524623" cy="2616199"/>
          </a:xfrm>
        </p:spPr>
        <p:txBody>
          <a:bodyPr>
            <a:normAutofit/>
          </a:bodyPr>
          <a:lstStyle/>
          <a:p>
            <a:r>
              <a:rPr lang="it-IT"/>
              <a:t>La comunicazione</a:t>
            </a:r>
            <a:br>
              <a:rPr lang="it-IT"/>
            </a:br>
            <a:r>
              <a:rPr lang="it-IT"/>
              <a:t>aziendale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>
            <a:normAutofit/>
          </a:bodyPr>
          <a:lstStyle/>
          <a:p>
            <a:r>
              <a:rPr lang="it-IT"/>
              <a:t>Uffici stampa e informazioni obbligatorie</a:t>
            </a:r>
          </a:p>
        </p:txBody>
      </p:sp>
      <p:pic>
        <p:nvPicPr>
          <p:cNvPr id="15" name="Immagine 1">
            <a:extLst>
              <a:ext uri="{FF2B5EF4-FFF2-40B4-BE49-F238E27FC236}">
                <a16:creationId xmlns:a16="http://schemas.microsoft.com/office/drawing/2014/main" id="{F6588F12-7B63-4FF6-81E7-BE433C1438AE}"/>
              </a:ext>
            </a:extLst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7825" y="317440"/>
            <a:ext cx="22240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26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7200" dirty="0"/>
              <a:t>Le informazioni obbligatorie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Principi e regole per le società quotate</a:t>
            </a:r>
          </a:p>
        </p:txBody>
      </p:sp>
    </p:spTree>
    <p:extLst>
      <p:ext uri="{BB962C8B-B14F-4D97-AF65-F5344CB8AC3E}">
        <p14:creationId xmlns:p14="http://schemas.microsoft.com/office/powerpoint/2010/main" val="2376975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it-IT" dirty="0"/>
              <a:t>La tutela del mercato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Disposizioni di legge nonché regolamenti e norme di attuazione emesse dai primari organi di tutela del mercato (in particolare Consob e Borsa Italiana) disciplinano la diffusione al pubblico di alcune informazioni relative agli emittenti di strumenti finanziari quotati su fatti che accadono nella loro sfera di attività e che possono avere un impatto sui prezzi degli strumenti finanziari emessi o degli strumenti finanziari derivati connessi (c.d. Informazioni Rilevanti o Informazioni Price Sensitive)</a:t>
            </a:r>
          </a:p>
        </p:txBody>
      </p:sp>
    </p:spTree>
    <p:extLst>
      <p:ext uri="{BB962C8B-B14F-4D97-AF65-F5344CB8AC3E}">
        <p14:creationId xmlns:p14="http://schemas.microsoft.com/office/powerpoint/2010/main" val="3551031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it-IT" dirty="0"/>
              <a:t>Asimmetrie informative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La diffusione di tali informazioni è volta a tutelare il mercato e gli investitori assicurando ai medesimi una adeguata conoscenza delle vicende che riguardano l’emittente quotato, sulla quale basare le proprie decisioni di investimento. Il fine di tale obbligo è altresì quello di impedire che alcuni soggetti o categorie di soggetti possano avvalersi di informazioni non diffuse al pubblico dall’emittente per compiere operazioni speculative sui mercati a danno degli investitori che di tali informazioni non sono a conoscenza.</a:t>
            </a:r>
          </a:p>
        </p:txBody>
      </p:sp>
    </p:spTree>
    <p:extLst>
      <p:ext uri="{BB962C8B-B14F-4D97-AF65-F5344CB8AC3E}">
        <p14:creationId xmlns:p14="http://schemas.microsoft.com/office/powerpoint/2010/main" val="367030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1" y="90577"/>
            <a:ext cx="10018713" cy="1752599"/>
          </a:xfrm>
        </p:spPr>
        <p:txBody>
          <a:bodyPr/>
          <a:lstStyle/>
          <a:p>
            <a:r>
              <a:rPr lang="it-IT" dirty="0"/>
              <a:t>Trasparenza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1" y="2011392"/>
            <a:ext cx="10018713" cy="4191001"/>
          </a:xfrm>
        </p:spPr>
        <p:txBody>
          <a:bodyPr>
            <a:normAutofit/>
          </a:bodyPr>
          <a:lstStyle/>
          <a:p>
            <a:r>
              <a:rPr lang="it-IT" dirty="0"/>
              <a:t>1</a:t>
            </a:r>
            <a:r>
              <a:rPr lang="it-IT" sz="3600" dirty="0"/>
              <a:t>. Gli emittenti e i soggetti che li controllano comunicano con il mercato nel rispetto dei criteri di correttezza, chiarezza e parità di accesso all’informazione. </a:t>
            </a:r>
          </a:p>
          <a:p>
            <a:r>
              <a:rPr lang="it-IT" sz="3600" dirty="0"/>
              <a:t>2. Gli emittenti e i soggetti che li controllano si astengono dal diffondere al mercato informazioni a scopo meramente promozionale. </a:t>
            </a:r>
          </a:p>
        </p:txBody>
      </p:sp>
    </p:spTree>
    <p:extLst>
      <p:ext uri="{BB962C8B-B14F-4D97-AF65-F5344CB8AC3E}">
        <p14:creationId xmlns:p14="http://schemas.microsoft.com/office/powerpoint/2010/main" val="2907692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14201" y="99203"/>
            <a:ext cx="10018713" cy="1752599"/>
          </a:xfrm>
        </p:spPr>
        <p:txBody>
          <a:bodyPr/>
          <a:lstStyle/>
          <a:p>
            <a:r>
              <a:rPr lang="it-IT" dirty="0"/>
              <a:t>I fatti rilevanti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14200" y="2106282"/>
            <a:ext cx="10018713" cy="4035726"/>
          </a:xfrm>
        </p:spPr>
        <p:txBody>
          <a:bodyPr>
            <a:noAutofit/>
          </a:bodyPr>
          <a:lstStyle/>
          <a:p>
            <a:r>
              <a:rPr lang="it-IT" sz="3200" dirty="0"/>
              <a:t>L’informazione sui fatti rilevanti dev’essere diffusa senza ingiustificato ritardo, trasmettendo un comunicato alla Consob, alla società di gestione del mercato e ad almeno due agenzie di stampa. Per le società con azioni quotate nei mercati regolamentati gestiti da Borsa Italiana e collegate al Network Information System (NIS) la comunicazione al mercato è effettuata mediante tale sistema. </a:t>
            </a:r>
          </a:p>
        </p:txBody>
      </p:sp>
    </p:spTree>
    <p:extLst>
      <p:ext uri="{BB962C8B-B14F-4D97-AF65-F5344CB8AC3E}">
        <p14:creationId xmlns:p14="http://schemas.microsoft.com/office/powerpoint/2010/main" val="264501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9695" y="0"/>
            <a:ext cx="10018713" cy="1752599"/>
          </a:xfrm>
        </p:spPr>
        <p:txBody>
          <a:bodyPr/>
          <a:lstStyle/>
          <a:p>
            <a:r>
              <a:rPr lang="it-IT" dirty="0"/>
              <a:t>Obbligo generale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Ai sensi del Testo Unico della Finanza i fatti che accadono nella sfera di attività degli emittenti quotati, non di pubblico dominio, debbono essere resi pubblici se idonei a influenzare sensibilmente il prezzo degli strumenti finanziari.  In considerazione dell’impossibilità di tipizzare tutti i possibili eventi </a:t>
            </a:r>
            <a:r>
              <a:rPr lang="it-IT" sz="3200" dirty="0" err="1"/>
              <a:t>price</a:t>
            </a:r>
            <a:r>
              <a:rPr lang="it-IT" sz="3200" dirty="0"/>
              <a:t> sensitive, è imposto un obbligo informativo di carattere generale rimettendo agli emittenti di valutare caso per caso l’idoneità del fatto ad influenzare sensibilmente il prezzo.</a:t>
            </a:r>
          </a:p>
        </p:txBody>
      </p:sp>
    </p:spTree>
    <p:extLst>
      <p:ext uri="{BB962C8B-B14F-4D97-AF65-F5344CB8AC3E}">
        <p14:creationId xmlns:p14="http://schemas.microsoft.com/office/powerpoint/2010/main" val="3027703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Consob e Borsa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4001220"/>
          </a:xfrm>
        </p:spPr>
        <p:txBody>
          <a:bodyPr>
            <a:noAutofit/>
          </a:bodyPr>
          <a:lstStyle/>
          <a:p>
            <a:r>
              <a:rPr lang="it-IT" sz="3200" dirty="0"/>
              <a:t>Il Regolamento Consob,  impone agli emittenti e ai soggetti che li controllano la comunicazione alla Consob, alla Borsa Italiana ed al pubblico di alcune notizie, dati e informazioni sulla gestione e sulle attività poste in essere, la cui conoscenza e apprezzamento possono incidere sui processi valutativi degli strumenti finanziari emessi e conseguentemente sul livello della domanda e dell’offerta dei medesimi da parte degli investitori. 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76200"/>
            <a:ext cx="1909762" cy="193044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738" y="76200"/>
            <a:ext cx="28956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81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0" y="0"/>
            <a:ext cx="10264867" cy="1397479"/>
          </a:xfrm>
        </p:spPr>
        <p:txBody>
          <a:bodyPr/>
          <a:lstStyle/>
          <a:p>
            <a:r>
              <a:rPr lang="it-IT" dirty="0"/>
              <a:t>Informazioni rilevanti/1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84310" y="2182386"/>
            <a:ext cx="10707690" cy="4093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Regolamento Consob prevede l</a:t>
            </a:r>
            <a:r>
              <a:rPr lang="it-IT" altLang="it-IT" sz="2000" dirty="0">
                <a:solidFill>
                  <a:srgbClr val="222222"/>
                </a:solidFill>
                <a:cs typeface="Arial" panose="020B0604020202020204" pitchFamily="34" charset="0"/>
              </a:rPr>
              <a:t>’ob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bligo di comunicazione al mercato di talune Informazioni rilevanti predeterminate,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fra le quali, in particolare: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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le situazioni contabili 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4D78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(art. 66, comma 6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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le delibere di approvazione (i) del progetto di bilancio, (ii) della proposta di distribuzione del dividendo, (iii) del bilancio consolidato, (iv) della relazione semestrale e (v) delle relazioni trimestrali (art. 66, comma 6);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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le notizie di pubblico dominio concernenti la situazione patrimoniale, economica o finanziaria degli emittenti ovvero l'andamento dei loro affari,  non diffuse ai sensi delle disposizioni applicabili, in caso il prezzo di mercato degli strumenti finanziari vari in misura rilevante rispetto a quello ufficiale del giorno precedente (art. 66, comma 7);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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i dati previsionali (art. 68);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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studi o statistiche concernenti l’emittente (art. 69);     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25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5575" y="0"/>
            <a:ext cx="10018713" cy="1752599"/>
          </a:xfrm>
        </p:spPr>
        <p:txBody>
          <a:bodyPr/>
          <a:lstStyle/>
          <a:p>
            <a:r>
              <a:rPr lang="it-IT" dirty="0"/>
              <a:t>Informazioni rilevanti/2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2303253"/>
            <a:ext cx="10018713" cy="4106173"/>
          </a:xfrm>
        </p:spPr>
        <p:txBody>
          <a:bodyPr>
            <a:normAutofit fontScale="92500" lnSpcReduction="2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8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altLang="it-IT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</a:t>
            </a:r>
            <a:r>
              <a:rPr lang="it-IT" altLang="it-IT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fusioni, scissioni e aumenti di capitale (art. 70);</a:t>
            </a:r>
            <a:endParaRPr lang="it-IT" altLang="it-IT" sz="32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altLang="it-IT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acquisizioni e le cessioni (art. 71);</a:t>
            </a:r>
            <a:endParaRPr lang="it-IT" altLang="it-IT" sz="32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altLang="it-IT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operazioni con parti correlate (art. 71 bis);</a:t>
            </a:r>
            <a:endParaRPr lang="it-IT" altLang="it-IT" sz="32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altLang="it-IT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modifiche dell’atto costitutivo e l’emissione di obbligazioni (art. 72);</a:t>
            </a:r>
            <a:endParaRPr lang="it-IT" altLang="it-IT" sz="32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altLang="it-IT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l’acquisto e l’alienazione di  azioni proprie (art. 73);</a:t>
            </a:r>
            <a:endParaRPr lang="it-IT" altLang="it-IT" sz="32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altLang="it-IT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provvedimenti ai sensi dell’articolo 2446 del codice civile (art. 74);</a:t>
            </a:r>
            <a:endParaRPr lang="it-IT" altLang="it-IT" sz="32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altLang="it-IT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bilancio approvato (artt. 77-79);</a:t>
            </a:r>
            <a:endParaRPr lang="it-IT" altLang="it-IT" sz="32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altLang="it-IT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relazioni semestrale e trimestrale (art. 81).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48006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6459539" cy="1752599"/>
          </a:xfrm>
        </p:spPr>
        <p:txBody>
          <a:bodyPr/>
          <a:lstStyle/>
          <a:p>
            <a:r>
              <a:rPr lang="it-IT" dirty="0"/>
              <a:t>L’immagine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2286001"/>
            <a:ext cx="10018713" cy="3505200"/>
          </a:xfrm>
        </p:spPr>
        <p:txBody>
          <a:bodyPr>
            <a:normAutofit/>
          </a:bodyPr>
          <a:lstStyle/>
          <a:p>
            <a:r>
              <a:rPr lang="it-IT" sz="3200" dirty="0"/>
              <a:t>L’immagine è un elemento fondamentale del patrimonio aziendale</a:t>
            </a:r>
          </a:p>
          <a:p>
            <a:r>
              <a:rPr lang="it-IT" sz="3200" dirty="0"/>
              <a:t>L’ufficio stampa ha il compito di difendere, rappresentare, comunicare all’esterno l’immagine dell’azienda presso tutti i target di riferimento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850" y="0"/>
            <a:ext cx="42481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2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obiettivi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L’interesse dell’ufficio stampa di un’azienda è riconducibile agli obiettivi di comunicazione dell’azienda. </a:t>
            </a:r>
          </a:p>
          <a:p>
            <a:r>
              <a:rPr lang="it-IT" sz="3200" dirty="0"/>
              <a:t>Nel 90% dei casi possono essere ricondotti ai tre: </a:t>
            </a:r>
          </a:p>
          <a:p>
            <a:r>
              <a:rPr lang="it-IT" sz="3200" dirty="0"/>
              <a:t>• obiettivo di conoscenza; </a:t>
            </a:r>
          </a:p>
          <a:p>
            <a:r>
              <a:rPr lang="it-IT" sz="3200" dirty="0"/>
              <a:t>• obiettivo di vendita; </a:t>
            </a:r>
          </a:p>
          <a:p>
            <a:r>
              <a:rPr lang="it-IT" sz="3200" dirty="0"/>
              <a:t>• obiettivo di fidelizzazione. </a:t>
            </a:r>
          </a:p>
        </p:txBody>
      </p:sp>
    </p:spTree>
    <p:extLst>
      <p:ext uri="{BB962C8B-B14F-4D97-AF65-F5344CB8AC3E}">
        <p14:creationId xmlns:p14="http://schemas.microsoft.com/office/powerpoint/2010/main" val="390484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4897439" cy="1752599"/>
          </a:xfrm>
        </p:spPr>
        <p:txBody>
          <a:bodyPr/>
          <a:lstStyle/>
          <a:p>
            <a:r>
              <a:rPr lang="it-IT"/>
              <a:t>La legge 150/2000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4350590"/>
          </a:xfrm>
        </p:spPr>
        <p:txBody>
          <a:bodyPr>
            <a:noAutofit/>
          </a:bodyPr>
          <a:lstStyle/>
          <a:p>
            <a:r>
              <a:rPr lang="it-IT" sz="2800" dirty="0"/>
              <a:t>L’ art. 6 della legge 150/2000 sul settore pubblico distingue le attività di informazione dalle attività di comunicazione, specificando che il portavoce svolge attività di informazione del vertice politico o amministrativo, l’ufficio stampa svolge attività di informazione delle attività complessive, mentre all’ufficio per le relazioni con il pubblico competono attività di comunicazione.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25" y="0"/>
            <a:ext cx="62007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5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1A20DF-F2B0-49C9-8DA5-D1775D4B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695" y="0"/>
            <a:ext cx="10018713" cy="1752599"/>
          </a:xfrm>
        </p:spPr>
        <p:txBody>
          <a:bodyPr/>
          <a:lstStyle/>
          <a:p>
            <a:r>
              <a:rPr lang="it-IT" dirty="0"/>
              <a:t>La comunicazione interna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27DC4E-773A-41F9-AC9E-4254DFA53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dirty="0"/>
              <a:t>Fine anni ’50 – le innovazioni tecnologiche e le nuove “filosofie” di gestione del personale iniziano a far avvertire il bisogno di informazione all’interno delle aziende. </a:t>
            </a:r>
          </a:p>
          <a:p>
            <a:r>
              <a:rPr lang="it-IT" dirty="0"/>
              <a:t>Anni ‘60 – in un contesto di benessere economico e con l’intensificarsi delle strutture produttive le imprese pongono maggiore attenzione alle “risorse umane” impegnate nel processo produttivo. </a:t>
            </a:r>
          </a:p>
          <a:p>
            <a:r>
              <a:rPr lang="it-IT" dirty="0"/>
              <a:t>Anni ‘70 – un ruolo importante per lo sviluppo della comunicazione interna è giocato dalle lotte sindacali, con l’obiettivo di migliorare il dialogo tra le parti; </a:t>
            </a:r>
          </a:p>
          <a:p>
            <a:r>
              <a:rPr lang="it-IT" dirty="0"/>
              <a:t>Anni ‘80 – lo sviluppo dell’</a:t>
            </a:r>
            <a:r>
              <a:rPr lang="it-IT" dirty="0" err="1"/>
              <a:t>Internal</a:t>
            </a:r>
            <a:r>
              <a:rPr lang="it-IT" dirty="0"/>
              <a:t> Marketing ne fa un’attività finalizzata al miglioramento della qualità del lavoro e del prodotto, attraverso la cura delle relazioni con i “clienti interni”. </a:t>
            </a:r>
          </a:p>
        </p:txBody>
      </p:sp>
    </p:spTree>
    <p:extLst>
      <p:ext uri="{BB962C8B-B14F-4D97-AF65-F5344CB8AC3E}">
        <p14:creationId xmlns:p14="http://schemas.microsoft.com/office/powerpoint/2010/main" val="430527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1" name="Rectangle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3" name="Rectangle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5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40147" r="43207" b="-1"/>
          <a:stretch/>
        </p:blipFill>
        <p:spPr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it-IT"/>
              <a:t>Il communication manager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it-IT" sz="2200"/>
              <a:t>Il </a:t>
            </a:r>
            <a:r>
              <a:rPr lang="it-IT" sz="2200" err="1"/>
              <a:t>communication</a:t>
            </a:r>
            <a:r>
              <a:rPr lang="it-IT" sz="2200"/>
              <a:t> manager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sz="2200"/>
              <a:t>• individua e trasmette i valori propri dell’azienda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sz="2200"/>
              <a:t>• progetta ed organizza la comunicazione aziendale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sz="2200"/>
              <a:t>• redige il/i piani di comunicazione integrata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sz="2200"/>
              <a:t>• definisce i documenti strategici di comunicazione (mission e </a:t>
            </a:r>
            <a:r>
              <a:rPr lang="it-IT" sz="2200" err="1"/>
              <a:t>vision</a:t>
            </a:r>
            <a:r>
              <a:rPr lang="it-IT" sz="2200"/>
              <a:t>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sz="2200"/>
              <a:t>• verifica la coerenza di tutte le componenti Individua i pubblici di riferimento (stakeholders), i pubblici influenti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sz="2200"/>
              <a:t>•stabilisce gli obiettivi di comunicazione in un arco temporale sempre ben definito </a:t>
            </a:r>
          </a:p>
        </p:txBody>
      </p:sp>
    </p:spTree>
    <p:extLst>
      <p:ext uri="{BB962C8B-B14F-4D97-AF65-F5344CB8AC3E}">
        <p14:creationId xmlns:p14="http://schemas.microsoft.com/office/powerpoint/2010/main" val="233940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1" name="Rectangle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2" name="Rectangle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5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38174" r="31436" b="-1"/>
          <a:stretch/>
        </p:blipFill>
        <p:spPr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it-IT" dirty="0"/>
              <a:t>Gli strumenti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r>
              <a:rPr lang="it-IT"/>
              <a:t>• la pubblicità </a:t>
            </a:r>
          </a:p>
          <a:p>
            <a:r>
              <a:rPr lang="it-IT"/>
              <a:t>• le relazioni istituzionali (attività di lobby), </a:t>
            </a:r>
          </a:p>
          <a:p>
            <a:r>
              <a:rPr lang="it-IT"/>
              <a:t>• le relazioni pubbliche, </a:t>
            </a:r>
          </a:p>
          <a:p>
            <a:r>
              <a:rPr lang="it-IT"/>
              <a:t>• la comunicazione interna </a:t>
            </a:r>
          </a:p>
          <a:p>
            <a:r>
              <a:rPr lang="it-IT"/>
              <a:t>• le relazioni con i media.</a:t>
            </a:r>
          </a:p>
        </p:txBody>
      </p:sp>
    </p:spTree>
    <p:extLst>
      <p:ext uri="{BB962C8B-B14F-4D97-AF65-F5344CB8AC3E}">
        <p14:creationId xmlns:p14="http://schemas.microsoft.com/office/powerpoint/2010/main" val="3035213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1" name="Rectangle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2" name="Rectangle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5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40469" r="30528" b="-1"/>
          <a:stretch/>
        </p:blipFill>
        <p:spPr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it-IT" dirty="0"/>
              <a:t>I compiti dell’ufficio stampa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r>
              <a:rPr lang="it-IT" dirty="0"/>
              <a:t>Monitorare la stampa e gli altri media (tv, internet, social network)</a:t>
            </a:r>
          </a:p>
          <a:p>
            <a:r>
              <a:rPr lang="it-IT" dirty="0"/>
              <a:t>Redigere una completa rassegna stampa</a:t>
            </a:r>
          </a:p>
          <a:p>
            <a:r>
              <a:rPr lang="it-IT" dirty="0"/>
              <a:t>Elaborare puntuali comunicati stampa</a:t>
            </a:r>
          </a:p>
          <a:p>
            <a:r>
              <a:rPr lang="it-IT" dirty="0"/>
              <a:t>Tenere aggiornate mailing list e contatti</a:t>
            </a:r>
          </a:p>
          <a:p>
            <a:r>
              <a:rPr lang="it-IT" dirty="0"/>
              <a:t>Organizzare conferenze stampa  </a:t>
            </a:r>
          </a:p>
        </p:txBody>
      </p:sp>
      <p:pic>
        <p:nvPicPr>
          <p:cNvPr id="21" name="Immagine 1">
            <a:extLst>
              <a:ext uri="{FF2B5EF4-FFF2-40B4-BE49-F238E27FC236}">
                <a16:creationId xmlns:a16="http://schemas.microsoft.com/office/drawing/2014/main" id="{DE4A8A89-16D2-46A1-9CFD-A54645F379A3}"/>
              </a:ext>
            </a:extLst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739" y="212725"/>
            <a:ext cx="22240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916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2092" y="754084"/>
            <a:ext cx="2441276" cy="6418053"/>
          </a:xfrm>
        </p:spPr>
        <p:txBody>
          <a:bodyPr/>
          <a:lstStyle/>
          <a:p>
            <a:r>
              <a:rPr lang="it-IT" dirty="0"/>
              <a:t>Ufficio stampa 2.0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040" y="431321"/>
            <a:ext cx="9131870" cy="634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75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TM03457496[[fn=Parallasse]]</Template>
  <TotalTime>377</TotalTime>
  <Words>621</Words>
  <Application>Microsoft Office PowerPoint</Application>
  <PresentationFormat>Widescreen</PresentationFormat>
  <Paragraphs>72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Corbel</vt:lpstr>
      <vt:lpstr>Courier New</vt:lpstr>
      <vt:lpstr>Parallasse</vt:lpstr>
      <vt:lpstr>La comunicazione aziendale</vt:lpstr>
      <vt:lpstr>L’immagine</vt:lpstr>
      <vt:lpstr>Gli obiettivi</vt:lpstr>
      <vt:lpstr>La legge 150/2000</vt:lpstr>
      <vt:lpstr>La comunicazione interna</vt:lpstr>
      <vt:lpstr>Il communication manager</vt:lpstr>
      <vt:lpstr>Gli strumenti</vt:lpstr>
      <vt:lpstr>I compiti dell’ufficio stampa</vt:lpstr>
      <vt:lpstr>Ufficio stampa 2.0</vt:lpstr>
      <vt:lpstr>Le informazioni obbligatorie</vt:lpstr>
      <vt:lpstr>La tutela del mercato</vt:lpstr>
      <vt:lpstr>Asimmetrie informative</vt:lpstr>
      <vt:lpstr>Trasparenza</vt:lpstr>
      <vt:lpstr>I fatti rilevanti</vt:lpstr>
      <vt:lpstr>Obbligo generale</vt:lpstr>
      <vt:lpstr>Consob e Borsa</vt:lpstr>
      <vt:lpstr>Informazioni rilevanti/1</vt:lpstr>
      <vt:lpstr>Informazioni rilevanti/2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gianfranco fabi</dc:creator>
  <cp:lastModifiedBy>gianfranco fabi</cp:lastModifiedBy>
  <cp:revision>19</cp:revision>
  <dcterms:created xsi:type="dcterms:W3CDTF">2017-03-28T20:48:12Z</dcterms:created>
  <dcterms:modified xsi:type="dcterms:W3CDTF">2018-04-11T18:18:06Z</dcterms:modified>
</cp:coreProperties>
</file>