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120" y="-1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F98834F3-1C9F-A549-9BA1-2FCA90F58E6A}" type="datetimeFigureOut">
              <a:rPr lang="en-US" smtClean="0"/>
              <a:t>11/02/18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172348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98834F3-1C9F-A549-9BA1-2FCA90F58E6A}" type="datetimeFigureOut">
              <a:rPr lang="en-US" smtClean="0"/>
              <a:t>11/02/18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31249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98834F3-1C9F-A549-9BA1-2FCA90F58E6A}" type="datetimeFigureOut">
              <a:rPr lang="en-US" smtClean="0"/>
              <a:t>11/02/18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102940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98834F3-1C9F-A549-9BA1-2FCA90F58E6A}" type="datetimeFigureOut">
              <a:rPr lang="en-US" smtClean="0"/>
              <a:t>11/02/18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105229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F98834F3-1C9F-A549-9BA1-2FCA90F58E6A}" type="datetimeFigureOut">
              <a:rPr lang="en-US" smtClean="0"/>
              <a:t>11/02/18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362973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F98834F3-1C9F-A549-9BA1-2FCA90F58E6A}" type="datetimeFigureOut">
              <a:rPr lang="en-US" smtClean="0"/>
              <a:t>11/02/18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947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F98834F3-1C9F-A549-9BA1-2FCA90F58E6A}" type="datetimeFigureOut">
              <a:rPr lang="en-US" smtClean="0"/>
              <a:t>11/02/18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342207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F98834F3-1C9F-A549-9BA1-2FCA90F58E6A}" type="datetimeFigureOut">
              <a:rPr lang="en-US" smtClean="0"/>
              <a:t>11/02/18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48506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834F3-1C9F-A549-9BA1-2FCA90F58E6A}" type="datetimeFigureOut">
              <a:rPr lang="en-US" smtClean="0"/>
              <a:t>11/02/18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328206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98834F3-1C9F-A549-9BA1-2FCA90F58E6A}" type="datetimeFigureOut">
              <a:rPr lang="en-US" smtClean="0"/>
              <a:t>11/02/18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218069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98834F3-1C9F-A549-9BA1-2FCA90F58E6A}" type="datetimeFigureOut">
              <a:rPr lang="en-US" smtClean="0"/>
              <a:t>11/02/18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DC414-B603-7E49-B8F6-3DEE7BE38781}" type="slidenum">
              <a:rPr lang="en-US" smtClean="0"/>
              <a:t>‹#›</a:t>
            </a:fld>
            <a:endParaRPr lang="en-US"/>
          </a:p>
        </p:txBody>
      </p:sp>
    </p:spTree>
    <p:extLst>
      <p:ext uri="{BB962C8B-B14F-4D97-AF65-F5344CB8AC3E}">
        <p14:creationId xmlns:p14="http://schemas.microsoft.com/office/powerpoint/2010/main" val="4222652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2258" y="274638"/>
            <a:ext cx="6904541" cy="1143000"/>
          </a:xfrm>
          <a:prstGeom prst="rect">
            <a:avLst/>
          </a:prstGeom>
        </p:spPr>
        <p:txBody>
          <a:bodyPr vert="horz" lIns="91440" tIns="45720" rIns="91440" bIns="45720" rtlCol="0" anchor="ctr">
            <a:normAutofit/>
          </a:bodyPr>
          <a:lstStyle/>
          <a:p>
            <a:r>
              <a:rPr lang="en-US" dirty="0" smtClean="0"/>
              <a:t>Research assignment RA 9 Impairment Testing</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834F3-1C9F-A549-9BA1-2FCA90F58E6A}" type="datetimeFigureOut">
              <a:rPr lang="en-US" smtClean="0"/>
              <a:t>11/02/18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DC414-B603-7E49-B8F6-3DEE7BE38781}" type="slidenum">
              <a:rPr lang="en-US" smtClean="0"/>
              <a:t>‹#›</a:t>
            </a:fld>
            <a:endParaRPr lang="en-US"/>
          </a:p>
        </p:txBody>
      </p:sp>
      <p:pic>
        <p:nvPicPr>
          <p:cNvPr id="7" name="Picture 6"/>
          <p:cNvPicPr>
            <a:picLocks noChangeAspect="1"/>
          </p:cNvPicPr>
          <p:nvPr userDrawn="1"/>
        </p:nvPicPr>
        <p:blipFill>
          <a:blip r:embed="rId13"/>
          <a:stretch>
            <a:fillRect/>
          </a:stretch>
        </p:blipFill>
        <p:spPr>
          <a:xfrm>
            <a:off x="86711" y="88462"/>
            <a:ext cx="1591268" cy="1058917"/>
          </a:xfrm>
          <a:prstGeom prst="rect">
            <a:avLst/>
          </a:prstGeom>
        </p:spPr>
      </p:pic>
    </p:spTree>
    <p:extLst>
      <p:ext uri="{BB962C8B-B14F-4D97-AF65-F5344CB8AC3E}">
        <p14:creationId xmlns:p14="http://schemas.microsoft.com/office/powerpoint/2010/main" val="12163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517137" y="1635033"/>
            <a:ext cx="2235854" cy="369332"/>
          </a:xfrm>
          <a:prstGeom prst="rect">
            <a:avLst/>
          </a:prstGeom>
          <a:noFill/>
        </p:spPr>
        <p:txBody>
          <a:bodyPr wrap="square" rtlCol="0">
            <a:spAutoFit/>
          </a:bodyPr>
          <a:lstStyle/>
          <a:p>
            <a:r>
              <a:rPr lang="en-US" dirty="0" smtClean="0"/>
              <a:t>Company_______</a:t>
            </a:r>
            <a:endParaRPr lang="en-US" dirty="0"/>
          </a:p>
        </p:txBody>
      </p:sp>
      <p:sp>
        <p:nvSpPr>
          <p:cNvPr id="2" name="TextBox 1"/>
          <p:cNvSpPr txBox="1"/>
          <p:nvPr/>
        </p:nvSpPr>
        <p:spPr>
          <a:xfrm>
            <a:off x="517137" y="2532434"/>
            <a:ext cx="8339488" cy="923330"/>
          </a:xfrm>
          <a:prstGeom prst="rect">
            <a:avLst/>
          </a:prstGeom>
          <a:noFill/>
          <a:ln w="12700" cmpd="sng">
            <a:solidFill>
              <a:schemeClr val="tx1"/>
            </a:solidFill>
          </a:ln>
        </p:spPr>
        <p:txBody>
          <a:bodyPr wrap="square" rtlCol="0">
            <a:spAutoFit/>
          </a:bodyPr>
          <a:lstStyle/>
          <a:p>
            <a:r>
              <a:rPr lang="en-US" dirty="0" smtClean="0"/>
              <a:t>Accounting policies/principles</a:t>
            </a:r>
          </a:p>
          <a:p>
            <a:endParaRPr lang="en-US" dirty="0"/>
          </a:p>
          <a:p>
            <a:endParaRPr lang="en-US" dirty="0"/>
          </a:p>
        </p:txBody>
      </p:sp>
      <p:sp>
        <p:nvSpPr>
          <p:cNvPr id="6" name="TextBox 5"/>
          <p:cNvSpPr txBox="1"/>
          <p:nvPr/>
        </p:nvSpPr>
        <p:spPr>
          <a:xfrm>
            <a:off x="517137" y="3858746"/>
            <a:ext cx="8339488" cy="923330"/>
          </a:xfrm>
          <a:prstGeom prst="rect">
            <a:avLst/>
          </a:prstGeom>
          <a:noFill/>
          <a:ln w="12700" cmpd="sng">
            <a:solidFill>
              <a:schemeClr val="tx1"/>
            </a:solidFill>
          </a:ln>
        </p:spPr>
        <p:txBody>
          <a:bodyPr wrap="square" rtlCol="0">
            <a:spAutoFit/>
          </a:bodyPr>
          <a:lstStyle/>
          <a:p>
            <a:r>
              <a:rPr lang="en-US" dirty="0" smtClean="0"/>
              <a:t>Impairment tests: Goodwill and other intangibles</a:t>
            </a:r>
          </a:p>
          <a:p>
            <a:endParaRPr lang="en-US" dirty="0"/>
          </a:p>
          <a:p>
            <a:endParaRPr lang="en-US" dirty="0"/>
          </a:p>
        </p:txBody>
      </p:sp>
      <p:sp>
        <p:nvSpPr>
          <p:cNvPr id="7" name="TextBox 6"/>
          <p:cNvSpPr txBox="1"/>
          <p:nvPr/>
        </p:nvSpPr>
        <p:spPr>
          <a:xfrm>
            <a:off x="517137" y="5368786"/>
            <a:ext cx="8339488" cy="923330"/>
          </a:xfrm>
          <a:prstGeom prst="rect">
            <a:avLst/>
          </a:prstGeom>
          <a:noFill/>
          <a:ln w="12700" cmpd="sng">
            <a:solidFill>
              <a:schemeClr val="tx1"/>
            </a:solidFill>
          </a:ln>
        </p:spPr>
        <p:txBody>
          <a:bodyPr wrap="square" rtlCol="0">
            <a:spAutoFit/>
          </a:bodyPr>
          <a:lstStyle/>
          <a:p>
            <a:r>
              <a:rPr lang="en-US" dirty="0" smtClean="0"/>
              <a:t>Impairment tests: Property, plant and equipment</a:t>
            </a:r>
          </a:p>
          <a:p>
            <a:endParaRPr lang="en-US" dirty="0"/>
          </a:p>
          <a:p>
            <a:endParaRPr lang="en-US" dirty="0"/>
          </a:p>
        </p:txBody>
      </p:sp>
    </p:spTree>
    <p:extLst>
      <p:ext uri="{BB962C8B-B14F-4D97-AF65-F5344CB8AC3E}">
        <p14:creationId xmlns:p14="http://schemas.microsoft.com/office/powerpoint/2010/main" val="407752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517137" y="1635033"/>
            <a:ext cx="2235854" cy="369332"/>
          </a:xfrm>
          <a:prstGeom prst="rect">
            <a:avLst/>
          </a:prstGeom>
          <a:noFill/>
        </p:spPr>
        <p:txBody>
          <a:bodyPr wrap="square" rtlCol="0">
            <a:spAutoFit/>
          </a:bodyPr>
          <a:lstStyle/>
          <a:p>
            <a:r>
              <a:rPr lang="en-US" dirty="0" err="1" smtClean="0"/>
              <a:t>Company_Siemens</a:t>
            </a:r>
            <a:endParaRPr lang="en-US" dirty="0"/>
          </a:p>
        </p:txBody>
      </p:sp>
      <p:pic>
        <p:nvPicPr>
          <p:cNvPr id="2" name="Picture 1" descr="Siemen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067" y="1017670"/>
            <a:ext cx="4382731" cy="6202117"/>
          </a:xfrm>
          <a:prstGeom prst="rect">
            <a:avLst/>
          </a:prstGeom>
        </p:spPr>
      </p:pic>
    </p:spTree>
    <p:extLst>
      <p:ext uri="{BB962C8B-B14F-4D97-AF65-F5344CB8AC3E}">
        <p14:creationId xmlns:p14="http://schemas.microsoft.com/office/powerpoint/2010/main" val="44803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407660" y="1265701"/>
            <a:ext cx="2235854" cy="369332"/>
          </a:xfrm>
          <a:prstGeom prst="rect">
            <a:avLst/>
          </a:prstGeom>
          <a:noFill/>
        </p:spPr>
        <p:txBody>
          <a:bodyPr wrap="square" rtlCol="0">
            <a:spAutoFit/>
          </a:bodyPr>
          <a:lstStyle/>
          <a:p>
            <a:r>
              <a:rPr lang="en-US" dirty="0" err="1" smtClean="0"/>
              <a:t>Company_Vodafone</a:t>
            </a:r>
            <a:endParaRPr lang="en-US" dirty="0"/>
          </a:p>
        </p:txBody>
      </p:sp>
      <p:pic>
        <p:nvPicPr>
          <p:cNvPr id="2" name="Picture 1" descr="Vodafon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21631" y="727680"/>
            <a:ext cx="4846211" cy="6858000"/>
          </a:xfrm>
          <a:prstGeom prst="rect">
            <a:avLst/>
          </a:prstGeom>
        </p:spPr>
      </p:pic>
    </p:spTree>
    <p:extLst>
      <p:ext uri="{BB962C8B-B14F-4D97-AF65-F5344CB8AC3E}">
        <p14:creationId xmlns:p14="http://schemas.microsoft.com/office/powerpoint/2010/main" val="380816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407660" y="1265701"/>
            <a:ext cx="2235854" cy="369332"/>
          </a:xfrm>
          <a:prstGeom prst="rect">
            <a:avLst/>
          </a:prstGeom>
          <a:noFill/>
        </p:spPr>
        <p:txBody>
          <a:bodyPr wrap="square" rtlCol="0">
            <a:spAutoFit/>
          </a:bodyPr>
          <a:lstStyle/>
          <a:p>
            <a:r>
              <a:rPr lang="en-US" dirty="0" err="1" smtClean="0"/>
              <a:t>Company_Vodafone</a:t>
            </a:r>
            <a:endParaRPr lang="en-US" dirty="0"/>
          </a:p>
        </p:txBody>
      </p:sp>
      <p:pic>
        <p:nvPicPr>
          <p:cNvPr id="3" name="Picture 2" descr="Vodafon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32576" y="660598"/>
            <a:ext cx="4846211" cy="6858000"/>
          </a:xfrm>
          <a:prstGeom prst="rect">
            <a:avLst/>
          </a:prstGeom>
        </p:spPr>
      </p:pic>
    </p:spTree>
    <p:extLst>
      <p:ext uri="{BB962C8B-B14F-4D97-AF65-F5344CB8AC3E}">
        <p14:creationId xmlns:p14="http://schemas.microsoft.com/office/powerpoint/2010/main" val="219676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407660" y="1265701"/>
            <a:ext cx="2235854" cy="369332"/>
          </a:xfrm>
          <a:prstGeom prst="rect">
            <a:avLst/>
          </a:prstGeom>
          <a:noFill/>
        </p:spPr>
        <p:txBody>
          <a:bodyPr wrap="square" rtlCol="0">
            <a:spAutoFit/>
          </a:bodyPr>
          <a:lstStyle/>
          <a:p>
            <a:r>
              <a:rPr lang="en-US" dirty="0" err="1" smtClean="0"/>
              <a:t>Company_Vodafone</a:t>
            </a:r>
            <a:endParaRPr lang="en-US" dirty="0"/>
          </a:p>
        </p:txBody>
      </p:sp>
      <p:pic>
        <p:nvPicPr>
          <p:cNvPr id="2" name="Picture 1" descr="Vodafone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57416" y="627752"/>
            <a:ext cx="4846211" cy="6858000"/>
          </a:xfrm>
          <a:prstGeom prst="rect">
            <a:avLst/>
          </a:prstGeom>
        </p:spPr>
      </p:pic>
    </p:spTree>
    <p:extLst>
      <p:ext uri="{BB962C8B-B14F-4D97-AF65-F5344CB8AC3E}">
        <p14:creationId xmlns:p14="http://schemas.microsoft.com/office/powerpoint/2010/main" val="69507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407660" y="1265701"/>
            <a:ext cx="2235854" cy="369332"/>
          </a:xfrm>
          <a:prstGeom prst="rect">
            <a:avLst/>
          </a:prstGeom>
          <a:noFill/>
        </p:spPr>
        <p:txBody>
          <a:bodyPr wrap="square" rtlCol="0">
            <a:spAutoFit/>
          </a:bodyPr>
          <a:lstStyle/>
          <a:p>
            <a:r>
              <a:rPr lang="en-US" dirty="0" err="1" smtClean="0"/>
              <a:t>Company_Vodafone</a:t>
            </a:r>
            <a:endParaRPr lang="en-US" dirty="0"/>
          </a:p>
        </p:txBody>
      </p:sp>
      <p:pic>
        <p:nvPicPr>
          <p:cNvPr id="3" name="Picture 2" descr="Vodafone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71951" y="649650"/>
            <a:ext cx="4846211" cy="6858000"/>
          </a:xfrm>
          <a:prstGeom prst="rect">
            <a:avLst/>
          </a:prstGeom>
        </p:spPr>
      </p:pic>
    </p:spTree>
    <p:extLst>
      <p:ext uri="{BB962C8B-B14F-4D97-AF65-F5344CB8AC3E}">
        <p14:creationId xmlns:p14="http://schemas.microsoft.com/office/powerpoint/2010/main" val="44677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407660" y="1265701"/>
            <a:ext cx="2235854" cy="369332"/>
          </a:xfrm>
          <a:prstGeom prst="rect">
            <a:avLst/>
          </a:prstGeom>
          <a:noFill/>
        </p:spPr>
        <p:txBody>
          <a:bodyPr wrap="square" rtlCol="0">
            <a:spAutoFit/>
          </a:bodyPr>
          <a:lstStyle/>
          <a:p>
            <a:r>
              <a:rPr lang="en-US" dirty="0" err="1" smtClean="0"/>
              <a:t>Company_Vodafone</a:t>
            </a:r>
            <a:endParaRPr lang="en-US" dirty="0"/>
          </a:p>
        </p:txBody>
      </p:sp>
      <p:pic>
        <p:nvPicPr>
          <p:cNvPr id="2" name="Picture 1" descr="Vodafone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99087" y="-470795"/>
            <a:ext cx="4846211" cy="6858000"/>
          </a:xfrm>
          <a:prstGeom prst="rect">
            <a:avLst/>
          </a:prstGeom>
        </p:spPr>
      </p:pic>
      <p:pic>
        <p:nvPicPr>
          <p:cNvPr id="6" name="Picture 5" descr="Vodafone 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46542" y="1952311"/>
            <a:ext cx="4846211" cy="6858000"/>
          </a:xfrm>
          <a:prstGeom prst="rect">
            <a:avLst/>
          </a:prstGeom>
        </p:spPr>
      </p:pic>
    </p:spTree>
    <p:extLst>
      <p:ext uri="{BB962C8B-B14F-4D97-AF65-F5344CB8AC3E}">
        <p14:creationId xmlns:p14="http://schemas.microsoft.com/office/powerpoint/2010/main" val="64281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407660" y="1265701"/>
            <a:ext cx="2235854" cy="369332"/>
          </a:xfrm>
          <a:prstGeom prst="rect">
            <a:avLst/>
          </a:prstGeom>
          <a:noFill/>
        </p:spPr>
        <p:txBody>
          <a:bodyPr wrap="square" rtlCol="0">
            <a:spAutoFit/>
          </a:bodyPr>
          <a:lstStyle/>
          <a:p>
            <a:r>
              <a:rPr lang="en-US" dirty="0" err="1" smtClean="0"/>
              <a:t>Company_Vodafone</a:t>
            </a:r>
            <a:endParaRPr lang="en-US" dirty="0"/>
          </a:p>
        </p:txBody>
      </p:sp>
      <p:pic>
        <p:nvPicPr>
          <p:cNvPr id="3" name="Picture 2" descr="Vodafone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28164" y="682495"/>
            <a:ext cx="4846211" cy="6858000"/>
          </a:xfrm>
          <a:prstGeom prst="rect">
            <a:avLst/>
          </a:prstGeom>
        </p:spPr>
      </p:pic>
    </p:spTree>
    <p:extLst>
      <p:ext uri="{BB962C8B-B14F-4D97-AF65-F5344CB8AC3E}">
        <p14:creationId xmlns:p14="http://schemas.microsoft.com/office/powerpoint/2010/main" val="18861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517137" y="1635033"/>
            <a:ext cx="2235854" cy="369332"/>
          </a:xfrm>
          <a:prstGeom prst="rect">
            <a:avLst/>
          </a:prstGeom>
          <a:noFill/>
        </p:spPr>
        <p:txBody>
          <a:bodyPr wrap="square" rtlCol="0">
            <a:spAutoFit/>
          </a:bodyPr>
          <a:lstStyle/>
          <a:p>
            <a:r>
              <a:rPr lang="en-US" dirty="0" err="1" smtClean="0"/>
              <a:t>Company_Barclays</a:t>
            </a:r>
            <a:endParaRPr lang="en-US" dirty="0"/>
          </a:p>
        </p:txBody>
      </p:sp>
      <p:sp>
        <p:nvSpPr>
          <p:cNvPr id="6" name="Rectangle 5"/>
          <p:cNvSpPr/>
          <p:nvPr/>
        </p:nvSpPr>
        <p:spPr>
          <a:xfrm>
            <a:off x="517137" y="2333257"/>
            <a:ext cx="8169662" cy="3785651"/>
          </a:xfrm>
          <a:prstGeom prst="rect">
            <a:avLst/>
          </a:prstGeom>
        </p:spPr>
        <p:txBody>
          <a:bodyPr wrap="square">
            <a:spAutoFit/>
          </a:bodyPr>
          <a:lstStyle/>
          <a:p>
            <a:r>
              <a:rPr lang="en-US" b="1" baseline="30000" dirty="0"/>
              <a:t>Impairment testing of goodwill</a:t>
            </a:r>
          </a:p>
          <a:p>
            <a:r>
              <a:rPr lang="en-US" baseline="30000" dirty="0"/>
              <a:t>During 2016, the Group </a:t>
            </a:r>
            <a:r>
              <a:rPr lang="en-US" baseline="30000" dirty="0" err="1"/>
              <a:t>recognised</a:t>
            </a:r>
            <a:r>
              <a:rPr lang="en-US" baseline="30000" dirty="0"/>
              <a:t> an impairment charge of nil (2015: £102m). The impairment charge of £102m </a:t>
            </a:r>
            <a:r>
              <a:rPr lang="en-US" baseline="30000" dirty="0" err="1"/>
              <a:t>recognised</a:t>
            </a:r>
            <a:r>
              <a:rPr lang="en-US" baseline="30000" dirty="0"/>
              <a:t> in 2015 related to Non-Core and the withdrawal of the Bespoke product in Barclays International which was as a result of the recoverable amount of the goodwill relating to these businesses not being supported based on the value in use calculations</a:t>
            </a:r>
            <a:r>
              <a:rPr lang="en-US" baseline="30000" dirty="0" smtClean="0"/>
              <a:t>.</a:t>
            </a:r>
          </a:p>
          <a:p>
            <a:endParaRPr lang="en-US" baseline="30000" dirty="0"/>
          </a:p>
          <a:p>
            <a:r>
              <a:rPr lang="en-US" b="1" baseline="30000" dirty="0"/>
              <a:t>Key assumptions</a:t>
            </a:r>
          </a:p>
          <a:p>
            <a:r>
              <a:rPr lang="en-US" baseline="30000" dirty="0"/>
              <a:t>The key assumptions used for impairment testing are set out below for each </a:t>
            </a:r>
            <a:r>
              <a:rPr lang="en-US" baseline="30000" dirty="0" smtClean="0"/>
              <a:t>significant </a:t>
            </a:r>
            <a:r>
              <a:rPr lang="en-US" baseline="30000" dirty="0"/>
              <a:t>goodwill balance. Other goodwill of  787m (2015:  1,475m) was allocated to multiple CGUs which are not considered individually </a:t>
            </a:r>
            <a:r>
              <a:rPr lang="en-US" baseline="30000" dirty="0" smtClean="0"/>
              <a:t>significant.</a:t>
            </a:r>
          </a:p>
          <a:p>
            <a:endParaRPr lang="en-US" baseline="30000" dirty="0"/>
          </a:p>
          <a:p>
            <a:r>
              <a:rPr lang="en-US" b="1" baseline="30000" dirty="0"/>
              <a:t>Barclays UK</a:t>
            </a:r>
          </a:p>
          <a:p>
            <a:r>
              <a:rPr lang="en-US" baseline="30000" dirty="0"/>
              <a:t>Goodwill relating to Woolwich in Personal Banking and Business Banking was £3,130m (2015: £3,130m) of the total Barclays UK balance. The carrying value of the CGU has been </a:t>
            </a:r>
            <a:r>
              <a:rPr lang="en-US" baseline="30000" dirty="0" smtClean="0"/>
              <a:t>determined </a:t>
            </a:r>
            <a:r>
              <a:rPr lang="en-US" baseline="30000" dirty="0"/>
              <a:t>by using net asset value. The recoverable amount of the CGU has been determined using cash  </a:t>
            </a:r>
            <a:r>
              <a:rPr lang="en-US" baseline="30000" dirty="0" smtClean="0"/>
              <a:t>flow </a:t>
            </a:r>
            <a:r>
              <a:rPr lang="en-US" baseline="30000" dirty="0"/>
              <a:t>predictions based on  </a:t>
            </a:r>
            <a:r>
              <a:rPr lang="en-US" baseline="30000" dirty="0" smtClean="0"/>
              <a:t>financial </a:t>
            </a:r>
            <a:r>
              <a:rPr lang="en-US" baseline="30000" dirty="0"/>
              <a:t>budgets approved by management and covering a  </a:t>
            </a:r>
            <a:r>
              <a:rPr lang="en-US" baseline="30000" dirty="0" smtClean="0"/>
              <a:t>five</a:t>
            </a:r>
            <a:r>
              <a:rPr lang="en-US" baseline="30000" dirty="0"/>
              <a:t>-year period, with a terminal growth rate of 2.0  (2015: 2.4 ) applied thereafter. The forecast cash  </a:t>
            </a:r>
            <a:r>
              <a:rPr lang="en-US" baseline="30000" dirty="0" smtClean="0"/>
              <a:t>flows </a:t>
            </a:r>
            <a:r>
              <a:rPr lang="en-US" baseline="30000" dirty="0"/>
              <a:t>have been discounted at a pre-tax rate of 14.6  (2015: 11.4 ). Based on these assumptions, the recoverable amount exceeded the carrying amount including goodwill by £4,130m (2015: £14,097m). A one percentage point change in the discount rate or terminal growth rate would increase or decrease the recoverable amount by £988m (2015: £2,775m) and £615m (2015: £2,109m) respectively. A reduction in the forecast cash  </a:t>
            </a:r>
            <a:r>
              <a:rPr lang="en-US" baseline="30000" dirty="0" smtClean="0"/>
              <a:t>flows </a:t>
            </a:r>
            <a:r>
              <a:rPr lang="en-US" baseline="30000" dirty="0"/>
              <a:t>of 10  per annum would reduce the recoverable amount by  1,293m (2015:  2,789m).</a:t>
            </a:r>
          </a:p>
          <a:p>
            <a:r>
              <a:rPr lang="en-US" baseline="30000" dirty="0"/>
              <a:t>The headroom </a:t>
            </a:r>
            <a:r>
              <a:rPr lang="en-US" baseline="30000" dirty="0" smtClean="0"/>
              <a:t>reflects </a:t>
            </a:r>
            <a:r>
              <a:rPr lang="en-US" baseline="30000" dirty="0"/>
              <a:t>the changes made to the CGU in Barclays UK as part of the business </a:t>
            </a:r>
            <a:r>
              <a:rPr lang="en-US" baseline="30000" dirty="0" err="1"/>
              <a:t>reorganisation</a:t>
            </a:r>
            <a:r>
              <a:rPr lang="en-US" baseline="30000" dirty="0"/>
              <a:t> in 2016. The reduction in headroom in 2016 </a:t>
            </a:r>
            <a:r>
              <a:rPr lang="en-US" baseline="30000" dirty="0" smtClean="0"/>
              <a:t>reflects </a:t>
            </a:r>
            <a:r>
              <a:rPr lang="en-US" baseline="30000" dirty="0"/>
              <a:t>changes in discount rate and future cash </a:t>
            </a:r>
            <a:r>
              <a:rPr lang="en-US" baseline="30000" dirty="0" smtClean="0"/>
              <a:t>flow </a:t>
            </a:r>
            <a:r>
              <a:rPr lang="en-US" baseline="30000" dirty="0"/>
              <a:t>projections.</a:t>
            </a:r>
            <a:endParaRPr lang="en-US" dirty="0"/>
          </a:p>
        </p:txBody>
      </p:sp>
    </p:spTree>
    <p:extLst>
      <p:ext uri="{BB962C8B-B14F-4D97-AF65-F5344CB8AC3E}">
        <p14:creationId xmlns:p14="http://schemas.microsoft.com/office/powerpoint/2010/main" val="147259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517137" y="1635033"/>
            <a:ext cx="2235854" cy="369332"/>
          </a:xfrm>
          <a:prstGeom prst="rect">
            <a:avLst/>
          </a:prstGeom>
          <a:noFill/>
        </p:spPr>
        <p:txBody>
          <a:bodyPr wrap="square" rtlCol="0">
            <a:spAutoFit/>
          </a:bodyPr>
          <a:lstStyle/>
          <a:p>
            <a:r>
              <a:rPr lang="en-US" dirty="0" err="1" smtClean="0"/>
              <a:t>Company_L’Oreal</a:t>
            </a:r>
            <a:endParaRPr lang="en-US" dirty="0"/>
          </a:p>
        </p:txBody>
      </p:sp>
      <p:sp>
        <p:nvSpPr>
          <p:cNvPr id="3" name="Rectangle 2"/>
          <p:cNvSpPr/>
          <p:nvPr/>
        </p:nvSpPr>
        <p:spPr>
          <a:xfrm>
            <a:off x="109476" y="2149020"/>
            <a:ext cx="8769044" cy="4339649"/>
          </a:xfrm>
          <a:prstGeom prst="rect">
            <a:avLst/>
          </a:prstGeom>
        </p:spPr>
        <p:txBody>
          <a:bodyPr wrap="square">
            <a:spAutoFit/>
          </a:bodyPr>
          <a:lstStyle/>
          <a:p>
            <a:r>
              <a:rPr lang="en-US" baseline="30000" dirty="0"/>
              <a:t>7.3. Impairment tests on intangible assets</a:t>
            </a:r>
          </a:p>
          <a:p>
            <a:r>
              <a:rPr lang="en-US" baseline="30000" dirty="0" smtClean="0"/>
              <a:t>ACCOUNTING </a:t>
            </a:r>
            <a:r>
              <a:rPr lang="en-US" baseline="30000" dirty="0"/>
              <a:t>PRINCIPLES</a:t>
            </a:r>
          </a:p>
          <a:p>
            <a:r>
              <a:rPr lang="en-US" baseline="30000" dirty="0"/>
              <a:t>Goodwill is not </a:t>
            </a:r>
            <a:r>
              <a:rPr lang="en-US" baseline="30000" dirty="0" err="1"/>
              <a:t>amortised</a:t>
            </a:r>
            <a:r>
              <a:rPr lang="en-US" baseline="30000" dirty="0"/>
              <a:t>. It is tested for impairment at least once a year during the fourth quarter or whenever an adverse event occurs. Adverse events may result among other things from an increase in market interest rates or from a decrease in actual sales or operational profit compared to forecasts.</a:t>
            </a:r>
          </a:p>
          <a:p>
            <a:r>
              <a:rPr lang="en-US" baseline="30000" dirty="0"/>
              <a:t>Impairment tests consist of comparing the carrying amount of assets including goodwill with the recoverable amount of each Cash Generating Unit. A Cash Generating Unit corresponds to one or more worldwide brands. A Cash Generating Unit can contain several brands depending on </a:t>
            </a:r>
            <a:r>
              <a:rPr lang="en-US" baseline="30000" dirty="0" err="1"/>
              <a:t>organisational</a:t>
            </a:r>
            <a:r>
              <a:rPr lang="en-US" baseline="30000" dirty="0"/>
              <a:t> criteria and particularly when distribution circuits and commercial/management structures are pooled. Recoverable values are determined on the basis of discounted operating cash flow forecasts covering a period of 10 years (the period considered necessary for the strategic positioning of an acquisition) and a terminal value. The cash flows are determined in the currencies of the countries in question and are translated, in the same</a:t>
            </a:r>
          </a:p>
          <a:p>
            <a:r>
              <a:rPr lang="en-US" baseline="30000" dirty="0"/>
              <a:t>way as the net carrying amounts to which they are compared, at the estimated exchange rate for the following year. The discount rate used for these calculations is based on the weighted average cost of capital (WACC), which amounts to 6.8% in 2016, to 6.9% in 2015 and 7.9% in 2014 for amounts in euro, adjusted where appropriate by a country risk premium according to the geographic zones concerned. The discount rates are post-tax rates applied to post-tax cash flows, and result in recoverable amounts identical to those obtained by applying pre-tax rates to pre-tax cash flows. The assumptions adopted in terms of sales growth and terminal values are reasonable and consistent with the available market data (generally 2.5% for Europe and 3% for the rest of the world for terminal values except in specific cases).</a:t>
            </a:r>
          </a:p>
          <a:p>
            <a:r>
              <a:rPr lang="en-US" baseline="30000" dirty="0"/>
              <a:t>The use of discounted cash flow forecasts is preferred in order to determine recoverable amounts, unless details of similar recent transactions are readily available.</a:t>
            </a:r>
          </a:p>
          <a:p>
            <a:r>
              <a:rPr lang="en-US" baseline="30000" dirty="0"/>
              <a:t>Impairment charged against goodwill cannot be reversed.</a:t>
            </a:r>
          </a:p>
          <a:p>
            <a:r>
              <a:rPr lang="en-US" baseline="30000" dirty="0" smtClean="0"/>
              <a:t>Impairment </a:t>
            </a:r>
            <a:r>
              <a:rPr lang="en-US" baseline="30000" dirty="0"/>
              <a:t>tests of Cash Generating Units for which the carrying amount of goodwill and intangible assets with indefinite useful lives is significant, are carried out based on the following data and assumptions:</a:t>
            </a:r>
            <a:endParaRPr lang="en-US" dirty="0"/>
          </a:p>
        </p:txBody>
      </p:sp>
    </p:spTree>
    <p:extLst>
      <p:ext uri="{BB962C8B-B14F-4D97-AF65-F5344CB8AC3E}">
        <p14:creationId xmlns:p14="http://schemas.microsoft.com/office/powerpoint/2010/main" val="358195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517137" y="1635033"/>
            <a:ext cx="3599168" cy="369332"/>
          </a:xfrm>
          <a:prstGeom prst="rect">
            <a:avLst/>
          </a:prstGeom>
          <a:noFill/>
        </p:spPr>
        <p:txBody>
          <a:bodyPr wrap="square" rtlCol="0">
            <a:spAutoFit/>
          </a:bodyPr>
          <a:lstStyle/>
          <a:p>
            <a:r>
              <a:rPr lang="en-US" dirty="0" err="1" smtClean="0"/>
              <a:t>Company_L’Oreal</a:t>
            </a:r>
            <a:r>
              <a:rPr lang="en-US" dirty="0" smtClean="0"/>
              <a:t> Cont’d</a:t>
            </a:r>
            <a:endParaRPr lang="en-US" dirty="0"/>
          </a:p>
        </p:txBody>
      </p:sp>
      <p:pic>
        <p:nvPicPr>
          <p:cNvPr id="2" name="Picture 1" descr="L'Ore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599" y="643026"/>
            <a:ext cx="4762215" cy="6739134"/>
          </a:xfrm>
          <a:prstGeom prst="rect">
            <a:avLst/>
          </a:prstGeom>
        </p:spPr>
      </p:pic>
    </p:spTree>
    <p:extLst>
      <p:ext uri="{BB962C8B-B14F-4D97-AF65-F5344CB8AC3E}">
        <p14:creationId xmlns:p14="http://schemas.microsoft.com/office/powerpoint/2010/main" val="98556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440504" y="1417638"/>
            <a:ext cx="3599168" cy="369332"/>
          </a:xfrm>
          <a:prstGeom prst="rect">
            <a:avLst/>
          </a:prstGeom>
          <a:noFill/>
        </p:spPr>
        <p:txBody>
          <a:bodyPr wrap="square" rtlCol="0">
            <a:spAutoFit/>
          </a:bodyPr>
          <a:lstStyle/>
          <a:p>
            <a:r>
              <a:rPr lang="en-US" dirty="0" err="1" smtClean="0"/>
              <a:t>Company_Nestlé</a:t>
            </a:r>
            <a:endParaRPr lang="en-US" dirty="0"/>
          </a:p>
        </p:txBody>
      </p:sp>
      <p:sp>
        <p:nvSpPr>
          <p:cNvPr id="2" name="Rectangle 1"/>
          <p:cNvSpPr/>
          <p:nvPr/>
        </p:nvSpPr>
        <p:spPr>
          <a:xfrm>
            <a:off x="298185" y="1814040"/>
            <a:ext cx="8626863" cy="1754327"/>
          </a:xfrm>
          <a:prstGeom prst="rect">
            <a:avLst/>
          </a:prstGeom>
        </p:spPr>
        <p:txBody>
          <a:bodyPr wrap="square">
            <a:spAutoFit/>
          </a:bodyPr>
          <a:lstStyle/>
          <a:p>
            <a:r>
              <a:rPr lang="en-US" b="1" baseline="30000" dirty="0"/>
              <a:t>Impairment of property, plant and equipment</a:t>
            </a:r>
          </a:p>
          <a:p>
            <a:r>
              <a:rPr lang="en-US" baseline="30000" dirty="0"/>
              <a:t>Consideration is given at each balance sheet date to determine whether there is any indication of impairment of the carrying amounts of the Group’s property, plant and equipment. Indication could be </a:t>
            </a:r>
            <a:r>
              <a:rPr lang="en-US" baseline="30000" dirty="0" err="1"/>
              <a:t>unfavourable</a:t>
            </a:r>
            <a:r>
              <a:rPr lang="en-US" baseline="30000" dirty="0"/>
              <a:t> development of a business under competitive pressures or severe economic slowdown in a given market as well as </a:t>
            </a:r>
            <a:r>
              <a:rPr lang="en-US" baseline="30000" dirty="0" err="1"/>
              <a:t>reorganisation</a:t>
            </a:r>
            <a:r>
              <a:rPr lang="en-US" baseline="30000" dirty="0"/>
              <a:t> of the operations to leverage their scale</a:t>
            </a:r>
            <a:r>
              <a:rPr lang="en-US" baseline="30000" dirty="0" smtClean="0"/>
              <a:t>.</a:t>
            </a:r>
            <a:endParaRPr lang="en-US" baseline="30000" dirty="0"/>
          </a:p>
          <a:p>
            <a:r>
              <a:rPr lang="en-US" baseline="30000" dirty="0"/>
              <a:t>In assessing value in use, the estimated future cash flows are discounted to their present value, based on the time value of money and the risks specific to the country where the assets are located. The risks specific to the asset are included in the determination of the cash flows</a:t>
            </a:r>
            <a:r>
              <a:rPr lang="en-US" baseline="30000" dirty="0" smtClean="0"/>
              <a:t>.</a:t>
            </a:r>
            <a:endParaRPr lang="en-US" baseline="30000" dirty="0"/>
          </a:p>
          <a:p>
            <a:r>
              <a:rPr lang="en-US" baseline="30000" dirty="0"/>
              <a:t>Impairment of property, plant and equipment arises mainly from the plans to </a:t>
            </a:r>
            <a:r>
              <a:rPr lang="en-US" baseline="30000" dirty="0" err="1"/>
              <a:t>optimise</a:t>
            </a:r>
            <a:r>
              <a:rPr lang="en-US" baseline="30000" dirty="0"/>
              <a:t> industrial manufacturing capacities by closing or selling inefficient production facilities.</a:t>
            </a:r>
            <a:endParaRPr lang="en-US" dirty="0"/>
          </a:p>
        </p:txBody>
      </p:sp>
      <p:sp>
        <p:nvSpPr>
          <p:cNvPr id="3" name="Rectangle 2"/>
          <p:cNvSpPr/>
          <p:nvPr/>
        </p:nvSpPr>
        <p:spPr>
          <a:xfrm>
            <a:off x="374816" y="3573741"/>
            <a:ext cx="8394226" cy="3046987"/>
          </a:xfrm>
          <a:prstGeom prst="rect">
            <a:avLst/>
          </a:prstGeom>
        </p:spPr>
        <p:txBody>
          <a:bodyPr wrap="square">
            <a:spAutoFit/>
          </a:bodyPr>
          <a:lstStyle/>
          <a:p>
            <a:r>
              <a:rPr lang="en-US" b="1" baseline="30000" dirty="0"/>
              <a:t>Impairment of goodwill and intangible assets</a:t>
            </a:r>
          </a:p>
          <a:p>
            <a:r>
              <a:rPr lang="en-US" baseline="30000" dirty="0"/>
              <a:t>Goodwill and indefinite life intangible assets are tested for impairment at least annually and when there is an indication of impairment. Finite life intangible assets are tested when there is an indication of impairment.</a:t>
            </a:r>
          </a:p>
          <a:p>
            <a:r>
              <a:rPr lang="en-US" baseline="30000" dirty="0"/>
              <a:t>The annual impairment tests are performed at the same time each year and at the cash generating unit (CGU) level. The Group defines its CGU for goodwill impairment testing based on the way that it monitors and derives economic benefits from the acquired goodwill. For indefinite life intangible assets, the Group defines its CGU as</a:t>
            </a:r>
          </a:p>
          <a:p>
            <a:r>
              <a:rPr lang="en-US" baseline="30000" dirty="0"/>
              <a:t>the smallest identifiable group of assets that generates cash inflows that are largely independent of the cash inflows from other assets or groups of assets. The impairment tests are performed by comparing the carrying value of the assets of these CGU with their recoverable amount, based on their value in use, which corresponds to their future projected cash flows discounted at an appropriate pre-tax rate of return. Usually, the cash flows correspond to estimates made by Group Management in financial plans and business strategies covering a period of five years after making adjustments to consider the assets in their current condition. They are then projected to perpetuity using a multiple which corresponds to a steady or declining growth rate. The Group assesses the uncertainty of these estimates by making sensitivity analyses. The discount rate reflects the current assessment of the time value of money and the risks specific to the CGU (essentially country risk). The business risk is included in the determination of the cash flows. Both the cash flows and the discount rates include inflation.</a:t>
            </a:r>
          </a:p>
          <a:p>
            <a:r>
              <a:rPr lang="en-US" baseline="30000" dirty="0"/>
              <a:t>An impairment loss in respect of goodwill is never subsequently reversed.</a:t>
            </a:r>
            <a:endParaRPr lang="en-US" dirty="0"/>
          </a:p>
        </p:txBody>
      </p:sp>
    </p:spTree>
    <p:extLst>
      <p:ext uri="{BB962C8B-B14F-4D97-AF65-F5344CB8AC3E}">
        <p14:creationId xmlns:p14="http://schemas.microsoft.com/office/powerpoint/2010/main" val="399127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320080" y="1269376"/>
            <a:ext cx="2235854" cy="369332"/>
          </a:xfrm>
          <a:prstGeom prst="rect">
            <a:avLst/>
          </a:prstGeom>
          <a:noFill/>
        </p:spPr>
        <p:txBody>
          <a:bodyPr wrap="square" rtlCol="0">
            <a:spAutoFit/>
          </a:bodyPr>
          <a:lstStyle/>
          <a:p>
            <a:r>
              <a:rPr lang="en-US" dirty="0" err="1" smtClean="0"/>
              <a:t>Company_Nestlé</a:t>
            </a:r>
            <a:endParaRPr lang="en-US" dirty="0"/>
          </a:p>
        </p:txBody>
      </p:sp>
      <p:pic>
        <p:nvPicPr>
          <p:cNvPr id="2" name="Picture 1" descr="Nest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8257" y="721228"/>
            <a:ext cx="4846211" cy="6858000"/>
          </a:xfrm>
          <a:prstGeom prst="rect">
            <a:avLst/>
          </a:prstGeom>
        </p:spPr>
      </p:pic>
    </p:spTree>
    <p:extLst>
      <p:ext uri="{BB962C8B-B14F-4D97-AF65-F5344CB8AC3E}">
        <p14:creationId xmlns:p14="http://schemas.microsoft.com/office/powerpoint/2010/main" val="92522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320080" y="1269376"/>
            <a:ext cx="2235854" cy="369332"/>
          </a:xfrm>
          <a:prstGeom prst="rect">
            <a:avLst/>
          </a:prstGeom>
          <a:noFill/>
        </p:spPr>
        <p:txBody>
          <a:bodyPr wrap="square" rtlCol="0">
            <a:spAutoFit/>
          </a:bodyPr>
          <a:lstStyle/>
          <a:p>
            <a:r>
              <a:rPr lang="en-US" dirty="0" err="1" smtClean="0"/>
              <a:t>Company_Nestlé</a:t>
            </a:r>
            <a:endParaRPr lang="en-US" dirty="0"/>
          </a:p>
        </p:txBody>
      </p:sp>
      <p:pic>
        <p:nvPicPr>
          <p:cNvPr id="3" name="Picture 2" descr="Nestl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80" y="711667"/>
            <a:ext cx="4846211" cy="6858000"/>
          </a:xfrm>
          <a:prstGeom prst="rect">
            <a:avLst/>
          </a:prstGeom>
        </p:spPr>
      </p:pic>
    </p:spTree>
    <p:extLst>
      <p:ext uri="{BB962C8B-B14F-4D97-AF65-F5344CB8AC3E}">
        <p14:creationId xmlns:p14="http://schemas.microsoft.com/office/powerpoint/2010/main" val="18791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517137" y="1635033"/>
            <a:ext cx="2235854" cy="369332"/>
          </a:xfrm>
          <a:prstGeom prst="rect">
            <a:avLst/>
          </a:prstGeom>
          <a:noFill/>
        </p:spPr>
        <p:txBody>
          <a:bodyPr wrap="square" rtlCol="0">
            <a:spAutoFit/>
          </a:bodyPr>
          <a:lstStyle/>
          <a:p>
            <a:r>
              <a:rPr lang="en-US" dirty="0" err="1" smtClean="0"/>
              <a:t>Company_Siemens</a:t>
            </a:r>
            <a:endParaRPr lang="en-US" dirty="0"/>
          </a:p>
        </p:txBody>
      </p:sp>
      <p:sp>
        <p:nvSpPr>
          <p:cNvPr id="2" name="Rectangle 1"/>
          <p:cNvSpPr/>
          <p:nvPr/>
        </p:nvSpPr>
        <p:spPr>
          <a:xfrm>
            <a:off x="363870" y="2109145"/>
            <a:ext cx="8470859" cy="1015663"/>
          </a:xfrm>
          <a:prstGeom prst="rect">
            <a:avLst/>
          </a:prstGeom>
        </p:spPr>
        <p:txBody>
          <a:bodyPr wrap="square">
            <a:spAutoFit/>
          </a:bodyPr>
          <a:lstStyle/>
          <a:p>
            <a:r>
              <a:rPr lang="en-US" b="1" baseline="30000" dirty="0"/>
              <a:t>Goodwill</a:t>
            </a:r>
            <a:r>
              <a:rPr lang="en-US" baseline="30000" dirty="0"/>
              <a:t> – Goodwill is not amortized, instead, goodwill is tested for impairment annually, as well as whenever there are events or changes in circumstances (triggering events) which suggest that the carrying amount may not be recoverable. Goodwill is carried at cost less accumulated impairment losses. The goodwill </a:t>
            </a:r>
            <a:r>
              <a:rPr lang="en-US" baseline="30000" dirty="0" smtClean="0"/>
              <a:t>impairment </a:t>
            </a:r>
            <a:r>
              <a:rPr lang="en-US" baseline="30000" dirty="0"/>
              <a:t>test is performed at the level of a cash-generating unit or a group of cash-generating units, generally represented by a </a:t>
            </a:r>
            <a:r>
              <a:rPr lang="en-US" baseline="30000" dirty="0" smtClean="0"/>
              <a:t>segment </a:t>
            </a:r>
            <a:r>
              <a:rPr lang="en-US" baseline="30000" dirty="0"/>
              <a:t>and for Siemens </a:t>
            </a:r>
            <a:r>
              <a:rPr lang="en-US" baseline="30000" dirty="0" err="1"/>
              <a:t>Gamesa</a:t>
            </a:r>
            <a:r>
              <a:rPr lang="en-US" baseline="30000" dirty="0"/>
              <a:t> Renewable Energy one level be- low the segment. This is the lowest level at which goodwill is monitored for internal management purposes.</a:t>
            </a:r>
          </a:p>
        </p:txBody>
      </p:sp>
      <p:sp>
        <p:nvSpPr>
          <p:cNvPr id="3" name="Rectangle 2"/>
          <p:cNvSpPr/>
          <p:nvPr/>
        </p:nvSpPr>
        <p:spPr>
          <a:xfrm>
            <a:off x="363869" y="3124808"/>
            <a:ext cx="8322929" cy="1569660"/>
          </a:xfrm>
          <a:prstGeom prst="rect">
            <a:avLst/>
          </a:prstGeom>
        </p:spPr>
        <p:txBody>
          <a:bodyPr wrap="square">
            <a:spAutoFit/>
          </a:bodyPr>
          <a:lstStyle/>
          <a:p>
            <a:r>
              <a:rPr lang="en-US" baseline="30000" dirty="0"/>
              <a:t>For the purpose of impairment testing, goodwill acquired in a business combination is allocated to the cash-generating unit or the group of cash-generating units that is expected to benefit from the synergies of the business combination. If the carrying amount of the cash-generating unit or the group of cash-</a:t>
            </a:r>
            <a:r>
              <a:rPr lang="en-US" baseline="30000" dirty="0" smtClean="0"/>
              <a:t>generating </a:t>
            </a:r>
            <a:r>
              <a:rPr lang="en-US" baseline="30000" dirty="0"/>
              <a:t>units, to which the goodwill is allocated, exceeds its </a:t>
            </a:r>
            <a:r>
              <a:rPr lang="en-US" baseline="30000" dirty="0" smtClean="0"/>
              <a:t>recoverable </a:t>
            </a:r>
            <a:r>
              <a:rPr lang="en-US" baseline="30000" dirty="0"/>
              <a:t>amount, an impairment loss on goodwill allocated to this cash-generating unit or this group of cash-generating units is recognized. The recoverable amount is the higher of the cash-generating unit’s or the group of cash-generating units’ fair value less costs to sell and its value in use. If either of these </a:t>
            </a:r>
            <a:r>
              <a:rPr lang="en-US" baseline="30000" dirty="0" err="1"/>
              <a:t>val</a:t>
            </a:r>
            <a:r>
              <a:rPr lang="en-US" baseline="30000" dirty="0"/>
              <a:t>- </a:t>
            </a:r>
            <a:r>
              <a:rPr lang="en-US" baseline="30000" dirty="0" err="1"/>
              <a:t>ues</a:t>
            </a:r>
            <a:r>
              <a:rPr lang="en-US" baseline="30000" dirty="0"/>
              <a:t> exceeds the carrying amount, it is not always necessary to determine both values. These values are generally determined based on discounted cash flow calculations. Impairment losses on goodwill are not reversed in future periods.</a:t>
            </a:r>
            <a:endParaRPr lang="en-US" dirty="0"/>
          </a:p>
        </p:txBody>
      </p:sp>
      <p:sp>
        <p:nvSpPr>
          <p:cNvPr id="7" name="Rectangle 6"/>
          <p:cNvSpPr/>
          <p:nvPr/>
        </p:nvSpPr>
        <p:spPr>
          <a:xfrm>
            <a:off x="369207" y="4694468"/>
            <a:ext cx="8317592" cy="1754327"/>
          </a:xfrm>
          <a:prstGeom prst="rect">
            <a:avLst/>
          </a:prstGeom>
        </p:spPr>
        <p:txBody>
          <a:bodyPr wrap="square">
            <a:spAutoFit/>
          </a:bodyPr>
          <a:lstStyle/>
          <a:p>
            <a:r>
              <a:rPr lang="en-US" baseline="30000" dirty="0"/>
              <a:t>The determination of the recoverable amount of a cash-</a:t>
            </a:r>
            <a:r>
              <a:rPr lang="en-US" baseline="30000" dirty="0" smtClean="0"/>
              <a:t>generating </a:t>
            </a:r>
            <a:r>
              <a:rPr lang="en-US" baseline="30000" dirty="0"/>
              <a:t>unit or a group of cash-generating units to which goodwill is allocated involves the use of estimates by management. The </a:t>
            </a:r>
            <a:r>
              <a:rPr lang="en-US" baseline="30000" dirty="0" smtClean="0"/>
              <a:t>outcome </a:t>
            </a:r>
            <a:r>
              <a:rPr lang="en-US" baseline="30000" dirty="0"/>
              <a:t>predicted by these estimates is influenced e.g. by the </a:t>
            </a:r>
            <a:r>
              <a:rPr lang="en-US" baseline="30000" dirty="0" err="1"/>
              <a:t>suc</a:t>
            </a:r>
            <a:r>
              <a:rPr lang="en-US" baseline="30000" dirty="0"/>
              <a:t>- </a:t>
            </a:r>
            <a:r>
              <a:rPr lang="en-US" baseline="30000" dirty="0" err="1"/>
              <a:t>cessful</a:t>
            </a:r>
            <a:r>
              <a:rPr lang="en-US" baseline="30000" dirty="0"/>
              <a:t> integration of acquired entities, volatility of capital </a:t>
            </a:r>
            <a:r>
              <a:rPr lang="en-US" baseline="30000" dirty="0" smtClean="0"/>
              <a:t>markets</a:t>
            </a:r>
            <a:r>
              <a:rPr lang="en-US" baseline="30000" dirty="0"/>
              <a:t>, interest rate developments, foreign exchange rate fluctuations and the outlook on economic trends. In determining recoverable amounts, discounted cash flow calculations use five- year projections that are based on financial forecasts. Cash flow projections take into account past experience and represent management’s best estimate about future developments. Cash flows after the planning period are extrapolated using individual growth rates. Key assumptions on which management has based its determination of fair value less costs to sell and value in use include estimated growth rates and weighted average cost of capital. These estimates, including the methodology used, can</a:t>
            </a:r>
          </a:p>
          <a:p>
            <a:r>
              <a:rPr lang="en-US" baseline="30000" dirty="0"/>
              <a:t>have a material impact on the respective values and ultimately the amount of any goodwill impairment.</a:t>
            </a:r>
          </a:p>
        </p:txBody>
      </p:sp>
    </p:spTree>
    <p:extLst>
      <p:ext uri="{BB962C8B-B14F-4D97-AF65-F5344CB8AC3E}">
        <p14:creationId xmlns:p14="http://schemas.microsoft.com/office/powerpoint/2010/main" val="173524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assignment RA </a:t>
            </a:r>
            <a:r>
              <a:rPr lang="en-US" dirty="0" smtClean="0"/>
              <a:t>9 </a:t>
            </a:r>
            <a:r>
              <a:rPr lang="en-US" dirty="0" smtClean="0"/>
              <a:t>Impairment Testing</a:t>
            </a:r>
            <a:endParaRPr lang="en-US" dirty="0"/>
          </a:p>
        </p:txBody>
      </p:sp>
      <p:sp>
        <p:nvSpPr>
          <p:cNvPr id="5" name="TextBox 4"/>
          <p:cNvSpPr txBox="1"/>
          <p:nvPr/>
        </p:nvSpPr>
        <p:spPr>
          <a:xfrm>
            <a:off x="517137" y="1635033"/>
            <a:ext cx="2235854" cy="369332"/>
          </a:xfrm>
          <a:prstGeom prst="rect">
            <a:avLst/>
          </a:prstGeom>
          <a:noFill/>
        </p:spPr>
        <p:txBody>
          <a:bodyPr wrap="square" rtlCol="0">
            <a:spAutoFit/>
          </a:bodyPr>
          <a:lstStyle/>
          <a:p>
            <a:r>
              <a:rPr lang="en-US" dirty="0" err="1" smtClean="0"/>
              <a:t>Company_Siemens</a:t>
            </a:r>
            <a:endParaRPr lang="en-US" dirty="0"/>
          </a:p>
        </p:txBody>
      </p:sp>
      <p:sp>
        <p:nvSpPr>
          <p:cNvPr id="6" name="Rectangle 5"/>
          <p:cNvSpPr/>
          <p:nvPr/>
        </p:nvSpPr>
        <p:spPr>
          <a:xfrm>
            <a:off x="208005" y="2459504"/>
            <a:ext cx="8935995" cy="1015663"/>
          </a:xfrm>
          <a:prstGeom prst="rect">
            <a:avLst/>
          </a:prstGeom>
        </p:spPr>
        <p:txBody>
          <a:bodyPr wrap="square">
            <a:spAutoFit/>
          </a:bodyPr>
          <a:lstStyle/>
          <a:p>
            <a:r>
              <a:rPr lang="en-US" b="1" baseline="30000" dirty="0"/>
              <a:t>Impairment of property, plant and equipment and other intangible assets </a:t>
            </a:r>
            <a:r>
              <a:rPr lang="en-US" baseline="30000" dirty="0"/>
              <a:t>– The Company reviews property, plant and equipment and other intangible assets for impairment whenever events or changes in circumstances indicate that the carrying amount of an asset may not be recoverable. In addition, </a:t>
            </a:r>
            <a:r>
              <a:rPr lang="en-US" baseline="30000" dirty="0" smtClean="0"/>
              <a:t>intangible </a:t>
            </a:r>
            <a:r>
              <a:rPr lang="en-US" baseline="30000" dirty="0"/>
              <a:t>assets not yet available for use are subject to an annual </a:t>
            </a:r>
            <a:r>
              <a:rPr lang="en-US" baseline="30000" dirty="0" smtClean="0"/>
              <a:t>impairment </a:t>
            </a:r>
            <a:r>
              <a:rPr lang="en-US" baseline="30000" dirty="0"/>
              <a:t>test. Impairment testing of property, plant and </a:t>
            </a:r>
            <a:r>
              <a:rPr lang="en-US" baseline="30000" dirty="0" smtClean="0"/>
              <a:t>equip </a:t>
            </a:r>
            <a:r>
              <a:rPr lang="en-US" baseline="30000" dirty="0" err="1"/>
              <a:t>ment</a:t>
            </a:r>
            <a:r>
              <a:rPr lang="en-US" baseline="30000" dirty="0"/>
              <a:t> and other intangible assets involves the use of estimates in determining the assets’ recoverable amount which can have a material impact on the respective values and ultimately the amount of any impairment.</a:t>
            </a:r>
          </a:p>
        </p:txBody>
      </p:sp>
    </p:spTree>
    <p:extLst>
      <p:ext uri="{BB962C8B-B14F-4D97-AF65-F5344CB8AC3E}">
        <p14:creationId xmlns:p14="http://schemas.microsoft.com/office/powerpoint/2010/main" val="2183347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1910</Words>
  <Application>Microsoft Macintosh PowerPoint</Application>
  <PresentationFormat>On-screen Show (4:3)</PresentationFormat>
  <Paragraphs>66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lpstr>Research assignment RA 9 Impairment Testing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Smith</dc:creator>
  <cp:lastModifiedBy>Paul Smith</cp:lastModifiedBy>
  <cp:revision>19</cp:revision>
  <cp:lastPrinted>2018-02-11T08:15:56Z</cp:lastPrinted>
  <dcterms:created xsi:type="dcterms:W3CDTF">2018-02-09T15:39:18Z</dcterms:created>
  <dcterms:modified xsi:type="dcterms:W3CDTF">2018-02-11T08:41:52Z</dcterms:modified>
</cp:coreProperties>
</file>