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5"/>
  </p:notesMasterIdLst>
  <p:sldIdLst>
    <p:sldId id="256" r:id="rId3"/>
    <p:sldId id="29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901" autoAdjust="0"/>
  </p:normalViewPr>
  <p:slideViewPr>
    <p:cSldViewPr snapToGrid="0" snapToObjects="1">
      <p:cViewPr varScale="1">
        <p:scale>
          <a:sx n="125" d="100"/>
          <a:sy n="125" d="100"/>
        </p:scale>
        <p:origin x="-2408"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0B81F48-9238-6242-9FA9-95E42CAB7644}" type="datetimeFigureOut">
              <a:rPr lang="en-US" smtClean="0"/>
              <a:t>07/03/17</a:t>
            </a:fld>
            <a:endParaRPr lang="en-US"/>
          </a:p>
        </p:txBody>
      </p:sp>
      <p:sp>
        <p:nvSpPr>
          <p:cNvPr id="4" name="Slide Image Placeholder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563F277-856D-0E4E-B04C-71C938116C43}" type="slidenum">
              <a:rPr lang="en-US" smtClean="0"/>
              <a:t>‹#›</a:t>
            </a:fld>
            <a:endParaRPr lang="en-US"/>
          </a:p>
        </p:txBody>
      </p:sp>
    </p:spTree>
    <p:extLst>
      <p:ext uri="{BB962C8B-B14F-4D97-AF65-F5344CB8AC3E}">
        <p14:creationId xmlns:p14="http://schemas.microsoft.com/office/powerpoint/2010/main" val="23461902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63F277-856D-0E4E-B04C-71C938116C43}" type="slidenum">
              <a:rPr lang="en-US" smtClean="0"/>
              <a:t>1</a:t>
            </a:fld>
            <a:endParaRPr lang="en-US"/>
          </a:p>
        </p:txBody>
      </p:sp>
    </p:spTree>
    <p:extLst>
      <p:ext uri="{BB962C8B-B14F-4D97-AF65-F5344CB8AC3E}">
        <p14:creationId xmlns:p14="http://schemas.microsoft.com/office/powerpoint/2010/main" val="2782895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10</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IE54 The promised goods and services are the same as in Case A, except that the contract specifies that, as part of the installation service, the software is to be substantially customised to add significant new functionality to enable the software to interface with other customised software applications used by the customer. The customised installation service can be provided by other entities.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IE55 The entity assesses the goods and services promised to the customer to determine which goods and services are distinct in accordance with paragraph 27 of IFRS 15. The entity observes that the terms of the contract result in a promise to provide a significant service of integrating the licenced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software into the existing software system by performing a customised installation service as specified in the contract. In other words, the entity is</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using the licence and the customised installation service as inputs to produce the combined output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 functional and integrated software system) specified in the contract (see paragraph 29(a) of IFRS 15). In addition, the software is significantly modified and customised by the service (see paragraph 29(b) of IFRS 15). Although the customised installation service can be provided by other entities, the entity determines that within the context of the contract, the promise to transfer the licence is not separately identifiable from the customised installation service and, therefore, the criterion in paragraph 27(b) of IFRS 15 (on the basis of the factors in paragraph 29 of IFRS 15) is not met. Thus, the software licence and the customised installation service are not distinct.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IE56 As in Case A, the entity concludes that the software updates and technical support are distinct from the other promises in the contract. This is because the customer can benefit from the updates and technical support either on their own or together with the other goods and services that are readily available and because the promise to transfer the software updates and the technical support to the customer are separately identifiable from each of the other promises.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IE57 On the basis of this assessment, the entity identifies three performance obligations in the contract for the following goods or services:</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customised installation service (that includes the software licence); </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software updates;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technical support.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11</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IE105 An entity enters into a contract with a customer to build a customised asset. The promise to transfer the asset is a performance obligation that is satisfied over time. The promised consideration is CU2.5 million, but that amount will be reduced or increased depending on the timing of completion of the asset. Specifically, for each day after 31 March 20X7 that the asset is incomplete, the promised consideration is reduced by CU10,000. For each day before 31 March 20X7 that the asset is complete, the promised consideration increases by CU10,000.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IE106 In addition, upon completion of the asset, a third party will inspect the asset and assign a rating based on metrics that are defined in the contract. If the asset receives a specified rating, the entity will be entitled to an incentive bonus of CU150,000.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IE107 In determining the transaction price, the entity prepares a separate estimate for each element of variable consideration to which the entity will be entitled using the estimation methods described in paragraph 53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entity decides to use the expected value method to estimate the variable consideration associated with the daily penalty or incentive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CU2.5 million, plus or minus CU10,000 per day). This is because it is the method that the entity expects to better predict the amount of consideration to which it will be entitled.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entity decides to use the most likely amount to estimate the variable consideration associated with the incentive bonus. This is because there are only two possible outcomes (CU150,000 or CU0) and it is the method that the entity expects to better predict the amount of consideration to which it will be entitled.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IE108 The entity considers the requirements in paragraphs 56–58 of IFRS 15 on constraining estimates of variable consideration to determine whether the entity should include some or all of its estimate of variable consideration in the transaction price.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12</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IE124 An entity enters into a contract with a customer on 1 January 20X8 to sell Product A for CU100 per unit. If the customer purchases more than 1,000 units of Product A in a calendar year, the contract specifies that the price per unit is retrospectively reduced to CU90 per unit. Consequently, the consideration in the contract is variable.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IE125 For the first quarter ended 31 March 20X8, the entity sells 75 units of Product A to the customer. The entity estimates that the customer’s purchases will not exceed the 1,000-unit threshold required for the volume discount in the calendar year.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IE126 The entity considers the requirements in paragraphs 56–58 of IFRS 15 on constraining estimates of variable consideration, including the factors in paragraph 57 of IFRS 15. The entity determines that it has significant experience with this product and with the purchasing pattern of the entity. Thus, the entity concludes that it is highly probable that a significant reversal in the cumulative amount of revenue recognised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CU100 per unit) will not occur when the uncertainty is resolved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when the total amount of purchases is known). Consequently, the entity recognises revenue of CU7,500 (75 units × CU100 per unit) for the quarter ended 31 March 20X8.</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IE127 In May 20X8, the entity’s customer acquires another company and in the second quarter ended 30 June 20X8 the entity sells an additional 500 units of Product A to the customer. In the light of the new fact, the entity estimates that the customer’s purchases will exceed the 1,000-unit threshold for the calendar year and therefore it will be required to retrospectively reduce the price per unit to CU90.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IE128 Consequently, the entity recognises revenue of CU44,250 for the quarter ended 30 June 20X8. That amount is calculated from CU45,000 for the sale of 500 units (500 units × CU90 per unit) less the change in transaction price of CU750 (75 units × CU10 price reduction) for the reduction of revenue relating to units sold for the quarter ended 31 March 20X8 (see paragraphs 87 and 88 of IFRS 15).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13</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IE135 An entity sells a product to a customer for CU121 that is payable 24 months after delivery. The customer obtains control of the product at contract inception. The contract permits the customer to return the product within 90 days. The product is new and the entity has no relevant historical evidence of product returns or other available market evidence.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IE136 The cash selling price of the product is CU100, which represents the amount that the customer would pay upon delivery for the same product sold under otherwise identical terms and conditions as at contract inception. The entity’s cost of the product is CU80.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IE137 The entity does not recognise revenue when control of the product transfers to the customer. This is because the existence of the right of return and the lack of relevant historical evidence means that the entity cannot conclude that it is highly probable that a significant reversal in the amount of cumulative revenue recognised will not occur in accordance with paragraphs 56–58 of IFRS 15. Consequently, revenue is recognised after three months when the right of return lapses.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IE138 The contract includes a significant financing component, in accordance with paragraphs 60–62 of IFRS 15. This is evident from the difference between the amount of promised consideration of CU121 and the cash selling price of CU100 at the date that the goods are transferred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IE139 The contract includes an implicit interest rate of 10 per cent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interest rate that over 24 months discounts the promised consideration of CU121 to the cash selling price of CU100). The entity evaluates the rate and concludes that it is commensurate with the rate that would be reflected in a separate financing transaction between the entity and its customer at contract inception. The following journal entries illustrate how the entity accounts for this contract in accordance with paragraphs B20–B27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When the product is transferred to the customer, in accordance with paragraph B21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Asset for right to recover product to be returned 	CU80*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Inventory 				CU80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*This example does not consider expected costs to recover the asset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During the three-month right of return period, no interest is recognised in accordance with paragraph 65 of IFRS 15 because no contract asset or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receivable has been recognised.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When the right of return lapses (the product is not returned):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Receivable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Revenue 			CU100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 of sales 		CU80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Asset for product to be returned 	CU80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receivable recognised would be measured in accordance with IFRS 9. This example assumes there is no material difference between the fair value of the receivable at contract inception and the fair value of the receivable when it is recognised at the time the right of return lapses. In addition, this example does not consider the impairment accounting for the receivable.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IE140 Until the entity receives the cash payment from the customer, interest revenue would be recognised in accordance with IFRS 9. In determining the effective interest rate in accordance with IFRS 9, the entity would consider the remaining contractual term.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14</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IE141 An entity enters into a contract for the construction of a building that includes scheduled milestone payments for the performance by the entity throughout the contract term of three years. The performance obligation will be satisfied over time and the milestone payments are scheduled to coincide with the entity’s expected performance. The contract provides that a specified percentage of each milestone payment is to be withheld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retained) by the customer throughout the arrangement and paid to the entity only when the building is complete.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IE142 The entity concludes that the contract does not include a significant financing component. The milestone payments coincide with the entity’s performance and the contract requires amounts to be retained for reasons other than the provision of finance in accordance with paragraph 62(c) of IFRS 15. The withholding of a specified percentage of each milestone payment is intended to protect the customer from the contractor failing to adequately complete its obligations under the contract.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15</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IE148 An entity enters into a contract with a customer to sell an asset. Control of the asset will transfer to the customer in two years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performance obligation will be satisfied at a point in time). The contract includes two alternative payment options: payment of CU5,000 in two years when the customer obtains control of the asset or payment of CU4,000 when the contract is signed. The customer elects to pay CU4,000 when the contract is signed.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IE149 The entity concludes that the contract contains a significant financing component because of the length of time between when the customer pays for the asset and when the entity transfers the asset to the customer, as well as the prevailing interest rates in the market.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IE150 The interest rate implicit in the transaction is 11.8 per cent, which is the interest rate necessary to make the two alternative payment options economically equivalent. However, the entity determines that, in accordance with paragraph 64 of IFRS 15, the rate that should be used in adjusting the promised consideration is six per cent, which is the entity’s incremental borrowing rate.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IE151 The following journal entries illustrate how the entity would account for the significant financing component: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recognise a contract liability for the CU4,000 payment received at contract inception: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Cash 		CU4,000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Contract liability 		CU4,000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during the two years from contract inception until the transfer of the asset, the entity adjusts the promised amount of consideration (in accordance with paragraph 65 of IFRS 15) and accretes the contract liability by recognising interest on CU4,000 at six per cent for two years: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Interest expense 	CU494*</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Contract liability 		CU494</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*CU494 = CU4,000 contract liability × (6 per cent interest per year for two years).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recognise revenue for the transfer of the asset: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Contract liability 	CU4,494</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Revenue 			CU4,494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16</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IE156 An entity enters into a contract with a customer to provide a weekly service for one year. The contract is signed on 1 January 20X1 and work begins immediately. The entity concludes that the service is a single performance obligation in accordance with paragraph 22(b) of IFRS 15. This is because the entity is providing a series of distinct services that are substantially the same and have the same pattern of transfer (the services transfer to the customer over time and use the same method to measure progress—that is, a time-based measure of progress).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IE157 In exchange for the service, the customer promises 100 shares of its common stock per week of service (a total of 5,200 shares for the contract). The terms in the contract require that the shares must be paid upon the successful completion of each week of service.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IE158 The entity measures its progress towards complete satisfaction of the performance obligation as each week of service is complete. To determine the transaction price (and the amount of revenue to be recognised), the entity measures the fair value of 100 shares that are received upon completion of each weekly service. The entity does not reflect any subsequent changes in the fair value of the shares received (or receivable) in revenue.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17</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IE160 An entity that manufactures consumer goods enters into a one-year contract to sell goods to a customer that is a large global chain of retail stores. The customer commits to buy at least CU15 million of products during the year. The</a:t>
            </a:r>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contract also requires the entity to make a non-refundable payment of CU1.5 million to the customer at the inception of the contract. The CU1.5 million payment will compensate the customer for the changes it needs to make to its shelving to accommodate the entity’s products.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IE161 The entity concludes that the payment to the customer is not in exchange for a distinct good or service that transfers to the entity. This is because the entity does not obtain control of any rights to the customer’s shelves. Consequently, the entity determines that, the CU1.5 million payment is a reduction of the transaction price.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IE162 The entity concludes that the consideration payable is accounted for as a reduction in the transaction price when the entity recognises revenue for the transfer of the goods. Consequently, as the entity transfers goods to the customer, the entity reduces the transaction price for each good by 10 per cent (CU1.5 million ÷ CU15 million). Therefore, in the first month in which the entity transfers goods to the customer, the entity recognises revenue of CU1.8 million (CU2.0 million invoiced amount less CU0.2 million of consideration payable to the customer).</a:t>
            </a:r>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18</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IE164 An entity enters into a contract with a customer to sell Products A, B and C in exchange for CU100. The entity will satisfy the performance obligations for each of the products at different points in time. The entity regularly sells Product A separately and therefore the stand-alone selling price is directly observable. The stand-alone selling prices of Products B and C are not directly observable.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IE165 Because the stand-alone selling prices for Products B and C are not directly observable, the entity must estimate them. To estimate the stand-alone selling prices, the entity uses the adjusted market assessment approach for Product B and the expected cost plus a margin approach for Product C. In making those estimates, the entity maximises the use of observable inputs. The entity estimates the stand-alone selling prices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pPr rtl="0" eaLnBrk="1" fontAlgn="t" latinLnBrk="0" hangingPunct="1"/>
            <a:r>
              <a:rPr lang="en-GB" sz="1200" b="1" i="0" u="none" strike="noStrike" kern="1200" baseline="0" dirty="0" smtClean="0">
                <a:solidFill>
                  <a:schemeClr val="tx1"/>
                </a:solidFill>
                <a:effectLst/>
                <a:latin typeface="Arial" charset="0"/>
                <a:ea typeface="ＭＳ Ｐゴシック" charset="-128"/>
                <a:cs typeface="+mn-cs"/>
              </a:rPr>
              <a:t>Product 	stand-alone selling price method </a:t>
            </a:r>
          </a:p>
          <a:p>
            <a:pPr rtl="0" eaLnBrk="1" fontAlgn="t" latinLnBrk="0" hangingPunct="1"/>
            <a:r>
              <a:rPr lang="en-GB" sz="1200" b="1" i="0" u="none" strike="noStrike" kern="1200" baseline="0" dirty="0" smtClean="0">
                <a:solidFill>
                  <a:schemeClr val="tx1"/>
                </a:solidFill>
                <a:effectLst/>
                <a:latin typeface="Arial" charset="0"/>
                <a:ea typeface="ＭＳ Ｐゴシック" charset="-128"/>
                <a:cs typeface="+mn-cs"/>
              </a:rPr>
              <a:t>		CU</a:t>
            </a:r>
            <a:endParaRPr lang="en-GB" sz="1200" b="0" i="0" u="none" strike="noStrike" kern="1200" dirty="0" smtClean="0">
              <a:solidFill>
                <a:schemeClr val="tx1"/>
              </a:solidFill>
              <a:effectLst/>
              <a:latin typeface="Arial" charset="0"/>
              <a:ea typeface="ＭＳ Ｐゴシック" charset="-128"/>
              <a:cs typeface="+mn-cs"/>
            </a:endParaRPr>
          </a:p>
          <a:p>
            <a:pPr rtl="0" eaLnBrk="1" fontAlgn="t" latinLnBrk="0" hangingPunct="1"/>
            <a:r>
              <a:rPr lang="en-GB" sz="1200" b="0" i="0" u="none" strike="noStrike" kern="1200" baseline="0" dirty="0" smtClean="0">
                <a:solidFill>
                  <a:schemeClr val="tx1"/>
                </a:solidFill>
                <a:effectLst/>
                <a:latin typeface="Arial" charset="0"/>
                <a:ea typeface="ＭＳ Ｐゴシック" charset="-128"/>
                <a:cs typeface="+mn-cs"/>
              </a:rPr>
              <a:t>Product A		50  Directly observable </a:t>
            </a:r>
            <a:endParaRPr lang="en-GB" sz="1200" b="0" i="0" u="none" strike="noStrike" kern="1200" dirty="0" smtClean="0">
              <a:solidFill>
                <a:schemeClr val="tx1"/>
              </a:solidFill>
              <a:effectLst/>
              <a:latin typeface="Arial" charset="0"/>
              <a:ea typeface="ＭＳ Ｐゴシック" charset="-128"/>
              <a:cs typeface="+mn-cs"/>
            </a:endParaRPr>
          </a:p>
          <a:p>
            <a:pPr rtl="0" eaLnBrk="1" fontAlgn="t" latinLnBrk="0" hangingPunct="1"/>
            <a:r>
              <a:rPr lang="en-GB" sz="1200" b="0" i="0" u="none" strike="noStrike" kern="1200" baseline="0" dirty="0" smtClean="0">
                <a:solidFill>
                  <a:schemeClr val="tx1"/>
                </a:solidFill>
                <a:effectLst/>
                <a:latin typeface="Arial" charset="0"/>
                <a:ea typeface="ＭＳ Ｐゴシック" charset="-128"/>
                <a:cs typeface="+mn-cs"/>
              </a:rPr>
              <a:t>Product B		25  Adjusted market assessment approach </a:t>
            </a:r>
            <a:endParaRPr lang="en-GB" sz="1200" b="0" i="0" u="none" strike="noStrike" kern="1200" dirty="0" smtClean="0">
              <a:solidFill>
                <a:schemeClr val="tx1"/>
              </a:solidFill>
              <a:effectLst/>
              <a:latin typeface="Arial" charset="0"/>
              <a:ea typeface="ＭＳ Ｐゴシック" charset="-128"/>
              <a:cs typeface="+mn-cs"/>
            </a:endParaRPr>
          </a:p>
          <a:p>
            <a:pPr rtl="0" eaLnBrk="1" fontAlgn="t" latinLnBrk="0" hangingPunct="1"/>
            <a:r>
              <a:rPr lang="en-GB" sz="1200" b="0" i="0" u="none" strike="noStrike" kern="1200" baseline="0" dirty="0" smtClean="0">
                <a:solidFill>
                  <a:schemeClr val="tx1"/>
                </a:solidFill>
                <a:effectLst/>
                <a:latin typeface="Arial" charset="0"/>
                <a:ea typeface="ＭＳ Ｐゴシック" charset="-128"/>
                <a:cs typeface="+mn-cs"/>
              </a:rPr>
              <a:t>Product C		</a:t>
            </a:r>
            <a:r>
              <a:rPr lang="en-GB" sz="1200" b="0" i="0" u="sng" strike="noStrike" kern="1200" baseline="0" dirty="0" smtClean="0">
                <a:solidFill>
                  <a:schemeClr val="tx1"/>
                </a:solidFill>
                <a:effectLst/>
                <a:latin typeface="Arial" charset="0"/>
                <a:ea typeface="ＭＳ Ｐゴシック" charset="-128"/>
                <a:cs typeface="+mn-cs"/>
              </a:rPr>
              <a:t>75</a:t>
            </a:r>
            <a:r>
              <a:rPr lang="en-GB" sz="1200" b="0" i="0" u="none" strike="noStrike" kern="1200" baseline="0" dirty="0" smtClean="0">
                <a:solidFill>
                  <a:schemeClr val="tx1"/>
                </a:solidFill>
                <a:effectLst/>
                <a:latin typeface="Arial" charset="0"/>
                <a:ea typeface="ＭＳ Ｐゴシック" charset="-128"/>
                <a:cs typeface="+mn-cs"/>
              </a:rPr>
              <a:t>  Expected cost plus a margin approach</a:t>
            </a:r>
            <a:endParaRPr lang="en-GB" sz="1200" b="0" i="0" u="none" strike="noStrike" kern="1200" dirty="0" smtClean="0">
              <a:solidFill>
                <a:schemeClr val="tx1"/>
              </a:solidFill>
              <a:effectLst/>
              <a:latin typeface="Arial" charset="0"/>
              <a:ea typeface="ＭＳ Ｐゴシック" charset="-128"/>
              <a:cs typeface="+mn-cs"/>
            </a:endParaRPr>
          </a:p>
          <a:p>
            <a:pPr rtl="0" eaLnBrk="1" fontAlgn="t" latinLnBrk="0" hangingPunct="1"/>
            <a:r>
              <a:rPr lang="en-GB" sz="1200" b="0" i="0" u="none" strike="noStrike" kern="1200" baseline="0" dirty="0" smtClean="0">
                <a:solidFill>
                  <a:schemeClr val="tx1"/>
                </a:solidFill>
                <a:effectLst/>
                <a:latin typeface="Arial" charset="0"/>
                <a:ea typeface="ＭＳ Ｐゴシック" charset="-128"/>
                <a:cs typeface="+mn-cs"/>
              </a:rPr>
              <a:t>Total		</a:t>
            </a:r>
            <a:r>
              <a:rPr lang="en-GB" sz="1200" b="0" i="0" u="sng" strike="noStrike" kern="1200" baseline="0" dirty="0" smtClean="0">
                <a:solidFill>
                  <a:schemeClr val="tx1"/>
                </a:solidFill>
                <a:effectLst/>
                <a:latin typeface="Arial" charset="0"/>
                <a:ea typeface="ＭＳ Ｐゴシック" charset="-128"/>
                <a:cs typeface="+mn-cs"/>
              </a:rPr>
              <a:t>150</a:t>
            </a:r>
            <a:endParaRPr lang="en-GB" sz="1200" b="0" i="0" u="sng" strike="noStrike" kern="1200" dirty="0" smtClean="0">
              <a:solidFill>
                <a:schemeClr val="tx1"/>
              </a:solidFill>
              <a:effectLst/>
              <a:latin typeface="Arial" charset="0"/>
              <a:ea typeface="ＭＳ Ｐゴシック" charset="-128"/>
              <a:cs typeface="+mn-cs"/>
            </a:endParaRP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customer receives a discount for purchasing the bundle of goods because the sum of the stand-alone selling prices (CU150) exceeds the promised consideration (CU100). The entity considers whether it has observable evidence about the performance obligation to which the entire discount belongs and concludes that it does not.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Consequently, the discount is allocated proportionately across Products A, B and C. The discount, and therefore the transaction price, is allocated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Allocated transaction price</a:t>
            </a: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A 		33 (CU50 ÷ CU150 ×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B 		17 (CU25 ÷ CU150 ×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C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50</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(CU75 ÷ CU150 ×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Total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100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19</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IE67 An entity enters into a contract to provide monthly payroll processing services to a customer for one year.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IE68 The promised payroll processing services are accounted for as a single performance obligation in accordance with paragraph 22(b) of IFRS 15. The performance obligation is satisfied over time in accordance with paragraph 35(a) of IFRS 15 because the customer simultaneously receives and consumes the benefits of the entity’s performance in processing each payroll transaction as and when each transaction is processed. The fact that another entity would not need to re-perform payroll processing services for the service that the entity has provided to date also demonstrates that the customer simultaneously receives and consumes the benefits of the entity’s performance as the entity performs. (The entity disregards any practical limitations on transferring the remaining performance obligation, including setup activities that would need to be undertaken by another entity.)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entity recognises revenue over time by measuring its progress towards complete satisfaction of that performance obligation in accordance with paragraphs 39–45 and B14–B19 of IFRS 15.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pPr eaLnBrk="1" hangingPunct="1"/>
              <a:t>2</a:t>
            </a:fld>
            <a:endParaRPr lang="en-GB" sz="1100"/>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20</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IE77 An entity enters into a contract with a customer to build an item of equipment. The payment schedule in the contract specifies that the customer must make an advance payment at contract inception of 10 per cent of the contract price, regular payments throughout the construction period (amounting to 50 per cent of the contract price) and a final payment of 40 per cent of the contract price after construction is completed and the equipment has passed the prescribed performance tests. The payments are non-refundable unless the entity fails to perform as promised. If the customer terminates the contract, the entity is entitled only to retain any progress payments received from the customer. The entity has no further rights to compensation from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IE78 At contract inception, the entity assesses whether its performance obligation to build the equipment is a performance obligation satisfied over time in accordance with paragraph 35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IE79 As part of that assessment, the entity considers whether it has an enforceable right to payment for performance completed to date in accordance with paragraphs 35(c), 37 and B9–B13 of IFRS 15 if the customer were to terminate the contract for reasons other than the entity’s failure to perform as promised. Even though the payments made by the customer are non-refundable, the cumulative amount of those payments is not expected, at all times throughout the contract, to at least correspond to the amount that would be necessary to compensate the entity for performance completed to date. This is because at various times during construction the cumulative amount of consideration paid by the customer might be less than the selling price of the partially completed item of equipment at that time. Consequently, the entity does not have a right to payment for performance completed to date.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IE80 Because the entity does not have a right to payment for performance completed to date, the entity’s performance obligation is not satisfied over time in accordance with paragraph 35(c) of IFRS 15. Accordingly, the entity does not need to assess whether the equipment would have an alternative use to the entity. The entity also concludes that it does not meet the criteria in paragraph 35(a) or (b) of IFRS 15 and thus, the entity accounts for the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construction of the equipment as a performance obligation satisfied at a point in time in accordance with paragraph 38 of IFRS 15.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21</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ＭＳ Ｐゴシック" charset="-128"/>
                <a:cs typeface="+mn-cs"/>
              </a:rPr>
              <a:t>IE81 An entity is developing a multi-unit residential complex. A customer enters into a binding sales contract with the entity for a specified unit that is under construction. Each unit has a similar floor plan and is of a similar size, but other attributes of the units are different (for example, the location of the unit within the complex).</a:t>
            </a:r>
            <a:endParaRPr lang="en-GB" sz="1200" kern="1200" dirty="0" smtClean="0">
              <a:solidFill>
                <a:schemeClr val="tx1"/>
              </a:solidFill>
              <a:effectLst/>
              <a:latin typeface="Arial" charset="0"/>
              <a:ea typeface="ＭＳ Ｐゴシック" charset="-128"/>
              <a:cs typeface="+mn-cs"/>
            </a:endParaRPr>
          </a:p>
          <a:p>
            <a:endParaRPr lang="en-US" sz="1200" i="1" kern="1200" dirty="0" smtClean="0">
              <a:solidFill>
                <a:schemeClr val="tx1"/>
              </a:solidFill>
              <a:effectLst/>
              <a:latin typeface="Arial" charset="0"/>
              <a:ea typeface="ＭＳ Ｐゴシック" charset="-128"/>
              <a:cs typeface="+mn-cs"/>
            </a:endParaRPr>
          </a:p>
          <a:p>
            <a:r>
              <a:rPr lang="en-US" sz="1200" i="1" kern="1200" dirty="0" smtClean="0">
                <a:solidFill>
                  <a:schemeClr val="tx1"/>
                </a:solidFill>
                <a:effectLst/>
                <a:latin typeface="Arial" charset="0"/>
                <a:ea typeface="ＭＳ Ｐゴシック" charset="-128"/>
                <a:cs typeface="+mn-cs"/>
              </a:rPr>
              <a:t>Case B—Entity has an enforceable right to payment for performance completed to date</a:t>
            </a:r>
            <a:endParaRPr lang="en-GB" sz="1200" i="1"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sz="1200" kern="1200" dirty="0" smtClean="0">
                <a:solidFill>
                  <a:schemeClr val="tx1"/>
                </a:solidFill>
                <a:effectLst/>
                <a:latin typeface="Arial" charset="0"/>
                <a:ea typeface="ＭＳ Ｐゴシック" charset="-128"/>
                <a:cs typeface="+mn-cs"/>
              </a:rPr>
              <a:t>IE84 The customer pays a non-refundable deposit upon entering into the contract and will make progress payments during construction of the unit. The contract has substantive terms that preclude the entity from being able to direct the unit to another customer. In addition, the customer does not have the right to terminate the contract unless the entity fails to perform as promised. If the customer defaults on its obligations by failing to make the promised progress payments as and when they are due, the entity would have a right to all of the consideration promised in the contract if it completes the construction of the unit. The courts have previously upheld similar rights that entitle developers to require the customer to perform, subject to the entity meeting its obligations under the contract.</a:t>
            </a:r>
            <a:endParaRPr lang="en-GB" sz="1200"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sz="1200" kern="1200" dirty="0" smtClean="0">
                <a:solidFill>
                  <a:schemeClr val="tx1"/>
                </a:solidFill>
                <a:effectLst/>
                <a:latin typeface="Arial" charset="0"/>
                <a:ea typeface="ＭＳ Ｐゴシック" charset="-128"/>
                <a:cs typeface="+mn-cs"/>
              </a:rPr>
              <a:t>IE85 At contract inception, the entity applies paragraph 35(c) of IFRS 15 to determine whether its promise to construct and transfer the unit to the customer is a performance obligation satisfied over time. The entity determines that the asset (unit) created by the entity’s performance does not have an alternative use to the entity because the contract precludes the entity from transferring the specified unit to another customer. The entity does not consider the possibility of a contract termination in assessing whether the entity is able to direct the asset to another customer.</a:t>
            </a:r>
            <a:endParaRPr lang="en-GB" sz="1200"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sz="1200" kern="1200" dirty="0" smtClean="0">
                <a:solidFill>
                  <a:schemeClr val="tx1"/>
                </a:solidFill>
                <a:effectLst/>
                <a:latin typeface="Arial" charset="0"/>
                <a:ea typeface="ＭＳ Ｐゴシック" charset="-128"/>
                <a:cs typeface="+mn-cs"/>
              </a:rPr>
              <a:t>IE86 The entity also has a right to payment for performance completed to date in accordance with paragraphs 37 and B9–B13 of IFRS 15. This is because if the customer were to default on its obligations, the entity would have an enforceable right to all of the consideration promised under the contract if it continues to perform as promised.</a:t>
            </a:r>
            <a:endParaRPr lang="en-GB" sz="1200"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sz="1200" kern="1200" dirty="0" smtClean="0">
                <a:solidFill>
                  <a:schemeClr val="tx1"/>
                </a:solidFill>
                <a:effectLst/>
                <a:latin typeface="Arial" charset="0"/>
                <a:ea typeface="ＭＳ Ｐゴシック" charset="-128"/>
                <a:cs typeface="+mn-cs"/>
              </a:rPr>
              <a:t>IE87 Therefore, the terms of the contract and the practices in the legal jurisdiction indicate that there is a right to payment for performance completed to date. Consequently, the criteria in paragraph 35(c) of IFRS 15 are met and the entity has a performance obligation that it satisfies over time. To </a:t>
            </a:r>
            <a:r>
              <a:rPr lang="en-US" sz="1200" kern="1200" dirty="0" err="1" smtClean="0">
                <a:solidFill>
                  <a:schemeClr val="tx1"/>
                </a:solidFill>
                <a:effectLst/>
                <a:latin typeface="Arial" charset="0"/>
                <a:ea typeface="ＭＳ Ｐゴシック" charset="-128"/>
                <a:cs typeface="+mn-cs"/>
              </a:rPr>
              <a:t>recognise</a:t>
            </a:r>
            <a:r>
              <a:rPr lang="en-US" sz="1200" kern="1200" dirty="0" smtClean="0">
                <a:solidFill>
                  <a:schemeClr val="tx1"/>
                </a:solidFill>
                <a:effectLst/>
                <a:latin typeface="Arial" charset="0"/>
                <a:ea typeface="ＭＳ Ｐゴシック" charset="-128"/>
                <a:cs typeface="+mn-cs"/>
              </a:rPr>
              <a:t> revenue for that performance obligation satisfied over time, the entity measures its progress towards complete satisfaction of its performance obligation in accordance with paragraphs 39–45 and B14–B19 of IFRS 15.</a:t>
            </a:r>
            <a:endParaRPr lang="en-GB" sz="1200" kern="1200" dirty="0" smtClean="0">
              <a:solidFill>
                <a:schemeClr val="tx1"/>
              </a:solidFill>
              <a:effectLst/>
              <a:latin typeface="Arial" charset="0"/>
              <a:ea typeface="ＭＳ Ｐゴシック" charset="-128"/>
              <a:cs typeface="+mn-cs"/>
            </a:endParaRPr>
          </a:p>
          <a:p>
            <a:endParaRPr lang="en-US" sz="1200" kern="1200" dirty="0" smtClean="0">
              <a:solidFill>
                <a:schemeClr val="tx1"/>
              </a:solidFill>
              <a:effectLst/>
              <a:latin typeface="Arial" charset="0"/>
              <a:ea typeface="ＭＳ Ｐゴシック" charset="-128"/>
              <a:cs typeface="+mn-cs"/>
            </a:endParaRPr>
          </a:p>
          <a:p>
            <a:r>
              <a:rPr lang="en-US" sz="1200" kern="1200" dirty="0" smtClean="0">
                <a:solidFill>
                  <a:schemeClr val="tx1"/>
                </a:solidFill>
                <a:effectLst/>
                <a:latin typeface="Arial" charset="0"/>
                <a:ea typeface="ＭＳ Ｐゴシック" charset="-128"/>
                <a:cs typeface="+mn-cs"/>
              </a:rPr>
              <a:t>IE88 In the construction of a multi-unit residential complex, the entity may have many contracts with individual customers for the construction of individual units within the complex. The entity would account for each contract separately. However, depending on the nature of the construction, the entity’s performance in undertaking the initial construction works (</a:t>
            </a:r>
            <a:r>
              <a:rPr lang="en-US" sz="1200" kern="1200" dirty="0" err="1" smtClean="0">
                <a:solidFill>
                  <a:schemeClr val="tx1"/>
                </a:solidFill>
                <a:effectLst/>
                <a:latin typeface="Arial" charset="0"/>
                <a:ea typeface="ＭＳ Ｐゴシック" charset="-128"/>
                <a:cs typeface="+mn-cs"/>
              </a:rPr>
              <a:t>ie</a:t>
            </a:r>
            <a:r>
              <a:rPr lang="en-US" sz="1200" kern="1200" dirty="0" smtClean="0">
                <a:solidFill>
                  <a:schemeClr val="tx1"/>
                </a:solidFill>
                <a:effectLst/>
                <a:latin typeface="Arial" charset="0"/>
                <a:ea typeface="ＭＳ Ｐゴシック" charset="-128"/>
                <a:cs typeface="+mn-cs"/>
              </a:rPr>
              <a:t> the foundation and the basic structure), as well as the construction of common areas, may need to be reflected when measuring its progress towards complete satisfaction of its performance obligations in each contract.</a:t>
            </a:r>
            <a:endParaRPr lang="en-GB" sz="1200" b="0" i="0" u="none" strike="noStrike" kern="1200" baseline="0" dirty="0" smtClean="0">
              <a:solidFill>
                <a:schemeClr val="tx1"/>
              </a:solidFill>
              <a:latin typeface="Arial" charset="0"/>
              <a:ea typeface="ＭＳ Ｐゴシック" charset="-128"/>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22</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IE92 An entity, an owner and manager of health clubs, enters into a contract with a customer for one year of access to any of its health clubs. The customer has unlimited use of the health clubs and promises to pay CU100 per month.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IE93 The entity determines that its promise to the customer is to provide a service of making the health clubs available for the customer to use as and when the customer wishes. This is because the extent to which the customer uses the health clubs does not affect the amount of the remaining goods and services to which the customer is entitled. The entity concludes that the customer simultaneously receives and consumes the benefits of the entity’s performance as it performs by making the health clubs available. Consequently, the entity’s performance obligation is satisfied over time in accordance with paragraph 35(a)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IE94 The entity also determines that the customer benefits from the entity’s service of making the health clubs available evenly throughout the year. (That is, the customer benefits from having the health clubs available, regardless of whether the customer uses it or not.) Consequently, the entity concludes that the best measure of progress towards complete satisfaction of the performance obligation over time is a time-based measure and it recognises revenue on a straight-line basis throughout the year at CU100 per month.</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Note</a:t>
            </a:r>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When the performance obligation is standing ready for a period of time, then the measure of progress is not the extent to which the customer uses the goods or services, see BC160.</a:t>
            </a:r>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23</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 95: In November 20X2, an entity contracts with a customer to refurbish a 3-storey building and install new elevators for total consideration of CU5 million. The promised refurbishment service, including the installation of elevators, is a single performance obligation satisfied over time. Total expected costs are CU4 million, including CU1.5 million for the elevators. The entity determines that it acts as a principal in accordance with paragraphs B34–B38 of IFRS 15, because it obtains control of the elevators before they are transferred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IE96 A summary of the transaction price and expected costs is as follows:</a:t>
            </a:r>
          </a:p>
          <a:p>
            <a:endParaRPr lang="en-GB" sz="1200" b="0" i="0" u="none" strike="noStrike" kern="1200" baseline="0" dirty="0" smtClean="0">
              <a:solidFill>
                <a:schemeClr val="tx1"/>
              </a:solidFill>
              <a:effectLst/>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effectLst/>
                <a:latin typeface="Arial" panose="020B0604020202020204" pitchFamily="34" charset="0"/>
                <a:ea typeface="ＭＳ Ｐゴシック" charset="-128"/>
                <a:cs typeface="Arial" panose="020B0604020202020204" pitchFamily="34" charset="0"/>
              </a:rPr>
              <a:t>		</a:t>
            </a:r>
            <a:r>
              <a:rPr lang="en-GB" sz="1200" b="1" i="0" u="none" strike="noStrike" kern="1200" dirty="0" smtClean="0">
                <a:solidFill>
                  <a:schemeClr val="tx1"/>
                </a:solidFill>
                <a:effectLst/>
                <a:latin typeface="Arial" charset="0"/>
                <a:ea typeface="ＭＳ Ｐゴシック" charset="-128"/>
                <a:cs typeface="+mn-cs"/>
              </a:rPr>
              <a:t>CU</a:t>
            </a:r>
            <a:endParaRPr lang="en-GB" sz="1200" b="0" i="0" u="none" strike="noStrike" kern="1200" dirty="0" smtClean="0">
              <a:solidFill>
                <a:schemeClr val="tx1"/>
              </a:solidFill>
              <a:effectLst/>
              <a:latin typeface="Arial" charset="0"/>
              <a:ea typeface="ＭＳ Ｐゴシック" charset="-128"/>
              <a:cs typeface="+mn-cs"/>
            </a:endParaRPr>
          </a:p>
          <a:p>
            <a:pPr rtl="0" eaLnBrk="1" fontAlgn="t" latinLnBrk="0" hangingPunct="1"/>
            <a:r>
              <a:rPr lang="en-GB" sz="1200" b="0" i="0" u="none" strike="noStrike" kern="1200" dirty="0" smtClean="0">
                <a:solidFill>
                  <a:schemeClr val="tx1"/>
                </a:solidFill>
                <a:effectLst/>
                <a:latin typeface="Arial" charset="0"/>
                <a:ea typeface="ＭＳ Ｐゴシック" charset="-128"/>
                <a:cs typeface="+mn-cs"/>
              </a:rPr>
              <a:t>Transaction</a:t>
            </a:r>
            <a:r>
              <a:rPr lang="en-GB" sz="1200" b="0" i="0" u="none" strike="noStrike" kern="1200" baseline="0" dirty="0" smtClean="0">
                <a:solidFill>
                  <a:schemeClr val="tx1"/>
                </a:solidFill>
                <a:effectLst/>
                <a:latin typeface="Arial" charset="0"/>
                <a:ea typeface="ＭＳ Ｐゴシック" charset="-128"/>
                <a:cs typeface="+mn-cs"/>
              </a:rPr>
              <a:t> price	</a:t>
            </a:r>
            <a:r>
              <a:rPr lang="en-GB" sz="1200" b="0" i="0" u="none" strike="noStrike" kern="1200" dirty="0" smtClean="0">
                <a:solidFill>
                  <a:schemeClr val="tx1"/>
                </a:solidFill>
                <a:effectLst/>
                <a:latin typeface="Arial" charset="0"/>
                <a:ea typeface="ＭＳ Ｐゴシック" charset="-128"/>
                <a:cs typeface="+mn-cs"/>
              </a:rPr>
              <a:t>5,000,000</a:t>
            </a:r>
          </a:p>
          <a:p>
            <a:pPr rtl="0" eaLnBrk="1" fontAlgn="t" latinLnBrk="0" hangingPunct="1"/>
            <a:r>
              <a:rPr lang="en-GB" sz="1200" b="0" i="0" u="none" strike="noStrike" kern="1200" dirty="0" smtClean="0">
                <a:solidFill>
                  <a:schemeClr val="tx1"/>
                </a:solidFill>
                <a:effectLst/>
                <a:latin typeface="Arial" charset="0"/>
                <a:ea typeface="ＭＳ Ｐゴシック" charset="-128"/>
                <a:cs typeface="+mn-cs"/>
              </a:rPr>
              <a:t>Expected costs: </a:t>
            </a:r>
          </a:p>
          <a:p>
            <a:pPr rtl="0" eaLnBrk="1" fontAlgn="t" latinLnBrk="0" hangingPunct="1"/>
            <a:r>
              <a:rPr lang="en-GB" sz="1200" b="0" i="0" u="none" strike="noStrike" kern="1200" baseline="0" dirty="0" smtClean="0">
                <a:solidFill>
                  <a:schemeClr val="tx1"/>
                </a:solidFill>
                <a:effectLst/>
                <a:latin typeface="Arial" charset="0"/>
                <a:ea typeface="ＭＳ Ｐゴシック" charset="-128"/>
                <a:cs typeface="+mn-cs"/>
              </a:rPr>
              <a:t>     </a:t>
            </a:r>
            <a:r>
              <a:rPr lang="en-GB" sz="1200" b="0" i="0" u="none" strike="noStrike" kern="1200" dirty="0" smtClean="0">
                <a:solidFill>
                  <a:schemeClr val="tx1"/>
                </a:solidFill>
                <a:effectLst/>
                <a:latin typeface="Arial" charset="0"/>
                <a:ea typeface="ＭＳ Ｐゴシック" charset="-128"/>
                <a:cs typeface="+mn-cs"/>
              </a:rPr>
              <a:t>Elevators 		1,500,000</a:t>
            </a:r>
          </a:p>
          <a:p>
            <a:pPr rtl="0" eaLnBrk="1" fontAlgn="t" latinLnBrk="0" hangingPunct="1"/>
            <a:r>
              <a:rPr lang="en-GB" sz="1200" b="0" i="0" u="none" strike="noStrike" kern="1200" dirty="0" smtClean="0">
                <a:solidFill>
                  <a:schemeClr val="tx1"/>
                </a:solidFill>
                <a:effectLst/>
                <a:latin typeface="Arial" charset="0"/>
                <a:ea typeface="ＭＳ Ｐゴシック" charset="-128"/>
                <a:cs typeface="+mn-cs"/>
              </a:rPr>
              <a:t>     Other costs	</a:t>
            </a:r>
            <a:r>
              <a:rPr lang="en-GB" sz="1200" b="0" i="0" u="sng" strike="noStrike" kern="1200" dirty="0" smtClean="0">
                <a:solidFill>
                  <a:schemeClr val="tx1"/>
                </a:solidFill>
                <a:effectLst/>
                <a:latin typeface="Arial" charset="0"/>
                <a:ea typeface="ＭＳ Ｐゴシック" charset="-128"/>
                <a:cs typeface="+mn-cs"/>
              </a:rPr>
              <a:t>2,500,000</a:t>
            </a:r>
          </a:p>
          <a:p>
            <a:pPr rtl="0" eaLnBrk="1" fontAlgn="t" latinLnBrk="0" hangingPunct="1"/>
            <a:r>
              <a:rPr lang="en-GB" sz="1200" b="0" i="0" u="none" strike="noStrike" kern="1200" dirty="0" smtClean="0">
                <a:solidFill>
                  <a:schemeClr val="tx1"/>
                </a:solidFill>
                <a:effectLst/>
                <a:latin typeface="Arial" charset="0"/>
                <a:ea typeface="ＭＳ Ｐゴシック" charset="-128"/>
                <a:cs typeface="+mn-cs"/>
              </a:rPr>
              <a:t>Total expected costs	</a:t>
            </a:r>
            <a:r>
              <a:rPr lang="en-GB" sz="1200" b="0" i="0" u="sng" strike="noStrike" kern="1200" dirty="0" smtClean="0">
                <a:solidFill>
                  <a:schemeClr val="tx1"/>
                </a:solidFill>
                <a:effectLst/>
                <a:latin typeface="Arial" charset="0"/>
                <a:ea typeface="ＭＳ Ｐゴシック" charset="-128"/>
                <a:cs typeface="+mn-cs"/>
              </a:rPr>
              <a:t>4,000,000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IE97 The entity uses an input method based on costs incurred to measure its progress towards complete satisfaction of the performance obligation. The entity assesses whether the costs incurred to procure the elevators are proportionate to the entity’s progress in satisfying the performance obligation, in accordance with paragraph B19 of IFRS 15. The customer obtains control of the elevators when they are delivered to the site in December 20X2, although the elevators will not be installed until June 20X3.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costs to procure the elevators (CU1.5 million) are significant relative to the total expected costs to completely satisfy the performance obligation (CU4 million). The entity is not involved in designing or manufacturing the elevators.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IE98 The entity concludes that including the costs to procure the elevators in the measure of progress would overstate the extent of the entity’s performance. Consequently, in accordance with paragraph B19 of IFRS 15, the entity adjusts its measure of progress to exclude the costs to procure the elevators from the measure of costs incurred and from the transaction price. The entity recognises revenue for the transfer of the elevators in an amount equal to the costs to procure the elevators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at a zero margin).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IE99 As of 31 December 20X2 the entity observes that: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other costs incurred (excluding elevators) are CU500,000;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performance is 20 per cent complete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CU500,000 ÷ CU2,500,000).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IE100 Consequently, at 31 December 20X2, the entity recognises the following:</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Revenue 		2,200,000*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 of goods sold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2,000,000+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Profit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200,000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*Revenue recognised is calculated as (20 per cent × CU3,500,000) + CU1,500,000 (CU3,500,000 is CU5,000,000 transaction price – CU1,500,000 costs of elevators.)</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 of goods sold is CU500,000 of costs incurred + CU1,500,000 costs of elevators.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24</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IE189 An entity, a provider of consulting services, wins a competitive bid to provide consulting services to a new customer. The entity incurred the following costs to obtain the contract:</a:t>
            </a: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External legal fees for due diligence 	15,000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Travel costs to deliver proposal 	25,000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Commissions to sales employees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Total costs incurred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50,000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IE190 In accordance with paragraph 91 of IFRS 15, the entity recognises an asset for the CU10,000 incremental costs of obtaining the contract arising from the commissions to sales employees because the entity expects to recover those costs through future fees for the consulting services. The entity also pays discretionary annual bonuses to sales supervisors based on annual sales targets, overall profitability of the entity and individual performance evaluations.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In accordance with paragraph 91 of IFRS 15, the entity does not recognise an asset for the bonuses paid to sales supervisors because the bonuses are not incremental to obtaining a contract. The amounts are discretionary and are based on other factors, including the profitability of the entity and the individuals’ performance. The bonuses are not directly attributable to identifiable contracts.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IE191 The entity observes that the external legal fees and travel costs would have been incurred regardless of whether the contract was obtained. Therefore, in accordance with paragraph 93 of IFRS 15, those costs are recognised as expenses when incurred, unless they are within the scope of another Standard, in which case, the relevant provisions of that Standard apply.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25</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IE192 An entity enters into a service contract to manage a customer’s information technology data centre for five years. The contract is renewable for subsequent one-year periods. The average customer term is seven years. The entity pays an employee a CU10,000 sales commission upon the customer signing the contract. Before providing the services, the entity designs and builds a technology platform for the entity’s internal use that interfaces with the customer’s systems. That platform is not transferred to the customer, but will be used to deliver services to the customer.</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Incremental costs of obtaining a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IE193 In accordance with paragraph 91 of IFRS 15, the entity recognises an asset for the CU10,000 incremental costs of obtaining the contract for the sales commission because the entity expects to recover those costs through future fees for the services to be provided. The entity amortises the asset over seven years in accordance with paragraph 99 of IFRS 15, because the asset relates to the services transferred to the customer during the contract term of five years and the entity anticipates that the contract will be renewed for two subsequent one-year periods.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Costs to fulfil a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IE194 The initial costs incurred to set up the technology platform are as follows:</a:t>
            </a: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Design services 		40,000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Hardware 			120,000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Software 			90,000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Migration and testing of data centre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Total costs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350,000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IE195 The initial setup costs relate primarily to activities to fulfil the contract but do not transfer goods or services to the customer. The entity accounts for the initial setup costs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hardware costs—accounted for in accordance with IAS 16 </a:t>
            </a:r>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Property, Plant and Equipmen</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software costs—accounted for in accordance with IAS 38 </a:t>
            </a:r>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Intangible Assets</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costs of the design, migration and testing of the data centre—assessed in accordance with paragraph 95 of IFRS 15 to determine whether an asset can be recognised for the costs to fulfil the contract. Any resulting asset would be amortised on a systematic basis over the seven-year period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five-year contract term and two anticipated one-year renewal periods) that the entity expects to provide services related to the data centre.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IE196 In addition to the initial costs to set up the technology platform, the entity also assigns two employees who are primarily responsible for providing the service to the customer. Although the costs for these two employees are incurred as part of providing the service to the customer, the entity concludes that the costs do not generate or enhance resources of the entity (see paragraph 95(b) of IFRS 15). Therefore, the costs do not meet the criteria in paragraph 95 of IFRS 15 and cannot be recognised as an asset using IFRS 15. In accordance with paragraph 98, the entity recognises the payroll expense for these two employees when incurred.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26</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A—Cancellable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IE198 On 1 January 20X9, an entity enters into a cancellable contract to transfer a product to a customer on 31 March 20X9. The contract requires the customer to pay consideration of CU1,000 in advance on 31 January 20X9. The customer pays the consideration on 1 March 20X9. The entity transfers the product on 31 March 20X9. The following journal entries illustrate how the entity accounts for the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entity receives cash of CU1,000 on 1 March 20X9 (cash is received in advance of performance):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Cash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Contract liability 	CU1,000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entity satisfies the performance obligation on 31 March 20X9:</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Contract liability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Revenue 		CU1,000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B—Non-cancellable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IE199 The same facts as in Case A apply to Case B except that the contract is non-cancellable. The following journal entries illustrate how the entity accounts for the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amount of consideration is due on 31 January 20X9 (which is when the entity recognises a receivable because it has an unconditional right to consideration):</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Receivable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Contract liability	 CU1,000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entity receives the cash on 1 March 20X9:</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Cash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Receivable 	CU1,000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The entity satisfies the performance obligation on 31 March 20X9:</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Contract liability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Revenue 		CU1,000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IE200 If the entity issued the invoice before 31 January 20X9 (the due date of the consideration), the entity would not present the receivable and the contract liability on a gross basis in the statement of financial position because the entity does not yet have a right to consideration that is unconditional.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27</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IE201 On 1 January 20X8, an entity enters into a contract to transfer Products A and B to a customer in exchange for CU1,000. The contract requires Product A to be delivered first and states that payment for the delivery of Product A is conditional on the delivery of Product B. In other words, the consideration of CU1,000 is due only after the entity has transferred both Products A and B to the customer. Consequently, the entity does not have a right to consideration that is unconditional (a receivable) until both Products A and B are transferred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IE202 The entity identifies the promises to transfer Products A and B as performance obligations and allocates CU400 to the performance obligation to transfer Product A and CU600 to the performance obligation to transfer Product B on the basis of their relative stand-alone selling prices. The entity recognises revenue for each respective performance obligation when control of the product transfers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IE203 The entity satisfies the performance obligation to transfer Product A:</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Contract asset 	CU400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Revenue 		CU400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IE204 The entity satisfies the performance obligation to transfer Product B and to recognise the unconditional right to consideration: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Receivable 	CU1,000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Contract asset 	CU400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Cr Revenue 		CU600</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25" y="514350"/>
            <a:ext cx="3714750" cy="257175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IE210 An entity reports the following segments: consumer products, transportation and energy, in accordance with IFRS 8 </a:t>
            </a:r>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Operating Segments</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When the entity prepares its investor presentations, it disaggregates revenue into primary geographical markets, major product lines and timing of revenue recognition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goods transferred at a point in time or services transferred over time).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IE211 The entity determines that the categories used in the investor presentations can be used to meet the objective of the disaggregation disclosure requirement in paragraph 114 of IFRS 15, which is to disaggregate revenue from contracts with customers into categories that depict how the nature, amount, timing and uncertainty of revenue and cash flows are affected by economic factors. The following table illustrates the disaggregation disclosure by primary geographical market, major product line and timing of revenue recognition, including a reconciliation of how the disaggregated revenue ties in with the consumer products, transportation and energy segments, in accordance with paragraph 115 of IFRS 15.</a:t>
            </a:r>
          </a:p>
        </p:txBody>
      </p:sp>
      <p:sp>
        <p:nvSpPr>
          <p:cNvPr id="4" name="Slide Number Placeholder 3"/>
          <p:cNvSpPr>
            <a:spLocks noGrp="1"/>
          </p:cNvSpPr>
          <p:nvPr>
            <p:ph type="sldNum" sz="quarter" idx="10"/>
          </p:nvPr>
        </p:nvSpPr>
        <p:spPr/>
        <p:txBody>
          <a:bodyPr/>
          <a:lstStyle/>
          <a:p>
            <a:fld id="{35988E56-437F-48CB-A4E7-25AF266A3A31}" type="slidenum">
              <a:rPr lang="en-GB" smtClean="0">
                <a:solidFill>
                  <a:srgbClr val="000000"/>
                </a:solidFill>
              </a:rPr>
              <a:pPr/>
              <a:t>28</a:t>
            </a:fld>
            <a:endParaRPr lang="en-GB">
              <a:solidFill>
                <a:srgbClr val="000000"/>
              </a:solidFill>
            </a:endParaRPr>
          </a:p>
        </p:txBody>
      </p:sp>
    </p:spTree>
    <p:extLst>
      <p:ext uri="{BB962C8B-B14F-4D97-AF65-F5344CB8AC3E}">
        <p14:creationId xmlns:p14="http://schemas.microsoft.com/office/powerpoint/2010/main" val="17297320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29</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IE110 An entity enters into 100 contracts with customers. Each contract includes the sale of one product for CU100 (100 total products × CU100 = CU10,000 total consideration). Cash is received when control of a product transfers. The entity’s customary business practice is to allow a customer to return any unused product within 30 days and receive a full refund. The entity’s cost of each product is CU60.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IE111 The entity applies the requirements in IFRS 15 to the portfolio of 100 contracts because it reasonably expects that, in accordance with paragraph 4, the effects on the financial statements from applying these requirements to the portfolio would not differ materially from applying the requirements to the individual contracts within the portfolio.</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IE112 Because the contract allows a customer to return the products, the consideration received from the customer is variable. To estimate the variable consideration to which the entity will be entitled, the entity decides to use the expected value method because it is the method that the entity expects to better predict the amount of consideration to which it will be entitled. Using the expected value method, the entity estimates that 97 products will not be returned.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IE113 The entity also considers the requirements in paragraphs 56–58 of IFRS 15 on constraining estimates of variable consideration to determine whether the estimated amount of variable consideration of CU9,700 (CU100 × 97 products not expected to be returned) can be included in the transaction price. The entity considers the factors in paragraph 57 of IFRS 15 and determines that although the returns are outside the entity’s influence, it has significant experience in estimating returns for this product and customer class. In addition, the uncertainty will be resolved within a short time frame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30-day return period). Thus, the entity concludes that it is highly probable that a significant reversal in the cumulative amount of revenue recognised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CU9,700) will not occur as the uncertainty is resolved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over the return period).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IE114 The entity estimates that the costs of recovering the products will be immaterial and expects that the returned products can be resold at a profit.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IE115 Upon transfer of control of the 100 products, the entity does not recognise revenue for the three products that it expects to be returned. Consequently, in accordance with paragraphs 55 and B21 of IFRS 15, the entity recognises the following:</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revenue of CU9,700 (CU100 × 97 products not expected to be returned);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a refund liability of CU300 (CU100 refund × 3 products expected to be returned);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an asset of CU180 (CU60 × 3 products for its right to recover products from customers on settling the refund liability).</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Accounting entries: </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entity records the following entries on Day 1: </a:t>
            </a: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Bank 		10,000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Refund liability 		300 	</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Revenue			9,700</a:t>
            </a: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 recognise the sale excluding revenue on products expected to be returned)</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Dr	Cr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Asset – Right to recover	180		</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 of sales		5,820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Inventory			6,000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 An entity, a real estate developer, enters into a contract with a customer for the sale of a building for CU1 million. The customer intends to open a restaurant in the building. The building is located in an area where new restaurants face high levels of competition and the customer has little experience in the restaurant industry.</a:t>
            </a:r>
          </a:p>
          <a:p>
            <a:endPar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 The customer pays a non-refundable deposit of CU50,000 at inception of the contract and enters into a long-term financing agreement with the entity for the remaining 95 per cent of the promised consideration. The financing arrangement is provided on a non-recourse basis, which means that if the customer defaults, the entity can repossess the building, but cannot seek further compensation from the customer, even if the collateral does not cover the full value of the amount owed. The entity’s cost of the building is CU600,000. The customer obtains control of the building at contract inception.</a:t>
            </a:r>
          </a:p>
          <a:p>
            <a:endPar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0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0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 In assessing whether the contract meets the criteria in paragraph 9 of IFRS 15, the entity concludes that the criterion in paragraph 9(e) of IFRS 15 is not met because it is not probable that the entity will collect the consideration to which it is entitled in exchange for the transfer of the building. In reaching this conclusion, the entity observes that the customer’s ability and intention to pay may be in doubt because of the following factors:</a:t>
            </a:r>
          </a:p>
          <a:p>
            <a:endPar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customer intends to repay the loan (which has a significant balance) primarily from income derived from its restaurant business (which is a business facing significant risks because of high competition in the industry and the customer’s limited experience); </a:t>
            </a: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customer lacks other income or assets that could be used to repay the loan; and</a:t>
            </a: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the customer’s liability under the loan is limited because the loan is non-recourse.</a:t>
            </a:r>
          </a:p>
          <a:p>
            <a:endPar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IE6 Because the criteria in paragraph 9 of IFRS 15 are not met, the entity applies paragraphs 15–16 of IFRS 15 to determine the accounting for the non-refundable deposit of CU50,000. The entity observes that none of the events described in paragraph 15 have occurred—that is, the entity has not received substantially all of the consideration and it has not terminated the contract. Consequently, in accordance with paragraph 16, the entity accounts for the non-refundable CU50,000 payment as a deposit liability. The entity continues to account for the initial deposit, as well as any future payments of principal and interest, as a deposit liability, until such time that the entity concludes that the criteria in paragraph 9 are met (</a:t>
            </a:r>
            <a:r>
              <a:rPr lang="en-GB" sz="10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0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entity is able to conclude that it is probable that the entity will collect the consideration) or one of the events in paragraph 15 has occurred.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30</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IE223 An entity, a manufacturer, provides its customer with a warranty with the purchase of a product. The warranty provides assurance that the product complies with agreed-upon specifications and will operate as promised for one year from the date of purchase. The contract also provides the customer with the right to receive up to 20 hours of training services on how to operate the product at no additional cost.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IE224 The entity assesses the goods and services in the contract to determine whether they are distinct and therefore give rise to separate performance obligations.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IE225 The product is distinct because the customer can benefit from the product on its own without the training services. The entity regularly sells the product separately without the training services. In addition, the product is distinct within the context of the contract, because the entity’s promise to transfer the product is separately identifiable from other promises in the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IE226 In addition, the training services are distinct because the customer can benefit from the training services together with the product that has already been provided by the entity. In addition, the training services are distinct within the context of the contract, because the entity’s promise to transfer the training services are separately identifiable from other promises in the contract. The entity does not provide a significant service of integrating the training services with the product. The training services are not significantly modified or customised by the product. The training services are not highly dependent on, or highly interrelated with, the product.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IE227 The product and training services are each distinct and therefore give rise to two separate performance obligations.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IE228 Finally, the entity assesses the promise to provide a warranty and observes that the warranty provides the customer with the assurance that the product will function as intended for one year. The entity concludes, in accordance with paragraphs B28–B33 of IFRS 15, that the warranty does not provide the customer with a good or service in addition to that assurance and, therefore, the entity does not account for it as a performance obligation. The entity accounts for the assurance-type warranty in accordance with the requirements in IAS 37.</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IE229 As a result, the entity allocates the transaction price to the two performance obligations (the product and the training services) and recognises revenue when (or as) those performance obligations are satisfied.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31</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IE231 An entity operates a website that enables customers to purchase goods from a range of suppliers who deliver the goods directly to the customers. When a good is purchased via the website, the entity is entitled to a commission that is equal to 10 per cent of the sales price. The entity’s website facilitates payment between the supplier and the customer at prices that are set by the supplier. The entity requires payment from customers before orders are processed and all orders are non-refundable. The entity has no further obligations to the customer after arranging for the products to be provided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IE232 To determine whether the entity’s performance obligation is to provide the specified goods itself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entity is a principal) or to arrange for the supplier to provide those goods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entity is an agent), the entity considers the nature of its promise. Specifically, the entity observes that the supplier of the goods delivers its goods directly to the customer and thus the entity does not obtain control of the goods. Instead, the entity’s promise is to arrange for the supplier to provide those goods to the customer. In reaching that conclusion, the entity considers the following indicators from paragraph B37 of IFRS 15 as follows: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supplier is primarily responsible for fulfilling the contract—</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by shipping the goods to the customer;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entity does not take inventory risk at any time during the transaction because the goods are shipped directly by the supplier to the customer;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the entity’s consideration is in the form of a commission (10 per cent of the sales price);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 the entity does not have discretion in establishing prices for the supplier’s goods and, therefore, the benefit the entity can receive from those goods is limited;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(e) neither the entity, nor the supplier, has credit risk because payments from customers are made in advance.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IE233 Consequently, the entity concludes that it is an agent and its performance obligation is to arrange for the provision of goods by the supplier. When the entity satisfies its promise to arrange for the goods to be provided by the supplier to the customer (which, in this example, is when goods are purchased by the customer), the entity recognises revenue in the amount of the commission to which it is entitled.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32</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IE234 An entity enters into a contract with a customer for equipment with unique specifications. The entity and the customer develop the specifications for the equipment, which the entity communicates to a supplier that the entity contracts with to manufacture the equipment. The entity also arranges to have the supplier deliver the equipment directly to the customer. Upon delivery of the equipment to the customer, the terms of the contract require the entity to pay the supplier the price agreed to by the entity and the supplier for manufacturing the equipment.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IE235 The entity and the customer negotiate the selling price and the entity invoices the customer for the agreed-upon price with 30-day payment terms. The entity’s profit is based on the difference between the sales price negotiated with the customer and the price charged by the supplier.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IE236 The contract between the entity and the customer requires the customer to seek remedies for defects in the equipment from the supplier under the supplier’s warranty. However, the entity is responsible for any corrections to the equipment required resulting from errors in specifications.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IE237 To determine whether the entity’s performance obligation is to provide the specified goods or services itself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entity is a principal) or to arrange for another party to provide those goods or services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entity is an agent), the entity considers the nature of its promise. The entity has promised to provide the customer with specialised equipment; however, the entity has subcontracted the manufacturing of the equipment to the supplier. In determining whether the entity obtains control of the equipment before control transfers to the customer and whether the entity is a principal, the entity considers the indicators in paragraph B37 of IFRS 15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entity is primarily responsible for fulfilling the contract. Although the entity subcontracted the manufacturing, the entity is ultimately responsible for ensuring that the equipment meets the specifications for which the customer has contracted.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entity has inventory risk because of its responsibility for corrections to the equipment resulting from errors in specifications, even though the supplier has inventory risk during production and before shipment.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the entity has discretion in establishing the selling price with the customer, and the profit earned by the entity is an amount that is equal to the difference between the selling price negotiated with the customer and the amount to be paid to the supplier.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 the entity’s consideration is not in the form of a commission.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(e) the entity has credit risk for the amount receivable from the customer in exchange for the equipment.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IE238 The entity concludes that its promise is to provide the equipment to the customer. On the basis of the indicators in paragraph B37 of IFRS 15, the entity concludes that it controls the equipment before it is transferred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Thus, the entity is a principal in the transaction and recognises revenue in the gross amount of consideration to which it is entitled from the customer in exchange for the equipment.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33</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IE250 An entity enters into a contract for the sale of Product A for CU100. As part of the contract, the entity gives the customer a 40 per cent discount voucher for any future purchases up to CU100 in the next 30 days. The entity intends to offer a 10 per cent discount on all sales during the next 30 days as part of a seasonal promotion. The 10 per cent discount cannot be used in addition to the 40 per cent discount voucher.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IE251 Because all customers will receive a 10 per cent discount on purchases during the next 30 days, the only discount that provides the customer with a material right is the discount that is incremental to that 10 per cent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additional 30 per cent discount). The entity accounts for the promise to provide the incremental discount as a performance obligation in the contract for the sale of Product A.</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IE252 To estimate the stand-alone selling price of the discount voucher in accordance with paragraph B42 of IFRS 15, the entity estimates an 80 per cent likelihood that a customer will redeem the voucher and that a customer will, on average, purchase CU50 of additional products. Consequently, the entity’s estimated stand-alone selling price of the discount voucher is CU12 (CU50 average purchase price of additional products × 30 per cent incremental discount × 80 per cent likelihood of exercising the option). The stand-alone selling prices of Product A and the discount voucher and the resulting allocation of the CU100 transaction price are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Performance obligation		Stand-alone selling price (CU)</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A 			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Discount voucher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12</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Total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112</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Allocated transaction price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A 			89 (CU100 ÷ CU112 ×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Discount voucher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11</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(CU12 ÷ CU112 × CU100)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Total 	`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IE253 The entity allocates CU89 to Product A and recognises revenue for Product A when control transfers. The entity allocates CU11 to the discount voucher and recognises revenue for the voucher when the customer redeems it for goods or services or when it expires.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34</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IE254 An entity in the telecommunications industry enters into a contract with a customer to provide a handset and monthly network service for two years. The network service includes up to 1,000 call minutes and 1,500 text messages each month for a fixed monthly fee. The contract specifies the price for any additional call minutes or texts that the customer may choose to purchase in any month. The prices for those services are equal to their stand-alone selling prices.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IE255 The entity determines that the promises to provide the handset and network service are each separate performance obligations. This is because the customer can benefit from the handset and network service either on their own or together with other resources that are readily available to the customer in accordance with the criterion in paragraph 27(a) of IFRS 15. In addition, the handset and network service are separately identifiable in accordance with the criterion in paragraph 27(b) of IFRS 15 (on the basis of the factors in paragraph 29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IE256 The entity determines that the option to purchase the additional call minutes and texts does not provide a material right that the customer would not receive without entering into the contract (see paragraph B41 of IFRS 15). This is because the prices of the additional call minutes and texts reflect the stand-alone selling prices for those services. Because the option for additional call minutes and texts does not grant the customer a material right, the entity concludes it is not a performance obligation in the contract. Consequently, the entity does not allocate any of the transaction price to the option for additional call minutes or texts. The entity will recognise revenue for the additional call minutes or texts if and when the entity provides those services.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35</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dirty="0" smtClean="0">
                <a:latin typeface="Arial" panose="020B0604020202020204" pitchFamily="34" charset="0"/>
                <a:cs typeface="Arial" panose="020B0604020202020204" pitchFamily="34" charset="0"/>
              </a:rPr>
              <a:t>IE267 An entity has a customer loyalty programme that rewards a customer with one customer loyalty point for every CU10 of purchases. Each point is redeemable for a CU1 discount on any future purchases of the entity’s products. During a reporting period, customers purchase products for CU100,000 and earn 10,000 points that are redeemable for future purchases. The consideration is fixed and the stand-alone selling price of the purchased products is CU100,000. The entity expects 9,500 points to be redeemed. The entity estimates a stand-alone selling price of CU0.95 per point (totalling CU9,500) on the basis of the likelihood of redemption in accordance with paragraph B42 of IFRS 15.</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IE268 The points provide a material right to customers that they would not receive without entering into a contract. Consequently, the entity concludes that the promise to provide points to the customer is a performance obligation. </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Analysis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The entity allocates the transaction price (CU100,000) to the product and the points on a relative stand-alone selling price basis as follows:</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 CU 91,324 [CU100,000 × (CU100,000 stand-alone selling price ÷CU109,500)]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Points= CU8,676 [CU100,000 × (CU9,500 stand-alone selling price ÷CU109,500)]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IE269 At the end of the first reporting period, 4,500 points have been redeemed and the entity continues to expect 9,500 points to be redeemed in total. The entity recognises revenue for the loyalty points of CU4,110 [(4,500 points ÷ 9,500 points) × CU8,676] and recognises a contract liability of CU4,566 (CU8,676 – CU4,110) for the unredeemed points at the end of the first reporting period.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IE270 At the end of the second reporting period, 8,500 points have been redeemed cumulatively. The entity updates its estimate of the points that will be redeemed and now expects that 9,700 points will be redeemed. The entity recognises revenue for the loyalty points of CU3,493 {[(8,500 total points redeemed ÷ 9,700 total points expected to be redeemed) × CU8,676 initial allocation] – CU4,110 recognised in the first reporting period}. The contract liability balance is CU1,073 (CU8,676 initial allocation – CU7,603 of cumulative revenue recognised).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36</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IE272 An entity enters into a contract with a customer for one year of transaction processing services. The entity’s contracts have standard terms that are the same for all customers. The contract requires the customer to pay an upfront fee to set up the customer on the entity’s systems and processes. The fee is a nominal amount and is non-refundable. The customer can renew the contract each year without paying an additional fee.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IE273 The entity’s setup activities do not transfer a good or service to the customer and, therefore, do not give rise to a performance obligation.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IE274 The entity concludes that the renewal option does not provide a material right to the customer that it would not receive without entering into that contract (see paragraph B40 of IFRS 15). The upfront fee is, in effect, an advance payment for the future transaction processing services. Consequently, the entity determines the transaction price, which includes the non-refundable upfront fee, and recognises revenue for the transaction processing services as those services are provided in accordance with paragraph B49 of IFRS 15.</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37</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IE278 An entity enters into a contract with a customer to licence (for a period of three years) intellectual property related to the design and production processes for a good. The contract also specifies that the customer will obtain any updates to that intellectual property for new designs or production processes that may be developed by the entity. The updates are essential to the customer’s ability to use the licence, because the customer operates in an industry in which technologies change rapidly. The entity does not sell the updates separately and the customer does not have the option to purchase the licence without the updates.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IE279 The entity assesses the goods and services promised to the customer to determine which goods and services are distinct in accordance with paragraph 27 of IFRS 15. The entity determines that although the entity can conclude that the customer can obtain benefit from the licence on its own without the updates (see paragraph 27(a) of IFRS 15), that benefit would be limited because the updates are critical to the customer’s ability to continue to make use of the licence in the rapidly changing technological environment in which the customer operates. In assessing whether the criterion in paragraph 27(b) of IFRS 15 is met, the entity observes that the customer does not have the option to purchase the licence without the updates and the customer obtains limited benefit from the licence without the updates. Therefore, the entity concludes that the licence and the updates are highly interrelated and the promise to grant the licence is not distinct within the context of the contract, because the licence is not separately identifiable from the promise to provide the updates (in accordance with the criterion in paragraph 27(b) and the factors in paragraph 29 of IFRS 15).</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IE280 The entity applies paragraphs 31–38 of IFRS 15 to determine whether the performance obligation (which includes the licence and the updates) is satisfied at a point in time or over time. The entity concludes that because the customer simultaneously receives and consumes the benefits of the entity’s performance as it occurs, the performance obligation is satisfied over time in accordance with paragraph 35(a) of IFRS 15.</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38</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IE281 An entity, a pharmaceutical company, licenses to a customer its patent rights to an approved drug compound for 10 years and also promises to manufacture the drug for the customer. The drug is a mature product; therefore the entity will not undertake any activities to support the drug, which is consistent with its customary business practices.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A—Licence is not distinct</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IE282 In this case, no other entity can manufacture this drug because of the highly specialised nature of the manufacturing process. As a result, the licence cannot be purchased separately from the manufacturing services.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IE283 The entity assesses the goods and services promised to the customer to determine which goods and services are distinct in accordance with paragraph 27 of IFRS 15. The entity determines that the customer cannot benefit from the licence without the manufacturing service; therefore, the criterion in paragraph 27(a) of IFRS 15 is not met. Consequently, the licence and the manufacturing service are not distinct and the entity accounts for the licence and the manufacturing service as a single performance obligation.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IE284 The entity applies paragraphs 31–38 of IFRS 15 to determine whether the performance obligation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bundle of the licence and the manufacturing services) is a performance obligation satisfied at a point in time or over time.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B—Licence is distinct</a:t>
            </a: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IE285 In this case, the manufacturing process used to produce the drug is not unique or specialised and several other entities can also manufacture the drug for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IE286 The entity assesses the goods and services promised to the customer to determine which goods and services are distinct in accordance with paragraph 27 of IFRS 15. Because the manufacturing process can be provided by other entities, the entity concludes that the customer can benefit from the licence on its own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without the manufacturing service) and that the licence is separately identifiable from the manufacturing process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criteria in paragraph 27 of IFRS 15 are met). Consequently, the entity concludes that the licence and the manufacturing service are distinct and the entity has two performance obligations:</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licence of patent rights;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manufacturing service.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IE287 The entity assesses, in accordance with paragraph B58 of IFRS 15, the nature of the entity’s promise to grant the licence. The drug is a mature product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it has been approved, is currently being manufactured and has been sold commercially for the last several years). For these types of mature products, the entity’s customary business practices are not to undertake any activities to support the drug. Consequently, the entity concludes that the criteria in paragraph B58 of IFRS 15 are not met because the contract does not require, and the customer does not reasonably expect, the entity to undertake activities that significantly affect the intellectual property to which the customer has rights. In its assessment of the criteria in paragraph B58 of IFRS 15, the entity does not take into consideration the separate performance obligation of promising to provide a manufacturing service. Consequently, the nature of the entity’s promise in transferring the licence is to provide a right to use the entity’s intellectual property in the form and the functionality with which it exists at the point in time that it is granted to the customer. Consequently, the entity accounts for the licence as a performance obligation satisfied at a point in time.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IE288 The entity applies paragraphs 31–38 of IFRS 15 to determine whether the manufacturing service is a performance obligation satisfied at a point in time or over time.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39</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IE297 An entity, a creator of comic strips, licenses the use of the images and names of its comic strip characters in three of its comic strips to a customer for a four-year term. There are main characters involved in each of the comic strips. However, newly created characters appear regularly and the images of the characters evolve over time. The customer, an operator of cruise ships, can use the entity’s characters in various ways, such as in shows or parades, within reasonable guidelines. The contract requires the customer to use the latest images of the characters.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IE298 In exchange for granting the licence, the entity receives a fixed payment of CU1 million in each year of the four-year term.</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IE299 In accordance with paragraph 27 of IFRS 15, the entity assesses the goods and services promised to the customer to determine which goods and services are distinct. The entity concludes that it has no other performance obligations other than the promise to grant a licence. That is, the additional activities associated with the licence do not directly transfer a good or service to the customer because they are part of the entity’s promise to grant a licence and, in effect, change the intellectual property to which the customer has rights.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IE300 The entity assesses the nature of the entity’s promise to transfer the licence in accordance with paragraph B58 of IFRS 15. In assessing the criteria the entity considers the following:</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customer reasonably expects (arising from the entity’s customary business practices) that the entity will undertake activities that will affect the intellectual property to which the customer has rights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characters). Those activities include development of the characters and the publishing of a weekly comic strip that includes the characters.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the rights granted by the licence directly expose the customer to any positive or negative effects of the entity’s activities because the contract requires the customer to use the latest characters.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even though the customer may benefit from those activities through the rights granted by the licence, they do not transfer a good or service to the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customer as those activities occur.</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IE301 Consequently, the entity concludes that the criteria in paragraph B58 of IFRS 15 are met and that the nature of the entity’s promise to transfer the licence is to provide the customer with access to the entity’s intellectual property as it exists throughout the licence period. Consequently, the entity accounts for the promised licence as a performance obligation satisfied over time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the criterion in paragraph 35(a) of IFRS 15 is met).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IE302 The entity applies paragraphs 39–45 of IFRS 15 to identify the method that best depicts its performance in the licence. Because the contract provides the customer with unlimited use of the licensed characters for a fixed term, the entity determines that a time-based method would be the most appropriate measure of progress towards complete satisfaction of the performance obligation.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4</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IE7 An entity sells 1,000 units of a prescription drug to a customer for promised consideration of CU1 million. This is the entity’s first sale to a customer in a new region, which is experiencing significant economic difficulty. Thus, the entity expects that it will not be able to collect from the customer the full amount of the promised consideration. Despite the possibility of not collecting the full amount, the entity expects the region’s economy to recover over the next two to three years and determines that a relationship with the customer could help it to forge relationships with other potential customers in the region.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IE8 When assessing whether the criterion in paragraph 9(e) of IFRS 15 is met, the entity also considers paragraphs 47 and 52(b) of IFRS 15. Based on the assessment of the facts and circumstances, the entity determines that it expects to provide a price concession and accept a lower amount of consideration from the customer. Accordingly, the entity concludes that the transaction price is not CU1 million and, therefore, the promised consideration is variable. The entity estimates the variable consideration and determines that it expects to be entitled to CU400,000.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IE9 The entity considers the customer’s ability and intention to pay the consideration and concludes that even though the region is experiencing economic difficulty, it is probable that it will collect CU400,000 from the customer. Consequently, the entity concludes that the criterion in paragraph 9(e) of IFRS 15 is met based on an estimate of variable consideration of CU400,000. In addition, on the basis of an evaluation of the contract terms and other facts and circumstances, the entity concludes that the other criteria in paragraph 9 of IFRS 15 are also met. Consequently, the entity accounts for the contract with the customer in accordance with the requirements in IFRS 15.</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40</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charset="0"/>
                <a:ea typeface="ＭＳ Ｐゴシック" charset="-128"/>
                <a:cs typeface="+mn-cs"/>
              </a:rPr>
              <a:t>IE303 An entity, a music record label, licenses to a customer a 1975 recording of a classical symphony by a noted orchestra. The customer, a consumer products company, has the right to use the recorded symphony in all commercials, including television, radio and online advertisements for two years in Country A. In exchange for providing the licence, the entity receives fixed consideration of CU10,000 per month. The contract does not include any other goods or services to be provided by the entity. The contract is non-cancellable. </a:t>
            </a:r>
          </a:p>
          <a:p>
            <a:endParaRPr lang="en-GB" sz="1200" b="0" i="0" u="none" strike="noStrike" kern="1200" baseline="0" dirty="0" smtClean="0">
              <a:solidFill>
                <a:schemeClr val="tx1"/>
              </a:solidFill>
              <a:latin typeface="Arial" charset="0"/>
              <a:ea typeface="ＭＳ Ｐゴシック" charset="-128"/>
              <a:cs typeface="+mn-cs"/>
            </a:endParaRPr>
          </a:p>
          <a:p>
            <a:r>
              <a:rPr lang="en-GB" sz="1200" b="1" i="0" u="none" strike="noStrike" kern="1200" baseline="0" dirty="0" smtClean="0">
                <a:solidFill>
                  <a:schemeClr val="tx1"/>
                </a:solidFill>
                <a:latin typeface="Arial" charset="0"/>
                <a:ea typeface="ＭＳ Ｐゴシック" charset="-128"/>
                <a:cs typeface="+mn-cs"/>
              </a:rPr>
              <a:t>Analysis </a:t>
            </a:r>
          </a:p>
          <a:p>
            <a:endParaRPr lang="en-GB" sz="1200" b="0" i="0" u="none" strike="noStrike" kern="1200" baseline="0" dirty="0" smtClean="0">
              <a:solidFill>
                <a:schemeClr val="tx1"/>
              </a:solidFill>
              <a:latin typeface="Arial" charset="0"/>
              <a:ea typeface="ＭＳ Ｐゴシック" charset="-128"/>
              <a:cs typeface="+mn-cs"/>
            </a:endParaRPr>
          </a:p>
          <a:p>
            <a:r>
              <a:rPr lang="en-GB" sz="1200" b="0" i="0" u="none" strike="noStrike" kern="1200" baseline="0" dirty="0" smtClean="0">
                <a:solidFill>
                  <a:schemeClr val="tx1"/>
                </a:solidFill>
                <a:latin typeface="Arial" charset="0"/>
                <a:ea typeface="ＭＳ Ｐゴシック" charset="-128"/>
                <a:cs typeface="+mn-cs"/>
              </a:rPr>
              <a:t>IE304 The entity assesses the goods and services promised to the customer to determine which goods and services are distinct in accordance with paragraph 27 of IFRS 15. The entity concludes that its only performance obligation is to grant the licence.</a:t>
            </a:r>
          </a:p>
          <a:p>
            <a:endParaRPr lang="en-GB" sz="1200" b="0" i="0" u="none" strike="noStrike" kern="1200" baseline="0" dirty="0" smtClean="0">
              <a:solidFill>
                <a:schemeClr val="tx1"/>
              </a:solidFill>
              <a:latin typeface="Arial" charset="0"/>
              <a:ea typeface="ＭＳ Ｐゴシック" charset="-128"/>
              <a:cs typeface="+mn-cs"/>
            </a:endParaRPr>
          </a:p>
          <a:p>
            <a:r>
              <a:rPr lang="en-GB" sz="1200" b="0" i="0" u="none" strike="noStrike" kern="1200" baseline="0" dirty="0" smtClean="0">
                <a:solidFill>
                  <a:schemeClr val="tx1"/>
                </a:solidFill>
                <a:latin typeface="Arial" charset="0"/>
                <a:ea typeface="ＭＳ Ｐゴシック" charset="-128"/>
                <a:cs typeface="+mn-cs"/>
              </a:rPr>
              <a:t>IE305 In accordance with paragraph B58 of IFRS 15, the entity assesses the nature of the entity’s promise to grant the licence. The entity does not have any contractual or implied obligations to change the licensed recording. Thus, the intellectual property to which the customer has rights is static. Consequently, the entity concludes that the nature of its promise in transferring the licence is to provide the customer with a right to use the entity’s intellectual property as it exists at the point in time that it is granted. Therefore, the promise to grant the licence is a performance obligation satisfied at a point in time. The entity recognises all of the revenue at the point in time when the customer can direct the use of, and obtain substantially all of the remaining benefits from, the licensed intellectual property. </a:t>
            </a:r>
          </a:p>
          <a:p>
            <a:endParaRPr lang="en-GB" sz="1200" b="0" i="0" u="none" strike="noStrike" kern="1200" baseline="0" dirty="0" smtClean="0">
              <a:solidFill>
                <a:schemeClr val="tx1"/>
              </a:solidFill>
              <a:latin typeface="Arial" charset="0"/>
              <a:ea typeface="ＭＳ Ｐゴシック" charset="-128"/>
              <a:cs typeface="+mn-cs"/>
            </a:endParaRPr>
          </a:p>
          <a:p>
            <a:r>
              <a:rPr lang="en-GB" sz="1200" b="0" i="0" u="none" strike="noStrike" kern="1200" baseline="0" dirty="0" smtClean="0">
                <a:solidFill>
                  <a:schemeClr val="tx1"/>
                </a:solidFill>
                <a:latin typeface="Arial" charset="0"/>
                <a:ea typeface="ＭＳ Ｐゴシック" charset="-128"/>
                <a:cs typeface="+mn-cs"/>
              </a:rPr>
              <a:t>IE306 Because of the length of time between the entity’s performance (at the beginning of the period) and the customer’s monthly payments over two years (which are non-cancellable), the entity considers the requirements in paragraphs 60–65 of IFRS 15 to determine whether a significant financing component exists.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41</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IE315 An entity enters into a contract with a customer for the sale of a tangible asset on 1 January 20X7 for CU1 million.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A—Call option: financing</a:t>
            </a: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IE316 The contract includes a call option that gives the entity the right to repurchase the asset for CU1.1 million on or before 31 December 20X7.</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IE317 Control of the asset does not transfer to the customer on 31 December 20X7 because the entity has a right to repurchase the asset and therefore the customer is limited in its ability to direct the use of, and obtain substantially all of the remaining benefits from, the asset. Consequently, in accordance with paragraph B66(b) of IFRS 15, the entity accounts for the transaction as a financing arrangement, because the exercise price is more than the original selling price. In accordance with paragraph B68 of IFRS 15, the entity does not derecognise the asset and instead recognises the cash received as a financial liability. The entity also recognises interest expense for the difference between the exercise price (CU1.1 million) and the cash received (CU1 million), which increases the liability.</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IE318 On 31 December 20X7, the option lapses unexercised; therefore, the entity derecognises the liability and recognises revenue of CU1.1 million.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B—Put option: lease</a:t>
            </a: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IE319 Instead of having a call option, the contract includes a put option that obliges the entity to repurchase the asset at the customer’s request for CU900,000 on or before 31 December 20X7. The market value is expected to be CU750,000 on 31 December 20X7.</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IE320 At the inception of the contract, the entity assesses whether the customer has a significant economic incentive to exercise the put option, to determine the accounting for the transfer of the asset (see paragraphs B70–B76 of IFRS 15). The entity concludes that the customer has a significant economic incentive to exercise the put option because the repurchase price significantly exceeds the expected market value of the asset at the date of repurchase. The entity determines there are no other relevant factors to consider when assessing whether the customer has a significant economic incentive to exercise the put option. Consequently, the entity concludes that control of the asset does not transfer to the customer, because the customer is limited in its ability to direct the use of, and obtain substantially all of the remaining benefits from, the asset.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IE321 In accordance with paragraphs B70–B71 of IFRS 15, the entity accounts for the transaction as a lease in accordance with IAS 17 </a:t>
            </a:r>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Leases</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42</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IE323 An entity enters into a contract with a customer on 1 January 20X8 for the sale of a machine and spare parts. The manufacturing lead time for the machine and spare parts is two years.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IE324 Upon completion of manufacturing, the entity demonstrates that the machine and spare parts meet the agreed-upon specifications in the contract. The promises to transfer the machine and spare parts are distinct and result in two performance obligations that each will be satisfied at a point in time. On 31 December 20X9, the customer pays for the machine and spare parts, but only takes physical possession of the machine. Although the customer inspects and accepts the spare parts, the customer requests that the spare parts be stored at the entity’s warehouse because of its close proximity to the customer’s factory.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The customer has legal title to the spare parts and the parts can be identified as belonging to the customer. Furthermore, the entity stores the spare parts in a separate section of its warehouse and the parts are ready for immediate shipment at the customer’s request. The entity expects to hold the spare parts for two to four years and the entity does not have the ability to use the spare parts or direct them to another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IE325 The entity identifies the promise to provide custodial services as a performance obligation because it is a service provided to the customer and it is distinct from the machine and spare parts.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Consequently, the entity accounts for three performance obligations in the contract (the promises to provide the machine, the spare parts and the custodial services). The transaction price is allocated to the three performance obligations and revenue is recognised when (or as) control transfers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IE326 Control of the machine transfers to the customer on 31 December 20X9 when the customer takes physical possession. The entity assesses the indicators in paragraph 38 of IFRS 15 to determine the point in time at which control of the spare parts transfers to the customer, noting that the entity has received payment, the customer has legal title to the spare parts and the customer has inspected and accepted the spare parts. In addition, the entity concludes that all of the criteria in paragraph B81 of IFRS 15 are met, which is necessary for the entity to recognise revenue in a bill-and-hold arrangement. The entity recognises revenue for the spare parts on 31 December 20X9 when control transfers to the customer.</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IE327 The performance obligation to provide custodial services is satisfied over time as the services are provided. The entity considers whether the payment terms include a significant financing component in accordance with paragraphs 60–65 of IFRS 15.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5</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IE19 An entity promises to sell 120 products to a customer for CU12,000 (CU100 per product). The products are transferred to the customer over a six-month period. The entity transfers control of each product at a point in time. After the entity has transferred control of 60 products to the customer, the contract is modified to require the delivery of an additional 30 products (a total of 150 identical products) to the customer. The additional 30 products were not included in the initial contract.</a:t>
            </a: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A—Additional products for a price that reflects the stand-alone selling price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IE20 When the contract is modified, the price of the contract modification for the additional 30 products is an additional CU2,850 or CU95 per product. The pricing for the additional products reflects the stand-alone selling price of the products at the time of the contract modification and the additional products are distinct (in accordance with paragraph 27 of IFRS 15) from the original products.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IE21 In accordance with paragraph 20 of IFRS 15, the contract modification for the additional 30 products is, in effect, a new and separate contract for future products that does not affect the accounting for the existing contract. The entity recognises revenue of CU100 per product for the 120 products in the original contract and CU95 per product for the 30 products in the new contract.</a:t>
            </a:r>
          </a:p>
          <a:p>
            <a:endPar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1"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Case B—Additional products for a price that does not reflect the stand-alone selling price</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IE22 During the process of negotiating the purchase of an additional 30 products, the parties initially agree on a price of CU80 per product. However, the customer discovers that the initial 60 products transferred to the customer contained minor defects that were unique to those delivered products. The entity promises a partial credit of CU15 per product to compensate the customer for the poor quality of those products. The entity and the customer agree to incorporate the credit of CU900 (CU15 credit × 60 products) into the price that the entity charges for the additional 30 products. Consequently, the contract modification specifies that the price of the additional 30 products is CU1,500 or CU50 per product. That price comprises the agreed-upon price for the additional 30 products of CU2,400, or CU80 per product, less the credit of CU900.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IE23 At the time of modification, the entity recognises the CU900 as a reduction of the transaction price and, therefore, as a reduction of revenue for the initial 60 products transferred. In accounting for the sale of the additional 30 products, the entity determines that the negotiated price of CU80 per product does not reflect the stand-alone selling price of the additional products. Consequently, the contract modification does not meet the conditions in paragraph 20 of IFRS 15 to be accounted for as a separate contract. Because the remaining products to be delivered are distinct from those already transferred, the entity applies the requirements in paragraph 21(a) of IFRS 15 and accounts for the modification as a termination of the original contract and the creation of a new contract.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IE24 Consequently, the amount recognised as revenue for each of the remaining products is a blended price of CU93.33 {[(CU100 × 60 products not yet transferred under the original contract) + (CU80 × 30 products to be transferred under the contract modification)] ÷ 90 remaining products}.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6</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IE25 On 1 July 20X0, an entity promises to transfer two distinct products to a customer. Product X transfers to the customer at contract inception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Product Y transfers on 31 March 20X1. The consideration promised by the customer includes fixed consideration of CU1,000 and variable consideration that is estimated to be CU200. The entity includes its estimate of variable consideration in the transaction price because it concludes that it is highly probable that a significant reversal in cumulative revenue recognised will not occur when the uncertainty is resolved.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IE26 The transaction price of CU1,200 is allocated equally to the performance obligation for Product X and the performance obligation for Product Y. This is because both products have the same stand-alone selling prices and the variable consideration does not meet the criteria in paragraph 85 that requires allocation of the variable consideration to one but not both of the performance obligations.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IE27 When Product X transfers to the customer at contract inception, the entity recognises revenue of CU600.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IE28 On 30 November 20X0, the scope of the contract is modified to include the promise to transfer Product Z (in addition to the undelivered Product Y) to the customer on 30 June 20X1 and the price of the contract is increased by CU300 (fixed consideration), which does not represent the stand-alone selling price of Product Z. The stand-alone selling price of Product Z is the same as the stand-alone selling prices of Products X and Y.</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IE29 The entity accounts for the modification as if it were the termination of the existing contract and the creation of a new contract. This is because the remaining Products Y and Z are distinct from Product X, which had transferred to the customer before the modification, and the promised consideration for the additional Product Z does not represent its stand-alone selling price. Consequently, in accordance with paragraph 21(a) of IFRS 15, the consideration to be allocated to the remaining performance obligations comprises the consideration that had been allocated to the performance obligation for Product Y (which is measured at an allocated transaction price amount of CU600) and the consideration promised in the modification (fixed consideration of CU300). The transaction price for the modified contract is CU900 and that amount is allocated equally to the performance obligation for Product Y and the performance obligation for Product Z (</a:t>
            </a:r>
            <a:r>
              <a:rPr lang="en-GB" sz="1200" b="0" i="0" u="none" strike="noStrike" kern="1200" baseline="0" dirty="0" err="1" smtClean="0">
                <a:solidFill>
                  <a:schemeClr val="tx1"/>
                </a:solidFill>
                <a:latin typeface="Arial" panose="020B0604020202020204" pitchFamily="34" charset="0"/>
                <a:ea typeface="ＭＳ Ｐゴシック" charset="-128"/>
                <a:cs typeface="Arial" panose="020B0604020202020204" pitchFamily="34" charset="0"/>
              </a:rPr>
              <a:t>ie</a:t>
            </a:r>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CU450 is allocated to each performance obligation).</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IE30 After the modification but before the delivery of Products Y and Z, the entity revises its estimate of the amount of variable consideration to which it expects to be entitled to CU240 (rather than the previous estimate of CU200). The entity concludes that the change in estimate of the variable consideration can be included in the transaction price, because it is highly probable that a significant reversal in cumulative revenue recognised will not occur when the uncertainty is resolved. Even though the modification was accounted for as if it were the termination of the existing contract and the creation of a new contract in accordance with paragraph 21(a) of IFRS 15, the increase in the transaction price of CU40 is attributable to variable consideration promised before the modification. Therefore, in accordance with paragraph 90 of IFRS 15, the change in the transaction price is allocated to the performance obligations for Product X and Product Y on the same basis as at contract inception. Consequently, the entity recognises revenue of CU20 for Product X in the period in which the change in the transaction price occurs. Because Product Y had not transferred to the customer before the contract modification, the change in the transaction price that is attributable to Product Y is allocated to the remaining performance obligations at the time of the contract modification. This is consistent with the accounting that would have been required by paragraph 21(a) of IFRS 15 if that amount of variable consideration had been estimated and included in the transaction price at the time of the contract modification.</a:t>
            </a:r>
          </a:p>
          <a:p>
            <a:endPar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IE31 The entity also allocates the CU20 increase in the transaction price for the modified contract equally to the performance obligations for Product Y and Product Z. This is because the products have the same stand-alone selling prices and the variable consideration does not meet the criteria in paragraph 85 that require allocation of the variable consideration to one but not both of the performance obligations. Consequently, the amount of the transaction price allocated to the performance obligations for Product Y and Product Z increases by CU10 to CU460 each.</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IE32 On 31 March 20X1, Product Y is transferred to the customer and the entity recognises revenue of CU460. On 30 June 20X1, Product Z is transferred to the customer and the entity recognises revenue of CU460.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7</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IE37 An entity, a construction company, enters into a contract to construct a commercial building for a customer on customer-owned land for promised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consideration of CU1 million and a bonus of CU200,000 if the building is completed within 24 months. The entity accounts for the promised bundle of</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goods and services as a single performance obligation satisfied over time in accordance with paragraph 35(b) of IFRS 15 because the customer controls the building during construction. At the inception of the contract, the entity expects the following:</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Transaction price 		1,000,000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Expected costs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700,000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Expected profit (30%)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300,000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IE38 At contract inception, the entity excludes the CU200,000 bonus from the transaction price because it cannot conclude that it is highly probable that a significant reversal in the amount of cumulative revenue recognised will not occur. Completion of the building is highly susceptible to factors outside the entity’s influence, including weather and regulatory approvals. In addition, the entity has limited experience with similar types of contracts.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IE39 The entity determines that the input measure, on the basis of costs incurred, provides an appropriate measure of progress towards complete satisfaction of the performance obligation. By the end of the first year, the entity has satisfied 60 per cent of its performance obligation on the basis of costs incurred to date (CU420,000) relative to total expected costs (CU700,000). The entity reassesses the variable consideration and concludes that the amount is still constrained in accordance with paragraphs 56–58 of IFRS 15. Consequently, the cumulative revenue and costs recognised for the first year are as follows: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		CU</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Revenue 		600,000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Costs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420,000</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Gross profit 		</a:t>
            </a:r>
            <a:r>
              <a:rPr lang="en-GB" sz="1200" b="0" i="0" u="sng"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180,000</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IE40 In the first quarter of the second year, the parties to the contract agree to modify the contract by changing the floor plan of the building. As a result, the fixed consideration and expected costs increase by CU150,000 and CU120,000, respectively. Total potential consideration after the modification is CU1,350,000 (CU1,150,000 fixed consideration + CU200,000 completion bonus). In addition, the allowable time for achieving the CU200,000 bonus is extended by 6 months to 30 months from the original contract inception date. At the date of the modification, on the basis of its experience and the remaining work to be performed, which is primarily inside the building and not subject to weather conditions, the entity concludes that it is highly probable that including the bonus in the transaction price will not result in a significant reversal in the amount of cumulative revenue recognised in accordance with paragraph 56 of IFRS 15 and includes the CU200,000 in the transaction price. In assessing the contract modification, the entity evaluates paragraph 27(b) of IFRS 15 and concludes (on the basis of the factors in paragraph 29 of IFRS 15) that the remaining goods and services to be provided using the modified contract are not distinct from the goods and services transferred on or before the date of contract modification; that is, the contract remains a single performance obligation.</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IE41 Consequently, the entity accounts for the contract modification as if it were part of the original contract (in accordance with paragraph 21(b) of IFRS 15). The entity updates its measure of progress and estimates that it has satisfied 51.2 per cent of its performance obligation (CU420,000 actual costs incurred ÷ CU820,000 total expected costs). The entity recognises additional revenue of CU91,200 [(51.2 per cent complete × CU1,350,000 modified transaction price) – CU600,000 revenue recognised to date] at the date of the modification as a cumulative catch-up adjustment.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8</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IE45 An entity, a contractor, enters into a contract to build a hospital for a customer. The entity is responsible for the overall management of the project and identifies various goods and services to be provided, including engineering, site clearance, foundation, procurement, construction of the structure, piping and wiring, installation of equipment and finishing.</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 </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IE46 The promised goods and services are capable of being distinct in accordance with paragraph 27(a) of IFRS 15. That is, the customer can benefit from the goods and services either on their own or together with other readily available resources. This is evidenced by the fact that the entity, or competitors of the entity, regularly sells many of these goods and services separately to other customers. In addition, the customer could generate economic benefit from the individual goods and services by using, consuming, selling or holding those goods or services.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IE47 However, the goods and services are not distinct within the context of the contract in accordance with paragraph 27(b) of IFRS 15 (on the basis of the factors in paragraph 29 of IFRS 15). That is, the entity’s promise to transfer individual goods and services in the contract are not separately identifiable from other promises in the contract. This is evidenced by the fact that the entity provides a significant service of integrating the goods and services (the inputs) into the hospital (the combined output) for which the customer has contracted.</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IE48 Because both criteria in paragraph 27 of IFRS 15 are not met, the goods and services are not distinct. The entity accounts for all of the goods and services in the contract as a single performance obligation.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ln>
            <a:miter lim="800000"/>
            <a:headEnd/>
            <a:tailEnd/>
          </a:ln>
        </p:spPr>
        <p:txBody>
          <a:bodyPr/>
          <a:lstStyle>
            <a:lvl1pPr eaLnBrk="0" hangingPunct="0">
              <a:defRPr sz="2400">
                <a:solidFill>
                  <a:schemeClr val="tx1"/>
                </a:solidFill>
                <a:latin typeface="Arial" charset="0"/>
                <a:ea typeface="ＭＳ Ｐゴシック" charset="-128"/>
              </a:defRPr>
            </a:lvl1pPr>
            <a:lvl2pPr marL="742787" indent="-285687" eaLnBrk="0" hangingPunct="0">
              <a:defRPr sz="2400">
                <a:solidFill>
                  <a:schemeClr val="tx1"/>
                </a:solidFill>
                <a:latin typeface="Arial" charset="0"/>
                <a:ea typeface="ＭＳ Ｐゴシック" charset="-128"/>
              </a:defRPr>
            </a:lvl2pPr>
            <a:lvl3pPr marL="1142748" indent="-228550" eaLnBrk="0" hangingPunct="0">
              <a:defRPr sz="2400">
                <a:solidFill>
                  <a:schemeClr val="tx1"/>
                </a:solidFill>
                <a:latin typeface="Arial" charset="0"/>
                <a:ea typeface="ＭＳ Ｐゴシック" charset="-128"/>
              </a:defRPr>
            </a:lvl3pPr>
            <a:lvl4pPr marL="1599847" indent="-228550" eaLnBrk="0" hangingPunct="0">
              <a:defRPr sz="2400">
                <a:solidFill>
                  <a:schemeClr val="tx1"/>
                </a:solidFill>
                <a:latin typeface="Arial" charset="0"/>
                <a:ea typeface="ＭＳ Ｐゴシック" charset="-128"/>
              </a:defRPr>
            </a:lvl4pPr>
            <a:lvl5pPr marL="2056947" indent="-228550" eaLnBrk="0" hangingPunct="0">
              <a:defRPr sz="2400">
                <a:solidFill>
                  <a:schemeClr val="tx1"/>
                </a:solidFill>
                <a:latin typeface="Arial" charset="0"/>
                <a:ea typeface="ＭＳ Ｐゴシック" charset="-128"/>
              </a:defRPr>
            </a:lvl5pPr>
            <a:lvl6pPr marL="2514046" indent="-228550" eaLnBrk="0" fontAlgn="base" hangingPunct="0">
              <a:spcBef>
                <a:spcPct val="0"/>
              </a:spcBef>
              <a:spcAft>
                <a:spcPct val="0"/>
              </a:spcAft>
              <a:defRPr sz="2400">
                <a:solidFill>
                  <a:schemeClr val="tx1"/>
                </a:solidFill>
                <a:latin typeface="Arial" charset="0"/>
                <a:ea typeface="ＭＳ Ｐゴシック" charset="-128"/>
              </a:defRPr>
            </a:lvl6pPr>
            <a:lvl7pPr marL="2971145" indent="-228550" eaLnBrk="0" fontAlgn="base" hangingPunct="0">
              <a:spcBef>
                <a:spcPct val="0"/>
              </a:spcBef>
              <a:spcAft>
                <a:spcPct val="0"/>
              </a:spcAft>
              <a:defRPr sz="2400">
                <a:solidFill>
                  <a:schemeClr val="tx1"/>
                </a:solidFill>
                <a:latin typeface="Arial" charset="0"/>
                <a:ea typeface="ＭＳ Ｐゴシック" charset="-128"/>
              </a:defRPr>
            </a:lvl7pPr>
            <a:lvl8pPr marL="3428244" indent="-228550" eaLnBrk="0" fontAlgn="base" hangingPunct="0">
              <a:spcBef>
                <a:spcPct val="0"/>
              </a:spcBef>
              <a:spcAft>
                <a:spcPct val="0"/>
              </a:spcAft>
              <a:defRPr sz="2400">
                <a:solidFill>
                  <a:schemeClr val="tx1"/>
                </a:solidFill>
                <a:latin typeface="Arial" charset="0"/>
                <a:ea typeface="ＭＳ Ｐゴシック" charset="-128"/>
              </a:defRPr>
            </a:lvl8pPr>
            <a:lvl9pPr marL="3885344" indent="-22855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E1000D7-6602-4E51-9078-E427434141CD}" type="slidenum">
              <a:rPr lang="en-GB" sz="1100">
                <a:solidFill>
                  <a:srgbClr val="000000"/>
                </a:solidFill>
              </a:rPr>
              <a:pPr eaLnBrk="1" hangingPunct="1"/>
              <a:t>9</a:t>
            </a:fld>
            <a:endParaRPr lang="en-GB" sz="1100">
              <a:solidFill>
                <a:srgbClr val="000000"/>
              </a:solidFill>
            </a:endParaRPr>
          </a:p>
        </p:txBody>
      </p:sp>
      <p:sp>
        <p:nvSpPr>
          <p:cNvPr id="11266" name="Rectangle 2"/>
          <p:cNvSpPr>
            <a:spLocks noGrp="1" noRot="1" noChangeAspect="1" noChangeArrowheads="1" noTextEdit="1"/>
          </p:cNvSpPr>
          <p:nvPr>
            <p:ph type="sldImg"/>
          </p:nvPr>
        </p:nvSpPr>
        <p:spPr>
          <a:xfrm>
            <a:off x="2714625" y="514350"/>
            <a:ext cx="3714750" cy="2571750"/>
          </a:xfrm>
          <a:ln/>
        </p:spPr>
      </p:sp>
      <p:sp>
        <p:nvSpPr>
          <p:cNvPr id="112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IE49 An entity, a software developer, enters into a contract with a customer to transfer a software licence, perform an installation service and provide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unspecified software updates and technical support (online and telephone) for a two-year period. The entity sells the licence, installation service and technical support separately. The installation service includes changing the web screen for each type of user (for example, marketing, inventory management and information technology). The installation service is routinely performed by other entities and does not significantly modify the software. The software remains functional without the updates and the technical support.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1"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Analysis</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IE50 The entity assesses the goods and services promised to the customer to determine which goods and services are distinct in accordance with paragraph 27 of IFRS 15. The entity observes that the software is delivered before the other goods and services and remains functional without the updates and the technical support. Thus, the entity concludes that the customer can benefit from each of the goods and services either on their own or together with the other goods and services that are readily available and the criterion in paragraph 27(a) of IFRS 15 is met.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IE51 The entity also considers the factors in paragraph 29 of IFRS 15 and determines that the promise to transfer each good and service to the customer is separately identifiable from each of the other promises (thus the criterion in paragraph 27(b) of IFRS 15 is met). In particular, the entity observes that the installation service does not significantly modify or customise the software itself and, as such, the software and the installation service are separate outputs promised by the entity instead of inputs used to produce a combined output.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IE52 On the basis of this assessment, the entity identifies four performance obligations in the contract for the following goods or services:</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(a) the software licence;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(b) an installation service;</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(c) software updates; and</a:t>
            </a: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(d) technical support.</a:t>
            </a:r>
          </a:p>
          <a:p>
            <a:endPar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endParaRPr>
          </a:p>
          <a:p>
            <a:r>
              <a:rPr lang="en-GB" sz="1200" b="0" i="0" u="none" strike="noStrike" kern="1200" baseline="0" dirty="0" smtClean="0">
                <a:solidFill>
                  <a:schemeClr val="tx1"/>
                </a:solidFill>
                <a:latin typeface="Arial" panose="020B0604020202020204" pitchFamily="34" charset="0"/>
                <a:ea typeface="ＭＳ Ｐゴシック" charset="-128"/>
                <a:cs typeface="Arial" panose="020B0604020202020204" pitchFamily="34" charset="0"/>
              </a:rPr>
              <a:t>IE53 The entity applies paragraphs 31–38 of IFRS 15 to determine whether each of the performance obligations for the installation service, software updates and technical support are satisfied at a point in time or over time. The entity also assesses the nature of the entity’s promise to transfer the software licence in accordance with paragraph B58 of IFRS 15 (see Example 54 in paragraphs IE276–IE277).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88FD72B6-8325-9944-ADB8-D90ADEB664A8}" type="datetimeFigureOut">
              <a:rPr lang="en-US" smtClean="0"/>
              <a:t>07/03/17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101424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8FD72B6-8325-9944-ADB8-D90ADEB664A8}" type="datetimeFigureOut">
              <a:rPr lang="en-US" smtClean="0"/>
              <a:t>07/03/17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13759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8FD72B6-8325-9944-ADB8-D90ADEB664A8}" type="datetimeFigureOut">
              <a:rPr lang="en-US" smtClean="0"/>
              <a:t>07/03/17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2302590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 SignPost">
    <p:spTree>
      <p:nvGrpSpPr>
        <p:cNvPr id="1" name=""/>
        <p:cNvGrpSpPr/>
        <p:nvPr/>
      </p:nvGrpSpPr>
      <p:grpSpPr>
        <a:xfrm>
          <a:off x="0" y="0"/>
          <a:ext cx="0" cy="0"/>
          <a:chOff x="0" y="0"/>
          <a:chExt cx="0" cy="0"/>
        </a:xfrm>
      </p:grpSpPr>
      <p:sp>
        <p:nvSpPr>
          <p:cNvPr id="6" name="Rectangle 29"/>
          <p:cNvSpPr>
            <a:spLocks noChangeArrowheads="1"/>
          </p:cNvSpPr>
          <p:nvPr/>
        </p:nvSpPr>
        <p:spPr bwMode="gray">
          <a:xfrm>
            <a:off x="762000" y="6462713"/>
            <a:ext cx="56483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14400" fontAlgn="base">
              <a:spcBef>
                <a:spcPct val="0"/>
              </a:spcBef>
              <a:spcAft>
                <a:spcPct val="0"/>
              </a:spcAft>
            </a:pPr>
            <a:endParaRPr lang="en-GB" sz="700" dirty="0">
              <a:solidFill>
                <a:srgbClr val="5F6062"/>
              </a:solidFill>
              <a:latin typeface="Arial" charset="0"/>
              <a:ea typeface="ＭＳ Ｐゴシック" charset="-128"/>
            </a:endParaRPr>
          </a:p>
        </p:txBody>
      </p:sp>
      <p:sp>
        <p:nvSpPr>
          <p:cNvPr id="3074" name="Rectangle 2"/>
          <p:cNvSpPr>
            <a:spLocks noGrp="1" noChangeArrowheads="1"/>
          </p:cNvSpPr>
          <p:nvPr>
            <p:ph type="ctrTitle"/>
          </p:nvPr>
        </p:nvSpPr>
        <p:spPr>
          <a:xfrm>
            <a:off x="3771901" y="1914525"/>
            <a:ext cx="5467350" cy="1951038"/>
          </a:xfrm>
        </p:spPr>
        <p:txBody>
          <a:bodyPr/>
          <a:lstStyle>
            <a:lvl1pPr algn="r">
              <a:defRPr sz="3800" b="0">
                <a:solidFill>
                  <a:srgbClr val="000000"/>
                </a:solidFill>
              </a:defRPr>
            </a:lvl1pPr>
          </a:lstStyle>
          <a:p>
            <a:pPr lvl="0"/>
            <a:r>
              <a:rPr lang="en-US" noProof="0" smtClean="0"/>
              <a:t>Click to edit Master title style</a:t>
            </a:r>
            <a:endParaRPr lang="en-GB" noProof="0" smtClean="0"/>
          </a:p>
        </p:txBody>
      </p:sp>
      <p:sp>
        <p:nvSpPr>
          <p:cNvPr id="3075" name="Rectangle 3"/>
          <p:cNvSpPr>
            <a:spLocks noGrp="1" noChangeArrowheads="1"/>
          </p:cNvSpPr>
          <p:nvPr>
            <p:ph type="subTitle" idx="1"/>
          </p:nvPr>
        </p:nvSpPr>
        <p:spPr>
          <a:xfrm>
            <a:off x="3771901" y="3962400"/>
            <a:ext cx="5467350" cy="528638"/>
          </a:xfrm>
        </p:spPr>
        <p:txBody>
          <a:bodyPr/>
          <a:lstStyle>
            <a:lvl1pPr marL="0" indent="0" algn="r">
              <a:lnSpc>
                <a:spcPct val="90000"/>
              </a:lnSpc>
              <a:buFontTx/>
              <a:buNone/>
              <a:defRPr sz="1500">
                <a:solidFill>
                  <a:srgbClr val="000000"/>
                </a:solidFill>
              </a:defRPr>
            </a:lvl1pPr>
          </a:lstStyle>
          <a:p>
            <a:pPr lvl="0"/>
            <a:r>
              <a:rPr lang="en-US" noProof="0" smtClean="0"/>
              <a:t>Click to edit Master subtitle style</a:t>
            </a:r>
            <a:endParaRPr lang="en-GB" noProof="0" smtClean="0"/>
          </a:p>
        </p:txBody>
      </p:sp>
      <p:sp>
        <p:nvSpPr>
          <p:cNvPr id="9" name="Rectangle 4"/>
          <p:cNvSpPr>
            <a:spLocks noGrp="1" noChangeArrowheads="1"/>
          </p:cNvSpPr>
          <p:nvPr>
            <p:ph type="dt" sz="half" idx="10"/>
          </p:nvPr>
        </p:nvSpPr>
        <p:spPr bwMode="gray">
          <a:xfrm>
            <a:off x="760413" y="371475"/>
            <a:ext cx="1289050" cy="279400"/>
          </a:xfrm>
          <a:prstGeom prst="rect">
            <a:avLst/>
          </a:prstGeom>
          <a:extLst/>
        </p:spPr>
        <p:txBody>
          <a:bodyPr vert="horz" wrap="square" lIns="0" tIns="0" rIns="0" bIns="0" numCol="1" anchor="t" anchorCtr="0" compatLnSpc="1">
            <a:prstTxWarp prst="textNoShape">
              <a:avLst/>
            </a:prstTxWarp>
          </a:bodyPr>
          <a:lstStyle>
            <a:lvl1pPr>
              <a:defRPr sz="1200">
                <a:solidFill>
                  <a:srgbClr val="5F6062"/>
                </a:solidFill>
                <a:ea typeface="+mn-ea"/>
                <a:cs typeface="+mn-cs"/>
              </a:defRPr>
            </a:lvl1pPr>
          </a:lstStyle>
          <a:p>
            <a:pPr defTabSz="914400" fontAlgn="base">
              <a:spcBef>
                <a:spcPct val="0"/>
              </a:spcBef>
              <a:spcAft>
                <a:spcPct val="0"/>
              </a:spcAft>
              <a:defRPr/>
            </a:pPr>
            <a:endParaRPr lang="en-GB">
              <a:latin typeface="Arial" charset="0"/>
            </a:endParaRPr>
          </a:p>
        </p:txBody>
      </p:sp>
      <p:sp>
        <p:nvSpPr>
          <p:cNvPr id="8" name="Footer Placeholder 3"/>
          <p:cNvSpPr>
            <a:spLocks noGrp="1"/>
          </p:cNvSpPr>
          <p:nvPr>
            <p:ph type="ftr" sz="quarter" idx="11"/>
          </p:nvPr>
        </p:nvSpPr>
        <p:spPr>
          <a:xfrm>
            <a:off x="1928813" y="6453188"/>
            <a:ext cx="6118225" cy="190500"/>
          </a:xfrm>
        </p:spPr>
        <p:txBody>
          <a:bodyPr/>
          <a:lstStyle>
            <a:lvl1pPr algn="ctr">
              <a:defRPr/>
            </a:lvl1pPr>
          </a:lstStyle>
          <a:p>
            <a:r>
              <a:rPr lang="pt-BR" dirty="0" smtClean="0"/>
              <a:t>©  IFRS Foundation</a:t>
            </a:r>
            <a:endParaRPr lang="pt-BR" dirty="0"/>
          </a:p>
        </p:txBody>
      </p:sp>
    </p:spTree>
    <p:extLst>
      <p:ext uri="{BB962C8B-B14F-4D97-AF65-F5344CB8AC3E}">
        <p14:creationId xmlns:p14="http://schemas.microsoft.com/office/powerpoint/2010/main" val="26137324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lnSpc>
                <a:spcPct val="100000"/>
              </a:lnSpc>
              <a:defRPr/>
            </a:lvl1pPr>
            <a:lvl2pPr>
              <a:spcBef>
                <a:spcPts val="36"/>
              </a:spcBef>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6"/>
          <p:cNvSpPr>
            <a:spLocks noGrp="1" noChangeArrowheads="1"/>
          </p:cNvSpPr>
          <p:nvPr>
            <p:ph type="sldNum" sz="quarter" idx="11"/>
          </p:nvPr>
        </p:nvSpPr>
        <p:spPr>
          <a:ln/>
        </p:spPr>
        <p:txBody>
          <a:bodyPr/>
          <a:lstStyle>
            <a:lvl1pPr>
              <a:defRPr/>
            </a:lvl1pPr>
          </a:lstStyle>
          <a:p>
            <a:fld id="{5460A3FB-9367-40CD-AEB5-97AD27462D7E}" type="slidenum">
              <a:rPr lang="en-GB">
                <a:solidFill>
                  <a:srgbClr val="5F6062"/>
                </a:solidFill>
              </a:rPr>
              <a:pPr/>
              <a:t>‹#›</a:t>
            </a:fld>
            <a:endParaRPr lang="en-GB">
              <a:solidFill>
                <a:srgbClr val="5F6062"/>
              </a:solidFill>
            </a:endParaRPr>
          </a:p>
        </p:txBody>
      </p:sp>
      <p:sp>
        <p:nvSpPr>
          <p:cNvPr id="6" name="Footer Placeholder 3"/>
          <p:cNvSpPr>
            <a:spLocks noGrp="1"/>
          </p:cNvSpPr>
          <p:nvPr>
            <p:ph type="ftr" sz="quarter" idx="10"/>
          </p:nvPr>
        </p:nvSpPr>
        <p:spPr>
          <a:xfrm>
            <a:off x="1928813" y="6453188"/>
            <a:ext cx="6118225" cy="190500"/>
          </a:xfrm>
        </p:spPr>
        <p:txBody>
          <a:bodyPr/>
          <a:lstStyle>
            <a:lvl1pPr algn="ctr">
              <a:defRPr/>
            </a:lvl1pPr>
          </a:lstStyle>
          <a:p>
            <a:r>
              <a:rPr lang="pt-BR" dirty="0" smtClean="0"/>
              <a:t>©  IFRS Foundation</a:t>
            </a:r>
            <a:endParaRPr lang="pt-BR" dirty="0"/>
          </a:p>
        </p:txBody>
      </p:sp>
    </p:spTree>
    <p:extLst>
      <p:ext uri="{BB962C8B-B14F-4D97-AF65-F5344CB8AC3E}">
        <p14:creationId xmlns:p14="http://schemas.microsoft.com/office/powerpoint/2010/main" val="23671498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ingle Col Text - Sub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marL="0" indent="0">
              <a:lnSpc>
                <a:spcPct val="100000"/>
              </a:lnSpc>
              <a:buNone/>
              <a:defRPr b="1">
                <a:solidFill>
                  <a:schemeClr val="bg2"/>
                </a:solidFill>
              </a:defRPr>
            </a:lvl1pPr>
            <a:lvl2pPr marL="266700" indent="-266700">
              <a:lnSpc>
                <a:spcPct val="100000"/>
              </a:lnSpc>
              <a:spcBef>
                <a:spcPts val="936"/>
              </a:spcBef>
              <a:buClr>
                <a:schemeClr val="bg2"/>
              </a:buClr>
              <a:buFont typeface="Arial" pitchFamily="34" charset="0"/>
              <a:buChar char="•"/>
              <a:defRPr sz="2600"/>
            </a:lvl2pPr>
            <a:lvl3pPr marL="619125" indent="-266700">
              <a:defRPr sz="2400"/>
            </a:lvl3pPr>
            <a:lvl4pPr marL="990600" indent="-266700">
              <a:defRPr/>
            </a:lvl4pPr>
            <a:lvl5pPr marL="1352550" indent="-2667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6"/>
          <p:cNvSpPr>
            <a:spLocks noGrp="1" noChangeArrowheads="1"/>
          </p:cNvSpPr>
          <p:nvPr>
            <p:ph type="sldNum" sz="quarter" idx="11"/>
          </p:nvPr>
        </p:nvSpPr>
        <p:spPr>
          <a:ln/>
        </p:spPr>
        <p:txBody>
          <a:bodyPr/>
          <a:lstStyle>
            <a:lvl1pPr>
              <a:defRPr/>
            </a:lvl1pPr>
          </a:lstStyle>
          <a:p>
            <a:fld id="{B1C1AA67-B064-49E0-9F8F-E9C7F46DBB84}" type="slidenum">
              <a:rPr lang="en-GB">
                <a:solidFill>
                  <a:srgbClr val="5F6062"/>
                </a:solidFill>
              </a:rPr>
              <a:pPr/>
              <a:t>‹#›</a:t>
            </a:fld>
            <a:endParaRPr lang="en-GB">
              <a:solidFill>
                <a:srgbClr val="5F6062"/>
              </a:solidFill>
            </a:endParaRPr>
          </a:p>
        </p:txBody>
      </p:sp>
      <p:sp>
        <p:nvSpPr>
          <p:cNvPr id="6"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29244844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ullet Emphas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lvl1pPr marL="361950" indent="-361950">
              <a:lnSpc>
                <a:spcPct val="100000"/>
              </a:lnSpc>
              <a:buFont typeface="Wingdings" pitchFamily="2" charset="2"/>
              <a:buChar char="ü"/>
              <a:defRPr/>
            </a:lvl1pPr>
            <a:lvl2pPr marL="895350" indent="-361950">
              <a:spcBef>
                <a:spcPts val="936"/>
              </a:spcBef>
              <a:buClr>
                <a:schemeClr val="bg2"/>
              </a:buClr>
              <a:buFont typeface="Wingdings" pitchFamily="2" charset="2"/>
              <a:buChar char=""/>
              <a:defRPr sz="2400"/>
            </a:lvl2pPr>
            <a:lvl3pPr marL="1352550" indent="-266700">
              <a:defRPr sz="2200"/>
            </a:lvl3pPr>
            <a:lvl4pPr marL="1352550" indent="-266700">
              <a:tabLst/>
              <a:defRPr sz="2200"/>
            </a:lvl4pPr>
            <a:lvl5pPr marL="1352550" indent="-266700">
              <a:tabLst/>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6"/>
          <p:cNvSpPr>
            <a:spLocks noGrp="1" noChangeArrowheads="1"/>
          </p:cNvSpPr>
          <p:nvPr>
            <p:ph type="sldNum" sz="quarter" idx="11"/>
          </p:nvPr>
        </p:nvSpPr>
        <p:spPr>
          <a:ln/>
        </p:spPr>
        <p:txBody>
          <a:bodyPr/>
          <a:lstStyle>
            <a:lvl1pPr>
              <a:defRPr/>
            </a:lvl1pPr>
          </a:lstStyle>
          <a:p>
            <a:fld id="{55D6D089-7E91-4AB4-AC1A-CC664F5F1D09}" type="slidenum">
              <a:rPr lang="en-GB">
                <a:solidFill>
                  <a:srgbClr val="5F6062"/>
                </a:solidFill>
              </a:rPr>
              <a:pPr/>
              <a:t>‹#›</a:t>
            </a:fld>
            <a:endParaRPr lang="en-GB">
              <a:solidFill>
                <a:srgbClr val="5F6062"/>
              </a:solidFill>
            </a:endParaRPr>
          </a:p>
        </p:txBody>
      </p:sp>
      <p:sp>
        <p:nvSpPr>
          <p:cNvPr id="6"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6400345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5" name="Line 12"/>
          <p:cNvSpPr>
            <a:spLocks noChangeShapeType="1"/>
          </p:cNvSpPr>
          <p:nvPr/>
        </p:nvSpPr>
        <p:spPr bwMode="gray">
          <a:xfrm>
            <a:off x="358775" y="1042988"/>
            <a:ext cx="9180513" cy="0"/>
          </a:xfrm>
          <a:prstGeom prst="line">
            <a:avLst/>
          </a:prstGeom>
          <a:noFill/>
          <a:ln w="15240">
            <a:solidFill>
              <a:srgbClr val="AFAFB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sz="2400">
              <a:solidFill>
                <a:srgbClr val="5F6062"/>
              </a:solidFill>
              <a:latin typeface="Arial" charset="0"/>
              <a:ea typeface="ＭＳ Ｐゴシック" charset="-128"/>
            </a:endParaRPr>
          </a:p>
        </p:txBody>
      </p:sp>
      <p:sp>
        <p:nvSpPr>
          <p:cNvPr id="13" name="Rectangle 2"/>
          <p:cNvSpPr>
            <a:spLocks noGrp="1" noChangeArrowheads="1"/>
          </p:cNvSpPr>
          <p:nvPr>
            <p:ph type="ctrTitle"/>
          </p:nvPr>
        </p:nvSpPr>
        <p:spPr>
          <a:xfrm>
            <a:off x="3771901" y="1914525"/>
            <a:ext cx="5467350" cy="1951038"/>
          </a:xfrm>
        </p:spPr>
        <p:txBody>
          <a:bodyPr/>
          <a:lstStyle>
            <a:lvl1pPr algn="r">
              <a:defRPr sz="3800" b="0">
                <a:solidFill>
                  <a:schemeClr val="tx1"/>
                </a:solidFill>
              </a:defRPr>
            </a:lvl1pPr>
          </a:lstStyle>
          <a:p>
            <a:pPr lvl="0"/>
            <a:r>
              <a:rPr lang="en-US" noProof="0" smtClean="0"/>
              <a:t>Click to edit Master title style</a:t>
            </a:r>
            <a:endParaRPr lang="en-GB" noProof="0" smtClean="0"/>
          </a:p>
        </p:txBody>
      </p:sp>
      <p:sp>
        <p:nvSpPr>
          <p:cNvPr id="14" name="Rectangle 3"/>
          <p:cNvSpPr>
            <a:spLocks noGrp="1" noChangeArrowheads="1"/>
          </p:cNvSpPr>
          <p:nvPr>
            <p:ph type="subTitle" idx="1"/>
          </p:nvPr>
        </p:nvSpPr>
        <p:spPr>
          <a:xfrm>
            <a:off x="3771901" y="3962400"/>
            <a:ext cx="5467350" cy="528638"/>
          </a:xfrm>
        </p:spPr>
        <p:txBody>
          <a:bodyPr/>
          <a:lstStyle>
            <a:lvl1pPr marL="0" indent="0" algn="r">
              <a:lnSpc>
                <a:spcPct val="90000"/>
              </a:lnSpc>
              <a:buFontTx/>
              <a:buNone/>
              <a:defRPr sz="1500">
                <a:solidFill>
                  <a:schemeClr val="tx1"/>
                </a:solidFill>
              </a:defRPr>
            </a:lvl1pPr>
          </a:lstStyle>
          <a:p>
            <a:pPr lvl="0"/>
            <a:r>
              <a:rPr lang="en-US" noProof="0" smtClean="0"/>
              <a:t>Click to edit Master subtitle style</a:t>
            </a:r>
            <a:endParaRPr lang="en-GB" noProof="0" smtClean="0"/>
          </a:p>
        </p:txBody>
      </p:sp>
      <p:sp>
        <p:nvSpPr>
          <p:cNvPr id="11" name="Rectangle 4"/>
          <p:cNvSpPr>
            <a:spLocks noGrp="1" noChangeArrowheads="1"/>
          </p:cNvSpPr>
          <p:nvPr>
            <p:ph type="dt" sz="half" idx="11"/>
          </p:nvPr>
        </p:nvSpPr>
        <p:spPr bwMode="gray">
          <a:xfrm>
            <a:off x="760413" y="371475"/>
            <a:ext cx="1289050" cy="279400"/>
          </a:xfrm>
          <a:prstGeom prst="rect">
            <a:avLst/>
          </a:prstGeom>
          <a:extLst/>
        </p:spPr>
        <p:txBody>
          <a:bodyPr vert="horz" wrap="square" lIns="0" tIns="0" rIns="0" bIns="0" numCol="1" anchor="t" anchorCtr="0" compatLnSpc="1">
            <a:prstTxWarp prst="textNoShape">
              <a:avLst/>
            </a:prstTxWarp>
          </a:bodyPr>
          <a:lstStyle>
            <a:lvl1pPr>
              <a:defRPr sz="1200">
                <a:solidFill>
                  <a:srgbClr val="5F6062"/>
                </a:solidFill>
                <a:ea typeface="+mn-ea"/>
                <a:cs typeface="+mn-cs"/>
              </a:defRPr>
            </a:lvl1pPr>
          </a:lstStyle>
          <a:p>
            <a:pPr defTabSz="914400" fontAlgn="base">
              <a:spcBef>
                <a:spcPct val="0"/>
              </a:spcBef>
              <a:spcAft>
                <a:spcPct val="0"/>
              </a:spcAft>
              <a:defRPr/>
            </a:pPr>
            <a:endParaRPr lang="en-GB">
              <a:latin typeface="Arial" charset="0"/>
            </a:endParaRPr>
          </a:p>
        </p:txBody>
      </p:sp>
      <p:sp>
        <p:nvSpPr>
          <p:cNvPr id="12"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4219262710"/>
      </p:ext>
    </p:extLst>
  </p:cSld>
  <p:clrMapOvr>
    <a:overrideClrMapping bg1="lt1" tx1="dk1" bg2="lt2" tx2="dk2" accent1="accent1" accent2="accent2" accent3="accent3" accent4="accent4" accent5="accent5" accent6="accent6" hlink="hlink" folHlink="folHlink"/>
  </p:clrMapOvr>
  <p:transition xmlns:p14="http://schemas.microsoft.com/office/powerpoint/2010/main"/>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6537" y="1340768"/>
            <a:ext cx="4095502" cy="639762"/>
          </a:xfrm>
        </p:spPr>
        <p:txBody>
          <a:bodyPr anchor="b"/>
          <a:lstStyle>
            <a:lvl1pPr marL="0" indent="0">
              <a:buNone/>
              <a:defRPr sz="26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6537" y="2132856"/>
            <a:ext cx="4095502" cy="3951288"/>
          </a:xfrm>
        </p:spPr>
        <p:txBody>
          <a:bodyPr/>
          <a:lstStyle>
            <a:lvl1pPr>
              <a:spcBef>
                <a:spcPts val="936"/>
              </a:spcBef>
              <a:defRPr sz="2600"/>
            </a:lvl1pPr>
            <a:lvl2pPr>
              <a:defRPr sz="24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5032376" y="1340768"/>
            <a:ext cx="4241105" cy="639762"/>
          </a:xfrm>
        </p:spPr>
        <p:txBody>
          <a:bodyPr anchor="b"/>
          <a:lstStyle>
            <a:lvl1pPr marL="0" indent="0">
              <a:buNone/>
              <a:defRPr lang="en-US" sz="2600" b="1" dirty="0" smtClean="0">
                <a:solidFill>
                  <a:schemeClr val="bg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6" y="2132856"/>
            <a:ext cx="4241105" cy="3951288"/>
          </a:xfrm>
        </p:spPr>
        <p:txBody>
          <a:bodyPr/>
          <a:lstStyle>
            <a:lvl1pPr>
              <a:spcBef>
                <a:spcPts val="936"/>
              </a:spcBef>
              <a:defRPr sz="2600"/>
            </a:lvl1pPr>
            <a:lvl2pPr>
              <a:defRPr sz="24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1"/>
          <p:cNvSpPr>
            <a:spLocks noGrp="1"/>
          </p:cNvSpPr>
          <p:nvPr>
            <p:ph type="title"/>
          </p:nvPr>
        </p:nvSpPr>
        <p:spPr>
          <a:xfrm>
            <a:off x="755650" y="182563"/>
            <a:ext cx="7337425" cy="792162"/>
          </a:xfrm>
        </p:spPr>
        <p:txBody>
          <a:bodyPr/>
          <a:lstStyle/>
          <a:p>
            <a:r>
              <a:rPr lang="en-US" smtClean="0"/>
              <a:t>Click to edit Master title style</a:t>
            </a:r>
            <a:endParaRPr lang="en-GB" dirty="0"/>
          </a:p>
        </p:txBody>
      </p:sp>
      <p:sp>
        <p:nvSpPr>
          <p:cNvPr id="8" name="Rectangle 6"/>
          <p:cNvSpPr>
            <a:spLocks noGrp="1" noChangeArrowheads="1"/>
          </p:cNvSpPr>
          <p:nvPr>
            <p:ph type="sldNum" sz="quarter" idx="11"/>
          </p:nvPr>
        </p:nvSpPr>
        <p:spPr>
          <a:ln/>
        </p:spPr>
        <p:txBody>
          <a:bodyPr/>
          <a:lstStyle>
            <a:lvl1pPr>
              <a:defRPr/>
            </a:lvl1pPr>
          </a:lstStyle>
          <a:p>
            <a:fld id="{4792BE15-2587-42C2-B78E-85C56F46548F}" type="slidenum">
              <a:rPr lang="en-GB">
                <a:solidFill>
                  <a:srgbClr val="5F6062"/>
                </a:solidFill>
              </a:rPr>
              <a:pPr/>
              <a:t>‹#›</a:t>
            </a:fld>
            <a:endParaRPr lang="en-GB">
              <a:solidFill>
                <a:srgbClr val="5F6062"/>
              </a:solidFill>
            </a:endParaRPr>
          </a:p>
        </p:txBody>
      </p:sp>
      <p:sp>
        <p:nvSpPr>
          <p:cNvPr id="10"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29766576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13"/>
          <p:cNvSpPr>
            <a:spLocks noChangeArrowheads="1"/>
          </p:cNvSpPr>
          <p:nvPr/>
        </p:nvSpPr>
        <p:spPr bwMode="gray">
          <a:xfrm>
            <a:off x="8537575" y="0"/>
            <a:ext cx="719138" cy="10429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5F6062"/>
              </a:solidFill>
              <a:latin typeface="Arial" charset="0"/>
              <a:ea typeface="ＭＳ Ｐゴシック" charset="-128"/>
            </a:endParaRPr>
          </a:p>
        </p:txBody>
      </p:sp>
      <p:sp>
        <p:nvSpPr>
          <p:cNvPr id="6" name="Line 12"/>
          <p:cNvSpPr>
            <a:spLocks noChangeShapeType="1"/>
          </p:cNvSpPr>
          <p:nvPr/>
        </p:nvSpPr>
        <p:spPr bwMode="gray">
          <a:xfrm>
            <a:off x="358775" y="1042988"/>
            <a:ext cx="9180513" cy="0"/>
          </a:xfrm>
          <a:prstGeom prst="line">
            <a:avLst/>
          </a:prstGeom>
          <a:noFill/>
          <a:ln w="15240">
            <a:solidFill>
              <a:srgbClr val="AFAFB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sz="2400">
              <a:solidFill>
                <a:srgbClr val="5F6062"/>
              </a:solidFill>
              <a:latin typeface="Arial" charset="0"/>
              <a:ea typeface="ＭＳ Ｐゴシック" charset="-128"/>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58825" y="1438275"/>
            <a:ext cx="4050159" cy="4870450"/>
          </a:xfrm>
        </p:spPr>
        <p:txBody>
          <a:bodyPr/>
          <a:lstStyle>
            <a:lvl1pPr>
              <a:lnSpc>
                <a:spcPct val="100000"/>
              </a:lnSpc>
              <a:spcBef>
                <a:spcPts val="936"/>
              </a:spcBef>
              <a:defRPr sz="2600"/>
            </a:lvl1pPr>
            <a:lvl2pPr>
              <a:defRPr sz="24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187663" y="1438275"/>
            <a:ext cx="4050001" cy="4870450"/>
          </a:xfrm>
        </p:spPr>
        <p:txBody>
          <a:bodyPr/>
          <a:lstStyle>
            <a:lvl1pPr>
              <a:lnSpc>
                <a:spcPct val="100000"/>
              </a:lnSpc>
              <a:spcBef>
                <a:spcPts val="936"/>
              </a:spcBef>
              <a:defRPr sz="2600"/>
            </a:lvl1pPr>
            <a:lvl2pPr>
              <a:defRPr sz="24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5"/>
          <p:cNvSpPr>
            <a:spLocks noGrp="1"/>
          </p:cNvSpPr>
          <p:nvPr>
            <p:ph type="sldNum" sz="quarter" idx="11"/>
          </p:nvPr>
        </p:nvSpPr>
        <p:spPr/>
        <p:txBody>
          <a:bodyPr/>
          <a:lstStyle>
            <a:lvl1pPr>
              <a:defRPr/>
            </a:lvl1pPr>
          </a:lstStyle>
          <a:p>
            <a:fld id="{CDD44AE6-A716-4132-9D80-DC647E7333E9}" type="slidenum">
              <a:rPr lang="en-GB">
                <a:solidFill>
                  <a:srgbClr val="5F6062"/>
                </a:solidFill>
              </a:rPr>
              <a:pPr/>
              <a:t>‹#›</a:t>
            </a:fld>
            <a:endParaRPr lang="en-GB">
              <a:solidFill>
                <a:srgbClr val="5F6062"/>
              </a:solidFill>
            </a:endParaRPr>
          </a:p>
        </p:txBody>
      </p:sp>
      <p:sp>
        <p:nvSpPr>
          <p:cNvPr id="10"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235020235"/>
      </p:ext>
    </p:extLst>
  </p:cSld>
  <p:clrMapOvr>
    <a:overrideClrMapping bg1="lt1" tx1="dk1" bg2="lt2" tx2="dk2" accent1="accent1" accent2="accent2" accent3="accent3" accent4="accent4" accent5="accent5" accent6="accent6" hlink="hlink" folHlink="folHlink"/>
  </p:clrMapOvr>
  <p:transition xmlns:p14="http://schemas.microsoft.com/office/powerpoint/2010/main"/>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758827" y="1438275"/>
            <a:ext cx="3978151" cy="4870450"/>
          </a:xfrm>
        </p:spPr>
        <p:txBody>
          <a:bodyPr/>
          <a:lstStyle>
            <a:lvl1pPr marL="0" indent="0">
              <a:lnSpc>
                <a:spcPct val="100000"/>
              </a:lnSpc>
              <a:buNone/>
              <a:defRPr sz="2600"/>
            </a:lvl1pPr>
            <a:lvl2pPr marL="342900" indent="-342900">
              <a:spcBef>
                <a:spcPts val="36"/>
              </a:spcBef>
              <a:buClr>
                <a:schemeClr val="bg2"/>
              </a:buClr>
              <a:buFont typeface="Arial" pitchFamily="34" charset="0"/>
              <a:buChar char="•"/>
              <a:defRPr sz="2400"/>
            </a:lvl2pPr>
            <a:lvl3pPr marL="619125" indent="-266700">
              <a:defRPr sz="2200"/>
            </a:lvl3pPr>
            <a:lvl4pPr marL="990600" indent="-266700">
              <a:defRPr sz="2200"/>
            </a:lvl4pPr>
            <a:lvl5pPr marL="990600" indent="-266700">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Picture Placeholder 6"/>
          <p:cNvSpPr>
            <a:spLocks noGrp="1"/>
          </p:cNvSpPr>
          <p:nvPr>
            <p:ph type="pic" sz="quarter" idx="12"/>
          </p:nvPr>
        </p:nvSpPr>
        <p:spPr>
          <a:xfrm>
            <a:off x="4737101" y="1412875"/>
            <a:ext cx="4537075" cy="4895850"/>
          </a:xfrm>
        </p:spPr>
        <p:txBody>
          <a:bodyPr/>
          <a:lstStyle/>
          <a:p>
            <a:pPr lvl="0"/>
            <a:r>
              <a:rPr lang="en-US" noProof="0" smtClean="0"/>
              <a:t>Click icon to add picture</a:t>
            </a:r>
            <a:endParaRPr lang="en-GB" noProof="0"/>
          </a:p>
        </p:txBody>
      </p:sp>
      <p:sp>
        <p:nvSpPr>
          <p:cNvPr id="6" name="Rectangle 6"/>
          <p:cNvSpPr>
            <a:spLocks noGrp="1" noChangeArrowheads="1"/>
          </p:cNvSpPr>
          <p:nvPr>
            <p:ph type="sldNum" sz="quarter" idx="14"/>
          </p:nvPr>
        </p:nvSpPr>
        <p:spPr>
          <a:ln/>
        </p:spPr>
        <p:txBody>
          <a:bodyPr/>
          <a:lstStyle>
            <a:lvl1pPr>
              <a:defRPr/>
            </a:lvl1pPr>
          </a:lstStyle>
          <a:p>
            <a:fld id="{7B9E9C1D-BDE8-4CCE-8E5C-C0AD2A702739}" type="slidenum">
              <a:rPr lang="en-GB">
                <a:solidFill>
                  <a:srgbClr val="5F6062"/>
                </a:solidFill>
              </a:rPr>
              <a:pPr/>
              <a:t>‹#›</a:t>
            </a:fld>
            <a:endParaRPr lang="en-GB">
              <a:solidFill>
                <a:srgbClr val="5F6062"/>
              </a:solidFill>
            </a:endParaRPr>
          </a:p>
        </p:txBody>
      </p:sp>
      <p:sp>
        <p:nvSpPr>
          <p:cNvPr id="8"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25865562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8FD72B6-8325-9944-ADB8-D90ADEB664A8}" type="datetimeFigureOut">
              <a:rPr lang="en-US" smtClean="0"/>
              <a:t>07/03/17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36259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6"/>
          <p:cNvSpPr>
            <a:spLocks noGrp="1" noChangeArrowheads="1"/>
          </p:cNvSpPr>
          <p:nvPr>
            <p:ph type="sldNum" sz="quarter" idx="11"/>
          </p:nvPr>
        </p:nvSpPr>
        <p:spPr>
          <a:ln/>
        </p:spPr>
        <p:txBody>
          <a:bodyPr/>
          <a:lstStyle>
            <a:lvl1pPr>
              <a:defRPr/>
            </a:lvl1pPr>
          </a:lstStyle>
          <a:p>
            <a:fld id="{0A883149-21D5-4593-99F1-9130053ED1A1}" type="slidenum">
              <a:rPr lang="en-GB">
                <a:solidFill>
                  <a:srgbClr val="5F6062"/>
                </a:solidFill>
              </a:rPr>
              <a:pPr/>
              <a:t>‹#›</a:t>
            </a:fld>
            <a:endParaRPr lang="en-GB">
              <a:solidFill>
                <a:srgbClr val="5F6062"/>
              </a:solidFill>
            </a:endParaRPr>
          </a:p>
        </p:txBody>
      </p:sp>
      <p:sp>
        <p:nvSpPr>
          <p:cNvPr id="5"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24306013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Chart Placeholder 6"/>
          <p:cNvSpPr>
            <a:spLocks noGrp="1"/>
          </p:cNvSpPr>
          <p:nvPr>
            <p:ph type="chart" sz="quarter" idx="12"/>
          </p:nvPr>
        </p:nvSpPr>
        <p:spPr>
          <a:xfrm>
            <a:off x="1784648" y="1988840"/>
            <a:ext cx="5832648" cy="4176464"/>
          </a:xfrm>
        </p:spPr>
        <p:txBody>
          <a:bodyPr/>
          <a:lstStyle/>
          <a:p>
            <a:pPr lvl="0"/>
            <a:r>
              <a:rPr lang="en-US" noProof="0" smtClean="0"/>
              <a:t>Click icon to add chart</a:t>
            </a:r>
            <a:endParaRPr lang="en-GB" noProof="0"/>
          </a:p>
        </p:txBody>
      </p:sp>
      <p:sp>
        <p:nvSpPr>
          <p:cNvPr id="5" name="Rectangle 6"/>
          <p:cNvSpPr>
            <a:spLocks noGrp="1" noChangeArrowheads="1"/>
          </p:cNvSpPr>
          <p:nvPr>
            <p:ph type="sldNum" sz="quarter" idx="14"/>
          </p:nvPr>
        </p:nvSpPr>
        <p:spPr>
          <a:ln/>
        </p:spPr>
        <p:txBody>
          <a:bodyPr/>
          <a:lstStyle>
            <a:lvl1pPr>
              <a:defRPr/>
            </a:lvl1pPr>
          </a:lstStyle>
          <a:p>
            <a:fld id="{BD359CB6-6D6A-41F8-B89F-F16BDB380B0F}" type="slidenum">
              <a:rPr lang="en-GB">
                <a:solidFill>
                  <a:srgbClr val="5F6062"/>
                </a:solidFill>
              </a:rPr>
              <a:pPr/>
              <a:t>‹#›</a:t>
            </a:fld>
            <a:endParaRPr lang="en-GB">
              <a:solidFill>
                <a:srgbClr val="5F6062"/>
              </a:solidFill>
            </a:endParaRPr>
          </a:p>
        </p:txBody>
      </p:sp>
      <p:sp>
        <p:nvSpPr>
          <p:cNvPr id="8" name="Footer Placeholder 3"/>
          <p:cNvSpPr>
            <a:spLocks noGrp="1"/>
          </p:cNvSpPr>
          <p:nvPr>
            <p:ph type="ftr" sz="quarter" idx="10"/>
          </p:nvPr>
        </p:nvSpPr>
        <p:spPr>
          <a:xfrm>
            <a:off x="1928813" y="6453188"/>
            <a:ext cx="6118225" cy="190500"/>
          </a:xfrm>
        </p:spPr>
        <p:txBody>
          <a:bodyPr/>
          <a:lstStyle>
            <a:lvl1pPr algn="ctr">
              <a:defRPr/>
            </a:lvl1pPr>
          </a:lstStyle>
          <a:p>
            <a:r>
              <a:rPr lang="pt-BR" smtClean="0"/>
              <a:t>©  IFRS Foundation</a:t>
            </a:r>
            <a:endParaRPr lang="pt-BR"/>
          </a:p>
        </p:txBody>
      </p:sp>
    </p:spTree>
    <p:extLst>
      <p:ext uri="{BB962C8B-B14F-4D97-AF65-F5344CB8AC3E}">
        <p14:creationId xmlns:p14="http://schemas.microsoft.com/office/powerpoint/2010/main" val="12838306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88FD72B6-8325-9944-ADB8-D90ADEB664A8}" type="datetimeFigureOut">
              <a:rPr lang="en-US" smtClean="0"/>
              <a:t>07/03/17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41266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88FD72B6-8325-9944-ADB8-D90ADEB664A8}" type="datetimeFigureOut">
              <a:rPr lang="en-US" smtClean="0"/>
              <a:t>07/03/17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302233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88FD72B6-8325-9944-ADB8-D90ADEB664A8}" type="datetimeFigureOut">
              <a:rPr lang="en-US" smtClean="0"/>
              <a:t>07/03/17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391144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88FD72B6-8325-9944-ADB8-D90ADEB664A8}" type="datetimeFigureOut">
              <a:rPr lang="en-US" smtClean="0"/>
              <a:t>07/03/17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401849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D72B6-8325-9944-ADB8-D90ADEB664A8}" type="datetimeFigureOut">
              <a:rPr lang="en-US" smtClean="0"/>
              <a:t>07/03/17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123402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88FD72B6-8325-9944-ADB8-D90ADEB664A8}" type="datetimeFigureOut">
              <a:rPr lang="en-US" smtClean="0"/>
              <a:t>07/03/17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173857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88FD72B6-8325-9944-ADB8-D90ADEB664A8}" type="datetimeFigureOut">
              <a:rPr lang="en-US" smtClean="0"/>
              <a:t>07/03/17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34CBE-7A08-0747-922A-4880387BF954}" type="slidenum">
              <a:rPr lang="en-US" smtClean="0"/>
              <a:t>‹#›</a:t>
            </a:fld>
            <a:endParaRPr lang="en-US"/>
          </a:p>
        </p:txBody>
      </p:sp>
    </p:spTree>
    <p:extLst>
      <p:ext uri="{BB962C8B-B14F-4D97-AF65-F5344CB8AC3E}">
        <p14:creationId xmlns:p14="http://schemas.microsoft.com/office/powerpoint/2010/main" val="16964159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D72B6-8325-9944-ADB8-D90ADEB664A8}" type="datetimeFigureOut">
              <a:rPr lang="en-US" smtClean="0"/>
              <a:t>07/03/17</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34CBE-7A08-0747-922A-4880387BF954}" type="slidenum">
              <a:rPr lang="en-US" smtClean="0"/>
              <a:t>‹#›</a:t>
            </a:fld>
            <a:endParaRPr lang="en-US"/>
          </a:p>
        </p:txBody>
      </p:sp>
    </p:spTree>
    <p:extLst>
      <p:ext uri="{BB962C8B-B14F-4D97-AF65-F5344CB8AC3E}">
        <p14:creationId xmlns:p14="http://schemas.microsoft.com/office/powerpoint/2010/main" val="117955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gray">
          <a:xfrm>
            <a:off x="758825" y="1438275"/>
            <a:ext cx="8497888"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2"/>
          <p:cNvSpPr>
            <a:spLocks noGrp="1" noChangeArrowheads="1"/>
          </p:cNvSpPr>
          <p:nvPr>
            <p:ph type="title"/>
          </p:nvPr>
        </p:nvSpPr>
        <p:spPr bwMode="gray">
          <a:xfrm>
            <a:off x="755650" y="182563"/>
            <a:ext cx="73374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GB" smtClean="0"/>
          </a:p>
        </p:txBody>
      </p:sp>
      <p:sp>
        <p:nvSpPr>
          <p:cNvPr id="1030" name="Rectangle 6"/>
          <p:cNvSpPr>
            <a:spLocks noGrp="1" noChangeArrowheads="1"/>
          </p:cNvSpPr>
          <p:nvPr>
            <p:ph type="sldNum" sz="quarter" idx="4"/>
          </p:nvPr>
        </p:nvSpPr>
        <p:spPr bwMode="gray">
          <a:xfrm>
            <a:off x="8553451" y="711200"/>
            <a:ext cx="684213" cy="196850"/>
          </a:xfrm>
          <a:prstGeom prst="rect">
            <a:avLst/>
          </a:prstGeom>
          <a:noFill/>
          <a:ln>
            <a:noFill/>
          </a:ln>
          <a:effectLst/>
          <a:extLst/>
        </p:spPr>
        <p:txBody>
          <a:bodyPr vert="horz" wrap="square" lIns="0" tIns="0" rIns="0" bIns="0" numCol="1" anchor="t" anchorCtr="0" compatLnSpc="1">
            <a:prstTxWarp prst="textNoShape">
              <a:avLst/>
            </a:prstTxWarp>
          </a:bodyPr>
          <a:lstStyle>
            <a:lvl1pPr algn="ctr">
              <a:defRPr sz="1600">
                <a:solidFill>
                  <a:schemeClr val="tx1"/>
                </a:solidFill>
              </a:defRPr>
            </a:lvl1pPr>
          </a:lstStyle>
          <a:p>
            <a:pPr defTabSz="914400" fontAlgn="base">
              <a:spcBef>
                <a:spcPct val="0"/>
              </a:spcBef>
              <a:spcAft>
                <a:spcPct val="0"/>
              </a:spcAft>
            </a:pPr>
            <a:fld id="{FFDF01F6-1B21-404F-89FC-C1729DF9497D}" type="slidenum">
              <a:rPr lang="en-GB" smtClean="0">
                <a:solidFill>
                  <a:srgbClr val="5F6062"/>
                </a:solidFill>
                <a:latin typeface="Arial" charset="0"/>
                <a:ea typeface="ＭＳ Ｐゴシック" charset="-128"/>
              </a:rPr>
              <a:pPr defTabSz="914400" fontAlgn="base">
                <a:spcBef>
                  <a:spcPct val="0"/>
                </a:spcBef>
                <a:spcAft>
                  <a:spcPct val="0"/>
                </a:spcAft>
              </a:pPr>
              <a:t>‹#›</a:t>
            </a:fld>
            <a:endParaRPr lang="en-GB">
              <a:solidFill>
                <a:srgbClr val="5F6062"/>
              </a:solidFill>
              <a:latin typeface="Arial" charset="0"/>
              <a:ea typeface="ＭＳ Ｐゴシック" charset="-128"/>
            </a:endParaRPr>
          </a:p>
        </p:txBody>
      </p:sp>
      <p:sp>
        <p:nvSpPr>
          <p:cNvPr id="1031" name="Line 12"/>
          <p:cNvSpPr>
            <a:spLocks noChangeShapeType="1"/>
          </p:cNvSpPr>
          <p:nvPr/>
        </p:nvSpPr>
        <p:spPr bwMode="gray">
          <a:xfrm>
            <a:off x="358775" y="1042988"/>
            <a:ext cx="9180513" cy="0"/>
          </a:xfrm>
          <a:prstGeom prst="line">
            <a:avLst/>
          </a:prstGeom>
          <a:noFill/>
          <a:ln w="15240">
            <a:solidFill>
              <a:srgbClr val="AFAFB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GB" sz="2400">
              <a:solidFill>
                <a:srgbClr val="5F6062"/>
              </a:solidFill>
              <a:latin typeface="Arial" charset="0"/>
              <a:ea typeface="ＭＳ Ｐゴシック" charset="-128"/>
            </a:endParaRPr>
          </a:p>
        </p:txBody>
      </p:sp>
      <p:sp>
        <p:nvSpPr>
          <p:cNvPr id="8" name="Footer Placeholder 3"/>
          <p:cNvSpPr>
            <a:spLocks noGrp="1"/>
          </p:cNvSpPr>
          <p:nvPr>
            <p:ph type="ftr" sz="quarter" idx="3"/>
          </p:nvPr>
        </p:nvSpPr>
        <p:spPr>
          <a:xfrm>
            <a:off x="1928813" y="6453188"/>
            <a:ext cx="6118225" cy="190500"/>
          </a:xfrm>
          <a:prstGeom prst="rect">
            <a:avLst/>
          </a:prstGeom>
          <a:ln>
            <a:miter lim="800000"/>
            <a:headEnd/>
            <a:tailEnd/>
          </a:ln>
        </p:spPr>
        <p:txBody>
          <a:bodyPr vert="horz" wrap="square" lIns="0" tIns="0" rIns="0" bIns="0" numCol="1" anchor="t" anchorCtr="0" compatLnSpc="1">
            <a:prstTxWarp prst="textNoShape">
              <a:avLst/>
            </a:prstTxWarp>
          </a:bodyPr>
          <a:lstStyle>
            <a:lvl1pPr>
              <a:defRPr lang="en-GB" sz="1000" smtClean="0">
                <a:solidFill>
                  <a:srgbClr val="5F6062"/>
                </a:solidFill>
                <a:ea typeface="+mn-ea"/>
                <a:cs typeface="Arial" charset="0"/>
              </a:defRPr>
            </a:lvl1pPr>
          </a:lstStyle>
          <a:p>
            <a:pPr algn="ctr" defTabSz="914400" fontAlgn="base">
              <a:spcBef>
                <a:spcPct val="0"/>
              </a:spcBef>
              <a:spcAft>
                <a:spcPct val="0"/>
              </a:spcAft>
            </a:pPr>
            <a:r>
              <a:rPr lang="pt-BR">
                <a:latin typeface="Arial" charset="0"/>
              </a:rPr>
              <a:t>©  IFRS Foundation</a:t>
            </a:r>
            <a:endParaRPr lang="pt-BR">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xmlns:p14="http://schemas.microsoft.com/office/powerpoint/2010/main"/>
  <p:timing>
    <p:tnLst>
      <p:par>
        <p:cTn xmlns:p14="http://schemas.microsoft.com/office/powerpoint/2010/main" id="1" dur="indefinite" restart="never" nodeType="tmRoot"/>
      </p:par>
    </p:tnLst>
  </p:timing>
  <p:hf hdr="0" dt="0"/>
  <p:txStyles>
    <p:titleStyle>
      <a:lvl1pPr algn="l" rtl="0" eaLnBrk="1" fontAlgn="base" hangingPunct="1">
        <a:lnSpc>
          <a:spcPct val="90000"/>
        </a:lnSpc>
        <a:spcBef>
          <a:spcPct val="0"/>
        </a:spcBef>
        <a:spcAft>
          <a:spcPct val="0"/>
        </a:spcAft>
        <a:defRPr sz="3200" b="1">
          <a:solidFill>
            <a:schemeClr val="tx1"/>
          </a:solidFill>
          <a:latin typeface="+mj-lt"/>
          <a:ea typeface="ＭＳ Ｐゴシック" charset="-128"/>
          <a:cs typeface="+mj-cs"/>
        </a:defRPr>
      </a:lvl1pPr>
      <a:lvl2pPr algn="l" rtl="0" eaLnBrk="1" fontAlgn="base" hangingPunct="1">
        <a:lnSpc>
          <a:spcPct val="90000"/>
        </a:lnSpc>
        <a:spcBef>
          <a:spcPct val="0"/>
        </a:spcBef>
        <a:spcAft>
          <a:spcPct val="0"/>
        </a:spcAft>
        <a:defRPr sz="3200" b="1">
          <a:solidFill>
            <a:schemeClr val="tx1"/>
          </a:solidFill>
          <a:latin typeface="Arial" charset="0"/>
          <a:ea typeface="ＭＳ Ｐゴシック" charset="-128"/>
        </a:defRPr>
      </a:lvl2pPr>
      <a:lvl3pPr algn="l" rtl="0" eaLnBrk="1" fontAlgn="base" hangingPunct="1">
        <a:lnSpc>
          <a:spcPct val="90000"/>
        </a:lnSpc>
        <a:spcBef>
          <a:spcPct val="0"/>
        </a:spcBef>
        <a:spcAft>
          <a:spcPct val="0"/>
        </a:spcAft>
        <a:defRPr sz="3200" b="1">
          <a:solidFill>
            <a:schemeClr val="tx1"/>
          </a:solidFill>
          <a:latin typeface="Arial" charset="0"/>
          <a:ea typeface="ＭＳ Ｐゴシック" charset="-128"/>
        </a:defRPr>
      </a:lvl3pPr>
      <a:lvl4pPr algn="l" rtl="0" eaLnBrk="1" fontAlgn="base" hangingPunct="1">
        <a:lnSpc>
          <a:spcPct val="90000"/>
        </a:lnSpc>
        <a:spcBef>
          <a:spcPct val="0"/>
        </a:spcBef>
        <a:spcAft>
          <a:spcPct val="0"/>
        </a:spcAft>
        <a:defRPr sz="3200" b="1">
          <a:solidFill>
            <a:schemeClr val="tx1"/>
          </a:solidFill>
          <a:latin typeface="Arial" charset="0"/>
          <a:ea typeface="ＭＳ Ｐゴシック" charset="-128"/>
        </a:defRPr>
      </a:lvl4pPr>
      <a:lvl5pPr algn="l" rtl="0" eaLnBrk="1" fontAlgn="base" hangingPunct="1">
        <a:lnSpc>
          <a:spcPct val="90000"/>
        </a:lnSpc>
        <a:spcBef>
          <a:spcPct val="0"/>
        </a:spcBef>
        <a:spcAft>
          <a:spcPct val="0"/>
        </a:spcAft>
        <a:defRPr sz="3200" b="1">
          <a:solidFill>
            <a:schemeClr val="tx1"/>
          </a:solidFill>
          <a:latin typeface="Arial" charset="0"/>
          <a:ea typeface="ＭＳ Ｐゴシック" charset="-128"/>
        </a:defRPr>
      </a:lvl5pPr>
      <a:lvl6pPr marL="457200" algn="l" rtl="0" eaLnBrk="1" fontAlgn="base" hangingPunct="1">
        <a:lnSpc>
          <a:spcPct val="90000"/>
        </a:lnSpc>
        <a:spcBef>
          <a:spcPct val="0"/>
        </a:spcBef>
        <a:spcAft>
          <a:spcPct val="0"/>
        </a:spcAft>
        <a:defRPr sz="3200" b="1">
          <a:solidFill>
            <a:schemeClr val="tx1"/>
          </a:solidFill>
          <a:latin typeface="Arial" charset="0"/>
        </a:defRPr>
      </a:lvl6pPr>
      <a:lvl7pPr marL="914400" algn="l" rtl="0" eaLnBrk="1" fontAlgn="base" hangingPunct="1">
        <a:lnSpc>
          <a:spcPct val="90000"/>
        </a:lnSpc>
        <a:spcBef>
          <a:spcPct val="0"/>
        </a:spcBef>
        <a:spcAft>
          <a:spcPct val="0"/>
        </a:spcAft>
        <a:defRPr sz="3200" b="1">
          <a:solidFill>
            <a:schemeClr val="tx1"/>
          </a:solidFill>
          <a:latin typeface="Arial" charset="0"/>
        </a:defRPr>
      </a:lvl7pPr>
      <a:lvl8pPr marL="1371600" algn="l" rtl="0" eaLnBrk="1" fontAlgn="base" hangingPunct="1">
        <a:lnSpc>
          <a:spcPct val="90000"/>
        </a:lnSpc>
        <a:spcBef>
          <a:spcPct val="0"/>
        </a:spcBef>
        <a:spcAft>
          <a:spcPct val="0"/>
        </a:spcAft>
        <a:defRPr sz="3200" b="1">
          <a:solidFill>
            <a:schemeClr val="tx1"/>
          </a:solidFill>
          <a:latin typeface="Arial" charset="0"/>
        </a:defRPr>
      </a:lvl8pPr>
      <a:lvl9pPr marL="1828800" algn="l" rtl="0" eaLnBrk="1" fontAlgn="base" hangingPunct="1">
        <a:lnSpc>
          <a:spcPct val="90000"/>
        </a:lnSpc>
        <a:spcBef>
          <a:spcPct val="0"/>
        </a:spcBef>
        <a:spcAft>
          <a:spcPct val="0"/>
        </a:spcAft>
        <a:defRPr sz="3200" b="1">
          <a:solidFill>
            <a:schemeClr val="tx1"/>
          </a:solidFill>
          <a:latin typeface="Arial" charset="0"/>
        </a:defRPr>
      </a:lvl9pPr>
    </p:titleStyle>
    <p:bodyStyle>
      <a:lvl1pPr marL="266700" indent="-266700" algn="l" rtl="0" eaLnBrk="1" fontAlgn="base" hangingPunct="1">
        <a:spcBef>
          <a:spcPct val="30000"/>
        </a:spcBef>
        <a:spcAft>
          <a:spcPct val="0"/>
        </a:spcAft>
        <a:buClr>
          <a:schemeClr val="bg2"/>
        </a:buClr>
        <a:buChar char="•"/>
        <a:defRPr sz="2600">
          <a:solidFill>
            <a:schemeClr val="tx1"/>
          </a:solidFill>
          <a:latin typeface="+mn-lt"/>
          <a:ea typeface="ＭＳ Ｐゴシック" charset="-128"/>
          <a:cs typeface="+mn-cs"/>
        </a:defRPr>
      </a:lvl1pPr>
      <a:lvl2pPr marL="809625" indent="-266700" algn="l" rtl="0" eaLnBrk="1" fontAlgn="base" hangingPunct="1">
        <a:lnSpc>
          <a:spcPct val="110000"/>
        </a:lnSpc>
        <a:spcBef>
          <a:spcPct val="0"/>
        </a:spcBef>
        <a:spcAft>
          <a:spcPct val="0"/>
        </a:spcAft>
        <a:buClr>
          <a:schemeClr val="tx1"/>
        </a:buClr>
        <a:buFont typeface="Arial" charset="0"/>
        <a:buChar char="–"/>
        <a:defRPr sz="2400">
          <a:solidFill>
            <a:schemeClr val="tx1"/>
          </a:solidFill>
          <a:latin typeface="+mn-lt"/>
          <a:ea typeface="ＭＳ Ｐゴシック" charset="-128"/>
        </a:defRPr>
      </a:lvl2pPr>
      <a:lvl3pPr marL="1343025"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ea typeface="ＭＳ Ｐゴシック" charset="-128"/>
        </a:defRPr>
      </a:lvl3pPr>
      <a:lvl4pPr marL="18859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ea typeface="ＭＳ Ｐゴシック" charset="-128"/>
        </a:defRPr>
      </a:lvl4pPr>
      <a:lvl5pPr marL="24193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ea typeface="ＭＳ Ｐゴシック" charset="-128"/>
        </a:defRPr>
      </a:lvl5pPr>
      <a:lvl6pPr marL="28765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defRPr>
      </a:lvl6pPr>
      <a:lvl7pPr marL="33337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defRPr>
      </a:lvl7pPr>
      <a:lvl8pPr marL="37909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defRPr>
      </a:lvl8pPr>
      <a:lvl9pPr marL="4248150" indent="-266700" algn="l" rtl="0" eaLnBrk="1" fontAlgn="base" hangingPunct="1">
        <a:lnSpc>
          <a:spcPct val="110000"/>
        </a:lnSpc>
        <a:spcBef>
          <a:spcPct val="0"/>
        </a:spcBef>
        <a:spcAft>
          <a:spcPct val="0"/>
        </a:spcAft>
        <a:buClr>
          <a:schemeClr val="tx1"/>
        </a:buClr>
        <a:buFont typeface="Arial" charset="0"/>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ifrs.org/Use-around-the-world/Education/Pages/Education.a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A86045 Accounting and Financial Reporting</a:t>
            </a:r>
            <a:endParaRPr lang="en-US" dirty="0"/>
          </a:p>
        </p:txBody>
      </p:sp>
      <p:sp>
        <p:nvSpPr>
          <p:cNvPr id="3" name="Subtitle 2"/>
          <p:cNvSpPr>
            <a:spLocks noGrp="1"/>
          </p:cNvSpPr>
          <p:nvPr>
            <p:ph type="subTitle" idx="1"/>
          </p:nvPr>
        </p:nvSpPr>
        <p:spPr/>
        <p:txBody>
          <a:bodyPr/>
          <a:lstStyle/>
          <a:p>
            <a:r>
              <a:rPr lang="en-US" dirty="0" smtClean="0"/>
              <a:t>IFRS 15 Revenues From Contracts With Customers - Examples</a:t>
            </a:r>
            <a:endParaRPr lang="en-US" dirty="0"/>
          </a:p>
        </p:txBody>
      </p:sp>
    </p:spTree>
    <p:extLst>
      <p:ext uri="{BB962C8B-B14F-4D97-AF65-F5344CB8AC3E}">
        <p14:creationId xmlns:p14="http://schemas.microsoft.com/office/powerpoint/2010/main" val="7893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a:bodyPr>
          <a:lstStyle/>
          <a:p>
            <a:r>
              <a:rPr lang="en-GB" sz="2800" b="0" dirty="0" smtClean="0"/>
              <a:t>Example 8:</a:t>
            </a:r>
            <a:r>
              <a:rPr lang="en-GB" sz="2800" b="0" baseline="30000" dirty="0" smtClean="0"/>
              <a:t>*</a:t>
            </a:r>
            <a:r>
              <a:rPr lang="en-GB" sz="2800" b="0" dirty="0" smtClean="0"/>
              <a:t>Identifying performance obligations</a:t>
            </a:r>
            <a:br>
              <a:rPr lang="en-GB" sz="2800" b="0" dirty="0" smtClean="0"/>
            </a:br>
            <a:r>
              <a:rPr lang="en-GB" sz="2800" b="0" i="1" dirty="0"/>
              <a:t>Determining whether goods or services are distinct</a:t>
            </a:r>
            <a:endParaRPr lang="en-GB" sz="2800" b="0" i="1" dirty="0" smtClean="0"/>
          </a:p>
        </p:txBody>
      </p:sp>
      <p:sp>
        <p:nvSpPr>
          <p:cNvPr id="6147" name="Rectangle 14"/>
          <p:cNvSpPr>
            <a:spLocks noGrp="1" noChangeArrowheads="1"/>
          </p:cNvSpPr>
          <p:nvPr>
            <p:ph type="body" idx="1"/>
          </p:nvPr>
        </p:nvSpPr>
        <p:spPr>
          <a:xfrm>
            <a:off x="272483" y="1125340"/>
            <a:ext cx="9217023" cy="5039965"/>
          </a:xfrm>
        </p:spPr>
        <p:txBody>
          <a:bodyPr/>
          <a:lstStyle/>
          <a:p>
            <a:pPr marL="0" indent="0">
              <a:buNone/>
            </a:pPr>
            <a:r>
              <a:rPr lang="en-GB" sz="2400" i="1" dirty="0" smtClean="0"/>
              <a:t>Case </a:t>
            </a:r>
            <a:r>
              <a:rPr lang="en-GB" sz="2400" i="1" dirty="0"/>
              <a:t>B—Significant </a:t>
            </a:r>
            <a:r>
              <a:rPr lang="en-GB" sz="2400" i="1" dirty="0" smtClean="0"/>
              <a:t>customisation</a:t>
            </a:r>
          </a:p>
          <a:p>
            <a:r>
              <a:rPr lang="en-GB" sz="2400" kern="1200" dirty="0" smtClean="0">
                <a:latin typeface="Arial" charset="0"/>
              </a:rPr>
              <a:t>The </a:t>
            </a:r>
            <a:r>
              <a:rPr lang="en-GB" sz="2400" kern="1200" dirty="0">
                <a:latin typeface="Arial" charset="0"/>
              </a:rPr>
              <a:t>promised goods and services are the same as in Case A, except that the contract specifies that, as part of the installation service, the software is to be substantially customised to add significant new functionality to enable the software to interface with other customised software applications used by the customer.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customised installation service can be provided by other entities</a:t>
            </a:r>
            <a:r>
              <a:rPr lang="en-GB" sz="2400" kern="1200" dirty="0" smtClean="0">
                <a:latin typeface="Arial" charset="0"/>
              </a:rPr>
              <a:t>.</a:t>
            </a:r>
            <a:endParaRPr lang="en-GB" sz="24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10</a:t>
            </a:fld>
            <a:endParaRPr lang="en-GB">
              <a:solidFill>
                <a:srgbClr val="5F6062"/>
              </a:solidFill>
            </a:endParaRPr>
          </a:p>
        </p:txBody>
      </p:sp>
    </p:spTree>
    <p:extLst>
      <p:ext uri="{BB962C8B-B14F-4D97-AF65-F5344CB8AC3E}">
        <p14:creationId xmlns:p14="http://schemas.microsoft.com/office/powerpoint/2010/main" val="29102678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9:</a:t>
            </a:r>
            <a:r>
              <a:rPr lang="en-GB" sz="2800" b="0" baseline="30000" dirty="0" smtClean="0"/>
              <a:t>* </a:t>
            </a:r>
            <a:r>
              <a:rPr lang="en-GB" sz="2800" b="0" dirty="0" smtClean="0"/>
              <a:t>Variable consideration</a:t>
            </a:r>
            <a:br>
              <a:rPr lang="en-GB" sz="2800" b="0" dirty="0" smtClean="0"/>
            </a:br>
            <a:r>
              <a:rPr lang="en-GB" sz="2800" b="0" i="1" dirty="0"/>
              <a:t>Estimating variable consideration</a:t>
            </a:r>
            <a:endParaRPr lang="en-GB" sz="2800" b="0" i="1" dirty="0" smtClean="0"/>
          </a:p>
        </p:txBody>
      </p:sp>
      <p:sp>
        <p:nvSpPr>
          <p:cNvPr id="6147" name="Rectangle 14"/>
          <p:cNvSpPr>
            <a:spLocks noGrp="1" noChangeArrowheads="1"/>
          </p:cNvSpPr>
          <p:nvPr>
            <p:ph type="body" idx="1"/>
          </p:nvPr>
        </p:nvSpPr>
        <p:spPr>
          <a:xfrm>
            <a:off x="272480" y="1268760"/>
            <a:ext cx="9361040" cy="5039965"/>
          </a:xfrm>
        </p:spPr>
        <p:txBody>
          <a:bodyPr/>
          <a:lstStyle/>
          <a:p>
            <a:r>
              <a:rPr lang="en-GB" sz="2400" kern="1200" dirty="0" smtClean="0">
                <a:latin typeface="Arial" charset="0"/>
              </a:rPr>
              <a:t>A </a:t>
            </a:r>
            <a:r>
              <a:rPr lang="en-GB" sz="2400" kern="1200" dirty="0">
                <a:latin typeface="Arial" charset="0"/>
              </a:rPr>
              <a:t>contract with a customer to build a customised asset. </a:t>
            </a:r>
            <a:endParaRPr lang="en-GB" sz="2400" kern="1200" dirty="0" smtClean="0">
              <a:latin typeface="Arial" charset="0"/>
            </a:endParaRPr>
          </a:p>
          <a:p>
            <a:pPr lvl="1"/>
            <a:r>
              <a:rPr lang="en-GB" sz="2000" kern="1200" dirty="0" smtClean="0">
                <a:latin typeface="Arial" charset="0"/>
              </a:rPr>
              <a:t>Promise to </a:t>
            </a:r>
            <a:r>
              <a:rPr lang="en-GB" sz="2000" kern="1200" dirty="0">
                <a:latin typeface="Arial" charset="0"/>
              </a:rPr>
              <a:t>transfer the asset </a:t>
            </a:r>
            <a:r>
              <a:rPr lang="en-GB" sz="2000" kern="1200" dirty="0" smtClean="0">
                <a:latin typeface="Times New Roman"/>
                <a:cs typeface="Times New Roman"/>
              </a:rPr>
              <a:t>→ </a:t>
            </a:r>
            <a:r>
              <a:rPr lang="en-GB" sz="2000" kern="1200" dirty="0" smtClean="0">
                <a:latin typeface="Arial" charset="0"/>
              </a:rPr>
              <a:t>performance obligation satisfied </a:t>
            </a:r>
            <a:r>
              <a:rPr lang="en-GB" sz="2000" kern="1200" dirty="0">
                <a:latin typeface="Arial" charset="0"/>
              </a:rPr>
              <a:t>over time. </a:t>
            </a:r>
            <a:endParaRPr lang="en-GB" sz="2000" kern="1200" dirty="0" smtClean="0">
              <a:latin typeface="Arial" charset="0"/>
            </a:endParaRPr>
          </a:p>
          <a:p>
            <a:r>
              <a:rPr lang="en-GB" sz="2400" kern="1200" dirty="0" smtClean="0">
                <a:latin typeface="Arial" charset="0"/>
              </a:rPr>
              <a:t>Promised consideration = CU2.5 million </a:t>
            </a:r>
            <a:r>
              <a:rPr lang="en-GB" sz="2400" kern="1200" dirty="0" smtClean="0">
                <a:latin typeface="Times New Roman"/>
                <a:cs typeface="Times New Roman"/>
              </a:rPr>
              <a:t>→ </a:t>
            </a:r>
            <a:r>
              <a:rPr lang="en-GB" sz="2400" kern="1200" dirty="0" smtClean="0">
                <a:latin typeface="Arial" charset="0"/>
              </a:rPr>
              <a:t>reduced </a:t>
            </a:r>
            <a:r>
              <a:rPr lang="en-GB" sz="2400" kern="1200" dirty="0">
                <a:latin typeface="Arial" charset="0"/>
              </a:rPr>
              <a:t>or increased depending on the timing of </a:t>
            </a:r>
            <a:r>
              <a:rPr lang="en-GB" sz="2400" kern="1200" dirty="0" smtClean="0">
                <a:latin typeface="Arial" charset="0"/>
              </a:rPr>
              <a:t>completion: </a:t>
            </a:r>
          </a:p>
          <a:p>
            <a:pPr lvl="1"/>
            <a:r>
              <a:rPr lang="en-GB" sz="2000" kern="1200" dirty="0" smtClean="0">
                <a:latin typeface="Arial" charset="0"/>
              </a:rPr>
              <a:t>For each </a:t>
            </a:r>
            <a:r>
              <a:rPr lang="en-GB" sz="2000" kern="1200" dirty="0">
                <a:latin typeface="Arial" charset="0"/>
              </a:rPr>
              <a:t>day after 31 March 20X7 that the asset is </a:t>
            </a:r>
            <a:r>
              <a:rPr lang="en-GB" sz="2000" kern="1200" dirty="0" smtClean="0">
                <a:latin typeface="Arial" charset="0"/>
              </a:rPr>
              <a:t>incomplete: reduced </a:t>
            </a:r>
            <a:r>
              <a:rPr lang="en-GB" sz="2000" kern="1200" dirty="0">
                <a:latin typeface="Arial" charset="0"/>
              </a:rPr>
              <a:t>by CU10,000. </a:t>
            </a:r>
            <a:endParaRPr lang="en-GB" sz="2000" kern="1200" dirty="0" smtClean="0">
              <a:latin typeface="Arial" charset="0"/>
            </a:endParaRPr>
          </a:p>
          <a:p>
            <a:pPr lvl="1"/>
            <a:r>
              <a:rPr lang="en-GB" sz="2000" kern="1200" dirty="0" smtClean="0">
                <a:latin typeface="Arial" charset="0"/>
              </a:rPr>
              <a:t>For </a:t>
            </a:r>
            <a:r>
              <a:rPr lang="en-GB" sz="2000" kern="1200" dirty="0">
                <a:latin typeface="Arial" charset="0"/>
              </a:rPr>
              <a:t>each day before 31 March 20X7 that the asset is </a:t>
            </a:r>
            <a:r>
              <a:rPr lang="en-GB" sz="2000" kern="1200" dirty="0" smtClean="0">
                <a:latin typeface="Arial" charset="0"/>
              </a:rPr>
              <a:t>complete: increased </a:t>
            </a:r>
            <a:r>
              <a:rPr lang="en-GB" sz="2000" kern="1200" dirty="0">
                <a:latin typeface="Arial" charset="0"/>
              </a:rPr>
              <a:t>by </a:t>
            </a:r>
            <a:r>
              <a:rPr lang="en-GB" sz="2000" kern="1200" dirty="0" smtClean="0">
                <a:latin typeface="Arial" charset="0"/>
              </a:rPr>
              <a:t>CU10,000.</a:t>
            </a:r>
          </a:p>
          <a:p>
            <a:pPr lvl="1"/>
            <a:r>
              <a:rPr lang="en-GB" sz="2000" kern="1200" dirty="0" smtClean="0">
                <a:latin typeface="Arial" charset="0"/>
              </a:rPr>
              <a:t>upon </a:t>
            </a:r>
            <a:r>
              <a:rPr lang="en-GB" sz="2000" kern="1200" dirty="0">
                <a:latin typeface="Arial" charset="0"/>
              </a:rPr>
              <a:t>completion of the asset, a third party will inspect the asset and assign a rating based on metrics that are defined in the contract. </a:t>
            </a:r>
            <a:endParaRPr lang="en-GB" sz="2000" kern="1200" dirty="0" smtClean="0">
              <a:latin typeface="Arial" charset="0"/>
            </a:endParaRPr>
          </a:p>
          <a:p>
            <a:pPr lvl="2">
              <a:buFont typeface="Courier New" panose="02070309020205020404" pitchFamily="49" charset="0"/>
              <a:buChar char="o"/>
            </a:pPr>
            <a:r>
              <a:rPr lang="en-GB" sz="1800" kern="1200" dirty="0" smtClean="0">
                <a:latin typeface="Arial" charset="0"/>
              </a:rPr>
              <a:t>If receives </a:t>
            </a:r>
            <a:r>
              <a:rPr lang="en-GB" sz="1800" kern="1200" dirty="0">
                <a:latin typeface="Arial" charset="0"/>
              </a:rPr>
              <a:t>a specified </a:t>
            </a:r>
            <a:r>
              <a:rPr lang="en-GB" sz="1800" kern="1200" dirty="0" smtClean="0">
                <a:latin typeface="Arial" charset="0"/>
              </a:rPr>
              <a:t>rating </a:t>
            </a:r>
            <a:r>
              <a:rPr lang="en-GB" sz="1800" kern="1200" dirty="0" smtClean="0">
                <a:latin typeface="Times New Roman"/>
                <a:cs typeface="Times New Roman"/>
              </a:rPr>
              <a:t>→ </a:t>
            </a:r>
            <a:r>
              <a:rPr lang="en-GB" sz="1800" kern="1200" dirty="0" smtClean="0">
                <a:latin typeface="Arial" charset="0"/>
              </a:rPr>
              <a:t>entitled to CU150,000 incentive bonus.</a:t>
            </a:r>
            <a:endParaRPr lang="en-GB" sz="18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11</a:t>
            </a:fld>
            <a:endParaRPr lang="en-GB">
              <a:solidFill>
                <a:srgbClr val="5F6062"/>
              </a:solidFill>
            </a:endParaRPr>
          </a:p>
        </p:txBody>
      </p:sp>
    </p:spTree>
    <p:extLst>
      <p:ext uri="{BB962C8B-B14F-4D97-AF65-F5344CB8AC3E}">
        <p14:creationId xmlns:p14="http://schemas.microsoft.com/office/powerpoint/2010/main" val="2794784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88" y="182563"/>
            <a:ext cx="8712968" cy="792162"/>
          </a:xfrm>
        </p:spPr>
        <p:txBody>
          <a:bodyPr>
            <a:normAutofit/>
          </a:bodyPr>
          <a:lstStyle/>
          <a:p>
            <a:r>
              <a:rPr lang="en-GB" sz="2400" b="0" dirty="0" smtClean="0"/>
              <a:t>Example 10:</a:t>
            </a:r>
            <a:r>
              <a:rPr lang="en-GB" sz="2400" b="0" baseline="30000" dirty="0" smtClean="0"/>
              <a:t>* </a:t>
            </a:r>
            <a:r>
              <a:rPr lang="en-GB" sz="2400" b="0" dirty="0" smtClean="0"/>
              <a:t>Constraining estimates of variable consideration</a:t>
            </a:r>
            <a:br>
              <a:rPr lang="en-GB" sz="2400" b="0" dirty="0" smtClean="0"/>
            </a:br>
            <a:r>
              <a:rPr lang="en-GB" sz="2400" b="0" i="1" dirty="0"/>
              <a:t>Volume discount incentive</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normAutofit lnSpcReduction="10000"/>
          </a:bodyPr>
          <a:lstStyle/>
          <a:p>
            <a:r>
              <a:rPr lang="en-GB" sz="2400" kern="1200" dirty="0">
                <a:latin typeface="Arial" charset="0"/>
              </a:rPr>
              <a:t>1 January 20X8 </a:t>
            </a:r>
            <a:r>
              <a:rPr lang="en-GB" sz="2400" kern="1200" dirty="0" smtClean="0">
                <a:latin typeface="Arial" charset="0"/>
              </a:rPr>
              <a:t>: sell </a:t>
            </a:r>
            <a:r>
              <a:rPr lang="en-GB" sz="2400" kern="1200" dirty="0">
                <a:latin typeface="Arial" charset="0"/>
              </a:rPr>
              <a:t>Product A for CU100 per unit. </a:t>
            </a:r>
            <a:endParaRPr lang="en-GB" sz="2400" kern="1200" dirty="0" smtClean="0">
              <a:latin typeface="Arial" charset="0"/>
            </a:endParaRPr>
          </a:p>
          <a:p>
            <a:r>
              <a:rPr lang="en-GB" sz="2400" kern="1200" dirty="0" smtClean="0">
                <a:latin typeface="Arial" charset="0"/>
              </a:rPr>
              <a:t>If </a:t>
            </a:r>
            <a:r>
              <a:rPr lang="en-GB" sz="2400" kern="1200" dirty="0">
                <a:latin typeface="Arial" charset="0"/>
              </a:rPr>
              <a:t>the customer purchases more than 1,000 units </a:t>
            </a:r>
            <a:r>
              <a:rPr lang="en-GB" sz="2400" kern="1200" dirty="0" smtClean="0">
                <a:latin typeface="Arial" charset="0"/>
              </a:rPr>
              <a:t>in </a:t>
            </a:r>
            <a:r>
              <a:rPr lang="en-GB" sz="2400" kern="1200" dirty="0">
                <a:latin typeface="Arial" charset="0"/>
              </a:rPr>
              <a:t>a calendar </a:t>
            </a:r>
            <a:r>
              <a:rPr lang="en-GB" sz="2400" kern="1200" dirty="0" smtClean="0">
                <a:latin typeface="Arial" charset="0"/>
              </a:rPr>
              <a:t>year </a:t>
            </a:r>
            <a:r>
              <a:rPr lang="en-GB" sz="2400" kern="1200" dirty="0" smtClean="0">
                <a:latin typeface="Times New Roman"/>
                <a:cs typeface="Times New Roman"/>
              </a:rPr>
              <a:t>→  </a:t>
            </a:r>
            <a:r>
              <a:rPr lang="en-GB" sz="2400" kern="1200" dirty="0" smtClean="0">
                <a:latin typeface="Arial" charset="0"/>
              </a:rPr>
              <a:t>price </a:t>
            </a:r>
            <a:r>
              <a:rPr lang="en-GB" sz="2400" kern="1200" dirty="0">
                <a:latin typeface="Arial" charset="0"/>
              </a:rPr>
              <a:t>per unit is retrospectively reduced to CU90 per </a:t>
            </a:r>
            <a:r>
              <a:rPr lang="en-GB" sz="2400" kern="1200" dirty="0" smtClean="0">
                <a:latin typeface="Arial" charset="0"/>
              </a:rPr>
              <a:t>unit (variable consideration). </a:t>
            </a:r>
          </a:p>
          <a:p>
            <a:r>
              <a:rPr lang="en-GB" sz="2400" kern="1200" dirty="0" smtClean="0">
                <a:latin typeface="Arial" charset="0"/>
              </a:rPr>
              <a:t>First quarter </a:t>
            </a:r>
            <a:r>
              <a:rPr lang="en-GB" sz="2400" kern="1200" dirty="0">
                <a:latin typeface="Arial" charset="0"/>
              </a:rPr>
              <a:t>ended 31 March </a:t>
            </a:r>
            <a:r>
              <a:rPr lang="en-GB" sz="2400" kern="1200" dirty="0" smtClean="0">
                <a:latin typeface="Arial" charset="0"/>
              </a:rPr>
              <a:t>20X8: sells </a:t>
            </a:r>
            <a:r>
              <a:rPr lang="en-GB" sz="2400" kern="1200" dirty="0">
                <a:latin typeface="Arial" charset="0"/>
              </a:rPr>
              <a:t>75 </a:t>
            </a:r>
            <a:r>
              <a:rPr lang="en-GB" sz="2400" kern="1200" dirty="0" smtClean="0">
                <a:latin typeface="Arial" charset="0"/>
              </a:rPr>
              <a:t>units </a:t>
            </a:r>
          </a:p>
          <a:p>
            <a:pPr lvl="1"/>
            <a:r>
              <a:rPr lang="en-GB" sz="2200" kern="1200" dirty="0" smtClean="0">
                <a:latin typeface="Arial" charset="0"/>
              </a:rPr>
              <a:t>Estimate: purchases </a:t>
            </a:r>
            <a:r>
              <a:rPr lang="en-GB" sz="2200" kern="1200" dirty="0">
                <a:latin typeface="Arial" charset="0"/>
              </a:rPr>
              <a:t>will not exceed </a:t>
            </a:r>
            <a:r>
              <a:rPr lang="en-GB" sz="2200" kern="1200" dirty="0" smtClean="0">
                <a:latin typeface="Arial" charset="0"/>
              </a:rPr>
              <a:t>1,000-unit threshold required for volume discount.</a:t>
            </a:r>
            <a:endParaRPr lang="en-GB" sz="2200" kern="1200" dirty="0">
              <a:latin typeface="Arial" charset="0"/>
            </a:endParaRPr>
          </a:p>
          <a:p>
            <a:r>
              <a:rPr lang="en-GB" sz="2400" kern="1200" dirty="0" smtClean="0">
                <a:latin typeface="Arial" charset="0"/>
              </a:rPr>
              <a:t>May 20X8: the customer </a:t>
            </a:r>
            <a:r>
              <a:rPr lang="en-GB" sz="2400" kern="1200" dirty="0">
                <a:latin typeface="Arial" charset="0"/>
              </a:rPr>
              <a:t>acquires another </a:t>
            </a:r>
            <a:r>
              <a:rPr lang="en-GB" sz="2400" kern="1200" dirty="0" smtClean="0">
                <a:latin typeface="Arial" charset="0"/>
              </a:rPr>
              <a:t>company</a:t>
            </a:r>
          </a:p>
          <a:p>
            <a:pPr lvl="1"/>
            <a:r>
              <a:rPr lang="en-GB" sz="2200" kern="1200" dirty="0" smtClean="0">
                <a:latin typeface="Arial" charset="0"/>
              </a:rPr>
              <a:t>Second quarter </a:t>
            </a:r>
            <a:r>
              <a:rPr lang="en-GB" sz="2200" kern="1200" dirty="0">
                <a:latin typeface="Arial" charset="0"/>
              </a:rPr>
              <a:t>ended 30 June </a:t>
            </a:r>
            <a:r>
              <a:rPr lang="en-GB" sz="2200" kern="1200" dirty="0" smtClean="0">
                <a:latin typeface="Arial" charset="0"/>
              </a:rPr>
              <a:t>20X8: sells </a:t>
            </a:r>
            <a:r>
              <a:rPr lang="en-GB" sz="2200" kern="1200" dirty="0">
                <a:latin typeface="Arial" charset="0"/>
              </a:rPr>
              <a:t>an additional 500 units of Product A to the </a:t>
            </a:r>
            <a:r>
              <a:rPr lang="en-GB" sz="2200" kern="1200" dirty="0" smtClean="0">
                <a:latin typeface="Arial" charset="0"/>
              </a:rPr>
              <a:t>customer.</a:t>
            </a:r>
          </a:p>
          <a:p>
            <a:pPr lvl="1"/>
            <a:r>
              <a:rPr lang="en-GB" sz="2200" kern="1200" dirty="0" smtClean="0">
                <a:latin typeface="Arial" charset="0"/>
              </a:rPr>
              <a:t>Estimate: purchases </a:t>
            </a:r>
            <a:r>
              <a:rPr lang="en-GB" sz="2200" kern="1200" dirty="0">
                <a:latin typeface="Arial" charset="0"/>
              </a:rPr>
              <a:t>will exceed </a:t>
            </a:r>
            <a:r>
              <a:rPr lang="en-GB" sz="2200" kern="1200" dirty="0" smtClean="0">
                <a:latin typeface="Arial" charset="0"/>
              </a:rPr>
              <a:t>1,000-unit threshold for </a:t>
            </a:r>
            <a:r>
              <a:rPr lang="en-GB" sz="2200" kern="1200" dirty="0">
                <a:latin typeface="Arial" charset="0"/>
              </a:rPr>
              <a:t>the calendar </a:t>
            </a:r>
            <a:r>
              <a:rPr lang="en-GB" sz="2200" kern="1200" dirty="0" smtClean="0">
                <a:latin typeface="Arial" charset="0"/>
              </a:rPr>
              <a:t>year and entity will </a:t>
            </a:r>
            <a:r>
              <a:rPr lang="en-GB" sz="2200" kern="1200" dirty="0">
                <a:latin typeface="Arial" charset="0"/>
              </a:rPr>
              <a:t>be required to retrospectively reduce the price per unit to CU90</a:t>
            </a:r>
            <a:r>
              <a:rPr lang="en-GB" sz="2200" kern="1200" dirty="0" smtClean="0">
                <a:latin typeface="Arial" charset="0"/>
              </a:rPr>
              <a:t>.</a:t>
            </a:r>
            <a:endParaRPr lang="en-GB" sz="22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24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12</a:t>
            </a:fld>
            <a:endParaRPr lang="en-GB">
              <a:solidFill>
                <a:srgbClr val="5F6062"/>
              </a:solidFill>
            </a:endParaRPr>
          </a:p>
        </p:txBody>
      </p:sp>
    </p:spTree>
    <p:extLst>
      <p:ext uri="{BB962C8B-B14F-4D97-AF65-F5344CB8AC3E}">
        <p14:creationId xmlns:p14="http://schemas.microsoft.com/office/powerpoint/2010/main" val="41394025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11:</a:t>
            </a:r>
            <a:r>
              <a:rPr lang="en-GB" sz="2400" b="0" baseline="30000" dirty="0" smtClean="0"/>
              <a:t>* </a:t>
            </a:r>
            <a:r>
              <a:rPr lang="en-GB" sz="2400" b="0" dirty="0" smtClean="0"/>
              <a:t>The existence of a significant financing component in the contract</a:t>
            </a:r>
            <a:br>
              <a:rPr lang="en-GB" sz="2400" b="0" dirty="0" smtClean="0"/>
            </a:br>
            <a:r>
              <a:rPr lang="en-GB" sz="2400" b="0" i="1" dirty="0"/>
              <a:t>Significant financing component and right of return</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entity sells </a:t>
            </a:r>
            <a:r>
              <a:rPr lang="en-GB" sz="2400" kern="1200" dirty="0">
                <a:latin typeface="Arial" charset="0"/>
              </a:rPr>
              <a:t>a </a:t>
            </a:r>
            <a:r>
              <a:rPr lang="en-GB" sz="2400" kern="1200" dirty="0" smtClean="0">
                <a:latin typeface="Arial" charset="0"/>
              </a:rPr>
              <a:t>new product for </a:t>
            </a:r>
            <a:r>
              <a:rPr lang="en-GB" sz="2400" kern="1200" dirty="0">
                <a:latin typeface="Arial" charset="0"/>
              </a:rPr>
              <a:t>CU121 </a:t>
            </a:r>
            <a:r>
              <a:rPr lang="en-GB" sz="2400" kern="1200" dirty="0" smtClean="0">
                <a:latin typeface="Arial" charset="0"/>
              </a:rPr>
              <a:t>payable </a:t>
            </a:r>
            <a:r>
              <a:rPr lang="en-GB" sz="2400" kern="1200" dirty="0">
                <a:latin typeface="Arial" charset="0"/>
              </a:rPr>
              <a:t>24 months after </a:t>
            </a:r>
            <a:r>
              <a:rPr lang="en-GB" sz="2400" kern="1200" dirty="0" smtClean="0">
                <a:latin typeface="Arial" charset="0"/>
              </a:rPr>
              <a:t>delivery</a:t>
            </a:r>
            <a:r>
              <a:rPr lang="en-GB" sz="2400" kern="1200" dirty="0">
                <a:latin typeface="Arial" charset="0"/>
              </a:rPr>
              <a:t> </a:t>
            </a:r>
            <a:r>
              <a:rPr lang="en-GB" sz="2400" kern="1200" dirty="0" smtClean="0">
                <a:latin typeface="Times New Roman"/>
                <a:cs typeface="Times New Roman"/>
              </a:rPr>
              <a:t>→ </a:t>
            </a:r>
            <a:r>
              <a:rPr lang="en-GB" sz="2400" kern="1200" dirty="0" smtClean="0">
                <a:latin typeface="Arial" charset="0"/>
              </a:rPr>
              <a:t>customer </a:t>
            </a:r>
            <a:r>
              <a:rPr lang="en-GB" sz="2400" kern="1200" dirty="0">
                <a:latin typeface="Arial" charset="0"/>
              </a:rPr>
              <a:t>obtains control </a:t>
            </a:r>
            <a:r>
              <a:rPr lang="en-GB" sz="2400" kern="1200" dirty="0" smtClean="0">
                <a:latin typeface="Arial" charset="0"/>
              </a:rPr>
              <a:t>at inception</a:t>
            </a:r>
            <a:r>
              <a:rPr lang="en-GB" sz="2400" kern="1200" dirty="0">
                <a:latin typeface="Arial" charset="0"/>
              </a:rPr>
              <a:t>. </a:t>
            </a:r>
            <a:endParaRPr lang="en-GB" sz="2400" kern="1200" dirty="0" smtClean="0">
              <a:latin typeface="Arial" charset="0"/>
            </a:endParaRPr>
          </a:p>
          <a:p>
            <a:r>
              <a:rPr lang="en-GB" sz="2400" kern="1200" dirty="0" smtClean="0">
                <a:latin typeface="Arial" charset="0"/>
              </a:rPr>
              <a:t>Customer can return </a:t>
            </a:r>
            <a:r>
              <a:rPr lang="en-GB" sz="2400" kern="1200" dirty="0">
                <a:latin typeface="Arial" charset="0"/>
              </a:rPr>
              <a:t>the product within 90 days. </a:t>
            </a:r>
            <a:endParaRPr lang="en-GB" sz="2400" kern="1200" dirty="0" smtClean="0">
              <a:latin typeface="Arial" charset="0"/>
            </a:endParaRPr>
          </a:p>
          <a:p>
            <a:r>
              <a:rPr lang="en-GB" sz="2400" kern="1200" dirty="0" smtClean="0">
                <a:latin typeface="Arial" charset="0"/>
              </a:rPr>
              <a:t>Because the </a:t>
            </a:r>
            <a:r>
              <a:rPr lang="en-GB" sz="2400" kern="1200" dirty="0">
                <a:latin typeface="Arial" charset="0"/>
              </a:rPr>
              <a:t>product is </a:t>
            </a:r>
            <a:r>
              <a:rPr lang="en-GB" sz="2400" kern="1200" dirty="0" smtClean="0">
                <a:latin typeface="Arial" charset="0"/>
              </a:rPr>
              <a:t>new, the </a:t>
            </a:r>
            <a:r>
              <a:rPr lang="en-GB" sz="2400" kern="1200" dirty="0">
                <a:latin typeface="Arial" charset="0"/>
              </a:rPr>
              <a:t>entity has no relevant historical evidence of product returns or other available market </a:t>
            </a:r>
            <a:r>
              <a:rPr lang="en-GB" sz="2400" kern="1200" dirty="0" smtClean="0">
                <a:latin typeface="Arial" charset="0"/>
              </a:rPr>
              <a:t>evidence.</a:t>
            </a:r>
          </a:p>
          <a:p>
            <a:r>
              <a:rPr lang="en-GB" sz="2400" kern="1200" dirty="0" smtClean="0">
                <a:latin typeface="Arial" charset="0"/>
              </a:rPr>
              <a:t>Cash selling </a:t>
            </a:r>
            <a:r>
              <a:rPr lang="en-GB" sz="2400" kern="1200" dirty="0">
                <a:latin typeface="Arial" charset="0"/>
              </a:rPr>
              <a:t>price </a:t>
            </a:r>
            <a:r>
              <a:rPr lang="en-GB" sz="2400" kern="1200" dirty="0" smtClean="0">
                <a:latin typeface="Arial" charset="0"/>
              </a:rPr>
              <a:t>= CU100</a:t>
            </a:r>
            <a:r>
              <a:rPr lang="en-GB" sz="2400" kern="1200" dirty="0">
                <a:latin typeface="Arial" charset="0"/>
              </a:rPr>
              <a:t>, which represents the amount that the customer would pay upon delivery for the same product sold under otherwise identical terms and conditions as at contract inception. </a:t>
            </a:r>
            <a:endParaRPr lang="en-GB" sz="2400" kern="1200" dirty="0" smtClean="0">
              <a:latin typeface="Arial" charset="0"/>
            </a:endParaRPr>
          </a:p>
          <a:p>
            <a:r>
              <a:rPr lang="en-GB" sz="2400" kern="1200" dirty="0" smtClean="0">
                <a:latin typeface="Arial" charset="0"/>
              </a:rPr>
              <a:t>Cost of </a:t>
            </a:r>
            <a:r>
              <a:rPr lang="en-GB" sz="2400" kern="1200" dirty="0">
                <a:latin typeface="Arial" charset="0"/>
              </a:rPr>
              <a:t>the product </a:t>
            </a:r>
            <a:r>
              <a:rPr lang="en-GB" sz="2400" kern="1200" dirty="0" smtClean="0">
                <a:latin typeface="Arial" charset="0"/>
              </a:rPr>
              <a:t>= CU80.</a:t>
            </a:r>
            <a:endParaRPr lang="en-GB" sz="24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13</a:t>
            </a:fld>
            <a:endParaRPr lang="en-GB">
              <a:solidFill>
                <a:srgbClr val="5F6062"/>
              </a:solidFill>
            </a:endParaRPr>
          </a:p>
        </p:txBody>
      </p:sp>
    </p:spTree>
    <p:extLst>
      <p:ext uri="{BB962C8B-B14F-4D97-AF65-F5344CB8AC3E}">
        <p14:creationId xmlns:p14="http://schemas.microsoft.com/office/powerpoint/2010/main" val="38585812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12:</a:t>
            </a:r>
            <a:r>
              <a:rPr lang="en-GB" sz="2400" b="0" baseline="30000" dirty="0" smtClean="0"/>
              <a:t>* </a:t>
            </a:r>
            <a:r>
              <a:rPr lang="en-GB" sz="2400" b="0" dirty="0" smtClean="0"/>
              <a:t>The existence of a significant financing component in the contract</a:t>
            </a:r>
            <a:br>
              <a:rPr lang="en-GB" sz="2400" b="0" dirty="0" smtClean="0"/>
            </a:br>
            <a:r>
              <a:rPr lang="en-GB" sz="2400" b="0" i="1" dirty="0"/>
              <a:t>Withheld payments on a long-term contract</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GB" sz="2800" kern="1200" dirty="0" smtClean="0">
                <a:latin typeface="Arial" charset="0"/>
              </a:rPr>
              <a:t>An entity enters </a:t>
            </a:r>
            <a:r>
              <a:rPr lang="en-GB" sz="2800" kern="1200" dirty="0">
                <a:latin typeface="Arial" charset="0"/>
              </a:rPr>
              <a:t>into a contract </a:t>
            </a:r>
            <a:r>
              <a:rPr lang="en-GB" sz="2800" kern="1200" dirty="0" smtClean="0">
                <a:latin typeface="Times New Roman"/>
                <a:cs typeface="Times New Roman"/>
              </a:rPr>
              <a:t>→ </a:t>
            </a:r>
            <a:r>
              <a:rPr lang="en-GB" sz="2800" kern="1200" dirty="0" smtClean="0">
                <a:latin typeface="Arial" charset="0"/>
              </a:rPr>
              <a:t>construct a </a:t>
            </a:r>
            <a:r>
              <a:rPr lang="en-GB" sz="2800" kern="1200" dirty="0">
                <a:latin typeface="Arial" charset="0"/>
              </a:rPr>
              <a:t>building that includes scheduled milestone payments for the performance by the entity throughout the contract term of three years</a:t>
            </a:r>
            <a:r>
              <a:rPr lang="en-GB" sz="2800" kern="1200" dirty="0" smtClean="0">
                <a:latin typeface="Arial" charset="0"/>
              </a:rPr>
              <a:t>.</a:t>
            </a:r>
          </a:p>
          <a:p>
            <a:r>
              <a:rPr lang="en-GB" sz="2800" kern="1200" dirty="0" smtClean="0">
                <a:latin typeface="Arial" charset="0"/>
              </a:rPr>
              <a:t>The </a:t>
            </a:r>
            <a:r>
              <a:rPr lang="en-GB" sz="2800" kern="1200" dirty="0">
                <a:latin typeface="Arial" charset="0"/>
              </a:rPr>
              <a:t>performance obligation will be satisfied over time and the milestone payments are scheduled to coincide with the entity’s expected performance. </a:t>
            </a:r>
            <a:endParaRPr lang="en-GB" sz="2800" kern="1200" dirty="0" smtClean="0">
              <a:latin typeface="Arial" charset="0"/>
            </a:endParaRPr>
          </a:p>
          <a:p>
            <a:r>
              <a:rPr lang="en-GB" sz="2800" kern="1200" dirty="0" smtClean="0">
                <a:latin typeface="Arial" charset="0"/>
              </a:rPr>
              <a:t>The </a:t>
            </a:r>
            <a:r>
              <a:rPr lang="en-GB" sz="2800" kern="1200" dirty="0">
                <a:latin typeface="Arial" charset="0"/>
              </a:rPr>
              <a:t>contract provides that a specified percentage of each milestone payment is to be withheld (</a:t>
            </a:r>
            <a:r>
              <a:rPr lang="en-GB" sz="2800" kern="1200" dirty="0" err="1">
                <a:latin typeface="Arial" charset="0"/>
              </a:rPr>
              <a:t>ie</a:t>
            </a:r>
            <a:r>
              <a:rPr lang="en-GB" sz="2800" kern="1200" dirty="0">
                <a:latin typeface="Arial" charset="0"/>
              </a:rPr>
              <a:t> retained) by the customer throughout the arrangement and paid to the entity only when the building is complete</a:t>
            </a:r>
            <a:r>
              <a:rPr lang="en-GB" sz="2800" kern="1200" dirty="0" smtClean="0">
                <a:latin typeface="Arial" charset="0"/>
              </a:rPr>
              <a:t>.</a:t>
            </a:r>
            <a:endParaRPr lang="en-GB" sz="28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27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14</a:t>
            </a:fld>
            <a:endParaRPr lang="en-GB">
              <a:solidFill>
                <a:srgbClr val="5F6062"/>
              </a:solidFill>
            </a:endParaRPr>
          </a:p>
        </p:txBody>
      </p:sp>
    </p:spTree>
    <p:extLst>
      <p:ext uri="{BB962C8B-B14F-4D97-AF65-F5344CB8AC3E}">
        <p14:creationId xmlns:p14="http://schemas.microsoft.com/office/powerpoint/2010/main" val="10610530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13:</a:t>
            </a:r>
            <a:r>
              <a:rPr lang="en-GB" sz="2400" b="0" baseline="30000" dirty="0" smtClean="0"/>
              <a:t>* </a:t>
            </a:r>
            <a:r>
              <a:rPr lang="en-GB" sz="2400" b="0" dirty="0" smtClean="0"/>
              <a:t>The existence of a significant financing component in the contract</a:t>
            </a:r>
            <a:br>
              <a:rPr lang="en-GB" sz="2400" b="0" dirty="0" smtClean="0"/>
            </a:br>
            <a:r>
              <a:rPr lang="en-GB" sz="2400" b="0" i="1" dirty="0"/>
              <a:t>Advance payment and assessment of the discount rate</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800" kern="1200" dirty="0" smtClean="0">
                <a:latin typeface="Arial" charset="0"/>
              </a:rPr>
              <a:t>An entity enters </a:t>
            </a:r>
            <a:r>
              <a:rPr lang="en-GB" sz="2800" kern="1200" dirty="0">
                <a:latin typeface="Arial" charset="0"/>
              </a:rPr>
              <a:t>into a contract with a customer to sell an asset. </a:t>
            </a:r>
            <a:endParaRPr lang="en-GB" sz="2800" kern="1200" dirty="0" smtClean="0">
              <a:latin typeface="Arial" charset="0"/>
            </a:endParaRPr>
          </a:p>
          <a:p>
            <a:r>
              <a:rPr lang="en-GB" sz="2800" kern="1200" dirty="0" smtClean="0">
                <a:latin typeface="Arial" charset="0"/>
              </a:rPr>
              <a:t>Control will </a:t>
            </a:r>
            <a:r>
              <a:rPr lang="en-GB" sz="2800" kern="1200" dirty="0">
                <a:latin typeface="Arial" charset="0"/>
              </a:rPr>
              <a:t>transfer </a:t>
            </a:r>
            <a:r>
              <a:rPr lang="en-GB" sz="2800" kern="1200" dirty="0" smtClean="0">
                <a:latin typeface="Arial" charset="0"/>
              </a:rPr>
              <a:t>in </a:t>
            </a:r>
            <a:r>
              <a:rPr lang="en-GB" sz="2800" kern="1200" dirty="0">
                <a:latin typeface="Arial" charset="0"/>
              </a:rPr>
              <a:t>two years (</a:t>
            </a:r>
            <a:r>
              <a:rPr lang="en-GB" sz="2800" kern="1200" dirty="0" err="1">
                <a:latin typeface="Arial" charset="0"/>
              </a:rPr>
              <a:t>ie</a:t>
            </a:r>
            <a:r>
              <a:rPr lang="en-GB" sz="2800" kern="1200" dirty="0">
                <a:latin typeface="Arial" charset="0"/>
              </a:rPr>
              <a:t> </a:t>
            </a:r>
            <a:r>
              <a:rPr lang="en-GB" sz="2800" kern="1200" dirty="0" smtClean="0">
                <a:latin typeface="Arial" charset="0"/>
              </a:rPr>
              <a:t>performance </a:t>
            </a:r>
            <a:r>
              <a:rPr lang="en-GB" sz="2800" kern="1200" dirty="0">
                <a:latin typeface="Arial" charset="0"/>
              </a:rPr>
              <a:t>obligation </a:t>
            </a:r>
            <a:r>
              <a:rPr lang="en-GB" sz="2800" kern="1200" dirty="0" smtClean="0">
                <a:latin typeface="Arial" charset="0"/>
              </a:rPr>
              <a:t>satisfied </a:t>
            </a:r>
            <a:r>
              <a:rPr lang="en-GB" sz="2800" kern="1200" dirty="0">
                <a:latin typeface="Arial" charset="0"/>
              </a:rPr>
              <a:t>at a point in time). </a:t>
            </a:r>
            <a:endParaRPr lang="en-GB" sz="2800" kern="1200" dirty="0" smtClean="0">
              <a:latin typeface="Arial" charset="0"/>
            </a:endParaRPr>
          </a:p>
          <a:p>
            <a:r>
              <a:rPr lang="en-GB" sz="2800" kern="1200" dirty="0" smtClean="0">
                <a:latin typeface="Arial" charset="0"/>
              </a:rPr>
              <a:t>Payment options</a:t>
            </a:r>
            <a:r>
              <a:rPr lang="en-GB" sz="2800" kern="1200" dirty="0">
                <a:latin typeface="Arial" charset="0"/>
              </a:rPr>
              <a:t>: </a:t>
            </a:r>
            <a:endParaRPr lang="en-GB" sz="2800" kern="1200" dirty="0" smtClean="0">
              <a:latin typeface="Arial" charset="0"/>
            </a:endParaRPr>
          </a:p>
          <a:p>
            <a:pPr lvl="1"/>
            <a:r>
              <a:rPr lang="en-GB" kern="1200" dirty="0" smtClean="0">
                <a:latin typeface="Arial" charset="0"/>
              </a:rPr>
              <a:t>Pay CU5,000 </a:t>
            </a:r>
            <a:r>
              <a:rPr lang="en-GB" kern="1200" dirty="0">
                <a:latin typeface="Arial" charset="0"/>
              </a:rPr>
              <a:t>in two years when the customer obtains </a:t>
            </a:r>
            <a:r>
              <a:rPr lang="en-GB" kern="1200" dirty="0" smtClean="0">
                <a:latin typeface="Arial" charset="0"/>
              </a:rPr>
              <a:t>control; or  </a:t>
            </a:r>
          </a:p>
          <a:p>
            <a:pPr lvl="1"/>
            <a:r>
              <a:rPr lang="en-GB" kern="1200" dirty="0" smtClean="0">
                <a:latin typeface="Arial" charset="0"/>
              </a:rPr>
              <a:t>Pay CU4,000 </a:t>
            </a:r>
            <a:r>
              <a:rPr lang="en-GB" kern="1200" dirty="0">
                <a:latin typeface="Arial" charset="0"/>
              </a:rPr>
              <a:t>when the contract is </a:t>
            </a:r>
            <a:r>
              <a:rPr lang="en-GB" kern="1200" dirty="0" smtClean="0">
                <a:latin typeface="Arial" charset="0"/>
              </a:rPr>
              <a:t>signed (customer </a:t>
            </a:r>
            <a:r>
              <a:rPr lang="en-GB" kern="1200" dirty="0">
                <a:latin typeface="Arial" charset="0"/>
              </a:rPr>
              <a:t>elects </a:t>
            </a:r>
            <a:r>
              <a:rPr lang="en-GB" kern="1200" dirty="0" smtClean="0">
                <a:latin typeface="Arial" charset="0"/>
              </a:rPr>
              <a:t>this option). </a:t>
            </a:r>
            <a:endParaRPr lang="en-GB"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29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15</a:t>
            </a:fld>
            <a:endParaRPr lang="en-GB">
              <a:solidFill>
                <a:srgbClr val="5F6062"/>
              </a:solidFill>
            </a:endParaRPr>
          </a:p>
        </p:txBody>
      </p:sp>
    </p:spTree>
    <p:extLst>
      <p:ext uri="{BB962C8B-B14F-4D97-AF65-F5344CB8AC3E}">
        <p14:creationId xmlns:p14="http://schemas.microsoft.com/office/powerpoint/2010/main" val="34772311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14:</a:t>
            </a:r>
            <a:r>
              <a:rPr lang="en-GB" sz="2800" b="0" baseline="30000" dirty="0" smtClean="0"/>
              <a:t>* </a:t>
            </a:r>
            <a:r>
              <a:rPr lang="en-GB" sz="2800" b="0" dirty="0" smtClean="0"/>
              <a:t>Non-cash consideration</a:t>
            </a:r>
            <a:br>
              <a:rPr lang="en-GB" sz="2800" b="0" dirty="0" smtClean="0"/>
            </a:br>
            <a:r>
              <a:rPr lang="en-GB" sz="2800" b="0" i="1" dirty="0"/>
              <a:t>Entitlement to non-cash consideration</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a:t>
            </a:r>
            <a:r>
              <a:rPr lang="en-GB" sz="2400" kern="1200" dirty="0">
                <a:latin typeface="Arial" charset="0"/>
              </a:rPr>
              <a:t>entity enters into a contract </a:t>
            </a:r>
            <a:r>
              <a:rPr lang="en-GB" sz="2400" kern="1200" dirty="0" smtClean="0">
                <a:latin typeface="Arial" charset="0"/>
              </a:rPr>
              <a:t>to </a:t>
            </a:r>
            <a:r>
              <a:rPr lang="en-GB" sz="2400" kern="1200" dirty="0">
                <a:latin typeface="Arial" charset="0"/>
              </a:rPr>
              <a:t>provide a weekly service for one year. </a:t>
            </a:r>
            <a:endParaRPr lang="en-GB" sz="2400" kern="1200" dirty="0" smtClean="0">
              <a:latin typeface="Arial" charset="0"/>
            </a:endParaRPr>
          </a:p>
          <a:p>
            <a:r>
              <a:rPr lang="en-GB" sz="2400" kern="1200" dirty="0">
                <a:latin typeface="Arial" charset="0"/>
              </a:rPr>
              <a:t>1 January </a:t>
            </a:r>
            <a:r>
              <a:rPr lang="en-GB" sz="2400" kern="1200" dirty="0" smtClean="0">
                <a:latin typeface="Arial" charset="0"/>
              </a:rPr>
              <a:t>20X1: contract signed and </a:t>
            </a:r>
            <a:r>
              <a:rPr lang="en-GB" sz="2400" kern="1200" dirty="0">
                <a:latin typeface="Arial" charset="0"/>
              </a:rPr>
              <a:t>work begins immediately. </a:t>
            </a:r>
            <a:endParaRPr lang="en-GB" sz="2400" kern="1200" dirty="0" smtClean="0">
              <a:latin typeface="Arial" charset="0"/>
            </a:endParaRPr>
          </a:p>
          <a:p>
            <a:r>
              <a:rPr lang="en-GB" sz="2400" kern="1200" dirty="0" smtClean="0">
                <a:latin typeface="Arial" charset="0"/>
              </a:rPr>
              <a:t>The service </a:t>
            </a:r>
            <a:r>
              <a:rPr lang="en-GB" sz="2400" kern="1200" dirty="0">
                <a:latin typeface="Arial" charset="0"/>
              </a:rPr>
              <a:t>is a single performance </a:t>
            </a:r>
            <a:r>
              <a:rPr lang="en-GB" sz="2400" kern="1200" dirty="0" smtClean="0">
                <a:latin typeface="Arial" charset="0"/>
              </a:rPr>
              <a:t>obligation </a:t>
            </a:r>
            <a:r>
              <a:rPr lang="en-GB" sz="2400" kern="1200" dirty="0" smtClean="0">
                <a:latin typeface="Times New Roman"/>
                <a:cs typeface="Times New Roman"/>
              </a:rPr>
              <a:t>→ </a:t>
            </a:r>
            <a:r>
              <a:rPr lang="en-GB" sz="2400" kern="1200" dirty="0" smtClean="0">
                <a:latin typeface="Arial" charset="0"/>
              </a:rPr>
              <a:t>services transfer over time.</a:t>
            </a:r>
          </a:p>
          <a:p>
            <a:r>
              <a:rPr lang="en-GB" sz="2400" kern="1200" dirty="0" smtClean="0">
                <a:latin typeface="Arial" charset="0"/>
              </a:rPr>
              <a:t>In exchange the </a:t>
            </a:r>
            <a:r>
              <a:rPr lang="en-GB" sz="2400" kern="1200" dirty="0">
                <a:latin typeface="Arial" charset="0"/>
              </a:rPr>
              <a:t>customer promises 100 shares of its common stock per week of service </a:t>
            </a:r>
            <a:r>
              <a:rPr lang="en-GB" sz="2400" kern="1200" dirty="0" smtClean="0">
                <a:latin typeface="Arial" charset="0"/>
              </a:rPr>
              <a:t>(ie total </a:t>
            </a:r>
            <a:r>
              <a:rPr lang="en-GB" sz="2400" kern="1200" dirty="0">
                <a:latin typeface="Arial" charset="0"/>
              </a:rPr>
              <a:t>of 5,200 </a:t>
            </a:r>
            <a:r>
              <a:rPr lang="en-GB" sz="2400" kern="1200" dirty="0" smtClean="0">
                <a:latin typeface="Arial" charset="0"/>
              </a:rPr>
              <a:t>shares). </a:t>
            </a:r>
          </a:p>
          <a:p>
            <a:r>
              <a:rPr lang="en-GB" sz="2400" kern="1200" dirty="0" smtClean="0">
                <a:latin typeface="Arial" charset="0"/>
              </a:rPr>
              <a:t>The shares </a:t>
            </a:r>
            <a:r>
              <a:rPr lang="en-GB" sz="2400" kern="1200" dirty="0">
                <a:latin typeface="Arial" charset="0"/>
              </a:rPr>
              <a:t>must be paid upon the successful completion of each week of service.</a:t>
            </a:r>
          </a:p>
          <a:p>
            <a:r>
              <a:rPr lang="en-GB" sz="2400" kern="1200" dirty="0" smtClean="0">
                <a:latin typeface="Arial" charset="0"/>
              </a:rPr>
              <a:t>Progress towards </a:t>
            </a:r>
            <a:r>
              <a:rPr lang="en-GB" sz="2400" kern="1200" dirty="0">
                <a:latin typeface="Arial" charset="0"/>
              </a:rPr>
              <a:t>complete satisfaction of the performance obligation </a:t>
            </a:r>
            <a:r>
              <a:rPr lang="en-GB" sz="2400" kern="1200" dirty="0" smtClean="0">
                <a:latin typeface="Arial" charset="0"/>
              </a:rPr>
              <a:t>is measured as </a:t>
            </a:r>
            <a:r>
              <a:rPr lang="en-GB" sz="2400" kern="1200" dirty="0">
                <a:latin typeface="Arial" charset="0"/>
              </a:rPr>
              <a:t>each week of service is </a:t>
            </a:r>
            <a:r>
              <a:rPr lang="en-GB" sz="2400" kern="1200" dirty="0" smtClean="0">
                <a:latin typeface="Arial" charset="0"/>
              </a:rPr>
              <a:t>complete.</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16</a:t>
            </a:fld>
            <a:endParaRPr lang="en-GB">
              <a:solidFill>
                <a:srgbClr val="5F6062"/>
              </a:solidFill>
            </a:endParaRPr>
          </a:p>
        </p:txBody>
      </p:sp>
    </p:spTree>
    <p:extLst>
      <p:ext uri="{BB962C8B-B14F-4D97-AF65-F5344CB8AC3E}">
        <p14:creationId xmlns:p14="http://schemas.microsoft.com/office/powerpoint/2010/main" val="4745338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a:bodyPr>
          <a:lstStyle/>
          <a:p>
            <a:r>
              <a:rPr lang="en-GB" sz="2800" b="0" dirty="0" smtClean="0"/>
              <a:t>Example 15:</a:t>
            </a:r>
            <a:r>
              <a:rPr lang="en-GB" sz="2800" b="0" baseline="30000" dirty="0" smtClean="0"/>
              <a:t>* </a:t>
            </a:r>
            <a:r>
              <a:rPr lang="en-GB" sz="2800" b="0" dirty="0" smtClean="0"/>
              <a:t>Consideration payable to a customer</a:t>
            </a:r>
            <a:br>
              <a:rPr lang="en-GB" sz="2800" b="0" dirty="0" smtClean="0"/>
            </a:br>
            <a:r>
              <a:rPr lang="en-GB" sz="2800" b="0" i="1" dirty="0"/>
              <a:t>Consideration payable to a customer</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a:t>
            </a:r>
            <a:r>
              <a:rPr lang="en-GB" sz="2400" kern="1200" dirty="0">
                <a:latin typeface="Arial" charset="0"/>
              </a:rPr>
              <a:t>entity </a:t>
            </a:r>
            <a:r>
              <a:rPr lang="en-GB" sz="2400" kern="1200" dirty="0" smtClean="0">
                <a:latin typeface="Arial" charset="0"/>
              </a:rPr>
              <a:t>(a manufacturer of consumer goods) enters </a:t>
            </a:r>
            <a:r>
              <a:rPr lang="en-GB" sz="2400" kern="1200" dirty="0">
                <a:latin typeface="Arial" charset="0"/>
              </a:rPr>
              <a:t>into a one-year contract to sell goods to a </a:t>
            </a:r>
            <a:r>
              <a:rPr lang="en-GB" sz="2400" kern="1200" dirty="0" smtClean="0">
                <a:latin typeface="Arial" charset="0"/>
              </a:rPr>
              <a:t>customer. </a:t>
            </a:r>
          </a:p>
          <a:p>
            <a:r>
              <a:rPr lang="en-GB" sz="2400" kern="1200" dirty="0" smtClean="0">
                <a:latin typeface="Arial" charset="0"/>
              </a:rPr>
              <a:t>The </a:t>
            </a:r>
            <a:r>
              <a:rPr lang="en-GB" sz="2400" kern="1200" dirty="0">
                <a:latin typeface="Arial" charset="0"/>
              </a:rPr>
              <a:t>customer commits </a:t>
            </a:r>
            <a:r>
              <a:rPr lang="en-GB" sz="2400" kern="1200" dirty="0" smtClean="0">
                <a:latin typeface="Arial" charset="0"/>
              </a:rPr>
              <a:t>itself to </a:t>
            </a:r>
            <a:r>
              <a:rPr lang="en-GB" sz="2400" kern="1200" dirty="0">
                <a:latin typeface="Arial" charset="0"/>
              </a:rPr>
              <a:t>buy at least CU15 million of products during the year. </a:t>
            </a:r>
            <a:endParaRPr lang="en-GB" sz="2400" kern="1200" dirty="0" smtClean="0">
              <a:latin typeface="Arial" charset="0"/>
            </a:endParaRPr>
          </a:p>
          <a:p>
            <a:r>
              <a:rPr lang="en-GB" sz="2400" kern="1200" dirty="0" smtClean="0">
                <a:latin typeface="Arial" charset="0"/>
              </a:rPr>
              <a:t>The</a:t>
            </a:r>
            <a:r>
              <a:rPr lang="en-GB" sz="2400" b="1" kern="1200" dirty="0" smtClean="0">
                <a:latin typeface="Arial" charset="0"/>
              </a:rPr>
              <a:t> </a:t>
            </a:r>
            <a:r>
              <a:rPr lang="en-GB" sz="2400" kern="1200" dirty="0" smtClean="0">
                <a:latin typeface="Arial" charset="0"/>
              </a:rPr>
              <a:t>entity makes a </a:t>
            </a:r>
            <a:r>
              <a:rPr lang="en-GB" sz="2400" kern="1200" dirty="0">
                <a:latin typeface="Arial" charset="0"/>
              </a:rPr>
              <a:t>non-refundable payment of CU1.5 million to the customer at </a:t>
            </a:r>
            <a:r>
              <a:rPr lang="en-GB" sz="2400" kern="1200" dirty="0" smtClean="0">
                <a:latin typeface="Arial" charset="0"/>
              </a:rPr>
              <a:t>contract inception to compensate </a:t>
            </a:r>
            <a:r>
              <a:rPr lang="en-GB" sz="2400" kern="1200" dirty="0">
                <a:latin typeface="Arial" charset="0"/>
              </a:rPr>
              <a:t>the customer for the changes it </a:t>
            </a:r>
            <a:r>
              <a:rPr lang="en-GB" sz="2400" kern="1200" dirty="0" smtClean="0">
                <a:latin typeface="Arial" charset="0"/>
              </a:rPr>
              <a:t>needs to </a:t>
            </a:r>
            <a:r>
              <a:rPr lang="en-GB" sz="2400" kern="1200" dirty="0">
                <a:latin typeface="Arial" charset="0"/>
              </a:rPr>
              <a:t>make to its shelving to accommodate the entity’s products</a:t>
            </a:r>
            <a:r>
              <a:rPr lang="en-GB" sz="2400" kern="1200" dirty="0" smtClean="0">
                <a:latin typeface="Arial" charset="0"/>
              </a:rPr>
              <a:t>. </a:t>
            </a:r>
          </a:p>
          <a:p>
            <a:r>
              <a:rPr lang="en-GB" sz="2400" kern="1200" dirty="0" smtClean="0">
                <a:latin typeface="Arial" charset="0"/>
                <a:cs typeface="Arial" charset="0"/>
              </a:rPr>
              <a:t>First month: invoiced amount = CU2.0 million.</a:t>
            </a:r>
            <a:endParaRPr lang="en-GB" sz="2400" dirty="0">
              <a:cs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32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17</a:t>
            </a:fld>
            <a:endParaRPr lang="en-GB">
              <a:solidFill>
                <a:srgbClr val="5F6062"/>
              </a:solidFill>
            </a:endParaRPr>
          </a:p>
        </p:txBody>
      </p:sp>
    </p:spTree>
    <p:extLst>
      <p:ext uri="{BB962C8B-B14F-4D97-AF65-F5344CB8AC3E}">
        <p14:creationId xmlns:p14="http://schemas.microsoft.com/office/powerpoint/2010/main" val="28008486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16:</a:t>
            </a:r>
            <a:r>
              <a:rPr lang="en-GB" sz="2400" b="0" baseline="30000" dirty="0" smtClean="0"/>
              <a:t>* </a:t>
            </a:r>
            <a:r>
              <a:rPr lang="en-GB" sz="2400" b="0" dirty="0" smtClean="0"/>
              <a:t>Allocating the transaction price to performance obligations</a:t>
            </a:r>
            <a:br>
              <a:rPr lang="en-GB" sz="2400" b="0" dirty="0" smtClean="0"/>
            </a:br>
            <a:r>
              <a:rPr lang="en-GB" sz="2400" b="0" i="1" dirty="0"/>
              <a:t>Allocation methodology</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a:t>
            </a:r>
            <a:r>
              <a:rPr lang="en-GB" sz="2400" kern="1200" dirty="0">
                <a:latin typeface="Arial" charset="0"/>
              </a:rPr>
              <a:t>entity enters into a contract with a customer to sell Products A, B and C in exchange for </a:t>
            </a:r>
            <a:r>
              <a:rPr lang="en-GB" sz="2400" kern="1200" dirty="0" smtClean="0">
                <a:latin typeface="Arial" charset="0"/>
              </a:rPr>
              <a:t>CU100.</a:t>
            </a:r>
          </a:p>
          <a:p>
            <a:r>
              <a:rPr lang="en-GB" sz="2400" kern="1200" dirty="0" smtClean="0">
                <a:latin typeface="Arial" charset="0"/>
              </a:rPr>
              <a:t>Performance obligations are satisfied at </a:t>
            </a:r>
            <a:r>
              <a:rPr lang="en-GB" sz="2400" kern="1200" dirty="0">
                <a:latin typeface="Arial" charset="0"/>
              </a:rPr>
              <a:t>different points in time</a:t>
            </a:r>
            <a:r>
              <a:rPr lang="en-GB" sz="2400" kern="1200" dirty="0" smtClean="0">
                <a:latin typeface="Arial" charset="0"/>
              </a:rPr>
              <a:t>.</a:t>
            </a:r>
          </a:p>
          <a:p>
            <a:r>
              <a:rPr lang="en-GB" sz="2400" kern="1200" dirty="0" smtClean="0">
                <a:latin typeface="Arial" charset="0"/>
              </a:rPr>
              <a:t>Estimates of </a:t>
            </a:r>
            <a:r>
              <a:rPr lang="en-GB" sz="2400" kern="1200" dirty="0">
                <a:latin typeface="Arial" charset="0"/>
              </a:rPr>
              <a:t>s</a:t>
            </a:r>
            <a:r>
              <a:rPr lang="en-GB" sz="2400" kern="1200" dirty="0" smtClean="0">
                <a:latin typeface="Arial" charset="0"/>
              </a:rPr>
              <a:t>tand-alone </a:t>
            </a:r>
            <a:r>
              <a:rPr lang="en-GB" sz="2400" kern="1200" dirty="0">
                <a:latin typeface="Arial" charset="0"/>
              </a:rPr>
              <a:t>selling </a:t>
            </a:r>
            <a:r>
              <a:rPr lang="en-GB" sz="2400" kern="1200" dirty="0" smtClean="0">
                <a:latin typeface="Arial" charset="0"/>
              </a:rPr>
              <a:t>prices:</a:t>
            </a:r>
            <a:endParaRPr lang="en-GB" sz="2400" kern="1200" dirty="0">
              <a:latin typeface="Arial" charset="0"/>
            </a:endParaRPr>
          </a:p>
          <a:p>
            <a:endParaRPr lang="en-GB" sz="2400" dirty="0">
              <a:cs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33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18</a:t>
            </a:fld>
            <a:endParaRPr lang="en-GB">
              <a:solidFill>
                <a:srgbClr val="5F6062"/>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2611771529"/>
              </p:ext>
            </p:extLst>
          </p:nvPr>
        </p:nvGraphicFramePr>
        <p:xfrm>
          <a:off x="416497" y="3356992"/>
          <a:ext cx="9073008" cy="2392680"/>
        </p:xfrm>
        <a:graphic>
          <a:graphicData uri="http://schemas.openxmlformats.org/drawingml/2006/table">
            <a:tbl>
              <a:tblPr firstRow="1" bandRow="1">
                <a:tableStyleId>{5C22544A-7EE6-4342-B048-85BDC9FD1C3A}</a:tableStyleId>
              </a:tblPr>
              <a:tblGrid>
                <a:gridCol w="1296143"/>
                <a:gridCol w="861495"/>
                <a:gridCol w="980744"/>
                <a:gridCol w="4206433"/>
                <a:gridCol w="1728193"/>
              </a:tblGrid>
              <a:tr h="370840">
                <a:tc>
                  <a:txBody>
                    <a:bodyPr/>
                    <a:lstStyle/>
                    <a:p>
                      <a:endParaRPr lang="en-GB" dirty="0"/>
                    </a:p>
                  </a:txBody>
                  <a:tcPr/>
                </a:tc>
                <a:tc>
                  <a:txBody>
                    <a:bodyPr/>
                    <a:lstStyle/>
                    <a:p>
                      <a:pPr algn="ctr"/>
                      <a:r>
                        <a:rPr lang="en-GB" sz="1800" b="1" i="0" u="none" strike="noStrike" kern="1200" baseline="0" dirty="0" smtClean="0">
                          <a:solidFill>
                            <a:schemeClr val="lt1"/>
                          </a:solidFill>
                          <a:latin typeface="+mn-lt"/>
                          <a:ea typeface="+mn-ea"/>
                          <a:cs typeface="+mn-cs"/>
                        </a:rPr>
                        <a:t>CU</a:t>
                      </a:r>
                      <a:endParaRPr lang="en-GB" dirty="0"/>
                    </a:p>
                  </a:txBody>
                  <a:tcPr/>
                </a:tc>
                <a:tc>
                  <a:txBody>
                    <a:bodyPr/>
                    <a:lstStyle/>
                    <a:p>
                      <a:pPr algn="ctr"/>
                      <a:r>
                        <a:rPr lang="en-GB" dirty="0" smtClean="0"/>
                        <a:t>%</a:t>
                      </a:r>
                      <a:endParaRPr lang="en-GB" dirty="0"/>
                    </a:p>
                  </a:txBody>
                  <a:tcPr/>
                </a:tc>
                <a:tc gridSpan="2">
                  <a:txBody>
                    <a:bodyPr/>
                    <a:lstStyle/>
                    <a:p>
                      <a:r>
                        <a:rPr lang="en-GB" sz="1800" b="1" i="0" u="none" strike="noStrike" kern="1200" baseline="0" dirty="0" smtClean="0">
                          <a:solidFill>
                            <a:schemeClr val="lt1"/>
                          </a:solidFill>
                          <a:latin typeface="+mn-lt"/>
                          <a:ea typeface="+mn-ea"/>
                          <a:cs typeface="+mn-cs"/>
                        </a:rPr>
                        <a:t>Method</a:t>
                      </a:r>
                      <a:endParaRPr lang="en-GB" dirty="0"/>
                    </a:p>
                  </a:txBody>
                  <a:tcPr/>
                </a:tc>
                <a:tc hMerge="1">
                  <a:txBody>
                    <a:bodyPr/>
                    <a:lstStyle/>
                    <a:p>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Product A</a:t>
                      </a:r>
                      <a:endParaRPr lang="en-GB" dirty="0"/>
                    </a:p>
                  </a:txBody>
                  <a:tcPr/>
                </a:tc>
                <a:tc>
                  <a:txBody>
                    <a:bodyPr/>
                    <a:lstStyle/>
                    <a:p>
                      <a:pPr algn="ctr"/>
                      <a:r>
                        <a:rPr lang="en-GB" sz="1800" b="0" i="0" u="none" strike="noStrike" kern="1200" baseline="0" dirty="0" smtClean="0">
                          <a:solidFill>
                            <a:schemeClr val="dk1"/>
                          </a:solidFill>
                          <a:latin typeface="+mn-lt"/>
                          <a:ea typeface="+mn-ea"/>
                          <a:cs typeface="+mn-cs"/>
                        </a:rPr>
                        <a:t>50</a:t>
                      </a:r>
                      <a:endParaRPr lang="en-GB" dirty="0"/>
                    </a:p>
                  </a:txBody>
                  <a:tcPr/>
                </a:tc>
                <a:tc>
                  <a:txBody>
                    <a:bodyPr/>
                    <a:lstStyle/>
                    <a:p>
                      <a:pPr algn="ctr"/>
                      <a:r>
                        <a:rPr lang="en-GB" dirty="0" smtClean="0"/>
                        <a:t>33%</a:t>
                      </a:r>
                      <a:endParaRPr lang="en-GB" dirty="0"/>
                    </a:p>
                  </a:txBody>
                  <a:tcPr/>
                </a:tc>
                <a:tc gridSpan="2">
                  <a:txBody>
                    <a:bodyPr/>
                    <a:lstStyle/>
                    <a:p>
                      <a:r>
                        <a:rPr lang="en-GB" sz="1800" b="0" i="0" u="none" strike="noStrike" kern="1200" baseline="0" dirty="0" smtClean="0">
                          <a:solidFill>
                            <a:schemeClr val="dk1"/>
                          </a:solidFill>
                          <a:latin typeface="+mn-lt"/>
                          <a:ea typeface="+mn-ea"/>
                          <a:cs typeface="+mn-cs"/>
                        </a:rPr>
                        <a:t>Directly observable </a:t>
                      </a:r>
                      <a:endParaRPr lang="en-GB" dirty="0"/>
                    </a:p>
                  </a:txBody>
                  <a:tcPr/>
                </a:tc>
                <a:tc hMerge="1">
                  <a:txBody>
                    <a:bodyPr/>
                    <a:lstStyle/>
                    <a:p>
                      <a:endParaRPr lang="en-GB" dirty="0"/>
                    </a:p>
                  </a:txBody>
                  <a:tcPr/>
                </a:tc>
              </a:tr>
              <a:tr h="364237">
                <a:tc>
                  <a:txBody>
                    <a:bodyPr/>
                    <a:lstStyle/>
                    <a:p>
                      <a:r>
                        <a:rPr lang="en-GB" sz="1800" b="0" i="0" u="none" strike="noStrike" kern="1200" baseline="0" dirty="0" smtClean="0">
                          <a:solidFill>
                            <a:schemeClr val="dk1"/>
                          </a:solidFill>
                          <a:latin typeface="+mn-lt"/>
                          <a:ea typeface="+mn-ea"/>
                          <a:cs typeface="+mn-cs"/>
                        </a:rPr>
                        <a:t>Product B</a:t>
                      </a:r>
                      <a:endParaRPr lang="en-GB" dirty="0"/>
                    </a:p>
                  </a:txBody>
                  <a:tcPr/>
                </a:tc>
                <a:tc>
                  <a:txBody>
                    <a:bodyPr/>
                    <a:lstStyle/>
                    <a:p>
                      <a:pPr algn="ctr"/>
                      <a:r>
                        <a:rPr lang="en-GB" sz="1800" b="0" i="0" u="none" strike="noStrike" kern="1200" baseline="0" dirty="0" smtClean="0">
                          <a:solidFill>
                            <a:schemeClr val="dk1"/>
                          </a:solidFill>
                          <a:latin typeface="+mn-lt"/>
                          <a:ea typeface="+mn-ea"/>
                          <a:cs typeface="+mn-cs"/>
                        </a:rPr>
                        <a:t>25</a:t>
                      </a:r>
                      <a:endParaRPr lang="en-GB" dirty="0"/>
                    </a:p>
                  </a:txBody>
                  <a:tcPr/>
                </a:tc>
                <a:tc>
                  <a:txBody>
                    <a:bodyPr/>
                    <a:lstStyle/>
                    <a:p>
                      <a:pPr algn="ctr"/>
                      <a:r>
                        <a:rPr lang="en-GB" dirty="0" smtClean="0"/>
                        <a:t>17%</a:t>
                      </a:r>
                      <a:endParaRPr lang="en-GB" dirty="0"/>
                    </a:p>
                  </a:txBody>
                  <a:tcPr/>
                </a:tc>
                <a:tc>
                  <a:txBody>
                    <a:bodyPr/>
                    <a:lstStyle/>
                    <a:p>
                      <a:r>
                        <a:rPr lang="en-GB" sz="1800" kern="1200" dirty="0" smtClean="0">
                          <a:latin typeface="Arial" charset="0"/>
                        </a:rPr>
                        <a:t>Estimated</a:t>
                      </a:r>
                      <a:r>
                        <a:rPr lang="en-GB" sz="1800" kern="1200" baseline="0" dirty="0" smtClean="0">
                          <a:latin typeface="Arial" charset="0"/>
                        </a:rPr>
                        <a:t> using A</a:t>
                      </a:r>
                      <a:r>
                        <a:rPr lang="en-GB" sz="1800" b="0" i="0" u="none" strike="noStrike" kern="1200" baseline="0" dirty="0" smtClean="0">
                          <a:solidFill>
                            <a:schemeClr val="dk1"/>
                          </a:solidFill>
                          <a:latin typeface="+mn-lt"/>
                          <a:ea typeface="+mn-ea"/>
                          <a:cs typeface="+mn-cs"/>
                        </a:rPr>
                        <a:t>djusted Market Assessment approach </a:t>
                      </a:r>
                      <a:endParaRPr lang="en-GB" dirty="0"/>
                    </a:p>
                  </a:txBody>
                  <a:tcPr/>
                </a:tc>
                <a:tc rowSpan="2">
                  <a:txBody>
                    <a:bodyPr/>
                    <a:lstStyle/>
                    <a:p>
                      <a:r>
                        <a:rPr lang="en-GB" dirty="0" smtClean="0"/>
                        <a:t>Maximise use</a:t>
                      </a:r>
                      <a:r>
                        <a:rPr lang="en-GB" baseline="0" dirty="0" smtClean="0"/>
                        <a:t> of observable inputs</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Product C</a:t>
                      </a:r>
                      <a:endParaRPr lang="en-GB" dirty="0"/>
                    </a:p>
                  </a:txBody>
                  <a:tcPr/>
                </a:tc>
                <a:tc>
                  <a:txBody>
                    <a:bodyPr/>
                    <a:lstStyle/>
                    <a:p>
                      <a:pPr algn="ctr"/>
                      <a:r>
                        <a:rPr lang="en-GB" sz="1800" b="0" i="0" u="none" strike="noStrike" kern="1200" baseline="0" dirty="0" smtClean="0">
                          <a:solidFill>
                            <a:schemeClr val="dk1"/>
                          </a:solidFill>
                          <a:latin typeface="+mn-lt"/>
                          <a:ea typeface="+mn-ea"/>
                          <a:cs typeface="+mn-cs"/>
                        </a:rPr>
                        <a:t>75</a:t>
                      </a:r>
                      <a:endParaRPr lang="en-GB" dirty="0"/>
                    </a:p>
                  </a:txBody>
                  <a:tcPr/>
                </a:tc>
                <a:tc>
                  <a:txBody>
                    <a:bodyPr/>
                    <a:lstStyle/>
                    <a:p>
                      <a:pPr algn="ctr"/>
                      <a:r>
                        <a:rPr lang="en-GB" dirty="0" smtClean="0"/>
                        <a:t>50%</a:t>
                      </a:r>
                      <a:endParaRPr lang="en-GB" dirty="0"/>
                    </a:p>
                  </a:txBody>
                  <a:tcPr/>
                </a:tc>
                <a:tc>
                  <a:txBody>
                    <a:bodyPr/>
                    <a:lstStyle/>
                    <a:p>
                      <a:r>
                        <a:rPr lang="en-GB" sz="1800" kern="1200" dirty="0" smtClean="0">
                          <a:latin typeface="Arial" charset="0"/>
                        </a:rPr>
                        <a:t>Estimated </a:t>
                      </a:r>
                      <a:r>
                        <a:rPr lang="en-GB" sz="1800" kern="1200" baseline="0" dirty="0" smtClean="0">
                          <a:latin typeface="Arial" charset="0"/>
                        </a:rPr>
                        <a:t>using </a:t>
                      </a:r>
                      <a:r>
                        <a:rPr lang="en-GB" sz="1800" b="0" i="0" u="none" strike="noStrike" kern="1200" baseline="0" dirty="0" smtClean="0">
                          <a:solidFill>
                            <a:schemeClr val="dk1"/>
                          </a:solidFill>
                          <a:latin typeface="+mn-lt"/>
                          <a:ea typeface="+mn-ea"/>
                          <a:cs typeface="+mn-cs"/>
                        </a:rPr>
                        <a:t>Expected Cost Plus a Margin approach</a:t>
                      </a:r>
                      <a:endParaRPr lang="en-GB" dirty="0"/>
                    </a:p>
                  </a:txBody>
                  <a:tcPr/>
                </a:tc>
                <a:tc vMerge="1">
                  <a:txBody>
                    <a:bodyPr/>
                    <a:lstStyle/>
                    <a:p>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Total</a:t>
                      </a:r>
                      <a:endParaRPr lang="en-GB" dirty="0"/>
                    </a:p>
                  </a:txBody>
                  <a:tcPr/>
                </a:tc>
                <a:tc>
                  <a:txBody>
                    <a:bodyPr/>
                    <a:lstStyle/>
                    <a:p>
                      <a:pPr algn="ctr"/>
                      <a:r>
                        <a:rPr lang="en-GB" sz="1800" b="0" i="0" u="none" strike="noStrike" kern="1200" baseline="0" dirty="0" smtClean="0">
                          <a:solidFill>
                            <a:schemeClr val="dk1"/>
                          </a:solidFill>
                          <a:latin typeface="+mn-lt"/>
                          <a:ea typeface="+mn-ea"/>
                          <a:cs typeface="+mn-cs"/>
                        </a:rPr>
                        <a:t>150</a:t>
                      </a:r>
                      <a:endParaRPr lang="en-GB" dirty="0"/>
                    </a:p>
                  </a:txBody>
                  <a:tcPr/>
                </a:tc>
                <a:tc>
                  <a:txBody>
                    <a:bodyPr/>
                    <a:lstStyle/>
                    <a:p>
                      <a:pPr algn="ctr"/>
                      <a:r>
                        <a:rPr lang="en-GB" dirty="0" smtClean="0"/>
                        <a:t>100%</a:t>
                      </a:r>
                      <a:endParaRPr lang="en-GB" dirty="0"/>
                    </a:p>
                  </a:txBody>
                  <a:tcPr/>
                </a:tc>
                <a:tc gridSpan="2">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19978885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17:</a:t>
            </a:r>
            <a:r>
              <a:rPr lang="en-GB" sz="2400" b="0" baseline="30000" dirty="0" smtClean="0"/>
              <a:t>* </a:t>
            </a:r>
            <a:r>
              <a:rPr lang="en-GB" sz="2400" b="0" dirty="0" smtClean="0"/>
              <a:t>Performance obligations satisfied over time </a:t>
            </a:r>
            <a:br>
              <a:rPr lang="en-GB" sz="2400" b="0" dirty="0" smtClean="0"/>
            </a:br>
            <a:r>
              <a:rPr lang="en-GB" sz="2400" b="0" i="1" dirty="0"/>
              <a:t>Customer simultaneously receives and consumes the benefits</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800" kern="1200" dirty="0" smtClean="0">
                <a:latin typeface="Arial" charset="0"/>
              </a:rPr>
              <a:t>An </a:t>
            </a:r>
            <a:r>
              <a:rPr lang="en-GB" sz="2800" kern="1200" dirty="0">
                <a:latin typeface="Arial" charset="0"/>
              </a:rPr>
              <a:t>entity enters into a contract to provide monthly payroll processing services to a customer for one </a:t>
            </a:r>
            <a:r>
              <a:rPr lang="en-GB" sz="2800" kern="1200" dirty="0" smtClean="0">
                <a:latin typeface="Arial" charset="0"/>
              </a:rPr>
              <a:t>year </a:t>
            </a:r>
            <a:r>
              <a:rPr lang="en-GB" sz="2800" kern="1200" dirty="0" smtClean="0">
                <a:latin typeface="Times New Roman"/>
                <a:cs typeface="Times New Roman"/>
              </a:rPr>
              <a:t>→ </a:t>
            </a:r>
            <a:r>
              <a:rPr lang="en-GB" sz="2800" kern="1200" dirty="0" smtClean="0">
                <a:latin typeface="Arial" charset="0"/>
              </a:rPr>
              <a:t>a </a:t>
            </a:r>
            <a:r>
              <a:rPr lang="en-GB" sz="2800" kern="1200" dirty="0">
                <a:latin typeface="Arial" charset="0"/>
              </a:rPr>
              <a:t>single performance obligation </a:t>
            </a:r>
            <a:endParaRPr lang="en-GB" sz="2800" kern="1200" dirty="0" smtClean="0">
              <a:latin typeface="Arial" charset="0"/>
            </a:endParaRPr>
          </a:p>
          <a:p>
            <a:r>
              <a:rPr lang="en-GB" sz="2800" kern="1200" dirty="0" smtClean="0">
                <a:latin typeface="Arial" charset="0"/>
              </a:rPr>
              <a:t>The performance </a:t>
            </a:r>
            <a:r>
              <a:rPr lang="en-GB" sz="2800" kern="1200" dirty="0">
                <a:latin typeface="Arial" charset="0"/>
              </a:rPr>
              <a:t>obligation is satisfied over </a:t>
            </a:r>
            <a:r>
              <a:rPr lang="en-GB" sz="2800" kern="1200" dirty="0" smtClean="0">
                <a:latin typeface="Arial" charset="0"/>
              </a:rPr>
              <a:t>time</a:t>
            </a:r>
          </a:p>
          <a:p>
            <a:pPr lvl="1"/>
            <a:r>
              <a:rPr lang="en-GB" kern="1200" dirty="0" smtClean="0">
                <a:latin typeface="Arial" charset="0"/>
              </a:rPr>
              <a:t>customer </a:t>
            </a:r>
            <a:r>
              <a:rPr lang="en-GB" kern="1200" dirty="0">
                <a:latin typeface="Arial" charset="0"/>
              </a:rPr>
              <a:t>simultaneously receives and consumes the benefits of the entity’s performance in processing each payroll transaction as and when each transaction is </a:t>
            </a:r>
            <a:r>
              <a:rPr lang="en-GB" kern="1200" dirty="0" smtClean="0">
                <a:latin typeface="Arial" charset="0"/>
              </a:rPr>
              <a:t>processed </a:t>
            </a:r>
            <a:r>
              <a:rPr lang="en-GB" kern="1200" dirty="0" smtClean="0">
                <a:latin typeface="Times New Roman"/>
                <a:cs typeface="Times New Roman"/>
              </a:rPr>
              <a:t>→ </a:t>
            </a:r>
            <a:r>
              <a:rPr lang="en-GB" kern="1200" dirty="0" smtClean="0">
                <a:latin typeface="Arial" charset="0"/>
              </a:rPr>
              <a:t> another entity would not need to re-perform payroll processing services for the service that the entity has provided to date</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13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19</a:t>
            </a:fld>
            <a:endParaRPr lang="en-GB">
              <a:solidFill>
                <a:srgbClr val="5F6062"/>
              </a:solidFill>
            </a:endParaRPr>
          </a:p>
        </p:txBody>
      </p:sp>
    </p:spTree>
    <p:extLst>
      <p:ext uri="{BB962C8B-B14F-4D97-AF65-F5344CB8AC3E}">
        <p14:creationId xmlns:p14="http://schemas.microsoft.com/office/powerpoint/2010/main" val="3311063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p:txBody>
          <a:bodyPr/>
          <a:lstStyle/>
          <a:p>
            <a:r>
              <a:rPr lang="en-GB" b="0" dirty="0" smtClean="0"/>
              <a:t>Disclaimer and allowed use</a:t>
            </a:r>
          </a:p>
        </p:txBody>
      </p:sp>
      <p:sp>
        <p:nvSpPr>
          <p:cNvPr id="7" name="Rectangle 3"/>
          <p:cNvSpPr txBox="1">
            <a:spLocks noChangeArrowheads="1"/>
          </p:cNvSpPr>
          <p:nvPr/>
        </p:nvSpPr>
        <p:spPr bwMode="gray">
          <a:xfrm>
            <a:off x="128464" y="1117922"/>
            <a:ext cx="9433048" cy="5510962"/>
          </a:xfrm>
          <a:prstGeom prst="rect">
            <a:avLst/>
          </a:prstGeom>
          <a:noFill/>
          <a:ln w="19050" cmpd="tri">
            <a:noFill/>
            <a:miter lim="800000"/>
            <a:headEnd/>
            <a:tailEnd/>
          </a:ln>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lvl1pPr marL="274638" indent="-274638" algn="l" rtl="0" eaLnBrk="0" fontAlgn="base" hangingPunct="0">
              <a:spcBef>
                <a:spcPct val="30000"/>
              </a:spcBef>
              <a:spcAft>
                <a:spcPct val="0"/>
              </a:spcAft>
              <a:buClr>
                <a:schemeClr val="bg2"/>
              </a:buClr>
              <a:buChar char="•"/>
              <a:defRPr sz="2600">
                <a:solidFill>
                  <a:schemeClr val="tx1"/>
                </a:solidFill>
                <a:latin typeface="Arial" charset="0"/>
                <a:ea typeface="ＭＳ Ｐゴシック" charset="-128"/>
                <a:cs typeface="Arial" charset="0"/>
              </a:defRPr>
            </a:lvl1pPr>
            <a:lvl2pPr marL="742950" indent="-285750" algn="l" rtl="0" eaLnBrk="0" fontAlgn="base" hangingPunct="0">
              <a:lnSpc>
                <a:spcPct val="110000"/>
              </a:lnSpc>
              <a:spcBef>
                <a:spcPct val="0"/>
              </a:spcBef>
              <a:spcAft>
                <a:spcPct val="0"/>
              </a:spcAft>
              <a:buClr>
                <a:schemeClr val="tx1"/>
              </a:buClr>
              <a:buFont typeface="Arial" charset="0"/>
              <a:buChar char="–"/>
              <a:defRPr sz="2400">
                <a:solidFill>
                  <a:schemeClr val="tx1"/>
                </a:solidFill>
                <a:latin typeface="Arial" charset="0"/>
                <a:ea typeface="ＭＳ Ｐゴシック" charset="-128"/>
                <a:cs typeface="Arial" charset="0"/>
              </a:defRPr>
            </a:lvl2pPr>
            <a:lvl3pPr marL="11430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ea typeface="ＭＳ Ｐゴシック" charset="-128"/>
                <a:cs typeface="Arial" charset="0"/>
              </a:defRPr>
            </a:lvl3pPr>
            <a:lvl4pPr marL="16002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ea typeface="ＭＳ Ｐゴシック" charset="-128"/>
                <a:cs typeface="Arial" charset="0"/>
              </a:defRPr>
            </a:lvl4pPr>
            <a:lvl5pPr marL="20574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ea typeface="ＭＳ Ｐゴシック" charset="-128"/>
                <a:cs typeface="Arial" charset="0"/>
              </a:defRPr>
            </a:lvl5pPr>
            <a:lvl6pPr marL="25146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cs typeface="Arial" charset="0"/>
              </a:defRPr>
            </a:lvl6pPr>
            <a:lvl7pPr marL="29718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cs typeface="Arial" charset="0"/>
              </a:defRPr>
            </a:lvl7pPr>
            <a:lvl8pPr marL="34290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cs typeface="Arial" charset="0"/>
              </a:defRPr>
            </a:lvl8pPr>
            <a:lvl9pPr marL="3886200" indent="-228600" algn="l" rtl="0" eaLnBrk="0" fontAlgn="base" hangingPunct="0">
              <a:lnSpc>
                <a:spcPct val="110000"/>
              </a:lnSpc>
              <a:spcBef>
                <a:spcPct val="0"/>
              </a:spcBef>
              <a:spcAft>
                <a:spcPct val="0"/>
              </a:spcAft>
              <a:buClr>
                <a:schemeClr val="tx1"/>
              </a:buClr>
              <a:buFont typeface="Arial" charset="0"/>
              <a:buChar char="–"/>
              <a:defRPr sz="2200">
                <a:solidFill>
                  <a:schemeClr val="tx1"/>
                </a:solidFill>
                <a:latin typeface="Arial" charset="0"/>
                <a:cs typeface="Arial" charset="0"/>
              </a:defRPr>
            </a:lvl9pPr>
          </a:lstStyle>
          <a:p>
            <a:pPr marL="0" indent="0">
              <a:buNone/>
            </a:pPr>
            <a:r>
              <a:rPr lang="en-US" sz="1900" b="1" dirty="0" smtClean="0"/>
              <a:t>This </a:t>
            </a:r>
            <a:r>
              <a:rPr lang="en-US" sz="1900" b="1" dirty="0"/>
              <a:t>PowerPoint presentation was prepared by IASB Education Initiative staff as a convenience for others.  </a:t>
            </a:r>
            <a:r>
              <a:rPr lang="en-US" sz="1900" b="1" u="sng" dirty="0"/>
              <a:t>It has not been approved by the IASB</a:t>
            </a:r>
            <a:r>
              <a:rPr lang="en-US" sz="1900" b="1" dirty="0"/>
              <a:t>. </a:t>
            </a:r>
            <a:endParaRPr lang="pt-BR" sz="1900" dirty="0"/>
          </a:p>
          <a:p>
            <a:pPr marL="0" indent="0">
              <a:buNone/>
            </a:pPr>
            <a:r>
              <a:rPr lang="en-US" sz="1900" b="1" dirty="0"/>
              <a:t>The IFRS Foundation allows individuals and </a:t>
            </a:r>
            <a:r>
              <a:rPr lang="en-US" sz="1900" b="1" dirty="0" err="1"/>
              <a:t>organisations</a:t>
            </a:r>
            <a:r>
              <a:rPr lang="en-US" sz="1900" b="1" dirty="0"/>
              <a:t> to use this presentation to conduct training provided that copies of this presentation (or any part of it) whether hard copy, electronic or otherwise are provided free of </a:t>
            </a:r>
            <a:r>
              <a:rPr lang="en-US" sz="1900" b="1" dirty="0" smtClean="0"/>
              <a:t>charge. If </a:t>
            </a:r>
            <a:r>
              <a:rPr lang="en-US" sz="1900" b="1" dirty="0"/>
              <a:t>you require any other use please contact us.  Any changes to this presentation must be clearly identifiable as not part of the presentation prepared by the Education Initiative staff and the copyright notice must be removed from every amended page. </a:t>
            </a:r>
            <a:endParaRPr lang="pt-BR" sz="1900" dirty="0"/>
          </a:p>
          <a:p>
            <a:pPr marL="0" indent="0">
              <a:buNone/>
            </a:pPr>
            <a:r>
              <a:rPr lang="en-GB" sz="1900" b="1" u="sng" dirty="0"/>
              <a:t>Disclaimer</a:t>
            </a:r>
            <a:r>
              <a:rPr lang="en-GB" sz="1900" b="1" dirty="0"/>
              <a:t>: The IFRS Foundation, the authors, the presenters and the publishers do not accept responsibility for any loss caused by acting or refraining from acting in reliance on the material in this presentation, whether such loss is caused by negligence or otherwise. This presentation is intended as guidance only and does not constitute any type of advice.</a:t>
            </a:r>
            <a:endParaRPr lang="pt-BR" sz="1900" dirty="0"/>
          </a:p>
          <a:p>
            <a:pPr marL="0" indent="0">
              <a:buNone/>
            </a:pPr>
            <a:r>
              <a:rPr lang="en-US" sz="1900" b="1" dirty="0"/>
              <a:t>This presentation may be modified from time to time. To download the latest version and to learn more about the IASB Education Initiative, visit: </a:t>
            </a:r>
            <a:r>
              <a:rPr lang="en-GB" sz="1900" b="1" u="sng" dirty="0">
                <a:hlinkClick r:id="rId3"/>
              </a:rPr>
              <a:t>http://www.ifrs.org/Use-around-the-world/Education/Pages/Education.aspx</a:t>
            </a:r>
            <a:endParaRPr lang="pt-BR" sz="1900" dirty="0"/>
          </a:p>
          <a:p>
            <a:pPr algn="ctr" eaLnBrk="1" hangingPunct="1">
              <a:lnSpc>
                <a:spcPct val="80000"/>
              </a:lnSpc>
              <a:spcBef>
                <a:spcPts val="0"/>
              </a:spcBef>
              <a:spcAft>
                <a:spcPts val="600"/>
              </a:spcAft>
              <a:buNone/>
            </a:pPr>
            <a:endParaRPr lang="en-GB" sz="1900" b="1" dirty="0"/>
          </a:p>
          <a:p>
            <a:pPr eaLnBrk="1" hangingPunct="1">
              <a:lnSpc>
                <a:spcPct val="80000"/>
              </a:lnSpc>
              <a:spcBef>
                <a:spcPts val="0"/>
              </a:spcBef>
              <a:spcAft>
                <a:spcPts val="600"/>
              </a:spcAft>
              <a:buFontTx/>
              <a:buNone/>
            </a:pPr>
            <a:endParaRPr lang="en-US" sz="1900" b="1" dirty="0"/>
          </a:p>
        </p:txBody>
      </p:sp>
      <p:sp>
        <p:nvSpPr>
          <p:cNvPr id="2" name="Footer Placeholder 1"/>
          <p:cNvSpPr>
            <a:spLocks noGrp="1"/>
          </p:cNvSpPr>
          <p:nvPr>
            <p:ph type="ftr" sz="quarter" idx="10"/>
          </p:nvPr>
        </p:nvSpPr>
        <p:spPr/>
        <p:txBody>
          <a:bodyPr/>
          <a:lstStyle/>
          <a:p>
            <a:r>
              <a:rPr lang="pt-BR" smtClean="0"/>
              <a:t>©  IFRS Foundation</a:t>
            </a:r>
            <a:endParaRPr lang="pt-BR"/>
          </a:p>
        </p:txBody>
      </p:sp>
      <p:sp>
        <p:nvSpPr>
          <p:cNvPr id="4" name="Slide Number Placeholder 3"/>
          <p:cNvSpPr>
            <a:spLocks noGrp="1"/>
          </p:cNvSpPr>
          <p:nvPr>
            <p:ph type="sldNum" sz="quarter" idx="11"/>
          </p:nvPr>
        </p:nvSpPr>
        <p:spPr/>
        <p:txBody>
          <a:bodyPr/>
          <a:lstStyle/>
          <a:p>
            <a:fld id="{5460A3FB-9367-40CD-AEB5-97AD27462D7E}" type="slidenum">
              <a:rPr lang="en-GB" smtClean="0"/>
              <a:pPr/>
              <a:t>2</a:t>
            </a:fld>
            <a:endParaRPr lang="en-GB"/>
          </a:p>
        </p:txBody>
      </p:sp>
    </p:spTree>
    <p:extLst>
      <p:ext uri="{BB962C8B-B14F-4D97-AF65-F5344CB8AC3E}">
        <p14:creationId xmlns:p14="http://schemas.microsoft.com/office/powerpoint/2010/main" val="268727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18:</a:t>
            </a:r>
            <a:r>
              <a:rPr lang="en-GB" sz="2400" b="0" baseline="30000" dirty="0" smtClean="0"/>
              <a:t>* </a:t>
            </a:r>
            <a:r>
              <a:rPr lang="en-GB" sz="2400" b="0" dirty="0" smtClean="0"/>
              <a:t>Performance obligations satisfied over time </a:t>
            </a:r>
            <a:br>
              <a:rPr lang="en-GB" sz="2400" b="0" dirty="0" smtClean="0"/>
            </a:br>
            <a:r>
              <a:rPr lang="en-GB" sz="2400" b="0" i="1" dirty="0"/>
              <a:t>Enforceable right to payment for performance completed </a:t>
            </a:r>
            <a:r>
              <a:rPr lang="en-GB" sz="2400" b="0" i="1" dirty="0" smtClean="0"/>
              <a:t>to date</a:t>
            </a:r>
          </a:p>
        </p:txBody>
      </p:sp>
      <p:sp>
        <p:nvSpPr>
          <p:cNvPr id="6147" name="Rectangle 14"/>
          <p:cNvSpPr>
            <a:spLocks noGrp="1" noChangeArrowheads="1"/>
          </p:cNvSpPr>
          <p:nvPr>
            <p:ph type="body" idx="1"/>
          </p:nvPr>
        </p:nvSpPr>
        <p:spPr>
          <a:xfrm>
            <a:off x="272483" y="1268760"/>
            <a:ext cx="9217023" cy="5039965"/>
          </a:xfrm>
        </p:spPr>
        <p:txBody>
          <a:bodyPr>
            <a:normAutofit lnSpcReduction="10000"/>
          </a:bodyPr>
          <a:lstStyle/>
          <a:p>
            <a:r>
              <a:rPr lang="en-GB" sz="2400" kern="1200" dirty="0" smtClean="0">
                <a:latin typeface="Arial" charset="0"/>
              </a:rPr>
              <a:t>An entity enters into a contract to build an item of </a:t>
            </a:r>
            <a:r>
              <a:rPr lang="en-GB" sz="2400" kern="1200" dirty="0">
                <a:latin typeface="Arial" charset="0"/>
              </a:rPr>
              <a:t>equipment. </a:t>
            </a:r>
            <a:endParaRPr lang="en-GB" sz="2400" kern="1200" dirty="0" smtClean="0">
              <a:latin typeface="Arial" charset="0"/>
            </a:endParaRPr>
          </a:p>
          <a:p>
            <a:r>
              <a:rPr lang="en-GB" sz="2400" kern="1200" dirty="0" smtClean="0">
                <a:latin typeface="Arial" charset="0"/>
              </a:rPr>
              <a:t>Payment schedule:  </a:t>
            </a:r>
          </a:p>
          <a:p>
            <a:pPr lvl="1"/>
            <a:r>
              <a:rPr lang="en-GB" sz="2000" kern="1200" dirty="0" smtClean="0">
                <a:latin typeface="Arial" charset="0"/>
              </a:rPr>
              <a:t>10% of contract price as advance </a:t>
            </a:r>
            <a:r>
              <a:rPr lang="en-GB" sz="2000" kern="1200" dirty="0">
                <a:latin typeface="Arial" charset="0"/>
              </a:rPr>
              <a:t>payment at contract </a:t>
            </a:r>
            <a:r>
              <a:rPr lang="en-GB" sz="2000" kern="1200" dirty="0" smtClean="0">
                <a:latin typeface="Arial" charset="0"/>
              </a:rPr>
              <a:t>inception. </a:t>
            </a:r>
          </a:p>
          <a:p>
            <a:pPr lvl="1"/>
            <a:r>
              <a:rPr lang="en-GB" sz="2000" kern="1200" dirty="0" smtClean="0">
                <a:latin typeface="Arial" charset="0"/>
              </a:rPr>
              <a:t>Regular payments </a:t>
            </a:r>
            <a:r>
              <a:rPr lang="en-GB" sz="2000" kern="1200" dirty="0">
                <a:latin typeface="Arial" charset="0"/>
              </a:rPr>
              <a:t>throughout the construction </a:t>
            </a:r>
            <a:r>
              <a:rPr lang="en-GB" sz="2000" kern="1200" dirty="0" smtClean="0">
                <a:latin typeface="Arial" charset="0"/>
              </a:rPr>
              <a:t>period: 50% of </a:t>
            </a:r>
            <a:r>
              <a:rPr lang="en-GB" sz="2000" kern="1200" dirty="0">
                <a:latin typeface="Arial" charset="0"/>
              </a:rPr>
              <a:t>the contract </a:t>
            </a:r>
            <a:r>
              <a:rPr lang="en-GB" sz="2000" kern="1200" dirty="0" smtClean="0">
                <a:latin typeface="Arial" charset="0"/>
              </a:rPr>
              <a:t>price.</a:t>
            </a:r>
          </a:p>
          <a:p>
            <a:pPr lvl="1"/>
            <a:r>
              <a:rPr lang="en-GB" sz="2000" kern="1200" dirty="0" smtClean="0">
                <a:latin typeface="Arial" charset="0"/>
              </a:rPr>
              <a:t>Final payment of 40% of </a:t>
            </a:r>
            <a:r>
              <a:rPr lang="en-GB" sz="2000" kern="1200" dirty="0">
                <a:latin typeface="Arial" charset="0"/>
              </a:rPr>
              <a:t>the contract price after construction is completed and the equipment has passed the prescribed performance tests. </a:t>
            </a:r>
            <a:endParaRPr lang="en-GB" sz="2000" kern="1200" dirty="0" smtClean="0">
              <a:latin typeface="Arial" charset="0"/>
            </a:endParaRPr>
          </a:p>
          <a:p>
            <a:r>
              <a:rPr lang="en-GB" sz="2400" kern="1200" dirty="0" smtClean="0">
                <a:latin typeface="Arial" charset="0"/>
              </a:rPr>
              <a:t>Payments are </a:t>
            </a:r>
            <a:r>
              <a:rPr lang="en-GB" sz="2400" kern="1200" dirty="0">
                <a:latin typeface="Arial" charset="0"/>
              </a:rPr>
              <a:t>non-refundable unless the entity fails to perform as promised</a:t>
            </a:r>
            <a:r>
              <a:rPr lang="en-GB" sz="2400" kern="1200" dirty="0" smtClean="0">
                <a:latin typeface="Arial" charset="0"/>
              </a:rPr>
              <a:t>.</a:t>
            </a:r>
          </a:p>
          <a:p>
            <a:r>
              <a:rPr lang="en-GB" sz="2400" kern="1200" dirty="0" smtClean="0">
                <a:latin typeface="Arial" charset="0"/>
              </a:rPr>
              <a:t>If </a:t>
            </a:r>
            <a:r>
              <a:rPr lang="en-GB" sz="2400" kern="1200" dirty="0">
                <a:latin typeface="Arial" charset="0"/>
              </a:rPr>
              <a:t>the customer terminates the contract, the entity is entitled only to retain any progress payments received from the customer.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entity has no further rights to compensation from the customer</a:t>
            </a:r>
            <a:r>
              <a:rPr lang="en-GB" sz="2400" kern="1200" dirty="0" smtClean="0">
                <a:latin typeface="Arial" charset="0"/>
              </a:rPr>
              <a:t>.</a:t>
            </a:r>
            <a:endParaRPr lang="en-GB" sz="24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20</a:t>
            </a:fld>
            <a:endParaRPr lang="en-GB">
              <a:solidFill>
                <a:srgbClr val="5F6062"/>
              </a:solidFill>
            </a:endParaRPr>
          </a:p>
        </p:txBody>
      </p:sp>
    </p:spTree>
    <p:extLst>
      <p:ext uri="{BB962C8B-B14F-4D97-AF65-F5344CB8AC3E}">
        <p14:creationId xmlns:p14="http://schemas.microsoft.com/office/powerpoint/2010/main" val="28534603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19:</a:t>
            </a:r>
            <a:r>
              <a:rPr lang="en-GB" sz="2400" b="0" baseline="30000" dirty="0" smtClean="0"/>
              <a:t>* </a:t>
            </a:r>
            <a:r>
              <a:rPr lang="en-GB" sz="2400" b="0" dirty="0" smtClean="0"/>
              <a:t>Performance obligations satisfied over time </a:t>
            </a:r>
            <a:br>
              <a:rPr lang="en-GB" sz="2400" b="0" dirty="0" smtClean="0"/>
            </a:br>
            <a:r>
              <a:rPr lang="en-GB" sz="2400" b="0" i="1" dirty="0"/>
              <a:t>Assessing whether a performance obligation is satisfied at </a:t>
            </a:r>
            <a:r>
              <a:rPr lang="en-GB" sz="2400" b="0" i="1" dirty="0" smtClean="0"/>
              <a:t>a point </a:t>
            </a:r>
            <a:r>
              <a:rPr lang="en-GB" sz="2400" b="0" i="1" dirty="0"/>
              <a:t>in time or over time</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US" sz="1900" kern="1200" dirty="0" smtClean="0">
                <a:latin typeface="Arial" charset="0"/>
              </a:rPr>
              <a:t>An </a:t>
            </a:r>
            <a:r>
              <a:rPr lang="en-US" sz="1900" kern="1200" dirty="0">
                <a:latin typeface="Arial" charset="0"/>
              </a:rPr>
              <a:t>entity is developing a multi-unit residential complex. A customer enters into a binding sales contract with the entity for a specified unit that is under construction. Each unit has a similar floor plan and is of a similar size, but other attributes of the units are different </a:t>
            </a:r>
            <a:r>
              <a:rPr lang="en-US" sz="1900" kern="1200" dirty="0" smtClean="0">
                <a:latin typeface="Arial" charset="0"/>
              </a:rPr>
              <a:t>(eg the </a:t>
            </a:r>
            <a:r>
              <a:rPr lang="en-US" sz="1900" kern="1200" dirty="0">
                <a:latin typeface="Arial" charset="0"/>
              </a:rPr>
              <a:t>location of the unit within the complex</a:t>
            </a:r>
            <a:r>
              <a:rPr lang="en-US" sz="1900" kern="1200" dirty="0" smtClean="0">
                <a:latin typeface="Arial" charset="0"/>
              </a:rPr>
              <a:t>).</a:t>
            </a:r>
            <a:endParaRPr lang="en-US" sz="1900" i="1" kern="1200" dirty="0" smtClean="0">
              <a:latin typeface="Arial" charset="0"/>
            </a:endParaRPr>
          </a:p>
          <a:p>
            <a:r>
              <a:rPr lang="en-US" sz="1900" kern="1200" dirty="0" smtClean="0">
                <a:latin typeface="Arial" charset="0"/>
              </a:rPr>
              <a:t>Customer pays </a:t>
            </a:r>
            <a:r>
              <a:rPr lang="en-US" sz="1900" kern="1200" dirty="0">
                <a:latin typeface="Arial" charset="0"/>
              </a:rPr>
              <a:t>a non-refundable deposit upon entering into the contract and will make progress payments during construction of the unit. </a:t>
            </a:r>
            <a:endParaRPr lang="en-US" sz="1900" kern="1200" dirty="0" smtClean="0">
              <a:latin typeface="Arial" charset="0"/>
            </a:endParaRPr>
          </a:p>
          <a:p>
            <a:r>
              <a:rPr lang="en-US" sz="1900" kern="1200" dirty="0" smtClean="0">
                <a:latin typeface="Arial" charset="0"/>
              </a:rPr>
              <a:t>The </a:t>
            </a:r>
            <a:r>
              <a:rPr lang="en-US" sz="1900" kern="1200" dirty="0">
                <a:latin typeface="Arial" charset="0"/>
              </a:rPr>
              <a:t>contract </a:t>
            </a:r>
            <a:r>
              <a:rPr lang="en-US" sz="1900" kern="1200" dirty="0" smtClean="0">
                <a:latin typeface="Arial" charset="0"/>
              </a:rPr>
              <a:t>precludes </a:t>
            </a:r>
            <a:r>
              <a:rPr lang="en-US" sz="1900" kern="1200" dirty="0">
                <a:latin typeface="Arial" charset="0"/>
              </a:rPr>
              <a:t>the entity </a:t>
            </a:r>
            <a:r>
              <a:rPr lang="en-US" sz="1900" kern="1200" dirty="0" smtClean="0">
                <a:latin typeface="Arial" charset="0"/>
              </a:rPr>
              <a:t>from directing </a:t>
            </a:r>
            <a:r>
              <a:rPr lang="en-US" sz="1900" kern="1200" dirty="0">
                <a:latin typeface="Arial" charset="0"/>
              </a:rPr>
              <a:t>the unit to another customer. </a:t>
            </a:r>
            <a:endParaRPr lang="en-US" sz="1900" kern="1200" dirty="0" smtClean="0">
              <a:latin typeface="Arial" charset="0"/>
            </a:endParaRPr>
          </a:p>
          <a:p>
            <a:r>
              <a:rPr lang="en-US" sz="1900" kern="1200" dirty="0" smtClean="0">
                <a:latin typeface="Arial" charset="0"/>
              </a:rPr>
              <a:t>The customer </a:t>
            </a:r>
            <a:r>
              <a:rPr lang="en-US" sz="1900" kern="1200" dirty="0">
                <a:latin typeface="Arial" charset="0"/>
              </a:rPr>
              <a:t>does not have the right to terminate the contract unless the entity fails to perform as promised. </a:t>
            </a:r>
            <a:endParaRPr lang="en-US" sz="1900" kern="1200" dirty="0" smtClean="0">
              <a:latin typeface="Arial" charset="0"/>
            </a:endParaRPr>
          </a:p>
          <a:p>
            <a:r>
              <a:rPr lang="en-US" sz="1900" kern="1200" dirty="0" smtClean="0">
                <a:latin typeface="Arial" charset="0"/>
              </a:rPr>
              <a:t>If </a:t>
            </a:r>
            <a:r>
              <a:rPr lang="en-US" sz="1900" kern="1200" dirty="0">
                <a:latin typeface="Arial" charset="0"/>
              </a:rPr>
              <a:t>the customer defaults on its obligations by failing to make the promised progress payments as and when they are due, the entity would have a right to all of the consideration promised in the contract if it completes the construction of the unit. </a:t>
            </a:r>
            <a:endParaRPr lang="en-US" sz="1900" kern="1200" dirty="0" smtClean="0">
              <a:latin typeface="Arial" charset="0"/>
            </a:endParaRPr>
          </a:p>
          <a:p>
            <a:r>
              <a:rPr lang="en-US" sz="1900" kern="1200" dirty="0" smtClean="0">
                <a:latin typeface="Arial" charset="0"/>
              </a:rPr>
              <a:t>The </a:t>
            </a:r>
            <a:r>
              <a:rPr lang="en-US" sz="1900" kern="1200" dirty="0">
                <a:latin typeface="Arial" charset="0"/>
              </a:rPr>
              <a:t>courts have previously upheld similar rights that entitle developers to require the customer to perform, subject to the entity meeting its obligations under the contract</a:t>
            </a:r>
            <a:r>
              <a:rPr lang="en-US" sz="1900" kern="1200" dirty="0" smtClean="0">
                <a:latin typeface="Arial" charset="0"/>
              </a:rPr>
              <a:t>.</a:t>
            </a:r>
            <a:endParaRPr lang="en-GB" sz="19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17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21</a:t>
            </a:fld>
            <a:endParaRPr lang="en-GB">
              <a:solidFill>
                <a:srgbClr val="5F6062"/>
              </a:solidFill>
            </a:endParaRPr>
          </a:p>
        </p:txBody>
      </p:sp>
    </p:spTree>
    <p:extLst>
      <p:ext uri="{BB962C8B-B14F-4D97-AF65-F5344CB8AC3E}">
        <p14:creationId xmlns:p14="http://schemas.microsoft.com/office/powerpoint/2010/main" val="4510206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000" b="0" dirty="0" smtClean="0"/>
              <a:t>Example 20:</a:t>
            </a:r>
            <a:r>
              <a:rPr lang="en-GB" sz="2000" b="0" baseline="30000" dirty="0" smtClean="0"/>
              <a:t>*</a:t>
            </a:r>
            <a:r>
              <a:rPr lang="en-GB" sz="2000" b="0" dirty="0" smtClean="0"/>
              <a:t>Measuring progress towards complete satisfaction of a performance obligation</a:t>
            </a:r>
            <a:br>
              <a:rPr lang="en-GB" sz="2000" b="0" dirty="0" smtClean="0"/>
            </a:br>
            <a:r>
              <a:rPr lang="en-GB" sz="2000" b="0" i="1" dirty="0"/>
              <a:t>Measuring progress when making goods or services available</a:t>
            </a:r>
            <a:endParaRPr lang="en-GB" sz="20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owner </a:t>
            </a:r>
            <a:r>
              <a:rPr lang="en-GB" sz="2400" kern="1200" dirty="0">
                <a:latin typeface="Arial" charset="0"/>
              </a:rPr>
              <a:t>and manager of health </a:t>
            </a:r>
            <a:r>
              <a:rPr lang="en-GB" sz="2400" kern="1200" dirty="0" smtClean="0">
                <a:latin typeface="Arial" charset="0"/>
              </a:rPr>
              <a:t>clubs </a:t>
            </a:r>
            <a:r>
              <a:rPr lang="en-GB" sz="2400" kern="1200" dirty="0">
                <a:latin typeface="Arial" charset="0"/>
              </a:rPr>
              <a:t>enters into a contract with a customer for one year of access to any of its health clubs.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customer has unlimited use of the health clubs and promises to pay CU100 per month</a:t>
            </a:r>
            <a:r>
              <a:rPr lang="en-GB" sz="2400" kern="1200" dirty="0" smtClean="0">
                <a:latin typeface="Arial" charset="0"/>
              </a:rPr>
              <a:t>.</a:t>
            </a:r>
            <a:endParaRPr lang="en-GB" sz="24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18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22</a:t>
            </a:fld>
            <a:endParaRPr lang="en-GB">
              <a:solidFill>
                <a:srgbClr val="5F6062"/>
              </a:solidFill>
            </a:endParaRPr>
          </a:p>
        </p:txBody>
      </p:sp>
    </p:spTree>
    <p:extLst>
      <p:ext uri="{BB962C8B-B14F-4D97-AF65-F5344CB8AC3E}">
        <p14:creationId xmlns:p14="http://schemas.microsoft.com/office/powerpoint/2010/main" val="4944369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000" b="0" dirty="0" smtClean="0"/>
              <a:t>Example 21:</a:t>
            </a:r>
            <a:r>
              <a:rPr lang="en-GB" sz="2000" b="0" baseline="30000" dirty="0" smtClean="0"/>
              <a:t>*</a:t>
            </a:r>
            <a:r>
              <a:rPr lang="en-GB" sz="2000" b="0" dirty="0" smtClean="0"/>
              <a:t>Measuring progress towards complete satisfaction of a performance obligation</a:t>
            </a:r>
            <a:br>
              <a:rPr lang="en-GB" sz="2000" b="0" dirty="0" smtClean="0"/>
            </a:br>
            <a:r>
              <a:rPr lang="en-GB" sz="2000" b="0" i="1" dirty="0"/>
              <a:t>Uninstalled materials</a:t>
            </a:r>
            <a:endParaRPr lang="en-GB" sz="2000" b="0" i="1" dirty="0" smtClean="0"/>
          </a:p>
        </p:txBody>
      </p:sp>
      <p:sp>
        <p:nvSpPr>
          <p:cNvPr id="6147" name="Rectangle 14"/>
          <p:cNvSpPr>
            <a:spLocks noGrp="1" noChangeArrowheads="1"/>
          </p:cNvSpPr>
          <p:nvPr>
            <p:ph type="body" idx="1"/>
          </p:nvPr>
        </p:nvSpPr>
        <p:spPr>
          <a:xfrm>
            <a:off x="272483" y="1124747"/>
            <a:ext cx="9217023" cy="5183981"/>
          </a:xfrm>
        </p:spPr>
        <p:txBody>
          <a:bodyPr>
            <a:normAutofit/>
          </a:bodyPr>
          <a:lstStyle/>
          <a:p>
            <a:r>
              <a:rPr lang="en-GB" sz="1900" kern="1200" dirty="0">
                <a:latin typeface="Arial" charset="0"/>
              </a:rPr>
              <a:t>In November 20X2, an entity contracts with a customer to refurbish a 3-storey building and install new </a:t>
            </a:r>
            <a:r>
              <a:rPr lang="en-GB" sz="1900" kern="1200" dirty="0" smtClean="0">
                <a:latin typeface="Arial" charset="0"/>
              </a:rPr>
              <a:t>elevators.</a:t>
            </a:r>
          </a:p>
          <a:p>
            <a:r>
              <a:rPr lang="en-GB" sz="1900" kern="1200" dirty="0" smtClean="0">
                <a:latin typeface="Arial" charset="0"/>
              </a:rPr>
              <a:t>Promised refurbishment </a:t>
            </a:r>
            <a:r>
              <a:rPr lang="en-GB" sz="1900" kern="1200" dirty="0">
                <a:latin typeface="Arial" charset="0"/>
              </a:rPr>
              <a:t>service, including the installation of </a:t>
            </a:r>
            <a:r>
              <a:rPr lang="en-GB" sz="1900" kern="1200" dirty="0" smtClean="0">
                <a:latin typeface="Arial" charset="0"/>
              </a:rPr>
              <a:t>elevators </a:t>
            </a:r>
            <a:r>
              <a:rPr lang="en-GB" sz="1900" kern="1200" dirty="0" smtClean="0">
                <a:latin typeface="Times New Roman"/>
                <a:cs typeface="Times New Roman"/>
              </a:rPr>
              <a:t>→ </a:t>
            </a:r>
            <a:r>
              <a:rPr lang="en-GB" sz="1900" kern="1200" dirty="0" smtClean="0">
                <a:latin typeface="Arial" charset="0"/>
              </a:rPr>
              <a:t>single </a:t>
            </a:r>
            <a:r>
              <a:rPr lang="en-GB" sz="1900" kern="1200" dirty="0">
                <a:latin typeface="Arial" charset="0"/>
              </a:rPr>
              <a:t>performance obligation satisfied over </a:t>
            </a:r>
            <a:r>
              <a:rPr lang="en-GB" sz="1900" kern="1200" dirty="0" smtClean="0">
                <a:latin typeface="Arial" charset="0"/>
              </a:rPr>
              <a:t>time. </a:t>
            </a:r>
          </a:p>
          <a:p>
            <a:r>
              <a:rPr lang="en-GB" sz="1900" kern="1200" dirty="0" smtClean="0">
                <a:latin typeface="Arial" charset="0"/>
              </a:rPr>
              <a:t>Transaction price and expected costs: </a:t>
            </a:r>
          </a:p>
          <a:p>
            <a:endParaRPr lang="en-GB" sz="1900" kern="1200" dirty="0">
              <a:latin typeface="Arial" charset="0"/>
            </a:endParaRPr>
          </a:p>
          <a:p>
            <a:endParaRPr lang="en-GB" sz="1900" kern="1200" dirty="0" smtClean="0">
              <a:latin typeface="Arial" charset="0"/>
            </a:endParaRPr>
          </a:p>
          <a:p>
            <a:endParaRPr lang="en-GB" sz="1900" kern="1200" dirty="0">
              <a:latin typeface="Arial" charset="0"/>
            </a:endParaRPr>
          </a:p>
          <a:p>
            <a:endParaRPr lang="en-GB" sz="1900" kern="1200" dirty="0" smtClean="0">
              <a:latin typeface="Arial" charset="0"/>
            </a:endParaRPr>
          </a:p>
          <a:p>
            <a:endParaRPr lang="en-GB" sz="2400" kern="1200" dirty="0">
              <a:latin typeface="Arial" charset="0"/>
            </a:endParaRPr>
          </a:p>
          <a:p>
            <a:r>
              <a:rPr lang="en-US" sz="1900" kern="1200" dirty="0" smtClean="0">
                <a:latin typeface="Arial" charset="0"/>
              </a:rPr>
              <a:t>An </a:t>
            </a:r>
            <a:r>
              <a:rPr lang="en-US" sz="1900" kern="1200" dirty="0">
                <a:latin typeface="Arial" charset="0"/>
              </a:rPr>
              <a:t>input method based on costs incurred is used to </a:t>
            </a:r>
            <a:r>
              <a:rPr lang="en-US" sz="1900" kern="1200" dirty="0" smtClean="0">
                <a:latin typeface="Arial" charset="0"/>
              </a:rPr>
              <a:t>measure progress.</a:t>
            </a:r>
          </a:p>
          <a:p>
            <a:r>
              <a:rPr lang="en-GB" sz="1900" kern="1200" dirty="0">
                <a:latin typeface="Arial" charset="0"/>
              </a:rPr>
              <a:t>The customer obtains control of the elevators when they are delivered to the site in December 20X2, although the elevators will not be installed until June 20X3. </a:t>
            </a:r>
            <a:endParaRPr lang="en-GB" sz="1900" kern="1200" dirty="0" smtClean="0">
              <a:latin typeface="Arial" charset="0"/>
            </a:endParaRPr>
          </a:p>
          <a:p>
            <a:r>
              <a:rPr lang="en-GB" sz="1900" kern="1200" dirty="0" smtClean="0">
                <a:latin typeface="Arial" charset="0"/>
              </a:rPr>
              <a:t>As of 31 December 20X2 </a:t>
            </a:r>
            <a:r>
              <a:rPr lang="en-GB" sz="1900" kern="1200" dirty="0" smtClean="0">
                <a:latin typeface="Times New Roman"/>
                <a:cs typeface="Times New Roman"/>
              </a:rPr>
              <a:t>→ </a:t>
            </a:r>
            <a:r>
              <a:rPr lang="en-GB" sz="1900" kern="1200" dirty="0" smtClean="0">
                <a:latin typeface="Arial" charset="0"/>
              </a:rPr>
              <a:t>costs incurred (excluding elevators) = CU500,000.</a:t>
            </a:r>
            <a:endParaRPr lang="en-US" sz="19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19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23</a:t>
            </a:fld>
            <a:endParaRPr lang="en-GB">
              <a:solidFill>
                <a:srgbClr val="5F6062"/>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2007748342"/>
              </p:ext>
            </p:extLst>
          </p:nvPr>
        </p:nvGraphicFramePr>
        <p:xfrm>
          <a:off x="4855511" y="2590350"/>
          <a:ext cx="4521809" cy="1844387"/>
        </p:xfrm>
        <a:graphic>
          <a:graphicData uri="http://schemas.openxmlformats.org/drawingml/2006/table">
            <a:tbl>
              <a:tblPr firstRow="1" bandRow="1">
                <a:tableStyleId>{5C22544A-7EE6-4342-B048-85BDC9FD1C3A}</a:tableStyleId>
              </a:tblPr>
              <a:tblGrid>
                <a:gridCol w="3242051"/>
                <a:gridCol w="1279758"/>
              </a:tblGrid>
              <a:tr h="266510">
                <a:tc>
                  <a:txBody>
                    <a:bodyPr/>
                    <a:lstStyle/>
                    <a:p>
                      <a:endParaRPr lang="en-GB" sz="1400" dirty="0"/>
                    </a:p>
                  </a:txBody>
                  <a:tcPr/>
                </a:tc>
                <a:tc>
                  <a:txBody>
                    <a:bodyPr/>
                    <a:lstStyle/>
                    <a:p>
                      <a:r>
                        <a:rPr lang="en-GB" sz="1400" dirty="0" smtClean="0"/>
                        <a:t>CU</a:t>
                      </a:r>
                      <a:endParaRPr lang="en-GB" sz="1400" dirty="0"/>
                    </a:p>
                  </a:txBody>
                  <a:tcPr/>
                </a:tc>
              </a:tr>
              <a:tr h="266510">
                <a:tc>
                  <a:txBody>
                    <a:bodyPr/>
                    <a:lstStyle/>
                    <a:p>
                      <a:r>
                        <a:rPr lang="en-GB" sz="1400" dirty="0" smtClean="0"/>
                        <a:t>Transaction</a:t>
                      </a:r>
                      <a:r>
                        <a:rPr lang="en-GB" sz="1400" baseline="0" dirty="0" smtClean="0"/>
                        <a:t> price</a:t>
                      </a:r>
                      <a:endParaRPr lang="en-GB" sz="1400" dirty="0"/>
                    </a:p>
                  </a:txBody>
                  <a:tcPr/>
                </a:tc>
                <a:tc>
                  <a:txBody>
                    <a:bodyPr/>
                    <a:lstStyle/>
                    <a:p>
                      <a:r>
                        <a:rPr lang="en-GB" sz="1400" dirty="0" smtClean="0"/>
                        <a:t>5m</a:t>
                      </a:r>
                      <a:endParaRPr lang="en-GB" sz="1400" dirty="0"/>
                    </a:p>
                  </a:txBody>
                  <a:tcPr/>
                </a:tc>
              </a:tr>
              <a:tr h="266510">
                <a:tc>
                  <a:txBody>
                    <a:bodyPr/>
                    <a:lstStyle/>
                    <a:p>
                      <a:r>
                        <a:rPr lang="en-GB" sz="1400" dirty="0" smtClean="0"/>
                        <a:t>Expected costs: </a:t>
                      </a:r>
                      <a:endParaRPr lang="en-GB" sz="1400" dirty="0"/>
                    </a:p>
                  </a:txBody>
                  <a:tcPr/>
                </a:tc>
                <a:tc>
                  <a:txBody>
                    <a:bodyPr/>
                    <a:lstStyle/>
                    <a:p>
                      <a:endParaRPr lang="en-GB" sz="1400" dirty="0"/>
                    </a:p>
                  </a:txBody>
                  <a:tcPr/>
                </a:tc>
              </a:tr>
              <a:tr h="307179">
                <a:tc>
                  <a:txBody>
                    <a:bodyPr/>
                    <a:lstStyle/>
                    <a:p>
                      <a:pPr marL="285750" indent="-285750">
                        <a:buFont typeface="Arial" panose="020B0604020202020204" pitchFamily="34" charset="0"/>
                        <a:buChar char="•"/>
                      </a:pPr>
                      <a:r>
                        <a:rPr lang="en-GB" sz="1400" dirty="0" smtClean="0"/>
                        <a:t>Elevators </a:t>
                      </a:r>
                      <a:endParaRPr lang="en-GB" sz="1400" dirty="0"/>
                    </a:p>
                  </a:txBody>
                  <a:tcPr/>
                </a:tc>
                <a:tc>
                  <a:txBody>
                    <a:bodyPr/>
                    <a:lstStyle/>
                    <a:p>
                      <a:r>
                        <a:rPr lang="en-GB" sz="1400" dirty="0" smtClean="0"/>
                        <a:t>1.5m</a:t>
                      </a:r>
                      <a:endParaRPr lang="en-GB" sz="1400" dirty="0"/>
                    </a:p>
                  </a:txBody>
                  <a:tcPr/>
                </a:tc>
              </a:tr>
              <a:tr h="318009">
                <a:tc>
                  <a:txBody>
                    <a:bodyPr/>
                    <a:lstStyle/>
                    <a:p>
                      <a:pPr marL="285750" indent="-285750">
                        <a:buFont typeface="Arial" panose="020B0604020202020204" pitchFamily="34" charset="0"/>
                        <a:buChar char="•"/>
                      </a:pPr>
                      <a:r>
                        <a:rPr lang="en-GB" sz="1400" dirty="0" smtClean="0"/>
                        <a:t>Other costs</a:t>
                      </a:r>
                      <a:endParaRPr lang="en-GB" sz="1400" dirty="0"/>
                    </a:p>
                  </a:txBody>
                  <a:tcPr/>
                </a:tc>
                <a:tc>
                  <a:txBody>
                    <a:bodyPr/>
                    <a:lstStyle/>
                    <a:p>
                      <a:r>
                        <a:rPr lang="en-GB" sz="1400" dirty="0" smtClean="0"/>
                        <a:t>2.5m</a:t>
                      </a:r>
                      <a:endParaRPr lang="en-GB" sz="1400" dirty="0"/>
                    </a:p>
                  </a:txBody>
                  <a:tcPr/>
                </a:tc>
              </a:tr>
              <a:tr h="273534">
                <a:tc>
                  <a:txBody>
                    <a:bodyPr/>
                    <a:lstStyle/>
                    <a:p>
                      <a:r>
                        <a:rPr lang="en-GB" sz="1400" dirty="0" smtClean="0"/>
                        <a:t>Total expected costs</a:t>
                      </a:r>
                      <a:endParaRPr lang="en-GB" sz="1400" dirty="0"/>
                    </a:p>
                  </a:txBody>
                  <a:tcPr/>
                </a:tc>
                <a:tc>
                  <a:txBody>
                    <a:bodyPr/>
                    <a:lstStyle/>
                    <a:p>
                      <a:r>
                        <a:rPr lang="en-GB" sz="1400" dirty="0" smtClean="0"/>
                        <a:t>4.0m</a:t>
                      </a:r>
                      <a:endParaRPr lang="en-GB" sz="1400" dirty="0"/>
                    </a:p>
                  </a:txBody>
                  <a:tcPr/>
                </a:tc>
              </a:tr>
            </a:tbl>
          </a:graphicData>
        </a:graphic>
      </p:graphicFrame>
    </p:spTree>
    <p:extLst>
      <p:ext uri="{BB962C8B-B14F-4D97-AF65-F5344CB8AC3E}">
        <p14:creationId xmlns:p14="http://schemas.microsoft.com/office/powerpoint/2010/main" val="3424974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22:</a:t>
            </a:r>
            <a:r>
              <a:rPr lang="en-GB" sz="2800" b="0" baseline="30000" dirty="0" smtClean="0"/>
              <a:t>* </a:t>
            </a:r>
            <a:r>
              <a:rPr lang="en-GB" sz="2800" b="0" dirty="0" smtClean="0"/>
              <a:t>Contract costs</a:t>
            </a:r>
            <a:br>
              <a:rPr lang="en-GB" sz="2800" b="0" dirty="0" smtClean="0"/>
            </a:br>
            <a:r>
              <a:rPr lang="en-GB" sz="2800" b="0" i="1" dirty="0"/>
              <a:t>Incremental costs of obtaining a contract</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000" kern="1200" dirty="0">
                <a:latin typeface="Arial" charset="0"/>
              </a:rPr>
              <a:t>An </a:t>
            </a:r>
            <a:r>
              <a:rPr lang="en-GB" sz="2000" kern="1200" dirty="0" smtClean="0">
                <a:latin typeface="Arial" charset="0"/>
              </a:rPr>
              <a:t>entity wins </a:t>
            </a:r>
            <a:r>
              <a:rPr lang="en-GB" sz="2000" kern="1200" dirty="0">
                <a:latin typeface="Arial" charset="0"/>
              </a:rPr>
              <a:t>a competitive bid to provide consulting services to a new customer. </a:t>
            </a:r>
            <a:r>
              <a:rPr lang="en-GB" sz="2000" kern="1200" dirty="0" smtClean="0">
                <a:latin typeface="Arial" charset="0"/>
              </a:rPr>
              <a:t>Costs incurred to </a:t>
            </a:r>
            <a:r>
              <a:rPr lang="en-GB" sz="2000" kern="1200" dirty="0">
                <a:latin typeface="Arial" charset="0"/>
              </a:rPr>
              <a:t>obtain the </a:t>
            </a:r>
            <a:r>
              <a:rPr lang="en-GB" sz="2000" kern="1200" dirty="0" smtClean="0">
                <a:latin typeface="Arial" charset="0"/>
              </a:rPr>
              <a:t>contract: </a:t>
            </a:r>
          </a:p>
          <a:p>
            <a:endParaRPr lang="en-GB" sz="2000" kern="1200" dirty="0">
              <a:latin typeface="Arial" charset="0"/>
              <a:cs typeface="Arial" charset="0"/>
            </a:endParaRPr>
          </a:p>
          <a:p>
            <a:endParaRPr lang="en-GB" sz="2000" kern="1200" dirty="0" smtClean="0">
              <a:latin typeface="Arial" charset="0"/>
              <a:cs typeface="Arial" charset="0"/>
            </a:endParaRPr>
          </a:p>
          <a:p>
            <a:endParaRPr lang="en-GB" sz="2000" kern="1200" dirty="0">
              <a:latin typeface="Arial" charset="0"/>
              <a:cs typeface="Arial" charset="0"/>
            </a:endParaRPr>
          </a:p>
          <a:p>
            <a:endParaRPr lang="en-GB" sz="2000" kern="1200" dirty="0" smtClean="0">
              <a:latin typeface="Arial" charset="0"/>
              <a:cs typeface="Arial" charset="0"/>
            </a:endParaRPr>
          </a:p>
          <a:p>
            <a:endParaRPr lang="en-GB" sz="2000" kern="1200" dirty="0">
              <a:latin typeface="Arial" charset="0"/>
              <a:cs typeface="Arial" charset="0"/>
            </a:endParaRPr>
          </a:p>
          <a:p>
            <a:r>
              <a:rPr lang="en-GB" sz="2000" kern="1200" dirty="0" smtClean="0">
                <a:latin typeface="Arial" charset="0"/>
              </a:rPr>
              <a:t>The entity expects to recover commissions </a:t>
            </a:r>
            <a:r>
              <a:rPr lang="en-GB" sz="2000" kern="1200" dirty="0">
                <a:latin typeface="Arial" charset="0"/>
              </a:rPr>
              <a:t>to sales employees </a:t>
            </a:r>
            <a:r>
              <a:rPr lang="en-GB" sz="2000" kern="1200" dirty="0" smtClean="0">
                <a:latin typeface="Arial" charset="0"/>
              </a:rPr>
              <a:t>through </a:t>
            </a:r>
            <a:r>
              <a:rPr lang="en-GB" sz="2000" kern="1200" dirty="0">
                <a:latin typeface="Arial" charset="0"/>
              </a:rPr>
              <a:t>future fees for the consulting services. </a:t>
            </a:r>
            <a:endParaRPr lang="en-GB" sz="2000" kern="1200" dirty="0" smtClean="0">
              <a:latin typeface="Arial" charset="0"/>
            </a:endParaRPr>
          </a:p>
          <a:p>
            <a:r>
              <a:rPr lang="en-GB" sz="2000" kern="1200" dirty="0" smtClean="0">
                <a:latin typeface="Arial" charset="0"/>
              </a:rPr>
              <a:t>The </a:t>
            </a:r>
            <a:r>
              <a:rPr lang="en-GB" sz="2000" kern="1200" dirty="0">
                <a:latin typeface="Arial" charset="0"/>
              </a:rPr>
              <a:t>entity also pays discretionary annual bonuses to sales supervisors based on annual sales targets, overall profitability of the entity and individual performance evaluations. </a:t>
            </a:r>
            <a:endParaRPr lang="en-GB" sz="2000" kern="1200" dirty="0" smtClean="0">
              <a:latin typeface="Arial" charset="0"/>
            </a:endParaRPr>
          </a:p>
          <a:p>
            <a:r>
              <a:rPr lang="en-GB" sz="2000" kern="1200" dirty="0" smtClean="0">
                <a:latin typeface="Arial" charset="0"/>
              </a:rPr>
              <a:t>The external </a:t>
            </a:r>
            <a:r>
              <a:rPr lang="en-GB" sz="2000" kern="1200" dirty="0">
                <a:latin typeface="Arial" charset="0"/>
              </a:rPr>
              <a:t>legal fees and travel costs would have been incurred regardless of whether the contract was obtained. </a:t>
            </a:r>
            <a:endParaRPr lang="en-GB" sz="2000" kern="1200" dirty="0" smtClean="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24</a:t>
            </a:fld>
            <a:endParaRPr lang="en-GB">
              <a:solidFill>
                <a:srgbClr val="5F6062"/>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2115251724"/>
              </p:ext>
            </p:extLst>
          </p:nvPr>
        </p:nvGraphicFramePr>
        <p:xfrm>
          <a:off x="704529" y="1916832"/>
          <a:ext cx="7992888" cy="1981200"/>
        </p:xfrm>
        <a:graphic>
          <a:graphicData uri="http://schemas.openxmlformats.org/drawingml/2006/table">
            <a:tbl>
              <a:tblPr firstRow="1" bandRow="1">
                <a:tableStyleId>{5C22544A-7EE6-4342-B048-85BDC9FD1C3A}</a:tableStyleId>
              </a:tblPr>
              <a:tblGrid>
                <a:gridCol w="5573987"/>
                <a:gridCol w="2418901"/>
              </a:tblGrid>
              <a:tr h="360040">
                <a:tc>
                  <a:txBody>
                    <a:bodyPr/>
                    <a:lstStyle/>
                    <a:p>
                      <a:endParaRPr lang="en-GB" sz="2000" dirty="0"/>
                    </a:p>
                  </a:txBody>
                  <a:tcPr/>
                </a:tc>
                <a:tc>
                  <a:txBody>
                    <a:bodyPr/>
                    <a:lstStyle/>
                    <a:p>
                      <a:pPr algn="ctr"/>
                      <a:r>
                        <a:rPr lang="en-GB" sz="2000" b="1" i="0" u="none" strike="noStrike" kern="1200" baseline="0" dirty="0" smtClean="0">
                          <a:solidFill>
                            <a:schemeClr val="lt1"/>
                          </a:solidFill>
                          <a:latin typeface="+mn-lt"/>
                          <a:ea typeface="+mn-ea"/>
                          <a:cs typeface="+mn-cs"/>
                        </a:rPr>
                        <a:t>CU</a:t>
                      </a:r>
                      <a:endParaRPr lang="en-GB" sz="2000" dirty="0"/>
                    </a:p>
                  </a:txBody>
                  <a:tcPr/>
                </a:tc>
              </a:tr>
              <a:tr h="370840">
                <a:tc>
                  <a:txBody>
                    <a:bodyPr/>
                    <a:lstStyle/>
                    <a:p>
                      <a:r>
                        <a:rPr lang="en-GB" sz="2000" b="0" i="0" u="none" strike="noStrike" kern="1200" baseline="0" dirty="0" smtClean="0">
                          <a:solidFill>
                            <a:schemeClr val="dk1"/>
                          </a:solidFill>
                          <a:latin typeface="+mn-lt"/>
                          <a:ea typeface="+mn-ea"/>
                          <a:cs typeface="+mn-cs"/>
                        </a:rPr>
                        <a:t>External legal fees for due diligence</a:t>
                      </a:r>
                      <a:endParaRPr lang="en-GB" sz="2000" dirty="0"/>
                    </a:p>
                  </a:txBody>
                  <a:tcPr/>
                </a:tc>
                <a:tc>
                  <a:txBody>
                    <a:bodyPr/>
                    <a:lstStyle/>
                    <a:p>
                      <a:pPr algn="ctr"/>
                      <a:r>
                        <a:rPr lang="en-GB" sz="2000" b="0" i="0" u="none" strike="noStrike" kern="1200" baseline="0" dirty="0" smtClean="0">
                          <a:solidFill>
                            <a:schemeClr val="dk1"/>
                          </a:solidFill>
                          <a:latin typeface="+mn-lt"/>
                          <a:ea typeface="+mn-ea"/>
                          <a:cs typeface="+mn-cs"/>
                        </a:rPr>
                        <a:t>15,000</a:t>
                      </a:r>
                      <a:endParaRPr lang="en-GB" sz="2000" dirty="0"/>
                    </a:p>
                  </a:txBody>
                  <a:tcPr/>
                </a:tc>
              </a:tr>
              <a:tr h="370840">
                <a:tc>
                  <a:txBody>
                    <a:bodyPr/>
                    <a:lstStyle/>
                    <a:p>
                      <a:r>
                        <a:rPr lang="en-GB" sz="2000" b="0" i="0" u="none" strike="noStrike" kern="1200" baseline="0" dirty="0" smtClean="0">
                          <a:solidFill>
                            <a:schemeClr val="dk1"/>
                          </a:solidFill>
                          <a:latin typeface="+mn-lt"/>
                          <a:ea typeface="+mn-ea"/>
                          <a:cs typeface="+mn-cs"/>
                        </a:rPr>
                        <a:t>Travel costs to deliver proposal</a:t>
                      </a:r>
                      <a:endParaRPr lang="en-GB" sz="2000" dirty="0"/>
                    </a:p>
                  </a:txBody>
                  <a:tcPr/>
                </a:tc>
                <a:tc>
                  <a:txBody>
                    <a:bodyPr/>
                    <a:lstStyle/>
                    <a:p>
                      <a:pPr algn="ctr"/>
                      <a:r>
                        <a:rPr lang="en-GB" sz="2000" b="0" i="0" u="none" strike="noStrike" kern="1200" baseline="0" dirty="0" smtClean="0">
                          <a:solidFill>
                            <a:schemeClr val="dk1"/>
                          </a:solidFill>
                          <a:latin typeface="+mn-lt"/>
                          <a:ea typeface="+mn-ea"/>
                          <a:cs typeface="+mn-cs"/>
                        </a:rPr>
                        <a:t>25,000</a:t>
                      </a:r>
                      <a:endParaRPr lang="en-GB" sz="2000" dirty="0"/>
                    </a:p>
                  </a:txBody>
                  <a:tcPr/>
                </a:tc>
              </a:tr>
              <a:tr h="370840">
                <a:tc>
                  <a:txBody>
                    <a:bodyPr/>
                    <a:lstStyle/>
                    <a:p>
                      <a:r>
                        <a:rPr lang="en-GB" sz="2000" b="0" i="0" u="none" strike="noStrike" kern="1200" baseline="0" dirty="0" smtClean="0">
                          <a:solidFill>
                            <a:schemeClr val="dk1"/>
                          </a:solidFill>
                          <a:latin typeface="+mn-lt"/>
                          <a:ea typeface="+mn-ea"/>
                          <a:cs typeface="+mn-cs"/>
                        </a:rPr>
                        <a:t>Commissions to sales employees</a:t>
                      </a:r>
                      <a:endParaRPr lang="en-GB" sz="2000" dirty="0"/>
                    </a:p>
                  </a:txBody>
                  <a:tcPr/>
                </a:tc>
                <a:tc>
                  <a:txBody>
                    <a:bodyPr/>
                    <a:lstStyle/>
                    <a:p>
                      <a:pPr algn="ctr"/>
                      <a:r>
                        <a:rPr lang="en-GB" sz="2000" b="0" i="0" u="none" strike="noStrike" kern="1200" baseline="0" dirty="0" smtClean="0">
                          <a:solidFill>
                            <a:schemeClr val="dk1"/>
                          </a:solidFill>
                          <a:latin typeface="+mn-lt"/>
                          <a:ea typeface="+mn-ea"/>
                          <a:cs typeface="+mn-cs"/>
                        </a:rPr>
                        <a:t>10,000</a:t>
                      </a:r>
                      <a:endParaRPr lang="en-GB" sz="2000" dirty="0"/>
                    </a:p>
                  </a:txBody>
                  <a:tcPr/>
                </a:tc>
              </a:tr>
              <a:tr h="370840">
                <a:tc>
                  <a:txBody>
                    <a:bodyPr/>
                    <a:lstStyle/>
                    <a:p>
                      <a:r>
                        <a:rPr lang="en-GB" sz="2000" b="1" i="0" u="none" strike="noStrike" kern="1200" baseline="0" dirty="0" smtClean="0">
                          <a:solidFill>
                            <a:schemeClr val="dk1"/>
                          </a:solidFill>
                          <a:latin typeface="+mn-lt"/>
                          <a:ea typeface="+mn-ea"/>
                          <a:cs typeface="+mn-cs"/>
                        </a:rPr>
                        <a:t>Total costs incurred</a:t>
                      </a:r>
                      <a:endParaRPr lang="en-GB" sz="2000" b="1" dirty="0"/>
                    </a:p>
                  </a:txBody>
                  <a:tcPr/>
                </a:tc>
                <a:tc>
                  <a:txBody>
                    <a:bodyPr/>
                    <a:lstStyle/>
                    <a:p>
                      <a:pPr algn="ctr"/>
                      <a:r>
                        <a:rPr lang="en-GB" sz="2000" b="1" i="0" u="none" strike="noStrike" kern="1200" baseline="0" dirty="0" smtClean="0">
                          <a:solidFill>
                            <a:schemeClr val="dk1"/>
                          </a:solidFill>
                          <a:latin typeface="+mn-lt"/>
                          <a:ea typeface="+mn-ea"/>
                          <a:cs typeface="+mn-cs"/>
                        </a:rPr>
                        <a:t>50,000</a:t>
                      </a:r>
                      <a:endParaRPr lang="en-GB" sz="2000" b="1" dirty="0"/>
                    </a:p>
                  </a:txBody>
                  <a:tcPr/>
                </a:tc>
              </a:tr>
            </a:tbl>
          </a:graphicData>
        </a:graphic>
      </p:graphicFrame>
    </p:spTree>
    <p:extLst>
      <p:ext uri="{BB962C8B-B14F-4D97-AF65-F5344CB8AC3E}">
        <p14:creationId xmlns:p14="http://schemas.microsoft.com/office/powerpoint/2010/main" val="10100737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23:</a:t>
            </a:r>
            <a:r>
              <a:rPr lang="en-GB" sz="2800" b="0" baseline="30000" dirty="0" smtClean="0"/>
              <a:t>* </a:t>
            </a:r>
            <a:r>
              <a:rPr lang="en-GB" sz="2800" b="0" dirty="0" smtClean="0"/>
              <a:t>Contract costs</a:t>
            </a:r>
            <a:br>
              <a:rPr lang="en-GB" sz="2800" b="0" dirty="0" smtClean="0"/>
            </a:br>
            <a:r>
              <a:rPr lang="en-GB" sz="2800" b="0" i="1" dirty="0" err="1"/>
              <a:t>Costs</a:t>
            </a:r>
            <a:r>
              <a:rPr lang="en-GB" sz="2800" b="0" i="1" dirty="0"/>
              <a:t> that give rise to an asset</a:t>
            </a:r>
            <a:endParaRPr lang="en-GB" sz="2800" b="0" i="1" dirty="0" smtClean="0"/>
          </a:p>
        </p:txBody>
      </p:sp>
      <p:sp>
        <p:nvSpPr>
          <p:cNvPr id="6147" name="Rectangle 14"/>
          <p:cNvSpPr>
            <a:spLocks noGrp="1" noChangeArrowheads="1"/>
          </p:cNvSpPr>
          <p:nvPr>
            <p:ph type="body" idx="1"/>
          </p:nvPr>
        </p:nvSpPr>
        <p:spPr>
          <a:xfrm>
            <a:off x="128464" y="1124748"/>
            <a:ext cx="9649072" cy="5039965"/>
          </a:xfrm>
        </p:spPr>
        <p:txBody>
          <a:bodyPr/>
          <a:lstStyle/>
          <a:p>
            <a:r>
              <a:rPr lang="en-GB" sz="2000" kern="1200" dirty="0" smtClean="0">
                <a:latin typeface="Arial" charset="0"/>
              </a:rPr>
              <a:t>An entity enters into </a:t>
            </a:r>
            <a:r>
              <a:rPr lang="en-GB" sz="2000" kern="1200" dirty="0">
                <a:latin typeface="Arial" charset="0"/>
              </a:rPr>
              <a:t>a service contract to manage a customer’s information technology data centre for five </a:t>
            </a:r>
            <a:r>
              <a:rPr lang="en-GB" sz="2000" kern="1200" dirty="0" smtClean="0">
                <a:latin typeface="Arial" charset="0"/>
              </a:rPr>
              <a:t>years</a:t>
            </a:r>
            <a:r>
              <a:rPr lang="en-GB" sz="2000" kern="1200" dirty="0">
                <a:latin typeface="Arial" charset="0"/>
              </a:rPr>
              <a:t> </a:t>
            </a:r>
            <a:r>
              <a:rPr lang="en-GB" sz="2000" kern="1200" dirty="0" smtClean="0">
                <a:latin typeface="Times New Roman"/>
                <a:cs typeface="Times New Roman"/>
              </a:rPr>
              <a:t>→ </a:t>
            </a:r>
            <a:r>
              <a:rPr lang="en-GB" sz="2000" kern="1200" dirty="0" smtClean="0">
                <a:latin typeface="Arial" charset="0"/>
              </a:rPr>
              <a:t>renewable </a:t>
            </a:r>
            <a:r>
              <a:rPr lang="en-GB" sz="2000" kern="1200" dirty="0">
                <a:latin typeface="Arial" charset="0"/>
              </a:rPr>
              <a:t>for subsequent one-year </a:t>
            </a:r>
            <a:r>
              <a:rPr lang="en-GB" sz="2000" kern="1200" dirty="0" smtClean="0">
                <a:latin typeface="Arial" charset="0"/>
              </a:rPr>
              <a:t>periods</a:t>
            </a:r>
          </a:p>
          <a:p>
            <a:pPr lvl="1"/>
            <a:r>
              <a:rPr lang="en-GB" sz="1800" kern="1200" dirty="0" smtClean="0">
                <a:latin typeface="Arial" charset="0"/>
              </a:rPr>
              <a:t>Average customer </a:t>
            </a:r>
            <a:r>
              <a:rPr lang="en-GB" sz="1800" kern="1200" dirty="0">
                <a:latin typeface="Arial" charset="0"/>
              </a:rPr>
              <a:t>term </a:t>
            </a:r>
            <a:r>
              <a:rPr lang="en-GB" sz="1800" kern="1200" dirty="0" smtClean="0">
                <a:latin typeface="Arial" charset="0"/>
              </a:rPr>
              <a:t>= 7 years</a:t>
            </a:r>
            <a:r>
              <a:rPr lang="en-GB" sz="1800" kern="1200" dirty="0">
                <a:latin typeface="Arial" charset="0"/>
              </a:rPr>
              <a:t>. </a:t>
            </a:r>
            <a:endParaRPr lang="en-GB" sz="1800" kern="1200" dirty="0" smtClean="0">
              <a:latin typeface="Arial" charset="0"/>
            </a:endParaRPr>
          </a:p>
          <a:p>
            <a:r>
              <a:rPr lang="en-GB" sz="2000" kern="1200" dirty="0" smtClean="0">
                <a:latin typeface="Arial" charset="0"/>
              </a:rPr>
              <a:t>Sales commission upon the customer signing the contract = CU10,000. </a:t>
            </a:r>
          </a:p>
          <a:p>
            <a:r>
              <a:rPr lang="en-GB" sz="2000" kern="1200" dirty="0" smtClean="0">
                <a:latin typeface="Arial" charset="0"/>
              </a:rPr>
              <a:t>Before providing the service, the entity </a:t>
            </a:r>
            <a:r>
              <a:rPr lang="en-GB" sz="2000" kern="1200" dirty="0">
                <a:latin typeface="Arial" charset="0"/>
              </a:rPr>
              <a:t>designs and builds a technology platform for </a:t>
            </a:r>
            <a:r>
              <a:rPr lang="en-GB" sz="2000" kern="1200" dirty="0" smtClean="0">
                <a:latin typeface="Arial" charset="0"/>
              </a:rPr>
              <a:t>the entity’s internal </a:t>
            </a:r>
            <a:r>
              <a:rPr lang="en-GB" sz="2000" kern="1200" dirty="0">
                <a:latin typeface="Arial" charset="0"/>
              </a:rPr>
              <a:t>use that interfaces with the customer’s </a:t>
            </a:r>
            <a:r>
              <a:rPr lang="en-GB" sz="2000" kern="1200" dirty="0" smtClean="0">
                <a:latin typeface="Arial" charset="0"/>
              </a:rPr>
              <a:t>systems</a:t>
            </a:r>
            <a:r>
              <a:rPr lang="en-GB" sz="2000" kern="1200" dirty="0">
                <a:latin typeface="Arial" charset="0"/>
              </a:rPr>
              <a:t> </a:t>
            </a:r>
            <a:r>
              <a:rPr lang="en-GB" sz="2000" kern="1200" dirty="0" smtClean="0">
                <a:latin typeface="Times New Roman"/>
                <a:cs typeface="Times New Roman"/>
              </a:rPr>
              <a:t>→ </a:t>
            </a:r>
            <a:r>
              <a:rPr lang="en-GB" sz="2000" kern="1200" dirty="0">
                <a:latin typeface="Arial" charset="0"/>
              </a:rPr>
              <a:t>not transferred to the customer</a:t>
            </a:r>
            <a:r>
              <a:rPr lang="en-GB" sz="2000" kern="1200" dirty="0" smtClean="0">
                <a:latin typeface="Arial" charset="0"/>
              </a:rPr>
              <a:t>, used </a:t>
            </a:r>
            <a:r>
              <a:rPr lang="en-GB" sz="2000" kern="1200" dirty="0">
                <a:latin typeface="Arial" charset="0"/>
              </a:rPr>
              <a:t>to deliver </a:t>
            </a:r>
            <a:r>
              <a:rPr lang="en-GB" sz="2000" kern="1200" dirty="0" smtClean="0">
                <a:latin typeface="Arial" charset="0"/>
              </a:rPr>
              <a:t>services to the customer.</a:t>
            </a:r>
            <a:endParaRPr lang="en-GB" sz="2000" kern="1200" dirty="0">
              <a:latin typeface="Arial" charset="0"/>
            </a:endParaRPr>
          </a:p>
          <a:p>
            <a:r>
              <a:rPr lang="en-GB" sz="2000" kern="1200" dirty="0" smtClean="0">
                <a:latin typeface="Arial" charset="0"/>
              </a:rPr>
              <a:t>Initial costs </a:t>
            </a:r>
            <a:r>
              <a:rPr lang="en-GB" sz="2000" kern="1200" dirty="0">
                <a:latin typeface="Arial" charset="0"/>
              </a:rPr>
              <a:t>incurred to set up the </a:t>
            </a:r>
            <a:r>
              <a:rPr lang="en-GB" sz="2000" kern="1200" dirty="0" smtClean="0">
                <a:latin typeface="Arial" charset="0"/>
              </a:rPr>
              <a:t>technology platform: </a:t>
            </a:r>
            <a:r>
              <a:rPr lang="en-GB" sz="2000" b="1" kern="1200" dirty="0">
                <a:latin typeface="Arial" charset="0"/>
              </a:rPr>
              <a:t>			</a:t>
            </a:r>
            <a:endParaRPr lang="en-GB" sz="2000" b="1" kern="1200" dirty="0" smtClean="0">
              <a:latin typeface="Arial" charset="0"/>
            </a:endParaRPr>
          </a:p>
          <a:p>
            <a:endParaRPr lang="en-GB" sz="2000" kern="1200" dirty="0" smtClean="0">
              <a:latin typeface="Arial" charset="0"/>
            </a:endParaRPr>
          </a:p>
          <a:p>
            <a:endParaRPr lang="en-GB" sz="2000" kern="1200" dirty="0">
              <a:latin typeface="Arial" charset="0"/>
            </a:endParaRPr>
          </a:p>
          <a:p>
            <a:endParaRPr lang="en-GB" sz="2000" kern="1200" dirty="0" smtClean="0">
              <a:latin typeface="Arial" charset="0"/>
            </a:endParaRPr>
          </a:p>
          <a:p>
            <a:endParaRPr lang="en-GB" sz="2000" kern="1200" dirty="0">
              <a:latin typeface="Arial" charset="0"/>
            </a:endParaRPr>
          </a:p>
          <a:p>
            <a:endParaRPr lang="en-GB" sz="2000" kern="1200" dirty="0" smtClean="0">
              <a:latin typeface="Arial" charset="0"/>
            </a:endParaRPr>
          </a:p>
          <a:p>
            <a:r>
              <a:rPr lang="en-GB" sz="2000" kern="1200" dirty="0" smtClean="0">
                <a:latin typeface="Arial" charset="0"/>
              </a:rPr>
              <a:t>Two employees are </a:t>
            </a:r>
            <a:r>
              <a:rPr lang="en-GB" sz="2000" kern="1200" dirty="0">
                <a:latin typeface="Arial" charset="0"/>
              </a:rPr>
              <a:t>primarily responsible for providing the service to the </a:t>
            </a:r>
            <a:r>
              <a:rPr lang="en-GB" sz="2000" kern="1200" dirty="0" smtClean="0">
                <a:latin typeface="Arial" charset="0"/>
              </a:rPr>
              <a:t>customer.</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37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25</a:t>
            </a:fld>
            <a:endParaRPr lang="en-GB">
              <a:solidFill>
                <a:srgbClr val="5F6062"/>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764816438"/>
              </p:ext>
            </p:extLst>
          </p:nvPr>
        </p:nvGraphicFramePr>
        <p:xfrm>
          <a:off x="1496616" y="3861048"/>
          <a:ext cx="5001815" cy="2028578"/>
        </p:xfrm>
        <a:graphic>
          <a:graphicData uri="http://schemas.openxmlformats.org/drawingml/2006/table">
            <a:tbl>
              <a:tblPr firstRow="1" bandRow="1">
                <a:tableStyleId>{5C22544A-7EE6-4342-B048-85BDC9FD1C3A}</a:tableStyleId>
              </a:tblPr>
              <a:tblGrid>
                <a:gridCol w="3489647"/>
                <a:gridCol w="1512168"/>
              </a:tblGrid>
              <a:tr h="318408">
                <a:tc>
                  <a:txBody>
                    <a:bodyPr/>
                    <a:lstStyle/>
                    <a:p>
                      <a:endParaRPr lang="en-GB" sz="1600" dirty="0"/>
                    </a:p>
                  </a:txBody>
                  <a:tcPr/>
                </a:tc>
                <a:tc>
                  <a:txBody>
                    <a:bodyPr/>
                    <a:lstStyle/>
                    <a:p>
                      <a:pPr algn="ctr"/>
                      <a:r>
                        <a:rPr lang="en-GB" sz="1600" dirty="0" smtClean="0"/>
                        <a:t>CU</a:t>
                      </a:r>
                      <a:endParaRPr lang="en-GB" sz="1600" dirty="0"/>
                    </a:p>
                  </a:txBody>
                  <a:tcPr/>
                </a:tc>
              </a:tr>
              <a:tr h="318408">
                <a:tc>
                  <a:txBody>
                    <a:bodyPr/>
                    <a:lstStyle/>
                    <a:p>
                      <a:r>
                        <a:rPr lang="en-GB" sz="1600" b="0" i="0" u="none" strike="noStrike" kern="1200" baseline="0" dirty="0" smtClean="0">
                          <a:solidFill>
                            <a:schemeClr val="tx1"/>
                          </a:solidFill>
                          <a:latin typeface="Arial" charset="0"/>
                          <a:ea typeface="ＭＳ Ｐゴシック" charset="-128"/>
                          <a:cs typeface="+mn-cs"/>
                        </a:rPr>
                        <a:t>Design services </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tx1"/>
                          </a:solidFill>
                          <a:latin typeface="Arial" charset="0"/>
                          <a:ea typeface="ＭＳ Ｐゴシック" charset="-128"/>
                          <a:cs typeface="+mn-cs"/>
                        </a:rPr>
                        <a:t>40,000</a:t>
                      </a:r>
                    </a:p>
                  </a:txBody>
                  <a:tcPr/>
                </a:tc>
              </a:tr>
              <a:tr h="318408">
                <a:tc>
                  <a:txBody>
                    <a:bodyPr/>
                    <a:lstStyle/>
                    <a:p>
                      <a:r>
                        <a:rPr lang="en-GB" sz="1600" b="0" i="0" u="none" strike="noStrike" kern="1200" baseline="0" dirty="0" smtClean="0">
                          <a:solidFill>
                            <a:schemeClr val="tx1"/>
                          </a:solidFill>
                          <a:latin typeface="Arial" charset="0"/>
                          <a:ea typeface="ＭＳ Ｐゴシック" charset="-128"/>
                          <a:cs typeface="+mn-cs"/>
                        </a:rPr>
                        <a:t>Hardware </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tx1"/>
                          </a:solidFill>
                          <a:latin typeface="Arial" charset="0"/>
                          <a:ea typeface="ＭＳ Ｐゴシック" charset="-128"/>
                          <a:cs typeface="+mn-cs"/>
                        </a:rPr>
                        <a:t>120,000</a:t>
                      </a:r>
                    </a:p>
                  </a:txBody>
                  <a:tcPr/>
                </a:tc>
              </a:tr>
              <a:tr h="318408">
                <a:tc>
                  <a:txBody>
                    <a:bodyPr/>
                    <a:lstStyle/>
                    <a:p>
                      <a:r>
                        <a:rPr lang="en-GB" sz="1600" b="0" i="0" u="none" strike="noStrike" kern="1200" baseline="0" dirty="0" smtClean="0">
                          <a:solidFill>
                            <a:schemeClr val="tx1"/>
                          </a:solidFill>
                          <a:latin typeface="Arial" charset="0"/>
                          <a:ea typeface="ＭＳ Ｐゴシック" charset="-128"/>
                          <a:cs typeface="+mn-cs"/>
                        </a:rPr>
                        <a:t>Software</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tx1"/>
                          </a:solidFill>
                          <a:latin typeface="Arial" charset="0"/>
                          <a:ea typeface="ＭＳ Ｐゴシック" charset="-128"/>
                          <a:cs typeface="+mn-cs"/>
                        </a:rPr>
                        <a:t>90,000</a:t>
                      </a:r>
                    </a:p>
                  </a:txBody>
                  <a:tcPr/>
                </a:tc>
              </a:tr>
              <a:tr h="318408">
                <a:tc>
                  <a:txBody>
                    <a:bodyPr/>
                    <a:lstStyle/>
                    <a:p>
                      <a:r>
                        <a:rPr lang="en-GB" sz="1600" b="0" i="0" u="none" strike="noStrike" kern="1200" baseline="0" dirty="0" smtClean="0">
                          <a:solidFill>
                            <a:schemeClr val="tx1"/>
                          </a:solidFill>
                          <a:latin typeface="Arial" charset="0"/>
                          <a:ea typeface="ＭＳ Ｐゴシック" charset="-128"/>
                          <a:cs typeface="+mn-cs"/>
                        </a:rPr>
                        <a:t>Migration and testing of data centre </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tx1"/>
                          </a:solidFill>
                          <a:latin typeface="Arial" charset="0"/>
                          <a:ea typeface="ＭＳ Ｐゴシック" charset="-128"/>
                          <a:cs typeface="+mn-cs"/>
                        </a:rPr>
                        <a:t>100,000</a:t>
                      </a:r>
                    </a:p>
                  </a:txBody>
                  <a:tcPr/>
                </a:tc>
              </a:tr>
              <a:tr h="352178">
                <a:tc>
                  <a:txBody>
                    <a:bodyPr/>
                    <a:lstStyle/>
                    <a:p>
                      <a:r>
                        <a:rPr lang="en-GB" sz="1600" b="0" i="0" u="none" strike="noStrike" kern="1200" baseline="0" dirty="0" smtClean="0">
                          <a:solidFill>
                            <a:schemeClr val="tx1"/>
                          </a:solidFill>
                          <a:latin typeface="Arial" charset="0"/>
                          <a:ea typeface="ＭＳ Ｐゴシック" charset="-128"/>
                          <a:cs typeface="+mn-cs"/>
                        </a:rPr>
                        <a:t>Total costs </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tx1"/>
                          </a:solidFill>
                          <a:latin typeface="Arial" charset="0"/>
                          <a:ea typeface="ＭＳ Ｐゴシック" charset="-128"/>
                          <a:cs typeface="+mn-cs"/>
                        </a:rPr>
                        <a:t>350,000</a:t>
                      </a:r>
                    </a:p>
                  </a:txBody>
                  <a:tcPr/>
                </a:tc>
              </a:tr>
            </a:tbl>
          </a:graphicData>
        </a:graphic>
      </p:graphicFrame>
    </p:spTree>
    <p:extLst>
      <p:ext uri="{BB962C8B-B14F-4D97-AF65-F5344CB8AC3E}">
        <p14:creationId xmlns:p14="http://schemas.microsoft.com/office/powerpoint/2010/main" val="35008049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24:</a:t>
            </a:r>
            <a:r>
              <a:rPr lang="en-GB" sz="2800" b="0" baseline="30000" dirty="0" smtClean="0"/>
              <a:t>* </a:t>
            </a:r>
            <a:r>
              <a:rPr lang="en-GB" sz="2800" b="0" dirty="0" smtClean="0"/>
              <a:t>Presentation</a:t>
            </a:r>
            <a:br>
              <a:rPr lang="en-GB" sz="2800" b="0" dirty="0" smtClean="0"/>
            </a:br>
            <a:r>
              <a:rPr lang="en-GB" sz="2800" b="0" i="1" dirty="0"/>
              <a:t>Contract liability and receivable</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pPr marL="0" indent="0">
              <a:buNone/>
            </a:pPr>
            <a:r>
              <a:rPr lang="en-GB" sz="2400" i="1" u="sng" kern="1200" dirty="0">
                <a:latin typeface="Arial" charset="0"/>
              </a:rPr>
              <a:t>Case A—Cancellable </a:t>
            </a:r>
            <a:r>
              <a:rPr lang="en-GB" sz="2400" i="1" u="sng" kern="1200" dirty="0" smtClean="0">
                <a:latin typeface="Arial" charset="0"/>
              </a:rPr>
              <a:t>contract</a:t>
            </a:r>
          </a:p>
          <a:p>
            <a:r>
              <a:rPr lang="en-GB" sz="2400" kern="1200" dirty="0" smtClean="0">
                <a:latin typeface="Arial" charset="0"/>
              </a:rPr>
              <a:t>1 </a:t>
            </a:r>
            <a:r>
              <a:rPr lang="en-GB" sz="2400" kern="1200" dirty="0">
                <a:latin typeface="Arial" charset="0"/>
              </a:rPr>
              <a:t>January </a:t>
            </a:r>
            <a:r>
              <a:rPr lang="en-GB" sz="2400" kern="1200" dirty="0" smtClean="0">
                <a:latin typeface="Arial" charset="0"/>
              </a:rPr>
              <a:t>20X9 </a:t>
            </a:r>
            <a:r>
              <a:rPr lang="en-GB" sz="2400" kern="1200" dirty="0" smtClean="0">
                <a:latin typeface="Times New Roman"/>
                <a:cs typeface="Times New Roman"/>
              </a:rPr>
              <a:t>→ </a:t>
            </a:r>
            <a:r>
              <a:rPr lang="en-GB" sz="2400" kern="1200" dirty="0" smtClean="0">
                <a:latin typeface="Arial" charset="0"/>
              </a:rPr>
              <a:t>an </a:t>
            </a:r>
            <a:r>
              <a:rPr lang="en-GB" sz="2400" kern="1200" dirty="0">
                <a:latin typeface="Arial" charset="0"/>
              </a:rPr>
              <a:t>entity enters into a cancellable contract to transfer a product to a customer on 31 March 20X9. </a:t>
            </a:r>
            <a:endParaRPr lang="en-GB" sz="2400" kern="1200" dirty="0" smtClean="0">
              <a:latin typeface="Arial" charset="0"/>
            </a:endParaRPr>
          </a:p>
          <a:p>
            <a:r>
              <a:rPr lang="en-GB" sz="2400" kern="1200" dirty="0">
                <a:latin typeface="Arial" charset="0"/>
              </a:rPr>
              <a:t>31 January 20X9 </a:t>
            </a:r>
            <a:r>
              <a:rPr lang="en-GB" sz="2400" kern="1200" dirty="0" smtClean="0">
                <a:latin typeface="Times New Roman"/>
                <a:cs typeface="Times New Roman"/>
              </a:rPr>
              <a:t>→ </a:t>
            </a:r>
            <a:r>
              <a:rPr lang="en-GB" sz="2400" kern="1200" dirty="0" smtClean="0">
                <a:latin typeface="Arial" charset="0"/>
              </a:rPr>
              <a:t>customer required to pay consideration </a:t>
            </a:r>
            <a:r>
              <a:rPr lang="en-GB" sz="2400" kern="1200" dirty="0">
                <a:latin typeface="Arial" charset="0"/>
              </a:rPr>
              <a:t>of CU1,000 in </a:t>
            </a:r>
            <a:r>
              <a:rPr lang="en-GB" sz="2400" kern="1200" dirty="0" smtClean="0">
                <a:latin typeface="Arial" charset="0"/>
              </a:rPr>
              <a:t>advance. </a:t>
            </a:r>
          </a:p>
          <a:p>
            <a:r>
              <a:rPr lang="en-GB" sz="2400" kern="1200" dirty="0">
                <a:latin typeface="Arial" charset="0"/>
              </a:rPr>
              <a:t>1 March </a:t>
            </a:r>
            <a:r>
              <a:rPr lang="en-GB" sz="2400" kern="1200" dirty="0" smtClean="0">
                <a:latin typeface="Arial" charset="0"/>
              </a:rPr>
              <a:t>20X9 </a:t>
            </a:r>
            <a:r>
              <a:rPr lang="en-GB" sz="2400" kern="1200" dirty="0" smtClean="0">
                <a:latin typeface="Times New Roman"/>
                <a:cs typeface="Times New Roman"/>
              </a:rPr>
              <a:t>→ </a:t>
            </a:r>
            <a:r>
              <a:rPr lang="en-GB" sz="2400" kern="1200" dirty="0" smtClean="0">
                <a:latin typeface="Arial" charset="0"/>
              </a:rPr>
              <a:t>customer </a:t>
            </a:r>
            <a:r>
              <a:rPr lang="en-GB" sz="2400" kern="1200" dirty="0">
                <a:latin typeface="Arial" charset="0"/>
              </a:rPr>
              <a:t>pays </a:t>
            </a:r>
            <a:r>
              <a:rPr lang="en-GB" sz="2400" kern="1200" dirty="0" smtClean="0">
                <a:latin typeface="Arial" charset="0"/>
              </a:rPr>
              <a:t>consideration.  </a:t>
            </a:r>
          </a:p>
          <a:p>
            <a:r>
              <a:rPr lang="en-GB" sz="2400" kern="1200" dirty="0">
                <a:latin typeface="Arial" charset="0"/>
              </a:rPr>
              <a:t>31 March 20X9 </a:t>
            </a:r>
            <a:r>
              <a:rPr lang="en-GB" sz="2400" kern="1200" dirty="0" smtClean="0">
                <a:latin typeface="Times New Roman"/>
                <a:cs typeface="Times New Roman"/>
              </a:rPr>
              <a:t>→ </a:t>
            </a:r>
            <a:r>
              <a:rPr lang="en-GB" sz="2400" kern="1200" dirty="0" smtClean="0">
                <a:latin typeface="Arial" charset="0"/>
              </a:rPr>
              <a:t>entity </a:t>
            </a:r>
            <a:r>
              <a:rPr lang="en-GB" sz="2400" kern="1200" dirty="0">
                <a:latin typeface="Arial" charset="0"/>
              </a:rPr>
              <a:t>transfers </a:t>
            </a:r>
            <a:r>
              <a:rPr lang="en-GB" sz="2400" kern="1200" dirty="0" smtClean="0">
                <a:latin typeface="Arial" charset="0"/>
              </a:rPr>
              <a:t>product. </a:t>
            </a:r>
          </a:p>
          <a:p>
            <a:pPr marL="0" indent="0">
              <a:buNone/>
            </a:pPr>
            <a:endParaRPr lang="en-GB" sz="2400" i="1" u="sng" kern="1200" dirty="0" smtClean="0">
              <a:latin typeface="Arial" charset="0"/>
            </a:endParaRPr>
          </a:p>
          <a:p>
            <a:pPr marL="0" indent="0">
              <a:buNone/>
            </a:pPr>
            <a:r>
              <a:rPr lang="en-GB" sz="2400" i="1" u="sng" kern="1200" dirty="0" smtClean="0">
                <a:latin typeface="Arial" charset="0"/>
              </a:rPr>
              <a:t>Case </a:t>
            </a:r>
            <a:r>
              <a:rPr lang="en-GB" sz="2400" i="1" u="sng" kern="1200" dirty="0">
                <a:latin typeface="Arial" charset="0"/>
              </a:rPr>
              <a:t>B—Non-cancellable contract</a:t>
            </a:r>
          </a:p>
          <a:p>
            <a:r>
              <a:rPr lang="en-GB" sz="2400" kern="1200" dirty="0" smtClean="0">
                <a:latin typeface="Arial" charset="0"/>
              </a:rPr>
              <a:t>The </a:t>
            </a:r>
            <a:r>
              <a:rPr lang="en-GB" sz="2400" kern="1200" dirty="0">
                <a:latin typeface="Arial" charset="0"/>
              </a:rPr>
              <a:t>same facts as in Case A apply to Case B except that the contract is </a:t>
            </a:r>
            <a:r>
              <a:rPr lang="en-GB" sz="2400" kern="1200" dirty="0" smtClean="0">
                <a:latin typeface="Arial" charset="0"/>
              </a:rPr>
              <a:t>non-cancellable.</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38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26</a:t>
            </a:fld>
            <a:endParaRPr lang="en-GB">
              <a:solidFill>
                <a:srgbClr val="5F6062"/>
              </a:solidFill>
            </a:endParaRPr>
          </a:p>
        </p:txBody>
      </p:sp>
    </p:spTree>
    <p:extLst>
      <p:ext uri="{BB962C8B-B14F-4D97-AF65-F5344CB8AC3E}">
        <p14:creationId xmlns:p14="http://schemas.microsoft.com/office/powerpoint/2010/main" val="7566167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400" b="0" dirty="0" smtClean="0"/>
              <a:t>Example 25:</a:t>
            </a:r>
            <a:r>
              <a:rPr lang="en-GB" sz="2400" b="0" baseline="30000" dirty="0" smtClean="0"/>
              <a:t>* </a:t>
            </a:r>
            <a:r>
              <a:rPr lang="en-GB" sz="2400" b="0" dirty="0" smtClean="0"/>
              <a:t>Presentation</a:t>
            </a:r>
            <a:br>
              <a:rPr lang="en-GB" sz="2400" b="0" dirty="0" smtClean="0"/>
            </a:br>
            <a:r>
              <a:rPr lang="en-GB" sz="2400" b="0" i="1" dirty="0"/>
              <a:t>Contract asset recognised for the entity’s performance</a:t>
            </a:r>
            <a:endParaRPr lang="en-GB" sz="2400" b="0" i="1" dirty="0" smtClean="0"/>
          </a:p>
        </p:txBody>
      </p:sp>
      <p:sp>
        <p:nvSpPr>
          <p:cNvPr id="6147" name="Rectangle 14"/>
          <p:cNvSpPr>
            <a:spLocks noGrp="1" noChangeArrowheads="1"/>
          </p:cNvSpPr>
          <p:nvPr>
            <p:ph type="body" idx="1"/>
          </p:nvPr>
        </p:nvSpPr>
        <p:spPr>
          <a:xfrm>
            <a:off x="272483" y="1124748"/>
            <a:ext cx="9217023" cy="5039965"/>
          </a:xfrm>
        </p:spPr>
        <p:txBody>
          <a:bodyPr/>
          <a:lstStyle/>
          <a:p>
            <a:r>
              <a:rPr lang="en-GB" sz="2000" kern="1200" dirty="0" smtClean="0">
                <a:latin typeface="Arial" charset="0"/>
              </a:rPr>
              <a:t>1 </a:t>
            </a:r>
            <a:r>
              <a:rPr lang="en-GB" sz="2000" kern="1200" dirty="0">
                <a:latin typeface="Arial" charset="0"/>
              </a:rPr>
              <a:t>January </a:t>
            </a:r>
            <a:r>
              <a:rPr lang="en-GB" sz="2000" kern="1200" dirty="0" smtClean="0">
                <a:latin typeface="Arial" charset="0"/>
              </a:rPr>
              <a:t>20X8 </a:t>
            </a:r>
            <a:r>
              <a:rPr lang="en-GB" sz="2000" kern="1200" dirty="0" smtClean="0">
                <a:latin typeface="Times New Roman"/>
                <a:cs typeface="Times New Roman"/>
              </a:rPr>
              <a:t>→ </a:t>
            </a:r>
            <a:r>
              <a:rPr lang="en-GB" sz="2000" kern="1200" dirty="0" smtClean="0">
                <a:cs typeface="Times New Roman"/>
              </a:rPr>
              <a:t>Entity</a:t>
            </a:r>
            <a:r>
              <a:rPr lang="en-GB" sz="2000" kern="1200" dirty="0" smtClean="0">
                <a:latin typeface="Times New Roman"/>
                <a:cs typeface="Times New Roman"/>
              </a:rPr>
              <a:t> </a:t>
            </a:r>
            <a:r>
              <a:rPr lang="en-GB" sz="2000" kern="1200" dirty="0" smtClean="0">
                <a:latin typeface="Arial" charset="0"/>
              </a:rPr>
              <a:t>enters </a:t>
            </a:r>
            <a:r>
              <a:rPr lang="en-GB" sz="2000" kern="1200" dirty="0">
                <a:latin typeface="Arial" charset="0"/>
              </a:rPr>
              <a:t>into </a:t>
            </a:r>
            <a:r>
              <a:rPr lang="en-GB" sz="2000" kern="1200" dirty="0" smtClean="0">
                <a:latin typeface="Arial" charset="0"/>
              </a:rPr>
              <a:t>contract </a:t>
            </a:r>
            <a:r>
              <a:rPr lang="en-GB" sz="2000" kern="1200" dirty="0">
                <a:latin typeface="Arial" charset="0"/>
              </a:rPr>
              <a:t>to transfer Products A and B to a customer in exchange for </a:t>
            </a:r>
            <a:r>
              <a:rPr lang="en-GB" sz="2000" kern="1200" dirty="0" smtClean="0">
                <a:latin typeface="Arial" charset="0"/>
              </a:rPr>
              <a:t>CU1,000:</a:t>
            </a:r>
          </a:p>
          <a:p>
            <a:pPr lvl="1"/>
            <a:r>
              <a:rPr lang="en-GB" sz="2000" kern="1200" dirty="0" smtClean="0">
                <a:latin typeface="Arial" charset="0"/>
              </a:rPr>
              <a:t>Product </a:t>
            </a:r>
            <a:r>
              <a:rPr lang="en-GB" sz="2000" kern="1200" dirty="0">
                <a:latin typeface="Arial" charset="0"/>
              </a:rPr>
              <a:t>A </a:t>
            </a:r>
            <a:r>
              <a:rPr lang="en-GB" sz="2000" kern="1200" dirty="0" smtClean="0">
                <a:latin typeface="Arial" charset="0"/>
              </a:rPr>
              <a:t>delivered first; and</a:t>
            </a:r>
          </a:p>
          <a:p>
            <a:pPr lvl="1"/>
            <a:r>
              <a:rPr lang="en-GB" sz="2000" kern="1200" dirty="0" smtClean="0">
                <a:latin typeface="Arial" charset="0"/>
              </a:rPr>
              <a:t>Payment for </a:t>
            </a:r>
            <a:r>
              <a:rPr lang="en-GB" sz="2000" kern="1200" dirty="0">
                <a:latin typeface="Arial" charset="0"/>
              </a:rPr>
              <a:t>the delivery of Product A is conditional on the delivery of Product B. </a:t>
            </a:r>
            <a:endParaRPr lang="en-GB" sz="2000" kern="1200" dirty="0" smtClean="0">
              <a:latin typeface="Arial" charset="0"/>
            </a:endParaRPr>
          </a:p>
          <a:p>
            <a:r>
              <a:rPr lang="en-GB" sz="2000" kern="1200" dirty="0" smtClean="0">
                <a:latin typeface="Arial" charset="0"/>
              </a:rPr>
              <a:t>CU1,000 consideration due </a:t>
            </a:r>
            <a:r>
              <a:rPr lang="en-GB" sz="2000" kern="1200" dirty="0">
                <a:latin typeface="Arial" charset="0"/>
              </a:rPr>
              <a:t>only after </a:t>
            </a:r>
            <a:r>
              <a:rPr lang="en-GB" sz="2000" kern="1200" dirty="0" smtClean="0">
                <a:latin typeface="Arial" charset="0"/>
              </a:rPr>
              <a:t>both Products </a:t>
            </a:r>
            <a:r>
              <a:rPr lang="en-GB" sz="2000" kern="1200" dirty="0">
                <a:latin typeface="Arial" charset="0"/>
              </a:rPr>
              <a:t>A and B </a:t>
            </a:r>
            <a:r>
              <a:rPr lang="en-GB" sz="2000" kern="1200" dirty="0" smtClean="0">
                <a:latin typeface="Arial" charset="0"/>
              </a:rPr>
              <a:t>transferred </a:t>
            </a:r>
          </a:p>
          <a:p>
            <a:pPr lvl="1"/>
            <a:r>
              <a:rPr lang="en-GB" sz="2000" kern="1200" dirty="0" smtClean="0">
                <a:latin typeface="Arial" charset="0"/>
              </a:rPr>
              <a:t>Entity has no right </a:t>
            </a:r>
            <a:r>
              <a:rPr lang="en-GB" sz="2000" kern="1200" dirty="0">
                <a:latin typeface="Arial" charset="0"/>
              </a:rPr>
              <a:t>to consideration that is unconditional (a receivable) until both Products A and B </a:t>
            </a:r>
            <a:r>
              <a:rPr lang="en-GB" sz="2000" kern="1200" dirty="0" smtClean="0">
                <a:latin typeface="Arial" charset="0"/>
              </a:rPr>
              <a:t>are transferred.</a:t>
            </a:r>
            <a:endParaRPr lang="en-GB" sz="2000" kern="1200" dirty="0">
              <a:latin typeface="Arial" charset="0"/>
            </a:endParaRPr>
          </a:p>
          <a:p>
            <a:r>
              <a:rPr lang="en-GB" sz="2000" kern="1200" dirty="0" smtClean="0">
                <a:latin typeface="Arial" charset="0"/>
              </a:rPr>
              <a:t>Promises to </a:t>
            </a:r>
            <a:r>
              <a:rPr lang="en-GB" sz="2000" kern="1200" dirty="0">
                <a:latin typeface="Arial" charset="0"/>
              </a:rPr>
              <a:t>transfer Products A and B </a:t>
            </a:r>
            <a:r>
              <a:rPr lang="en-GB" sz="2000" kern="1200" dirty="0" smtClean="0">
                <a:latin typeface="Arial" charset="0"/>
              </a:rPr>
              <a:t>= performance </a:t>
            </a:r>
            <a:r>
              <a:rPr lang="en-GB" sz="2000" kern="1200" dirty="0">
                <a:latin typeface="Arial" charset="0"/>
              </a:rPr>
              <a:t>obligations </a:t>
            </a:r>
            <a:endParaRPr lang="en-GB" sz="2000" kern="1200" dirty="0" smtClean="0">
              <a:latin typeface="Arial" charset="0"/>
            </a:endParaRPr>
          </a:p>
          <a:p>
            <a:pPr lvl="1"/>
            <a:r>
              <a:rPr lang="en-GB" sz="2000" kern="1200" dirty="0" smtClean="0">
                <a:latin typeface="Arial" charset="0"/>
              </a:rPr>
              <a:t>CU400 allocated to Product A and CU600 </a:t>
            </a:r>
            <a:r>
              <a:rPr lang="en-GB" sz="2000" kern="1200" dirty="0">
                <a:latin typeface="Arial" charset="0"/>
              </a:rPr>
              <a:t>allocated to </a:t>
            </a:r>
            <a:r>
              <a:rPr lang="en-GB" sz="2000" kern="1200" dirty="0" smtClean="0">
                <a:latin typeface="Arial" charset="0"/>
              </a:rPr>
              <a:t>Product </a:t>
            </a:r>
            <a:r>
              <a:rPr lang="en-GB" sz="2000" kern="1200" dirty="0">
                <a:latin typeface="Arial" charset="0"/>
              </a:rPr>
              <a:t>B on the basis of their relative stand-alone selling prices. </a:t>
            </a:r>
          </a:p>
          <a:p>
            <a:r>
              <a:rPr lang="en-GB" sz="2000" kern="1200" dirty="0">
                <a:latin typeface="Arial" charset="0"/>
              </a:rPr>
              <a:t>Revenue is recognised for each </a:t>
            </a:r>
            <a:r>
              <a:rPr lang="en-GB" sz="2000" kern="1200" dirty="0" smtClean="0">
                <a:latin typeface="Arial" charset="0"/>
              </a:rPr>
              <a:t>performance </a:t>
            </a:r>
            <a:r>
              <a:rPr lang="en-GB" sz="2000" kern="1200" dirty="0">
                <a:latin typeface="Arial" charset="0"/>
              </a:rPr>
              <a:t>obligation when control of the product transfers to the customer.</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39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27</a:t>
            </a:fld>
            <a:endParaRPr lang="en-GB">
              <a:solidFill>
                <a:srgbClr val="5F6062"/>
              </a:solidFill>
            </a:endParaRPr>
          </a:p>
        </p:txBody>
      </p:sp>
    </p:spTree>
    <p:extLst>
      <p:ext uri="{BB962C8B-B14F-4D97-AF65-F5344CB8AC3E}">
        <p14:creationId xmlns:p14="http://schemas.microsoft.com/office/powerpoint/2010/main" val="8943478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90582583"/>
              </p:ext>
            </p:extLst>
          </p:nvPr>
        </p:nvGraphicFramePr>
        <p:xfrm>
          <a:off x="632521" y="1088856"/>
          <a:ext cx="8928992" cy="5364480"/>
        </p:xfrm>
        <a:graphic>
          <a:graphicData uri="http://schemas.openxmlformats.org/drawingml/2006/table">
            <a:tbl>
              <a:tblPr firstRow="1" bandRow="1">
                <a:tableStyleId>{5C22544A-7EE6-4342-B048-85BDC9FD1C3A}</a:tableStyleId>
              </a:tblPr>
              <a:tblGrid>
                <a:gridCol w="1664542"/>
                <a:gridCol w="2439914"/>
                <a:gridCol w="1797102"/>
                <a:gridCol w="1664542"/>
                <a:gridCol w="1362892"/>
              </a:tblGrid>
              <a:tr h="122480">
                <a:tc>
                  <a:txBody>
                    <a:bodyPr/>
                    <a:lstStyle/>
                    <a:p>
                      <a:pPr algn="ctr"/>
                      <a:r>
                        <a:rPr lang="en-GB" sz="1600" b="1" kern="1200" dirty="0" smtClean="0">
                          <a:solidFill>
                            <a:schemeClr val="lt1"/>
                          </a:solidFill>
                          <a:effectLst/>
                          <a:latin typeface="+mn-lt"/>
                          <a:ea typeface="+mn-ea"/>
                          <a:cs typeface="+mn-cs"/>
                        </a:rPr>
                        <a:t>Segments</a:t>
                      </a:r>
                      <a:endParaRPr lang="en-GB" sz="1600" dirty="0"/>
                    </a:p>
                  </a:txBody>
                  <a:tcPr/>
                </a:tc>
                <a:tc>
                  <a:txBody>
                    <a:bodyPr/>
                    <a:lstStyle/>
                    <a:p>
                      <a:pPr algn="ctr"/>
                      <a:r>
                        <a:rPr lang="en-GB" sz="1600" b="1" kern="1200" dirty="0" smtClean="0">
                          <a:solidFill>
                            <a:schemeClr val="lt1"/>
                          </a:solidFill>
                          <a:effectLst/>
                          <a:latin typeface="+mn-lt"/>
                          <a:ea typeface="+mn-ea"/>
                          <a:cs typeface="+mn-cs"/>
                        </a:rPr>
                        <a:t>Consumer products</a:t>
                      </a:r>
                      <a:endParaRPr lang="en-GB" sz="1600" dirty="0"/>
                    </a:p>
                  </a:txBody>
                  <a:tcPr/>
                </a:tc>
                <a:tc>
                  <a:txBody>
                    <a:bodyPr/>
                    <a:lstStyle/>
                    <a:p>
                      <a:pPr algn="ctr"/>
                      <a:r>
                        <a:rPr lang="en-GB" sz="1600" b="1" kern="1200" dirty="0" smtClean="0">
                          <a:solidFill>
                            <a:schemeClr val="lt1"/>
                          </a:solidFill>
                          <a:effectLst/>
                          <a:latin typeface="+mn-lt"/>
                          <a:ea typeface="+mn-ea"/>
                          <a:cs typeface="+mn-cs"/>
                        </a:rPr>
                        <a:t>Transport</a:t>
                      </a:r>
                      <a:endParaRPr lang="en-GB" sz="1600" dirty="0"/>
                    </a:p>
                  </a:txBody>
                  <a:tcPr/>
                </a:tc>
                <a:tc>
                  <a:txBody>
                    <a:bodyPr/>
                    <a:lstStyle/>
                    <a:p>
                      <a:pPr algn="ctr"/>
                      <a:r>
                        <a:rPr lang="en-GB" sz="1600" b="1" kern="1200" dirty="0" smtClean="0">
                          <a:solidFill>
                            <a:schemeClr val="lt1"/>
                          </a:solidFill>
                          <a:effectLst/>
                          <a:latin typeface="+mn-lt"/>
                          <a:ea typeface="+mn-ea"/>
                          <a:cs typeface="+mn-cs"/>
                        </a:rPr>
                        <a:t>Energy</a:t>
                      </a:r>
                      <a:endParaRPr lang="en-GB" sz="1600" dirty="0"/>
                    </a:p>
                  </a:txBody>
                  <a:tcPr/>
                </a:tc>
                <a:tc>
                  <a:txBody>
                    <a:bodyPr/>
                    <a:lstStyle/>
                    <a:p>
                      <a:pPr algn="ctr"/>
                      <a:r>
                        <a:rPr lang="en-GB" sz="1600" b="1" kern="1200" dirty="0" smtClean="0">
                          <a:solidFill>
                            <a:schemeClr val="lt1"/>
                          </a:solidFill>
                          <a:effectLst/>
                          <a:latin typeface="+mn-lt"/>
                          <a:ea typeface="+mn-ea"/>
                          <a:cs typeface="+mn-cs"/>
                        </a:rPr>
                        <a:t>Total</a:t>
                      </a:r>
                      <a:endParaRPr lang="en-GB" sz="1600" dirty="0"/>
                    </a:p>
                  </a:txBody>
                  <a:tcPr/>
                </a:tc>
              </a:tr>
              <a:tr h="281923">
                <a:tc>
                  <a:txBody>
                    <a:bodyPr/>
                    <a:lstStyle/>
                    <a:p>
                      <a:endParaRPr lang="en-GB" sz="1600" dirty="0"/>
                    </a:p>
                  </a:txBody>
                  <a:tcPr/>
                </a:tc>
                <a:tc>
                  <a:txBody>
                    <a:bodyPr/>
                    <a:lstStyle/>
                    <a:p>
                      <a:pPr algn="ctr"/>
                      <a:r>
                        <a:rPr lang="en-GB" sz="1600" b="1" kern="1200" dirty="0" smtClean="0">
                          <a:solidFill>
                            <a:schemeClr val="dk1"/>
                          </a:solidFill>
                          <a:effectLst/>
                          <a:latin typeface="+mn-lt"/>
                          <a:ea typeface="+mn-ea"/>
                          <a:cs typeface="+mn-cs"/>
                        </a:rPr>
                        <a:t>CU</a:t>
                      </a:r>
                      <a:endParaRPr lang="en-GB" sz="1600" dirty="0"/>
                    </a:p>
                  </a:txBody>
                  <a:tcPr/>
                </a:tc>
                <a:tc>
                  <a:txBody>
                    <a:bodyPr/>
                    <a:lstStyle/>
                    <a:p>
                      <a:pPr algn="ctr"/>
                      <a:r>
                        <a:rPr lang="en-GB" sz="1600" b="1" kern="1200" dirty="0" smtClean="0">
                          <a:solidFill>
                            <a:schemeClr val="dk1"/>
                          </a:solidFill>
                          <a:effectLst/>
                          <a:latin typeface="+mn-lt"/>
                          <a:ea typeface="+mn-ea"/>
                          <a:cs typeface="+mn-cs"/>
                        </a:rPr>
                        <a:t>CU</a:t>
                      </a:r>
                      <a:endParaRPr lang="en-GB" sz="1600" dirty="0"/>
                    </a:p>
                  </a:txBody>
                  <a:tcPr/>
                </a:tc>
                <a:tc>
                  <a:txBody>
                    <a:bodyPr/>
                    <a:lstStyle/>
                    <a:p>
                      <a:pPr algn="ctr"/>
                      <a:r>
                        <a:rPr lang="en-GB" sz="1600" b="1" kern="1200" dirty="0" smtClean="0">
                          <a:solidFill>
                            <a:schemeClr val="dk1"/>
                          </a:solidFill>
                          <a:effectLst/>
                          <a:latin typeface="+mn-lt"/>
                          <a:ea typeface="+mn-ea"/>
                          <a:cs typeface="+mn-cs"/>
                        </a:rPr>
                        <a:t>CU</a:t>
                      </a:r>
                      <a:endParaRPr lang="en-GB" sz="1600" dirty="0"/>
                    </a:p>
                  </a:txBody>
                  <a:tcPr/>
                </a:tc>
                <a:tc>
                  <a:txBody>
                    <a:bodyPr/>
                    <a:lstStyle/>
                    <a:p>
                      <a:pPr algn="ctr"/>
                      <a:r>
                        <a:rPr lang="en-GB" sz="1600" b="1" kern="1200" dirty="0" smtClean="0">
                          <a:solidFill>
                            <a:schemeClr val="dk1"/>
                          </a:solidFill>
                          <a:effectLst/>
                          <a:latin typeface="+mn-lt"/>
                          <a:ea typeface="+mn-ea"/>
                          <a:cs typeface="+mn-cs"/>
                        </a:rPr>
                        <a:t>CU</a:t>
                      </a:r>
                      <a:endParaRPr lang="en-GB" sz="1600" dirty="0"/>
                    </a:p>
                  </a:txBody>
                  <a:tcPr/>
                </a:tc>
              </a:tr>
              <a:tr h="281923">
                <a:tc gridSpan="2">
                  <a:txBody>
                    <a:bodyPr/>
                    <a:lstStyle/>
                    <a:p>
                      <a:r>
                        <a:rPr lang="en-GB" sz="1600" b="1" u="none" kern="1200" dirty="0" smtClean="0">
                          <a:solidFill>
                            <a:schemeClr val="dk1"/>
                          </a:solidFill>
                          <a:effectLst/>
                          <a:latin typeface="+mn-lt"/>
                          <a:ea typeface="+mn-ea"/>
                          <a:cs typeface="+mn-cs"/>
                        </a:rPr>
                        <a:t>Primary geographical markets</a:t>
                      </a:r>
                      <a:endParaRPr lang="en-GB" sz="1600" b="1" u="none" dirty="0"/>
                    </a:p>
                  </a:txBody>
                  <a:tcPr>
                    <a:solidFill>
                      <a:schemeClr val="accent1">
                        <a:lumMod val="40000"/>
                        <a:lumOff val="60000"/>
                      </a:schemeClr>
                    </a:solidFill>
                  </a:tcPr>
                </a:tc>
                <a:tc hMerge="1">
                  <a:txBody>
                    <a:bodyPr/>
                    <a:lstStyle/>
                    <a:p>
                      <a:endParaRPr lang="en-GB" sz="1200" dirty="0"/>
                    </a:p>
                  </a:txBody>
                  <a:tcPr/>
                </a:tc>
                <a:tc>
                  <a:txBody>
                    <a:bodyPr/>
                    <a:lstStyle/>
                    <a:p>
                      <a:endParaRPr lang="en-GB" sz="1600" dirty="0"/>
                    </a:p>
                  </a:txBody>
                  <a:tcPr>
                    <a:solidFill>
                      <a:schemeClr val="accent1">
                        <a:lumMod val="40000"/>
                        <a:lumOff val="60000"/>
                      </a:schemeClr>
                    </a:solidFill>
                  </a:tcPr>
                </a:tc>
                <a:tc>
                  <a:txBody>
                    <a:bodyPr/>
                    <a:lstStyle/>
                    <a:p>
                      <a:endParaRPr lang="en-GB" sz="1600" dirty="0"/>
                    </a:p>
                  </a:txBody>
                  <a:tcPr>
                    <a:solidFill>
                      <a:schemeClr val="accent1">
                        <a:lumMod val="40000"/>
                        <a:lumOff val="60000"/>
                      </a:schemeClr>
                    </a:solidFill>
                  </a:tcPr>
                </a:tc>
                <a:tc>
                  <a:txBody>
                    <a:bodyPr/>
                    <a:lstStyle/>
                    <a:p>
                      <a:endParaRPr lang="en-GB" sz="1600" dirty="0"/>
                    </a:p>
                  </a:txBody>
                  <a:tcPr>
                    <a:solidFill>
                      <a:schemeClr val="accent1">
                        <a:lumMod val="40000"/>
                        <a:lumOff val="60000"/>
                      </a:schemeClr>
                    </a:solidFill>
                  </a:tcPr>
                </a:tc>
              </a:tr>
              <a:tr h="281923">
                <a:tc>
                  <a:txBody>
                    <a:bodyPr/>
                    <a:lstStyle/>
                    <a:p>
                      <a:r>
                        <a:rPr lang="en-GB" sz="1600" kern="1200" dirty="0" smtClean="0">
                          <a:solidFill>
                            <a:schemeClr val="dk1"/>
                          </a:solidFill>
                          <a:effectLst/>
                          <a:latin typeface="+mn-lt"/>
                          <a:ea typeface="+mn-ea"/>
                          <a:cs typeface="+mn-cs"/>
                        </a:rPr>
                        <a:t>North America</a:t>
                      </a:r>
                      <a:endParaRPr lang="en-GB" sz="1600" dirty="0"/>
                    </a:p>
                  </a:txBody>
                  <a:tcPr/>
                </a:tc>
                <a:tc>
                  <a:txBody>
                    <a:bodyPr/>
                    <a:lstStyle/>
                    <a:p>
                      <a:pPr algn="ctr"/>
                      <a:r>
                        <a:rPr lang="en-GB" sz="1600" dirty="0" smtClean="0"/>
                        <a:t>990</a:t>
                      </a:r>
                      <a:endParaRPr lang="en-GB" sz="1600" dirty="0"/>
                    </a:p>
                  </a:txBody>
                  <a:tcPr/>
                </a:tc>
                <a:tc>
                  <a:txBody>
                    <a:bodyPr/>
                    <a:lstStyle/>
                    <a:p>
                      <a:pPr algn="ctr"/>
                      <a:r>
                        <a:rPr lang="en-GB" sz="1600" dirty="0" smtClean="0"/>
                        <a:t>2,250</a:t>
                      </a:r>
                      <a:endParaRPr lang="en-GB" sz="1600" dirty="0"/>
                    </a:p>
                  </a:txBody>
                  <a:tcPr/>
                </a:tc>
                <a:tc>
                  <a:txBody>
                    <a:bodyPr/>
                    <a:lstStyle/>
                    <a:p>
                      <a:pPr algn="ctr"/>
                      <a:r>
                        <a:rPr lang="en-GB" sz="1600" dirty="0" smtClean="0"/>
                        <a:t>5,250</a:t>
                      </a:r>
                      <a:endParaRPr lang="en-GB" sz="1600" dirty="0"/>
                    </a:p>
                  </a:txBody>
                  <a:tcPr/>
                </a:tc>
                <a:tc>
                  <a:txBody>
                    <a:bodyPr/>
                    <a:lstStyle/>
                    <a:p>
                      <a:pPr algn="ctr"/>
                      <a:r>
                        <a:rPr lang="en-GB" sz="1600" dirty="0" smtClean="0"/>
                        <a:t>8,490</a:t>
                      </a:r>
                      <a:endParaRPr lang="en-GB" sz="1600" dirty="0"/>
                    </a:p>
                  </a:txBody>
                  <a:tcPr/>
                </a:tc>
              </a:tr>
              <a:tr h="281923">
                <a:tc>
                  <a:txBody>
                    <a:bodyPr/>
                    <a:lstStyle/>
                    <a:p>
                      <a:r>
                        <a:rPr lang="en-GB" sz="1600" kern="1200" dirty="0" smtClean="0">
                          <a:solidFill>
                            <a:schemeClr val="dk1"/>
                          </a:solidFill>
                          <a:effectLst/>
                          <a:latin typeface="+mn-lt"/>
                          <a:ea typeface="+mn-ea"/>
                          <a:cs typeface="+mn-cs"/>
                        </a:rPr>
                        <a:t>Europe</a:t>
                      </a:r>
                      <a:endParaRPr lang="en-GB" sz="1600" dirty="0"/>
                    </a:p>
                  </a:txBody>
                  <a:tcPr/>
                </a:tc>
                <a:tc>
                  <a:txBody>
                    <a:bodyPr/>
                    <a:lstStyle/>
                    <a:p>
                      <a:pPr algn="ctr"/>
                      <a:r>
                        <a:rPr lang="en-GB" sz="1600" dirty="0" smtClean="0"/>
                        <a:t>300</a:t>
                      </a:r>
                      <a:endParaRPr lang="en-GB" sz="1600" dirty="0"/>
                    </a:p>
                  </a:txBody>
                  <a:tcPr/>
                </a:tc>
                <a:tc>
                  <a:txBody>
                    <a:bodyPr/>
                    <a:lstStyle/>
                    <a:p>
                      <a:pPr algn="ctr"/>
                      <a:r>
                        <a:rPr lang="en-GB" sz="1600" dirty="0" smtClean="0"/>
                        <a:t>750</a:t>
                      </a:r>
                      <a:endParaRPr lang="en-GB" sz="1600" dirty="0"/>
                    </a:p>
                  </a:txBody>
                  <a:tcPr/>
                </a:tc>
                <a:tc>
                  <a:txBody>
                    <a:bodyPr/>
                    <a:lstStyle/>
                    <a:p>
                      <a:pPr algn="ctr"/>
                      <a:r>
                        <a:rPr lang="en-GB" sz="1600" dirty="0" smtClean="0"/>
                        <a:t>1,000</a:t>
                      </a:r>
                      <a:endParaRPr lang="en-GB" sz="1600" dirty="0"/>
                    </a:p>
                  </a:txBody>
                  <a:tcPr/>
                </a:tc>
                <a:tc>
                  <a:txBody>
                    <a:bodyPr/>
                    <a:lstStyle/>
                    <a:p>
                      <a:pPr algn="ctr"/>
                      <a:r>
                        <a:rPr lang="en-GB" sz="1600" dirty="0" smtClean="0"/>
                        <a:t>2,050</a:t>
                      </a:r>
                      <a:endParaRPr lang="en-GB" sz="1600" dirty="0"/>
                    </a:p>
                  </a:txBody>
                  <a:tcPr/>
                </a:tc>
              </a:tr>
              <a:tr h="281923">
                <a:tc>
                  <a:txBody>
                    <a:bodyPr/>
                    <a:lstStyle/>
                    <a:p>
                      <a:r>
                        <a:rPr lang="en-GB" sz="1600" kern="1200" dirty="0" smtClean="0">
                          <a:solidFill>
                            <a:schemeClr val="dk1"/>
                          </a:solidFill>
                          <a:effectLst/>
                          <a:latin typeface="+mn-lt"/>
                          <a:ea typeface="+mn-ea"/>
                          <a:cs typeface="+mn-cs"/>
                        </a:rPr>
                        <a:t>Asia</a:t>
                      </a:r>
                      <a:endParaRPr lang="en-GB" sz="1600" dirty="0"/>
                    </a:p>
                  </a:txBody>
                  <a:tcPr/>
                </a:tc>
                <a:tc>
                  <a:txBody>
                    <a:bodyPr/>
                    <a:lstStyle/>
                    <a:p>
                      <a:pPr algn="ctr"/>
                      <a:r>
                        <a:rPr lang="en-GB" sz="1600" dirty="0" smtClean="0"/>
                        <a:t>700</a:t>
                      </a:r>
                      <a:endParaRPr lang="en-GB" sz="1600" dirty="0"/>
                    </a:p>
                  </a:txBody>
                  <a:tcPr/>
                </a:tc>
                <a:tc>
                  <a:txBody>
                    <a:bodyPr/>
                    <a:lstStyle/>
                    <a:p>
                      <a:pPr algn="ctr"/>
                      <a:r>
                        <a:rPr lang="en-GB" sz="1600" dirty="0" smtClean="0"/>
                        <a:t>260</a:t>
                      </a:r>
                      <a:endParaRPr lang="en-GB" sz="1600" dirty="0"/>
                    </a:p>
                  </a:txBody>
                  <a:tcPr/>
                </a:tc>
                <a:tc>
                  <a:txBody>
                    <a:bodyPr/>
                    <a:lstStyle/>
                    <a:p>
                      <a:pPr algn="ctr"/>
                      <a:r>
                        <a:rPr lang="en-GB" sz="1600" dirty="0" smtClean="0"/>
                        <a:t>-</a:t>
                      </a:r>
                      <a:endParaRPr lang="en-GB" sz="1600" dirty="0"/>
                    </a:p>
                  </a:txBody>
                  <a:tcPr/>
                </a:tc>
                <a:tc>
                  <a:txBody>
                    <a:bodyPr/>
                    <a:lstStyle/>
                    <a:p>
                      <a:pPr algn="ctr"/>
                      <a:r>
                        <a:rPr lang="en-GB" sz="1600" dirty="0" smtClean="0"/>
                        <a:t>960</a:t>
                      </a:r>
                      <a:endParaRPr lang="en-GB" sz="1600" dirty="0"/>
                    </a:p>
                  </a:txBody>
                  <a:tcPr/>
                </a:tc>
              </a:tr>
              <a:tr h="281923">
                <a:tc>
                  <a:txBody>
                    <a:bodyPr/>
                    <a:lstStyle/>
                    <a:p>
                      <a:endParaRPr lang="en-GB" sz="1600"/>
                    </a:p>
                  </a:txBody>
                  <a:tcPr/>
                </a:tc>
                <a:tc>
                  <a:txBody>
                    <a:bodyPr/>
                    <a:lstStyle/>
                    <a:p>
                      <a:pPr algn="ctr"/>
                      <a:r>
                        <a:rPr lang="en-GB" sz="1600" dirty="0" smtClean="0"/>
                        <a:t>1,990</a:t>
                      </a:r>
                      <a:endParaRPr lang="en-GB" sz="1600" dirty="0"/>
                    </a:p>
                  </a:txBody>
                  <a:tcPr/>
                </a:tc>
                <a:tc>
                  <a:txBody>
                    <a:bodyPr/>
                    <a:lstStyle/>
                    <a:p>
                      <a:pPr algn="ctr"/>
                      <a:r>
                        <a:rPr lang="en-GB" sz="1600" dirty="0" smtClean="0"/>
                        <a:t>3,260</a:t>
                      </a:r>
                      <a:endParaRPr lang="en-GB" sz="1600" dirty="0"/>
                    </a:p>
                  </a:txBody>
                  <a:tcPr/>
                </a:tc>
                <a:tc>
                  <a:txBody>
                    <a:bodyPr/>
                    <a:lstStyle/>
                    <a:p>
                      <a:pPr algn="ctr"/>
                      <a:r>
                        <a:rPr lang="en-GB" sz="1600" dirty="0" smtClean="0"/>
                        <a:t>6,250</a:t>
                      </a:r>
                      <a:endParaRPr lang="en-GB" sz="1600" dirty="0"/>
                    </a:p>
                  </a:txBody>
                  <a:tcPr/>
                </a:tc>
                <a:tc>
                  <a:txBody>
                    <a:bodyPr/>
                    <a:lstStyle/>
                    <a:p>
                      <a:pPr algn="ctr"/>
                      <a:r>
                        <a:rPr lang="en-GB" sz="1600" dirty="0" smtClean="0"/>
                        <a:t>11,500</a:t>
                      </a:r>
                      <a:endParaRPr lang="en-GB" sz="1600" dirty="0"/>
                    </a:p>
                  </a:txBody>
                  <a:tcPr/>
                </a:tc>
              </a:tr>
              <a:tr h="281923">
                <a:tc gridSpan="2">
                  <a:txBody>
                    <a:bodyPr/>
                    <a:lstStyle/>
                    <a:p>
                      <a:r>
                        <a:rPr lang="en-GB" sz="1600" b="1" u="none" kern="1200" dirty="0" smtClean="0">
                          <a:solidFill>
                            <a:schemeClr val="dk1"/>
                          </a:solidFill>
                          <a:effectLst/>
                          <a:latin typeface="+mn-lt"/>
                          <a:ea typeface="+mn-ea"/>
                          <a:cs typeface="+mn-cs"/>
                        </a:rPr>
                        <a:t>Major goods/service lines</a:t>
                      </a:r>
                      <a:endParaRPr lang="en-GB" sz="1600" b="1" u="none" dirty="0"/>
                    </a:p>
                  </a:txBody>
                  <a:tcPr>
                    <a:solidFill>
                      <a:schemeClr val="accent1">
                        <a:lumMod val="40000"/>
                        <a:lumOff val="60000"/>
                      </a:schemeClr>
                    </a:solidFill>
                  </a:tcPr>
                </a:tc>
                <a:tc hMerge="1">
                  <a:txBody>
                    <a:bodyPr/>
                    <a:lstStyle/>
                    <a:p>
                      <a:pPr algn="ctr"/>
                      <a:endParaRPr lang="en-GB" sz="1400" dirty="0"/>
                    </a:p>
                  </a:txBody>
                  <a:tcPr/>
                </a:tc>
                <a:tc>
                  <a:txBody>
                    <a:bodyPr/>
                    <a:lstStyle/>
                    <a:p>
                      <a:pPr algn="ctr"/>
                      <a:endParaRPr lang="en-GB" sz="1600" dirty="0"/>
                    </a:p>
                  </a:txBody>
                  <a:tcPr>
                    <a:solidFill>
                      <a:schemeClr val="accent1">
                        <a:lumMod val="40000"/>
                        <a:lumOff val="60000"/>
                      </a:schemeClr>
                    </a:solidFill>
                  </a:tcPr>
                </a:tc>
                <a:tc>
                  <a:txBody>
                    <a:bodyPr/>
                    <a:lstStyle/>
                    <a:p>
                      <a:pPr algn="ctr"/>
                      <a:endParaRPr lang="en-GB" sz="1600" dirty="0"/>
                    </a:p>
                  </a:txBody>
                  <a:tcPr>
                    <a:solidFill>
                      <a:schemeClr val="accent1">
                        <a:lumMod val="40000"/>
                        <a:lumOff val="60000"/>
                      </a:schemeClr>
                    </a:solidFill>
                  </a:tcPr>
                </a:tc>
                <a:tc>
                  <a:txBody>
                    <a:bodyPr/>
                    <a:lstStyle/>
                    <a:p>
                      <a:pPr algn="ctr"/>
                      <a:endParaRPr lang="en-GB" sz="1600" dirty="0"/>
                    </a:p>
                  </a:txBody>
                  <a:tcPr>
                    <a:solidFill>
                      <a:schemeClr val="accent1">
                        <a:lumMod val="40000"/>
                        <a:lumOff val="60000"/>
                      </a:schemeClr>
                    </a:solidFill>
                  </a:tcPr>
                </a:tc>
              </a:tr>
              <a:tr h="281923">
                <a:tc>
                  <a:txBody>
                    <a:bodyPr/>
                    <a:lstStyle/>
                    <a:p>
                      <a:r>
                        <a:rPr lang="en-GB" sz="1600" kern="1200" dirty="0" smtClean="0">
                          <a:solidFill>
                            <a:schemeClr val="dk1"/>
                          </a:solidFill>
                          <a:effectLst/>
                          <a:latin typeface="+mn-lt"/>
                          <a:ea typeface="+mn-ea"/>
                          <a:cs typeface="+mn-cs"/>
                        </a:rPr>
                        <a:t>Office supplies</a:t>
                      </a:r>
                      <a:endParaRPr lang="en-GB" sz="1600" dirty="0"/>
                    </a:p>
                  </a:txBody>
                  <a:tcPr/>
                </a:tc>
                <a:tc>
                  <a:txBody>
                    <a:bodyPr/>
                    <a:lstStyle/>
                    <a:p>
                      <a:pPr algn="ctr"/>
                      <a:r>
                        <a:rPr lang="en-GB" sz="1600" dirty="0" smtClean="0"/>
                        <a:t>600</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600</a:t>
                      </a:r>
                      <a:endParaRPr lang="en-GB" sz="1600" dirty="0"/>
                    </a:p>
                  </a:txBody>
                  <a:tcPr/>
                </a:tc>
              </a:tr>
              <a:tr h="281923">
                <a:tc>
                  <a:txBody>
                    <a:bodyPr/>
                    <a:lstStyle/>
                    <a:p>
                      <a:r>
                        <a:rPr lang="en-GB" sz="1600" kern="1200" dirty="0" smtClean="0">
                          <a:solidFill>
                            <a:schemeClr val="dk1"/>
                          </a:solidFill>
                          <a:effectLst/>
                          <a:latin typeface="+mn-lt"/>
                          <a:ea typeface="+mn-ea"/>
                          <a:cs typeface="+mn-cs"/>
                        </a:rPr>
                        <a:t>Appliances</a:t>
                      </a:r>
                      <a:endParaRPr lang="en-GB" sz="1600" dirty="0"/>
                    </a:p>
                  </a:txBody>
                  <a:tcPr/>
                </a:tc>
                <a:tc>
                  <a:txBody>
                    <a:bodyPr/>
                    <a:lstStyle/>
                    <a:p>
                      <a:pPr algn="ctr"/>
                      <a:r>
                        <a:rPr lang="en-GB" sz="1600" dirty="0" smtClean="0"/>
                        <a:t>990</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990</a:t>
                      </a:r>
                      <a:endParaRPr lang="en-GB" sz="1600" dirty="0"/>
                    </a:p>
                  </a:txBody>
                  <a:tcPr/>
                </a:tc>
              </a:tr>
              <a:tr h="281923">
                <a:tc>
                  <a:txBody>
                    <a:bodyPr/>
                    <a:lstStyle/>
                    <a:p>
                      <a:r>
                        <a:rPr lang="en-GB" sz="1600" kern="1200" dirty="0" smtClean="0">
                          <a:solidFill>
                            <a:schemeClr val="dk1"/>
                          </a:solidFill>
                          <a:effectLst/>
                          <a:latin typeface="+mn-lt"/>
                          <a:ea typeface="+mn-ea"/>
                          <a:cs typeface="+mn-cs"/>
                        </a:rPr>
                        <a:t>Clothing</a:t>
                      </a:r>
                      <a:endParaRPr lang="en-GB" sz="1600" dirty="0"/>
                    </a:p>
                  </a:txBody>
                  <a:tcPr/>
                </a:tc>
                <a:tc>
                  <a:txBody>
                    <a:bodyPr/>
                    <a:lstStyle/>
                    <a:p>
                      <a:pPr algn="ctr"/>
                      <a:r>
                        <a:rPr lang="en-GB" sz="1600" dirty="0" smtClean="0"/>
                        <a:t>400</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400</a:t>
                      </a:r>
                      <a:endParaRPr lang="en-GB" sz="1600" dirty="0"/>
                    </a:p>
                  </a:txBody>
                  <a:tcPr/>
                </a:tc>
              </a:tr>
              <a:tr h="281923">
                <a:tc>
                  <a:txBody>
                    <a:bodyPr/>
                    <a:lstStyle/>
                    <a:p>
                      <a:r>
                        <a:rPr lang="en-GB" sz="1600" kern="1200" dirty="0" smtClean="0">
                          <a:solidFill>
                            <a:schemeClr val="dk1"/>
                          </a:solidFill>
                          <a:effectLst/>
                          <a:latin typeface="+mn-lt"/>
                          <a:ea typeface="+mn-ea"/>
                          <a:cs typeface="+mn-cs"/>
                        </a:rPr>
                        <a:t>Motorcycles</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500</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500</a:t>
                      </a:r>
                      <a:endParaRPr lang="en-GB" sz="1600" dirty="0"/>
                    </a:p>
                  </a:txBody>
                  <a:tcPr/>
                </a:tc>
              </a:tr>
              <a:tr h="281923">
                <a:tc>
                  <a:txBody>
                    <a:bodyPr/>
                    <a:lstStyle/>
                    <a:p>
                      <a:r>
                        <a:rPr lang="en-GB" sz="1600" kern="1200" dirty="0" smtClean="0">
                          <a:solidFill>
                            <a:schemeClr val="dk1"/>
                          </a:solidFill>
                          <a:effectLst/>
                          <a:latin typeface="+mn-lt"/>
                          <a:ea typeface="+mn-ea"/>
                          <a:cs typeface="+mn-cs"/>
                        </a:rPr>
                        <a:t>Automobiles</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2,760</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2,760</a:t>
                      </a:r>
                      <a:endParaRPr lang="en-GB" sz="1600" dirty="0"/>
                    </a:p>
                  </a:txBody>
                  <a:tcPr/>
                </a:tc>
              </a:tr>
              <a:tr h="281923">
                <a:tc>
                  <a:txBody>
                    <a:bodyPr/>
                    <a:lstStyle/>
                    <a:p>
                      <a:r>
                        <a:rPr lang="en-GB" sz="1600" kern="1200" dirty="0" smtClean="0">
                          <a:solidFill>
                            <a:schemeClr val="dk1"/>
                          </a:solidFill>
                          <a:effectLst/>
                          <a:latin typeface="+mn-lt"/>
                          <a:ea typeface="+mn-ea"/>
                          <a:cs typeface="+mn-cs"/>
                        </a:rPr>
                        <a:t>Solar panels</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1,000</a:t>
                      </a:r>
                      <a:endParaRPr lang="en-GB" sz="1600" dirty="0"/>
                    </a:p>
                  </a:txBody>
                  <a:tcPr/>
                </a:tc>
                <a:tc>
                  <a:txBody>
                    <a:bodyPr/>
                    <a:lstStyle/>
                    <a:p>
                      <a:pPr algn="ctr"/>
                      <a:r>
                        <a:rPr lang="en-GB" sz="1600" dirty="0" smtClean="0"/>
                        <a:t>1,000</a:t>
                      </a:r>
                      <a:endParaRPr lang="en-GB" sz="1600" dirty="0"/>
                    </a:p>
                  </a:txBody>
                  <a:tcPr/>
                </a:tc>
              </a:tr>
              <a:tr h="281923">
                <a:tc>
                  <a:txBody>
                    <a:bodyPr/>
                    <a:lstStyle/>
                    <a:p>
                      <a:r>
                        <a:rPr lang="en-GB" sz="1600" kern="1200" dirty="0" smtClean="0">
                          <a:solidFill>
                            <a:schemeClr val="dk1"/>
                          </a:solidFill>
                          <a:effectLst/>
                          <a:latin typeface="+mn-lt"/>
                          <a:ea typeface="+mn-ea"/>
                          <a:cs typeface="+mn-cs"/>
                        </a:rPr>
                        <a:t>Power plant</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a:t>
                      </a:r>
                    </a:p>
                  </a:txBody>
                  <a:tcPr/>
                </a:tc>
                <a:tc>
                  <a:txBody>
                    <a:bodyPr/>
                    <a:lstStyle/>
                    <a:p>
                      <a:pPr algn="ctr"/>
                      <a:r>
                        <a:rPr lang="en-GB" sz="1600" dirty="0" smtClean="0"/>
                        <a:t>5,250</a:t>
                      </a:r>
                      <a:endParaRPr lang="en-GB" sz="1600" dirty="0"/>
                    </a:p>
                  </a:txBody>
                  <a:tcPr/>
                </a:tc>
                <a:tc>
                  <a:txBody>
                    <a:bodyPr/>
                    <a:lstStyle/>
                    <a:p>
                      <a:pPr algn="ctr"/>
                      <a:r>
                        <a:rPr lang="en-GB" sz="1600" dirty="0" smtClean="0"/>
                        <a:t>5,250</a:t>
                      </a:r>
                      <a:endParaRPr lang="en-GB" sz="1600" dirty="0"/>
                    </a:p>
                  </a:txBody>
                  <a:tcPr/>
                </a:tc>
              </a:tr>
              <a:tr h="281923">
                <a:tc>
                  <a:txBody>
                    <a:bodyPr/>
                    <a:lstStyle/>
                    <a:p>
                      <a:endParaRPr lang="en-GB" sz="1600" dirty="0"/>
                    </a:p>
                  </a:txBody>
                  <a:tcPr/>
                </a:tc>
                <a:tc>
                  <a:txBody>
                    <a:bodyPr/>
                    <a:lstStyle/>
                    <a:p>
                      <a:pPr algn="ctr"/>
                      <a:r>
                        <a:rPr lang="en-GB" sz="1600" dirty="0" smtClean="0"/>
                        <a:t>1,990</a:t>
                      </a:r>
                      <a:endParaRPr lang="en-GB" sz="1600" dirty="0"/>
                    </a:p>
                  </a:txBody>
                  <a:tcPr/>
                </a:tc>
                <a:tc>
                  <a:txBody>
                    <a:bodyPr/>
                    <a:lstStyle/>
                    <a:p>
                      <a:pPr algn="ctr"/>
                      <a:r>
                        <a:rPr lang="en-GB" sz="1600" dirty="0" smtClean="0"/>
                        <a:t>3,260</a:t>
                      </a:r>
                      <a:endParaRPr lang="en-GB" sz="1600" dirty="0"/>
                    </a:p>
                  </a:txBody>
                  <a:tcPr/>
                </a:tc>
                <a:tc>
                  <a:txBody>
                    <a:bodyPr/>
                    <a:lstStyle/>
                    <a:p>
                      <a:pPr algn="ctr"/>
                      <a:r>
                        <a:rPr lang="en-GB" sz="1600" dirty="0" smtClean="0"/>
                        <a:t>6,250</a:t>
                      </a:r>
                      <a:endParaRPr lang="en-GB" sz="1600" dirty="0"/>
                    </a:p>
                  </a:txBody>
                  <a:tcPr/>
                </a:tc>
                <a:tc>
                  <a:txBody>
                    <a:bodyPr/>
                    <a:lstStyle/>
                    <a:p>
                      <a:pPr algn="ctr"/>
                      <a:r>
                        <a:rPr lang="en-GB" sz="1600" dirty="0" smtClean="0"/>
                        <a:t>11,500</a:t>
                      </a:r>
                      <a:endParaRPr lang="en-GB" sz="1600" dirty="0"/>
                    </a:p>
                  </a:txBody>
                  <a:tcPr/>
                </a:tc>
              </a:tr>
            </a:tbl>
          </a:graphicData>
        </a:graphic>
      </p:graphicFrame>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28</a:t>
            </a:fld>
            <a:endParaRPr lang="en-GB" dirty="0">
              <a:solidFill>
                <a:srgbClr val="5F6062"/>
              </a:solidFill>
            </a:endParaRPr>
          </a:p>
        </p:txBody>
      </p:sp>
      <p:sp>
        <p:nvSpPr>
          <p:cNvPr id="5" name="Footer Placeholder 4"/>
          <p:cNvSpPr>
            <a:spLocks noGrp="1"/>
          </p:cNvSpPr>
          <p:nvPr>
            <p:ph type="ftr" sz="quarter" idx="10"/>
          </p:nvPr>
        </p:nvSpPr>
        <p:spPr/>
        <p:txBody>
          <a:bodyPr/>
          <a:lstStyle/>
          <a:p>
            <a:r>
              <a:rPr lang="pt-BR" dirty="0" smtClean="0"/>
              <a:t>©  IFRS Foundation</a:t>
            </a:r>
            <a:endParaRPr lang="pt-BR" dirty="0"/>
          </a:p>
        </p:txBody>
      </p:sp>
      <p:sp>
        <p:nvSpPr>
          <p:cNvPr id="7" name="TextBox 6"/>
          <p:cNvSpPr txBox="1"/>
          <p:nvPr/>
        </p:nvSpPr>
        <p:spPr>
          <a:xfrm>
            <a:off x="1" y="6381328"/>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41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8" name="Rectangle 13"/>
          <p:cNvSpPr>
            <a:spLocks noGrp="1" noChangeArrowheads="1"/>
          </p:cNvSpPr>
          <p:nvPr>
            <p:ph type="title"/>
          </p:nvPr>
        </p:nvSpPr>
        <p:spPr>
          <a:xfrm>
            <a:off x="344490" y="182563"/>
            <a:ext cx="8208912" cy="792162"/>
          </a:xfrm>
        </p:spPr>
        <p:txBody>
          <a:bodyPr/>
          <a:lstStyle/>
          <a:p>
            <a:r>
              <a:rPr lang="en-GB" sz="2400" b="0" dirty="0" smtClean="0"/>
              <a:t>Example 26:</a:t>
            </a:r>
            <a:r>
              <a:rPr lang="en-GB" sz="2400" b="0" baseline="30000" dirty="0" smtClean="0"/>
              <a:t>* </a:t>
            </a:r>
            <a:r>
              <a:rPr lang="en-GB" sz="2400" b="0" dirty="0"/>
              <a:t>DISCLOSURE</a:t>
            </a:r>
            <a:r>
              <a:rPr lang="en-GB" sz="2400" b="0" dirty="0" smtClean="0"/>
              <a:t/>
            </a:r>
            <a:br>
              <a:rPr lang="en-GB" sz="2400" b="0" dirty="0" smtClean="0"/>
            </a:br>
            <a:r>
              <a:rPr lang="en-GB" sz="2400" b="0" i="1" dirty="0"/>
              <a:t>Disaggregation of revenue—quantitative disclosure</a:t>
            </a:r>
            <a:endParaRPr lang="en-GB" sz="2400" b="0" i="1" dirty="0" smtClean="0"/>
          </a:p>
        </p:txBody>
      </p:sp>
      <p:cxnSp>
        <p:nvCxnSpPr>
          <p:cNvPr id="10" name="Straight Connector 9"/>
          <p:cNvCxnSpPr/>
          <p:nvPr/>
        </p:nvCxnSpPr>
        <p:spPr>
          <a:xfrm>
            <a:off x="2288706" y="3068960"/>
            <a:ext cx="72728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8706" y="3429000"/>
            <a:ext cx="72728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8706" y="6093296"/>
            <a:ext cx="72728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8706" y="6453336"/>
            <a:ext cx="72728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227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496944" cy="792162"/>
          </a:xfrm>
        </p:spPr>
        <p:txBody>
          <a:bodyPr/>
          <a:lstStyle/>
          <a:p>
            <a:r>
              <a:rPr lang="en-GB" b="0" dirty="0" smtClean="0"/>
              <a:t>Example 27:</a:t>
            </a:r>
            <a:r>
              <a:rPr lang="en-GB" b="0" baseline="30000" dirty="0" smtClean="0"/>
              <a:t>*  </a:t>
            </a:r>
            <a:r>
              <a:rPr lang="en-GB" b="0" dirty="0" smtClean="0"/>
              <a:t>Sale </a:t>
            </a:r>
            <a:r>
              <a:rPr lang="en-GB" b="0" dirty="0"/>
              <a:t>with a right of </a:t>
            </a:r>
            <a:r>
              <a:rPr lang="en-GB" b="0" dirty="0" smtClean="0"/>
              <a:t>return</a:t>
            </a:r>
            <a:endParaRPr lang="en-GB"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000" kern="1200" dirty="0" smtClean="0">
                <a:latin typeface="Arial" charset="0"/>
              </a:rPr>
              <a:t>An entity enters into 100 contracts with customers. </a:t>
            </a:r>
          </a:p>
          <a:p>
            <a:r>
              <a:rPr lang="en-GB" sz="2000" kern="1200" dirty="0" smtClean="0">
                <a:latin typeface="Arial" charset="0"/>
              </a:rPr>
              <a:t>Total consideration = CU10,000 (100 total products x CU100), cash received </a:t>
            </a:r>
            <a:r>
              <a:rPr lang="en-GB" sz="2000" kern="1200" dirty="0">
                <a:latin typeface="Arial" charset="0"/>
              </a:rPr>
              <a:t>when control </a:t>
            </a:r>
            <a:r>
              <a:rPr lang="en-GB" sz="2000" kern="1200" dirty="0" smtClean="0">
                <a:latin typeface="Arial" charset="0"/>
              </a:rPr>
              <a:t>of product </a:t>
            </a:r>
            <a:r>
              <a:rPr lang="en-GB" sz="2000" kern="1200" dirty="0">
                <a:latin typeface="Arial" charset="0"/>
              </a:rPr>
              <a:t>transfers. </a:t>
            </a:r>
            <a:endParaRPr lang="en-GB" sz="2000" kern="1200" dirty="0" smtClean="0">
              <a:latin typeface="Arial" charset="0"/>
            </a:endParaRPr>
          </a:p>
          <a:p>
            <a:r>
              <a:rPr lang="en-GB" sz="2000" kern="1200" dirty="0" smtClean="0">
                <a:latin typeface="Arial" charset="0"/>
              </a:rPr>
              <a:t>Customary business practice of allowing customer to </a:t>
            </a:r>
            <a:r>
              <a:rPr lang="en-GB" sz="2000" kern="1200" dirty="0">
                <a:latin typeface="Arial" charset="0"/>
              </a:rPr>
              <a:t>return any unused product within 30 days </a:t>
            </a:r>
            <a:r>
              <a:rPr lang="en-GB" sz="2000" kern="1200" dirty="0" smtClean="0">
                <a:latin typeface="Arial" charset="0"/>
              </a:rPr>
              <a:t>for a </a:t>
            </a:r>
            <a:r>
              <a:rPr lang="en-GB" sz="2000" kern="1200" dirty="0">
                <a:latin typeface="Arial" charset="0"/>
              </a:rPr>
              <a:t>full </a:t>
            </a:r>
            <a:r>
              <a:rPr lang="en-GB" sz="2000" kern="1200" dirty="0" smtClean="0">
                <a:latin typeface="Arial" charset="0"/>
              </a:rPr>
              <a:t>refund </a:t>
            </a:r>
            <a:r>
              <a:rPr lang="en-GB" sz="2000" kern="1200" dirty="0" smtClean="0">
                <a:latin typeface="Times New Roman"/>
                <a:cs typeface="Times New Roman"/>
              </a:rPr>
              <a:t>→ </a:t>
            </a:r>
            <a:r>
              <a:rPr lang="en-GB" sz="2000" kern="1200" dirty="0" smtClean="0">
                <a:latin typeface="Arial" charset="0"/>
              </a:rPr>
              <a:t>cost </a:t>
            </a:r>
            <a:r>
              <a:rPr lang="en-GB" sz="2000" kern="1200" dirty="0">
                <a:latin typeface="Arial" charset="0"/>
              </a:rPr>
              <a:t>of each </a:t>
            </a:r>
            <a:r>
              <a:rPr lang="en-GB" sz="2000" kern="1200" dirty="0" smtClean="0">
                <a:latin typeface="Arial" charset="0"/>
              </a:rPr>
              <a:t>product = CU60.</a:t>
            </a:r>
          </a:p>
          <a:p>
            <a:r>
              <a:rPr lang="en-GB" sz="2000" kern="1200" dirty="0" smtClean="0">
                <a:latin typeface="Arial" charset="0"/>
              </a:rPr>
              <a:t>The costs of recovering the products are immaterial and the returned products can be resold at a profit.</a:t>
            </a:r>
            <a:endParaRPr lang="en-GB" sz="2000" kern="1200" dirty="0">
              <a:latin typeface="Arial" charset="0"/>
            </a:endParaRPr>
          </a:p>
          <a:p>
            <a:r>
              <a:rPr lang="en-GB" sz="2000" kern="1200" dirty="0" smtClean="0">
                <a:latin typeface="Arial" panose="020B0604020202020204" pitchFamily="34" charset="0"/>
                <a:cs typeface="Arial" panose="020B0604020202020204" pitchFamily="34" charset="0"/>
              </a:rPr>
              <a:t>The entity has </a:t>
            </a:r>
            <a:r>
              <a:rPr lang="en-GB" sz="2000" kern="1200" dirty="0">
                <a:latin typeface="Arial" panose="020B0604020202020204" pitchFamily="34" charset="0"/>
                <a:cs typeface="Arial" panose="020B0604020202020204" pitchFamily="34" charset="0"/>
              </a:rPr>
              <a:t>significant experience in estimating returns for this product and customer class. In addition, the uncertainty will be resolved within a short time frame (ie the 30-day return period).</a:t>
            </a:r>
            <a:endParaRPr lang="en-GB" sz="2000" dirty="0">
              <a:cs typeface="Arial" charset="0"/>
            </a:endParaRPr>
          </a:p>
          <a:p>
            <a:r>
              <a:rPr lang="en-GB" sz="2000" kern="1200" dirty="0" smtClean="0">
                <a:latin typeface="Arial" charset="0"/>
              </a:rPr>
              <a:t>Using </a:t>
            </a:r>
            <a:r>
              <a:rPr lang="en-GB" sz="2000" kern="1200" dirty="0">
                <a:latin typeface="Arial" charset="0"/>
              </a:rPr>
              <a:t>the expected value method, the entity estimates that 97 products will not be returned</a:t>
            </a:r>
            <a:r>
              <a:rPr lang="en-GB" sz="2000" kern="1200" dirty="0" smtClean="0">
                <a:latin typeface="Arial" charset="0"/>
              </a:rPr>
              <a:t>.</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22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29</a:t>
            </a:fld>
            <a:endParaRPr lang="en-GB">
              <a:solidFill>
                <a:srgbClr val="5F6062"/>
              </a:solidFill>
            </a:endParaRPr>
          </a:p>
        </p:txBody>
      </p:sp>
    </p:spTree>
    <p:extLst>
      <p:ext uri="{BB962C8B-B14F-4D97-AF65-F5344CB8AC3E}">
        <p14:creationId xmlns:p14="http://schemas.microsoft.com/office/powerpoint/2010/main" val="36268767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1:</a:t>
            </a:r>
            <a:r>
              <a:rPr lang="en-GB" sz="2800" b="0" baseline="30000" dirty="0" smtClean="0"/>
              <a:t>*</a:t>
            </a:r>
            <a:r>
              <a:rPr lang="en-GB" sz="2800" b="0" dirty="0" smtClean="0"/>
              <a:t> Identifying the contract</a:t>
            </a:r>
            <a:br>
              <a:rPr lang="en-GB" sz="2800" b="0" dirty="0" smtClean="0"/>
            </a:br>
            <a:r>
              <a:rPr lang="en-GB" sz="2800" b="0" i="1" dirty="0"/>
              <a:t>Collectability of the consideration</a:t>
            </a:r>
            <a:endParaRPr lang="en-GB" sz="2800" b="0" i="1" dirty="0" smtClean="0"/>
          </a:p>
        </p:txBody>
      </p:sp>
      <p:sp>
        <p:nvSpPr>
          <p:cNvPr id="6147" name="Rectangle 14"/>
          <p:cNvSpPr>
            <a:spLocks noGrp="1" noChangeArrowheads="1"/>
          </p:cNvSpPr>
          <p:nvPr>
            <p:ph type="body" idx="1"/>
          </p:nvPr>
        </p:nvSpPr>
        <p:spPr>
          <a:xfrm>
            <a:off x="272483" y="1196755"/>
            <a:ext cx="9217023" cy="5039965"/>
          </a:xfrm>
        </p:spPr>
        <p:txBody>
          <a:bodyPr>
            <a:normAutofit lnSpcReduction="10000"/>
          </a:bodyPr>
          <a:lstStyle/>
          <a:p>
            <a:r>
              <a:rPr lang="en-GB" sz="2400" kern="1200" dirty="0" smtClean="0">
                <a:latin typeface="Arial" charset="0"/>
              </a:rPr>
              <a:t>A real estate developer enters </a:t>
            </a:r>
            <a:r>
              <a:rPr lang="en-GB" sz="2400" kern="1200" dirty="0">
                <a:latin typeface="Arial" charset="0"/>
              </a:rPr>
              <a:t>into a contract with </a:t>
            </a:r>
            <a:r>
              <a:rPr lang="en-GB" sz="2400" kern="1200" dirty="0" smtClean="0">
                <a:latin typeface="Arial" charset="0"/>
              </a:rPr>
              <a:t>a customer </a:t>
            </a:r>
            <a:r>
              <a:rPr lang="en-GB" sz="2400" kern="1200" dirty="0">
                <a:latin typeface="Arial" charset="0"/>
              </a:rPr>
              <a:t>for </a:t>
            </a:r>
            <a:r>
              <a:rPr lang="en-GB" sz="2400" kern="1200" dirty="0" smtClean="0">
                <a:latin typeface="Arial" charset="0"/>
              </a:rPr>
              <a:t>the sale </a:t>
            </a:r>
            <a:r>
              <a:rPr lang="en-GB" sz="2400" kern="1200" dirty="0">
                <a:latin typeface="Arial" charset="0"/>
              </a:rPr>
              <a:t>of a building for CU1 million</a:t>
            </a:r>
            <a:r>
              <a:rPr lang="en-GB" sz="2400" kern="1200" dirty="0" smtClean="0">
                <a:latin typeface="Arial" charset="0"/>
              </a:rPr>
              <a:t>.</a:t>
            </a:r>
          </a:p>
          <a:p>
            <a:pPr lvl="1">
              <a:lnSpc>
                <a:spcPct val="100000"/>
              </a:lnSpc>
            </a:pPr>
            <a:r>
              <a:rPr lang="en-GB" sz="2200" kern="1200" dirty="0" smtClean="0">
                <a:latin typeface="Arial" charset="0"/>
              </a:rPr>
              <a:t>The customer intends to open a restaurant in the </a:t>
            </a:r>
            <a:r>
              <a:rPr lang="en-GB" sz="1600" kern="1200" dirty="0" smtClean="0">
                <a:latin typeface="Arial" charset="0"/>
              </a:rPr>
              <a:t>building</a:t>
            </a:r>
            <a:r>
              <a:rPr lang="en-GB" sz="2200" kern="1200" dirty="0" smtClean="0">
                <a:latin typeface="Arial" charset="0"/>
              </a:rPr>
              <a:t> located </a:t>
            </a:r>
            <a:r>
              <a:rPr lang="en-GB" sz="2200" kern="1200" dirty="0">
                <a:latin typeface="Arial" charset="0"/>
              </a:rPr>
              <a:t>in an area where new restaurants face high levels of competition and the customer has little experience in the restaurant industry</a:t>
            </a:r>
            <a:r>
              <a:rPr lang="en-GB" sz="2200" kern="1200" dirty="0" smtClean="0">
                <a:latin typeface="Arial" charset="0"/>
              </a:rPr>
              <a:t>.</a:t>
            </a:r>
          </a:p>
          <a:p>
            <a:r>
              <a:rPr lang="en-GB" sz="2400" kern="1200" dirty="0" smtClean="0">
                <a:latin typeface="Arial" charset="0"/>
              </a:rPr>
              <a:t>The </a:t>
            </a:r>
            <a:r>
              <a:rPr lang="en-GB" sz="2400" kern="1200" dirty="0">
                <a:latin typeface="Arial" charset="0"/>
              </a:rPr>
              <a:t>customer pays a non-refundable deposit of CU50,000 at inception of </a:t>
            </a:r>
            <a:r>
              <a:rPr lang="en-GB" sz="2400" kern="1200" dirty="0" smtClean="0">
                <a:latin typeface="Arial" charset="0"/>
              </a:rPr>
              <a:t>the contract </a:t>
            </a:r>
            <a:r>
              <a:rPr lang="en-GB" sz="2400" kern="1200" dirty="0">
                <a:latin typeface="Arial" charset="0"/>
              </a:rPr>
              <a:t>and enters into a long-term </a:t>
            </a:r>
            <a:r>
              <a:rPr lang="en-GB" sz="2400" kern="1200" dirty="0" smtClean="0">
                <a:latin typeface="Arial" charset="0"/>
              </a:rPr>
              <a:t>non-recourse financing </a:t>
            </a:r>
            <a:r>
              <a:rPr lang="en-GB" sz="2400" kern="1200" dirty="0">
                <a:latin typeface="Arial" charset="0"/>
              </a:rPr>
              <a:t>agreement with the entity for </a:t>
            </a:r>
            <a:r>
              <a:rPr lang="en-GB" sz="2400" kern="1200" dirty="0" smtClean="0">
                <a:latin typeface="Arial" charset="0"/>
              </a:rPr>
              <a:t>the remaining 95% of </a:t>
            </a:r>
            <a:r>
              <a:rPr lang="en-GB" sz="2400" kern="1200" dirty="0">
                <a:latin typeface="Arial" charset="0"/>
              </a:rPr>
              <a:t>the promised consideration. </a:t>
            </a:r>
            <a:endParaRPr lang="en-GB" sz="2400" kern="1200" dirty="0" smtClean="0">
              <a:latin typeface="Arial" charset="0"/>
            </a:endParaRPr>
          </a:p>
          <a:p>
            <a:pPr lvl="1">
              <a:lnSpc>
                <a:spcPct val="100000"/>
              </a:lnSpc>
            </a:pPr>
            <a:r>
              <a:rPr lang="en-GB" sz="2200" kern="1200" dirty="0" smtClean="0">
                <a:latin typeface="Arial" charset="0"/>
              </a:rPr>
              <a:t>if the customer </a:t>
            </a:r>
            <a:r>
              <a:rPr lang="en-GB" sz="2200" kern="1200" dirty="0">
                <a:latin typeface="Arial" charset="0"/>
              </a:rPr>
              <a:t>defaults, </a:t>
            </a:r>
            <a:r>
              <a:rPr lang="en-GB" sz="2200" kern="1200" dirty="0" smtClean="0">
                <a:latin typeface="Arial" charset="0"/>
              </a:rPr>
              <a:t>the entity can </a:t>
            </a:r>
            <a:r>
              <a:rPr lang="en-GB" sz="2200" kern="1200" dirty="0">
                <a:latin typeface="Arial" charset="0"/>
              </a:rPr>
              <a:t>repossess the building, but cannot seek </a:t>
            </a:r>
            <a:r>
              <a:rPr lang="en-GB" sz="2200" kern="1200" dirty="0" smtClean="0">
                <a:latin typeface="Arial" charset="0"/>
              </a:rPr>
              <a:t>further compensation </a:t>
            </a:r>
            <a:r>
              <a:rPr lang="en-GB" sz="2200" kern="1200" dirty="0">
                <a:latin typeface="Arial" charset="0"/>
              </a:rPr>
              <a:t>from the customer, even if the collateral does not cover the </a:t>
            </a:r>
            <a:r>
              <a:rPr lang="en-GB" sz="2200" kern="1200" dirty="0" smtClean="0">
                <a:latin typeface="Arial" charset="0"/>
              </a:rPr>
              <a:t>full value </a:t>
            </a:r>
            <a:r>
              <a:rPr lang="en-GB" sz="2200" kern="1200" dirty="0">
                <a:latin typeface="Arial" charset="0"/>
              </a:rPr>
              <a:t>of the amount owed. </a:t>
            </a:r>
            <a:endParaRPr lang="en-GB" sz="2200" kern="1200" dirty="0" smtClean="0">
              <a:latin typeface="Arial" charset="0"/>
            </a:endParaRPr>
          </a:p>
          <a:p>
            <a:pPr lvl="1">
              <a:lnSpc>
                <a:spcPct val="100000"/>
              </a:lnSpc>
            </a:pPr>
            <a:r>
              <a:rPr lang="en-GB" sz="2200" kern="1200" dirty="0">
                <a:latin typeface="Arial" charset="0"/>
              </a:rPr>
              <a:t>Cost </a:t>
            </a:r>
            <a:r>
              <a:rPr lang="en-GB" sz="2200" kern="1200" dirty="0" smtClean="0">
                <a:latin typeface="Arial" charset="0"/>
              </a:rPr>
              <a:t>of the building </a:t>
            </a:r>
            <a:r>
              <a:rPr lang="en-GB" sz="2200" kern="1200" dirty="0">
                <a:latin typeface="Arial" charset="0"/>
              </a:rPr>
              <a:t>= </a:t>
            </a:r>
            <a:r>
              <a:rPr lang="en-GB" sz="2200" kern="1200" dirty="0" smtClean="0">
                <a:latin typeface="Arial" charset="0"/>
              </a:rPr>
              <a:t>CU600,000.</a:t>
            </a:r>
            <a:endParaRPr lang="en-GB" sz="2200" kern="1200" dirty="0">
              <a:latin typeface="Arial" charset="0"/>
            </a:endParaRPr>
          </a:p>
          <a:p>
            <a:r>
              <a:rPr lang="en-GB" sz="2400" kern="1200" dirty="0" smtClean="0">
                <a:latin typeface="Arial" charset="0"/>
              </a:rPr>
              <a:t>The customer obtains </a:t>
            </a:r>
            <a:r>
              <a:rPr lang="en-GB" sz="2400" kern="1200" dirty="0">
                <a:latin typeface="Arial" charset="0"/>
              </a:rPr>
              <a:t>control of the building at contract inception</a:t>
            </a:r>
            <a:r>
              <a:rPr lang="en-GB" sz="2400" kern="1200" dirty="0" smtClean="0">
                <a:latin typeface="Arial" charset="0"/>
              </a:rPr>
              <a:t>.</a:t>
            </a:r>
            <a:endParaRPr lang="en-GB" sz="24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a:t>
            </a:fld>
            <a:endParaRPr lang="en-GB">
              <a:solidFill>
                <a:srgbClr val="5F6062"/>
              </a:solidFill>
            </a:endParaRPr>
          </a:p>
        </p:txBody>
      </p:sp>
    </p:spTree>
    <p:extLst>
      <p:ext uri="{BB962C8B-B14F-4D97-AF65-F5344CB8AC3E}">
        <p14:creationId xmlns:p14="http://schemas.microsoft.com/office/powerpoint/2010/main" val="27992577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b="0" dirty="0" smtClean="0"/>
              <a:t>Example 28:</a:t>
            </a:r>
            <a:r>
              <a:rPr lang="en-GB" b="0" baseline="30000" dirty="0" smtClean="0"/>
              <a:t>* </a:t>
            </a:r>
            <a:r>
              <a:rPr lang="en-GB" b="0" dirty="0" smtClean="0"/>
              <a:t>Warranties</a:t>
            </a:r>
            <a:endParaRPr lang="en-GB"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800" kern="1200" dirty="0" smtClean="0">
                <a:latin typeface="Arial" charset="0"/>
              </a:rPr>
              <a:t>A manufacturer provides a </a:t>
            </a:r>
            <a:r>
              <a:rPr lang="en-GB" sz="2800" kern="1200" dirty="0">
                <a:latin typeface="Arial" charset="0"/>
              </a:rPr>
              <a:t>warranty with </a:t>
            </a:r>
            <a:r>
              <a:rPr lang="en-GB" sz="2800" kern="1200" dirty="0" smtClean="0">
                <a:latin typeface="Arial" charset="0"/>
              </a:rPr>
              <a:t>a product</a:t>
            </a:r>
          </a:p>
          <a:p>
            <a:r>
              <a:rPr lang="en-GB" sz="2800" kern="1200" dirty="0" smtClean="0">
                <a:latin typeface="Arial" charset="0"/>
              </a:rPr>
              <a:t>The warranty provides the customer with: </a:t>
            </a:r>
          </a:p>
          <a:p>
            <a:pPr lvl="1"/>
            <a:r>
              <a:rPr lang="en-GB" kern="1200" dirty="0" smtClean="0">
                <a:latin typeface="Arial" charset="0"/>
              </a:rPr>
              <a:t>assurance </a:t>
            </a:r>
            <a:r>
              <a:rPr lang="en-GB" kern="1200" dirty="0">
                <a:latin typeface="Arial" charset="0"/>
              </a:rPr>
              <a:t>that the </a:t>
            </a:r>
            <a:r>
              <a:rPr lang="en-GB" kern="1200" dirty="0" smtClean="0">
                <a:latin typeface="Arial" charset="0"/>
              </a:rPr>
              <a:t>product complies </a:t>
            </a:r>
            <a:r>
              <a:rPr lang="en-GB" kern="1200" dirty="0">
                <a:latin typeface="Arial" charset="0"/>
              </a:rPr>
              <a:t>with agreed-upon specifications and will operate as promised for one year from the date of </a:t>
            </a:r>
            <a:r>
              <a:rPr lang="en-GB" kern="1200" dirty="0" smtClean="0">
                <a:latin typeface="Arial" charset="0"/>
              </a:rPr>
              <a:t>purchase; and</a:t>
            </a:r>
          </a:p>
          <a:p>
            <a:pPr lvl="1"/>
            <a:r>
              <a:rPr lang="en-GB" kern="1200" dirty="0">
                <a:latin typeface="Arial" charset="0"/>
              </a:rPr>
              <a:t>t</a:t>
            </a:r>
            <a:r>
              <a:rPr lang="en-GB" kern="1200" dirty="0" smtClean="0">
                <a:latin typeface="Arial" charset="0"/>
              </a:rPr>
              <a:t>he right </a:t>
            </a:r>
            <a:r>
              <a:rPr lang="en-GB" kern="1200" dirty="0">
                <a:latin typeface="Arial" charset="0"/>
              </a:rPr>
              <a:t>to receive up to 20 hours of training services on how to operate the product at no additional cost</a:t>
            </a:r>
            <a:r>
              <a:rPr lang="en-GB" kern="1200" dirty="0" smtClean="0">
                <a:latin typeface="Arial" charset="0"/>
              </a:rPr>
              <a:t>.</a:t>
            </a:r>
            <a:endParaRPr lang="en-GB"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44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30</a:t>
            </a:fld>
            <a:endParaRPr lang="en-GB">
              <a:solidFill>
                <a:srgbClr val="5F6062"/>
              </a:solidFill>
            </a:endParaRPr>
          </a:p>
        </p:txBody>
      </p:sp>
    </p:spTree>
    <p:extLst>
      <p:ext uri="{BB962C8B-B14F-4D97-AF65-F5344CB8AC3E}">
        <p14:creationId xmlns:p14="http://schemas.microsoft.com/office/powerpoint/2010/main" val="32436165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fontScale="90000"/>
          </a:bodyPr>
          <a:lstStyle/>
          <a:p>
            <a:r>
              <a:rPr lang="en-GB" sz="2400" b="0" dirty="0" smtClean="0"/>
              <a:t>Example 29:</a:t>
            </a:r>
            <a:r>
              <a:rPr lang="en-GB" sz="2400" b="0" baseline="30000" dirty="0" smtClean="0"/>
              <a:t>* </a:t>
            </a:r>
            <a:r>
              <a:rPr lang="en-GB" sz="2400" b="0" dirty="0" smtClean="0"/>
              <a:t>Principal versus agent </a:t>
            </a:r>
            <a:br>
              <a:rPr lang="en-GB" sz="2400" b="0" dirty="0" smtClean="0"/>
            </a:br>
            <a:r>
              <a:rPr lang="en-GB" sz="2400" b="0" i="1" dirty="0" smtClean="0"/>
              <a:t>Arranging </a:t>
            </a:r>
            <a:r>
              <a:rPr lang="en-GB" sz="2400" b="0" i="1" dirty="0"/>
              <a:t>for the provision of goods or services (entity is </a:t>
            </a:r>
            <a:r>
              <a:rPr lang="en-GB" sz="2400" b="0" i="1" dirty="0" smtClean="0"/>
              <a:t>an agent</a:t>
            </a:r>
            <a:r>
              <a:rPr lang="en-GB" sz="2400" b="0" i="1" dirty="0"/>
              <a:t>)</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a:t>
            </a:r>
            <a:r>
              <a:rPr lang="en-GB" sz="2400" kern="1200" dirty="0">
                <a:latin typeface="Arial" charset="0"/>
              </a:rPr>
              <a:t>entity operates a website that enables customers to purchase goods from a range of suppliers who deliver the goods directly to the customers. </a:t>
            </a:r>
            <a:endParaRPr lang="en-GB" sz="2400" kern="1200" dirty="0" smtClean="0">
              <a:latin typeface="Arial" charset="0"/>
            </a:endParaRPr>
          </a:p>
          <a:p>
            <a:r>
              <a:rPr lang="en-GB" sz="2400" kern="1200" dirty="0" smtClean="0">
                <a:latin typeface="Arial" charset="0"/>
              </a:rPr>
              <a:t>When </a:t>
            </a:r>
            <a:r>
              <a:rPr lang="en-GB" sz="2400" kern="1200" dirty="0">
                <a:latin typeface="Arial" charset="0"/>
              </a:rPr>
              <a:t>a good is purchased via the website, the entity is entitled to a commission </a:t>
            </a:r>
            <a:r>
              <a:rPr lang="en-GB" sz="2400" kern="1200" dirty="0" smtClean="0">
                <a:latin typeface="Arial" charset="0"/>
              </a:rPr>
              <a:t>of 10% of </a:t>
            </a:r>
            <a:r>
              <a:rPr lang="en-GB" sz="2400" kern="1200" dirty="0">
                <a:latin typeface="Arial" charset="0"/>
              </a:rPr>
              <a:t>the sales price.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entity’s website facilitates payment between the supplier and the customer at prices that are set by the supplier.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entity requires payment from customers before orders are processed and all orders are non-refundable. </a:t>
            </a:r>
            <a:endParaRPr lang="en-GB" sz="2400" kern="1200" dirty="0" smtClean="0">
              <a:latin typeface="Arial" charset="0"/>
            </a:endParaRPr>
          </a:p>
          <a:p>
            <a:r>
              <a:rPr lang="en-GB" sz="2400" kern="1200" dirty="0" smtClean="0">
                <a:latin typeface="Arial" charset="0"/>
              </a:rPr>
              <a:t>The </a:t>
            </a:r>
            <a:r>
              <a:rPr lang="en-GB" sz="2400" kern="1200" dirty="0">
                <a:latin typeface="Arial" charset="0"/>
              </a:rPr>
              <a:t>entity has no further obligations to the customer after arranging for the products to be provided to the customer</a:t>
            </a:r>
            <a:r>
              <a:rPr lang="en-GB" sz="2400" kern="1200" dirty="0" smtClean="0">
                <a:latin typeface="Arial" charset="0"/>
              </a:rPr>
              <a:t>.</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45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31</a:t>
            </a:fld>
            <a:endParaRPr lang="en-GB">
              <a:solidFill>
                <a:srgbClr val="5F6062"/>
              </a:solidFill>
            </a:endParaRPr>
          </a:p>
        </p:txBody>
      </p:sp>
    </p:spTree>
    <p:extLst>
      <p:ext uri="{BB962C8B-B14F-4D97-AF65-F5344CB8AC3E}">
        <p14:creationId xmlns:p14="http://schemas.microsoft.com/office/powerpoint/2010/main" val="2976340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a:bodyPr>
          <a:lstStyle/>
          <a:p>
            <a:r>
              <a:rPr lang="en-GB" sz="2400" b="0" dirty="0" smtClean="0"/>
              <a:t>Example 30:</a:t>
            </a:r>
            <a:r>
              <a:rPr lang="en-GB" sz="2400" b="0" baseline="30000" dirty="0" smtClean="0"/>
              <a:t>* </a:t>
            </a:r>
            <a:r>
              <a:rPr lang="en-GB" sz="2400" b="0" dirty="0" smtClean="0"/>
              <a:t>Principal versus agent </a:t>
            </a:r>
            <a:br>
              <a:rPr lang="en-GB" sz="2400" b="0" dirty="0" smtClean="0"/>
            </a:br>
            <a:r>
              <a:rPr lang="en-GB" sz="2400" b="0" i="1" dirty="0"/>
              <a:t>Promise to provide goods or services (entity is a principal)</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GB" sz="2000" kern="1200" dirty="0" smtClean="0">
                <a:latin typeface="Arial" charset="0"/>
              </a:rPr>
              <a:t>An </a:t>
            </a:r>
            <a:r>
              <a:rPr lang="en-GB" sz="2000" kern="1200" dirty="0">
                <a:latin typeface="Arial" charset="0"/>
              </a:rPr>
              <a:t>entity enters into a contract with a customer for equipment with unique specifications. </a:t>
            </a:r>
            <a:endParaRPr lang="en-GB" sz="2000" kern="1200" dirty="0" smtClean="0">
              <a:latin typeface="Arial" charset="0"/>
            </a:endParaRPr>
          </a:p>
          <a:p>
            <a:r>
              <a:rPr lang="en-GB" sz="2000" kern="1200" dirty="0" smtClean="0">
                <a:latin typeface="Arial" charset="0"/>
              </a:rPr>
              <a:t>The </a:t>
            </a:r>
            <a:r>
              <a:rPr lang="en-GB" sz="2000" kern="1200" dirty="0">
                <a:latin typeface="Arial" charset="0"/>
              </a:rPr>
              <a:t>entity and the customer develop the specifications for the equipment, which the entity communicates to a supplier </a:t>
            </a:r>
            <a:r>
              <a:rPr lang="en-GB" sz="2000" kern="1200" dirty="0" smtClean="0">
                <a:latin typeface="Arial" charset="0"/>
              </a:rPr>
              <a:t>which manufactures </a:t>
            </a:r>
            <a:r>
              <a:rPr lang="en-GB" sz="2000" kern="1200" dirty="0">
                <a:latin typeface="Arial" charset="0"/>
              </a:rPr>
              <a:t>the equipment. </a:t>
            </a:r>
            <a:endParaRPr lang="en-GB" sz="2000" kern="1200" dirty="0" smtClean="0">
              <a:latin typeface="Arial" charset="0"/>
            </a:endParaRPr>
          </a:p>
          <a:p>
            <a:r>
              <a:rPr lang="en-GB" sz="2000" kern="1200" dirty="0" smtClean="0">
                <a:latin typeface="Arial" charset="0"/>
              </a:rPr>
              <a:t>The supplier delivers </a:t>
            </a:r>
            <a:r>
              <a:rPr lang="en-GB" sz="2000" kern="1200" dirty="0">
                <a:latin typeface="Arial" charset="0"/>
              </a:rPr>
              <a:t>the equipment directly to the </a:t>
            </a:r>
            <a:r>
              <a:rPr lang="en-GB" sz="2000" kern="1200" dirty="0" smtClean="0">
                <a:latin typeface="Arial" charset="0"/>
              </a:rPr>
              <a:t>customer</a:t>
            </a:r>
            <a:r>
              <a:rPr lang="en-GB" sz="2000" kern="1200" dirty="0">
                <a:latin typeface="Arial" charset="0"/>
              </a:rPr>
              <a:t> </a:t>
            </a:r>
            <a:r>
              <a:rPr lang="en-GB" sz="2000" kern="1200" dirty="0" smtClean="0">
                <a:latin typeface="Arial" charset="0"/>
              </a:rPr>
              <a:t>upon delivery </a:t>
            </a:r>
            <a:r>
              <a:rPr lang="en-GB" sz="2000" kern="1200" dirty="0" smtClean="0">
                <a:latin typeface="Times New Roman"/>
                <a:cs typeface="Times New Roman"/>
              </a:rPr>
              <a:t>→ </a:t>
            </a:r>
            <a:r>
              <a:rPr lang="en-GB" sz="2000" kern="1200" dirty="0" smtClean="0">
                <a:latin typeface="Arial" charset="0"/>
              </a:rPr>
              <a:t>the </a:t>
            </a:r>
            <a:r>
              <a:rPr lang="en-GB" sz="2000" kern="1200" dirty="0">
                <a:latin typeface="Arial" charset="0"/>
              </a:rPr>
              <a:t>entity </a:t>
            </a:r>
            <a:r>
              <a:rPr lang="en-GB" sz="2000" kern="1200" dirty="0" smtClean="0">
                <a:latin typeface="Arial" charset="0"/>
              </a:rPr>
              <a:t>pays </a:t>
            </a:r>
            <a:r>
              <a:rPr lang="en-GB" sz="2000" kern="1200" dirty="0">
                <a:latin typeface="Arial" charset="0"/>
              </a:rPr>
              <a:t>the supplier the price agreed to </a:t>
            </a:r>
            <a:r>
              <a:rPr lang="en-GB" sz="2000" kern="1200" dirty="0" smtClean="0">
                <a:latin typeface="Arial" charset="0"/>
              </a:rPr>
              <a:t>manufacture the </a:t>
            </a:r>
            <a:r>
              <a:rPr lang="en-GB" sz="2000" kern="1200" dirty="0">
                <a:latin typeface="Arial" charset="0"/>
              </a:rPr>
              <a:t>equipment.</a:t>
            </a:r>
          </a:p>
          <a:p>
            <a:r>
              <a:rPr lang="en-GB" sz="2000" kern="1200" dirty="0" smtClean="0">
                <a:latin typeface="Arial" charset="0"/>
              </a:rPr>
              <a:t>The </a:t>
            </a:r>
            <a:r>
              <a:rPr lang="en-GB" sz="2000" kern="1200" dirty="0">
                <a:latin typeface="Arial" charset="0"/>
              </a:rPr>
              <a:t>entity and the customer negotiate the agreed-upon </a:t>
            </a:r>
            <a:r>
              <a:rPr lang="en-GB" sz="2000" kern="1200" dirty="0" smtClean="0">
                <a:latin typeface="Arial" charset="0"/>
              </a:rPr>
              <a:t>selling price and 30-day </a:t>
            </a:r>
            <a:r>
              <a:rPr lang="en-GB" sz="2000" kern="1200" dirty="0">
                <a:latin typeface="Arial" charset="0"/>
              </a:rPr>
              <a:t>payment </a:t>
            </a:r>
            <a:r>
              <a:rPr lang="en-GB" sz="2000" kern="1200" dirty="0" smtClean="0">
                <a:latin typeface="Arial" charset="0"/>
              </a:rPr>
              <a:t>terms.  The entity invoices </a:t>
            </a:r>
            <a:r>
              <a:rPr lang="en-GB" sz="2000" kern="1200" dirty="0">
                <a:latin typeface="Arial" charset="0"/>
              </a:rPr>
              <a:t>the </a:t>
            </a:r>
            <a:r>
              <a:rPr lang="en-GB" sz="2000" kern="1200" dirty="0" smtClean="0">
                <a:latin typeface="Arial" charset="0"/>
              </a:rPr>
              <a:t>customer. </a:t>
            </a:r>
            <a:r>
              <a:rPr lang="en-GB" sz="2000" kern="1200" dirty="0">
                <a:latin typeface="Arial" charset="0"/>
              </a:rPr>
              <a:t>The entity’s profit is based on the difference between the sales price negotiated with the customer and the price charged by the supplier.</a:t>
            </a:r>
          </a:p>
          <a:p>
            <a:r>
              <a:rPr lang="en-GB" sz="2000" kern="1200" dirty="0" smtClean="0">
                <a:latin typeface="Arial" charset="0"/>
              </a:rPr>
              <a:t>The </a:t>
            </a:r>
            <a:r>
              <a:rPr lang="en-GB" sz="2000" kern="1200" dirty="0">
                <a:latin typeface="Arial" charset="0"/>
              </a:rPr>
              <a:t>contract </a:t>
            </a:r>
            <a:r>
              <a:rPr lang="en-GB" sz="2000" kern="1200" dirty="0" smtClean="0">
                <a:latin typeface="Arial" charset="0"/>
              </a:rPr>
              <a:t>requires </a:t>
            </a:r>
            <a:r>
              <a:rPr lang="en-GB" sz="2000" kern="1200" dirty="0">
                <a:latin typeface="Arial" charset="0"/>
              </a:rPr>
              <a:t>the customer to seek remedies for defects in the equipment from the supplier under the supplier’s warranty. </a:t>
            </a:r>
            <a:endParaRPr lang="en-GB" sz="2000" kern="1200" dirty="0" smtClean="0">
              <a:latin typeface="Arial" charset="0"/>
            </a:endParaRPr>
          </a:p>
          <a:p>
            <a:r>
              <a:rPr lang="en-GB" sz="2000" kern="1200" dirty="0" smtClean="0">
                <a:latin typeface="Arial" charset="0"/>
              </a:rPr>
              <a:t>The entity </a:t>
            </a:r>
            <a:r>
              <a:rPr lang="en-GB" sz="2000" kern="1200" dirty="0">
                <a:latin typeface="Arial" charset="0"/>
              </a:rPr>
              <a:t>is responsible for any corrections to the equipment required resulting from errors in specifications</a:t>
            </a:r>
            <a:r>
              <a:rPr lang="en-GB" sz="2000" kern="1200" dirty="0" smtClean="0">
                <a:latin typeface="Arial" charset="0"/>
              </a:rPr>
              <a:t>.</a:t>
            </a:r>
            <a:endParaRPr lang="en-GB" sz="20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46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32</a:t>
            </a:fld>
            <a:endParaRPr lang="en-GB">
              <a:solidFill>
                <a:srgbClr val="5F6062"/>
              </a:solidFill>
            </a:endParaRPr>
          </a:p>
        </p:txBody>
      </p:sp>
    </p:spTree>
    <p:extLst>
      <p:ext uri="{BB962C8B-B14F-4D97-AF65-F5344CB8AC3E}">
        <p14:creationId xmlns:p14="http://schemas.microsoft.com/office/powerpoint/2010/main" val="24580964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000" b="0" dirty="0" smtClean="0"/>
              <a:t>Example 31:</a:t>
            </a:r>
            <a:r>
              <a:rPr lang="en-GB" sz="2000" b="0" baseline="30000" dirty="0" smtClean="0"/>
              <a:t>* </a:t>
            </a:r>
            <a:r>
              <a:rPr lang="en-GB" sz="2000" b="0" dirty="0" smtClean="0"/>
              <a:t>Customer options for additional goods or services</a:t>
            </a:r>
            <a:br>
              <a:rPr lang="en-GB" sz="2000" b="0" dirty="0" smtClean="0"/>
            </a:br>
            <a:r>
              <a:rPr lang="en-GB" sz="2000" b="0" i="1" dirty="0"/>
              <a:t>Option that provides the customer with a material </a:t>
            </a:r>
            <a:r>
              <a:rPr lang="en-GB" sz="2000" b="0" i="1" dirty="0" smtClean="0"/>
              <a:t>right (</a:t>
            </a:r>
            <a:r>
              <a:rPr lang="en-GB" sz="2000" b="0" i="1" dirty="0"/>
              <a:t>discount voucher</a:t>
            </a:r>
            <a:r>
              <a:rPr lang="en-GB" sz="2000" b="0" i="1" dirty="0" smtClean="0"/>
              <a:t>)</a:t>
            </a:r>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GB" sz="2400" kern="1200" dirty="0" smtClean="0">
                <a:latin typeface="Arial" charset="0"/>
              </a:rPr>
              <a:t>An </a:t>
            </a:r>
            <a:r>
              <a:rPr lang="en-GB" sz="2400" kern="1200" dirty="0">
                <a:latin typeface="Arial" charset="0"/>
              </a:rPr>
              <a:t>entity enters into a contract for the sale of Product A for </a:t>
            </a:r>
            <a:r>
              <a:rPr lang="en-GB" sz="2400" kern="1200" dirty="0" smtClean="0">
                <a:latin typeface="Arial" charset="0"/>
              </a:rPr>
              <a:t>CU100.</a:t>
            </a:r>
          </a:p>
          <a:p>
            <a:r>
              <a:rPr lang="en-GB" sz="2400" kern="1200" dirty="0" smtClean="0">
                <a:latin typeface="Arial" charset="0"/>
              </a:rPr>
              <a:t>40% discount </a:t>
            </a:r>
            <a:r>
              <a:rPr lang="en-GB" sz="2400" kern="1200" dirty="0">
                <a:latin typeface="Arial" charset="0"/>
              </a:rPr>
              <a:t>voucher </a:t>
            </a:r>
            <a:r>
              <a:rPr lang="en-GB" sz="2400" kern="1200" dirty="0" smtClean="0">
                <a:latin typeface="Arial" charset="0"/>
              </a:rPr>
              <a:t>is given for </a:t>
            </a:r>
            <a:r>
              <a:rPr lang="en-GB" sz="2400" kern="1200" dirty="0">
                <a:latin typeface="Arial" charset="0"/>
              </a:rPr>
              <a:t>any future purchases up to CU100 in the next 30 days. </a:t>
            </a:r>
            <a:endParaRPr lang="en-GB" sz="2400" kern="1200" dirty="0" smtClean="0">
              <a:latin typeface="Arial" charset="0"/>
            </a:endParaRPr>
          </a:p>
          <a:p>
            <a:r>
              <a:rPr lang="en-GB" sz="2400" kern="1200" dirty="0" smtClean="0">
                <a:latin typeface="Arial" charset="0"/>
              </a:rPr>
              <a:t>Seasonal promotion: intend to </a:t>
            </a:r>
            <a:r>
              <a:rPr lang="en-GB" sz="2400" kern="1200" dirty="0">
                <a:latin typeface="Arial" charset="0"/>
              </a:rPr>
              <a:t>offer </a:t>
            </a:r>
            <a:r>
              <a:rPr lang="en-GB" sz="2400" kern="1200" dirty="0" smtClean="0">
                <a:latin typeface="Arial" charset="0"/>
              </a:rPr>
              <a:t>10% discount </a:t>
            </a:r>
            <a:r>
              <a:rPr lang="en-GB" sz="2400" kern="1200" dirty="0">
                <a:latin typeface="Arial" charset="0"/>
              </a:rPr>
              <a:t>on all sales during the next 30 </a:t>
            </a:r>
            <a:r>
              <a:rPr lang="en-GB" sz="2400" kern="1200" dirty="0" smtClean="0">
                <a:latin typeface="Arial" charset="0"/>
              </a:rPr>
              <a:t>days </a:t>
            </a:r>
            <a:r>
              <a:rPr lang="en-GB" sz="2400" kern="1200" dirty="0" smtClean="0">
                <a:latin typeface="Times New Roman"/>
                <a:cs typeface="Times New Roman"/>
              </a:rPr>
              <a:t>→ </a:t>
            </a:r>
            <a:r>
              <a:rPr lang="en-GB" sz="2400" kern="1200" dirty="0" smtClean="0">
                <a:latin typeface="Arial" charset="0"/>
              </a:rPr>
              <a:t>the seasonal discount </a:t>
            </a:r>
            <a:r>
              <a:rPr lang="en-GB" sz="2400" kern="1200" dirty="0">
                <a:latin typeface="Arial" charset="0"/>
              </a:rPr>
              <a:t>cannot be used in addition to </a:t>
            </a:r>
            <a:r>
              <a:rPr lang="en-GB" sz="2400" kern="1200" dirty="0" smtClean="0">
                <a:latin typeface="Arial" charset="0"/>
              </a:rPr>
              <a:t>40% discount voucher.</a:t>
            </a:r>
            <a:endParaRPr lang="en-GB" sz="2400" kern="1200" dirty="0">
              <a:latin typeface="Arial" charset="0"/>
            </a:endParaRPr>
          </a:p>
          <a:p>
            <a:r>
              <a:rPr lang="en-GB" sz="2400" kern="1200" dirty="0" smtClean="0">
                <a:latin typeface="Arial" charset="0"/>
              </a:rPr>
              <a:t>Estimate of stand-alone </a:t>
            </a:r>
            <a:r>
              <a:rPr lang="en-GB" sz="2400" kern="1200" dirty="0">
                <a:latin typeface="Arial" charset="0"/>
              </a:rPr>
              <a:t>selling price of the discount voucher </a:t>
            </a:r>
            <a:r>
              <a:rPr lang="en-GB" sz="2400" kern="1200" dirty="0" smtClean="0">
                <a:latin typeface="Times New Roman"/>
                <a:cs typeface="Times New Roman"/>
              </a:rPr>
              <a:t>→ </a:t>
            </a:r>
            <a:r>
              <a:rPr lang="en-GB" sz="2400" kern="1200" dirty="0" smtClean="0">
                <a:latin typeface="Arial" charset="0"/>
              </a:rPr>
              <a:t>80% likelihood </a:t>
            </a:r>
            <a:r>
              <a:rPr lang="en-GB" sz="2400" kern="1200" dirty="0">
                <a:latin typeface="Arial" charset="0"/>
              </a:rPr>
              <a:t>that a customer will redeem the </a:t>
            </a:r>
            <a:r>
              <a:rPr lang="en-GB" sz="2400" kern="1200" dirty="0" smtClean="0">
                <a:latin typeface="Arial" charset="0"/>
              </a:rPr>
              <a:t>voucher. </a:t>
            </a:r>
          </a:p>
          <a:p>
            <a:r>
              <a:rPr lang="en-GB" sz="2400" kern="1200" dirty="0" smtClean="0">
                <a:latin typeface="Arial" charset="0"/>
              </a:rPr>
              <a:t>A customer </a:t>
            </a:r>
            <a:r>
              <a:rPr lang="en-GB" sz="2400" kern="1200" dirty="0">
                <a:latin typeface="Arial" charset="0"/>
              </a:rPr>
              <a:t>will, on average, purchase CU50 of additional products</a:t>
            </a:r>
            <a:r>
              <a:rPr lang="en-GB" sz="2400" kern="1200" dirty="0" smtClean="0">
                <a:latin typeface="Arial" charset="0"/>
              </a:rPr>
              <a:t>.</a:t>
            </a:r>
          </a:p>
          <a:p>
            <a:r>
              <a:rPr lang="en-GB" sz="2400" kern="1200" dirty="0" smtClean="0">
                <a:latin typeface="Arial" charset="0"/>
              </a:rPr>
              <a:t>Estimated stand-alone selling price = CU12 (CU50 x 30% x 80%).</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49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33</a:t>
            </a:fld>
            <a:endParaRPr lang="en-GB">
              <a:solidFill>
                <a:srgbClr val="5F6062"/>
              </a:solidFill>
            </a:endParaRPr>
          </a:p>
        </p:txBody>
      </p:sp>
    </p:spTree>
    <p:extLst>
      <p:ext uri="{BB962C8B-B14F-4D97-AF65-F5344CB8AC3E}">
        <p14:creationId xmlns:p14="http://schemas.microsoft.com/office/powerpoint/2010/main" val="31351089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000" b="0" dirty="0" smtClean="0"/>
              <a:t>Example 32:</a:t>
            </a:r>
            <a:r>
              <a:rPr lang="en-GB" sz="2000" b="0" baseline="30000" dirty="0" smtClean="0"/>
              <a:t>* </a:t>
            </a:r>
            <a:r>
              <a:rPr lang="en-GB" sz="2000" b="0" dirty="0" smtClean="0"/>
              <a:t>Customer options for additional goods or services</a:t>
            </a:r>
            <a:br>
              <a:rPr lang="en-GB" sz="2000" b="0" dirty="0" smtClean="0"/>
            </a:br>
            <a:r>
              <a:rPr lang="en-GB" sz="2000" b="0" i="1" dirty="0"/>
              <a:t>Option that does not provide the customer with a material right</a:t>
            </a:r>
            <a:br>
              <a:rPr lang="en-GB" sz="2000" b="0" i="1" dirty="0"/>
            </a:br>
            <a:r>
              <a:rPr lang="en-GB" sz="2000" b="0" i="1" dirty="0"/>
              <a:t>(additional goods or services)</a:t>
            </a:r>
            <a:endParaRPr lang="en-GB" sz="20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800" kern="1200" dirty="0" smtClean="0">
                <a:latin typeface="Arial" charset="0"/>
              </a:rPr>
              <a:t>An </a:t>
            </a:r>
            <a:r>
              <a:rPr lang="en-GB" sz="2800" kern="1200" dirty="0">
                <a:latin typeface="Arial" charset="0"/>
              </a:rPr>
              <a:t>entity in the telecommunications industry enters into a contract </a:t>
            </a:r>
            <a:r>
              <a:rPr lang="en-GB" sz="2800" kern="1200" dirty="0" smtClean="0">
                <a:latin typeface="Arial" charset="0"/>
              </a:rPr>
              <a:t>to </a:t>
            </a:r>
            <a:r>
              <a:rPr lang="en-GB" sz="2800" kern="1200" dirty="0">
                <a:latin typeface="Arial" charset="0"/>
              </a:rPr>
              <a:t>provide a handset and monthly network service for two years. </a:t>
            </a:r>
            <a:endParaRPr lang="en-GB" sz="2800" kern="1200" dirty="0" smtClean="0">
              <a:latin typeface="Arial" charset="0"/>
            </a:endParaRPr>
          </a:p>
          <a:p>
            <a:pPr lvl="1"/>
            <a:r>
              <a:rPr lang="en-GB" kern="1200" dirty="0" smtClean="0">
                <a:latin typeface="Arial" charset="0"/>
              </a:rPr>
              <a:t>Network service </a:t>
            </a:r>
            <a:r>
              <a:rPr lang="en-GB" kern="1200" dirty="0" smtClean="0">
                <a:latin typeface="Times New Roman"/>
                <a:cs typeface="Times New Roman"/>
              </a:rPr>
              <a:t>→ </a:t>
            </a:r>
            <a:r>
              <a:rPr lang="en-GB" kern="1200" dirty="0" smtClean="0">
                <a:latin typeface="Arial" charset="0"/>
              </a:rPr>
              <a:t>up </a:t>
            </a:r>
            <a:r>
              <a:rPr lang="en-GB" kern="1200" dirty="0">
                <a:latin typeface="Arial" charset="0"/>
              </a:rPr>
              <a:t>to 1,000 call minutes and 1,500 </a:t>
            </a:r>
            <a:r>
              <a:rPr lang="en-GB" kern="1200" dirty="0" smtClean="0">
                <a:latin typeface="Arial" charset="0"/>
              </a:rPr>
              <a:t>text messages </a:t>
            </a:r>
            <a:r>
              <a:rPr lang="en-GB" kern="1200" dirty="0">
                <a:latin typeface="Arial" charset="0"/>
              </a:rPr>
              <a:t>each month for a fixed monthly fee. </a:t>
            </a:r>
            <a:endParaRPr lang="en-GB" kern="1200" dirty="0" smtClean="0">
              <a:latin typeface="Arial" charset="0"/>
            </a:endParaRPr>
          </a:p>
          <a:p>
            <a:r>
              <a:rPr lang="en-GB" sz="2800" kern="1200" dirty="0" smtClean="0">
                <a:latin typeface="Arial" charset="0"/>
              </a:rPr>
              <a:t>The price </a:t>
            </a:r>
            <a:r>
              <a:rPr lang="en-GB" sz="2800" kern="1200" dirty="0">
                <a:latin typeface="Arial" charset="0"/>
              </a:rPr>
              <a:t>for any additional call minutes or texts that the customer may choose to purchase in any </a:t>
            </a:r>
            <a:r>
              <a:rPr lang="en-GB" sz="2800" kern="1200" dirty="0" smtClean="0">
                <a:latin typeface="Arial" charset="0"/>
              </a:rPr>
              <a:t>month </a:t>
            </a:r>
            <a:r>
              <a:rPr lang="en-GB" sz="2800" kern="1200" dirty="0" smtClean="0">
                <a:latin typeface="Times New Roman"/>
                <a:cs typeface="Times New Roman"/>
              </a:rPr>
              <a:t>→ </a:t>
            </a:r>
            <a:r>
              <a:rPr lang="en-GB" sz="2800" kern="1200" dirty="0" smtClean="0">
                <a:latin typeface="Arial" charset="0"/>
              </a:rPr>
              <a:t>equal </a:t>
            </a:r>
            <a:r>
              <a:rPr lang="en-GB" sz="2800" kern="1200" dirty="0">
                <a:latin typeface="Arial" charset="0"/>
              </a:rPr>
              <a:t>to their stand-alone selling prices</a:t>
            </a:r>
            <a:r>
              <a:rPr lang="en-GB" sz="2800" kern="1200" dirty="0" smtClean="0">
                <a:latin typeface="Arial" charset="0"/>
              </a:rPr>
              <a:t>.</a:t>
            </a:r>
            <a:endParaRPr lang="en-GB" sz="28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50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34</a:t>
            </a:fld>
            <a:endParaRPr lang="en-GB">
              <a:solidFill>
                <a:srgbClr val="5F6062"/>
              </a:solidFill>
            </a:endParaRPr>
          </a:p>
        </p:txBody>
      </p:sp>
    </p:spTree>
    <p:extLst>
      <p:ext uri="{BB962C8B-B14F-4D97-AF65-F5344CB8AC3E}">
        <p14:creationId xmlns:p14="http://schemas.microsoft.com/office/powerpoint/2010/main" val="29967547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640960" cy="792162"/>
          </a:xfrm>
        </p:spPr>
        <p:txBody>
          <a:bodyPr>
            <a:normAutofit/>
          </a:bodyPr>
          <a:lstStyle/>
          <a:p>
            <a:r>
              <a:rPr lang="en-GB" sz="2400" b="0" dirty="0" smtClean="0"/>
              <a:t>Example 33:</a:t>
            </a:r>
            <a:r>
              <a:rPr lang="en-GB" sz="2400" b="0" baseline="30000" dirty="0" smtClean="0"/>
              <a:t>* </a:t>
            </a:r>
            <a:r>
              <a:rPr lang="en-GB" sz="2400" b="0" dirty="0" smtClean="0"/>
              <a:t>Customer options for additional goods or services</a:t>
            </a:r>
            <a:br>
              <a:rPr lang="en-GB" sz="2400" b="0" dirty="0" smtClean="0"/>
            </a:br>
            <a:r>
              <a:rPr lang="en-GB" sz="2400" b="0" i="1" dirty="0"/>
              <a:t>Customer loyalty programme</a:t>
            </a:r>
            <a:endParaRPr lang="en-GB" sz="2400" b="0" i="1" dirty="0" smtClean="0"/>
          </a:p>
        </p:txBody>
      </p:sp>
      <p:sp>
        <p:nvSpPr>
          <p:cNvPr id="6147" name="Rectangle 14"/>
          <p:cNvSpPr>
            <a:spLocks noGrp="1" noChangeArrowheads="1"/>
          </p:cNvSpPr>
          <p:nvPr>
            <p:ph type="body" idx="1"/>
          </p:nvPr>
        </p:nvSpPr>
        <p:spPr>
          <a:xfrm>
            <a:off x="272480" y="1124748"/>
            <a:ext cx="9361040" cy="5039965"/>
          </a:xfrm>
        </p:spPr>
        <p:txBody>
          <a:bodyPr>
            <a:normAutofit lnSpcReduction="10000"/>
          </a:bodyPr>
          <a:lstStyle/>
          <a:p>
            <a:r>
              <a:rPr lang="en-GB" sz="2000" dirty="0" smtClean="0"/>
              <a:t>A customer </a:t>
            </a:r>
            <a:r>
              <a:rPr lang="en-GB" sz="2000" dirty="0"/>
              <a:t>loyalty </a:t>
            </a:r>
            <a:r>
              <a:rPr lang="en-GB" sz="2000" dirty="0" smtClean="0"/>
              <a:t>programme rewards </a:t>
            </a:r>
            <a:r>
              <a:rPr lang="en-GB" sz="2000" dirty="0"/>
              <a:t>a customer with one customer loyalty point for every CU10 of purchases. </a:t>
            </a:r>
            <a:endParaRPr lang="en-GB" sz="2000" dirty="0" smtClean="0"/>
          </a:p>
          <a:p>
            <a:r>
              <a:rPr lang="en-GB" sz="2000" dirty="0" smtClean="0"/>
              <a:t>Each </a:t>
            </a:r>
            <a:r>
              <a:rPr lang="en-GB" sz="2000" dirty="0"/>
              <a:t>point is redeemable for a CU1 discount on any future </a:t>
            </a:r>
            <a:r>
              <a:rPr lang="en-GB" sz="2000" dirty="0" smtClean="0"/>
              <a:t>purchases.  </a:t>
            </a:r>
          </a:p>
          <a:p>
            <a:r>
              <a:rPr lang="en-GB" sz="2000" dirty="0" smtClean="0"/>
              <a:t>During </a:t>
            </a:r>
            <a:r>
              <a:rPr lang="en-GB" sz="2000" dirty="0"/>
              <a:t>a reporting period, customers purchase products for CU100,000 and earn 10,000 points that are redeemable for future purchases. </a:t>
            </a:r>
            <a:endParaRPr lang="en-GB" sz="2000" dirty="0" smtClean="0"/>
          </a:p>
          <a:p>
            <a:r>
              <a:rPr lang="en-GB" sz="2000" dirty="0" smtClean="0"/>
              <a:t>The </a:t>
            </a:r>
            <a:r>
              <a:rPr lang="en-GB" sz="2000" dirty="0"/>
              <a:t>consideration is fixed and the stand-alone selling price of the purchased products is CU100,000. </a:t>
            </a:r>
            <a:endParaRPr lang="en-GB" sz="2000" dirty="0" smtClean="0"/>
          </a:p>
          <a:p>
            <a:r>
              <a:rPr lang="en-GB" sz="2000" dirty="0" smtClean="0"/>
              <a:t>The </a:t>
            </a:r>
            <a:r>
              <a:rPr lang="en-GB" sz="2000" dirty="0"/>
              <a:t>entity expects 9,500 points to be redeemed. The entity estimates a stand-alone selling price of CU0.95 per point (totalling CU9,500) on the basis of the likelihood of </a:t>
            </a:r>
            <a:r>
              <a:rPr lang="en-GB" sz="2000" dirty="0" smtClean="0"/>
              <a:t>redemption.</a:t>
            </a:r>
          </a:p>
          <a:p>
            <a:r>
              <a:rPr lang="en-GB" sz="2000" dirty="0" smtClean="0"/>
              <a:t>The </a:t>
            </a:r>
            <a:r>
              <a:rPr lang="en-GB" sz="2000" dirty="0"/>
              <a:t>points provide a material right to customers </a:t>
            </a:r>
            <a:r>
              <a:rPr lang="en-GB" sz="2000" dirty="0" smtClean="0">
                <a:latin typeface="Times New Roman"/>
                <a:cs typeface="Times New Roman"/>
              </a:rPr>
              <a:t>→ </a:t>
            </a:r>
            <a:r>
              <a:rPr lang="en-GB" sz="2000" dirty="0" smtClean="0"/>
              <a:t>a performance obligation.</a:t>
            </a:r>
          </a:p>
          <a:p>
            <a:r>
              <a:rPr lang="en-GB" sz="2000" kern="1200" dirty="0" smtClean="0">
                <a:latin typeface="Arial" charset="0"/>
              </a:rPr>
              <a:t>At </a:t>
            </a:r>
            <a:r>
              <a:rPr lang="en-GB" sz="2000" kern="1200" dirty="0">
                <a:latin typeface="Arial" charset="0"/>
              </a:rPr>
              <a:t>the end of the first reporting period, 4,500 points have been redeemed and the entity continues to expect 9,500 points to be redeemed in total. </a:t>
            </a:r>
            <a:endParaRPr lang="en-GB" sz="2000" kern="1200" dirty="0" smtClean="0">
              <a:latin typeface="Arial" charset="0"/>
            </a:endParaRPr>
          </a:p>
          <a:p>
            <a:r>
              <a:rPr lang="en-GB" sz="2000" kern="1200" dirty="0" smtClean="0">
                <a:latin typeface="Arial" charset="0"/>
              </a:rPr>
              <a:t>At </a:t>
            </a:r>
            <a:r>
              <a:rPr lang="en-GB" sz="2000" kern="1200" dirty="0">
                <a:latin typeface="Arial" charset="0"/>
              </a:rPr>
              <a:t>the end of the second reporting period, 8,500 points have been redeemed cumulatively. </a:t>
            </a:r>
            <a:endParaRPr lang="en-GB" sz="2000" kern="1200" dirty="0" smtClean="0">
              <a:latin typeface="Arial" charset="0"/>
            </a:endParaRPr>
          </a:p>
          <a:p>
            <a:endParaRPr lang="en-GB" sz="20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52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35</a:t>
            </a:fld>
            <a:endParaRPr lang="en-GB">
              <a:solidFill>
                <a:srgbClr val="5F6062"/>
              </a:solidFill>
            </a:endParaRPr>
          </a:p>
        </p:txBody>
      </p:sp>
    </p:spTree>
    <p:extLst>
      <p:ext uri="{BB962C8B-B14F-4D97-AF65-F5344CB8AC3E}">
        <p14:creationId xmlns:p14="http://schemas.microsoft.com/office/powerpoint/2010/main" val="16212494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34:</a:t>
            </a:r>
            <a:r>
              <a:rPr lang="en-GB" sz="2800" b="0" baseline="30000" dirty="0" smtClean="0"/>
              <a:t>* </a:t>
            </a:r>
            <a:r>
              <a:rPr lang="en-GB" sz="2800" b="0" dirty="0" smtClean="0"/>
              <a:t>Non-refundable upfront fees</a:t>
            </a:r>
            <a:br>
              <a:rPr lang="en-GB" sz="2800" b="0" dirty="0" smtClean="0"/>
            </a:br>
            <a:r>
              <a:rPr lang="en-GB" sz="2800" b="0" i="1" dirty="0" smtClean="0"/>
              <a:t>Non-refundable </a:t>
            </a:r>
            <a:r>
              <a:rPr lang="en-GB" sz="2800" b="0" i="1" dirty="0"/>
              <a:t>upfront </a:t>
            </a:r>
            <a:r>
              <a:rPr lang="en-GB" sz="2800" b="0" i="1" dirty="0" smtClean="0"/>
              <a:t>fee</a:t>
            </a:r>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An </a:t>
            </a:r>
            <a:r>
              <a:rPr lang="en-GB" sz="2400" kern="1200" dirty="0">
                <a:latin typeface="Arial" charset="0"/>
              </a:rPr>
              <a:t>entity enters into a contract </a:t>
            </a:r>
            <a:r>
              <a:rPr lang="en-GB" sz="2400" kern="1200" dirty="0" smtClean="0">
                <a:latin typeface="Arial" charset="0"/>
              </a:rPr>
              <a:t>with </a:t>
            </a:r>
            <a:r>
              <a:rPr lang="en-GB" sz="2400" kern="1200" dirty="0">
                <a:latin typeface="Arial" charset="0"/>
              </a:rPr>
              <a:t>a customer under standard terms for one year of transaction processing services. </a:t>
            </a:r>
            <a:endParaRPr lang="en-GB" sz="2400" kern="1200" dirty="0" smtClean="0">
              <a:latin typeface="Arial" charset="0"/>
            </a:endParaRPr>
          </a:p>
          <a:p>
            <a:r>
              <a:rPr lang="en-GB" sz="2400" kern="1200" dirty="0" smtClean="0">
                <a:latin typeface="Arial" charset="0"/>
              </a:rPr>
              <a:t>The customer is required to </a:t>
            </a:r>
            <a:r>
              <a:rPr lang="en-GB" sz="2400" kern="1200" dirty="0">
                <a:latin typeface="Arial" charset="0"/>
              </a:rPr>
              <a:t>pay </a:t>
            </a:r>
            <a:r>
              <a:rPr lang="en-GB" sz="2400" kern="1200" dirty="0" smtClean="0">
                <a:latin typeface="Arial" charset="0"/>
              </a:rPr>
              <a:t>the entity a nominal and non-refundable upfront </a:t>
            </a:r>
            <a:r>
              <a:rPr lang="en-GB" sz="2400" kern="1200" dirty="0">
                <a:latin typeface="Arial" charset="0"/>
              </a:rPr>
              <a:t>fee to set up the customer on the entity’s systems and </a:t>
            </a:r>
            <a:r>
              <a:rPr lang="en-GB" sz="2400" kern="1200" dirty="0" smtClean="0">
                <a:latin typeface="Arial" charset="0"/>
              </a:rPr>
              <a:t>processes</a:t>
            </a:r>
            <a:r>
              <a:rPr lang="en-GB" sz="2200" kern="1200" dirty="0" smtClean="0">
                <a:latin typeface="Arial" charset="0"/>
              </a:rPr>
              <a:t>. </a:t>
            </a:r>
          </a:p>
          <a:p>
            <a:r>
              <a:rPr lang="en-GB" sz="2400" kern="1200" dirty="0" smtClean="0">
                <a:latin typeface="Arial" charset="0"/>
              </a:rPr>
              <a:t>The </a:t>
            </a:r>
            <a:r>
              <a:rPr lang="en-GB" sz="2400" kern="1200" dirty="0">
                <a:latin typeface="Arial" charset="0"/>
              </a:rPr>
              <a:t>customer can renew the contract each year without paying an additional fee</a:t>
            </a:r>
            <a:r>
              <a:rPr lang="en-GB" sz="2400" kern="1200" dirty="0" smtClean="0">
                <a:latin typeface="Arial" charset="0"/>
              </a:rPr>
              <a:t>.</a:t>
            </a:r>
          </a:p>
          <a:p>
            <a:r>
              <a:rPr lang="en-GB" sz="2400" kern="1200" dirty="0" smtClean="0">
                <a:latin typeface="Arial" charset="0"/>
              </a:rPr>
              <a:t>The </a:t>
            </a:r>
            <a:r>
              <a:rPr lang="en-GB" sz="2400" kern="1200" dirty="0">
                <a:latin typeface="Arial" charset="0"/>
              </a:rPr>
              <a:t>entity’s setup activities do not transfer a good or service to the </a:t>
            </a:r>
            <a:r>
              <a:rPr lang="en-GB" sz="2400" kern="1200" dirty="0" smtClean="0">
                <a:latin typeface="Arial" charset="0"/>
              </a:rPr>
              <a:t>customer.</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53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36</a:t>
            </a:fld>
            <a:endParaRPr lang="en-GB">
              <a:solidFill>
                <a:srgbClr val="5F6062"/>
              </a:solidFill>
            </a:endParaRPr>
          </a:p>
        </p:txBody>
      </p:sp>
    </p:spTree>
    <p:extLst>
      <p:ext uri="{BB962C8B-B14F-4D97-AF65-F5344CB8AC3E}">
        <p14:creationId xmlns:p14="http://schemas.microsoft.com/office/powerpoint/2010/main" val="19873094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35:</a:t>
            </a:r>
            <a:r>
              <a:rPr lang="en-GB" sz="2800" b="0" baseline="30000" dirty="0" smtClean="0"/>
              <a:t>* </a:t>
            </a:r>
            <a:r>
              <a:rPr lang="en-GB" sz="2800" b="0" dirty="0" smtClean="0"/>
              <a:t>Licensing</a:t>
            </a:r>
            <a:br>
              <a:rPr lang="en-GB" sz="2800" b="0" dirty="0" smtClean="0"/>
            </a:br>
            <a:r>
              <a:rPr lang="en-GB" sz="2800" b="0" i="1" dirty="0"/>
              <a:t>Licence of intellectual </a:t>
            </a:r>
            <a:r>
              <a:rPr lang="en-GB" sz="2800" b="0" i="1" dirty="0" smtClean="0"/>
              <a:t>property</a:t>
            </a:r>
          </a:p>
        </p:txBody>
      </p:sp>
      <p:sp>
        <p:nvSpPr>
          <p:cNvPr id="6147" name="Rectangle 14"/>
          <p:cNvSpPr>
            <a:spLocks noGrp="1" noChangeArrowheads="1"/>
          </p:cNvSpPr>
          <p:nvPr>
            <p:ph type="body" idx="1"/>
          </p:nvPr>
        </p:nvSpPr>
        <p:spPr>
          <a:xfrm>
            <a:off x="272483" y="1197351"/>
            <a:ext cx="9217023" cy="5039965"/>
          </a:xfrm>
        </p:spPr>
        <p:txBody>
          <a:bodyPr>
            <a:normAutofit lnSpcReduction="10000"/>
          </a:bodyPr>
          <a:lstStyle/>
          <a:p>
            <a:r>
              <a:rPr lang="en-GB" sz="2800" kern="1200" dirty="0" smtClean="0">
                <a:latin typeface="Arial" charset="0"/>
              </a:rPr>
              <a:t>Contract: licence </a:t>
            </a:r>
            <a:r>
              <a:rPr lang="en-GB" sz="2800" kern="1200" dirty="0">
                <a:latin typeface="Arial" charset="0"/>
              </a:rPr>
              <a:t>for three years intellectual property = design and production processes for a </a:t>
            </a:r>
            <a:r>
              <a:rPr lang="en-GB" sz="2800" kern="1200" dirty="0" smtClean="0">
                <a:latin typeface="Arial" charset="0"/>
              </a:rPr>
              <a:t>good. </a:t>
            </a:r>
          </a:p>
          <a:p>
            <a:r>
              <a:rPr lang="en-GB" sz="2800" kern="1200" dirty="0" smtClean="0">
                <a:latin typeface="Arial" charset="0"/>
              </a:rPr>
              <a:t>The customer </a:t>
            </a:r>
            <a:r>
              <a:rPr lang="en-GB" sz="2800" kern="1200" dirty="0">
                <a:latin typeface="Arial" charset="0"/>
              </a:rPr>
              <a:t>will obtain any updates to </a:t>
            </a:r>
            <a:r>
              <a:rPr lang="en-GB" sz="2800" kern="1200" dirty="0" smtClean="0">
                <a:latin typeface="Arial" charset="0"/>
              </a:rPr>
              <a:t>the </a:t>
            </a:r>
            <a:r>
              <a:rPr lang="en-GB" sz="2800" kern="1200" dirty="0">
                <a:latin typeface="Arial" charset="0"/>
              </a:rPr>
              <a:t>intellectual property for new designs or production processes that may be developed by the entity. </a:t>
            </a:r>
            <a:endParaRPr lang="en-GB" sz="2800" kern="1200" dirty="0" smtClean="0">
              <a:latin typeface="Arial" charset="0"/>
            </a:endParaRPr>
          </a:p>
          <a:p>
            <a:r>
              <a:rPr lang="en-GB" sz="2800" kern="1200" dirty="0" smtClean="0">
                <a:latin typeface="Arial" charset="0"/>
              </a:rPr>
              <a:t>The </a:t>
            </a:r>
            <a:r>
              <a:rPr lang="en-GB" sz="2800" kern="1200" dirty="0">
                <a:latin typeface="Arial" charset="0"/>
              </a:rPr>
              <a:t>updates are essential to the customer’s ability to use the </a:t>
            </a:r>
            <a:r>
              <a:rPr lang="en-GB" sz="2800" kern="1200" dirty="0" smtClean="0">
                <a:latin typeface="Arial" charset="0"/>
              </a:rPr>
              <a:t>licence </a:t>
            </a:r>
            <a:r>
              <a:rPr lang="en-GB" sz="2800" kern="1200" dirty="0" smtClean="0">
                <a:latin typeface="Times New Roman"/>
                <a:cs typeface="Times New Roman"/>
              </a:rPr>
              <a:t>→ </a:t>
            </a:r>
            <a:r>
              <a:rPr lang="en-GB" sz="2800" kern="1200" dirty="0" smtClean="0">
                <a:cs typeface="Times New Roman"/>
              </a:rPr>
              <a:t>the customer </a:t>
            </a:r>
            <a:r>
              <a:rPr lang="en-GB" sz="2800" kern="1200" dirty="0" smtClean="0">
                <a:latin typeface="Arial" charset="0"/>
              </a:rPr>
              <a:t>operates </a:t>
            </a:r>
            <a:r>
              <a:rPr lang="en-GB" sz="2800" kern="1200" dirty="0">
                <a:latin typeface="Arial" charset="0"/>
              </a:rPr>
              <a:t>in an industry in which technologies change rapidly. </a:t>
            </a:r>
            <a:endParaRPr lang="en-GB" sz="2800" kern="1200" dirty="0" smtClean="0">
              <a:latin typeface="Arial" charset="0"/>
            </a:endParaRPr>
          </a:p>
          <a:p>
            <a:r>
              <a:rPr lang="en-GB" sz="2800" kern="1200" dirty="0" smtClean="0">
                <a:latin typeface="Arial" charset="0"/>
              </a:rPr>
              <a:t>The </a:t>
            </a:r>
            <a:r>
              <a:rPr lang="en-GB" sz="2800" kern="1200" dirty="0">
                <a:latin typeface="Arial" charset="0"/>
              </a:rPr>
              <a:t>entity does not sell the updates separately and the customer does not have the option to purchase the licence without the updates</a:t>
            </a:r>
            <a:r>
              <a:rPr lang="en-GB" sz="2800" kern="1200" dirty="0" smtClean="0">
                <a:latin typeface="Arial" charset="0"/>
              </a:rPr>
              <a:t>.</a:t>
            </a:r>
            <a:endParaRPr lang="en-GB" sz="28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55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37</a:t>
            </a:fld>
            <a:endParaRPr lang="en-GB">
              <a:solidFill>
                <a:srgbClr val="5F6062"/>
              </a:solidFill>
            </a:endParaRPr>
          </a:p>
        </p:txBody>
      </p:sp>
    </p:spTree>
    <p:extLst>
      <p:ext uri="{BB962C8B-B14F-4D97-AF65-F5344CB8AC3E}">
        <p14:creationId xmlns:p14="http://schemas.microsoft.com/office/powerpoint/2010/main" val="892233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36:</a:t>
            </a:r>
            <a:r>
              <a:rPr lang="en-GB" sz="2800" b="0" baseline="30000" dirty="0" smtClean="0"/>
              <a:t>* </a:t>
            </a:r>
            <a:r>
              <a:rPr lang="en-GB" sz="2800" b="0" dirty="0" smtClean="0"/>
              <a:t>Licensing</a:t>
            </a:r>
            <a:br>
              <a:rPr lang="en-GB" sz="2800" b="0" dirty="0" smtClean="0"/>
            </a:br>
            <a:r>
              <a:rPr lang="en-GB" sz="2800" b="0" i="1" dirty="0"/>
              <a:t>Identifying a distinct </a:t>
            </a:r>
            <a:r>
              <a:rPr lang="en-GB" sz="2800" b="0" i="1" dirty="0" smtClean="0"/>
              <a:t>licence</a:t>
            </a:r>
          </a:p>
        </p:txBody>
      </p:sp>
      <p:sp>
        <p:nvSpPr>
          <p:cNvPr id="6147" name="Rectangle 14"/>
          <p:cNvSpPr>
            <a:spLocks noGrp="1" noChangeArrowheads="1"/>
          </p:cNvSpPr>
          <p:nvPr>
            <p:ph type="body" idx="1"/>
          </p:nvPr>
        </p:nvSpPr>
        <p:spPr>
          <a:xfrm>
            <a:off x="272480" y="1268760"/>
            <a:ext cx="9505056" cy="5039965"/>
          </a:xfrm>
        </p:spPr>
        <p:txBody>
          <a:bodyPr/>
          <a:lstStyle/>
          <a:p>
            <a:r>
              <a:rPr lang="en-GB" sz="2000" kern="1200" dirty="0" smtClean="0">
                <a:latin typeface="Arial" charset="0"/>
              </a:rPr>
              <a:t>A pharmaceutical company </a:t>
            </a:r>
            <a:r>
              <a:rPr lang="en-GB" sz="2000" kern="1200" dirty="0">
                <a:latin typeface="Arial" charset="0"/>
              </a:rPr>
              <a:t>licenses to a customer its </a:t>
            </a:r>
            <a:r>
              <a:rPr lang="en-GB" sz="2000" kern="1200" dirty="0" smtClean="0">
                <a:latin typeface="Arial" charset="0"/>
              </a:rPr>
              <a:t>patent </a:t>
            </a:r>
            <a:r>
              <a:rPr lang="en-GB" sz="2000" kern="1200" dirty="0">
                <a:latin typeface="Arial" charset="0"/>
              </a:rPr>
              <a:t>rights to </a:t>
            </a:r>
            <a:r>
              <a:rPr lang="en-GB" sz="2000" kern="1200" dirty="0" smtClean="0">
                <a:latin typeface="Arial" charset="0"/>
              </a:rPr>
              <a:t>a drug </a:t>
            </a:r>
            <a:r>
              <a:rPr lang="en-GB" sz="2000" kern="1200" dirty="0">
                <a:latin typeface="Arial" charset="0"/>
              </a:rPr>
              <a:t>compound for 10 years and also promises to manufacture the </a:t>
            </a:r>
            <a:r>
              <a:rPr lang="en-GB" sz="2000" kern="1200" dirty="0" smtClean="0">
                <a:latin typeface="Arial" charset="0"/>
              </a:rPr>
              <a:t>drug. </a:t>
            </a:r>
          </a:p>
          <a:p>
            <a:r>
              <a:rPr lang="en-GB" sz="2000" kern="1200" dirty="0" smtClean="0">
                <a:latin typeface="Arial" charset="0"/>
              </a:rPr>
              <a:t>The entity will not undertake any activities to support the drug.</a:t>
            </a:r>
          </a:p>
          <a:p>
            <a:pPr marL="0" indent="0">
              <a:buNone/>
            </a:pPr>
            <a:r>
              <a:rPr lang="en-GB" sz="2000" i="1" kern="1200" dirty="0" smtClean="0">
                <a:latin typeface="Arial" charset="0"/>
              </a:rPr>
              <a:t>Case </a:t>
            </a:r>
            <a:r>
              <a:rPr lang="en-GB" sz="2000" i="1" kern="1200" dirty="0">
                <a:latin typeface="Arial" charset="0"/>
              </a:rPr>
              <a:t>A—Licence is not distinct</a:t>
            </a:r>
          </a:p>
          <a:p>
            <a:r>
              <a:rPr lang="en-GB" sz="2000" kern="1200" dirty="0" smtClean="0">
                <a:latin typeface="Arial" charset="0"/>
              </a:rPr>
              <a:t>No other </a:t>
            </a:r>
            <a:r>
              <a:rPr lang="en-GB" sz="2000" kern="1200" dirty="0">
                <a:latin typeface="Arial" charset="0"/>
              </a:rPr>
              <a:t>entity can manufacture this drug because of the highly specialised nature of the manufacturing </a:t>
            </a:r>
            <a:r>
              <a:rPr lang="en-GB" sz="2000" kern="1200" dirty="0" smtClean="0">
                <a:latin typeface="Arial" charset="0"/>
              </a:rPr>
              <a:t>process </a:t>
            </a:r>
            <a:r>
              <a:rPr lang="en-GB" sz="2000" kern="1200" dirty="0" smtClean="0">
                <a:latin typeface="Times New Roman"/>
                <a:cs typeface="Times New Roman"/>
              </a:rPr>
              <a:t>→ </a:t>
            </a:r>
            <a:r>
              <a:rPr lang="en-GB" sz="2000" kern="1200" dirty="0" smtClean="0">
                <a:latin typeface="Arial" charset="0"/>
              </a:rPr>
              <a:t>the </a:t>
            </a:r>
            <a:r>
              <a:rPr lang="en-GB" sz="2000" kern="1200" dirty="0">
                <a:latin typeface="Arial" charset="0"/>
              </a:rPr>
              <a:t>licence cannot be purchased separately from the manufacturing </a:t>
            </a:r>
            <a:r>
              <a:rPr lang="en-GB" sz="2000" kern="1200" dirty="0" smtClean="0">
                <a:latin typeface="Arial" charset="0"/>
              </a:rPr>
              <a:t>services.</a:t>
            </a:r>
          </a:p>
          <a:p>
            <a:pPr marL="0" indent="0">
              <a:buNone/>
            </a:pPr>
            <a:r>
              <a:rPr lang="en-GB" sz="2000" i="1" kern="1200" dirty="0" smtClean="0">
                <a:latin typeface="Arial" charset="0"/>
              </a:rPr>
              <a:t>Case </a:t>
            </a:r>
            <a:r>
              <a:rPr lang="en-GB" sz="2000" i="1" kern="1200" dirty="0">
                <a:latin typeface="Arial" charset="0"/>
              </a:rPr>
              <a:t>B—Licence is distinct</a:t>
            </a:r>
          </a:p>
          <a:p>
            <a:r>
              <a:rPr lang="en-GB" sz="2000" kern="1200" dirty="0" smtClean="0">
                <a:latin typeface="Arial" charset="0"/>
              </a:rPr>
              <a:t>The manufacturing </a:t>
            </a:r>
            <a:r>
              <a:rPr lang="en-GB" sz="2000" kern="1200" dirty="0">
                <a:latin typeface="Arial" charset="0"/>
              </a:rPr>
              <a:t>process used to produce the drug is not unique or specialised and several other entities can also manufacture the </a:t>
            </a:r>
            <a:r>
              <a:rPr lang="en-GB" sz="2000" kern="1200" dirty="0" smtClean="0">
                <a:latin typeface="Arial" charset="0"/>
              </a:rPr>
              <a:t>drug.</a:t>
            </a:r>
            <a:endParaRPr lang="en-GB" sz="2000" kern="1200" dirty="0">
              <a:latin typeface="Arial" charset="0"/>
            </a:endParaRPr>
          </a:p>
          <a:p>
            <a:r>
              <a:rPr lang="en-GB" sz="2000" kern="1200" dirty="0" smtClean="0">
                <a:latin typeface="Arial" charset="0"/>
              </a:rPr>
              <a:t>The </a:t>
            </a:r>
            <a:r>
              <a:rPr lang="en-GB" sz="2000" kern="1200" dirty="0">
                <a:latin typeface="Arial" charset="0"/>
              </a:rPr>
              <a:t>drug is a mature product </a:t>
            </a:r>
            <a:r>
              <a:rPr lang="en-GB" sz="2000" kern="1200" dirty="0" smtClean="0">
                <a:latin typeface="Arial" charset="0"/>
              </a:rPr>
              <a:t>ie is approved</a:t>
            </a:r>
            <a:r>
              <a:rPr lang="en-GB" sz="2000" kern="1200" dirty="0">
                <a:latin typeface="Arial" charset="0"/>
              </a:rPr>
              <a:t>, is currently being manufactured and has been sold commercially for the last several </a:t>
            </a:r>
            <a:r>
              <a:rPr lang="en-GB" sz="2000" kern="1200" dirty="0" smtClean="0">
                <a:latin typeface="Arial" charset="0"/>
              </a:rPr>
              <a:t>years. </a:t>
            </a:r>
          </a:p>
          <a:p>
            <a:r>
              <a:rPr lang="en-GB" sz="2000" kern="1200" dirty="0" smtClean="0">
                <a:latin typeface="Arial" charset="0"/>
              </a:rPr>
              <a:t>The entity has no customary </a:t>
            </a:r>
            <a:r>
              <a:rPr lang="en-GB" sz="2000" kern="1200" dirty="0">
                <a:latin typeface="Arial" charset="0"/>
              </a:rPr>
              <a:t>business </a:t>
            </a:r>
            <a:r>
              <a:rPr lang="en-GB" sz="2000" kern="1200" dirty="0" smtClean="0">
                <a:latin typeface="Arial" charset="0"/>
              </a:rPr>
              <a:t>practice to </a:t>
            </a:r>
            <a:r>
              <a:rPr lang="en-GB" sz="2000" kern="1200" dirty="0">
                <a:latin typeface="Arial" charset="0"/>
              </a:rPr>
              <a:t>undertake </a:t>
            </a:r>
            <a:r>
              <a:rPr lang="en-GB" sz="2000" kern="1200" dirty="0" smtClean="0">
                <a:latin typeface="Arial" charset="0"/>
              </a:rPr>
              <a:t>activities </a:t>
            </a:r>
            <a:r>
              <a:rPr lang="en-GB" sz="2000" kern="1200" dirty="0">
                <a:latin typeface="Arial" charset="0"/>
              </a:rPr>
              <a:t>to support the drug. </a:t>
            </a:r>
            <a:endParaRPr lang="en-GB" sz="2000" kern="1200" dirty="0" smtClean="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38</a:t>
            </a:fld>
            <a:endParaRPr lang="en-GB">
              <a:solidFill>
                <a:srgbClr val="5F6062"/>
              </a:solidFill>
            </a:endParaRPr>
          </a:p>
        </p:txBody>
      </p:sp>
    </p:spTree>
    <p:extLst>
      <p:ext uri="{BB962C8B-B14F-4D97-AF65-F5344CB8AC3E}">
        <p14:creationId xmlns:p14="http://schemas.microsoft.com/office/powerpoint/2010/main" val="41164138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37:</a:t>
            </a:r>
            <a:r>
              <a:rPr lang="en-GB" sz="2800" b="0" baseline="30000" dirty="0" smtClean="0"/>
              <a:t>* </a:t>
            </a:r>
            <a:r>
              <a:rPr lang="en-GB" sz="2800" b="0" dirty="0" smtClean="0"/>
              <a:t>Licensing</a:t>
            </a:r>
            <a:br>
              <a:rPr lang="en-GB" sz="2800" b="0" dirty="0" smtClean="0"/>
            </a:br>
            <a:r>
              <a:rPr lang="en-GB" sz="2800" b="0" i="1" dirty="0"/>
              <a:t>Access to intellectual </a:t>
            </a:r>
            <a:r>
              <a:rPr lang="en-GB" sz="2800" b="0" i="1" dirty="0" smtClean="0"/>
              <a:t>property</a:t>
            </a:r>
          </a:p>
        </p:txBody>
      </p:sp>
      <p:sp>
        <p:nvSpPr>
          <p:cNvPr id="6147" name="Rectangle 14"/>
          <p:cNvSpPr>
            <a:spLocks noGrp="1" noChangeArrowheads="1"/>
          </p:cNvSpPr>
          <p:nvPr>
            <p:ph type="body" idx="1"/>
          </p:nvPr>
        </p:nvSpPr>
        <p:spPr>
          <a:xfrm>
            <a:off x="272483" y="4725148"/>
            <a:ext cx="9217023" cy="1439565"/>
          </a:xfrm>
        </p:spPr>
        <p:txBody>
          <a:bodyPr>
            <a:normAutofit/>
          </a:bodyPr>
          <a:lstStyle/>
          <a:p>
            <a:endParaRPr lang="en-GB" sz="2000" kern="1200" dirty="0" smtClean="0">
              <a:latin typeface="Arial" charset="0"/>
            </a:endParaRPr>
          </a:p>
          <a:p>
            <a:r>
              <a:rPr lang="en-GB" sz="2000" kern="1200" dirty="0" smtClean="0">
                <a:latin typeface="Arial" charset="0"/>
              </a:rPr>
              <a:t>Newly created </a:t>
            </a:r>
            <a:r>
              <a:rPr lang="en-GB" sz="2000" kern="1200" dirty="0">
                <a:latin typeface="Arial" charset="0"/>
              </a:rPr>
              <a:t>characters appear regularly and the images of the characters evolve over time. </a:t>
            </a:r>
            <a:endParaRPr lang="en-GB" sz="2000" kern="1200" dirty="0" smtClean="0">
              <a:latin typeface="Arial" charset="0"/>
            </a:endParaRPr>
          </a:p>
          <a:p>
            <a:r>
              <a:rPr lang="en-GB" sz="2000" kern="1200" dirty="0" smtClean="0">
                <a:latin typeface="Arial" charset="0"/>
              </a:rPr>
              <a:t>The </a:t>
            </a:r>
            <a:r>
              <a:rPr lang="en-GB" sz="2000" kern="1200" dirty="0">
                <a:latin typeface="Arial" charset="0"/>
              </a:rPr>
              <a:t>contract requires the customer to use the latest images of the characters</a:t>
            </a:r>
            <a:r>
              <a:rPr lang="en-GB" sz="2000" kern="1200" dirty="0" smtClean="0">
                <a:latin typeface="Arial" charset="0"/>
              </a:rPr>
              <a:t>.</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58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39</a:t>
            </a:fld>
            <a:endParaRPr lang="en-GB">
              <a:solidFill>
                <a:srgbClr val="5F6062"/>
              </a:solidFill>
            </a:endParaRPr>
          </a:p>
        </p:txBody>
      </p:sp>
      <p:sp>
        <p:nvSpPr>
          <p:cNvPr id="7" name="Rectangle 6"/>
          <p:cNvSpPr/>
          <p:nvPr/>
        </p:nvSpPr>
        <p:spPr bwMode="gray">
          <a:xfrm>
            <a:off x="272481" y="1365739"/>
            <a:ext cx="2304257" cy="864096"/>
          </a:xfrm>
          <a:prstGeom prst="rect">
            <a:avLst/>
          </a:prstGeom>
          <a:solidFill>
            <a:srgbClr val="4184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nchor="ctr"/>
          <a:lstStyle/>
          <a:p>
            <a:pPr algn="ctr" defTabSz="914400" fontAlgn="base">
              <a:spcBef>
                <a:spcPct val="0"/>
              </a:spcBef>
              <a:spcAft>
                <a:spcPct val="0"/>
              </a:spcAft>
            </a:pPr>
            <a:r>
              <a:rPr lang="en-GB" sz="2400" dirty="0">
                <a:solidFill>
                  <a:srgbClr val="FFFFFF"/>
                </a:solidFill>
                <a:latin typeface="Arial" charset="0"/>
                <a:ea typeface="ＭＳ Ｐゴシック" charset="-128"/>
              </a:rPr>
              <a:t>Entity: creator of </a:t>
            </a:r>
            <a:r>
              <a:rPr lang="en-GB" sz="2400" dirty="0">
                <a:solidFill>
                  <a:srgbClr val="FFFFFF"/>
                </a:solidFill>
                <a:latin typeface="Arial" charset="0"/>
                <a:ea typeface="ＭＳ Ｐゴシック" charset="-128"/>
              </a:rPr>
              <a:t>comic strips</a:t>
            </a:r>
          </a:p>
        </p:txBody>
      </p:sp>
      <p:sp>
        <p:nvSpPr>
          <p:cNvPr id="8" name="Rectangle 7"/>
          <p:cNvSpPr/>
          <p:nvPr/>
        </p:nvSpPr>
        <p:spPr bwMode="gray">
          <a:xfrm>
            <a:off x="6177136" y="1365739"/>
            <a:ext cx="3312368" cy="864096"/>
          </a:xfrm>
          <a:prstGeom prst="rect">
            <a:avLst/>
          </a:prstGeom>
          <a:solidFill>
            <a:srgbClr val="4184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nchor="ctr"/>
          <a:lstStyle/>
          <a:p>
            <a:pPr algn="ctr" defTabSz="914400" fontAlgn="base">
              <a:spcBef>
                <a:spcPct val="0"/>
              </a:spcBef>
              <a:spcAft>
                <a:spcPct val="0"/>
              </a:spcAft>
            </a:pPr>
            <a:r>
              <a:rPr lang="en-GB" sz="2400" dirty="0">
                <a:solidFill>
                  <a:srgbClr val="FFFFFF"/>
                </a:solidFill>
                <a:latin typeface="Arial" charset="0"/>
                <a:ea typeface="ＭＳ Ｐゴシック" charset="-128"/>
              </a:rPr>
              <a:t>Customer: operator </a:t>
            </a:r>
            <a:r>
              <a:rPr lang="en-GB" sz="2400" dirty="0">
                <a:solidFill>
                  <a:srgbClr val="FFFFFF"/>
                </a:solidFill>
                <a:latin typeface="Arial" charset="0"/>
                <a:ea typeface="ＭＳ Ｐゴシック" charset="-128"/>
              </a:rPr>
              <a:t>of cruise ships</a:t>
            </a:r>
          </a:p>
        </p:txBody>
      </p:sp>
      <p:sp>
        <p:nvSpPr>
          <p:cNvPr id="9" name="Rectangle 8"/>
          <p:cNvSpPr/>
          <p:nvPr/>
        </p:nvSpPr>
        <p:spPr bwMode="gray">
          <a:xfrm>
            <a:off x="1352602" y="2624723"/>
            <a:ext cx="6480720" cy="876289"/>
          </a:xfrm>
          <a:prstGeom prst="rect">
            <a:avLst/>
          </a:prstGeom>
          <a:noFill/>
          <a:ln>
            <a:noFill/>
          </a:ln>
          <a:effectLst/>
          <a:extLst/>
        </p:spPr>
        <p:txBody>
          <a:bodyPr wrap="square" rtlCol="0" anchor="ctr"/>
          <a:lstStyle/>
          <a:p>
            <a:pPr algn="ctr" defTabSz="914400" fontAlgn="base">
              <a:spcBef>
                <a:spcPct val="0"/>
              </a:spcBef>
              <a:spcAft>
                <a:spcPct val="0"/>
              </a:spcAft>
            </a:pPr>
            <a:r>
              <a:rPr lang="en-GB" sz="2000" dirty="0">
                <a:solidFill>
                  <a:srgbClr val="5F6062"/>
                </a:solidFill>
                <a:latin typeface="Arial" charset="0"/>
                <a:ea typeface="ＭＳ Ｐゴシック" charset="-128"/>
              </a:rPr>
              <a:t>Licenses use </a:t>
            </a:r>
            <a:r>
              <a:rPr lang="en-GB" sz="2000" dirty="0">
                <a:solidFill>
                  <a:srgbClr val="5F6062"/>
                </a:solidFill>
                <a:latin typeface="Arial" charset="0"/>
                <a:ea typeface="ＭＳ Ｐゴシック" charset="-128"/>
              </a:rPr>
              <a:t>of the images and names of its </a:t>
            </a:r>
            <a:r>
              <a:rPr lang="en-GB" sz="2000" dirty="0">
                <a:solidFill>
                  <a:srgbClr val="5F6062"/>
                </a:solidFill>
                <a:latin typeface="Arial" charset="0"/>
                <a:ea typeface="ＭＳ Ｐゴシック" charset="-128"/>
              </a:rPr>
              <a:t>characters </a:t>
            </a:r>
            <a:r>
              <a:rPr lang="en-GB" sz="2000" dirty="0">
                <a:solidFill>
                  <a:srgbClr val="5F6062"/>
                </a:solidFill>
                <a:latin typeface="Arial" charset="0"/>
                <a:ea typeface="ＭＳ Ｐゴシック" charset="-128"/>
              </a:rPr>
              <a:t>in three of its comic strips </a:t>
            </a:r>
            <a:r>
              <a:rPr lang="en-GB" sz="2000" dirty="0">
                <a:solidFill>
                  <a:srgbClr val="5F6062"/>
                </a:solidFill>
                <a:latin typeface="Times New Roman"/>
                <a:ea typeface="ＭＳ Ｐゴシック" charset="-128"/>
                <a:cs typeface="Times New Roman"/>
              </a:rPr>
              <a:t>→ </a:t>
            </a:r>
            <a:r>
              <a:rPr lang="en-GB" sz="2000" dirty="0">
                <a:solidFill>
                  <a:srgbClr val="5F6062"/>
                </a:solidFill>
                <a:latin typeface="Arial" charset="0"/>
                <a:ea typeface="ＭＳ Ｐゴシック" charset="-128"/>
              </a:rPr>
              <a:t>4-year term</a:t>
            </a:r>
            <a:endParaRPr lang="en-GB" sz="2000" dirty="0">
              <a:solidFill>
                <a:srgbClr val="FFFFFF"/>
              </a:solidFill>
              <a:latin typeface="Arial" charset="0"/>
              <a:ea typeface="ＭＳ Ｐゴシック" charset="-128"/>
            </a:endParaRPr>
          </a:p>
        </p:txBody>
      </p:sp>
      <p:cxnSp>
        <p:nvCxnSpPr>
          <p:cNvPr id="10" name="Straight Connector 9"/>
          <p:cNvCxnSpPr>
            <a:stCxn id="7" idx="2"/>
          </p:cNvCxnSpPr>
          <p:nvPr/>
        </p:nvCxnSpPr>
        <p:spPr>
          <a:xfrm>
            <a:off x="1424608" y="2229839"/>
            <a:ext cx="0" cy="39488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24610" y="2624718"/>
            <a:ext cx="63367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761312" y="2229835"/>
            <a:ext cx="0" cy="3948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817096" y="3565469"/>
            <a:ext cx="4016896" cy="1323439"/>
          </a:xfrm>
          <a:prstGeom prst="rect">
            <a:avLst/>
          </a:prstGeom>
          <a:ln>
            <a:solidFill>
              <a:schemeClr val="accent1"/>
            </a:solidFill>
          </a:ln>
          <a:effectLst/>
        </p:spPr>
        <p:txBody>
          <a:bodyPr wrap="square">
            <a:spAutoFit/>
          </a:bodyPr>
          <a:lstStyle/>
          <a:p>
            <a:pPr defTabSz="914400" fontAlgn="base">
              <a:spcBef>
                <a:spcPct val="0"/>
              </a:spcBef>
              <a:spcAft>
                <a:spcPct val="0"/>
              </a:spcAft>
            </a:pPr>
            <a:r>
              <a:rPr lang="en-GB" sz="2000" dirty="0">
                <a:solidFill>
                  <a:srgbClr val="5F6062"/>
                </a:solidFill>
                <a:latin typeface="Arial" charset="0"/>
                <a:ea typeface="ＭＳ Ｐゴシック" charset="-128"/>
              </a:rPr>
              <a:t>Can use the characters in various ways </a:t>
            </a:r>
            <a:r>
              <a:rPr lang="en-GB" sz="2000" dirty="0">
                <a:solidFill>
                  <a:srgbClr val="5F6062"/>
                </a:solidFill>
                <a:latin typeface="Arial" charset="0"/>
                <a:ea typeface="ＭＳ Ｐゴシック" charset="-128"/>
              </a:rPr>
              <a:t>within reasonable </a:t>
            </a:r>
            <a:r>
              <a:rPr lang="en-GB" sz="2000" dirty="0">
                <a:solidFill>
                  <a:srgbClr val="5F6062"/>
                </a:solidFill>
                <a:latin typeface="Arial" charset="0"/>
                <a:ea typeface="ＭＳ Ｐゴシック" charset="-128"/>
              </a:rPr>
              <a:t>guidelines eg in </a:t>
            </a:r>
            <a:r>
              <a:rPr lang="en-GB" sz="2000" dirty="0">
                <a:solidFill>
                  <a:srgbClr val="5F6062"/>
                </a:solidFill>
                <a:latin typeface="Arial" charset="0"/>
                <a:ea typeface="ＭＳ Ｐゴシック" charset="-128"/>
              </a:rPr>
              <a:t>shows or </a:t>
            </a:r>
            <a:r>
              <a:rPr lang="en-GB" sz="2000" dirty="0">
                <a:solidFill>
                  <a:srgbClr val="5F6062"/>
                </a:solidFill>
                <a:latin typeface="Arial" charset="0"/>
                <a:ea typeface="ＭＳ Ｐゴシック" charset="-128"/>
              </a:rPr>
              <a:t>parades</a:t>
            </a:r>
            <a:endParaRPr lang="en-GB" sz="2000" dirty="0">
              <a:solidFill>
                <a:srgbClr val="5F6062"/>
              </a:solidFill>
              <a:latin typeface="Arial" charset="0"/>
              <a:ea typeface="ＭＳ Ｐゴシック" charset="-128"/>
            </a:endParaRPr>
          </a:p>
        </p:txBody>
      </p:sp>
      <p:cxnSp>
        <p:nvCxnSpPr>
          <p:cNvPr id="14" name="Straight Arrow Connector 13"/>
          <p:cNvCxnSpPr/>
          <p:nvPr/>
        </p:nvCxnSpPr>
        <p:spPr>
          <a:xfrm>
            <a:off x="8553400" y="2229835"/>
            <a:ext cx="0" cy="13356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1"/>
            <a:endCxn id="7" idx="3"/>
          </p:cNvCxnSpPr>
          <p:nvPr/>
        </p:nvCxnSpPr>
        <p:spPr>
          <a:xfrm flipH="1">
            <a:off x="2576736" y="1797787"/>
            <a:ext cx="3600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648746" y="1124744"/>
            <a:ext cx="3384376" cy="707886"/>
          </a:xfrm>
          <a:prstGeom prst="rect">
            <a:avLst/>
          </a:prstGeom>
        </p:spPr>
        <p:txBody>
          <a:bodyPr wrap="square">
            <a:spAutoFit/>
          </a:bodyPr>
          <a:lstStyle/>
          <a:p>
            <a:pPr algn="ctr" defTabSz="914400" fontAlgn="base">
              <a:spcBef>
                <a:spcPct val="0"/>
              </a:spcBef>
              <a:spcAft>
                <a:spcPct val="0"/>
              </a:spcAft>
            </a:pPr>
            <a:r>
              <a:rPr lang="en-GB" sz="2000" dirty="0">
                <a:solidFill>
                  <a:srgbClr val="5F6062"/>
                </a:solidFill>
                <a:latin typeface="Arial" charset="0"/>
                <a:ea typeface="ＭＳ Ｐゴシック" charset="-128"/>
              </a:rPr>
              <a:t>Fixed payment </a:t>
            </a:r>
            <a:r>
              <a:rPr lang="en-GB" sz="2000" dirty="0">
                <a:solidFill>
                  <a:srgbClr val="5F6062"/>
                </a:solidFill>
                <a:latin typeface="Arial" charset="0"/>
                <a:ea typeface="ＭＳ Ｐゴシック" charset="-128"/>
              </a:rPr>
              <a:t>of CU1 million in each </a:t>
            </a:r>
            <a:r>
              <a:rPr lang="en-GB" sz="2000" dirty="0">
                <a:solidFill>
                  <a:srgbClr val="5F6062"/>
                </a:solidFill>
                <a:latin typeface="Arial" charset="0"/>
                <a:ea typeface="ＭＳ Ｐゴシック" charset="-128"/>
              </a:rPr>
              <a:t>year</a:t>
            </a:r>
            <a:endParaRPr lang="en-GB" sz="2000" dirty="0">
              <a:solidFill>
                <a:srgbClr val="5F6062"/>
              </a:solidFill>
              <a:latin typeface="Arial" charset="0"/>
              <a:ea typeface="ＭＳ Ｐゴシック" charset="-128"/>
            </a:endParaRPr>
          </a:p>
        </p:txBody>
      </p:sp>
    </p:spTree>
    <p:extLst>
      <p:ext uri="{BB962C8B-B14F-4D97-AF65-F5344CB8AC3E}">
        <p14:creationId xmlns:p14="http://schemas.microsoft.com/office/powerpoint/2010/main" val="32226618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200" b="0" dirty="0" smtClean="0"/>
              <a:t>Example 2:</a:t>
            </a:r>
            <a:r>
              <a:rPr lang="en-GB" sz="2200" b="0" baseline="30000" dirty="0" smtClean="0"/>
              <a:t>*</a:t>
            </a:r>
            <a:r>
              <a:rPr lang="en-GB" sz="2200" b="0" dirty="0" smtClean="0"/>
              <a:t> </a:t>
            </a:r>
            <a:r>
              <a:rPr lang="en-GB" sz="2200" b="0" dirty="0"/>
              <a:t>Identifying the contract</a:t>
            </a:r>
            <a:r>
              <a:rPr lang="en-GB" sz="2200" b="0" dirty="0" smtClean="0"/>
              <a:t/>
            </a:r>
            <a:br>
              <a:rPr lang="en-GB" sz="2200" b="0" dirty="0" smtClean="0"/>
            </a:br>
            <a:r>
              <a:rPr lang="en-GB" sz="2200" b="0" i="1" dirty="0"/>
              <a:t>Consideration is not the stated price—implicit price concession</a:t>
            </a:r>
            <a:endParaRPr lang="en-GB" sz="22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000" kern="1200" dirty="0" smtClean="0">
                <a:latin typeface="Arial" charset="0"/>
              </a:rPr>
              <a:t>An </a:t>
            </a:r>
            <a:r>
              <a:rPr lang="en-GB" sz="2000" kern="1200" dirty="0">
                <a:latin typeface="Arial" charset="0"/>
              </a:rPr>
              <a:t>entity sells 1,000 units of a prescription drug to a customer </a:t>
            </a:r>
            <a:r>
              <a:rPr lang="en-GB" sz="2000" kern="1200" dirty="0" smtClean="0">
                <a:latin typeface="Times New Roman"/>
                <a:cs typeface="Times New Roman"/>
              </a:rPr>
              <a:t>→ </a:t>
            </a:r>
            <a:r>
              <a:rPr lang="en-GB" sz="2000" kern="1200" dirty="0" smtClean="0">
                <a:latin typeface="Arial" charset="0"/>
              </a:rPr>
              <a:t>promised consideration = CU1 </a:t>
            </a:r>
            <a:r>
              <a:rPr lang="en-GB" sz="2000" kern="1200" dirty="0">
                <a:latin typeface="Arial" charset="0"/>
              </a:rPr>
              <a:t>million. </a:t>
            </a:r>
            <a:endParaRPr lang="en-GB" sz="2000" kern="1200" dirty="0" smtClean="0">
              <a:latin typeface="Arial" charset="0"/>
            </a:endParaRPr>
          </a:p>
          <a:p>
            <a:r>
              <a:rPr lang="en-GB" sz="2000" kern="1200" dirty="0" smtClean="0">
                <a:latin typeface="Arial" charset="0"/>
              </a:rPr>
              <a:t>First </a:t>
            </a:r>
            <a:r>
              <a:rPr lang="en-GB" sz="2000" kern="1200" dirty="0">
                <a:latin typeface="Arial" charset="0"/>
              </a:rPr>
              <a:t>sale to a customer in a new region, which is experiencing significant economic difficulty. </a:t>
            </a:r>
            <a:endParaRPr lang="en-GB" sz="2000" kern="1200" dirty="0" smtClean="0">
              <a:latin typeface="Arial" charset="0"/>
            </a:endParaRPr>
          </a:p>
          <a:p>
            <a:pPr lvl="1"/>
            <a:r>
              <a:rPr lang="en-GB" sz="2000" kern="1200" dirty="0" smtClean="0">
                <a:latin typeface="Arial" charset="0"/>
              </a:rPr>
              <a:t>The entity </a:t>
            </a:r>
            <a:r>
              <a:rPr lang="en-GB" sz="2000" kern="1200" dirty="0">
                <a:latin typeface="Arial" charset="0"/>
              </a:rPr>
              <a:t>expects that it will not be able to </a:t>
            </a:r>
            <a:r>
              <a:rPr lang="en-GB" sz="2000" kern="1200" dirty="0" smtClean="0">
                <a:latin typeface="Arial" charset="0"/>
              </a:rPr>
              <a:t>collect the full amount </a:t>
            </a:r>
            <a:r>
              <a:rPr lang="en-GB" sz="2000" kern="1200" dirty="0">
                <a:latin typeface="Arial" charset="0"/>
              </a:rPr>
              <a:t>of the promised consideration. </a:t>
            </a:r>
            <a:endParaRPr lang="en-GB" sz="2000" kern="1200" dirty="0" smtClean="0">
              <a:latin typeface="Arial" charset="0"/>
            </a:endParaRPr>
          </a:p>
          <a:p>
            <a:r>
              <a:rPr lang="en-GB" sz="2000" kern="1200" dirty="0" smtClean="0">
                <a:latin typeface="Arial" charset="0"/>
              </a:rPr>
              <a:t>The </a:t>
            </a:r>
            <a:r>
              <a:rPr lang="en-GB" sz="2000" kern="1200" dirty="0">
                <a:latin typeface="Arial" charset="0"/>
              </a:rPr>
              <a:t>entity expects the region’s economy to recover over the next two to three </a:t>
            </a:r>
            <a:r>
              <a:rPr lang="en-GB" sz="2000" kern="1200" dirty="0" smtClean="0">
                <a:latin typeface="Arial" charset="0"/>
              </a:rPr>
              <a:t>years. </a:t>
            </a:r>
          </a:p>
          <a:p>
            <a:r>
              <a:rPr lang="en-GB" sz="2000" kern="1200" dirty="0" smtClean="0">
                <a:latin typeface="Arial" charset="0"/>
              </a:rPr>
              <a:t>A relationship </a:t>
            </a:r>
            <a:r>
              <a:rPr lang="en-GB" sz="2000" kern="1200" dirty="0">
                <a:latin typeface="Arial" charset="0"/>
              </a:rPr>
              <a:t>with the customer could help it to forge relationships with other potential customers in the </a:t>
            </a:r>
            <a:r>
              <a:rPr lang="en-GB" sz="2000" kern="1200" dirty="0" smtClean="0">
                <a:latin typeface="Arial" charset="0"/>
              </a:rPr>
              <a:t>region.</a:t>
            </a:r>
            <a:endParaRPr lang="en-GB" sz="2000" kern="1200" dirty="0">
              <a:latin typeface="Arial" charset="0"/>
            </a:endParaRPr>
          </a:p>
          <a:p>
            <a:r>
              <a:rPr lang="en-GB" sz="2000" kern="1200" dirty="0" smtClean="0">
                <a:latin typeface="Arial" charset="0"/>
              </a:rPr>
              <a:t>The entity expects to provide a price concession (accept a lower amount): estimate of variable consideration = CU400,000.</a:t>
            </a:r>
          </a:p>
          <a:p>
            <a:pPr lvl="1"/>
            <a:endParaRPr lang="en-GB" sz="2000" kern="1200" dirty="0" smtClean="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2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4</a:t>
            </a:fld>
            <a:endParaRPr lang="en-GB">
              <a:solidFill>
                <a:srgbClr val="5F6062"/>
              </a:solidFill>
            </a:endParaRPr>
          </a:p>
        </p:txBody>
      </p:sp>
    </p:spTree>
    <p:extLst>
      <p:ext uri="{BB962C8B-B14F-4D97-AF65-F5344CB8AC3E}">
        <p14:creationId xmlns:p14="http://schemas.microsoft.com/office/powerpoint/2010/main" val="39880928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a:t>Example </a:t>
            </a:r>
            <a:r>
              <a:rPr lang="en-GB" sz="2800" b="0" dirty="0" smtClean="0"/>
              <a:t>38:</a:t>
            </a:r>
            <a:r>
              <a:rPr lang="en-GB" sz="2800" b="0" baseline="30000" dirty="0" smtClean="0"/>
              <a:t>* </a:t>
            </a:r>
            <a:r>
              <a:rPr lang="en-GB" sz="2800" b="0" dirty="0"/>
              <a:t>Licensing</a:t>
            </a:r>
            <a:br>
              <a:rPr lang="en-GB" sz="2800" b="0" dirty="0"/>
            </a:br>
            <a:r>
              <a:rPr lang="en-GB" sz="2800" b="0" i="1" dirty="0"/>
              <a:t>Right to use intellectual property</a:t>
            </a:r>
            <a:endParaRPr lang="en-GB" sz="2800" b="0" i="1" dirty="0" smtClean="0"/>
          </a:p>
        </p:txBody>
      </p:sp>
      <p:sp>
        <p:nvSpPr>
          <p:cNvPr id="6147" name="Rectangle 14"/>
          <p:cNvSpPr>
            <a:spLocks noGrp="1" noChangeArrowheads="1"/>
          </p:cNvSpPr>
          <p:nvPr>
            <p:ph type="body" idx="1"/>
          </p:nvPr>
        </p:nvSpPr>
        <p:spPr>
          <a:xfrm>
            <a:off x="272483" y="4797751"/>
            <a:ext cx="9217023" cy="1439565"/>
          </a:xfrm>
        </p:spPr>
        <p:txBody>
          <a:bodyPr/>
          <a:lstStyle/>
          <a:p>
            <a:r>
              <a:rPr lang="en-GB" sz="2000" kern="1200" dirty="0">
                <a:latin typeface="Arial" charset="0"/>
              </a:rPr>
              <a:t>The contract does not include any other goods or services to be provided by the </a:t>
            </a:r>
            <a:r>
              <a:rPr lang="en-GB" sz="2000" kern="1200" dirty="0" smtClean="0">
                <a:latin typeface="Arial" charset="0"/>
              </a:rPr>
              <a:t>entity and is </a:t>
            </a:r>
            <a:r>
              <a:rPr lang="en-GB" sz="2000" kern="1200" dirty="0">
                <a:latin typeface="Arial" charset="0"/>
              </a:rPr>
              <a:t>non-cancellable. </a:t>
            </a:r>
          </a:p>
          <a:p>
            <a:r>
              <a:rPr lang="en-GB" sz="2000" kern="1200" dirty="0">
                <a:latin typeface="Arial" charset="0"/>
              </a:rPr>
              <a:t>The entity does not have any contractual or implied obligations to change the licensed recording. </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59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40</a:t>
            </a:fld>
            <a:endParaRPr lang="en-GB">
              <a:solidFill>
                <a:srgbClr val="5F6062"/>
              </a:solidFill>
            </a:endParaRPr>
          </a:p>
        </p:txBody>
      </p:sp>
      <p:sp>
        <p:nvSpPr>
          <p:cNvPr id="7" name="Rectangle 6"/>
          <p:cNvSpPr/>
          <p:nvPr/>
        </p:nvSpPr>
        <p:spPr bwMode="gray">
          <a:xfrm>
            <a:off x="272481" y="1365739"/>
            <a:ext cx="2304257" cy="864096"/>
          </a:xfrm>
          <a:prstGeom prst="rect">
            <a:avLst/>
          </a:prstGeom>
          <a:solidFill>
            <a:srgbClr val="4184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nchor="ctr"/>
          <a:lstStyle/>
          <a:p>
            <a:pPr algn="ctr" defTabSz="914400" fontAlgn="base">
              <a:spcBef>
                <a:spcPct val="0"/>
              </a:spcBef>
              <a:spcAft>
                <a:spcPct val="0"/>
              </a:spcAft>
            </a:pPr>
            <a:r>
              <a:rPr lang="en-GB" sz="2400" dirty="0">
                <a:solidFill>
                  <a:srgbClr val="FFFFFF"/>
                </a:solidFill>
                <a:latin typeface="Arial" charset="0"/>
                <a:ea typeface="ＭＳ Ｐゴシック" charset="-128"/>
              </a:rPr>
              <a:t>Entity: </a:t>
            </a:r>
            <a:r>
              <a:rPr lang="en-GB" sz="2400" dirty="0">
                <a:solidFill>
                  <a:srgbClr val="FFFFFF"/>
                </a:solidFill>
                <a:latin typeface="Arial" charset="0"/>
                <a:ea typeface="ＭＳ Ｐゴシック" charset="-128"/>
              </a:rPr>
              <a:t>music record label</a:t>
            </a:r>
          </a:p>
        </p:txBody>
      </p:sp>
      <p:sp>
        <p:nvSpPr>
          <p:cNvPr id="8" name="Rectangle 7"/>
          <p:cNvSpPr/>
          <p:nvPr/>
        </p:nvSpPr>
        <p:spPr bwMode="gray">
          <a:xfrm>
            <a:off x="6177136" y="1365739"/>
            <a:ext cx="3312368" cy="864096"/>
          </a:xfrm>
          <a:prstGeom prst="rect">
            <a:avLst/>
          </a:prstGeom>
          <a:solidFill>
            <a:srgbClr val="4184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nchor="ctr"/>
          <a:lstStyle/>
          <a:p>
            <a:pPr algn="ctr" defTabSz="914400" fontAlgn="base">
              <a:spcBef>
                <a:spcPct val="0"/>
              </a:spcBef>
              <a:spcAft>
                <a:spcPct val="0"/>
              </a:spcAft>
            </a:pPr>
            <a:r>
              <a:rPr lang="en-GB" sz="2400" dirty="0">
                <a:solidFill>
                  <a:srgbClr val="FFFFFF"/>
                </a:solidFill>
                <a:latin typeface="Arial" charset="0"/>
                <a:ea typeface="ＭＳ Ｐゴシック" charset="-128"/>
              </a:rPr>
              <a:t>Customer: </a:t>
            </a:r>
            <a:r>
              <a:rPr lang="en-GB" sz="2400" dirty="0">
                <a:solidFill>
                  <a:srgbClr val="FFFFFF"/>
                </a:solidFill>
                <a:latin typeface="Arial" charset="0"/>
                <a:ea typeface="ＭＳ Ｐゴシック" charset="-128"/>
              </a:rPr>
              <a:t>a consumer products company</a:t>
            </a:r>
          </a:p>
        </p:txBody>
      </p:sp>
      <p:sp>
        <p:nvSpPr>
          <p:cNvPr id="9" name="Rectangle 8"/>
          <p:cNvSpPr/>
          <p:nvPr/>
        </p:nvSpPr>
        <p:spPr bwMode="gray">
          <a:xfrm>
            <a:off x="1352602" y="2624723"/>
            <a:ext cx="6480720" cy="876289"/>
          </a:xfrm>
          <a:prstGeom prst="rect">
            <a:avLst/>
          </a:prstGeom>
          <a:noFill/>
          <a:ln>
            <a:noFill/>
          </a:ln>
          <a:effectLst/>
          <a:extLst/>
        </p:spPr>
        <p:txBody>
          <a:bodyPr wrap="square" rtlCol="0" anchor="ctr"/>
          <a:lstStyle/>
          <a:p>
            <a:pPr defTabSz="914400" fontAlgn="base">
              <a:spcBef>
                <a:spcPct val="0"/>
              </a:spcBef>
              <a:spcAft>
                <a:spcPct val="0"/>
              </a:spcAft>
            </a:pPr>
            <a:r>
              <a:rPr lang="en-GB" sz="2000" dirty="0">
                <a:solidFill>
                  <a:srgbClr val="5F6062"/>
                </a:solidFill>
                <a:latin typeface="Arial" charset="0"/>
                <a:ea typeface="ＭＳ Ｐゴシック" charset="-128"/>
              </a:rPr>
              <a:t>Licenses a </a:t>
            </a:r>
            <a:r>
              <a:rPr lang="en-GB" sz="2000" dirty="0">
                <a:solidFill>
                  <a:srgbClr val="5F6062"/>
                </a:solidFill>
                <a:latin typeface="Arial" charset="0"/>
                <a:ea typeface="ＭＳ Ｐゴシック" charset="-128"/>
              </a:rPr>
              <a:t>1975 recording of a classical symphony by a noted </a:t>
            </a:r>
            <a:r>
              <a:rPr lang="en-GB" sz="2000" dirty="0">
                <a:solidFill>
                  <a:srgbClr val="5F6062"/>
                </a:solidFill>
                <a:latin typeface="Arial" charset="0"/>
                <a:ea typeface="ＭＳ Ｐゴシック" charset="-128"/>
              </a:rPr>
              <a:t>orchestra for two years </a:t>
            </a:r>
            <a:r>
              <a:rPr lang="en-GB" sz="2000">
                <a:solidFill>
                  <a:srgbClr val="5F6062"/>
                </a:solidFill>
                <a:latin typeface="Arial" charset="0"/>
                <a:ea typeface="ＭＳ Ｐゴシック" charset="-128"/>
              </a:rPr>
              <a:t>in Country </a:t>
            </a:r>
            <a:r>
              <a:rPr lang="en-GB" sz="2000" dirty="0">
                <a:solidFill>
                  <a:srgbClr val="5F6062"/>
                </a:solidFill>
                <a:latin typeface="Arial" charset="0"/>
                <a:ea typeface="ＭＳ Ｐゴシック" charset="-128"/>
              </a:rPr>
              <a:t>A</a:t>
            </a:r>
            <a:endParaRPr lang="en-GB" sz="2000" dirty="0">
              <a:solidFill>
                <a:srgbClr val="5F6062"/>
              </a:solidFill>
              <a:latin typeface="Arial" charset="0"/>
              <a:ea typeface="ＭＳ Ｐゴシック" charset="-128"/>
            </a:endParaRPr>
          </a:p>
        </p:txBody>
      </p:sp>
      <p:cxnSp>
        <p:nvCxnSpPr>
          <p:cNvPr id="10" name="Straight Connector 9"/>
          <p:cNvCxnSpPr>
            <a:stCxn id="7" idx="2"/>
          </p:cNvCxnSpPr>
          <p:nvPr/>
        </p:nvCxnSpPr>
        <p:spPr>
          <a:xfrm>
            <a:off x="1424608" y="2229839"/>
            <a:ext cx="0" cy="39488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24610" y="2624718"/>
            <a:ext cx="633670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761312" y="2229835"/>
            <a:ext cx="0" cy="3948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944888" y="3565467"/>
            <a:ext cx="5889104" cy="1015663"/>
          </a:xfrm>
          <a:prstGeom prst="rect">
            <a:avLst/>
          </a:prstGeom>
          <a:ln>
            <a:solidFill>
              <a:schemeClr val="accent1"/>
            </a:solidFill>
          </a:ln>
          <a:effectLst/>
        </p:spPr>
        <p:txBody>
          <a:bodyPr wrap="square">
            <a:spAutoFit/>
          </a:bodyPr>
          <a:lstStyle/>
          <a:p>
            <a:pPr defTabSz="914400" fontAlgn="base">
              <a:spcBef>
                <a:spcPct val="0"/>
              </a:spcBef>
              <a:spcAft>
                <a:spcPct val="0"/>
              </a:spcAft>
            </a:pPr>
            <a:r>
              <a:rPr lang="en-GB" sz="2000" dirty="0">
                <a:solidFill>
                  <a:srgbClr val="5F6062"/>
                </a:solidFill>
                <a:latin typeface="Arial" charset="0"/>
                <a:ea typeface="ＭＳ Ｐゴシック" charset="-128"/>
              </a:rPr>
              <a:t>Right to </a:t>
            </a:r>
            <a:r>
              <a:rPr lang="en-GB" sz="2000" dirty="0">
                <a:solidFill>
                  <a:srgbClr val="5F6062"/>
                </a:solidFill>
                <a:latin typeface="Arial" charset="0"/>
                <a:ea typeface="ＭＳ Ｐゴシック" charset="-128"/>
              </a:rPr>
              <a:t>use the recorded symphony in all commercials, including television, radio and online </a:t>
            </a:r>
            <a:r>
              <a:rPr lang="en-GB" sz="2000" dirty="0">
                <a:solidFill>
                  <a:srgbClr val="5F6062"/>
                </a:solidFill>
                <a:latin typeface="Arial" charset="0"/>
                <a:ea typeface="ＭＳ Ｐゴシック" charset="-128"/>
              </a:rPr>
              <a:t>advertisements</a:t>
            </a:r>
            <a:endParaRPr lang="en-GB" sz="2000" dirty="0">
              <a:solidFill>
                <a:srgbClr val="5F6062"/>
              </a:solidFill>
              <a:latin typeface="Arial" charset="0"/>
              <a:ea typeface="ＭＳ Ｐゴシック" charset="-128"/>
            </a:endParaRPr>
          </a:p>
        </p:txBody>
      </p:sp>
      <p:cxnSp>
        <p:nvCxnSpPr>
          <p:cNvPr id="14" name="Straight Arrow Connector 13"/>
          <p:cNvCxnSpPr/>
          <p:nvPr/>
        </p:nvCxnSpPr>
        <p:spPr>
          <a:xfrm>
            <a:off x="8553400" y="2229835"/>
            <a:ext cx="0" cy="13356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1"/>
            <a:endCxn id="7" idx="3"/>
          </p:cNvCxnSpPr>
          <p:nvPr/>
        </p:nvCxnSpPr>
        <p:spPr>
          <a:xfrm flipH="1">
            <a:off x="2576736" y="1797787"/>
            <a:ext cx="3600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648746" y="1124744"/>
            <a:ext cx="3384376" cy="707886"/>
          </a:xfrm>
          <a:prstGeom prst="rect">
            <a:avLst/>
          </a:prstGeom>
        </p:spPr>
        <p:txBody>
          <a:bodyPr wrap="square">
            <a:spAutoFit/>
          </a:bodyPr>
          <a:lstStyle/>
          <a:p>
            <a:pPr algn="ctr" defTabSz="914400" fontAlgn="base">
              <a:spcBef>
                <a:spcPct val="0"/>
              </a:spcBef>
              <a:spcAft>
                <a:spcPct val="0"/>
              </a:spcAft>
            </a:pPr>
            <a:r>
              <a:rPr lang="en-GB" sz="2000" dirty="0">
                <a:solidFill>
                  <a:srgbClr val="5F6062"/>
                </a:solidFill>
                <a:latin typeface="Arial" charset="0"/>
                <a:ea typeface="ＭＳ Ｐゴシック" charset="-128"/>
              </a:rPr>
              <a:t>Fixed consideration of CU10,000 </a:t>
            </a:r>
            <a:r>
              <a:rPr lang="en-GB" sz="2000" dirty="0">
                <a:solidFill>
                  <a:srgbClr val="5F6062"/>
                </a:solidFill>
                <a:latin typeface="Arial" charset="0"/>
                <a:ea typeface="ＭＳ Ｐゴシック" charset="-128"/>
              </a:rPr>
              <a:t>per </a:t>
            </a:r>
            <a:r>
              <a:rPr lang="en-GB" sz="2000" dirty="0">
                <a:solidFill>
                  <a:srgbClr val="5F6062"/>
                </a:solidFill>
                <a:latin typeface="Arial" charset="0"/>
                <a:ea typeface="ＭＳ Ｐゴシック" charset="-128"/>
              </a:rPr>
              <a:t>month </a:t>
            </a:r>
            <a:endParaRPr lang="en-GB" sz="2000" dirty="0">
              <a:solidFill>
                <a:srgbClr val="5F6062"/>
              </a:solidFill>
              <a:latin typeface="Arial" charset="0"/>
              <a:ea typeface="ＭＳ Ｐゴシック" charset="-128"/>
            </a:endParaRPr>
          </a:p>
        </p:txBody>
      </p:sp>
    </p:spTree>
    <p:extLst>
      <p:ext uri="{BB962C8B-B14F-4D97-AF65-F5344CB8AC3E}">
        <p14:creationId xmlns:p14="http://schemas.microsoft.com/office/powerpoint/2010/main" val="20094625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39:</a:t>
            </a:r>
            <a:r>
              <a:rPr lang="en-GB" sz="2800" b="0" baseline="30000" dirty="0" smtClean="0"/>
              <a:t>* </a:t>
            </a:r>
            <a:r>
              <a:rPr lang="en-GB" sz="2800" b="0" dirty="0" smtClean="0"/>
              <a:t>Repurchase agreements </a:t>
            </a:r>
            <a:br>
              <a:rPr lang="en-GB" sz="2800" b="0" dirty="0" smtClean="0"/>
            </a:br>
            <a:r>
              <a:rPr lang="en-GB" sz="2800" b="0" i="1" dirty="0"/>
              <a:t>Repurchase agreements</a:t>
            </a:r>
            <a:endParaRPr lang="en-GB" sz="2800" b="0" i="1" dirty="0" smtClean="0"/>
          </a:p>
        </p:txBody>
      </p:sp>
      <p:sp>
        <p:nvSpPr>
          <p:cNvPr id="6147" name="Rectangle 14"/>
          <p:cNvSpPr>
            <a:spLocks noGrp="1" noChangeArrowheads="1"/>
          </p:cNvSpPr>
          <p:nvPr>
            <p:ph type="body" idx="1"/>
          </p:nvPr>
        </p:nvSpPr>
        <p:spPr>
          <a:xfrm>
            <a:off x="272483" y="1052736"/>
            <a:ext cx="9217023" cy="5039965"/>
          </a:xfrm>
        </p:spPr>
        <p:txBody>
          <a:bodyPr>
            <a:normAutofit lnSpcReduction="10000"/>
          </a:bodyPr>
          <a:lstStyle/>
          <a:p>
            <a:r>
              <a:rPr lang="en-GB" sz="2000" kern="1200" dirty="0">
                <a:latin typeface="Arial" charset="0"/>
              </a:rPr>
              <a:t>1 January </a:t>
            </a:r>
            <a:r>
              <a:rPr lang="en-GB" sz="2000" kern="1200" dirty="0" smtClean="0">
                <a:latin typeface="Arial" charset="0"/>
              </a:rPr>
              <a:t>20X7: an </a:t>
            </a:r>
            <a:r>
              <a:rPr lang="en-GB" sz="2000" kern="1200" dirty="0">
                <a:latin typeface="Arial" charset="0"/>
              </a:rPr>
              <a:t>entity enters into a contract with a customer for the sale of a tangible asset </a:t>
            </a:r>
            <a:r>
              <a:rPr lang="en-GB" sz="2000" kern="1200" dirty="0" smtClean="0">
                <a:latin typeface="Arial" charset="0"/>
              </a:rPr>
              <a:t>for </a:t>
            </a:r>
            <a:r>
              <a:rPr lang="en-GB" sz="2000" kern="1200" dirty="0">
                <a:latin typeface="Arial" charset="0"/>
              </a:rPr>
              <a:t>CU1 million.</a:t>
            </a:r>
          </a:p>
          <a:p>
            <a:pPr marL="0" indent="0">
              <a:buNone/>
            </a:pPr>
            <a:r>
              <a:rPr lang="en-GB" sz="2000" i="1" kern="1200" dirty="0" smtClean="0">
                <a:latin typeface="Arial" charset="0"/>
              </a:rPr>
              <a:t>Case </a:t>
            </a:r>
            <a:r>
              <a:rPr lang="en-GB" sz="2000" i="1" kern="1200" dirty="0">
                <a:latin typeface="Arial" charset="0"/>
              </a:rPr>
              <a:t>A—Call option: financing</a:t>
            </a:r>
          </a:p>
          <a:p>
            <a:r>
              <a:rPr lang="en-GB" sz="2000" kern="1200" dirty="0" smtClean="0">
                <a:latin typeface="Arial" charset="0"/>
              </a:rPr>
              <a:t>The option gives </a:t>
            </a:r>
            <a:r>
              <a:rPr lang="en-GB" sz="2000" kern="1200" dirty="0">
                <a:latin typeface="Arial" charset="0"/>
              </a:rPr>
              <a:t>the entity the right to repurchase the asset for CU1.1 million on or before 31 December 20X7.</a:t>
            </a:r>
          </a:p>
          <a:p>
            <a:r>
              <a:rPr lang="en-GB" sz="2000" kern="1200" dirty="0" smtClean="0">
                <a:latin typeface="Arial" charset="0"/>
              </a:rPr>
              <a:t>Control </a:t>
            </a:r>
            <a:r>
              <a:rPr lang="en-GB" sz="2000" kern="1200" dirty="0">
                <a:latin typeface="Arial" charset="0"/>
              </a:rPr>
              <a:t>of the asset does not transfer to the customer on 31 December 20X7 because the entity has a right to repurchase the </a:t>
            </a:r>
            <a:r>
              <a:rPr lang="en-GB" sz="2000" kern="1200" dirty="0" smtClean="0">
                <a:latin typeface="Arial" charset="0"/>
              </a:rPr>
              <a:t>asset. </a:t>
            </a:r>
          </a:p>
          <a:p>
            <a:r>
              <a:rPr lang="en-GB" sz="2000" kern="1200" dirty="0" smtClean="0">
                <a:latin typeface="Arial" charset="0"/>
              </a:rPr>
              <a:t>On </a:t>
            </a:r>
            <a:r>
              <a:rPr lang="en-GB" sz="2000" kern="1200" dirty="0">
                <a:latin typeface="Arial" charset="0"/>
              </a:rPr>
              <a:t>31 December 20X7, the option lapses </a:t>
            </a:r>
            <a:r>
              <a:rPr lang="en-GB" sz="2000" kern="1200" dirty="0" smtClean="0">
                <a:latin typeface="Arial" charset="0"/>
              </a:rPr>
              <a:t>unexercised.</a:t>
            </a:r>
          </a:p>
          <a:p>
            <a:pPr marL="0" indent="0">
              <a:buNone/>
            </a:pPr>
            <a:r>
              <a:rPr lang="en-GB" sz="2000" i="1" kern="1200" dirty="0" smtClean="0">
                <a:latin typeface="Arial" charset="0"/>
              </a:rPr>
              <a:t>Case </a:t>
            </a:r>
            <a:r>
              <a:rPr lang="en-GB" sz="2000" i="1" kern="1200" dirty="0">
                <a:latin typeface="Arial" charset="0"/>
              </a:rPr>
              <a:t>B—Put option: lease</a:t>
            </a:r>
          </a:p>
          <a:p>
            <a:r>
              <a:rPr lang="en-GB" sz="2000" kern="1200" dirty="0" smtClean="0">
                <a:latin typeface="Arial" charset="0"/>
              </a:rPr>
              <a:t>The contract </a:t>
            </a:r>
            <a:r>
              <a:rPr lang="en-GB" sz="2000" kern="1200" dirty="0">
                <a:latin typeface="Arial" charset="0"/>
              </a:rPr>
              <a:t>includes </a:t>
            </a:r>
            <a:r>
              <a:rPr lang="en-GB" sz="2000" kern="1200" dirty="0" smtClean="0">
                <a:latin typeface="Arial" charset="0"/>
              </a:rPr>
              <a:t>an option </a:t>
            </a:r>
            <a:r>
              <a:rPr lang="en-GB" sz="2000" kern="1200" dirty="0">
                <a:latin typeface="Arial" charset="0"/>
              </a:rPr>
              <a:t>that obliges the entity to repurchase the asset at the customer’s request for CU900,000 on or before 31 December 20X7. </a:t>
            </a:r>
            <a:endParaRPr lang="en-GB" sz="2000" kern="1200" dirty="0" smtClean="0">
              <a:latin typeface="Arial" charset="0"/>
            </a:endParaRPr>
          </a:p>
          <a:p>
            <a:r>
              <a:rPr lang="en-GB" sz="2000" kern="1200" dirty="0" smtClean="0">
                <a:latin typeface="Arial" charset="0"/>
              </a:rPr>
              <a:t>Market value </a:t>
            </a:r>
            <a:r>
              <a:rPr lang="en-GB" sz="2000" kern="1200" dirty="0">
                <a:latin typeface="Arial" charset="0"/>
              </a:rPr>
              <a:t>is expected to be CU750,000 on 31 December 20X7.</a:t>
            </a:r>
          </a:p>
          <a:p>
            <a:r>
              <a:rPr lang="en-GB" sz="2000" kern="1200" dirty="0" smtClean="0">
                <a:latin typeface="Arial" charset="0"/>
              </a:rPr>
              <a:t>The customer </a:t>
            </a:r>
            <a:r>
              <a:rPr lang="en-GB" sz="2000" kern="1200" dirty="0">
                <a:latin typeface="Arial" charset="0"/>
              </a:rPr>
              <a:t>has a significant economic incentive to exercise the put option </a:t>
            </a:r>
            <a:r>
              <a:rPr lang="en-GB" sz="2000" kern="1200" dirty="0" smtClean="0">
                <a:latin typeface="Arial" charset="0"/>
              </a:rPr>
              <a:t>because </a:t>
            </a:r>
            <a:r>
              <a:rPr lang="en-GB" sz="2000" kern="1200" dirty="0">
                <a:latin typeface="Arial" charset="0"/>
              </a:rPr>
              <a:t>the repurchase price significantly exceeds the expected market value of the asset at the date of repurchase</a:t>
            </a:r>
            <a:r>
              <a:rPr lang="en-GB" sz="2000" kern="1200" dirty="0" smtClean="0">
                <a:latin typeface="Arial" charset="0"/>
              </a:rPr>
              <a:t>.</a:t>
            </a:r>
            <a:endParaRPr lang="en-GB" sz="2000" dirty="0">
              <a:cs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62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41</a:t>
            </a:fld>
            <a:endParaRPr lang="en-GB">
              <a:solidFill>
                <a:srgbClr val="5F6062"/>
              </a:solidFill>
            </a:endParaRPr>
          </a:p>
        </p:txBody>
      </p:sp>
    </p:spTree>
    <p:extLst>
      <p:ext uri="{BB962C8B-B14F-4D97-AF65-F5344CB8AC3E}">
        <p14:creationId xmlns:p14="http://schemas.microsoft.com/office/powerpoint/2010/main" val="382699135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40:</a:t>
            </a:r>
            <a:r>
              <a:rPr lang="en-GB" sz="2800" b="0" baseline="30000" dirty="0" smtClean="0"/>
              <a:t>* </a:t>
            </a:r>
            <a:r>
              <a:rPr lang="en-GB" sz="2800" b="0" dirty="0" smtClean="0"/>
              <a:t>Bill-and-hold arrangements</a:t>
            </a:r>
            <a:br>
              <a:rPr lang="en-GB" sz="2800" b="0" dirty="0" smtClean="0"/>
            </a:br>
            <a:r>
              <a:rPr lang="en-GB" sz="2800" b="0" i="1" dirty="0"/>
              <a:t>Bill-and-hold arrangements</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GB" sz="1800" kern="1200" dirty="0" smtClean="0">
                <a:latin typeface="Arial" charset="0"/>
              </a:rPr>
              <a:t>1 </a:t>
            </a:r>
            <a:r>
              <a:rPr lang="en-GB" sz="1800" kern="1200" dirty="0">
                <a:latin typeface="Arial" charset="0"/>
              </a:rPr>
              <a:t>January </a:t>
            </a:r>
            <a:r>
              <a:rPr lang="en-GB" sz="1800" kern="1200" dirty="0" smtClean="0">
                <a:latin typeface="Arial" charset="0"/>
              </a:rPr>
              <a:t>20X8 </a:t>
            </a:r>
            <a:r>
              <a:rPr lang="en-GB" sz="1800" kern="1200" dirty="0" smtClean="0">
                <a:latin typeface="Times New Roman"/>
                <a:cs typeface="Times New Roman"/>
              </a:rPr>
              <a:t>→ </a:t>
            </a:r>
            <a:r>
              <a:rPr lang="en-GB" sz="1800" kern="1200" dirty="0" smtClean="0">
                <a:latin typeface="Arial" charset="0"/>
              </a:rPr>
              <a:t>an entity enters </a:t>
            </a:r>
            <a:r>
              <a:rPr lang="en-GB" sz="1800" kern="1200" dirty="0">
                <a:latin typeface="Arial" charset="0"/>
              </a:rPr>
              <a:t>into a contract </a:t>
            </a:r>
            <a:r>
              <a:rPr lang="en-GB" sz="1800" kern="1200" dirty="0" smtClean="0">
                <a:latin typeface="Arial" charset="0"/>
              </a:rPr>
              <a:t>for </a:t>
            </a:r>
            <a:r>
              <a:rPr lang="en-GB" sz="1800" kern="1200" dirty="0">
                <a:latin typeface="Arial" charset="0"/>
              </a:rPr>
              <a:t>the sale of a machine and spare </a:t>
            </a:r>
            <a:r>
              <a:rPr lang="en-GB" sz="1800" kern="1200" dirty="0" smtClean="0">
                <a:latin typeface="Arial" charset="0"/>
              </a:rPr>
              <a:t>parts: manufacturing </a:t>
            </a:r>
            <a:r>
              <a:rPr lang="en-GB" sz="1800" kern="1200" dirty="0">
                <a:latin typeface="Arial" charset="0"/>
              </a:rPr>
              <a:t>lead time </a:t>
            </a:r>
            <a:r>
              <a:rPr lang="en-GB" sz="1800" kern="1200" dirty="0" smtClean="0">
                <a:latin typeface="Arial" charset="0"/>
              </a:rPr>
              <a:t>= two </a:t>
            </a:r>
            <a:r>
              <a:rPr lang="en-GB" sz="1800" kern="1200" dirty="0">
                <a:latin typeface="Arial" charset="0"/>
              </a:rPr>
              <a:t>years.</a:t>
            </a:r>
          </a:p>
          <a:p>
            <a:r>
              <a:rPr lang="en-GB" sz="1800" kern="1200" dirty="0" smtClean="0">
                <a:latin typeface="Arial" charset="0"/>
              </a:rPr>
              <a:t>The promises to </a:t>
            </a:r>
            <a:r>
              <a:rPr lang="en-GB" sz="1800" kern="1200" dirty="0">
                <a:latin typeface="Arial" charset="0"/>
              </a:rPr>
              <a:t>transfer the machine and spare parts </a:t>
            </a:r>
            <a:r>
              <a:rPr lang="en-GB" sz="1800" kern="1200" dirty="0" smtClean="0">
                <a:latin typeface="Arial" charset="0"/>
              </a:rPr>
              <a:t>are</a:t>
            </a:r>
            <a:r>
              <a:rPr lang="en-GB" sz="1800" kern="1200" dirty="0" smtClean="0">
                <a:latin typeface="Times New Roman"/>
                <a:cs typeface="Times New Roman"/>
              </a:rPr>
              <a:t> </a:t>
            </a:r>
            <a:r>
              <a:rPr lang="en-GB" sz="1800" kern="1200" dirty="0">
                <a:latin typeface="Arial" charset="0"/>
              </a:rPr>
              <a:t>two distinct performance obligations that will each be satisfied at a point in </a:t>
            </a:r>
            <a:r>
              <a:rPr lang="en-GB" sz="1800" kern="1200" dirty="0" smtClean="0">
                <a:latin typeface="Arial" charset="0"/>
              </a:rPr>
              <a:t>time.</a:t>
            </a:r>
          </a:p>
          <a:p>
            <a:r>
              <a:rPr lang="en-GB" sz="1800" kern="1200" dirty="0" smtClean="0">
                <a:latin typeface="Arial" charset="0"/>
              </a:rPr>
              <a:t>31 </a:t>
            </a:r>
            <a:r>
              <a:rPr lang="en-GB" sz="1800" kern="1200" dirty="0">
                <a:latin typeface="Arial" charset="0"/>
              </a:rPr>
              <a:t>December </a:t>
            </a:r>
            <a:r>
              <a:rPr lang="en-GB" sz="1800" kern="1200" dirty="0" smtClean="0">
                <a:latin typeface="Arial" charset="0"/>
              </a:rPr>
              <a:t>20X9 </a:t>
            </a:r>
            <a:r>
              <a:rPr lang="en-GB" sz="1800" kern="1200" dirty="0" smtClean="0">
                <a:latin typeface="Times New Roman"/>
                <a:cs typeface="Times New Roman"/>
              </a:rPr>
              <a:t>→ </a:t>
            </a:r>
            <a:r>
              <a:rPr lang="en-GB" sz="1800" kern="1200" dirty="0" smtClean="0">
                <a:latin typeface="Arial" charset="0"/>
              </a:rPr>
              <a:t>customer </a:t>
            </a:r>
            <a:r>
              <a:rPr lang="en-GB" sz="1800" kern="1200" dirty="0">
                <a:latin typeface="Arial" charset="0"/>
              </a:rPr>
              <a:t>pays for the machine and spare </a:t>
            </a:r>
            <a:r>
              <a:rPr lang="en-GB" sz="1800" kern="1200" dirty="0" smtClean="0">
                <a:latin typeface="Arial" charset="0"/>
              </a:rPr>
              <a:t>parts</a:t>
            </a:r>
          </a:p>
          <a:p>
            <a:pPr lvl="1"/>
            <a:r>
              <a:rPr lang="en-GB" sz="1800" kern="1200" dirty="0" smtClean="0">
                <a:latin typeface="Arial" charset="0"/>
              </a:rPr>
              <a:t>but </a:t>
            </a:r>
            <a:r>
              <a:rPr lang="en-GB" sz="1800" kern="1200" dirty="0">
                <a:latin typeface="Arial" charset="0"/>
              </a:rPr>
              <a:t>only takes physical possession of the </a:t>
            </a:r>
            <a:r>
              <a:rPr lang="en-GB" sz="1800" kern="1200" dirty="0" smtClean="0">
                <a:latin typeface="Arial" charset="0"/>
              </a:rPr>
              <a:t>machine.</a:t>
            </a:r>
          </a:p>
          <a:p>
            <a:pPr lvl="1"/>
            <a:r>
              <a:rPr lang="en-GB" sz="1800" kern="1200" dirty="0" smtClean="0">
                <a:latin typeface="Arial" charset="0"/>
              </a:rPr>
              <a:t>the </a:t>
            </a:r>
            <a:r>
              <a:rPr lang="en-GB" sz="1800" kern="1200" dirty="0">
                <a:latin typeface="Arial" charset="0"/>
              </a:rPr>
              <a:t>customer inspects and accepts the spare </a:t>
            </a:r>
            <a:r>
              <a:rPr lang="en-GB" sz="1800" kern="1200" dirty="0" smtClean="0">
                <a:latin typeface="Arial" charset="0"/>
              </a:rPr>
              <a:t>parts but requests </a:t>
            </a:r>
            <a:r>
              <a:rPr lang="en-GB" sz="1800" kern="1200" dirty="0">
                <a:latin typeface="Arial" charset="0"/>
              </a:rPr>
              <a:t>that the spare parts be stored at the entity’s </a:t>
            </a:r>
            <a:r>
              <a:rPr lang="en-GB" sz="1800" kern="1200" dirty="0" smtClean="0">
                <a:latin typeface="Arial" charset="0"/>
              </a:rPr>
              <a:t>warehouse. </a:t>
            </a:r>
          </a:p>
          <a:p>
            <a:r>
              <a:rPr lang="en-GB" sz="1800" kern="1200" dirty="0" smtClean="0">
                <a:latin typeface="Arial" charset="0"/>
              </a:rPr>
              <a:t>The </a:t>
            </a:r>
            <a:r>
              <a:rPr lang="en-GB" sz="1800" kern="1200" dirty="0">
                <a:latin typeface="Arial" charset="0"/>
              </a:rPr>
              <a:t>customer has legal title to the spare parts and </a:t>
            </a:r>
            <a:r>
              <a:rPr lang="en-GB" sz="1800" kern="1200" dirty="0" smtClean="0">
                <a:latin typeface="Arial" charset="0"/>
              </a:rPr>
              <a:t>they can </a:t>
            </a:r>
            <a:r>
              <a:rPr lang="en-GB" sz="1800" kern="1200" dirty="0">
                <a:latin typeface="Arial" charset="0"/>
              </a:rPr>
              <a:t>be identified as belonging to the </a:t>
            </a:r>
            <a:r>
              <a:rPr lang="en-GB" sz="1800" kern="1200" dirty="0" smtClean="0">
                <a:latin typeface="Arial" charset="0"/>
              </a:rPr>
              <a:t>customer.</a:t>
            </a:r>
          </a:p>
          <a:p>
            <a:r>
              <a:rPr lang="en-GB" sz="1800" kern="1200" dirty="0" smtClean="0">
                <a:latin typeface="Arial" charset="0"/>
              </a:rPr>
              <a:t>The entity </a:t>
            </a:r>
            <a:r>
              <a:rPr lang="en-GB" sz="1800" kern="1200" dirty="0">
                <a:latin typeface="Arial" charset="0"/>
              </a:rPr>
              <a:t>stores the spare parts in a separate section of its warehouse and the parts are ready for immediate shipment at the customer’s request. </a:t>
            </a:r>
            <a:endParaRPr lang="en-GB" sz="1800" kern="1200" dirty="0" smtClean="0">
              <a:latin typeface="Arial" charset="0"/>
            </a:endParaRPr>
          </a:p>
          <a:p>
            <a:r>
              <a:rPr lang="en-GB" sz="1800" kern="1200" dirty="0" smtClean="0">
                <a:latin typeface="Arial" charset="0"/>
              </a:rPr>
              <a:t>The </a:t>
            </a:r>
            <a:r>
              <a:rPr lang="en-GB" sz="1800" kern="1200" dirty="0">
                <a:latin typeface="Arial" charset="0"/>
              </a:rPr>
              <a:t>entity expects to hold the spare parts for two to four years and </a:t>
            </a:r>
            <a:r>
              <a:rPr lang="en-GB" sz="1800" kern="1200" dirty="0" smtClean="0">
                <a:latin typeface="Arial" charset="0"/>
              </a:rPr>
              <a:t>does </a:t>
            </a:r>
            <a:r>
              <a:rPr lang="en-GB" sz="1800" kern="1200" dirty="0">
                <a:latin typeface="Arial" charset="0"/>
              </a:rPr>
              <a:t>not have the ability to use the spare parts or direct them to another customer</a:t>
            </a:r>
            <a:r>
              <a:rPr lang="en-GB" sz="1800" kern="1200" dirty="0" smtClean="0">
                <a:latin typeface="Arial" charset="0"/>
              </a:rPr>
              <a:t>.</a:t>
            </a:r>
          </a:p>
          <a:p>
            <a:r>
              <a:rPr lang="en-GB" sz="1800" kern="1200" dirty="0" smtClean="0">
                <a:latin typeface="Arial" charset="0"/>
              </a:rPr>
              <a:t>Promise to </a:t>
            </a:r>
            <a:r>
              <a:rPr lang="en-GB" sz="1800" kern="1200" dirty="0">
                <a:latin typeface="Arial" charset="0"/>
              </a:rPr>
              <a:t>provide custodial services </a:t>
            </a:r>
            <a:r>
              <a:rPr lang="en-GB" sz="1800" kern="1200" dirty="0" smtClean="0">
                <a:latin typeface="Times New Roman"/>
                <a:cs typeface="Times New Roman"/>
              </a:rPr>
              <a:t>→ </a:t>
            </a:r>
            <a:r>
              <a:rPr lang="en-GB" sz="1800" kern="1200" dirty="0" smtClean="0">
                <a:latin typeface="Arial" charset="0"/>
              </a:rPr>
              <a:t>a </a:t>
            </a:r>
            <a:r>
              <a:rPr lang="en-GB" sz="1800" kern="1200" dirty="0">
                <a:latin typeface="Arial" charset="0"/>
              </a:rPr>
              <a:t>performance obligation because it is a service provided to the customer and it is distinct from the machine and spare parts</a:t>
            </a:r>
            <a:r>
              <a:rPr lang="en-GB" sz="1800" kern="1200" dirty="0" smtClean="0">
                <a:latin typeface="Arial" charset="0"/>
              </a:rPr>
              <a:t>.</a:t>
            </a:r>
          </a:p>
          <a:p>
            <a:endParaRPr lang="en-GB" sz="1800" kern="1200" dirty="0">
              <a:latin typeface="Arial" charset="0"/>
            </a:endParaRPr>
          </a:p>
          <a:p>
            <a:pPr marL="0" indent="0">
              <a:buNone/>
            </a:pPr>
            <a:endParaRPr lang="en-GB" sz="1800" dirty="0">
              <a:cs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63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42</a:t>
            </a:fld>
            <a:endParaRPr lang="en-GB">
              <a:solidFill>
                <a:srgbClr val="5F6062"/>
              </a:solidFill>
            </a:endParaRPr>
          </a:p>
        </p:txBody>
      </p:sp>
    </p:spTree>
    <p:extLst>
      <p:ext uri="{BB962C8B-B14F-4D97-AF65-F5344CB8AC3E}">
        <p14:creationId xmlns:p14="http://schemas.microsoft.com/office/powerpoint/2010/main" val="18069037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3:</a:t>
            </a:r>
            <a:r>
              <a:rPr lang="en-GB" sz="2800" b="0" baseline="30000" dirty="0" smtClean="0"/>
              <a:t>*</a:t>
            </a:r>
            <a:r>
              <a:rPr lang="en-GB" sz="2800" dirty="0" smtClean="0"/>
              <a:t> </a:t>
            </a:r>
            <a:r>
              <a:rPr lang="en-GB" sz="2800" b="0" dirty="0" smtClean="0"/>
              <a:t>Contract modifications</a:t>
            </a:r>
            <a:br>
              <a:rPr lang="en-GB" sz="2800" b="0" dirty="0" smtClean="0"/>
            </a:br>
            <a:r>
              <a:rPr lang="en-GB" sz="2800" b="0" i="1" dirty="0"/>
              <a:t>Modification of a contract for goods</a:t>
            </a:r>
            <a:endParaRPr lang="en-GB" sz="2800" b="0" i="1" dirty="0" smtClean="0"/>
          </a:p>
        </p:txBody>
      </p:sp>
      <p:sp>
        <p:nvSpPr>
          <p:cNvPr id="6147" name="Rectangle 14"/>
          <p:cNvSpPr>
            <a:spLocks noGrp="1" noChangeArrowheads="1"/>
          </p:cNvSpPr>
          <p:nvPr>
            <p:ph type="body" idx="1"/>
          </p:nvPr>
        </p:nvSpPr>
        <p:spPr>
          <a:xfrm>
            <a:off x="272483" y="1196753"/>
            <a:ext cx="9217023" cy="5111973"/>
          </a:xfrm>
        </p:spPr>
        <p:txBody>
          <a:bodyPr/>
          <a:lstStyle/>
          <a:p>
            <a:r>
              <a:rPr lang="en-GB" sz="1800" kern="1200" dirty="0" smtClean="0">
                <a:latin typeface="Arial" charset="0"/>
              </a:rPr>
              <a:t>An </a:t>
            </a:r>
            <a:r>
              <a:rPr lang="en-GB" sz="1800" kern="1200" dirty="0">
                <a:latin typeface="Arial" charset="0"/>
              </a:rPr>
              <a:t>entity promises to sell 120 products to a customer for CU12,000 (CU100 per </a:t>
            </a:r>
            <a:r>
              <a:rPr lang="en-GB" sz="1800" kern="1200" dirty="0" smtClean="0">
                <a:latin typeface="Arial" charset="0"/>
              </a:rPr>
              <a:t>product) </a:t>
            </a:r>
            <a:r>
              <a:rPr lang="en-GB" sz="1800" kern="1200" dirty="0" smtClean="0">
                <a:latin typeface="Times New Roman"/>
                <a:cs typeface="Times New Roman"/>
              </a:rPr>
              <a:t>→ </a:t>
            </a:r>
            <a:r>
              <a:rPr lang="en-GB" sz="1800" kern="1200" dirty="0" smtClean="0">
                <a:latin typeface="Arial" charset="0"/>
              </a:rPr>
              <a:t>transferred </a:t>
            </a:r>
            <a:r>
              <a:rPr lang="en-GB" sz="1800" kern="1200" dirty="0">
                <a:latin typeface="Arial" charset="0"/>
              </a:rPr>
              <a:t>to the customer over a six-month period. </a:t>
            </a:r>
            <a:endParaRPr lang="en-GB" sz="1800" kern="1200" dirty="0" smtClean="0">
              <a:latin typeface="Arial" charset="0"/>
            </a:endParaRPr>
          </a:p>
          <a:p>
            <a:r>
              <a:rPr lang="en-GB" sz="1800" kern="1200" dirty="0" smtClean="0">
                <a:latin typeface="Arial" charset="0"/>
              </a:rPr>
              <a:t>The </a:t>
            </a:r>
            <a:r>
              <a:rPr lang="en-GB" sz="1800" kern="1200" dirty="0">
                <a:latin typeface="Arial" charset="0"/>
              </a:rPr>
              <a:t>entity transfers control of each product at a point in time. </a:t>
            </a:r>
            <a:endParaRPr lang="en-GB" sz="1800" kern="1200" dirty="0" smtClean="0">
              <a:latin typeface="Arial" charset="0"/>
            </a:endParaRPr>
          </a:p>
          <a:p>
            <a:r>
              <a:rPr lang="en-GB" sz="1800" kern="1200" dirty="0" smtClean="0">
                <a:latin typeface="Arial" charset="0"/>
              </a:rPr>
              <a:t>After </a:t>
            </a:r>
            <a:r>
              <a:rPr lang="en-GB" sz="1800" kern="1200" dirty="0">
                <a:latin typeface="Arial" charset="0"/>
              </a:rPr>
              <a:t>the entity has transferred control of 60 products to the customer, the contract is modified to require the delivery of an additional 30 products </a:t>
            </a:r>
            <a:r>
              <a:rPr lang="en-GB" sz="1800" kern="1200" dirty="0" smtClean="0">
                <a:latin typeface="Arial" charset="0"/>
              </a:rPr>
              <a:t>(that were </a:t>
            </a:r>
            <a:r>
              <a:rPr lang="en-GB" sz="1800" kern="1200" dirty="0">
                <a:latin typeface="Arial" charset="0"/>
              </a:rPr>
              <a:t>not included in the initial </a:t>
            </a:r>
            <a:r>
              <a:rPr lang="en-GB" sz="1800" kern="1200" dirty="0" smtClean="0">
                <a:latin typeface="Arial" charset="0"/>
              </a:rPr>
              <a:t>contract).</a:t>
            </a:r>
            <a:endParaRPr lang="en-GB" sz="1800" kern="1200" dirty="0">
              <a:latin typeface="Arial" charset="0"/>
            </a:endParaRPr>
          </a:p>
          <a:p>
            <a:r>
              <a:rPr lang="en-GB" sz="1800" b="1" i="1" kern="1200" dirty="0" smtClean="0">
                <a:latin typeface="Arial" charset="0"/>
              </a:rPr>
              <a:t>Case A</a:t>
            </a:r>
            <a:r>
              <a:rPr lang="en-GB" sz="1800" kern="1200" dirty="0" smtClean="0">
                <a:latin typeface="Arial" charset="0"/>
              </a:rPr>
              <a:t>: the </a:t>
            </a:r>
            <a:r>
              <a:rPr lang="en-GB" sz="1800" kern="1200" dirty="0">
                <a:latin typeface="Arial" charset="0"/>
              </a:rPr>
              <a:t>price of the contract modification for the additional 30 products is an additional CU2,850 or CU95 per </a:t>
            </a:r>
            <a:r>
              <a:rPr lang="en-GB" sz="1800" kern="1200" dirty="0" smtClean="0">
                <a:latin typeface="Arial" charset="0"/>
              </a:rPr>
              <a:t>product </a:t>
            </a:r>
            <a:r>
              <a:rPr lang="en-GB" sz="1800" kern="1200" dirty="0" smtClean="0">
                <a:latin typeface="Times New Roman"/>
                <a:cs typeface="Times New Roman"/>
              </a:rPr>
              <a:t>→ </a:t>
            </a:r>
            <a:r>
              <a:rPr lang="en-GB" sz="1800" kern="1200" dirty="0" smtClean="0">
                <a:latin typeface="Arial" charset="0"/>
              </a:rPr>
              <a:t>reflects the stand-alone selling price.</a:t>
            </a:r>
          </a:p>
          <a:p>
            <a:r>
              <a:rPr lang="en-GB" sz="1800" b="1" i="1" kern="1200" dirty="0">
                <a:latin typeface="Arial" charset="0"/>
              </a:rPr>
              <a:t>Case B</a:t>
            </a:r>
            <a:r>
              <a:rPr lang="en-GB" sz="1800" i="1" kern="1200" dirty="0">
                <a:latin typeface="Arial" charset="0"/>
              </a:rPr>
              <a:t>: </a:t>
            </a:r>
            <a:r>
              <a:rPr lang="en-GB" sz="1800" kern="1200" dirty="0">
                <a:latin typeface="Arial" charset="0"/>
              </a:rPr>
              <a:t>in negotiating the purchase of an additional 30 products, the parties initially agree on a price of CU80 per product. However, the customer discovers that the initial 60 products transferred contained minor defects. The entity promises a partial credit of CU15 per product to compensate the customer for the poor quality and </a:t>
            </a:r>
            <a:r>
              <a:rPr lang="en-GB" sz="1800" kern="1200" dirty="0" smtClean="0">
                <a:latin typeface="Arial" charset="0"/>
              </a:rPr>
              <a:t>incorporates </a:t>
            </a:r>
            <a:r>
              <a:rPr lang="en-GB" sz="1800" kern="1200" dirty="0">
                <a:latin typeface="Arial" charset="0"/>
              </a:rPr>
              <a:t>the credit of CU900 (CU15 credit × 60 products) into the price that the entity charges for the additional 30 products. The contract modification specifies that the price of the additional 30 products is CU1,500 or CU50 per product. That price comprises the agreed-upon price for the additional 30 products of CU2,400, or CU80 per product, less the credit of CU900</a:t>
            </a:r>
            <a:r>
              <a:rPr lang="en-GB" sz="1800" kern="1200" dirty="0" smtClean="0">
                <a:latin typeface="Arial" charset="0"/>
              </a:rPr>
              <a:t>.</a:t>
            </a:r>
            <a:endParaRPr lang="en-GB" sz="18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5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5</a:t>
            </a:fld>
            <a:endParaRPr lang="en-GB">
              <a:solidFill>
                <a:srgbClr val="5F6062"/>
              </a:solidFill>
            </a:endParaRPr>
          </a:p>
        </p:txBody>
      </p:sp>
    </p:spTree>
    <p:extLst>
      <p:ext uri="{BB962C8B-B14F-4D97-AF65-F5344CB8AC3E}">
        <p14:creationId xmlns:p14="http://schemas.microsoft.com/office/powerpoint/2010/main" val="17696460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400" b="0" dirty="0" smtClean="0"/>
              <a:t>Example 4:</a:t>
            </a:r>
            <a:r>
              <a:rPr lang="en-GB" sz="2400" b="0" baseline="30000" dirty="0" smtClean="0"/>
              <a:t>*</a:t>
            </a:r>
            <a:r>
              <a:rPr lang="en-GB" sz="2400" dirty="0" smtClean="0"/>
              <a:t> </a:t>
            </a:r>
            <a:r>
              <a:rPr lang="en-GB" sz="2400" b="0" dirty="0" smtClean="0"/>
              <a:t>Contract modifications</a:t>
            </a:r>
            <a:br>
              <a:rPr lang="en-GB" sz="2400" b="0" dirty="0" smtClean="0"/>
            </a:br>
            <a:r>
              <a:rPr lang="en-GB" sz="2400" b="0" i="1" dirty="0"/>
              <a:t>Change in the transaction price after a contract modification</a:t>
            </a:r>
            <a:endParaRPr lang="en-GB" sz="2400" b="0" i="1" dirty="0" smtClean="0"/>
          </a:p>
        </p:txBody>
      </p:sp>
      <p:sp>
        <p:nvSpPr>
          <p:cNvPr id="6147" name="Rectangle 14"/>
          <p:cNvSpPr>
            <a:spLocks noGrp="1" noChangeArrowheads="1"/>
          </p:cNvSpPr>
          <p:nvPr>
            <p:ph type="body" idx="1"/>
          </p:nvPr>
        </p:nvSpPr>
        <p:spPr>
          <a:xfrm>
            <a:off x="272483" y="1268760"/>
            <a:ext cx="9217023" cy="5039965"/>
          </a:xfrm>
        </p:spPr>
        <p:txBody>
          <a:bodyPr>
            <a:normAutofit/>
          </a:bodyPr>
          <a:lstStyle/>
          <a:p>
            <a:r>
              <a:rPr lang="en-GB" sz="2000" kern="1200" dirty="0" smtClean="0">
                <a:latin typeface="Arial" charset="0"/>
              </a:rPr>
              <a:t>1 </a:t>
            </a:r>
            <a:r>
              <a:rPr lang="en-GB" sz="2000" kern="1200" dirty="0">
                <a:latin typeface="Arial" charset="0"/>
              </a:rPr>
              <a:t>July </a:t>
            </a:r>
            <a:r>
              <a:rPr lang="en-GB" sz="2000" kern="1200" dirty="0" smtClean="0">
                <a:latin typeface="Arial" charset="0"/>
              </a:rPr>
              <a:t>20X0: an </a:t>
            </a:r>
            <a:r>
              <a:rPr lang="en-GB" sz="2000" kern="1200" dirty="0">
                <a:latin typeface="Arial" charset="0"/>
              </a:rPr>
              <a:t>entity promises to transfer two distinct products to a customer. </a:t>
            </a:r>
            <a:endParaRPr lang="en-GB" sz="2000" kern="1200" dirty="0" smtClean="0">
              <a:latin typeface="Arial" charset="0"/>
            </a:endParaRPr>
          </a:p>
          <a:p>
            <a:pPr lvl="1"/>
            <a:r>
              <a:rPr lang="en-GB" sz="2000" kern="1200" dirty="0" smtClean="0">
                <a:latin typeface="Arial" charset="0"/>
              </a:rPr>
              <a:t>Product </a:t>
            </a:r>
            <a:r>
              <a:rPr lang="en-GB" sz="2000" kern="1200" dirty="0">
                <a:latin typeface="Arial" charset="0"/>
              </a:rPr>
              <a:t>X transfers to the customer at contract </a:t>
            </a:r>
            <a:r>
              <a:rPr lang="en-GB" sz="2000" kern="1200" dirty="0" smtClean="0">
                <a:latin typeface="Arial" charset="0"/>
              </a:rPr>
              <a:t>inception; </a:t>
            </a:r>
            <a:r>
              <a:rPr lang="en-GB" sz="2000" kern="1200" dirty="0">
                <a:latin typeface="Arial" charset="0"/>
              </a:rPr>
              <a:t>and</a:t>
            </a:r>
          </a:p>
          <a:p>
            <a:pPr lvl="1"/>
            <a:r>
              <a:rPr lang="en-GB" sz="2000" kern="1200" dirty="0">
                <a:latin typeface="Arial" charset="0"/>
              </a:rPr>
              <a:t>Product Y transfers on 31 March 20X1. </a:t>
            </a:r>
            <a:endParaRPr lang="en-GB" sz="2000" kern="1200" dirty="0" smtClean="0">
              <a:latin typeface="Arial" charset="0"/>
            </a:endParaRPr>
          </a:p>
          <a:p>
            <a:r>
              <a:rPr lang="en-GB" sz="2000" kern="1200" dirty="0" smtClean="0">
                <a:latin typeface="Arial" charset="0"/>
              </a:rPr>
              <a:t>Consideration = fixed </a:t>
            </a:r>
            <a:r>
              <a:rPr lang="en-GB" sz="2000" kern="1200" dirty="0">
                <a:latin typeface="Arial" charset="0"/>
              </a:rPr>
              <a:t>consideration </a:t>
            </a:r>
            <a:r>
              <a:rPr lang="en-GB" sz="2000" kern="1200" dirty="0" smtClean="0">
                <a:latin typeface="Arial" charset="0"/>
              </a:rPr>
              <a:t>CU1,000 + variable consideration CU200</a:t>
            </a:r>
            <a:r>
              <a:rPr lang="en-GB" sz="2000" kern="1200" dirty="0">
                <a:latin typeface="Arial" charset="0"/>
              </a:rPr>
              <a:t>. </a:t>
            </a:r>
            <a:endParaRPr lang="en-GB" sz="2000" kern="1200" dirty="0" smtClean="0">
              <a:latin typeface="Arial" charset="0"/>
            </a:endParaRPr>
          </a:p>
          <a:p>
            <a:pPr lvl="1"/>
            <a:r>
              <a:rPr lang="en-GB" sz="1800" kern="1200" dirty="0" smtClean="0">
                <a:latin typeface="Arial" charset="0"/>
              </a:rPr>
              <a:t>estimate </a:t>
            </a:r>
            <a:r>
              <a:rPr lang="en-GB" sz="1800" kern="1200" dirty="0">
                <a:latin typeface="Arial" charset="0"/>
              </a:rPr>
              <a:t>of variable consideration </a:t>
            </a:r>
            <a:r>
              <a:rPr lang="en-GB" sz="1800" kern="1200" dirty="0" smtClean="0">
                <a:latin typeface="Arial" charset="0"/>
              </a:rPr>
              <a:t>included in </a:t>
            </a:r>
            <a:r>
              <a:rPr lang="en-GB" sz="1800" kern="1200" dirty="0">
                <a:latin typeface="Arial" charset="0"/>
              </a:rPr>
              <a:t>the transaction </a:t>
            </a:r>
            <a:r>
              <a:rPr lang="en-GB" sz="1800" kern="1200" dirty="0" smtClean="0">
                <a:latin typeface="Arial" charset="0"/>
              </a:rPr>
              <a:t>price </a:t>
            </a:r>
            <a:r>
              <a:rPr lang="en-GB" sz="1800" kern="1200" dirty="0" smtClean="0">
                <a:latin typeface="Times New Roman"/>
                <a:cs typeface="Times New Roman"/>
              </a:rPr>
              <a:t>→ </a:t>
            </a:r>
            <a:r>
              <a:rPr lang="en-GB" sz="1800" kern="1200" dirty="0" smtClean="0">
                <a:latin typeface="Arial" charset="0"/>
              </a:rPr>
              <a:t>highly probable </a:t>
            </a:r>
            <a:r>
              <a:rPr lang="en-GB" sz="1800" kern="1200" dirty="0">
                <a:latin typeface="Arial" charset="0"/>
              </a:rPr>
              <a:t>that a significant reversal in cumulative revenue recognised will not occur when the uncertainty is </a:t>
            </a:r>
            <a:r>
              <a:rPr lang="en-GB" sz="1800" kern="1200" dirty="0" smtClean="0">
                <a:latin typeface="Arial" charset="0"/>
              </a:rPr>
              <a:t>resolved.</a:t>
            </a:r>
          </a:p>
          <a:p>
            <a:pPr lvl="1"/>
            <a:r>
              <a:rPr lang="en-GB" sz="1800" kern="1200" dirty="0">
                <a:latin typeface="Arial" charset="0"/>
              </a:rPr>
              <a:t>transaction price of CU1,200 </a:t>
            </a:r>
            <a:r>
              <a:rPr lang="en-GB" sz="1800" kern="1200" dirty="0" smtClean="0">
                <a:latin typeface="Times New Roman"/>
                <a:cs typeface="Times New Roman"/>
              </a:rPr>
              <a:t>→ </a:t>
            </a:r>
            <a:r>
              <a:rPr lang="en-GB" sz="1800" kern="1200" dirty="0" smtClean="0">
                <a:latin typeface="Arial" charset="0"/>
              </a:rPr>
              <a:t>allocated </a:t>
            </a:r>
            <a:r>
              <a:rPr lang="en-GB" sz="1800" kern="1200" dirty="0">
                <a:latin typeface="Arial" charset="0"/>
              </a:rPr>
              <a:t>equally to X &amp; </a:t>
            </a:r>
            <a:r>
              <a:rPr lang="en-GB" sz="1800" kern="1200" dirty="0" smtClean="0">
                <a:latin typeface="Arial" charset="0"/>
              </a:rPr>
              <a:t>Y. </a:t>
            </a:r>
            <a:endParaRPr lang="en-GB" sz="1800" kern="1200" dirty="0">
              <a:latin typeface="Arial" charset="0"/>
            </a:endParaRPr>
          </a:p>
          <a:p>
            <a:r>
              <a:rPr lang="en-GB" sz="2000" kern="1200" dirty="0" smtClean="0">
                <a:latin typeface="Arial" charset="0"/>
              </a:rPr>
              <a:t>30 </a:t>
            </a:r>
            <a:r>
              <a:rPr lang="en-GB" sz="2000" kern="1200" dirty="0">
                <a:latin typeface="Arial" charset="0"/>
              </a:rPr>
              <a:t>November </a:t>
            </a:r>
            <a:r>
              <a:rPr lang="en-GB" sz="2000" kern="1200" dirty="0" smtClean="0">
                <a:latin typeface="Arial" charset="0"/>
              </a:rPr>
              <a:t>20X0: the </a:t>
            </a:r>
            <a:r>
              <a:rPr lang="en-GB" sz="2000" kern="1200" dirty="0">
                <a:latin typeface="Arial" charset="0"/>
              </a:rPr>
              <a:t>scope of the contract is </a:t>
            </a:r>
            <a:r>
              <a:rPr lang="en-GB" sz="2000" kern="1200" dirty="0" smtClean="0">
                <a:latin typeface="Arial" charset="0"/>
              </a:rPr>
              <a:t>modified </a:t>
            </a:r>
          </a:p>
          <a:p>
            <a:pPr lvl="1"/>
            <a:r>
              <a:rPr lang="en-GB" sz="1800" kern="1200" dirty="0" smtClean="0">
                <a:latin typeface="Arial" charset="0"/>
              </a:rPr>
              <a:t>include </a:t>
            </a:r>
            <a:r>
              <a:rPr lang="en-GB" sz="1800" kern="1200" dirty="0">
                <a:latin typeface="Arial" charset="0"/>
              </a:rPr>
              <a:t>the promise to transfer Product Z (in addition to the undelivered Product Y) to the customer on 30 June </a:t>
            </a:r>
            <a:r>
              <a:rPr lang="en-GB" sz="1800" kern="1200" dirty="0" smtClean="0">
                <a:latin typeface="Arial" charset="0"/>
              </a:rPr>
              <a:t>20X1. </a:t>
            </a:r>
          </a:p>
          <a:p>
            <a:pPr lvl="1"/>
            <a:r>
              <a:rPr lang="en-GB" sz="1800" kern="1200" dirty="0" smtClean="0">
                <a:latin typeface="Arial" charset="0"/>
              </a:rPr>
              <a:t>the </a:t>
            </a:r>
            <a:r>
              <a:rPr lang="en-GB" sz="1800" kern="1200" dirty="0">
                <a:latin typeface="Arial" charset="0"/>
              </a:rPr>
              <a:t>price of the contract is increased by CU300 (fixed consideration), which does not represent the stand-alone selling price of Product Z. </a:t>
            </a:r>
            <a:endParaRPr lang="en-GB" sz="1800" kern="1200" dirty="0" smtClean="0">
              <a:latin typeface="Arial" charset="0"/>
            </a:endParaRPr>
          </a:p>
          <a:p>
            <a:pPr lvl="1"/>
            <a:r>
              <a:rPr lang="en-GB" sz="1800" kern="1200" dirty="0" smtClean="0">
                <a:latin typeface="Arial" charset="0"/>
              </a:rPr>
              <a:t>The </a:t>
            </a:r>
            <a:r>
              <a:rPr lang="en-GB" sz="1800" kern="1200" dirty="0">
                <a:latin typeface="Arial" charset="0"/>
              </a:rPr>
              <a:t>stand-alone selling price of Product Z is the same as the stand-alone selling prices of Products X and Y.</a:t>
            </a:r>
          </a:p>
          <a:p>
            <a:endParaRPr lang="en-GB" sz="2000" kern="1200" dirty="0">
              <a:latin typeface="Arial" charset="0"/>
            </a:endParaRPr>
          </a:p>
          <a:p>
            <a:endParaRPr lang="en-GB" sz="20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6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6</a:t>
            </a:fld>
            <a:endParaRPr lang="en-GB">
              <a:solidFill>
                <a:srgbClr val="5F6062"/>
              </a:solidFill>
            </a:endParaRPr>
          </a:p>
        </p:txBody>
      </p:sp>
    </p:spTree>
    <p:extLst>
      <p:ext uri="{BB962C8B-B14F-4D97-AF65-F5344CB8AC3E}">
        <p14:creationId xmlns:p14="http://schemas.microsoft.com/office/powerpoint/2010/main" val="5943153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400" b="0" dirty="0" smtClean="0"/>
              <a:t>Example 5:</a:t>
            </a:r>
            <a:r>
              <a:rPr lang="en-GB" sz="2400" b="0" baseline="30000" dirty="0" smtClean="0"/>
              <a:t>*</a:t>
            </a:r>
            <a:r>
              <a:rPr lang="en-GB" sz="2400" dirty="0" smtClean="0"/>
              <a:t> </a:t>
            </a:r>
            <a:r>
              <a:rPr lang="en-GB" sz="2400" b="0" dirty="0" smtClean="0"/>
              <a:t>Contract modifications</a:t>
            </a:r>
            <a:br>
              <a:rPr lang="en-GB" sz="2400" b="0" dirty="0" smtClean="0"/>
            </a:br>
            <a:r>
              <a:rPr lang="en-GB" sz="2400" b="0" i="1" dirty="0"/>
              <a:t>Modification resulting in a cumulative catch-up adjustment </a:t>
            </a:r>
            <a:r>
              <a:rPr lang="en-GB" sz="2400" b="0" i="1" dirty="0" smtClean="0"/>
              <a:t>to revenue</a:t>
            </a:r>
            <a:endParaRPr lang="en-GB" sz="2400" b="0" i="1" dirty="0" smtClean="0">
              <a:solidFill>
                <a:srgbClr val="FF0000"/>
              </a:solidFill>
            </a:endParaRPr>
          </a:p>
        </p:txBody>
      </p:sp>
      <p:sp>
        <p:nvSpPr>
          <p:cNvPr id="6147" name="Rectangle 14"/>
          <p:cNvSpPr>
            <a:spLocks noGrp="1" noChangeArrowheads="1"/>
          </p:cNvSpPr>
          <p:nvPr>
            <p:ph type="body" idx="1"/>
          </p:nvPr>
        </p:nvSpPr>
        <p:spPr>
          <a:xfrm>
            <a:off x="128466" y="1052740"/>
            <a:ext cx="9577064" cy="5183981"/>
          </a:xfrm>
        </p:spPr>
        <p:txBody>
          <a:bodyPr>
            <a:normAutofit lnSpcReduction="10000"/>
          </a:bodyPr>
          <a:lstStyle/>
          <a:p>
            <a:r>
              <a:rPr lang="en-GB" sz="1800" kern="1200" dirty="0" smtClean="0">
                <a:latin typeface="Arial" charset="0"/>
              </a:rPr>
              <a:t>A construction company </a:t>
            </a:r>
            <a:r>
              <a:rPr lang="en-GB" sz="1800" kern="1200" dirty="0">
                <a:latin typeface="Arial" charset="0"/>
              </a:rPr>
              <a:t>enters into a contract to construct a commercial </a:t>
            </a:r>
            <a:r>
              <a:rPr lang="en-GB" sz="1800" kern="1200" dirty="0" smtClean="0">
                <a:latin typeface="Arial" charset="0"/>
              </a:rPr>
              <a:t>building on customer-owned land </a:t>
            </a:r>
          </a:p>
          <a:p>
            <a:pPr lvl="1">
              <a:lnSpc>
                <a:spcPct val="100000"/>
              </a:lnSpc>
            </a:pPr>
            <a:r>
              <a:rPr lang="en-GB" sz="1800" kern="1200" dirty="0">
                <a:latin typeface="Arial" charset="0"/>
              </a:rPr>
              <a:t>C</a:t>
            </a:r>
            <a:r>
              <a:rPr lang="en-GB" sz="1800" kern="1200" dirty="0" smtClean="0">
                <a:latin typeface="Arial" charset="0"/>
              </a:rPr>
              <a:t>onsideration = CU1 million; and</a:t>
            </a:r>
          </a:p>
          <a:p>
            <a:pPr lvl="1">
              <a:lnSpc>
                <a:spcPct val="100000"/>
              </a:lnSpc>
            </a:pPr>
            <a:r>
              <a:rPr lang="en-GB" sz="1800" kern="1200" dirty="0" smtClean="0">
                <a:latin typeface="Arial" charset="0"/>
              </a:rPr>
              <a:t>Bonus = CU200,000 </a:t>
            </a:r>
            <a:r>
              <a:rPr lang="en-GB" sz="1800" kern="1200" dirty="0">
                <a:latin typeface="Arial" charset="0"/>
              </a:rPr>
              <a:t>if the building is completed within 24 months. </a:t>
            </a:r>
            <a:endParaRPr lang="en-GB" sz="1800" kern="1200" dirty="0" smtClean="0">
              <a:latin typeface="Arial" charset="0"/>
            </a:endParaRPr>
          </a:p>
          <a:p>
            <a:r>
              <a:rPr lang="en-GB" sz="1800" kern="1200" dirty="0" smtClean="0">
                <a:latin typeface="Arial" charset="0"/>
              </a:rPr>
              <a:t>Promised bundle of goods </a:t>
            </a:r>
            <a:r>
              <a:rPr lang="en-GB" sz="1800" kern="1200" dirty="0">
                <a:latin typeface="Arial" charset="0"/>
              </a:rPr>
              <a:t>and services </a:t>
            </a:r>
            <a:r>
              <a:rPr lang="en-GB" sz="1800" kern="1200" dirty="0" smtClean="0">
                <a:latin typeface="Times New Roman"/>
                <a:cs typeface="Times New Roman"/>
              </a:rPr>
              <a:t>→ </a:t>
            </a:r>
            <a:r>
              <a:rPr lang="en-GB" sz="1800" kern="1200" dirty="0" smtClean="0">
                <a:latin typeface="Arial" charset="0"/>
              </a:rPr>
              <a:t>single </a:t>
            </a:r>
            <a:r>
              <a:rPr lang="en-GB" sz="1800" kern="1200" dirty="0">
                <a:latin typeface="Arial" charset="0"/>
              </a:rPr>
              <a:t>performance obligation satisfied over </a:t>
            </a:r>
            <a:r>
              <a:rPr lang="en-GB" sz="1800" kern="1200" dirty="0" smtClean="0">
                <a:latin typeface="Arial" charset="0"/>
              </a:rPr>
              <a:t>time: because </a:t>
            </a:r>
            <a:r>
              <a:rPr lang="en-GB" sz="1800" kern="1200" dirty="0">
                <a:latin typeface="Arial" charset="0"/>
              </a:rPr>
              <a:t>the customer controls the building during construction. </a:t>
            </a:r>
            <a:endParaRPr lang="en-GB" sz="1800" kern="1200" dirty="0" smtClean="0">
              <a:latin typeface="Arial" charset="0"/>
            </a:endParaRPr>
          </a:p>
          <a:p>
            <a:r>
              <a:rPr lang="en-GB" sz="1800" kern="1200" dirty="0">
                <a:latin typeface="Arial" charset="0"/>
              </a:rPr>
              <a:t>At the inception of the contract, the entity </a:t>
            </a:r>
            <a:endParaRPr lang="en-GB" sz="1800" kern="1200" dirty="0" smtClean="0">
              <a:latin typeface="Arial" charset="0"/>
            </a:endParaRPr>
          </a:p>
          <a:p>
            <a:pPr marL="0" indent="0">
              <a:buNone/>
            </a:pPr>
            <a:r>
              <a:rPr lang="en-GB" sz="1800" kern="1200" dirty="0">
                <a:latin typeface="Arial" charset="0"/>
              </a:rPr>
              <a:t> </a:t>
            </a:r>
            <a:r>
              <a:rPr lang="en-GB" sz="1800" kern="1200" dirty="0" smtClean="0">
                <a:latin typeface="Arial" charset="0"/>
              </a:rPr>
              <a:t>   expects </a:t>
            </a:r>
            <a:r>
              <a:rPr lang="en-GB" sz="1800" kern="1200" dirty="0">
                <a:latin typeface="Arial" charset="0"/>
              </a:rPr>
              <a:t>the following</a:t>
            </a:r>
            <a:r>
              <a:rPr lang="en-GB" sz="1800" kern="1200" dirty="0" smtClean="0">
                <a:latin typeface="Arial" charset="0"/>
              </a:rPr>
              <a:t>:</a:t>
            </a:r>
          </a:p>
          <a:p>
            <a:endParaRPr lang="en-GB" sz="1800" kern="1200" dirty="0">
              <a:latin typeface="Arial" charset="0"/>
            </a:endParaRPr>
          </a:p>
          <a:p>
            <a:endParaRPr lang="en-GB" sz="1800" kern="1200" dirty="0" smtClean="0">
              <a:latin typeface="Arial" charset="0"/>
            </a:endParaRPr>
          </a:p>
          <a:p>
            <a:r>
              <a:rPr lang="en-GB" sz="1800" kern="1200" dirty="0" smtClean="0">
                <a:latin typeface="Arial" charset="0"/>
              </a:rPr>
              <a:t>Appropriate measure of progress towards complete satisfaction of performance obligation </a:t>
            </a:r>
            <a:r>
              <a:rPr lang="en-GB" sz="1800" kern="1200" dirty="0" smtClean="0">
                <a:latin typeface="Times New Roman"/>
                <a:cs typeface="Times New Roman"/>
              </a:rPr>
              <a:t>→ </a:t>
            </a:r>
            <a:r>
              <a:rPr lang="en-GB" sz="1800" kern="1200" dirty="0" smtClean="0">
                <a:latin typeface="Arial" charset="0"/>
              </a:rPr>
              <a:t>input measure, on the basis of costs incurred.</a:t>
            </a:r>
          </a:p>
          <a:p>
            <a:r>
              <a:rPr lang="en-GB" sz="1800" kern="1200" dirty="0" smtClean="0">
                <a:latin typeface="Arial" charset="0"/>
              </a:rPr>
              <a:t>End of first year: % complete </a:t>
            </a:r>
            <a:r>
              <a:rPr lang="en-GB" sz="1800" kern="1200" dirty="0" smtClean="0">
                <a:latin typeface="Times New Roman"/>
                <a:cs typeface="Times New Roman"/>
              </a:rPr>
              <a:t>→ </a:t>
            </a:r>
            <a:r>
              <a:rPr lang="en-GB" sz="1800" kern="1200" dirty="0" smtClean="0">
                <a:latin typeface="Arial" charset="0"/>
              </a:rPr>
              <a:t>60% (cost incurred to date = CU420,000).</a:t>
            </a:r>
          </a:p>
          <a:p>
            <a:r>
              <a:rPr lang="en-GB" sz="1800" kern="1200" dirty="0" smtClean="0">
                <a:latin typeface="Arial" charset="0"/>
                <a:cs typeface="Arial" charset="0"/>
              </a:rPr>
              <a:t>First quarter of second year </a:t>
            </a:r>
            <a:r>
              <a:rPr lang="en-GB" sz="1800" kern="1200" dirty="0" smtClean="0">
                <a:latin typeface="Times New Roman"/>
                <a:cs typeface="Times New Roman"/>
              </a:rPr>
              <a:t>→ </a:t>
            </a:r>
            <a:r>
              <a:rPr lang="en-GB" sz="1800" kern="1200" dirty="0" smtClean="0">
                <a:latin typeface="Arial" charset="0"/>
                <a:cs typeface="Arial" charset="0"/>
              </a:rPr>
              <a:t>contract modified: fixed consideration increased by CU150,000 and expected cost increased by CU120,000. Allowable time for bonus extended by 6 months and highly probable will not result in a significant reversal. Remaining goods and services are not distinct. </a:t>
            </a:r>
            <a:endParaRPr lang="en-GB" sz="1800" dirty="0">
              <a:cs typeface="Arial" charset="0"/>
            </a:endParaRPr>
          </a:p>
        </p:txBody>
      </p:sp>
      <p:sp>
        <p:nvSpPr>
          <p:cNvPr id="6" name="TextBox 5"/>
          <p:cNvSpPr txBox="1"/>
          <p:nvPr/>
        </p:nvSpPr>
        <p:spPr>
          <a:xfrm>
            <a:off x="1" y="6362164"/>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8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7</a:t>
            </a:fld>
            <a:endParaRPr lang="en-GB">
              <a:solidFill>
                <a:srgbClr val="5F6062"/>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2205143312"/>
              </p:ext>
            </p:extLst>
          </p:nvPr>
        </p:nvGraphicFramePr>
        <p:xfrm>
          <a:off x="5389581" y="2641612"/>
          <a:ext cx="4143951" cy="1341120"/>
        </p:xfrm>
        <a:graphic>
          <a:graphicData uri="http://schemas.openxmlformats.org/drawingml/2006/table">
            <a:tbl>
              <a:tblPr firstRow="1" bandRow="1">
                <a:tableStyleId>{5C22544A-7EE6-4342-B048-85BDC9FD1C3A}</a:tableStyleId>
              </a:tblPr>
              <a:tblGrid>
                <a:gridCol w="2419300"/>
                <a:gridCol w="1724651"/>
              </a:tblGrid>
              <a:tr h="226553">
                <a:tc>
                  <a:txBody>
                    <a:bodyPr/>
                    <a:lstStyle/>
                    <a:p>
                      <a:endParaRPr lang="en-GB" sz="1600" dirty="0"/>
                    </a:p>
                  </a:txBody>
                  <a:tcPr/>
                </a:tc>
                <a:tc>
                  <a:txBody>
                    <a:bodyPr/>
                    <a:lstStyle/>
                    <a:p>
                      <a:pPr algn="ctr"/>
                      <a:r>
                        <a:rPr lang="en-GB" sz="1600" dirty="0" smtClean="0"/>
                        <a:t>CU</a:t>
                      </a:r>
                      <a:endParaRPr lang="en-GB" sz="1600" dirty="0"/>
                    </a:p>
                  </a:txBody>
                  <a:tcPr/>
                </a:tc>
              </a:tr>
              <a:tr h="258373">
                <a:tc>
                  <a:txBody>
                    <a:bodyPr/>
                    <a:lstStyle/>
                    <a:p>
                      <a:r>
                        <a:rPr lang="en-GB" sz="1600" dirty="0" smtClean="0"/>
                        <a:t>Transaction</a:t>
                      </a:r>
                      <a:r>
                        <a:rPr lang="en-GB" sz="1600" baseline="0" dirty="0" smtClean="0"/>
                        <a:t> price</a:t>
                      </a:r>
                      <a:endParaRPr lang="en-GB" sz="1600" dirty="0"/>
                    </a:p>
                  </a:txBody>
                  <a:tcPr/>
                </a:tc>
                <a:tc>
                  <a:txBody>
                    <a:bodyPr/>
                    <a:lstStyle/>
                    <a:p>
                      <a:pPr algn="just"/>
                      <a:r>
                        <a:rPr lang="en-GB" sz="1600" dirty="0" smtClean="0"/>
                        <a:t>1,000,000</a:t>
                      </a:r>
                      <a:endParaRPr lang="en-GB" sz="1600" dirty="0"/>
                    </a:p>
                  </a:txBody>
                  <a:tcPr/>
                </a:tc>
              </a:tr>
              <a:tr h="253735">
                <a:tc>
                  <a:txBody>
                    <a:bodyPr/>
                    <a:lstStyle/>
                    <a:p>
                      <a:r>
                        <a:rPr lang="en-GB" sz="1600" dirty="0" smtClean="0"/>
                        <a:t>Expected costs</a:t>
                      </a:r>
                      <a:endParaRPr lang="en-GB" sz="1600" dirty="0"/>
                    </a:p>
                  </a:txBody>
                  <a:tcPr/>
                </a:tc>
                <a:tc>
                  <a:txBody>
                    <a:bodyPr/>
                    <a:lstStyle/>
                    <a:p>
                      <a:pPr algn="just"/>
                      <a:r>
                        <a:rPr lang="en-GB" sz="1600" dirty="0" smtClean="0"/>
                        <a:t>   700,000</a:t>
                      </a:r>
                      <a:endParaRPr lang="en-GB" sz="1600" dirty="0"/>
                    </a:p>
                  </a:txBody>
                  <a:tcPr/>
                </a:tc>
              </a:tr>
              <a:tr h="264126">
                <a:tc>
                  <a:txBody>
                    <a:bodyPr/>
                    <a:lstStyle/>
                    <a:p>
                      <a:r>
                        <a:rPr lang="en-GB" sz="1600" dirty="0" smtClean="0"/>
                        <a:t>Expected profit</a:t>
                      </a:r>
                      <a:r>
                        <a:rPr lang="en-GB" sz="1600" baseline="0" dirty="0" smtClean="0"/>
                        <a:t> (30%)</a:t>
                      </a:r>
                      <a:endParaRPr lang="en-GB" sz="1600" dirty="0"/>
                    </a:p>
                  </a:txBody>
                  <a:tcPr/>
                </a:tc>
                <a:tc>
                  <a:txBody>
                    <a:bodyPr/>
                    <a:lstStyle/>
                    <a:p>
                      <a:pPr algn="just"/>
                      <a:r>
                        <a:rPr lang="en-GB" sz="1600" dirty="0" smtClean="0"/>
                        <a:t>   300,000</a:t>
                      </a:r>
                      <a:endParaRPr lang="en-GB" sz="1600" dirty="0"/>
                    </a:p>
                  </a:txBody>
                  <a:tcPr/>
                </a:tc>
              </a:tr>
            </a:tbl>
          </a:graphicData>
        </a:graphic>
      </p:graphicFrame>
    </p:spTree>
    <p:extLst>
      <p:ext uri="{BB962C8B-B14F-4D97-AF65-F5344CB8AC3E}">
        <p14:creationId xmlns:p14="http://schemas.microsoft.com/office/powerpoint/2010/main" val="35476712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lstStyle/>
          <a:p>
            <a:r>
              <a:rPr lang="en-GB" sz="2800" b="0" dirty="0" smtClean="0"/>
              <a:t>Example 6:</a:t>
            </a:r>
            <a:r>
              <a:rPr lang="en-GB" sz="2800" b="0" baseline="30000" dirty="0" smtClean="0"/>
              <a:t>*</a:t>
            </a:r>
            <a:r>
              <a:rPr lang="en-GB" sz="2800" b="0" dirty="0" smtClean="0"/>
              <a:t>Identifying performance obligations</a:t>
            </a:r>
            <a:br>
              <a:rPr lang="en-GB" sz="2800" b="0" dirty="0" smtClean="0"/>
            </a:br>
            <a:r>
              <a:rPr lang="en-GB" sz="2800" b="0" i="1" dirty="0"/>
              <a:t>Goods and services are not distinct</a:t>
            </a:r>
            <a:endParaRPr lang="en-GB" sz="2800" b="0" i="1" dirty="0" smtClean="0"/>
          </a:p>
        </p:txBody>
      </p:sp>
      <p:sp>
        <p:nvSpPr>
          <p:cNvPr id="6147" name="Rectangle 14"/>
          <p:cNvSpPr>
            <a:spLocks noGrp="1" noChangeArrowheads="1"/>
          </p:cNvSpPr>
          <p:nvPr>
            <p:ph type="body" idx="1"/>
          </p:nvPr>
        </p:nvSpPr>
        <p:spPr>
          <a:xfrm>
            <a:off x="272483" y="1268760"/>
            <a:ext cx="9217023" cy="5039965"/>
          </a:xfrm>
        </p:spPr>
        <p:txBody>
          <a:bodyPr/>
          <a:lstStyle/>
          <a:p>
            <a:r>
              <a:rPr lang="en-GB" sz="2400" kern="1200" dirty="0" smtClean="0">
                <a:latin typeface="Arial" charset="0"/>
              </a:rPr>
              <a:t>A contractor </a:t>
            </a:r>
            <a:r>
              <a:rPr lang="en-GB" sz="2400" kern="1200" dirty="0">
                <a:latin typeface="Arial" charset="0"/>
              </a:rPr>
              <a:t>enters into a contract to build a hospital for a customer. </a:t>
            </a:r>
            <a:endParaRPr lang="en-GB" sz="2400" kern="1200" dirty="0" smtClean="0">
              <a:latin typeface="Arial" charset="0"/>
            </a:endParaRPr>
          </a:p>
          <a:p>
            <a:r>
              <a:rPr lang="en-GB" sz="2400" kern="1200" dirty="0" smtClean="0">
                <a:latin typeface="Arial" charset="0"/>
              </a:rPr>
              <a:t>The contractor is </a:t>
            </a:r>
            <a:r>
              <a:rPr lang="en-GB" sz="2400" kern="1200" dirty="0">
                <a:latin typeface="Arial" charset="0"/>
              </a:rPr>
              <a:t>responsible for the overall management of the project and identifies various goods and services to be provided, including engineering, site clearance, foundation, procurement, construction of the structure, piping and wiring, installation of equipment and finishing</a:t>
            </a:r>
            <a:r>
              <a:rPr lang="en-GB" sz="2400" kern="1200" dirty="0" smtClean="0">
                <a:latin typeface="Arial" charset="0"/>
              </a:rPr>
              <a:t>.</a:t>
            </a:r>
          </a:p>
          <a:p>
            <a:r>
              <a:rPr lang="en-GB" sz="2400" kern="1200" dirty="0" smtClean="0">
                <a:latin typeface="Arial" charset="0"/>
              </a:rPr>
              <a:t>The contractor or competitors regularly sells many of these goods and services separately to other customers.</a:t>
            </a:r>
          </a:p>
          <a:p>
            <a:r>
              <a:rPr lang="en-GB" sz="2400" kern="1200" dirty="0" smtClean="0">
                <a:latin typeface="Arial" charset="0"/>
              </a:rPr>
              <a:t>The customer could generate economic benefit from the individual goods and services by using, consuming, selling or holding those goods or services.</a:t>
            </a: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10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8</a:t>
            </a:fld>
            <a:endParaRPr lang="en-GB">
              <a:solidFill>
                <a:srgbClr val="5F6062"/>
              </a:solidFill>
            </a:endParaRPr>
          </a:p>
        </p:txBody>
      </p:sp>
    </p:spTree>
    <p:extLst>
      <p:ext uri="{BB962C8B-B14F-4D97-AF65-F5344CB8AC3E}">
        <p14:creationId xmlns:p14="http://schemas.microsoft.com/office/powerpoint/2010/main" val="40948530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Grp="1" noChangeArrowheads="1"/>
          </p:cNvSpPr>
          <p:nvPr>
            <p:ph type="title"/>
          </p:nvPr>
        </p:nvSpPr>
        <p:spPr>
          <a:xfrm>
            <a:off x="344490" y="182563"/>
            <a:ext cx="8208912" cy="792162"/>
          </a:xfrm>
        </p:spPr>
        <p:txBody>
          <a:bodyPr>
            <a:normAutofit/>
          </a:bodyPr>
          <a:lstStyle/>
          <a:p>
            <a:r>
              <a:rPr lang="en-GB" sz="2800" b="0" dirty="0" smtClean="0"/>
              <a:t>Example 7:</a:t>
            </a:r>
            <a:r>
              <a:rPr lang="en-GB" sz="2800" b="0" baseline="30000" dirty="0" smtClean="0"/>
              <a:t>*</a:t>
            </a:r>
            <a:r>
              <a:rPr lang="en-GB" sz="2800" b="0" dirty="0" smtClean="0"/>
              <a:t>Identifying performance obligations</a:t>
            </a:r>
            <a:br>
              <a:rPr lang="en-GB" sz="2800" b="0" dirty="0" smtClean="0"/>
            </a:br>
            <a:r>
              <a:rPr lang="en-GB" sz="2800" b="0" i="1" dirty="0"/>
              <a:t>Determining whether goods or services are distinct</a:t>
            </a:r>
            <a:endParaRPr lang="en-GB" sz="2800" b="0" i="1" dirty="0" smtClean="0"/>
          </a:p>
        </p:txBody>
      </p:sp>
      <p:sp>
        <p:nvSpPr>
          <p:cNvPr id="6147" name="Rectangle 14"/>
          <p:cNvSpPr>
            <a:spLocks noGrp="1" noChangeArrowheads="1"/>
          </p:cNvSpPr>
          <p:nvPr>
            <p:ph type="body" idx="1"/>
          </p:nvPr>
        </p:nvSpPr>
        <p:spPr>
          <a:xfrm>
            <a:off x="272483" y="1052736"/>
            <a:ext cx="9217023" cy="5039965"/>
          </a:xfrm>
        </p:spPr>
        <p:txBody>
          <a:bodyPr>
            <a:normAutofit lnSpcReduction="10000"/>
          </a:bodyPr>
          <a:lstStyle/>
          <a:p>
            <a:pPr marL="0" indent="0">
              <a:buNone/>
            </a:pPr>
            <a:r>
              <a:rPr lang="en-GB" sz="2200" i="1" dirty="0"/>
              <a:t>Case A—Distinct goods or </a:t>
            </a:r>
            <a:r>
              <a:rPr lang="en-GB" sz="2200" i="1" dirty="0" smtClean="0"/>
              <a:t>services</a:t>
            </a:r>
          </a:p>
          <a:p>
            <a:r>
              <a:rPr lang="en-GB" sz="2200" kern="1200" dirty="0" smtClean="0">
                <a:latin typeface="Arial" charset="0"/>
              </a:rPr>
              <a:t>A software developer </a:t>
            </a:r>
            <a:r>
              <a:rPr lang="en-GB" sz="2200" kern="1200" dirty="0">
                <a:latin typeface="Arial" charset="0"/>
              </a:rPr>
              <a:t>enters into a contract with a customer to transfer a software licence, perform an installation service and </a:t>
            </a:r>
            <a:r>
              <a:rPr lang="en-GB" sz="2200" kern="1200" dirty="0" smtClean="0">
                <a:latin typeface="Arial" charset="0"/>
              </a:rPr>
              <a:t>provide unspecified </a:t>
            </a:r>
            <a:r>
              <a:rPr lang="en-GB" sz="2200" kern="1200" dirty="0">
                <a:latin typeface="Arial" charset="0"/>
              </a:rPr>
              <a:t>software updates and technical support (online and telephone) for a two-year period. </a:t>
            </a:r>
            <a:endParaRPr lang="en-GB" sz="2200" kern="1200" dirty="0" smtClean="0">
              <a:latin typeface="Arial" charset="0"/>
            </a:endParaRPr>
          </a:p>
          <a:p>
            <a:r>
              <a:rPr lang="en-GB" sz="2200" kern="1200" dirty="0" smtClean="0">
                <a:latin typeface="Arial" charset="0"/>
              </a:rPr>
              <a:t>The </a:t>
            </a:r>
            <a:r>
              <a:rPr lang="en-GB" sz="2200" kern="1200" dirty="0">
                <a:latin typeface="Arial" charset="0"/>
              </a:rPr>
              <a:t>entity sells the licence, installation service and technical support separately. </a:t>
            </a:r>
            <a:endParaRPr lang="en-GB" sz="2200" kern="1200" dirty="0" smtClean="0">
              <a:latin typeface="Arial" charset="0"/>
            </a:endParaRPr>
          </a:p>
          <a:p>
            <a:r>
              <a:rPr lang="en-GB" sz="2200" kern="1200" dirty="0" smtClean="0">
                <a:latin typeface="Arial" charset="0"/>
              </a:rPr>
              <a:t>The </a:t>
            </a:r>
            <a:r>
              <a:rPr lang="en-GB" sz="2200" kern="1200" dirty="0">
                <a:latin typeface="Arial" charset="0"/>
              </a:rPr>
              <a:t>installation service includes changing the web screen for each type of user (for example, marketing, inventory management and information technology). </a:t>
            </a:r>
            <a:endParaRPr lang="en-GB" sz="2200" kern="1200" dirty="0" smtClean="0">
              <a:latin typeface="Arial" charset="0"/>
            </a:endParaRPr>
          </a:p>
          <a:p>
            <a:r>
              <a:rPr lang="en-GB" sz="2200" kern="1200" dirty="0" smtClean="0">
                <a:latin typeface="Arial" charset="0"/>
              </a:rPr>
              <a:t>The </a:t>
            </a:r>
            <a:r>
              <a:rPr lang="en-GB" sz="2200" kern="1200" dirty="0">
                <a:latin typeface="Arial" charset="0"/>
              </a:rPr>
              <a:t>installation service is routinely performed by other entities and does not significantly modify the software. </a:t>
            </a:r>
            <a:endParaRPr lang="en-GB" sz="2200" kern="1200" dirty="0" smtClean="0">
              <a:latin typeface="Arial" charset="0"/>
            </a:endParaRPr>
          </a:p>
          <a:p>
            <a:r>
              <a:rPr lang="en-GB" sz="2200" kern="1200" dirty="0" smtClean="0">
                <a:latin typeface="Arial" charset="0"/>
              </a:rPr>
              <a:t>The </a:t>
            </a:r>
            <a:r>
              <a:rPr lang="en-GB" sz="2200" kern="1200" dirty="0">
                <a:latin typeface="Arial" charset="0"/>
              </a:rPr>
              <a:t>software remains functional without the updates and the technical support</a:t>
            </a:r>
            <a:r>
              <a:rPr lang="en-GB" sz="2200" kern="1200" dirty="0" smtClean="0">
                <a:latin typeface="Arial" charset="0"/>
              </a:rPr>
              <a:t>.</a:t>
            </a:r>
            <a:endParaRPr lang="en-GB" sz="2200" kern="1200" dirty="0">
              <a:latin typeface="Arial" charset="0"/>
            </a:endParaRPr>
          </a:p>
        </p:txBody>
      </p:sp>
      <p:sp>
        <p:nvSpPr>
          <p:cNvPr id="6" name="TextBox 5"/>
          <p:cNvSpPr txBox="1"/>
          <p:nvPr/>
        </p:nvSpPr>
        <p:spPr>
          <a:xfrm>
            <a:off x="1" y="6309320"/>
            <a:ext cx="4448945" cy="523220"/>
          </a:xfrm>
          <a:prstGeom prst="rect">
            <a:avLst/>
          </a:prstGeom>
          <a:noFill/>
        </p:spPr>
        <p:txBody>
          <a:bodyPr wrap="square" rtlCol="0">
            <a:spAutoFit/>
          </a:bodyP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defTabSz="914400"/>
            <a:r>
              <a:rPr lang="en-US" sz="1400" baseline="30000" dirty="0" smtClean="0">
                <a:solidFill>
                  <a:srgbClr val="5F6062"/>
                </a:solidFill>
              </a:rPr>
              <a:t>*</a:t>
            </a:r>
            <a:r>
              <a:rPr lang="en-US" sz="1400" dirty="0" smtClean="0">
                <a:solidFill>
                  <a:srgbClr val="5F6062"/>
                </a:solidFill>
              </a:rPr>
              <a:t> Refer to Example 11 of IFRS 15 </a:t>
            </a:r>
            <a:r>
              <a:rPr lang="en-US" sz="1400" i="1" dirty="0" smtClean="0">
                <a:solidFill>
                  <a:srgbClr val="5F6062"/>
                </a:solidFill>
              </a:rPr>
              <a:t>Revenue from Contracts with Customers</a:t>
            </a:r>
            <a:endParaRPr lang="en-US" sz="1400" i="1" dirty="0">
              <a:solidFill>
                <a:srgbClr val="5F6062"/>
              </a:solidFill>
            </a:endParaRPr>
          </a:p>
        </p:txBody>
      </p:sp>
      <p:sp>
        <p:nvSpPr>
          <p:cNvPr id="2" name="Footer Placeholder 1"/>
          <p:cNvSpPr>
            <a:spLocks noGrp="1"/>
          </p:cNvSpPr>
          <p:nvPr>
            <p:ph type="ftr" sz="quarter" idx="10"/>
          </p:nvPr>
        </p:nvSpPr>
        <p:spPr/>
        <p:txBody>
          <a:bodyPr/>
          <a:lstStyle/>
          <a:p>
            <a:r>
              <a:rPr lang="pt-BR" dirty="0" smtClean="0"/>
              <a:t>©  IFRS Foundation</a:t>
            </a:r>
            <a:endParaRPr lang="pt-BR" dirty="0"/>
          </a:p>
        </p:txBody>
      </p:sp>
      <p:sp>
        <p:nvSpPr>
          <p:cNvPr id="4" name="Slide Number Placeholder 3"/>
          <p:cNvSpPr>
            <a:spLocks noGrp="1"/>
          </p:cNvSpPr>
          <p:nvPr>
            <p:ph type="sldNum" sz="quarter" idx="11"/>
          </p:nvPr>
        </p:nvSpPr>
        <p:spPr/>
        <p:txBody>
          <a:bodyPr/>
          <a:lstStyle/>
          <a:p>
            <a:fld id="{5460A3FB-9367-40CD-AEB5-97AD27462D7E}" type="slidenum">
              <a:rPr lang="en-GB" smtClean="0">
                <a:solidFill>
                  <a:srgbClr val="5F6062"/>
                </a:solidFill>
              </a:rPr>
              <a:pPr/>
              <a:t>9</a:t>
            </a:fld>
            <a:endParaRPr lang="en-GB">
              <a:solidFill>
                <a:srgbClr val="5F6062"/>
              </a:solidFill>
            </a:endParaRPr>
          </a:p>
        </p:txBody>
      </p:sp>
    </p:spTree>
    <p:extLst>
      <p:ext uri="{BB962C8B-B14F-4D97-AF65-F5344CB8AC3E}">
        <p14:creationId xmlns:p14="http://schemas.microsoft.com/office/powerpoint/2010/main" val="34486144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resentation2_SIMb">
  <a:themeElements>
    <a:clrScheme name="Default Design 15">
      <a:dk1>
        <a:srgbClr val="5F6062"/>
      </a:dk1>
      <a:lt1>
        <a:srgbClr val="FFFFFF"/>
      </a:lt1>
      <a:dk2>
        <a:srgbClr val="1D3766"/>
      </a:dk2>
      <a:lt2>
        <a:srgbClr val="B31E3B"/>
      </a:lt2>
      <a:accent1>
        <a:srgbClr val="4184A9"/>
      </a:accent1>
      <a:accent2>
        <a:srgbClr val="B3AA7E"/>
      </a:accent2>
      <a:accent3>
        <a:srgbClr val="FFFFFF"/>
      </a:accent3>
      <a:accent4>
        <a:srgbClr val="505153"/>
      </a:accent4>
      <a:accent5>
        <a:srgbClr val="B0C2D1"/>
      </a:accent5>
      <a:accent6>
        <a:srgbClr val="A29A72"/>
      </a:accent6>
      <a:hlink>
        <a:srgbClr val="CE7019"/>
      </a:hlink>
      <a:folHlink>
        <a:srgbClr val="8DA38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4184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anchor="ctr"/>
      <a:lstStyle>
        <a:defPPr algn="ctr">
          <a:defRPr sz="2400" dirty="0">
            <a:solidFill>
              <a:schemeClr val="bg1"/>
            </a:solidFill>
          </a:defRPr>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5F6062"/>
        </a:dk1>
        <a:lt1>
          <a:srgbClr val="FFFFFF"/>
        </a:lt1>
        <a:dk2>
          <a:srgbClr val="1D3766"/>
        </a:dk2>
        <a:lt2>
          <a:srgbClr val="B31E3B"/>
        </a:lt2>
        <a:accent1>
          <a:srgbClr val="4F7033"/>
        </a:accent1>
        <a:accent2>
          <a:srgbClr val="7EB0CD"/>
        </a:accent2>
        <a:accent3>
          <a:srgbClr val="FFFFFF"/>
        </a:accent3>
        <a:accent4>
          <a:srgbClr val="505153"/>
        </a:accent4>
        <a:accent5>
          <a:srgbClr val="B2BBAD"/>
        </a:accent5>
        <a:accent6>
          <a:srgbClr val="729FBA"/>
        </a:accent6>
        <a:hlink>
          <a:srgbClr val="B3AA7E"/>
        </a:hlink>
        <a:folHlink>
          <a:srgbClr val="CE7019"/>
        </a:folHlink>
      </a:clrScheme>
      <a:clrMap bg1="lt1" tx1="dk1" bg2="lt2" tx2="dk2" accent1="accent1" accent2="accent2" accent3="accent3" accent4="accent4" accent5="accent5" accent6="accent6" hlink="hlink" folHlink="folHlink"/>
    </a:extraClrScheme>
    <a:extraClrScheme>
      <a:clrScheme name="Default Design 14">
        <a:dk1>
          <a:srgbClr val="5F6062"/>
        </a:dk1>
        <a:lt1>
          <a:srgbClr val="FFFFFF"/>
        </a:lt1>
        <a:dk2>
          <a:srgbClr val="78496A"/>
        </a:dk2>
        <a:lt2>
          <a:srgbClr val="B31E3B"/>
        </a:lt2>
        <a:accent1>
          <a:srgbClr val="4F7033"/>
        </a:accent1>
        <a:accent2>
          <a:srgbClr val="7EB0CD"/>
        </a:accent2>
        <a:accent3>
          <a:srgbClr val="FFFFFF"/>
        </a:accent3>
        <a:accent4>
          <a:srgbClr val="505153"/>
        </a:accent4>
        <a:accent5>
          <a:srgbClr val="B2BBAD"/>
        </a:accent5>
        <a:accent6>
          <a:srgbClr val="729FBA"/>
        </a:accent6>
        <a:hlink>
          <a:srgbClr val="B3AA7E"/>
        </a:hlink>
        <a:folHlink>
          <a:srgbClr val="CE7019"/>
        </a:folHlink>
      </a:clrScheme>
      <a:clrMap bg1="lt1" tx1="dk1" bg2="lt2" tx2="dk2" accent1="accent1" accent2="accent2" accent3="accent3" accent4="accent4" accent5="accent5" accent6="accent6" hlink="hlink" folHlink="folHlink"/>
    </a:extraClrScheme>
    <a:extraClrScheme>
      <a:clrScheme name="Default Design 15">
        <a:dk1>
          <a:srgbClr val="5F6062"/>
        </a:dk1>
        <a:lt1>
          <a:srgbClr val="FFFFFF"/>
        </a:lt1>
        <a:dk2>
          <a:srgbClr val="1D3766"/>
        </a:dk2>
        <a:lt2>
          <a:srgbClr val="B31E3B"/>
        </a:lt2>
        <a:accent1>
          <a:srgbClr val="4184A9"/>
        </a:accent1>
        <a:accent2>
          <a:srgbClr val="B3AA7E"/>
        </a:accent2>
        <a:accent3>
          <a:srgbClr val="FFFFFF"/>
        </a:accent3>
        <a:accent4>
          <a:srgbClr val="505153"/>
        </a:accent4>
        <a:accent5>
          <a:srgbClr val="B0C2D1"/>
        </a:accent5>
        <a:accent6>
          <a:srgbClr val="A29A72"/>
        </a:accent6>
        <a:hlink>
          <a:srgbClr val="CE7019"/>
        </a:hlink>
        <a:folHlink>
          <a:srgbClr val="8DA381"/>
        </a:folHlink>
      </a:clrScheme>
      <a:clrMap bg1="lt1" tx1="dk1" bg2="lt2" tx2="dk2" accent1="accent1" accent2="accent2" accent3="accent3" accent4="accent4" accent5="accent5" accent6="accent6" hlink="hlink" folHlink="folHlink"/>
    </a:extraClrScheme>
    <a:extraClrScheme>
      <a:clrScheme name="final-IASB_PPT_template_2010 1">
        <a:dk1>
          <a:srgbClr val="5F6062"/>
        </a:dk1>
        <a:lt1>
          <a:srgbClr val="FFFFFF"/>
        </a:lt1>
        <a:dk2>
          <a:srgbClr val="78496A"/>
        </a:dk2>
        <a:lt2>
          <a:srgbClr val="B31E3B"/>
        </a:lt2>
        <a:accent1>
          <a:srgbClr val="4F7033"/>
        </a:accent1>
        <a:accent2>
          <a:srgbClr val="7EB0CD"/>
        </a:accent2>
        <a:accent3>
          <a:srgbClr val="FFFFFF"/>
        </a:accent3>
        <a:accent4>
          <a:srgbClr val="505153"/>
        </a:accent4>
        <a:accent5>
          <a:srgbClr val="B2BBAD"/>
        </a:accent5>
        <a:accent6>
          <a:srgbClr val="729FBA"/>
        </a:accent6>
        <a:hlink>
          <a:srgbClr val="B3AA7E"/>
        </a:hlink>
        <a:folHlink>
          <a:srgbClr val="CE701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443</TotalTime>
  <Words>20150</Words>
  <Application>Microsoft Macintosh PowerPoint</Application>
  <PresentationFormat>A4 Paper (210x297 mm)</PresentationFormat>
  <Paragraphs>1191</Paragraphs>
  <Slides>42</Slides>
  <Notes>42</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Presentation2_SIMb</vt:lpstr>
      <vt:lpstr>A86045 Accounting and Financial Reporting</vt:lpstr>
      <vt:lpstr>Disclaimer and allowed use</vt:lpstr>
      <vt:lpstr>Example 1:* Identifying the contract Collectability of the consideration</vt:lpstr>
      <vt:lpstr>Example 2:* Identifying the contract Consideration is not the stated price—implicit price concession</vt:lpstr>
      <vt:lpstr>Example 3:* Contract modifications Modification of a contract for goods</vt:lpstr>
      <vt:lpstr>Example 4:* Contract modifications Change in the transaction price after a contract modification</vt:lpstr>
      <vt:lpstr>Example 5:* Contract modifications Modification resulting in a cumulative catch-up adjustment to revenue</vt:lpstr>
      <vt:lpstr>Example 6:*Identifying performance obligations Goods and services are not distinct</vt:lpstr>
      <vt:lpstr>Example 7:*Identifying performance obligations Determining whether goods or services are distinct</vt:lpstr>
      <vt:lpstr>Example 8:*Identifying performance obligations Determining whether goods or services are distinct</vt:lpstr>
      <vt:lpstr>Example 9:* Variable consideration Estimating variable consideration</vt:lpstr>
      <vt:lpstr>Example 10:* Constraining estimates of variable consideration Volume discount incentive</vt:lpstr>
      <vt:lpstr>Example 11:* The existence of a significant financing component in the contract Significant financing component and right of return</vt:lpstr>
      <vt:lpstr>Example 12:* The existence of a significant financing component in the contract Withheld payments on a long-term contract</vt:lpstr>
      <vt:lpstr>Example 13:* The existence of a significant financing component in the contract Advance payment and assessment of the discount rate</vt:lpstr>
      <vt:lpstr>Example 14:* Non-cash consideration Entitlement to non-cash consideration</vt:lpstr>
      <vt:lpstr>Example 15:* Consideration payable to a customer Consideration payable to a customer</vt:lpstr>
      <vt:lpstr>Example 16:* Allocating the transaction price to performance obligations Allocation methodology</vt:lpstr>
      <vt:lpstr>Example 17:* Performance obligations satisfied over time  Customer simultaneously receives and consumes the benefits</vt:lpstr>
      <vt:lpstr>Example 18:* Performance obligations satisfied over time  Enforceable right to payment for performance completed to date</vt:lpstr>
      <vt:lpstr>Example 19:* Performance obligations satisfied over time  Assessing whether a performance obligation is satisfied at a point in time or over time</vt:lpstr>
      <vt:lpstr>Example 20:*Measuring progress towards complete satisfaction of a performance obligation Measuring progress when making goods or services available</vt:lpstr>
      <vt:lpstr>Example 21:*Measuring progress towards complete satisfaction of a performance obligation Uninstalled materials</vt:lpstr>
      <vt:lpstr>Example 22:* Contract costs Incremental costs of obtaining a contract</vt:lpstr>
      <vt:lpstr>Example 23:* Contract costs Costs that give rise to an asset</vt:lpstr>
      <vt:lpstr>Example 24:* Presentation Contract liability and receivable</vt:lpstr>
      <vt:lpstr>Example 25:* Presentation Contract asset recognised for the entity’s performance</vt:lpstr>
      <vt:lpstr>Example 26:* DISCLOSURE Disaggregation of revenue—quantitative disclosure</vt:lpstr>
      <vt:lpstr>Example 27:*  Sale with a right of return</vt:lpstr>
      <vt:lpstr>Example 28:* Warranties</vt:lpstr>
      <vt:lpstr>Example 29:* Principal versus agent  Arranging for the provision of goods or services (entity is an agent)</vt:lpstr>
      <vt:lpstr>Example 30:* Principal versus agent  Promise to provide goods or services (entity is a principal)</vt:lpstr>
      <vt:lpstr>Example 31:* Customer options for additional goods or services Option that provides the customer with a material right (discount voucher)</vt:lpstr>
      <vt:lpstr>Example 32:* Customer options for additional goods or services Option that does not provide the customer with a material right (additional goods or services)</vt:lpstr>
      <vt:lpstr>Example 33:* Customer options for additional goods or services Customer loyalty programme</vt:lpstr>
      <vt:lpstr>Example 34:* Non-refundable upfront fees Non-refundable upfront fee</vt:lpstr>
      <vt:lpstr>Example 35:* Licensing Licence of intellectual property</vt:lpstr>
      <vt:lpstr>Example 36:* Licensing Identifying a distinct licence</vt:lpstr>
      <vt:lpstr>Example 37:* Licensing Access to intellectual property</vt:lpstr>
      <vt:lpstr>Example 38:* Licensing Right to use intellectual property</vt:lpstr>
      <vt:lpstr>Example 39:* Repurchase agreements  Repurchase agreements</vt:lpstr>
      <vt:lpstr>Example 40:* Bill-and-hold arrangements Bill-and-hold arrangements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Smith</dc:creator>
  <cp:lastModifiedBy>Paul Smith</cp:lastModifiedBy>
  <cp:revision>6</cp:revision>
  <cp:lastPrinted>2017-03-07T07:26:50Z</cp:lastPrinted>
  <dcterms:created xsi:type="dcterms:W3CDTF">2017-03-07T06:51:45Z</dcterms:created>
  <dcterms:modified xsi:type="dcterms:W3CDTF">2017-03-07T14:15:45Z</dcterms:modified>
</cp:coreProperties>
</file>