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2CA0-5879-2C40-8314-5B09E42A74C1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A3BC-24B6-5041-BA65-AD7E091B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A732-F93C-574E-9EF0-BC7C6070B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5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0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2270" y="274638"/>
            <a:ext cx="6984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4143-CA98-F14B-99D5-2229028D7645}" type="datetimeFigureOut">
              <a:rPr lang="en-US" smtClean="0"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3A34-C540-464F-BBFB-5DB0C460E4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57" y="14036"/>
            <a:ext cx="1641032" cy="1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ifrs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81" y="1964766"/>
            <a:ext cx="8262471" cy="1747744"/>
          </a:xfrm>
        </p:spPr>
        <p:txBody>
          <a:bodyPr>
            <a:normAutofit/>
          </a:bodyPr>
          <a:lstStyle/>
          <a:p>
            <a:r>
              <a:rPr lang="en-US" dirty="0" smtClean="0"/>
              <a:t>A86045 Accounting and Financial Reporting (2017/2018)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1</a:t>
            </a:r>
          </a:p>
          <a:p>
            <a:r>
              <a:rPr lang="en-US" dirty="0" smtClean="0"/>
              <a:t>Financial reporting under IFRS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450" y="5816756"/>
            <a:ext cx="291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G. Smith B.A., F.C.A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43" y="238136"/>
            <a:ext cx="1641032" cy="1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Session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0486" y="2028139"/>
            <a:ext cx="5156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At the end of this session students will be able to: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3366FF"/>
                </a:solidFill>
              </a:rPr>
              <a:t>Understand</a:t>
            </a:r>
            <a:r>
              <a:rPr lang="en-US" i="1" dirty="0" smtClean="0"/>
              <a:t> why there is a need for consistent international financial reporting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Be able to </a:t>
            </a:r>
            <a:r>
              <a:rPr lang="en-US" b="1" i="1" dirty="0" smtClean="0">
                <a:solidFill>
                  <a:srgbClr val="3366FF"/>
                </a:solidFill>
              </a:rPr>
              <a:t>identify</a:t>
            </a:r>
            <a:r>
              <a:rPr lang="en-US" i="1" dirty="0" smtClean="0"/>
              <a:t> the international accounting standards currently in force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3366FF"/>
                </a:solidFill>
              </a:rPr>
              <a:t>Know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i="1" dirty="0" smtClean="0"/>
              <a:t>what the 5 components of financials statements required by IAS1 are, the alternate presentations available for these and, understand the purpose of each of these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3366FF"/>
                </a:solidFill>
              </a:rPr>
              <a:t>Understand</a:t>
            </a:r>
            <a:r>
              <a:rPr lang="en-US" i="1" dirty="0" smtClean="0"/>
              <a:t> how the financial statements interlink with each other.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052" y="274638"/>
            <a:ext cx="64727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Accounting Standards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62796"/>
              </p:ext>
            </p:extLst>
          </p:nvPr>
        </p:nvGraphicFramePr>
        <p:xfrm>
          <a:off x="1089339" y="2245972"/>
          <a:ext cx="7325418" cy="293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03"/>
                <a:gridCol w="1220903"/>
                <a:gridCol w="1220903"/>
                <a:gridCol w="1220903"/>
                <a:gridCol w="1220903"/>
                <a:gridCol w="1220903"/>
              </a:tblGrid>
              <a:tr h="402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2010</a:t>
                      </a:r>
                    </a:p>
                  </a:txBody>
                  <a:tcPr/>
                </a:tc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 168</a:t>
                      </a:r>
                    </a:p>
                    <a:p>
                      <a:r>
                        <a:rPr lang="en-US" sz="1400" dirty="0" smtClean="0"/>
                        <a:t>Codification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SSAP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SSAP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SSAP 25</a:t>
                      </a:r>
                    </a:p>
                    <a:p>
                      <a:r>
                        <a:rPr lang="en-US" sz="1400" dirty="0" smtClean="0"/>
                        <a:t>FRS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FRS 5</a:t>
                      </a:r>
                      <a:endParaRPr lang="en-US" sz="1400" dirty="0"/>
                    </a:p>
                  </a:txBody>
                  <a:tcPr/>
                </a:tc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IAS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IAS 41</a:t>
                      </a:r>
                    </a:p>
                    <a:p>
                      <a:r>
                        <a:rPr lang="en-US" sz="1400" dirty="0" smtClean="0"/>
                        <a:t>IFRS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IFRS 16</a:t>
                      </a:r>
                    </a:p>
                  </a:txBody>
                  <a:tcPr/>
                </a:tc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 &amp; VII</a:t>
                      </a:r>
                    </a:p>
                    <a:p>
                      <a:r>
                        <a:rPr lang="en-US" sz="1400" dirty="0" smtClean="0"/>
                        <a:t>Directives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IFRS Endorsed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 smtClean="0"/>
                        <a:t>OIC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OIC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OIC 32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45668" y="2818589"/>
            <a:ext cx="3174132" cy="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61359" y="3029134"/>
            <a:ext cx="1324356" cy="2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93209" y="3348348"/>
            <a:ext cx="19220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9509" y="3531726"/>
            <a:ext cx="3056206" cy="6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70961" y="3850939"/>
            <a:ext cx="3248839" cy="1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4061485"/>
            <a:ext cx="1732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03982" y="4564076"/>
            <a:ext cx="1181733" cy="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54475"/>
              </p:ext>
            </p:extLst>
          </p:nvPr>
        </p:nvGraphicFramePr>
        <p:xfrm>
          <a:off x="1140983" y="5216087"/>
          <a:ext cx="727377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96"/>
                <a:gridCol w="1212296"/>
                <a:gridCol w="1212296"/>
                <a:gridCol w="1212296"/>
                <a:gridCol w="1212296"/>
                <a:gridCol w="1212296"/>
              </a:tblGrid>
              <a:tr h="51136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Self-regulated</a:t>
                      </a:r>
                      <a:r>
                        <a:rPr lang="en-US" sz="1200" baseline="0" dirty="0" smtClean="0"/>
                        <a:t> professions.</a:t>
                      </a:r>
                    </a:p>
                    <a:p>
                      <a:r>
                        <a:rPr lang="en-US" sz="1200" dirty="0" smtClean="0"/>
                        <a:t>Mainly national standards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inflation</a:t>
                      </a:r>
                    </a:p>
                    <a:p>
                      <a:r>
                        <a:rPr lang="en-US" sz="1200" dirty="0" smtClean="0"/>
                        <a:t>Growth in capital markets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Hi-tech, Dotcom boom</a:t>
                      </a:r>
                    </a:p>
                    <a:p>
                      <a:r>
                        <a:rPr lang="en-US" sz="1200" dirty="0" smtClean="0"/>
                        <a:t>Private equity</a:t>
                      </a:r>
                    </a:p>
                    <a:p>
                      <a:r>
                        <a:rPr lang="en-US" sz="1200" dirty="0" smtClean="0"/>
                        <a:t>Globalization</a:t>
                      </a:r>
                    </a:p>
                    <a:p>
                      <a:r>
                        <a:rPr lang="en-US" sz="1200" dirty="0" smtClean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Financial engineering</a:t>
                      </a:r>
                    </a:p>
                    <a:p>
                      <a:r>
                        <a:rPr lang="en-US" sz="1200" dirty="0" smtClean="0"/>
                        <a:t>Financial Crash</a:t>
                      </a:r>
                    </a:p>
                    <a:p>
                      <a:r>
                        <a:rPr lang="en-US" sz="1200" dirty="0" smtClean="0"/>
                        <a:t>Regulation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Governments search for revenues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458655" y="4898274"/>
            <a:ext cx="1732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420" y="274638"/>
            <a:ext cx="645738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development of accounting standards– a response to the evolution of business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684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Cash accounting</a:t>
            </a:r>
          </a:p>
          <a:p>
            <a:r>
              <a:rPr lang="en-US" sz="1800" dirty="0" smtClean="0"/>
              <a:t>Accruals accounting</a:t>
            </a:r>
          </a:p>
          <a:p>
            <a:r>
              <a:rPr lang="en-US" sz="1800" dirty="0" smtClean="0"/>
              <a:t>Mergers and </a:t>
            </a:r>
            <a:r>
              <a:rPr lang="en-US" sz="1800" dirty="0"/>
              <a:t>acquisitions/Joint </a:t>
            </a:r>
            <a:r>
              <a:rPr lang="en-US" sz="1800" dirty="0" smtClean="0"/>
              <a:t>ventures</a:t>
            </a:r>
          </a:p>
          <a:p>
            <a:r>
              <a:rPr lang="en-US" sz="1800" dirty="0" smtClean="0"/>
              <a:t>International trade/Barter arrangements</a:t>
            </a:r>
          </a:p>
          <a:p>
            <a:r>
              <a:rPr lang="en-US" sz="1800" dirty="0" smtClean="0"/>
              <a:t>International stakeholders</a:t>
            </a:r>
          </a:p>
          <a:p>
            <a:r>
              <a:rPr lang="en-US" sz="1800" dirty="0" smtClean="0"/>
              <a:t>Inflation/hyperinflation</a:t>
            </a:r>
          </a:p>
          <a:p>
            <a:r>
              <a:rPr lang="en-US" sz="1800" dirty="0" smtClean="0"/>
              <a:t>Foreign investments/Operations/Cross-border acquisitions</a:t>
            </a:r>
          </a:p>
          <a:p>
            <a:r>
              <a:rPr lang="en-US" sz="1800" dirty="0" smtClean="0"/>
              <a:t>Investment incentives by Government</a:t>
            </a:r>
          </a:p>
          <a:p>
            <a:r>
              <a:rPr lang="en-US" sz="1800" dirty="0" smtClean="0"/>
              <a:t>Venture capital/Private Equity</a:t>
            </a:r>
          </a:p>
          <a:p>
            <a:r>
              <a:rPr lang="en-US" sz="1800" dirty="0" smtClean="0"/>
              <a:t>Diversification/Conglomerates</a:t>
            </a:r>
          </a:p>
          <a:p>
            <a:r>
              <a:rPr lang="en-US" sz="1800" dirty="0" smtClean="0"/>
              <a:t>Leasing</a:t>
            </a:r>
          </a:p>
          <a:p>
            <a:r>
              <a:rPr lang="en-US" sz="1800" dirty="0" smtClean="0"/>
              <a:t>Global Capital </a:t>
            </a:r>
            <a:r>
              <a:rPr lang="en-US" sz="1800" dirty="0"/>
              <a:t>Markets/Corporate Finance</a:t>
            </a:r>
            <a:endParaRPr lang="en-US" sz="1800" dirty="0" smtClean="0"/>
          </a:p>
          <a:p>
            <a:r>
              <a:rPr lang="en-US" sz="1800" dirty="0" smtClean="0"/>
              <a:t>Pensions and OPEBS</a:t>
            </a:r>
          </a:p>
          <a:p>
            <a:r>
              <a:rPr lang="en-US" sz="1800" dirty="0" smtClean="0"/>
              <a:t>Stock options</a:t>
            </a:r>
          </a:p>
          <a:p>
            <a:r>
              <a:rPr lang="en-US" sz="1800" dirty="0" smtClean="0"/>
              <a:t>Corporate failures/restructurings</a:t>
            </a:r>
          </a:p>
          <a:p>
            <a:r>
              <a:rPr lang="en-US" sz="1800" dirty="0" smtClean="0"/>
              <a:t>Financial instruments/Risk Management</a:t>
            </a:r>
          </a:p>
          <a:p>
            <a:r>
              <a:rPr lang="en-US" sz="1800" dirty="0" smtClean="0"/>
              <a:t>Multiple element arrangements</a:t>
            </a:r>
          </a:p>
          <a:p>
            <a:r>
              <a:rPr lang="en-US" sz="1800" dirty="0" smtClean="0"/>
              <a:t>Governments’ need for tax revenues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Accounting scandals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2230" y="2628877"/>
            <a:ext cx="2889550" cy="2031325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Growing need for consistency and comparability for the various stakeholders of companies’:</a:t>
            </a:r>
          </a:p>
          <a:p>
            <a:pPr algn="ctr"/>
            <a:r>
              <a:rPr lang="en-US" i="1" dirty="0" smtClean="0">
                <a:solidFill>
                  <a:srgbClr val="3366FF"/>
                </a:solidFill>
              </a:rPr>
              <a:t>Performance</a:t>
            </a:r>
          </a:p>
          <a:p>
            <a:pPr algn="ctr"/>
            <a:r>
              <a:rPr lang="en-US" i="1" dirty="0" smtClean="0">
                <a:solidFill>
                  <a:srgbClr val="3366FF"/>
                </a:solidFill>
              </a:rPr>
              <a:t>Financial Position</a:t>
            </a:r>
          </a:p>
          <a:p>
            <a:pPr algn="ctr"/>
            <a:r>
              <a:rPr lang="en-US" i="1" dirty="0" smtClean="0">
                <a:solidFill>
                  <a:srgbClr val="3366FF"/>
                </a:solidFill>
              </a:rPr>
              <a:t>Cash Flows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Scandals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00" y="1154520"/>
            <a:ext cx="48462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778" y="2899833"/>
            <a:ext cx="163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to mention other recent scandals: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Rolls Royce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FIFA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BT Italy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HBOS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629" y="274638"/>
            <a:ext cx="67951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Users of IFRS - Stakeholder needs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62136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Shareholders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Stewardship</a:t>
                      </a:r>
                      <a:r>
                        <a:rPr lang="en-US" sz="1400" baseline="0" dirty="0" smtClean="0"/>
                        <a:t> of management, Returns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Creditors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Safe to sell to?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Safe</a:t>
                      </a:r>
                      <a:r>
                        <a:rPr lang="en-US" sz="1400" baseline="0" dirty="0" smtClean="0"/>
                        <a:t> to lend to? Need to recall loan?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Safe source of supply?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 authorities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Share of profits, Sales taxes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Employees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Profit sharing, job stability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Bonus calculation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Sales force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Commissions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Credit rating agencies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Assign rating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 investors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 prospects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455115"/>
            <a:ext cx="689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How do you think that you might need to use published financial statements in the future?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 of Preparers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3583" y="2098660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Owner</a:t>
            </a:r>
          </a:p>
          <a:p>
            <a:pPr algn="ctr"/>
            <a:r>
              <a:rPr lang="en-US" sz="1400" dirty="0" smtClean="0"/>
              <a:t>Manager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360352" y="2098660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 or more</a:t>
            </a:r>
          </a:p>
          <a:p>
            <a:pPr algn="ctr"/>
            <a:r>
              <a:rPr lang="en-US" sz="1400" dirty="0" smtClean="0"/>
              <a:t>Owner</a:t>
            </a:r>
          </a:p>
          <a:p>
            <a:pPr algn="ctr"/>
            <a:r>
              <a:rPr lang="en-US" sz="1400" dirty="0" smtClean="0"/>
              <a:t>Managers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717121" y="2101641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Family</a:t>
            </a:r>
          </a:p>
          <a:p>
            <a:pPr algn="ctr"/>
            <a:r>
              <a:rPr lang="en-US" sz="1400" dirty="0" smtClean="0"/>
              <a:t>Owned &amp; </a:t>
            </a:r>
          </a:p>
          <a:p>
            <a:pPr algn="ctr"/>
            <a:r>
              <a:rPr lang="en-US" sz="1400" dirty="0" smtClean="0"/>
              <a:t>Managed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73890" y="2098660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Publicly</a:t>
            </a:r>
          </a:p>
          <a:p>
            <a:pPr algn="ctr"/>
            <a:r>
              <a:rPr lang="en-US" sz="1400" dirty="0" smtClean="0"/>
              <a:t>Owned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3151" y="2838134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Board of Directors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3151" y="3567835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766" y="1568901"/>
            <a:ext cx="11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Sole Trader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64812" y="1555317"/>
            <a:ext cx="11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Partnership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6111" y="1444804"/>
            <a:ext cx="11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Private Limited Company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46207" y="1541733"/>
            <a:ext cx="11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Public Limited Company</a:t>
            </a:r>
            <a:endParaRPr lang="en-US" sz="1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72147"/>
              </p:ext>
            </p:extLst>
          </p:nvPr>
        </p:nvGraphicFramePr>
        <p:xfrm>
          <a:off x="692740" y="4358217"/>
          <a:ext cx="6530104" cy="1630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401"/>
                <a:gridCol w="1244912"/>
                <a:gridCol w="1433216"/>
                <a:gridCol w="1418554"/>
                <a:gridCol w="13060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Income/</a:t>
                      </a:r>
                      <a:r>
                        <a:rPr lang="en-US" sz="1400" dirty="0" smtClean="0"/>
                        <a:t>Dividends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Stewardship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Share Price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3667" y="4663722"/>
            <a:ext cx="3005666" cy="1627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GAAP?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15517"/>
              </p:ext>
            </p:extLst>
          </p:nvPr>
        </p:nvGraphicFramePr>
        <p:xfrm>
          <a:off x="1444213" y="2138680"/>
          <a:ext cx="6388276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237"/>
                <a:gridCol w="5246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G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Generally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Accepted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Accounting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Principles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4213" y="4814145"/>
            <a:ext cx="246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GAAP</a:t>
            </a:r>
          </a:p>
          <a:p>
            <a:r>
              <a:rPr lang="en-US" dirty="0" smtClean="0"/>
              <a:t>UK GAAP</a:t>
            </a:r>
          </a:p>
          <a:p>
            <a:r>
              <a:rPr lang="en-US" dirty="0" smtClean="0"/>
              <a:t>Italian GAAP</a:t>
            </a:r>
          </a:p>
          <a:p>
            <a:r>
              <a:rPr lang="en-US" dirty="0" smtClean="0"/>
              <a:t>International GAAP</a:t>
            </a:r>
          </a:p>
          <a:p>
            <a:r>
              <a:rPr lang="is-IS" dirty="0" smtClean="0"/>
              <a:t>Any Jurisdiction  GAAP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8586" y="1762687"/>
            <a:ext cx="3061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Standard setters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Legislators/Governments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Company Law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Accounting bodies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IASB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FASB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Stock Exchanges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CONSOB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59603" y="5266306"/>
            <a:ext cx="3743372" cy="1025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IFRS Required for all Public Interest Entities in the EU since 01.01.2005. </a:t>
            </a:r>
          </a:p>
          <a:p>
            <a:pPr algn="ctr"/>
            <a:r>
              <a:rPr lang="en-US" dirty="0" smtClean="0"/>
              <a:t>IFRS Allowed for Foreign Private Issuers in the US.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628" y="274638"/>
            <a:ext cx="679517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Current List of IAS and IFRS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86045 Accounting and Financial Reporting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8924" y="6136030"/>
            <a:ext cx="722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Warning! Not all IASs and IFRSs have been endorsed by the EU. Latest position can be found at </a:t>
            </a:r>
            <a:r>
              <a:rPr lang="en-US" sz="1200" b="1" dirty="0" err="1" smtClean="0">
                <a:solidFill>
                  <a:srgbClr val="FF0000"/>
                </a:solidFill>
              </a:rPr>
              <a:t>www.efrag.org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667" y="2596444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SM1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75167" y="2596444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02868"/>
              </p:ext>
            </p:extLst>
          </p:nvPr>
        </p:nvGraphicFramePr>
        <p:xfrm>
          <a:off x="2628519" y="1327667"/>
          <a:ext cx="3306461" cy="4525950"/>
        </p:xfrm>
        <a:graphic>
          <a:graphicData uri="http://schemas.openxmlformats.org/drawingml/2006/table">
            <a:tbl>
              <a:tblPr/>
              <a:tblGrid>
                <a:gridCol w="279576"/>
                <a:gridCol w="279576"/>
                <a:gridCol w="279576"/>
                <a:gridCol w="279576"/>
                <a:gridCol w="279576"/>
                <a:gridCol w="279576"/>
                <a:gridCol w="427276"/>
                <a:gridCol w="279576"/>
                <a:gridCol w="47475"/>
                <a:gridCol w="35950"/>
                <a:gridCol w="279576"/>
                <a:gridCol w="279576"/>
                <a:gridCol w="279576"/>
              </a:tblGrid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Effective Date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Issued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First-time adoption of International Financial Reporting Standards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 2008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2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Share-Based Payment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 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Business Combinations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 2008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4 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Insurance Contracts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Non-current Assets Held for Sale and Discontinued Operations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 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6 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Exploration for and Evaluation of Mineral Resource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Financial Instruments: Disclosures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Aug 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Operating Segments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 2006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 Instruments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 2010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 Instruments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July 2014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Consolidated Financial Statements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Joint Arrangements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12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Disclosure of Interests in Other Entities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Fair Value Measurement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Regulatory Deferral Accounts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 2014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 from Contracts with Customers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IFRS 16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Leases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 2016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Presentation of Financial Statements (Revised)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 2007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Inventories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Consolidated Financial Statements (Superseded by IAS 27 and 28)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Depreciation Accounting (Replaced by IAS 16, 22 and 38)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5 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Information to be disclosed in Financial Statements (Replaced by IAS 1)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Accounting Responses to Changing Prices (Superseded by IAS 15)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Statement of Cash Flows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Accounting Policies, Changes in Accounting Estimates and Errors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Accounting for Research and Development Activities (Superseded by IAS 38)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after the Reporting Period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Construction Contracts (Will be superseded by IFRS 15)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12 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Income Taxes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Presentation of Current Assets and Liabilities (Superseded by IAS 1)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14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Segment Reporting (Superseded by IFRS 8)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15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Information Reflecting the Effects of Changing Prices (Withdrawn in December 2003)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Property, Plant and Equipment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Leases (Will be superseded by IFRS 16)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Revenue (Will be superseded by IFRS 15)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19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Employee Benefits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Accounting for Government grants and Disclosure of Government Assistance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April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Effects of Changes in Foreign Exchange Rates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22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Business Combinations (Replaced by IFRS 3)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Borrowing Costs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 2007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Related Party Disclosures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 2009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25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Accounting for Investments (Superseded by IAS 39 and 40)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Accounting and Reporting by Retirement Benefit Plans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Separate Financial Statements (Revised in 2008)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 2011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Investments in Associates and Joint Ventures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29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 Reporting in Hyperinflationary Economies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30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Disclosures in Financial Statements of Banks and Similar Financial Institutions (Superseded by IFRS 7)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31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23A1F6"/>
                          </a:solidFill>
                          <a:effectLst/>
                          <a:latin typeface="Arial"/>
                        </a:rPr>
                        <a:t>Interests in Joint Ventures (Superseded by IFRS 11)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32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 Instruments: Presentation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Earnings per Share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Interim Financial Reporting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IAS 35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Discontinued Operations (Replaced by IFRS 5)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36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Impairment of Assets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 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March 31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37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Provisions, Contingent Liabilities and Contingent Assets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 2001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38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Intangible Assets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 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March 31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39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Financial Instruments: Recognition and Measurement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40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Investment Property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IAS 41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Agriculture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1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Replaced or superseded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Under revision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7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Early adoption possible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8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256" y="274638"/>
            <a:ext cx="6646543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the ISAs and IFRSs Contain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Scope (What’s in/not in)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Recognition, measurement</a:t>
            </a:r>
            <a:r>
              <a:rPr lang="en-US" dirty="0"/>
              <a:t>, and </a:t>
            </a:r>
            <a:r>
              <a:rPr lang="en-US" dirty="0" smtClean="0"/>
              <a:t>subsequent accounting</a:t>
            </a:r>
          </a:p>
          <a:p>
            <a:r>
              <a:rPr lang="en-US" dirty="0" smtClean="0"/>
              <a:t>Disclosures</a:t>
            </a:r>
          </a:p>
          <a:p>
            <a:r>
              <a:rPr lang="en-US" dirty="0" smtClean="0"/>
              <a:t>Effective date</a:t>
            </a:r>
          </a:p>
          <a:p>
            <a:r>
              <a:rPr lang="en-US" dirty="0" smtClean="0"/>
              <a:t>Transition provisions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5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862" y="274638"/>
            <a:ext cx="60849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 Between IFRS and Course Sessions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469" y="5440674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061" y="5440674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SM2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95288"/>
              </p:ext>
            </p:extLst>
          </p:nvPr>
        </p:nvGraphicFramePr>
        <p:xfrm>
          <a:off x="988757" y="1653108"/>
          <a:ext cx="7166486" cy="4525976"/>
        </p:xfrm>
        <a:graphic>
          <a:graphicData uri="http://schemas.openxmlformats.org/drawingml/2006/table">
            <a:tbl>
              <a:tblPr/>
              <a:tblGrid>
                <a:gridCol w="237376"/>
                <a:gridCol w="73473"/>
                <a:gridCol w="367367"/>
                <a:gridCol w="367367"/>
                <a:gridCol w="406930"/>
                <a:gridCol w="214768"/>
                <a:gridCol w="73473"/>
                <a:gridCol w="1192530"/>
                <a:gridCol w="779949"/>
                <a:gridCol w="101732"/>
                <a:gridCol w="514314"/>
                <a:gridCol w="486055"/>
                <a:gridCol w="293894"/>
                <a:gridCol w="293894"/>
                <a:gridCol w="293894"/>
                <a:gridCol w="293894"/>
                <a:gridCol w="293894"/>
                <a:gridCol w="293894"/>
                <a:gridCol w="293894"/>
                <a:gridCol w="293894"/>
              </a:tblGrid>
              <a:tr h="8703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Teacher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Melville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relevant IASs/IFRSs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Chapter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IAS/IFRS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February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reporting under IFRS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1,2,3,4,8,21,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February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analysis: Ratio Analysis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February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  0- 12.00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analysis: Segments and EPS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8/IAS 33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Costs and expenses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Taxation - Direct &amp; Indirect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 - Intangible assets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 -Tangible assets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40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leases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17/IFRS 16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Impairment of assets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March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 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Patrizia Tettamanzi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April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 Contracts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Non-Financial Liabilities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19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April 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Mid-term test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 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09.00 - 12.00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Instruments 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Instruments 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39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April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09.00 - 11.00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14.00 - 17.00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 statement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Patrizia Tettamanzi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May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accounts/Business Combinations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Patrizia Tettamanzi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6,17,18,19,20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10/IFRS 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11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12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27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28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29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May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Patrizia Tettamanzi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May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session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Patrizia Tettamanzi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May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11.00 - 13.00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test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Smith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IASs and IFRSs not addressed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time adoption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 contracts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4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Regulatory deferral accounts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 14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Retirement benefit plans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26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 41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3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IFRSs for SMEs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1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 and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345322"/>
              </p:ext>
            </p:extLst>
          </p:nvPr>
        </p:nvGraphicFramePr>
        <p:xfrm>
          <a:off x="457200" y="1953456"/>
          <a:ext cx="8229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253"/>
                <a:gridCol w="25473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objectives and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need for IFRS,</a:t>
                      </a:r>
                      <a:r>
                        <a:rPr lang="en-US" baseline="0" dirty="0" smtClean="0"/>
                        <a:t> their evolution, </a:t>
                      </a:r>
                      <a:r>
                        <a:rPr lang="en-US" dirty="0" smtClean="0"/>
                        <a:t>the IASs/IFRSs in force,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users of IFRS</a:t>
                      </a:r>
                      <a:r>
                        <a:rPr lang="en-US" baseline="0" dirty="0" smtClean="0"/>
                        <a:t> and link to the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requirements for financial statements,</a:t>
                      </a:r>
                      <a:r>
                        <a:rPr lang="en-US" baseline="0" dirty="0" smtClean="0"/>
                        <a:t> Linkages and presentation 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exercise on simple double entry basic bookkeeping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reading and research</a:t>
                      </a:r>
                      <a:r>
                        <a:rPr lang="en-US" baseline="0" dirty="0" smtClean="0"/>
                        <a:t>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validation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overview of session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1629" y="1554540"/>
            <a:ext cx="5819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At the end of this course students will be able to: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Read and perform a high level interpretation </a:t>
            </a:r>
            <a:r>
              <a:rPr lang="en-US" sz="2400" i="1" dirty="0" smtClean="0"/>
              <a:t>of the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financial statements of companies applying international accounting standards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Identify and evaluate </a:t>
            </a:r>
            <a:r>
              <a:rPr lang="en-US" sz="2400" i="1" dirty="0" smtClean="0"/>
              <a:t>the impact on a company’s accounts of alternative accounting methods/options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3366FF"/>
                </a:solidFill>
              </a:rPr>
              <a:t>Carry out a high level assessment </a:t>
            </a:r>
            <a:r>
              <a:rPr lang="en-US" sz="2400" i="1" dirty="0" smtClean="0"/>
              <a:t>of the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the economic- financial position of a company reporting under IAS/IFRS.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18758"/>
              </p:ext>
            </p:extLst>
          </p:nvPr>
        </p:nvGraphicFramePr>
        <p:xfrm>
          <a:off x="521432" y="1397000"/>
          <a:ext cx="8040160" cy="49075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19509"/>
                <a:gridCol w="37206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 Financial reporting under</a:t>
                      </a:r>
                      <a:r>
                        <a:rPr lang="en-US" b="0" baseline="0" dirty="0" smtClean="0"/>
                        <a:t> IFRS</a:t>
                      </a:r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14. </a:t>
                      </a:r>
                      <a:r>
                        <a:rPr lang="en-US" b="0" dirty="0" smtClean="0"/>
                        <a:t>Construction contracts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Financial</a:t>
                      </a:r>
                      <a:r>
                        <a:rPr lang="en-US" baseline="0" dirty="0" smtClean="0"/>
                        <a:t> analysis: Ratio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15.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dirty="0" smtClean="0"/>
                        <a:t>Other </a:t>
                      </a:r>
                      <a:r>
                        <a:rPr lang="en-US" baseline="0" dirty="0" smtClean="0"/>
                        <a:t>Non-financial liabilities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Financial</a:t>
                      </a:r>
                      <a:r>
                        <a:rPr lang="en-US" baseline="0" dirty="0" smtClean="0"/>
                        <a:t> analysis: Segments and EPS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session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17.</a:t>
                      </a:r>
                      <a:r>
                        <a:rPr lang="en-US" dirty="0" smtClean="0"/>
                        <a:t> </a:t>
                      </a:r>
                      <a:r>
                        <a:rPr lang="en-US" b="0" dirty="0" smtClean="0">
                          <a:solidFill>
                            <a:srgbClr val="3366FF"/>
                          </a:solidFill>
                        </a:rPr>
                        <a:t>Mid term test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 Financial Instruments 1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 Costs and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</a:t>
                      </a:r>
                      <a:r>
                        <a:rPr lang="en-US" baseline="0" dirty="0" smtClean="0"/>
                        <a:t> Financial Instruments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 Taxation - Direct and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 Non-current assets - Intangible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21. Cash Flow Statement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 Non-current assets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22. Group accounts/Business comb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 Financial leases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11. Impairment of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</a:p>
                  </a:txBody>
                  <a:tcPr/>
                </a:tc>
              </a:tr>
              <a:tr h="457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25. Final test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13. </a:t>
                      </a:r>
                      <a:r>
                        <a:rPr lang="en-US" b="0" dirty="0" smtClean="0"/>
                        <a:t>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8246492" y="1397000"/>
            <a:ext cx="347663" cy="2494526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246492" y="4005503"/>
            <a:ext cx="315100" cy="14654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03525" y="1417638"/>
            <a:ext cx="390752" cy="45092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5119" y="3343087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7874" y="4559410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3340" y="5935230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6095" y="2437122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26095" y="5470933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997" y="1762324"/>
            <a:ext cx="19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5368" y="1348315"/>
            <a:ext cx="193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Strongly recommended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9601" y="5099995"/>
            <a:ext cx="2177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 A</a:t>
            </a:r>
          </a:p>
          <a:p>
            <a:r>
              <a:rPr lang="en-US" sz="1400" dirty="0" smtClean="0"/>
              <a:t>Standards (IFRS/IAS)</a:t>
            </a:r>
          </a:p>
          <a:p>
            <a:r>
              <a:rPr lang="en-US" sz="1400" dirty="0" smtClean="0"/>
              <a:t>Interpretations (IFRIC/SIC)</a:t>
            </a:r>
          </a:p>
          <a:p>
            <a:r>
              <a:rPr lang="en-US" sz="1400" dirty="0" smtClean="0"/>
              <a:t>£75 (before student discount 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49204" y="3294518"/>
            <a:ext cx="220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www.ifrs.org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0% student discount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05824"/>
            <a:ext cx="224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Paperback £48.99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4969"/>
            <a:ext cx="2247153" cy="291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255" y="1994646"/>
            <a:ext cx="1905000" cy="30861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4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Other reference materials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pic>
        <p:nvPicPr>
          <p:cNvPr id="7" name="Picture 6" descr="Part 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90" y="1735720"/>
            <a:ext cx="1290318" cy="2027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4744" y="2088498"/>
            <a:ext cx="2462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 B</a:t>
            </a:r>
          </a:p>
          <a:p>
            <a:r>
              <a:rPr lang="en-US" sz="1400" dirty="0" smtClean="0"/>
              <a:t>Basis for conclusions (BC)</a:t>
            </a:r>
          </a:p>
          <a:p>
            <a:r>
              <a:rPr lang="en-US" sz="1400" dirty="0" smtClean="0"/>
              <a:t>Illustrative examples (IE)</a:t>
            </a:r>
          </a:p>
          <a:p>
            <a:r>
              <a:rPr lang="en-US" sz="1400" dirty="0" smtClean="0"/>
              <a:t>Implementation guidance (IG)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9655" y="4464545"/>
            <a:ext cx="35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Group Illustrative IFRS Financial Statements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30" y="3258049"/>
            <a:ext cx="1976723" cy="27973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methods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2028838" y="23789"/>
            <a:ext cx="4675192" cy="74628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Pre-reading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Exercises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Q&amp;A</a:t>
            </a:r>
          </a:p>
          <a:p>
            <a:r>
              <a:rPr lang="en-US" dirty="0" smtClean="0"/>
              <a:t>Mid-term and final tests</a:t>
            </a:r>
          </a:p>
          <a:p>
            <a:r>
              <a:rPr lang="en-US" dirty="0" smtClean="0"/>
              <a:t>Office hour each week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4215631" y="1823847"/>
            <a:ext cx="4634491" cy="225616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/>
              <a:t>Ground Rules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Be on time and don’t leave early</a:t>
            </a:r>
          </a:p>
          <a:p>
            <a:pPr marL="342900" indent="-342900">
              <a:buAutoNum type="arabicPeriod"/>
            </a:pPr>
            <a:r>
              <a:rPr lang="en-US" dirty="0" smtClean="0"/>
              <a:t>Mobiles and laptops off</a:t>
            </a:r>
          </a:p>
          <a:p>
            <a:pPr marL="342900" indent="-342900">
              <a:buAutoNum type="arabicPeriod"/>
            </a:pPr>
            <a:r>
              <a:rPr lang="en-US" dirty="0" smtClean="0"/>
              <a:t>Don’t come and go</a:t>
            </a:r>
          </a:p>
          <a:p>
            <a:pPr marL="342900" indent="-342900">
              <a:buAutoNum type="arabicPeriod"/>
            </a:pPr>
            <a:r>
              <a:rPr lang="en-US" dirty="0" smtClean="0"/>
              <a:t>Hand in assignments on time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639" y="5482562"/>
            <a:ext cx="326021" cy="512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1971" y="5354952"/>
            <a:ext cx="268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Please text or e-mail for an appointment beforehand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23030"/>
              </p:ext>
            </p:extLst>
          </p:nvPr>
        </p:nvGraphicFramePr>
        <p:xfrm>
          <a:off x="6553200" y="4512722"/>
          <a:ext cx="58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showAsIcon="1" r:id="rId4" imgW="584200" imgH="558800" progId="Word.Document.12">
                  <p:embed/>
                </p:oleObj>
              </mc:Choice>
              <mc:Fallback>
                <p:oleObj name="Document" showAsIcon="1" r:id="rId4" imgW="5842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512722"/>
                        <a:ext cx="58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37400" y="4581420"/>
            <a:ext cx="171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 - Rules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 Objectives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86045 Accounting and Financial Reporting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2354</Words>
  <Application>Microsoft Macintosh PowerPoint</Application>
  <PresentationFormat>On-screen Show (4:3)</PresentationFormat>
  <Paragraphs>903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A86045 Accounting and Financial Reporting (2017/2018)</vt:lpstr>
      <vt:lpstr>Course objectives and Overview</vt:lpstr>
      <vt:lpstr>Session 1 Overview</vt:lpstr>
      <vt:lpstr>Course Objectives</vt:lpstr>
      <vt:lpstr>Course Overview</vt:lpstr>
      <vt:lpstr>Reference materials</vt:lpstr>
      <vt:lpstr>    Other reference materials</vt:lpstr>
      <vt:lpstr>Teaching methods</vt:lpstr>
      <vt:lpstr>Session 1 Objectives</vt:lpstr>
      <vt:lpstr>Objectives of Session 1</vt:lpstr>
      <vt:lpstr>Evolution of Accounting Standards</vt:lpstr>
      <vt:lpstr>The development of accounting standards– a response to the evolution of business</vt:lpstr>
      <vt:lpstr>Accounting Scandals</vt:lpstr>
      <vt:lpstr>Users of IFRS - Stakeholder needs</vt:lpstr>
      <vt:lpstr>Motives of Preparers</vt:lpstr>
      <vt:lpstr>What is GAAP?</vt:lpstr>
      <vt:lpstr>The Current List of IAS and IFRS</vt:lpstr>
      <vt:lpstr>What the ISAs and IFRSs Contain</vt:lpstr>
      <vt:lpstr>Link Between IFRS and Course Sessions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A86045 Accounting and Financial Reporting (2017/2018)</dc:title>
  <dc:creator>Paul Smith</dc:creator>
  <cp:lastModifiedBy>Paul Smith</cp:lastModifiedBy>
  <cp:revision>5</cp:revision>
  <dcterms:created xsi:type="dcterms:W3CDTF">2018-01-24T13:08:39Z</dcterms:created>
  <dcterms:modified xsi:type="dcterms:W3CDTF">2018-01-31T09:21:24Z</dcterms:modified>
</cp:coreProperties>
</file>