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29AD7-95C7-A04B-ACEE-A7540CF3F352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5E5DA-90FD-CE48-AB97-FCC3567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D8CC0A-7060-1B4C-A4D8-5A64D9975E4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472F0C-27EE-9248-98FF-A72163710A7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79570E-B9F3-3C4B-918B-DF451670536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304455-A512-AC4A-8212-3E99440DFF3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8C55A6-FFC9-6B46-9424-3ED5F410C061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D2F5CF-26B7-074B-87EA-FF142D8D85C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3A95B1-A7C9-044A-8EC4-31BF175E922E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63E22B-DD7D-ED4B-BD28-35CD9E2EB2C1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6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5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8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1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0609" y="274638"/>
            <a:ext cx="6736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50CF-555E-964E-825B-D4B70408A6D3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8D62-DB29-904F-BD6C-0C7BC82079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43" y="238136"/>
            <a:ext cx="1641032" cy="10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9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financial statements required by </a:t>
            </a:r>
            <a:r>
              <a:rPr lang="en-US" dirty="0" err="1" smtClean="0"/>
              <a:t>ias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388" y="301536"/>
            <a:ext cx="6427611" cy="1200329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Identification of the financial statements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15269"/>
            <a:ext cx="8108950" cy="3153684"/>
          </a:xfrm>
        </p:spPr>
        <p:txBody>
          <a:bodyPr>
            <a:spAutoFit/>
          </a:bodyPr>
          <a:lstStyle/>
          <a:p>
            <a:pPr marL="396875" indent="-396875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Name of the reporting entity</a:t>
            </a:r>
          </a:p>
          <a:p>
            <a:pPr marL="396875" indent="-396875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Whether a single entity or a group</a:t>
            </a:r>
          </a:p>
          <a:p>
            <a:pPr marL="396875" indent="-396875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Date at the end of the reporting period or the period covered</a:t>
            </a:r>
          </a:p>
          <a:p>
            <a:pPr marL="396875" indent="-396875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Presentation currency used</a:t>
            </a:r>
          </a:p>
          <a:p>
            <a:pPr marL="396875" indent="-396875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Level of rounding (e.g. £000 or £m)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8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722" y="274638"/>
            <a:ext cx="7268077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Understanding the Financial Statements Required by IAS 1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72923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Statement of profit or loss and other comprehensive income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Statement of financial position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Statement of changes in equity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Statement of cash flows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Notes to the financial statements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78" y="274638"/>
            <a:ext cx="6429022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Linkages among the Financial Statements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4722" y="2197479"/>
            <a:ext cx="1425222" cy="323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4233" y="2197479"/>
            <a:ext cx="1425222" cy="323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43111" y="3035524"/>
            <a:ext cx="1869722" cy="16213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3111" y="4834691"/>
            <a:ext cx="1869722" cy="11288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3111" y="1709080"/>
            <a:ext cx="1869722" cy="1128889"/>
          </a:xfrm>
          <a:prstGeom prst="rect">
            <a:avLst/>
          </a:prstGeom>
          <a:solidFill>
            <a:srgbClr val="CCC1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6444" y="2697438"/>
            <a:ext cx="1135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Cash</a:t>
            </a:r>
          </a:p>
          <a:p>
            <a:r>
              <a:rPr lang="en-US" sz="1400" u="sng" dirty="0" smtClean="0"/>
              <a:t>Other assets</a:t>
            </a:r>
          </a:p>
          <a:p>
            <a:r>
              <a:rPr lang="en-US" sz="1400" dirty="0" smtClean="0"/>
              <a:t>Total assets</a:t>
            </a:r>
            <a:endParaRPr lang="en-US" sz="1400" dirty="0"/>
          </a:p>
          <a:p>
            <a:r>
              <a:rPr lang="en-US" sz="1400" dirty="0" smtClean="0"/>
              <a:t>Less</a:t>
            </a:r>
          </a:p>
          <a:p>
            <a:r>
              <a:rPr lang="en-US" sz="1400" u="sng" dirty="0" smtClean="0"/>
              <a:t>(Liabilities)</a:t>
            </a:r>
          </a:p>
          <a:p>
            <a:r>
              <a:rPr lang="en-US" sz="1400" dirty="0" smtClean="0"/>
              <a:t>Net assets</a:t>
            </a:r>
            <a:endParaRPr lang="en-US" sz="1400" dirty="0"/>
          </a:p>
          <a:p>
            <a:r>
              <a:rPr lang="en-US" sz="1400" dirty="0" smtClean="0"/>
              <a:t>Or</a:t>
            </a:r>
          </a:p>
          <a:p>
            <a:endParaRPr lang="en-US" sz="1400" dirty="0"/>
          </a:p>
          <a:p>
            <a:r>
              <a:rPr lang="en-US" sz="1400" dirty="0" smtClean="0"/>
              <a:t>Shareholders equity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5344" y="2699554"/>
            <a:ext cx="1135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Cash</a:t>
            </a:r>
          </a:p>
          <a:p>
            <a:r>
              <a:rPr lang="en-US" sz="1400" u="sng" dirty="0" smtClean="0"/>
              <a:t>Other assets</a:t>
            </a:r>
          </a:p>
          <a:p>
            <a:r>
              <a:rPr lang="en-US" sz="1400" dirty="0" smtClean="0"/>
              <a:t>Total assets</a:t>
            </a:r>
            <a:endParaRPr lang="en-US" sz="1400" dirty="0"/>
          </a:p>
          <a:p>
            <a:r>
              <a:rPr lang="en-US" sz="1400" dirty="0" smtClean="0"/>
              <a:t>Less</a:t>
            </a:r>
          </a:p>
          <a:p>
            <a:r>
              <a:rPr lang="en-US" sz="1400" u="sng" dirty="0" smtClean="0"/>
              <a:t>(Liabilities)</a:t>
            </a:r>
          </a:p>
          <a:p>
            <a:r>
              <a:rPr lang="en-US" sz="1400" dirty="0" smtClean="0"/>
              <a:t>Net assets</a:t>
            </a:r>
            <a:endParaRPr lang="en-US" sz="1400" dirty="0"/>
          </a:p>
          <a:p>
            <a:r>
              <a:rPr lang="en-US" sz="1400" dirty="0" smtClean="0"/>
              <a:t>Or</a:t>
            </a:r>
          </a:p>
          <a:p>
            <a:endParaRPr lang="en-US" sz="1400" dirty="0"/>
          </a:p>
          <a:p>
            <a:r>
              <a:rPr lang="en-US" sz="1400" dirty="0" smtClean="0"/>
              <a:t>Shareholders equity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234722" y="2197479"/>
            <a:ext cx="1425222" cy="4021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Opening Balance Sheet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4233" y="2194657"/>
            <a:ext cx="1425222" cy="4021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Closing Balance Sheet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3111" y="1700642"/>
            <a:ext cx="1869722" cy="402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Statement of Cash Flow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3111" y="3000244"/>
            <a:ext cx="1869722" cy="456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Statement of Profit or Loss and Other Comprehensive Income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3111" y="4831868"/>
            <a:ext cx="1869722" cy="4021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Statement of Changes in Shareholders equity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4300" y="3457166"/>
            <a:ext cx="1135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Sales</a:t>
            </a:r>
          </a:p>
          <a:p>
            <a:r>
              <a:rPr lang="en-US" sz="1400" dirty="0" smtClean="0"/>
              <a:t>Less</a:t>
            </a:r>
          </a:p>
          <a:p>
            <a:r>
              <a:rPr lang="en-US" sz="1400" u="sng" dirty="0" smtClean="0"/>
              <a:t>Expenses</a:t>
            </a:r>
          </a:p>
          <a:p>
            <a:r>
              <a:rPr lang="en-US" sz="1400" dirty="0" smtClean="0"/>
              <a:t>=</a:t>
            </a:r>
          </a:p>
          <a:p>
            <a:r>
              <a:rPr lang="en-US" sz="1400" dirty="0" smtClean="0"/>
              <a:t>Net income</a:t>
            </a:r>
          </a:p>
          <a:p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43111" y="2108360"/>
            <a:ext cx="1869722" cy="769441"/>
          </a:xfrm>
          <a:prstGeom prst="rect">
            <a:avLst/>
          </a:prstGeom>
          <a:solidFill>
            <a:srgbClr val="CCC1DA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Change in cash from :</a:t>
            </a:r>
          </a:p>
          <a:p>
            <a:r>
              <a:rPr lang="en-US" sz="1100" dirty="0" smtClean="0"/>
              <a:t>+/- Operations</a:t>
            </a:r>
          </a:p>
          <a:p>
            <a:r>
              <a:rPr lang="en-US" sz="1100" dirty="0" smtClean="0"/>
              <a:t>+/- Investing</a:t>
            </a:r>
          </a:p>
          <a:p>
            <a:r>
              <a:rPr lang="en-US" sz="1100" dirty="0" smtClean="0"/>
              <a:t>+/- Financing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43111" y="5234035"/>
            <a:ext cx="1869722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Change in equity from :</a:t>
            </a:r>
          </a:p>
          <a:p>
            <a:r>
              <a:rPr lang="en-US" sz="1100" dirty="0" smtClean="0"/>
              <a:t>Operations</a:t>
            </a:r>
          </a:p>
          <a:p>
            <a:r>
              <a:rPr lang="en-US" sz="1100" dirty="0" smtClean="0"/>
              <a:t>+/-Capital increases/decrease</a:t>
            </a:r>
          </a:p>
          <a:p>
            <a:pPr marL="171450" indent="-171450">
              <a:buFontTx/>
              <a:buChar char="-"/>
            </a:pPr>
            <a:r>
              <a:rPr lang="en-US" sz="1100" dirty="0" smtClean="0"/>
              <a:t>Dividends</a:t>
            </a:r>
          </a:p>
          <a:p>
            <a:r>
              <a:rPr lang="en-US" sz="1100" dirty="0" smtClean="0"/>
              <a:t>+/- OCI</a:t>
            </a:r>
          </a:p>
          <a:p>
            <a:endParaRPr lang="en-US" sz="1100" dirty="0"/>
          </a:p>
        </p:txBody>
      </p:sp>
      <p:sp>
        <p:nvSpPr>
          <p:cNvPr id="26" name="Right Arrow 25"/>
          <p:cNvSpPr/>
          <p:nvPr/>
        </p:nvSpPr>
        <p:spPr>
          <a:xfrm>
            <a:off x="1958852" y="2792842"/>
            <a:ext cx="4594348" cy="13841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58852" y="4994524"/>
            <a:ext cx="4927370" cy="13841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>
            <a:off x="5122333" y="4367389"/>
            <a:ext cx="846666" cy="1333500"/>
          </a:xfrm>
          <a:prstGeom prst="curvedLeftArrow">
            <a:avLst>
              <a:gd name="adj1" fmla="val 25000"/>
              <a:gd name="adj2" fmla="val 50000"/>
              <a:gd name="adj3" fmla="val 2214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0800000">
            <a:off x="2716377" y="1700642"/>
            <a:ext cx="867845" cy="2857245"/>
          </a:xfrm>
          <a:prstGeom prst="curvedLeftArrow">
            <a:avLst>
              <a:gd name="adj1" fmla="val 25000"/>
              <a:gd name="adj2" fmla="val 50000"/>
              <a:gd name="adj3" fmla="val 4409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G One Income Statement 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42" y="659405"/>
            <a:ext cx="4454653" cy="6303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80" y="274638"/>
            <a:ext cx="661952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Statement of Profit or Loss and Other Comprehensive Income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4084" y="2738935"/>
            <a:ext cx="3222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Profit or loss </a:t>
            </a:r>
          </a:p>
          <a:p>
            <a:r>
              <a:rPr lang="en-US" dirty="0" smtClean="0"/>
              <a:t>+</a:t>
            </a:r>
          </a:p>
          <a:p>
            <a:r>
              <a:rPr lang="en-US" dirty="0" smtClean="0"/>
              <a:t>Other comprehensive income</a:t>
            </a:r>
          </a:p>
          <a:p>
            <a:r>
              <a:rPr lang="en-US" dirty="0" smtClean="0"/>
              <a:t> = </a:t>
            </a:r>
          </a:p>
          <a:p>
            <a:r>
              <a:rPr lang="en-US" dirty="0" smtClean="0"/>
              <a:t>Comprehensive income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4084" y="4781431"/>
            <a:ext cx="380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Companies can choose to present either a single statement or two separate statements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9128" y="2653627"/>
            <a:ext cx="527967" cy="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1464" y="4467415"/>
            <a:ext cx="527967" cy="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3385" y="4706055"/>
            <a:ext cx="4057281" cy="1439343"/>
          </a:xfrm>
          <a:prstGeom prst="rect">
            <a:avLst/>
          </a:prstGeom>
          <a:noFill/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80792" y="274638"/>
            <a:ext cx="6606008" cy="1143000"/>
          </a:xfrm>
        </p:spPr>
        <p:txBody>
          <a:bodyPr/>
          <a:lstStyle/>
          <a:p>
            <a:r>
              <a:rPr lang="en-US" dirty="0" smtClean="0"/>
              <a:t>The Profit and Loss Account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86045 Accounting and Financial Reporting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5116" y="1333402"/>
            <a:ext cx="332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alternative presentations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58945" y="1613449"/>
            <a:ext cx="18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Destination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77575" y="1571343"/>
            <a:ext cx="18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Nature</a:t>
            </a:r>
            <a:endParaRPr lang="en-US" dirty="0"/>
          </a:p>
        </p:txBody>
      </p:sp>
      <p:pic>
        <p:nvPicPr>
          <p:cNvPr id="2" name="Picture 1" descr="GG Income Statement by Natur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222" y="1417638"/>
            <a:ext cx="3760611" cy="5321739"/>
          </a:xfrm>
          <a:prstGeom prst="rect">
            <a:avLst/>
          </a:prstGeom>
        </p:spPr>
      </p:pic>
      <p:pic>
        <p:nvPicPr>
          <p:cNvPr id="3" name="Picture 2" descr="GG Income Statement by Natur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25" y="1417638"/>
            <a:ext cx="3794933" cy="53703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2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470" y="274638"/>
            <a:ext cx="652032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Profit &amp; Loss Account by Nature and by destination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" y="1393450"/>
            <a:ext cx="9144000" cy="6461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67" y="2081356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SM3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275167" y="2081356"/>
            <a:ext cx="1418166" cy="754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G OCI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" y="1284191"/>
            <a:ext cx="4426847" cy="650647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88884" y="274638"/>
            <a:ext cx="649791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Comprehensive Income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81332" y="1568098"/>
            <a:ext cx="4876935" cy="413688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Items not included in profit and loss such as:</a:t>
            </a:r>
          </a:p>
          <a:p>
            <a:pPr lvl="1"/>
            <a:r>
              <a:rPr lang="en-US" dirty="0" smtClean="0"/>
              <a:t>Changes in </a:t>
            </a:r>
            <a:r>
              <a:rPr lang="en-US" dirty="0" smtClean="0">
                <a:solidFill>
                  <a:srgbClr val="3366FF"/>
                </a:solidFill>
              </a:rPr>
              <a:t>revaluation surplus </a:t>
            </a:r>
            <a:r>
              <a:rPr lang="en-US" dirty="0" smtClean="0"/>
              <a:t>relating to property, plant and equipment and intangible assets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Actuarial profits and losses </a:t>
            </a:r>
            <a:r>
              <a:rPr lang="en-US" dirty="0" smtClean="0"/>
              <a:t>on defined benefit plans</a:t>
            </a:r>
          </a:p>
          <a:p>
            <a:pPr lvl="1"/>
            <a:r>
              <a:rPr lang="en-US" dirty="0" smtClean="0"/>
              <a:t>Gains and losses arising from </a:t>
            </a:r>
            <a:r>
              <a:rPr lang="en-US" dirty="0" smtClean="0">
                <a:solidFill>
                  <a:srgbClr val="3366FF"/>
                </a:solidFill>
              </a:rPr>
              <a:t>translating the financial statements </a:t>
            </a:r>
            <a:r>
              <a:rPr lang="en-US" dirty="0" smtClean="0"/>
              <a:t>of a foreign operation</a:t>
            </a:r>
          </a:p>
          <a:p>
            <a:pPr lvl="1"/>
            <a:r>
              <a:rPr lang="en-US" dirty="0" smtClean="0"/>
              <a:t>Gains and losses on re-measuring </a:t>
            </a:r>
            <a:r>
              <a:rPr lang="en-US" dirty="0" smtClean="0">
                <a:solidFill>
                  <a:srgbClr val="3366FF"/>
                </a:solidFill>
              </a:rPr>
              <a:t>available-for sale financial assets</a:t>
            </a:r>
          </a:p>
          <a:p>
            <a:pPr lvl="1"/>
            <a:r>
              <a:rPr lang="en-US" dirty="0" smtClean="0"/>
              <a:t>The effective portion of gains and losses on </a:t>
            </a:r>
            <a:r>
              <a:rPr lang="en-US" dirty="0" smtClean="0">
                <a:solidFill>
                  <a:srgbClr val="3366FF"/>
                </a:solidFill>
              </a:rPr>
              <a:t>hedging instruments in a cash flow hedge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043" y="2939398"/>
            <a:ext cx="349600" cy="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1043" y="3919346"/>
            <a:ext cx="349600" cy="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197684" y="5768474"/>
            <a:ext cx="4398211" cy="501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Categorized according to whether they will subsequently be reclassified to P&amp;L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0" y="115888"/>
            <a:ext cx="6273800" cy="1096962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to be presented in the statement of comprehensive income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18747"/>
            <a:ext cx="8534400" cy="3595687"/>
          </a:xfrm>
        </p:spPr>
        <p:txBody>
          <a:bodyPr>
            <a:spAutoFit/>
          </a:bodyPr>
          <a:lstStyle/>
          <a:p>
            <a:pPr marL="396875" indent="-396875"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revenue</a:t>
            </a:r>
          </a:p>
          <a:p>
            <a:pPr marL="396875" indent="-396875"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finance costs</a:t>
            </a:r>
          </a:p>
          <a:p>
            <a:pPr marL="396875" indent="-396875"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tax expense</a:t>
            </a:r>
          </a:p>
          <a:p>
            <a:pPr marL="396875" indent="-396875"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profit or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loss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from discontinued operations</a:t>
            </a:r>
          </a:p>
          <a:p>
            <a:pPr marL="396875" indent="-396875"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profit or loss for the period</a:t>
            </a:r>
          </a:p>
          <a:p>
            <a:pPr marL="396875" indent="-396875"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each class of other comprehensive income</a:t>
            </a:r>
          </a:p>
          <a:p>
            <a:pPr marL="396875" indent="-396875"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total comprehensive income for the period.</a:t>
            </a: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68313" y="5630540"/>
            <a:ext cx="8105775" cy="830262"/>
          </a:xfrm>
          <a:prstGeom prst="rect">
            <a:avLst/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The first five items on this list may be presented in a separate statement of profit or loss.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611" y="1818747"/>
            <a:ext cx="8078611" cy="2626253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33722" y="1832858"/>
            <a:ext cx="2427111" cy="14957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items of income or expense should be disclosed if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4304" y="274638"/>
            <a:ext cx="65924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Statement of Financial Position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826" y="1574747"/>
            <a:ext cx="2890821" cy="51279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7757" y="1336600"/>
            <a:ext cx="43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Generally, Current/Non-Current Distinction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1392" y="1350110"/>
            <a:ext cx="34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Exceptionally, in order of liquidity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1304" y="2295958"/>
            <a:ext cx="2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304" y="2843076"/>
            <a:ext cx="2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304" y="4466018"/>
            <a:ext cx="2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1304" y="5084525"/>
            <a:ext cx="2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GG Balance Classified Sheet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45" y="1260904"/>
            <a:ext cx="3770717" cy="5336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5163" y="2446867"/>
            <a:ext cx="8108950" cy="252992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indent="-412750"/>
            <a:r>
              <a:rPr lang="en-US" sz="2400" dirty="0" smtClean="0">
                <a:ea typeface="ＭＳ Ｐゴシック" charset="0"/>
                <a:cs typeface="ＭＳ Ｐゴシック" charset="0"/>
              </a:rPr>
              <a:t>formerly referred to in the standards as the "balance sheet"</a:t>
            </a:r>
          </a:p>
          <a:p>
            <a:pPr marL="412750" indent="-412750"/>
            <a:r>
              <a:rPr lang="en-US" sz="2400" dirty="0" smtClean="0">
                <a:ea typeface="ＭＳ Ｐゴシック" charset="0"/>
                <a:cs typeface="ＭＳ Ｐゴシック" charset="0"/>
              </a:rPr>
              <a:t>the current/non-current distinction</a:t>
            </a:r>
          </a:p>
          <a:p>
            <a:pPr marL="412750" indent="-412750"/>
            <a:r>
              <a:rPr lang="en-US" sz="2400" dirty="0" smtClean="0">
                <a:ea typeface="ＭＳ Ｐゴシック" charset="0"/>
                <a:cs typeface="ＭＳ Ｐゴシック" charset="0"/>
              </a:rPr>
              <a:t>information that must be presented in the statement of financial position</a:t>
            </a:r>
          </a:p>
          <a:p>
            <a:pPr marL="412750" indent="-412750"/>
            <a:r>
              <a:rPr lang="en-US" sz="2400" dirty="0" smtClean="0">
                <a:ea typeface="ＭＳ Ｐゴシック" charset="0"/>
                <a:cs typeface="ＭＳ Ｐゴシック" charset="0"/>
              </a:rPr>
              <a:t>information that may be presented in the statement of financial position or in the notes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55333" y="300038"/>
            <a:ext cx="631878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a typeface="ＭＳ Ｐゴシック" charset="0"/>
                <a:cs typeface="ＭＳ Ｐゴシック" charset="0"/>
              </a:rPr>
              <a:t>Statement of financial position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4333" y="425450"/>
            <a:ext cx="668866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ea typeface="ＭＳ Ｐゴシック" charset="0"/>
                <a:cs typeface="ＭＳ Ｐゴシック" charset="0"/>
              </a:rPr>
              <a:t>Objective of financial statements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2800" y="1819275"/>
            <a:ext cx="8077200" cy="347561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4000"/>
              </a:lnSpc>
              <a:spcBef>
                <a:spcPts val="600"/>
              </a:spcBef>
              <a:buFontTx/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According to IAS1, the objective of general purpose financial statements is </a:t>
            </a:r>
            <a:r>
              <a:rPr lang="en-US" sz="28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"</a:t>
            </a:r>
            <a:r>
              <a:rPr lang="en-US" sz="2800" i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to provide information about the financial position, financial performance and cash flows of an entity that is useful to a wide range of users in making economic decisions</a:t>
            </a:r>
            <a:r>
              <a:rPr lang="en-US" sz="28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"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lnSpc>
                <a:spcPct val="40000"/>
              </a:lnSpc>
              <a:spcBef>
                <a:spcPts val="600"/>
              </a:spcBef>
              <a:buFontTx/>
              <a:buNone/>
            </a:pPr>
            <a:endParaRPr lang="en-US" sz="28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This is similar to the equivalent definition given in the IASB </a:t>
            </a:r>
            <a:r>
              <a:rPr lang="en-US" sz="2800" i="1" dirty="0" smtClean="0">
                <a:ea typeface="ＭＳ Ｐゴシック" charset="0"/>
                <a:cs typeface="ＭＳ Ｐゴシック" charset="0"/>
              </a:rPr>
              <a:t>Conceptual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smtClean="0">
                <a:ea typeface="ＭＳ Ｐゴシック" charset="0"/>
                <a:cs typeface="ＭＳ Ｐゴシック" charset="0"/>
              </a:rPr>
              <a:t>Framework.</a:t>
            </a: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 Assets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When an </a:t>
            </a:r>
            <a:r>
              <a:rPr lang="en-US" b="1" dirty="0">
                <a:solidFill>
                  <a:srgbClr val="3366FF"/>
                </a:solidFill>
              </a:rPr>
              <a:t>asset</a:t>
            </a:r>
            <a:r>
              <a:rPr lang="en-US" dirty="0"/>
              <a:t> satisfies </a:t>
            </a:r>
            <a:r>
              <a:rPr lang="en-US" b="1" dirty="0">
                <a:solidFill>
                  <a:srgbClr val="FF0000"/>
                </a:solidFill>
              </a:rPr>
              <a:t>any</a:t>
            </a:r>
            <a:r>
              <a:rPr lang="en-US" dirty="0"/>
              <a:t> of the following criteria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expects to realize the asset or intends to sell it or consume it in the entity’s normal operating cycle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holds the asset primarily for the purposes of trading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expects to realize the asset within twelve months after the end of the reporting period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 asset is cash or a cash equivalent </a:t>
            </a:r>
            <a:r>
              <a:rPr lang="en-US" dirty="0" smtClean="0"/>
              <a:t>(unless </a:t>
            </a:r>
            <a:r>
              <a:rPr lang="en-US" dirty="0"/>
              <a:t>it is restricted for at least 12 </a:t>
            </a:r>
            <a:r>
              <a:rPr lang="en-US" dirty="0" smtClean="0"/>
              <a:t>months after the reporting period) as defined by IAS7.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94278" y="5769128"/>
            <a:ext cx="4520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All other assets are non-current assets.</a:t>
            </a:r>
          </a:p>
          <a:p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8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a </a:t>
            </a:r>
            <a:r>
              <a:rPr lang="en-US" sz="2400" b="1" dirty="0">
                <a:solidFill>
                  <a:srgbClr val="3366FF"/>
                </a:solidFill>
              </a:rPr>
              <a:t>liability</a:t>
            </a:r>
            <a:r>
              <a:rPr lang="en-US" sz="2400" dirty="0"/>
              <a:t> satisfies </a:t>
            </a:r>
            <a:r>
              <a:rPr lang="en-US" sz="2400" b="1" dirty="0">
                <a:solidFill>
                  <a:srgbClr val="FF0000"/>
                </a:solidFill>
              </a:rPr>
              <a:t>any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the following criteria</a:t>
            </a:r>
            <a:r>
              <a:rPr lang="en-US" sz="2400" dirty="0" smtClean="0"/>
              <a:t>:</a:t>
            </a:r>
            <a:r>
              <a:rPr lang="en-US" sz="2400" b="1" dirty="0"/>
              <a:t> </a:t>
            </a: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It is expected to be settled in the entity’s normal operating cycle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It is held primarily for the purposes of trading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It is due to be settled within twelve months after the end of the reporting period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The entity does not have an unconditional right to defer settlement of the liability for at least twelve months after the end of the reporting period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7278" y="5649175"/>
            <a:ext cx="505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All other liabilities are non-current liabilities.</a:t>
            </a:r>
          </a:p>
          <a:p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57778" y="115888"/>
            <a:ext cx="6568722" cy="1076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Information to be presented in the statement of financial position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33425" y="1727024"/>
            <a:ext cx="8093075" cy="451046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property, plant and equipment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investment property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intangible assets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financial assets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inventories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trade receivables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cash and cash equivalents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trade payables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provisions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financial liabilities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tax assets and liabilities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equity capital and reserves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12056" y="243505"/>
            <a:ext cx="6846709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a typeface="ＭＳ Ｐゴシック" charset="0"/>
                <a:cs typeface="ＭＳ Ｐゴシック" charset="0"/>
              </a:rPr>
              <a:t>To be presented in the statement of financial position or in the notes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188" y="2349324"/>
            <a:ext cx="8093075" cy="2577629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/>
            <a:r>
              <a:rPr lang="en-US" sz="2400" dirty="0" smtClean="0">
                <a:ea typeface="ＭＳ Ｐゴシック" charset="0"/>
                <a:cs typeface="ＭＳ Ｐゴシック" charset="0"/>
              </a:rPr>
              <a:t>Sub-classification of line items as appropriate to the entity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400" dirty="0" smtClean="0">
                <a:ea typeface="ＭＳ Ｐゴシック" charset="0"/>
                <a:cs typeface="ＭＳ Ｐゴシック" charset="0"/>
              </a:rPr>
              <a:t>s operations and/or as required by other international standards.</a:t>
            </a:r>
          </a:p>
          <a:p>
            <a:pPr marL="396875" indent="-396875">
              <a:spcBef>
                <a:spcPts val="600"/>
              </a:spcBef>
              <a:buFontTx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	(e.g. analysis of property, plant and equipment as required by IAS16)</a:t>
            </a:r>
          </a:p>
          <a:p>
            <a:pPr marL="396875" indent="-396875">
              <a:spcBef>
                <a:spcPts val="15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Analysis of share capital and reserves.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8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768" y="274638"/>
            <a:ext cx="663303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Statement of Changes in Equity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7558" y="4296071"/>
            <a:ext cx="6200750" cy="13477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Shows the changes in net assets between two balance sheet dates and reconciles each component.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Profit or loss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Other comprehensive income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Transactions with owners (equity contributions, dividends, purchase of own shares)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608794" y="2558663"/>
            <a:ext cx="201706" cy="2913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08794" y="2958352"/>
            <a:ext cx="253253" cy="11205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G Statement of Changes in Equit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09941" y="306783"/>
            <a:ext cx="4846211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7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4333" y="422275"/>
            <a:ext cx="6685492" cy="6413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ea typeface="ＭＳ Ｐゴシック" charset="0"/>
                <a:cs typeface="ＭＳ Ｐゴシック" charset="0"/>
              </a:rPr>
              <a:t>Statement of changes in equity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0400" y="1651706"/>
            <a:ext cx="8077200" cy="385951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/>
            <a:r>
              <a:rPr lang="en-US" sz="2400" dirty="0" smtClean="0">
                <a:ea typeface="ＭＳ Ｐゴシック" charset="0"/>
                <a:cs typeface="ＭＳ Ｐゴシック" charset="0"/>
              </a:rPr>
              <a:t>shows how each component of equity has changed during an accounting period</a:t>
            </a:r>
          </a:p>
          <a:p>
            <a:pPr marL="381000" indent="-381000"/>
            <a:r>
              <a:rPr lang="en-US" sz="2400" dirty="0" smtClean="0">
                <a:ea typeface="ＭＳ Ｐゴシック" charset="0"/>
                <a:cs typeface="ＭＳ Ｐゴシック" charset="0"/>
              </a:rPr>
              <a:t>items presented include:</a:t>
            </a:r>
          </a:p>
          <a:p>
            <a:pPr marL="958850" lvl="1" indent="-387350"/>
            <a:r>
              <a:rPr lang="en-US" sz="2400" dirty="0" smtClean="0">
                <a:ea typeface="ＭＳ Ｐゴシック" charset="0"/>
              </a:rPr>
              <a:t>total comprehensive income for the period;</a:t>
            </a:r>
          </a:p>
          <a:p>
            <a:pPr marL="958850" lvl="1" indent="-387350"/>
            <a:r>
              <a:rPr lang="en-US" sz="2400" dirty="0" smtClean="0">
                <a:ea typeface="ＭＳ Ｐゴシック" charset="0"/>
              </a:rPr>
              <a:t>effects of any changes in accounting policies;</a:t>
            </a:r>
          </a:p>
          <a:p>
            <a:pPr marL="958850" lvl="1" indent="-387350"/>
            <a:r>
              <a:rPr lang="en-US" sz="2400" dirty="0" smtClean="0">
                <a:ea typeface="ＭＳ Ｐゴシック" charset="0"/>
              </a:rPr>
              <a:t>share issues; and</a:t>
            </a:r>
          </a:p>
          <a:p>
            <a:pPr marL="958850" lvl="1" indent="-387350"/>
            <a:r>
              <a:rPr lang="en-US" sz="2400" dirty="0" smtClean="0">
                <a:ea typeface="ＭＳ Ｐゴシック" charset="0"/>
              </a:rPr>
              <a:t>dividends paid.</a:t>
            </a:r>
          </a:p>
          <a:p>
            <a:pPr marL="381000" indent="-381000"/>
            <a:r>
              <a:rPr lang="en-US" sz="2400" dirty="0" smtClean="0">
                <a:ea typeface="ＭＳ Ｐゴシック" charset="0"/>
                <a:cs typeface="ＭＳ Ｐゴシック" charset="0"/>
              </a:rPr>
              <a:t>provides a reconciliation of the opening and closing balance on each component of equity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G Cash Flow Direct Method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920" y="472632"/>
            <a:ext cx="4741572" cy="6709924"/>
          </a:xfrm>
          <a:prstGeom prst="rect">
            <a:avLst/>
          </a:prstGeom>
        </p:spPr>
      </p:pic>
      <p:pic>
        <p:nvPicPr>
          <p:cNvPr id="10" name="Picture 9" descr="GG Cash Flow Statement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4" y="1336500"/>
            <a:ext cx="3801989" cy="5380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0" y="274638"/>
            <a:ext cx="6273800" cy="1143000"/>
          </a:xfrm>
        </p:spPr>
        <p:txBody>
          <a:bodyPr/>
          <a:lstStyle/>
          <a:p>
            <a:r>
              <a:rPr lang="en-US" dirty="0" smtClean="0"/>
              <a:t>Statement of Cash Flows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8774" y="1287108"/>
            <a:ext cx="2559088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Indirect Method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681" y="1228092"/>
            <a:ext cx="1890278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Direct Method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7568" y="2218765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7568" y="4377130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7568" y="5070348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92809" y="2552110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92809" y="3445733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92809" y="4536956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3455832" y="2517588"/>
            <a:ext cx="164702" cy="15090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8496062" y="2631722"/>
            <a:ext cx="164702" cy="60304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168149" y="3643790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336060" y="6085435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04567" y="5171834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31570" y="4328105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59439" y="3496746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49064" y="3927390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11124" y="1214115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67271" y="2061305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87528" y="1483588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68149" y="4754245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346" y="125214"/>
            <a:ext cx="6710454" cy="97545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Linkages among the 4 Financial Statements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1129859"/>
              </p:ext>
            </p:extLst>
          </p:nvPr>
        </p:nvGraphicFramePr>
        <p:xfrm>
          <a:off x="177796" y="1100668"/>
          <a:ext cx="1551953" cy="4652960"/>
        </p:xfrm>
        <a:graphic>
          <a:graphicData uri="http://schemas.openxmlformats.org/drawingml/2006/table">
            <a:tbl>
              <a:tblPr/>
              <a:tblGrid>
                <a:gridCol w="92261"/>
                <a:gridCol w="151571"/>
                <a:gridCol w="434943"/>
                <a:gridCol w="563446"/>
                <a:gridCol w="309732"/>
              </a:tblGrid>
              <a:tr h="22309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profit or loss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Continuing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180.462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sales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(136.448)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44.014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operating income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1.585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Selling and distribution expenses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(14.001)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 expenses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(18.428)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operating expenses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(1.153)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profit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12.017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costs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(2.766)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income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of profit of associates and  JVs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before tax continuing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11.108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expense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(3.098)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from continuing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8.010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after tax from discontinued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for the year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Attributable to: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holders of the parent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7.942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Non-controlling interests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08387157"/>
              </p:ext>
            </p:extLst>
          </p:nvPr>
        </p:nvGraphicFramePr>
        <p:xfrm>
          <a:off x="1874003" y="1177176"/>
          <a:ext cx="1477317" cy="3827368"/>
        </p:xfrm>
        <a:graphic>
          <a:graphicData uri="http://schemas.openxmlformats.org/drawingml/2006/table">
            <a:tbl>
              <a:tblPr/>
              <a:tblGrid>
                <a:gridCol w="87820"/>
                <a:gridCol w="144284"/>
                <a:gridCol w="414028"/>
                <a:gridCol w="536349"/>
                <a:gridCol w="294836"/>
              </a:tblGrid>
              <a:tr h="23314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other comprehensive income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for the year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comprehensive income (Net of tax)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reclassified to profit or loss in subsequent periods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gain on hedge of a net investment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1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Exchange difference on translation of foreign operations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(246)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movement on cash flow hedges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(512)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loss on available for sale financial assets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(603)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to be reclassified to profit or loss in subsequent periods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Re-measurement gains on defined benefit plans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Revaluation of land &amp; buildings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849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comprehensive income for the year (net of tax)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Comprehensive income for the year (net of tax)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8.476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Attributable to: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holders of the parent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8.188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1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Non-controlling interests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8.476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1577233"/>
              </p:ext>
            </p:extLst>
          </p:nvPr>
        </p:nvGraphicFramePr>
        <p:xfrm>
          <a:off x="3445915" y="1174978"/>
          <a:ext cx="1817623" cy="4285613"/>
        </p:xfrm>
        <a:graphic>
          <a:graphicData uri="http://schemas.openxmlformats.org/drawingml/2006/table">
            <a:tbl>
              <a:tblPr/>
              <a:tblGrid>
                <a:gridCol w="246650"/>
                <a:gridCol w="246650"/>
                <a:gridCol w="246650"/>
                <a:gridCol w="796870"/>
                <a:gridCol w="280803"/>
              </a:tblGrid>
              <a:tr h="9127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financial position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Property, plant &amp; equipment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32.979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properties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8.893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6.019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in an associate and a joint venture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3.187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financial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6.425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tax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57.886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23.262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and other receivables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27.672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Prepayments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financial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and short-term deposits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17.112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68.841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 classified as held for distribution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13.554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82.395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140.281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and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Issued capital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21.888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premium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4.780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Treasury shares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(508)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capital reserves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Retained earnings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35.052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componenets of equity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(649)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Non-cash distribution liability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(410)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Reserves of a disposal group classified as held for distribution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attributable to equity holders of the parent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61.370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Non-controlling interest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equity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63.780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Interest-bearing loans and borrowings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20.346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non-current financial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 grants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revenue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employee defined benefit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tax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32.842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and othe payables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19.444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bearing loans and borrowings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financial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 grants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revenue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payable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Non-cash distribution liability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30.534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Liabilities associated with the asets classified as held for distribution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13.125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43.659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76.501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2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equity and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140.281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82160522"/>
              </p:ext>
            </p:extLst>
          </p:nvPr>
        </p:nvGraphicFramePr>
        <p:xfrm>
          <a:off x="6226376" y="968508"/>
          <a:ext cx="1568449" cy="3559955"/>
        </p:xfrm>
        <a:graphic>
          <a:graphicData uri="http://schemas.openxmlformats.org/drawingml/2006/table">
            <a:tbl>
              <a:tblPr/>
              <a:tblGrid>
                <a:gridCol w="117838"/>
                <a:gridCol w="121643"/>
                <a:gridCol w="748858"/>
                <a:gridCol w="40328"/>
                <a:gridCol w="45614"/>
                <a:gridCol w="247084"/>
                <a:gridCol w="247084"/>
              </a:tblGrid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46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cash flows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before tax from continuing operations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11.108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Profit/(loss) before tax from discontinued operations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before tax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11.321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Adjustments to reconcile profit before tax to net cash flows: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 and impairment of property, plant &amp; equipment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3.907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Amortization and impairment of intangible assets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of prpoerty, plant &amp; equipment by customers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(190)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Share-based payment expense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Decrease in investment properties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Gain on disposal of property, plant &amp; equipment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(532)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 value adjustment of a contingent consideration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income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(1.186)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costs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of profit of an associate and a joint venture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(671)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Movements in provisions , pensions and government grants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(732)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capital adjustments: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in trade and other receivables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(9.265)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Decrease in inventories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4.192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in trade and other payables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4.095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15.106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received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paid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(484)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paid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(3.131)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cash flows from operating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11.827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Proceeds from sale of property, plant &amp; equipment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 of property, plant &amp; equipment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(10.162)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 of investment properties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(1.216)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 of financial instruments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(3.054)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Proceeds from sale of financial instruments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 expenditures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(587)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 of a subsidiary, net cash acquired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 of government grants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2.951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cash flows used in investing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(9.848)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Proceeds from exercise of share options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 of non-controlling interests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(325)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 costs on issue of shares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of finance lease liabilities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Proceeds from borrowings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5.577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Repayment of borrowings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Dividends paid to equity holders of the parent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(1.972)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Dividends paid to non-controlling interests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cash flows from/(used in) financing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increase in cash and cash equivalents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5.199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foreign exchange differences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(25)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and cash equivalents aa beginning of year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12.266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and cash equivalents at end of year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17.440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6858117"/>
              </p:ext>
            </p:extLst>
          </p:nvPr>
        </p:nvGraphicFramePr>
        <p:xfrm>
          <a:off x="5113866" y="4528463"/>
          <a:ext cx="3871638" cy="1898289"/>
        </p:xfrm>
        <a:graphic>
          <a:graphicData uri="http://schemas.openxmlformats.org/drawingml/2006/table">
            <a:tbl>
              <a:tblPr/>
              <a:tblGrid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  <a:gridCol w="215091"/>
              </a:tblGrid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changes in equity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Attributable to the equity holders of the parent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Currency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Issued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Treasury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Retained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Hedge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sale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Translation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Revaluation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Controlling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Premium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Earnings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 at beginning of the year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(654)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28.935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(444)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48.101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48.841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for the period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comprehensive income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comprehensive income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8.199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8.476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 transfer for land and buildings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 operations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(46)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 of share capital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4.703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7.203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7.203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Exercise of options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based payments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 costs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dividends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(1.972)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(1.972)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(2.002)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Non-cash distributions to owners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Acxquisition of a subsidiary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 of non-controlling interests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(135)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(325)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end of the year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4.780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(508)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1.171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34.642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(582)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(84)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(495)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61.370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63.780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/>
          <p:nvPr/>
        </p:nvCxnSpPr>
        <p:spPr>
          <a:xfrm flipV="1">
            <a:off x="1976346" y="1417638"/>
            <a:ext cx="5355224" cy="2426510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 flipH="1" flipV="1">
            <a:off x="1074224" y="2663602"/>
            <a:ext cx="2978717" cy="1379159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3657261" y="4197320"/>
            <a:ext cx="5185363" cy="1181770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24" idx="6"/>
          </p:cNvCxnSpPr>
          <p:nvPr/>
        </p:nvCxnSpPr>
        <p:spPr>
          <a:xfrm>
            <a:off x="5575468" y="2261663"/>
            <a:ext cx="2010716" cy="2266800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29" idx="6"/>
          </p:cNvCxnSpPr>
          <p:nvPr/>
        </p:nvCxnSpPr>
        <p:spPr>
          <a:xfrm>
            <a:off x="5667636" y="3697104"/>
            <a:ext cx="3174988" cy="2789046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954678" y="3430276"/>
            <a:ext cx="1127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u="sng" dirty="0" smtClean="0"/>
              <a:t>Note 23  Reconciliation</a:t>
            </a:r>
          </a:p>
          <a:p>
            <a:r>
              <a:rPr lang="en-US" sz="500" dirty="0" smtClean="0"/>
              <a:t>Cash 	 11,316</a:t>
            </a:r>
          </a:p>
          <a:p>
            <a:r>
              <a:rPr lang="en-US" sz="500" dirty="0" smtClean="0"/>
              <a:t>ST Deposits	      5,796</a:t>
            </a:r>
          </a:p>
          <a:p>
            <a:r>
              <a:rPr lang="en-US" sz="500" dirty="0" smtClean="0"/>
              <a:t>	17,112</a:t>
            </a:r>
          </a:p>
          <a:p>
            <a:r>
              <a:rPr lang="en-US" sz="500" dirty="0" smtClean="0"/>
              <a:t>Disposal group  	        1,294</a:t>
            </a:r>
          </a:p>
          <a:p>
            <a:r>
              <a:rPr lang="en-US" sz="500" dirty="0"/>
              <a:t>	</a:t>
            </a:r>
            <a:r>
              <a:rPr lang="en-US" sz="500" dirty="0" smtClean="0"/>
              <a:t>18,406</a:t>
            </a:r>
          </a:p>
          <a:p>
            <a:r>
              <a:rPr lang="en-US" sz="500" dirty="0" smtClean="0"/>
              <a:t>Overdrafts	</a:t>
            </a:r>
            <a:r>
              <a:rPr lang="en-US" sz="500" u="sng" dirty="0" smtClean="0"/>
              <a:t>         (966)</a:t>
            </a:r>
          </a:p>
          <a:p>
            <a:r>
              <a:rPr lang="en-US" sz="500" dirty="0"/>
              <a:t>	</a:t>
            </a:r>
            <a:r>
              <a:rPr lang="en-US" sz="500" dirty="0" smtClean="0"/>
              <a:t>17,440</a:t>
            </a:r>
            <a:endParaRPr lang="en-US" sz="500" dirty="0"/>
          </a:p>
        </p:txBody>
      </p:sp>
      <p:sp>
        <p:nvSpPr>
          <p:cNvPr id="32" name="TextBox 31"/>
          <p:cNvSpPr txBox="1"/>
          <p:nvPr/>
        </p:nvSpPr>
        <p:spPr>
          <a:xfrm>
            <a:off x="1198064" y="5884333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SM4</a:t>
            </a:r>
            <a:endParaRPr lang="en-US" sz="3600" b="1" dirty="0"/>
          </a:p>
        </p:txBody>
      </p:sp>
      <p:sp>
        <p:nvSpPr>
          <p:cNvPr id="33" name="Rectangle 32"/>
          <p:cNvSpPr/>
          <p:nvPr/>
        </p:nvSpPr>
        <p:spPr>
          <a:xfrm>
            <a:off x="1007564" y="5884333"/>
            <a:ext cx="1418166" cy="754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0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234" y="274638"/>
            <a:ext cx="66735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 to the Financial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Accounting policies</a:t>
            </a:r>
          </a:p>
          <a:p>
            <a:r>
              <a:rPr lang="en-US" dirty="0" smtClean="0"/>
              <a:t>Sources of estimation uncertainty – nature and carrying amount</a:t>
            </a:r>
          </a:p>
          <a:p>
            <a:r>
              <a:rPr lang="en-US" dirty="0" smtClean="0"/>
              <a:t>Capital – objectives, policies and processes</a:t>
            </a:r>
          </a:p>
          <a:p>
            <a:r>
              <a:rPr lang="en-US" dirty="0" smtClean="0"/>
              <a:t>Risk management</a:t>
            </a:r>
          </a:p>
          <a:p>
            <a:r>
              <a:rPr lang="en-US" dirty="0" smtClean="0"/>
              <a:t>Other disclosures required by IFRSs</a:t>
            </a:r>
          </a:p>
          <a:p>
            <a:r>
              <a:rPr lang="en-US" dirty="0" smtClean="0"/>
              <a:t>Other information relevant to understanding the financial statements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274638"/>
            <a:ext cx="62103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General </a:t>
            </a:r>
            <a:r>
              <a:rPr lang="en-US" sz="4000" b="1" dirty="0"/>
              <a:t>Requirements for Financial statements – IAS 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Fair </a:t>
            </a:r>
            <a:r>
              <a:rPr lang="en-US" dirty="0"/>
              <a:t>presentation and compliance with IFRSs</a:t>
            </a:r>
          </a:p>
          <a:p>
            <a:pPr lvl="0"/>
            <a:r>
              <a:rPr lang="en-US" dirty="0"/>
              <a:t>Going </a:t>
            </a:r>
            <a:r>
              <a:rPr lang="en-US" dirty="0" smtClean="0"/>
              <a:t>concern basis</a:t>
            </a:r>
            <a:endParaRPr lang="en-US" dirty="0"/>
          </a:p>
          <a:p>
            <a:pPr lvl="0"/>
            <a:r>
              <a:rPr lang="en-US" dirty="0"/>
              <a:t>Accrual basis of accounting</a:t>
            </a:r>
          </a:p>
          <a:p>
            <a:pPr lvl="0"/>
            <a:r>
              <a:rPr lang="en-US" dirty="0"/>
              <a:t>Materiality and aggregation</a:t>
            </a:r>
          </a:p>
          <a:p>
            <a:pPr lvl="0"/>
            <a:r>
              <a:rPr lang="en-US" dirty="0"/>
              <a:t>Offsetting</a:t>
            </a:r>
          </a:p>
          <a:p>
            <a:pPr lvl="0"/>
            <a:r>
              <a:rPr lang="en-US" dirty="0"/>
              <a:t>Frequency of reporting</a:t>
            </a:r>
          </a:p>
          <a:p>
            <a:pPr lvl="0"/>
            <a:r>
              <a:rPr lang="en-US" dirty="0"/>
              <a:t>Comparative information</a:t>
            </a:r>
          </a:p>
          <a:p>
            <a:r>
              <a:rPr lang="en-US" dirty="0"/>
              <a:t>Consistency of presentation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556" y="207516"/>
            <a:ext cx="7097888" cy="1077218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Fair presentation and compliance with international standards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90171"/>
            <a:ext cx="8077200" cy="44688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04000"/>
              </a:lnSpc>
              <a:spcBef>
                <a:spcPts val="6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Financial statements must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present fairly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the financial position, financial performance and cash flows of the entity to which they relate.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 is assumed that the application of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international standards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will result in a fair presentation.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An entity which complies with international standards must make an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explicit and unreserved statement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to that effect in the notes.</a:t>
            </a:r>
          </a:p>
          <a:p>
            <a:pPr marL="0" indent="0"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377722" y="422960"/>
            <a:ext cx="6385278" cy="64633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Going concern and accruals basis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39938"/>
            <a:ext cx="8077200" cy="2893613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04000"/>
              </a:lnSpc>
              <a:spcBef>
                <a:spcPts val="6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Financial statements are generally prepared on the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going concern basis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unless the entity intends to cease trading or has no realistic alternative but to do so.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Financial statements other than the statement of cash flows should be prepared on the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accruals basis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7667" y="422275"/>
            <a:ext cx="6265333" cy="64770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Materiality and aggregation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077200" cy="5032375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04000"/>
              </a:lnSpc>
              <a:spcBef>
                <a:spcPts val="6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Items are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"material"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if they could influence the economic decisions made by users on the basis of the financial statements.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an item is not individually material it may be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aggregated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with other items.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Each material class of similar items should be presented separately in the financial statements.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requirements of international standards need not be applied to items that are immaterial.</a:t>
            </a:r>
          </a:p>
          <a:p>
            <a:pPr marL="0" indent="0"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422275"/>
            <a:ext cx="8131175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Offsetting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21216"/>
            <a:ext cx="8077200" cy="4353397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04000"/>
              </a:lnSpc>
              <a:spcBef>
                <a:spcPts val="6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general, 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assets and liabilities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should be 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reported separately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in the statement of financial position and should not be offset against one another.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Similarly, 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income and expenses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should be 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reported separately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in the statement of comprehensive income.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However, this rule does not apply if offsetting is permitted or required by an international standard.</a:t>
            </a:r>
          </a:p>
          <a:p>
            <a:pPr marL="0" indent="0"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0778" y="304800"/>
            <a:ext cx="6556022" cy="64135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Frequency of reporting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229" y="3576451"/>
            <a:ext cx="7708900" cy="2015936"/>
          </a:xfrm>
        </p:spPr>
        <p:txBody>
          <a:bodyPr>
            <a:spAutoFit/>
          </a:bodyPr>
          <a:lstStyle/>
          <a:p>
            <a:pPr marL="571500" indent="-57150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(a)	the </a:t>
            </a:r>
            <a:r>
              <a:rPr lang="en-US" sz="24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reason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for using a period that is longer or shorter than one year;</a:t>
            </a:r>
          </a:p>
          <a:p>
            <a:pPr marL="571500" indent="-571500" eaLnBrk="1" hangingPunct="1">
              <a:spcBef>
                <a:spcPts val="600"/>
              </a:spcBef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(b)	the fact that the </a:t>
            </a:r>
            <a:r>
              <a:rPr lang="en-US" sz="24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comparative amounts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given for the previous period are </a:t>
            </a:r>
            <a:r>
              <a:rPr lang="en-US" sz="24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not directly comparable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with those given for the current period.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09600" y="1664296"/>
            <a:ext cx="762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+mn-lt"/>
              </a:rPr>
              <a:t>Financial statements should normally be presented </a:t>
            </a:r>
            <a:r>
              <a:rPr lang="en-US" sz="2800" b="1" dirty="0">
                <a:solidFill>
                  <a:srgbClr val="3366FF"/>
                </a:solidFill>
                <a:latin typeface="+mn-lt"/>
              </a:rPr>
              <a:t>at least annually</a:t>
            </a:r>
            <a:r>
              <a:rPr lang="en-US" sz="2800" dirty="0">
                <a:latin typeface="+mn-lt"/>
              </a:rPr>
              <a:t>. An entity which presents financial statements for a period which is </a:t>
            </a:r>
            <a:r>
              <a:rPr lang="en-US" sz="2800" dirty="0">
                <a:solidFill>
                  <a:srgbClr val="3366FF"/>
                </a:solidFill>
                <a:latin typeface="+mn-lt"/>
              </a:rPr>
              <a:t>longer or shorter</a:t>
            </a:r>
            <a:r>
              <a:rPr lang="en-US" sz="2800" dirty="0">
                <a:latin typeface="+mn-lt"/>
              </a:rPr>
              <a:t> than one year should </a:t>
            </a:r>
            <a:r>
              <a:rPr lang="en-US" sz="2800" dirty="0">
                <a:solidFill>
                  <a:srgbClr val="3366FF"/>
                </a:solidFill>
                <a:latin typeface="+mn-lt"/>
              </a:rPr>
              <a:t>disclose</a:t>
            </a:r>
            <a:r>
              <a:rPr lang="en-US" sz="2800" dirty="0">
                <a:latin typeface="+mn-lt"/>
              </a:rPr>
              <a:t>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398889" y="146050"/>
            <a:ext cx="6364111" cy="120015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Comparative information and consistency of presentation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5949"/>
            <a:ext cx="8077200" cy="3457151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04000"/>
              </a:lnSpc>
              <a:spcBef>
                <a:spcPts val="6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As a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minimum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entities should present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comparative information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in respect of the previous period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for all amounts reported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in the financial statements.</a:t>
            </a: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To maintain comparability, the way in which items are presented and classified should generally be </a:t>
            </a:r>
            <a:r>
              <a:rPr lang="en-US" sz="28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consistent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from one accounting period to the next.</a:t>
            </a:r>
            <a:endParaRPr lang="en-US" sz="2800" i="1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104000"/>
              </a:lnSpc>
              <a:spcBef>
                <a:spcPts val="900"/>
              </a:spcBef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9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2548</Words>
  <Application>Microsoft Macintosh PowerPoint</Application>
  <PresentationFormat>On-screen Show (4:3)</PresentationFormat>
  <Paragraphs>661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Understanding the financial statements required by ias 1</vt:lpstr>
      <vt:lpstr>PowerPoint Presentation</vt:lpstr>
      <vt:lpstr>General Requirements for Financial statements – IAS 1 </vt:lpstr>
      <vt:lpstr>Fair presentation and compliance with international standards</vt:lpstr>
      <vt:lpstr>Going concern and accruals basis</vt:lpstr>
      <vt:lpstr>Materiality and aggregation</vt:lpstr>
      <vt:lpstr>Offsetting</vt:lpstr>
      <vt:lpstr>Frequency of reporting</vt:lpstr>
      <vt:lpstr>Comparative information and consistency of presentation</vt:lpstr>
      <vt:lpstr>Identification of the financial statements</vt:lpstr>
      <vt:lpstr>Understanding the Financial Statements Required by IAS 1</vt:lpstr>
      <vt:lpstr>Linkages among the Financial Statements</vt:lpstr>
      <vt:lpstr>The Statement of Profit or Loss and Other Comprehensive Income</vt:lpstr>
      <vt:lpstr>The Profit and Loss Account</vt:lpstr>
      <vt:lpstr>Profit &amp; Loss Account by Nature and by destination</vt:lpstr>
      <vt:lpstr>Other Comprehensive Income</vt:lpstr>
      <vt:lpstr>Information to be presented in the statement of comprehensive income</vt:lpstr>
      <vt:lpstr>The Statement of Financial Position</vt:lpstr>
      <vt:lpstr>PowerPoint Presentation</vt:lpstr>
      <vt:lpstr>Currents Assets</vt:lpstr>
      <vt:lpstr>Current Liabilities</vt:lpstr>
      <vt:lpstr>PowerPoint Presentation</vt:lpstr>
      <vt:lpstr>PowerPoint Presentation</vt:lpstr>
      <vt:lpstr>Statement of Changes in Equity</vt:lpstr>
      <vt:lpstr>PowerPoint Presentation</vt:lpstr>
      <vt:lpstr>Statement of Cash Flows</vt:lpstr>
      <vt:lpstr>The Linkages among the 4 Financial Statements</vt:lpstr>
      <vt:lpstr>Notes to the Financial Statements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financial statements required by ias 1</dc:title>
  <dc:creator>Paul Smith</dc:creator>
  <cp:lastModifiedBy>Paul Smith</cp:lastModifiedBy>
  <cp:revision>3</cp:revision>
  <dcterms:created xsi:type="dcterms:W3CDTF">2018-01-24T13:13:40Z</dcterms:created>
  <dcterms:modified xsi:type="dcterms:W3CDTF">2018-01-31T09:22:50Z</dcterms:modified>
</cp:coreProperties>
</file>