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48" saveSubsetFonts="1" autoCompressPictures="0">
  <p:sldMasterIdLst>
    <p:sldMasterId id="2147483648" r:id="rId1"/>
  </p:sldMasterIdLst>
  <p:notesMasterIdLst>
    <p:notesMasterId r:id="rId16"/>
  </p:notesMasterIdLst>
  <p:handoutMasterIdLst>
    <p:handoutMasterId r:id="rId17"/>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44" d="100"/>
          <a:sy n="144" d="100"/>
        </p:scale>
        <p:origin x="-240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550BDCF-7835-9B4F-AA71-A0A3CADA21DF}" type="datetimeFigureOut">
              <a:rPr lang="en-US" smtClean="0"/>
              <a:t>31/01/18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B01C9A-5F57-6641-8A37-D89B64B82D79}" type="slidenum">
              <a:rPr lang="en-US" smtClean="0"/>
              <a:t>‹#›</a:t>
            </a:fld>
            <a:endParaRPr lang="en-US"/>
          </a:p>
        </p:txBody>
      </p:sp>
    </p:spTree>
    <p:extLst>
      <p:ext uri="{BB962C8B-B14F-4D97-AF65-F5344CB8AC3E}">
        <p14:creationId xmlns:p14="http://schemas.microsoft.com/office/powerpoint/2010/main" val="19398387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B277D9-8816-E34D-8AA6-6C4F81FBF0A7}" type="datetimeFigureOut">
              <a:rPr lang="en-US" smtClean="0"/>
              <a:t>31/01/18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DDA450-07BA-FD42-98F6-2CFF8A59045A}" type="slidenum">
              <a:rPr lang="en-US" smtClean="0"/>
              <a:t>‹#›</a:t>
            </a:fld>
            <a:endParaRPr lang="en-US"/>
          </a:p>
        </p:txBody>
      </p:sp>
    </p:spTree>
    <p:extLst>
      <p:ext uri="{BB962C8B-B14F-4D97-AF65-F5344CB8AC3E}">
        <p14:creationId xmlns:p14="http://schemas.microsoft.com/office/powerpoint/2010/main" val="181512997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it-IT"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Click to edit Master subtitle style</a:t>
            </a:r>
            <a:endParaRPr lang="en-US"/>
          </a:p>
        </p:txBody>
      </p:sp>
      <p:sp>
        <p:nvSpPr>
          <p:cNvPr id="4" name="Date Placeholder 3"/>
          <p:cNvSpPr>
            <a:spLocks noGrp="1"/>
          </p:cNvSpPr>
          <p:nvPr>
            <p:ph type="dt" sz="half" idx="10"/>
          </p:nvPr>
        </p:nvSpPr>
        <p:spPr/>
        <p:txBody>
          <a:bodyPr/>
          <a:lstStyle/>
          <a:p>
            <a:fld id="{5BD06569-9476-F740-A859-7DD0E7276F2E}" type="datetime1">
              <a:rPr lang="en-US" smtClean="0"/>
              <a:t>31/01/18</a:t>
            </a:fld>
            <a:endParaRPr lang="en-US"/>
          </a:p>
        </p:txBody>
      </p:sp>
      <p:sp>
        <p:nvSpPr>
          <p:cNvPr id="5" name="Footer Placeholder 4"/>
          <p:cNvSpPr>
            <a:spLocks noGrp="1"/>
          </p:cNvSpPr>
          <p:nvPr>
            <p:ph type="ftr" sz="quarter" idx="11"/>
          </p:nvPr>
        </p:nvSpPr>
        <p:spPr/>
        <p:txBody>
          <a:bodyPr/>
          <a:lstStyle/>
          <a:p>
            <a:r>
              <a:rPr lang="en-US" smtClean="0"/>
              <a:t>A 86045 Accounting and Financial Reporting</a:t>
            </a:r>
            <a:endParaRPr lang="en-US"/>
          </a:p>
        </p:txBody>
      </p:sp>
      <p:sp>
        <p:nvSpPr>
          <p:cNvPr id="6" name="Slide Number Placeholder 5"/>
          <p:cNvSpPr>
            <a:spLocks noGrp="1"/>
          </p:cNvSpPr>
          <p:nvPr>
            <p:ph type="sldNum" sz="quarter" idx="12"/>
          </p:nvPr>
        </p:nvSpPr>
        <p:spPr/>
        <p:txBody>
          <a:bodyPr/>
          <a:lstStyle/>
          <a:p>
            <a:fld id="{1E570D53-7B42-A241-AAB9-46331B06239E}" type="slidenum">
              <a:rPr lang="en-US" smtClean="0"/>
              <a:t>‹#›</a:t>
            </a:fld>
            <a:endParaRPr lang="en-US"/>
          </a:p>
        </p:txBody>
      </p:sp>
    </p:spTree>
    <p:extLst>
      <p:ext uri="{BB962C8B-B14F-4D97-AF65-F5344CB8AC3E}">
        <p14:creationId xmlns:p14="http://schemas.microsoft.com/office/powerpoint/2010/main" val="3464934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8BC22633-7182-8240-9B3D-8D107F1CC7F5}" type="datetime1">
              <a:rPr lang="en-US" smtClean="0"/>
              <a:t>31/01/18</a:t>
            </a:fld>
            <a:endParaRPr lang="en-US"/>
          </a:p>
        </p:txBody>
      </p:sp>
      <p:sp>
        <p:nvSpPr>
          <p:cNvPr id="5" name="Footer Placeholder 4"/>
          <p:cNvSpPr>
            <a:spLocks noGrp="1"/>
          </p:cNvSpPr>
          <p:nvPr>
            <p:ph type="ftr" sz="quarter" idx="11"/>
          </p:nvPr>
        </p:nvSpPr>
        <p:spPr/>
        <p:txBody>
          <a:bodyPr/>
          <a:lstStyle/>
          <a:p>
            <a:r>
              <a:rPr lang="en-US" smtClean="0"/>
              <a:t>A 86045 Accounting and Financial Reporting</a:t>
            </a:r>
            <a:endParaRPr lang="en-US"/>
          </a:p>
        </p:txBody>
      </p:sp>
      <p:sp>
        <p:nvSpPr>
          <p:cNvPr id="6" name="Slide Number Placeholder 5"/>
          <p:cNvSpPr>
            <a:spLocks noGrp="1"/>
          </p:cNvSpPr>
          <p:nvPr>
            <p:ph type="sldNum" sz="quarter" idx="12"/>
          </p:nvPr>
        </p:nvSpPr>
        <p:spPr/>
        <p:txBody>
          <a:bodyPr/>
          <a:lstStyle/>
          <a:p>
            <a:fld id="{1E570D53-7B42-A241-AAB9-46331B06239E}" type="slidenum">
              <a:rPr lang="en-US" smtClean="0"/>
              <a:t>‹#›</a:t>
            </a:fld>
            <a:endParaRPr lang="en-US"/>
          </a:p>
        </p:txBody>
      </p:sp>
    </p:spTree>
    <p:extLst>
      <p:ext uri="{BB962C8B-B14F-4D97-AF65-F5344CB8AC3E}">
        <p14:creationId xmlns:p14="http://schemas.microsoft.com/office/powerpoint/2010/main" val="1856848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611F2DB8-F843-384B-B7C0-C81576C8FE2E}" type="datetime1">
              <a:rPr lang="en-US" smtClean="0"/>
              <a:t>31/01/18</a:t>
            </a:fld>
            <a:endParaRPr lang="en-US"/>
          </a:p>
        </p:txBody>
      </p:sp>
      <p:sp>
        <p:nvSpPr>
          <p:cNvPr id="5" name="Footer Placeholder 4"/>
          <p:cNvSpPr>
            <a:spLocks noGrp="1"/>
          </p:cNvSpPr>
          <p:nvPr>
            <p:ph type="ftr" sz="quarter" idx="11"/>
          </p:nvPr>
        </p:nvSpPr>
        <p:spPr/>
        <p:txBody>
          <a:bodyPr/>
          <a:lstStyle/>
          <a:p>
            <a:r>
              <a:rPr lang="en-US" smtClean="0"/>
              <a:t>A 86045 Accounting and Financial Reporting</a:t>
            </a:r>
            <a:endParaRPr lang="en-US"/>
          </a:p>
        </p:txBody>
      </p:sp>
      <p:sp>
        <p:nvSpPr>
          <p:cNvPr id="6" name="Slide Number Placeholder 5"/>
          <p:cNvSpPr>
            <a:spLocks noGrp="1"/>
          </p:cNvSpPr>
          <p:nvPr>
            <p:ph type="sldNum" sz="quarter" idx="12"/>
          </p:nvPr>
        </p:nvSpPr>
        <p:spPr/>
        <p:txBody>
          <a:bodyPr/>
          <a:lstStyle/>
          <a:p>
            <a:fld id="{1E570D53-7B42-A241-AAB9-46331B06239E}" type="slidenum">
              <a:rPr lang="en-US" smtClean="0"/>
              <a:t>‹#›</a:t>
            </a:fld>
            <a:endParaRPr lang="en-US"/>
          </a:p>
        </p:txBody>
      </p:sp>
    </p:spTree>
    <p:extLst>
      <p:ext uri="{BB962C8B-B14F-4D97-AF65-F5344CB8AC3E}">
        <p14:creationId xmlns:p14="http://schemas.microsoft.com/office/powerpoint/2010/main" val="693421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Content Placeholder 2"/>
          <p:cNvSpPr>
            <a:spLocks noGrp="1"/>
          </p:cNvSpPr>
          <p:nvPr>
            <p:ph idx="1"/>
          </p:nvPr>
        </p:nvSpPr>
        <p:spPr/>
        <p:txBody>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7C08356F-D946-A447-B372-A5BA35AF0F0F}" type="datetime1">
              <a:rPr lang="en-US" smtClean="0"/>
              <a:t>31/01/18</a:t>
            </a:fld>
            <a:endParaRPr lang="en-US"/>
          </a:p>
        </p:txBody>
      </p:sp>
      <p:sp>
        <p:nvSpPr>
          <p:cNvPr id="5" name="Footer Placeholder 4"/>
          <p:cNvSpPr>
            <a:spLocks noGrp="1"/>
          </p:cNvSpPr>
          <p:nvPr>
            <p:ph type="ftr" sz="quarter" idx="11"/>
          </p:nvPr>
        </p:nvSpPr>
        <p:spPr/>
        <p:txBody>
          <a:bodyPr/>
          <a:lstStyle/>
          <a:p>
            <a:r>
              <a:rPr lang="en-US" smtClean="0"/>
              <a:t>A 86045 Accounting and Financial Reporting</a:t>
            </a:r>
            <a:endParaRPr lang="en-US"/>
          </a:p>
        </p:txBody>
      </p:sp>
      <p:sp>
        <p:nvSpPr>
          <p:cNvPr id="6" name="Slide Number Placeholder 5"/>
          <p:cNvSpPr>
            <a:spLocks noGrp="1"/>
          </p:cNvSpPr>
          <p:nvPr>
            <p:ph type="sldNum" sz="quarter" idx="12"/>
          </p:nvPr>
        </p:nvSpPr>
        <p:spPr/>
        <p:txBody>
          <a:bodyPr/>
          <a:lstStyle/>
          <a:p>
            <a:fld id="{1E570D53-7B42-A241-AAB9-46331B06239E}" type="slidenum">
              <a:rPr lang="en-US" smtClean="0"/>
              <a:t>‹#›</a:t>
            </a:fld>
            <a:endParaRPr lang="en-US"/>
          </a:p>
        </p:txBody>
      </p:sp>
    </p:spTree>
    <p:extLst>
      <p:ext uri="{BB962C8B-B14F-4D97-AF65-F5344CB8AC3E}">
        <p14:creationId xmlns:p14="http://schemas.microsoft.com/office/powerpoint/2010/main" val="2101503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t-IT"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Click to edit Master text styles</a:t>
            </a:r>
          </a:p>
        </p:txBody>
      </p:sp>
      <p:sp>
        <p:nvSpPr>
          <p:cNvPr id="4" name="Date Placeholder 3"/>
          <p:cNvSpPr>
            <a:spLocks noGrp="1"/>
          </p:cNvSpPr>
          <p:nvPr>
            <p:ph type="dt" sz="half" idx="10"/>
          </p:nvPr>
        </p:nvSpPr>
        <p:spPr/>
        <p:txBody>
          <a:bodyPr/>
          <a:lstStyle/>
          <a:p>
            <a:fld id="{56D49400-ED8F-1248-AA85-96EC2B83E97F}" type="datetime1">
              <a:rPr lang="en-US" smtClean="0"/>
              <a:t>31/01/18</a:t>
            </a:fld>
            <a:endParaRPr lang="en-US"/>
          </a:p>
        </p:txBody>
      </p:sp>
      <p:sp>
        <p:nvSpPr>
          <p:cNvPr id="5" name="Footer Placeholder 4"/>
          <p:cNvSpPr>
            <a:spLocks noGrp="1"/>
          </p:cNvSpPr>
          <p:nvPr>
            <p:ph type="ftr" sz="quarter" idx="11"/>
          </p:nvPr>
        </p:nvSpPr>
        <p:spPr/>
        <p:txBody>
          <a:bodyPr/>
          <a:lstStyle/>
          <a:p>
            <a:r>
              <a:rPr lang="en-US" smtClean="0"/>
              <a:t>A 86045 Accounting and Financial Reporting</a:t>
            </a:r>
            <a:endParaRPr lang="en-US"/>
          </a:p>
        </p:txBody>
      </p:sp>
      <p:sp>
        <p:nvSpPr>
          <p:cNvPr id="6" name="Slide Number Placeholder 5"/>
          <p:cNvSpPr>
            <a:spLocks noGrp="1"/>
          </p:cNvSpPr>
          <p:nvPr>
            <p:ph type="sldNum" sz="quarter" idx="12"/>
          </p:nvPr>
        </p:nvSpPr>
        <p:spPr/>
        <p:txBody>
          <a:bodyPr/>
          <a:lstStyle/>
          <a:p>
            <a:fld id="{1E570D53-7B42-A241-AAB9-46331B06239E}" type="slidenum">
              <a:rPr lang="en-US" smtClean="0"/>
              <a:t>‹#›</a:t>
            </a:fld>
            <a:endParaRPr lang="en-US"/>
          </a:p>
        </p:txBody>
      </p:sp>
    </p:spTree>
    <p:extLst>
      <p:ext uri="{BB962C8B-B14F-4D97-AF65-F5344CB8AC3E}">
        <p14:creationId xmlns:p14="http://schemas.microsoft.com/office/powerpoint/2010/main" val="4263513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5" name="Date Placeholder 4"/>
          <p:cNvSpPr>
            <a:spLocks noGrp="1"/>
          </p:cNvSpPr>
          <p:nvPr>
            <p:ph type="dt" sz="half" idx="10"/>
          </p:nvPr>
        </p:nvSpPr>
        <p:spPr/>
        <p:txBody>
          <a:bodyPr/>
          <a:lstStyle/>
          <a:p>
            <a:fld id="{0A2739A7-F5EB-DB42-BC6B-8FAA39DDC2DF}" type="datetime1">
              <a:rPr lang="en-US" smtClean="0"/>
              <a:t>31/01/18</a:t>
            </a:fld>
            <a:endParaRPr lang="en-US"/>
          </a:p>
        </p:txBody>
      </p:sp>
      <p:sp>
        <p:nvSpPr>
          <p:cNvPr id="6" name="Footer Placeholder 5"/>
          <p:cNvSpPr>
            <a:spLocks noGrp="1"/>
          </p:cNvSpPr>
          <p:nvPr>
            <p:ph type="ftr" sz="quarter" idx="11"/>
          </p:nvPr>
        </p:nvSpPr>
        <p:spPr/>
        <p:txBody>
          <a:bodyPr/>
          <a:lstStyle/>
          <a:p>
            <a:r>
              <a:rPr lang="en-US" smtClean="0"/>
              <a:t>A 86045 Accounting and Financial Reporting</a:t>
            </a:r>
            <a:endParaRPr lang="en-US"/>
          </a:p>
        </p:txBody>
      </p:sp>
      <p:sp>
        <p:nvSpPr>
          <p:cNvPr id="7" name="Slide Number Placeholder 6"/>
          <p:cNvSpPr>
            <a:spLocks noGrp="1"/>
          </p:cNvSpPr>
          <p:nvPr>
            <p:ph type="sldNum" sz="quarter" idx="12"/>
          </p:nvPr>
        </p:nvSpPr>
        <p:spPr/>
        <p:txBody>
          <a:bodyPr/>
          <a:lstStyle/>
          <a:p>
            <a:fld id="{1E570D53-7B42-A241-AAB9-46331B06239E}" type="slidenum">
              <a:rPr lang="en-US" smtClean="0"/>
              <a:t>‹#›</a:t>
            </a:fld>
            <a:endParaRPr lang="en-US"/>
          </a:p>
        </p:txBody>
      </p:sp>
    </p:spTree>
    <p:extLst>
      <p:ext uri="{BB962C8B-B14F-4D97-AF65-F5344CB8AC3E}">
        <p14:creationId xmlns:p14="http://schemas.microsoft.com/office/powerpoint/2010/main" val="1889881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7" name="Date Placeholder 6"/>
          <p:cNvSpPr>
            <a:spLocks noGrp="1"/>
          </p:cNvSpPr>
          <p:nvPr>
            <p:ph type="dt" sz="half" idx="10"/>
          </p:nvPr>
        </p:nvSpPr>
        <p:spPr/>
        <p:txBody>
          <a:bodyPr/>
          <a:lstStyle/>
          <a:p>
            <a:fld id="{33AE9A35-6B05-D44B-8FD7-C077B37FA790}" type="datetime1">
              <a:rPr lang="en-US" smtClean="0"/>
              <a:t>31/01/18</a:t>
            </a:fld>
            <a:endParaRPr lang="en-US"/>
          </a:p>
        </p:txBody>
      </p:sp>
      <p:sp>
        <p:nvSpPr>
          <p:cNvPr id="8" name="Footer Placeholder 7"/>
          <p:cNvSpPr>
            <a:spLocks noGrp="1"/>
          </p:cNvSpPr>
          <p:nvPr>
            <p:ph type="ftr" sz="quarter" idx="11"/>
          </p:nvPr>
        </p:nvSpPr>
        <p:spPr/>
        <p:txBody>
          <a:bodyPr/>
          <a:lstStyle/>
          <a:p>
            <a:r>
              <a:rPr lang="en-US" smtClean="0"/>
              <a:t>A 86045 Accounting and Financial Reporting</a:t>
            </a:r>
            <a:endParaRPr lang="en-US"/>
          </a:p>
        </p:txBody>
      </p:sp>
      <p:sp>
        <p:nvSpPr>
          <p:cNvPr id="9" name="Slide Number Placeholder 8"/>
          <p:cNvSpPr>
            <a:spLocks noGrp="1"/>
          </p:cNvSpPr>
          <p:nvPr>
            <p:ph type="sldNum" sz="quarter" idx="12"/>
          </p:nvPr>
        </p:nvSpPr>
        <p:spPr/>
        <p:txBody>
          <a:bodyPr/>
          <a:lstStyle/>
          <a:p>
            <a:fld id="{1E570D53-7B42-A241-AAB9-46331B06239E}" type="slidenum">
              <a:rPr lang="en-US" smtClean="0"/>
              <a:t>‹#›</a:t>
            </a:fld>
            <a:endParaRPr lang="en-US"/>
          </a:p>
        </p:txBody>
      </p:sp>
    </p:spTree>
    <p:extLst>
      <p:ext uri="{BB962C8B-B14F-4D97-AF65-F5344CB8AC3E}">
        <p14:creationId xmlns:p14="http://schemas.microsoft.com/office/powerpoint/2010/main" val="3868168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Date Placeholder 2"/>
          <p:cNvSpPr>
            <a:spLocks noGrp="1"/>
          </p:cNvSpPr>
          <p:nvPr>
            <p:ph type="dt" sz="half" idx="10"/>
          </p:nvPr>
        </p:nvSpPr>
        <p:spPr/>
        <p:txBody>
          <a:bodyPr/>
          <a:lstStyle/>
          <a:p>
            <a:fld id="{367E64C4-4F75-E940-92F8-C28030AC9092}" type="datetime1">
              <a:rPr lang="en-US" smtClean="0"/>
              <a:t>31/01/18</a:t>
            </a:fld>
            <a:endParaRPr lang="en-US"/>
          </a:p>
        </p:txBody>
      </p:sp>
      <p:sp>
        <p:nvSpPr>
          <p:cNvPr id="4" name="Footer Placeholder 3"/>
          <p:cNvSpPr>
            <a:spLocks noGrp="1"/>
          </p:cNvSpPr>
          <p:nvPr>
            <p:ph type="ftr" sz="quarter" idx="11"/>
          </p:nvPr>
        </p:nvSpPr>
        <p:spPr/>
        <p:txBody>
          <a:bodyPr/>
          <a:lstStyle/>
          <a:p>
            <a:r>
              <a:rPr lang="en-US" smtClean="0"/>
              <a:t>A 86045 Accounting and Financial Reporting</a:t>
            </a:r>
            <a:endParaRPr lang="en-US"/>
          </a:p>
        </p:txBody>
      </p:sp>
      <p:sp>
        <p:nvSpPr>
          <p:cNvPr id="5" name="Slide Number Placeholder 4"/>
          <p:cNvSpPr>
            <a:spLocks noGrp="1"/>
          </p:cNvSpPr>
          <p:nvPr>
            <p:ph type="sldNum" sz="quarter" idx="12"/>
          </p:nvPr>
        </p:nvSpPr>
        <p:spPr/>
        <p:txBody>
          <a:bodyPr/>
          <a:lstStyle/>
          <a:p>
            <a:fld id="{1E570D53-7B42-A241-AAB9-46331B06239E}" type="slidenum">
              <a:rPr lang="en-US" smtClean="0"/>
              <a:t>‹#›</a:t>
            </a:fld>
            <a:endParaRPr lang="en-US"/>
          </a:p>
        </p:txBody>
      </p:sp>
    </p:spTree>
    <p:extLst>
      <p:ext uri="{BB962C8B-B14F-4D97-AF65-F5344CB8AC3E}">
        <p14:creationId xmlns:p14="http://schemas.microsoft.com/office/powerpoint/2010/main" val="1140925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9A33EC-C7A9-2740-B85B-CBDD647AE9F8}" type="datetime1">
              <a:rPr lang="en-US" smtClean="0"/>
              <a:t>31/01/18</a:t>
            </a:fld>
            <a:endParaRPr lang="en-US"/>
          </a:p>
        </p:txBody>
      </p:sp>
      <p:sp>
        <p:nvSpPr>
          <p:cNvPr id="3" name="Footer Placeholder 2"/>
          <p:cNvSpPr>
            <a:spLocks noGrp="1"/>
          </p:cNvSpPr>
          <p:nvPr>
            <p:ph type="ftr" sz="quarter" idx="11"/>
          </p:nvPr>
        </p:nvSpPr>
        <p:spPr/>
        <p:txBody>
          <a:bodyPr/>
          <a:lstStyle/>
          <a:p>
            <a:r>
              <a:rPr lang="en-US" smtClean="0"/>
              <a:t>A 86045 Accounting and Financial Reporting</a:t>
            </a:r>
            <a:endParaRPr lang="en-US"/>
          </a:p>
        </p:txBody>
      </p:sp>
      <p:sp>
        <p:nvSpPr>
          <p:cNvPr id="4" name="Slide Number Placeholder 3"/>
          <p:cNvSpPr>
            <a:spLocks noGrp="1"/>
          </p:cNvSpPr>
          <p:nvPr>
            <p:ph type="sldNum" sz="quarter" idx="12"/>
          </p:nvPr>
        </p:nvSpPr>
        <p:spPr/>
        <p:txBody>
          <a:bodyPr/>
          <a:lstStyle/>
          <a:p>
            <a:fld id="{1E570D53-7B42-A241-AAB9-46331B06239E}" type="slidenum">
              <a:rPr lang="en-US" smtClean="0"/>
              <a:t>‹#›</a:t>
            </a:fld>
            <a:endParaRPr lang="en-US"/>
          </a:p>
        </p:txBody>
      </p:sp>
    </p:spTree>
    <p:extLst>
      <p:ext uri="{BB962C8B-B14F-4D97-AF65-F5344CB8AC3E}">
        <p14:creationId xmlns:p14="http://schemas.microsoft.com/office/powerpoint/2010/main" val="366884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t-IT"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Date Placeholder 4"/>
          <p:cNvSpPr>
            <a:spLocks noGrp="1"/>
          </p:cNvSpPr>
          <p:nvPr>
            <p:ph type="dt" sz="half" idx="10"/>
          </p:nvPr>
        </p:nvSpPr>
        <p:spPr/>
        <p:txBody>
          <a:bodyPr/>
          <a:lstStyle/>
          <a:p>
            <a:fld id="{7EE350B1-7396-1F4C-B3E3-D63388D2E812}" type="datetime1">
              <a:rPr lang="en-US" smtClean="0"/>
              <a:t>31/01/18</a:t>
            </a:fld>
            <a:endParaRPr lang="en-US"/>
          </a:p>
        </p:txBody>
      </p:sp>
      <p:sp>
        <p:nvSpPr>
          <p:cNvPr id="6" name="Footer Placeholder 5"/>
          <p:cNvSpPr>
            <a:spLocks noGrp="1"/>
          </p:cNvSpPr>
          <p:nvPr>
            <p:ph type="ftr" sz="quarter" idx="11"/>
          </p:nvPr>
        </p:nvSpPr>
        <p:spPr/>
        <p:txBody>
          <a:bodyPr/>
          <a:lstStyle/>
          <a:p>
            <a:r>
              <a:rPr lang="en-US" smtClean="0"/>
              <a:t>A 86045 Accounting and Financial Reporting</a:t>
            </a:r>
            <a:endParaRPr lang="en-US"/>
          </a:p>
        </p:txBody>
      </p:sp>
      <p:sp>
        <p:nvSpPr>
          <p:cNvPr id="7" name="Slide Number Placeholder 6"/>
          <p:cNvSpPr>
            <a:spLocks noGrp="1"/>
          </p:cNvSpPr>
          <p:nvPr>
            <p:ph type="sldNum" sz="quarter" idx="12"/>
          </p:nvPr>
        </p:nvSpPr>
        <p:spPr/>
        <p:txBody>
          <a:bodyPr/>
          <a:lstStyle/>
          <a:p>
            <a:fld id="{1E570D53-7B42-A241-AAB9-46331B06239E}" type="slidenum">
              <a:rPr lang="en-US" smtClean="0"/>
              <a:t>‹#›</a:t>
            </a:fld>
            <a:endParaRPr lang="en-US"/>
          </a:p>
        </p:txBody>
      </p:sp>
    </p:spTree>
    <p:extLst>
      <p:ext uri="{BB962C8B-B14F-4D97-AF65-F5344CB8AC3E}">
        <p14:creationId xmlns:p14="http://schemas.microsoft.com/office/powerpoint/2010/main" val="381999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t-IT"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Date Placeholder 4"/>
          <p:cNvSpPr>
            <a:spLocks noGrp="1"/>
          </p:cNvSpPr>
          <p:nvPr>
            <p:ph type="dt" sz="half" idx="10"/>
          </p:nvPr>
        </p:nvSpPr>
        <p:spPr/>
        <p:txBody>
          <a:bodyPr/>
          <a:lstStyle/>
          <a:p>
            <a:fld id="{F1EFA7D6-4087-0E4A-A4EE-F6CA7FC2C1CF}" type="datetime1">
              <a:rPr lang="en-US" smtClean="0"/>
              <a:t>31/01/18</a:t>
            </a:fld>
            <a:endParaRPr lang="en-US"/>
          </a:p>
        </p:txBody>
      </p:sp>
      <p:sp>
        <p:nvSpPr>
          <p:cNvPr id="6" name="Footer Placeholder 5"/>
          <p:cNvSpPr>
            <a:spLocks noGrp="1"/>
          </p:cNvSpPr>
          <p:nvPr>
            <p:ph type="ftr" sz="quarter" idx="11"/>
          </p:nvPr>
        </p:nvSpPr>
        <p:spPr/>
        <p:txBody>
          <a:bodyPr/>
          <a:lstStyle/>
          <a:p>
            <a:r>
              <a:rPr lang="en-US" smtClean="0"/>
              <a:t>A 86045 Accounting and Financial Reporting</a:t>
            </a:r>
            <a:endParaRPr lang="en-US"/>
          </a:p>
        </p:txBody>
      </p:sp>
      <p:sp>
        <p:nvSpPr>
          <p:cNvPr id="7" name="Slide Number Placeholder 6"/>
          <p:cNvSpPr>
            <a:spLocks noGrp="1"/>
          </p:cNvSpPr>
          <p:nvPr>
            <p:ph type="sldNum" sz="quarter" idx="12"/>
          </p:nvPr>
        </p:nvSpPr>
        <p:spPr/>
        <p:txBody>
          <a:bodyPr/>
          <a:lstStyle/>
          <a:p>
            <a:fld id="{1E570D53-7B42-A241-AAB9-46331B06239E}" type="slidenum">
              <a:rPr lang="en-US" smtClean="0"/>
              <a:t>‹#›</a:t>
            </a:fld>
            <a:endParaRPr lang="en-US"/>
          </a:p>
        </p:txBody>
      </p:sp>
    </p:spTree>
    <p:extLst>
      <p:ext uri="{BB962C8B-B14F-4D97-AF65-F5344CB8AC3E}">
        <p14:creationId xmlns:p14="http://schemas.microsoft.com/office/powerpoint/2010/main" val="17769166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08318" y="274638"/>
            <a:ext cx="6578482" cy="1143000"/>
          </a:xfrm>
          <a:prstGeom prst="rect">
            <a:avLst/>
          </a:prstGeom>
        </p:spPr>
        <p:txBody>
          <a:bodyPr vert="horz" lIns="91440" tIns="45720" rIns="91440" bIns="45720" rtlCol="0" anchor="ctr">
            <a:normAutofit/>
          </a:bodyPr>
          <a:lstStyle/>
          <a:p>
            <a:r>
              <a:rPr lang="it-IT" dirty="0" smtClean="0"/>
              <a:t>Click to </a:t>
            </a:r>
            <a:r>
              <a:rPr lang="it-IT" dirty="0" err="1" smtClean="0"/>
              <a:t>edit</a:t>
            </a:r>
            <a:r>
              <a:rPr lang="it-IT" dirty="0" smtClean="0"/>
              <a:t> Master </a:t>
            </a:r>
            <a:r>
              <a:rPr lang="it-IT" dirty="0" err="1" smtClean="0"/>
              <a:t>title</a:t>
            </a:r>
            <a:r>
              <a:rPr lang="it-IT" dirty="0" smtClean="0"/>
              <a:t>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96703F-5767-A941-95AA-0296F4F898A4}" type="datetime1">
              <a:rPr lang="en-US" smtClean="0"/>
              <a:t>31/01/18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 86045 Accounting and Financial Reporting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570D53-7B42-A241-AAB9-46331B06239E}" type="slidenum">
              <a:rPr lang="en-US" smtClean="0"/>
              <a:t>‹#›</a:t>
            </a:fld>
            <a:endParaRPr lang="en-US"/>
          </a:p>
        </p:txBody>
      </p:sp>
      <p:pic>
        <p:nvPicPr>
          <p:cNvPr id="7" name="Picture 6"/>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a:off x="205943" y="238136"/>
            <a:ext cx="1641032" cy="1092032"/>
          </a:xfrm>
          <a:prstGeom prst="rect">
            <a:avLst/>
          </a:prstGeom>
        </p:spPr>
      </p:pic>
    </p:spTree>
    <p:extLst>
      <p:ext uri="{BB962C8B-B14F-4D97-AF65-F5344CB8AC3E}">
        <p14:creationId xmlns:p14="http://schemas.microsoft.com/office/powerpoint/2010/main" val="3376729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1" Type="http://schemas.openxmlformats.org/officeDocument/2006/relationships/slideLayout" Target="../slideLayouts/slideLayout6.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of basic bookkeeping</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A 86045 Accounting and Financial Reporting</a:t>
            </a:r>
            <a:endParaRPr lang="en-US"/>
          </a:p>
        </p:txBody>
      </p:sp>
      <p:sp>
        <p:nvSpPr>
          <p:cNvPr id="6" name="Slide Number Placeholder 5"/>
          <p:cNvSpPr>
            <a:spLocks noGrp="1"/>
          </p:cNvSpPr>
          <p:nvPr>
            <p:ph type="sldNum" sz="quarter" idx="12"/>
          </p:nvPr>
        </p:nvSpPr>
        <p:spPr/>
        <p:txBody>
          <a:bodyPr/>
          <a:lstStyle/>
          <a:p>
            <a:fld id="{21650C8F-04B5-D740-A6F2-FFDFB40BAD86}" type="slidenum">
              <a:rPr lang="en-US" smtClean="0"/>
              <a:t>48</a:t>
            </a:fld>
            <a:endParaRPr lang="en-US"/>
          </a:p>
        </p:txBody>
      </p:sp>
    </p:spTree>
    <p:extLst>
      <p:ext uri="{BB962C8B-B14F-4D97-AF65-F5344CB8AC3E}">
        <p14:creationId xmlns:p14="http://schemas.microsoft.com/office/powerpoint/2010/main" val="402946784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Template</a:t>
            </a:r>
            <a:endParaRPr lang="en-US" dirty="0"/>
          </a:p>
        </p:txBody>
      </p:sp>
      <p:sp>
        <p:nvSpPr>
          <p:cNvPr id="3" name="Footer Placeholder 2"/>
          <p:cNvSpPr>
            <a:spLocks noGrp="1"/>
          </p:cNvSpPr>
          <p:nvPr>
            <p:ph type="ftr" sz="quarter" idx="11"/>
          </p:nvPr>
        </p:nvSpPr>
        <p:spPr/>
        <p:txBody>
          <a:bodyPr/>
          <a:lstStyle/>
          <a:p>
            <a:r>
              <a:rPr lang="en-US" smtClean="0"/>
              <a:t>A 86045 Accounting and Financial Reporting</a:t>
            </a:r>
            <a:endParaRPr lang="en-US"/>
          </a:p>
        </p:txBody>
      </p:sp>
      <p:sp>
        <p:nvSpPr>
          <p:cNvPr id="8" name="TextBox 7"/>
          <p:cNvSpPr txBox="1"/>
          <p:nvPr/>
        </p:nvSpPr>
        <p:spPr>
          <a:xfrm>
            <a:off x="1173629" y="3875837"/>
            <a:ext cx="3901141" cy="369332"/>
          </a:xfrm>
          <a:prstGeom prst="rect">
            <a:avLst/>
          </a:prstGeom>
          <a:noFill/>
        </p:spPr>
        <p:txBody>
          <a:bodyPr wrap="square" rtlCol="0">
            <a:spAutoFit/>
          </a:bodyPr>
          <a:lstStyle/>
          <a:p>
            <a:r>
              <a:rPr lang="en-US" dirty="0" smtClean="0"/>
              <a:t>RA1 Research assignment template</a:t>
            </a:r>
            <a:endParaRPr lang="en-US" dirty="0"/>
          </a:p>
        </p:txBody>
      </p:sp>
      <p:sp>
        <p:nvSpPr>
          <p:cNvPr id="7" name="Rectangle 6"/>
          <p:cNvSpPr/>
          <p:nvPr/>
        </p:nvSpPr>
        <p:spPr>
          <a:xfrm>
            <a:off x="876113" y="4638786"/>
            <a:ext cx="2832084" cy="110706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If the company classifies expenses by nature put all expenses into operating expenses</a:t>
            </a:r>
            <a:endParaRPr lang="en-US" dirty="0"/>
          </a:p>
        </p:txBody>
      </p:sp>
      <p:pic>
        <p:nvPicPr>
          <p:cNvPr id="5" name="Picture 4"/>
          <p:cNvPicPr>
            <a:picLocks noChangeAspect="1"/>
          </p:cNvPicPr>
          <p:nvPr/>
        </p:nvPicPr>
        <p:blipFill>
          <a:blip r:embed="rId2"/>
          <a:stretch>
            <a:fillRect/>
          </a:stretch>
        </p:blipFill>
        <p:spPr>
          <a:xfrm>
            <a:off x="488440" y="972275"/>
            <a:ext cx="8262773" cy="5838895"/>
          </a:xfrm>
          <a:prstGeom prst="rect">
            <a:avLst/>
          </a:prstGeom>
        </p:spPr>
      </p:pic>
      <p:sp>
        <p:nvSpPr>
          <p:cNvPr id="6" name="Slide Number Placeholder 5"/>
          <p:cNvSpPr>
            <a:spLocks noGrp="1"/>
          </p:cNvSpPr>
          <p:nvPr>
            <p:ph type="sldNum" sz="quarter" idx="12"/>
          </p:nvPr>
        </p:nvSpPr>
        <p:spPr/>
        <p:txBody>
          <a:bodyPr/>
          <a:lstStyle/>
          <a:p>
            <a:fld id="{21650C8F-04B5-D740-A6F2-FFDFB40BAD86}" type="slidenum">
              <a:rPr lang="en-US" smtClean="0"/>
              <a:t>57</a:t>
            </a:fld>
            <a:endParaRPr lang="en-US"/>
          </a:p>
        </p:txBody>
      </p:sp>
    </p:spTree>
    <p:extLst>
      <p:ext uri="{BB962C8B-B14F-4D97-AF65-F5344CB8AC3E}">
        <p14:creationId xmlns:p14="http://schemas.microsoft.com/office/powerpoint/2010/main" val="356319556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summary and validation, Overview session 2</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A 86045 Accounting and Financial Reporting</a:t>
            </a:r>
            <a:endParaRPr lang="en-US"/>
          </a:p>
        </p:txBody>
      </p:sp>
      <p:sp>
        <p:nvSpPr>
          <p:cNvPr id="6" name="Slide Number Placeholder 5"/>
          <p:cNvSpPr>
            <a:spLocks noGrp="1"/>
          </p:cNvSpPr>
          <p:nvPr>
            <p:ph type="sldNum" sz="quarter" idx="12"/>
          </p:nvPr>
        </p:nvSpPr>
        <p:spPr/>
        <p:txBody>
          <a:bodyPr/>
          <a:lstStyle/>
          <a:p>
            <a:fld id="{21650C8F-04B5-D740-A6F2-FFDFB40BAD86}" type="slidenum">
              <a:rPr lang="en-US" smtClean="0"/>
              <a:t>58</a:t>
            </a:fld>
            <a:endParaRPr lang="en-US"/>
          </a:p>
        </p:txBody>
      </p:sp>
    </p:spTree>
    <p:extLst>
      <p:ext uri="{BB962C8B-B14F-4D97-AF65-F5344CB8AC3E}">
        <p14:creationId xmlns:p14="http://schemas.microsoft.com/office/powerpoint/2010/main" val="192173223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summary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Course objectives, overview, reference materials, teaching methods</a:t>
            </a:r>
          </a:p>
          <a:p>
            <a:r>
              <a:rPr lang="en-US" dirty="0" smtClean="0"/>
              <a:t>Evolution of accounting, stakeholders, IASs and IFRSs</a:t>
            </a:r>
          </a:p>
          <a:p>
            <a:r>
              <a:rPr lang="en-US" dirty="0" smtClean="0"/>
              <a:t>The 5 components of Financial statements and linkages between the statements</a:t>
            </a:r>
          </a:p>
          <a:p>
            <a:r>
              <a:rPr lang="en-US" dirty="0" smtClean="0"/>
              <a:t>Basic bookkeeping recap</a:t>
            </a:r>
          </a:p>
          <a:p>
            <a:r>
              <a:rPr lang="en-US" dirty="0" smtClean="0"/>
              <a:t>Reading, research and assignment for next session</a:t>
            </a:r>
            <a:endParaRPr lang="en-US" dirty="0"/>
          </a:p>
        </p:txBody>
      </p:sp>
      <p:sp>
        <p:nvSpPr>
          <p:cNvPr id="4" name="Footer Placeholder 3"/>
          <p:cNvSpPr>
            <a:spLocks noGrp="1"/>
          </p:cNvSpPr>
          <p:nvPr>
            <p:ph type="ftr" sz="quarter" idx="11"/>
          </p:nvPr>
        </p:nvSpPr>
        <p:spPr/>
        <p:txBody>
          <a:bodyPr/>
          <a:lstStyle/>
          <a:p>
            <a:r>
              <a:rPr lang="en-US" smtClean="0"/>
              <a:t>A 86045 Accounting and Financial Reporting</a:t>
            </a:r>
            <a:endParaRPr lang="en-US"/>
          </a:p>
        </p:txBody>
      </p:sp>
      <p:sp>
        <p:nvSpPr>
          <p:cNvPr id="6" name="Slide Number Placeholder 5"/>
          <p:cNvSpPr>
            <a:spLocks noGrp="1"/>
          </p:cNvSpPr>
          <p:nvPr>
            <p:ph type="sldNum" sz="quarter" idx="12"/>
          </p:nvPr>
        </p:nvSpPr>
        <p:spPr/>
        <p:txBody>
          <a:bodyPr/>
          <a:lstStyle/>
          <a:p>
            <a:fld id="{21650C8F-04B5-D740-A6F2-FFDFB40BAD86}" type="slidenum">
              <a:rPr lang="en-US" smtClean="0"/>
              <a:t>59</a:t>
            </a:fld>
            <a:endParaRPr lang="en-US"/>
          </a:p>
        </p:txBody>
      </p:sp>
    </p:spTree>
    <p:extLst>
      <p:ext uri="{BB962C8B-B14F-4D97-AF65-F5344CB8AC3E}">
        <p14:creationId xmlns:p14="http://schemas.microsoft.com/office/powerpoint/2010/main" val="166995354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Session 2</a:t>
            </a:r>
            <a:endParaRPr lang="en-US" dirty="0"/>
          </a:p>
        </p:txBody>
      </p:sp>
      <p:sp>
        <p:nvSpPr>
          <p:cNvPr id="3" name="Content Placeholder 2"/>
          <p:cNvSpPr>
            <a:spLocks noGrp="1"/>
          </p:cNvSpPr>
          <p:nvPr>
            <p:ph idx="1"/>
          </p:nvPr>
        </p:nvSpPr>
        <p:spPr/>
        <p:txBody>
          <a:bodyPr/>
          <a:lstStyle/>
          <a:p>
            <a:r>
              <a:rPr lang="en-US" dirty="0" smtClean="0"/>
              <a:t>Financial analysis</a:t>
            </a:r>
          </a:p>
          <a:p>
            <a:r>
              <a:rPr lang="en-US" dirty="0" smtClean="0"/>
              <a:t>How to read financial statements</a:t>
            </a:r>
          </a:p>
          <a:p>
            <a:r>
              <a:rPr lang="en-US" dirty="0" smtClean="0"/>
              <a:t>Ratio analysis</a:t>
            </a:r>
          </a:p>
          <a:p>
            <a:r>
              <a:rPr lang="en-US" dirty="0" smtClean="0"/>
              <a:t>Hands on application using companies researched</a:t>
            </a:r>
          </a:p>
          <a:p>
            <a:r>
              <a:rPr lang="en-US" dirty="0" smtClean="0"/>
              <a:t>Industry comparison</a:t>
            </a:r>
          </a:p>
        </p:txBody>
      </p:sp>
      <p:sp>
        <p:nvSpPr>
          <p:cNvPr id="4" name="Footer Placeholder 3"/>
          <p:cNvSpPr>
            <a:spLocks noGrp="1"/>
          </p:cNvSpPr>
          <p:nvPr>
            <p:ph type="ftr" sz="quarter" idx="11"/>
          </p:nvPr>
        </p:nvSpPr>
        <p:spPr/>
        <p:txBody>
          <a:bodyPr/>
          <a:lstStyle/>
          <a:p>
            <a:r>
              <a:rPr lang="en-US" smtClean="0"/>
              <a:t>A 86045 Accounting and Financial Reporting</a:t>
            </a:r>
            <a:endParaRPr lang="en-US"/>
          </a:p>
        </p:txBody>
      </p:sp>
      <p:sp>
        <p:nvSpPr>
          <p:cNvPr id="6" name="Slide Number Placeholder 5"/>
          <p:cNvSpPr>
            <a:spLocks noGrp="1"/>
          </p:cNvSpPr>
          <p:nvPr>
            <p:ph type="sldNum" sz="quarter" idx="12"/>
          </p:nvPr>
        </p:nvSpPr>
        <p:spPr/>
        <p:txBody>
          <a:bodyPr/>
          <a:lstStyle/>
          <a:p>
            <a:fld id="{21650C8F-04B5-D740-A6F2-FFDFB40BAD86}" type="slidenum">
              <a:rPr lang="en-US" smtClean="0"/>
              <a:t>60</a:t>
            </a:fld>
            <a:endParaRPr lang="en-US"/>
          </a:p>
        </p:txBody>
      </p:sp>
    </p:spTree>
    <p:extLst>
      <p:ext uri="{BB962C8B-B14F-4D97-AF65-F5344CB8AC3E}">
        <p14:creationId xmlns:p14="http://schemas.microsoft.com/office/powerpoint/2010/main" val="139806188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Validation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a:t>N</a:t>
            </a:r>
            <a:r>
              <a:rPr lang="en-US" dirty="0" smtClean="0"/>
              <a:t>ame the 5 components of financial statements required by IAS 1</a:t>
            </a:r>
          </a:p>
          <a:p>
            <a:r>
              <a:rPr lang="en-US" dirty="0"/>
              <a:t>H</a:t>
            </a:r>
            <a:r>
              <a:rPr lang="en-US" dirty="0" smtClean="0"/>
              <a:t>ow are assets and liabilities normally classified in the statement of financial position and how is this distinction made?</a:t>
            </a:r>
          </a:p>
          <a:p>
            <a:r>
              <a:rPr lang="en-US" dirty="0" smtClean="0"/>
              <a:t>What are the two components of </a:t>
            </a:r>
            <a:r>
              <a:rPr lang="en-US" dirty="0"/>
              <a:t>c</a:t>
            </a:r>
            <a:r>
              <a:rPr lang="en-US" dirty="0" smtClean="0"/>
              <a:t>omprehensive income?</a:t>
            </a:r>
          </a:p>
          <a:p>
            <a:r>
              <a:rPr lang="en-US" dirty="0" smtClean="0"/>
              <a:t>Financial statements should be prepared on a going concern basis. What does this mean?</a:t>
            </a:r>
          </a:p>
          <a:p>
            <a:r>
              <a:rPr lang="en-US" dirty="0" smtClean="0"/>
              <a:t>What are the alternative presentation formats allowed for each of the following: Statement of financial position, Statement of profit and loss; Statement of cash flows</a:t>
            </a:r>
          </a:p>
          <a:p>
            <a:endParaRPr lang="en-US" dirty="0" smtClean="0"/>
          </a:p>
        </p:txBody>
      </p:sp>
      <p:sp>
        <p:nvSpPr>
          <p:cNvPr id="4" name="Footer Placeholder 3"/>
          <p:cNvSpPr>
            <a:spLocks noGrp="1"/>
          </p:cNvSpPr>
          <p:nvPr>
            <p:ph type="ftr" sz="quarter" idx="11"/>
          </p:nvPr>
        </p:nvSpPr>
        <p:spPr/>
        <p:txBody>
          <a:bodyPr/>
          <a:lstStyle/>
          <a:p>
            <a:r>
              <a:rPr lang="en-US" smtClean="0"/>
              <a:t>A 86045 Accounting and Financial Reporting</a:t>
            </a:r>
            <a:endParaRPr lang="en-US"/>
          </a:p>
        </p:txBody>
      </p:sp>
      <p:sp>
        <p:nvSpPr>
          <p:cNvPr id="6" name="Slide Number Placeholder 5"/>
          <p:cNvSpPr>
            <a:spLocks noGrp="1"/>
          </p:cNvSpPr>
          <p:nvPr>
            <p:ph type="sldNum" sz="quarter" idx="12"/>
          </p:nvPr>
        </p:nvSpPr>
        <p:spPr/>
        <p:txBody>
          <a:bodyPr/>
          <a:lstStyle/>
          <a:p>
            <a:fld id="{21650C8F-04B5-D740-A6F2-FFDFB40BAD86}" type="slidenum">
              <a:rPr lang="en-US" smtClean="0"/>
              <a:t>61</a:t>
            </a:fld>
            <a:endParaRPr lang="en-US"/>
          </a:p>
        </p:txBody>
      </p:sp>
    </p:spTree>
    <p:extLst>
      <p:ext uri="{BB962C8B-B14F-4D97-AF65-F5344CB8AC3E}">
        <p14:creationId xmlns:p14="http://schemas.microsoft.com/office/powerpoint/2010/main" val="108135936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Bookkeeping Recap</a:t>
            </a:r>
            <a:endParaRPr lang="en-US" dirty="0"/>
          </a:p>
        </p:txBody>
      </p:sp>
      <p:sp>
        <p:nvSpPr>
          <p:cNvPr id="3" name="Footer Placeholder 2"/>
          <p:cNvSpPr>
            <a:spLocks noGrp="1"/>
          </p:cNvSpPr>
          <p:nvPr>
            <p:ph type="ftr" sz="quarter" idx="11"/>
          </p:nvPr>
        </p:nvSpPr>
        <p:spPr/>
        <p:txBody>
          <a:bodyPr/>
          <a:lstStyle/>
          <a:p>
            <a:r>
              <a:rPr lang="en-US" smtClean="0"/>
              <a:t>A 86045 Accounting and Financial Reporting</a:t>
            </a:r>
            <a:endParaRPr lang="en-US"/>
          </a:p>
        </p:txBody>
      </p:sp>
      <p:sp>
        <p:nvSpPr>
          <p:cNvPr id="5" name="TextBox 4"/>
          <p:cNvSpPr txBox="1"/>
          <p:nvPr/>
        </p:nvSpPr>
        <p:spPr>
          <a:xfrm>
            <a:off x="1373624" y="1986844"/>
            <a:ext cx="6754375" cy="3416320"/>
          </a:xfrm>
          <a:prstGeom prst="rect">
            <a:avLst/>
          </a:prstGeom>
          <a:noFill/>
        </p:spPr>
        <p:txBody>
          <a:bodyPr wrap="square" rtlCol="0">
            <a:spAutoFit/>
          </a:bodyPr>
          <a:lstStyle/>
          <a:p>
            <a:pPr marL="342900" indent="-342900">
              <a:buAutoNum type="arabicPeriod"/>
            </a:pPr>
            <a:r>
              <a:rPr lang="en-US" dirty="0" smtClean="0"/>
              <a:t>Credit sale of goods which cost €30,000 for €50,000</a:t>
            </a:r>
          </a:p>
          <a:p>
            <a:pPr marL="342900" indent="-342900">
              <a:buAutoNum type="arabicPeriod"/>
            </a:pPr>
            <a:endParaRPr lang="en-US" dirty="0"/>
          </a:p>
          <a:p>
            <a:pPr marL="342900" indent="-342900">
              <a:buAutoNum type="arabicPeriod"/>
            </a:pPr>
            <a:r>
              <a:rPr lang="en-US" dirty="0" smtClean="0"/>
              <a:t>Cash sale of goods which cost €20,000 for €25,000</a:t>
            </a:r>
          </a:p>
          <a:p>
            <a:pPr marL="342900" indent="-342900">
              <a:buAutoNum type="arabicPeriod"/>
            </a:pPr>
            <a:endParaRPr lang="en-US" dirty="0"/>
          </a:p>
          <a:p>
            <a:pPr marL="342900" indent="-342900">
              <a:buAutoNum type="arabicPeriod"/>
            </a:pPr>
            <a:r>
              <a:rPr lang="en-US" dirty="0" smtClean="0"/>
              <a:t>Credit purchase of goods for €30,000</a:t>
            </a:r>
          </a:p>
          <a:p>
            <a:pPr marL="342900" indent="-342900">
              <a:buAutoNum type="arabicPeriod"/>
            </a:pPr>
            <a:endParaRPr lang="en-US" dirty="0"/>
          </a:p>
          <a:p>
            <a:pPr marL="342900" indent="-342900">
              <a:buAutoNum type="arabicPeriod"/>
            </a:pPr>
            <a:r>
              <a:rPr lang="en-US" dirty="0" smtClean="0"/>
              <a:t>Cash purchase of goods for €30,000</a:t>
            </a:r>
          </a:p>
          <a:p>
            <a:pPr marL="342900" indent="-342900">
              <a:buAutoNum type="arabicPeriod"/>
            </a:pPr>
            <a:endParaRPr lang="en-US" dirty="0"/>
          </a:p>
          <a:p>
            <a:pPr marL="342900" indent="-342900">
              <a:buAutoNum type="arabicPeriod"/>
            </a:pPr>
            <a:r>
              <a:rPr lang="en-US" dirty="0" smtClean="0"/>
              <a:t>Credit purchase of advertising for €15,000</a:t>
            </a:r>
          </a:p>
          <a:p>
            <a:pPr marL="342900" indent="-342900">
              <a:buAutoNum type="arabicPeriod"/>
            </a:pPr>
            <a:endParaRPr lang="en-US" dirty="0"/>
          </a:p>
          <a:p>
            <a:pPr marL="342900" indent="-342900">
              <a:buAutoNum type="arabicPeriod"/>
            </a:pPr>
            <a:r>
              <a:rPr lang="en-US" dirty="0" smtClean="0"/>
              <a:t>Cash purchase of postage stamps for €25</a:t>
            </a:r>
          </a:p>
          <a:p>
            <a:endParaRPr lang="en-US" dirty="0" smtClean="0"/>
          </a:p>
        </p:txBody>
      </p:sp>
      <p:sp>
        <p:nvSpPr>
          <p:cNvPr id="6" name="Slide Number Placeholder 5"/>
          <p:cNvSpPr>
            <a:spLocks noGrp="1"/>
          </p:cNvSpPr>
          <p:nvPr>
            <p:ph type="sldNum" sz="quarter" idx="12"/>
          </p:nvPr>
        </p:nvSpPr>
        <p:spPr/>
        <p:txBody>
          <a:bodyPr/>
          <a:lstStyle/>
          <a:p>
            <a:fld id="{21650C8F-04B5-D740-A6F2-FFDFB40BAD86}" type="slidenum">
              <a:rPr lang="en-US" smtClean="0"/>
              <a:t>49</a:t>
            </a:fld>
            <a:endParaRPr lang="en-US"/>
          </a:p>
        </p:txBody>
      </p:sp>
    </p:spTree>
    <p:extLst>
      <p:ext uri="{BB962C8B-B14F-4D97-AF65-F5344CB8AC3E}">
        <p14:creationId xmlns:p14="http://schemas.microsoft.com/office/powerpoint/2010/main" val="217718460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Bookkeeping Recap</a:t>
            </a:r>
          </a:p>
        </p:txBody>
      </p:sp>
      <p:sp>
        <p:nvSpPr>
          <p:cNvPr id="3" name="Footer Placeholder 2"/>
          <p:cNvSpPr>
            <a:spLocks noGrp="1"/>
          </p:cNvSpPr>
          <p:nvPr>
            <p:ph type="ftr" sz="quarter" idx="11"/>
          </p:nvPr>
        </p:nvSpPr>
        <p:spPr/>
        <p:txBody>
          <a:bodyPr/>
          <a:lstStyle/>
          <a:p>
            <a:r>
              <a:rPr lang="en-US" smtClean="0"/>
              <a:t>A 86045 Accounting and Financial Reporting</a:t>
            </a:r>
            <a:endParaRPr lang="en-US"/>
          </a:p>
        </p:txBody>
      </p:sp>
      <p:sp>
        <p:nvSpPr>
          <p:cNvPr id="7" name="TextBox 6"/>
          <p:cNvSpPr txBox="1"/>
          <p:nvPr/>
        </p:nvSpPr>
        <p:spPr>
          <a:xfrm>
            <a:off x="1143001" y="1658471"/>
            <a:ext cx="6783294" cy="4247317"/>
          </a:xfrm>
          <a:prstGeom prst="rect">
            <a:avLst/>
          </a:prstGeom>
          <a:noFill/>
        </p:spPr>
        <p:txBody>
          <a:bodyPr wrap="square" rtlCol="0">
            <a:spAutoFit/>
          </a:bodyPr>
          <a:lstStyle/>
          <a:p>
            <a:r>
              <a:rPr lang="en-US" dirty="0" smtClean="0"/>
              <a:t>7. Depreciation of an industrial building with a useful life of 20 years which cost €100,000</a:t>
            </a:r>
          </a:p>
          <a:p>
            <a:endParaRPr lang="en-US" dirty="0"/>
          </a:p>
          <a:p>
            <a:r>
              <a:rPr lang="en-US" dirty="0" smtClean="0"/>
              <a:t>8. Payment of a dividend in cash for €25,000</a:t>
            </a:r>
          </a:p>
          <a:p>
            <a:endParaRPr lang="en-US" dirty="0"/>
          </a:p>
          <a:p>
            <a:r>
              <a:rPr lang="en-US" dirty="0" smtClean="0"/>
              <a:t>9. Capital increase in cash for €50,000</a:t>
            </a:r>
          </a:p>
          <a:p>
            <a:endParaRPr lang="en-US" dirty="0"/>
          </a:p>
          <a:p>
            <a:r>
              <a:rPr lang="en-US" dirty="0" smtClean="0"/>
              <a:t>10. Rent payment in cash of €12,000 made on 1.4.2014 in a company with a calendar year end</a:t>
            </a:r>
          </a:p>
          <a:p>
            <a:endParaRPr lang="en-US" dirty="0"/>
          </a:p>
          <a:p>
            <a:r>
              <a:rPr lang="en-US" dirty="0" smtClean="0"/>
              <a:t>11. Legal fees incurred but not yet invoiced at year end amounting to €5,000</a:t>
            </a:r>
          </a:p>
          <a:p>
            <a:endParaRPr lang="en-US" dirty="0"/>
          </a:p>
          <a:p>
            <a:r>
              <a:rPr lang="en-US" dirty="0" smtClean="0"/>
              <a:t>12. During the year end close a physical inventory count reveals a shortage of inventory for €15,000</a:t>
            </a:r>
          </a:p>
        </p:txBody>
      </p:sp>
      <p:sp>
        <p:nvSpPr>
          <p:cNvPr id="5" name="Slide Number Placeholder 4"/>
          <p:cNvSpPr>
            <a:spLocks noGrp="1"/>
          </p:cNvSpPr>
          <p:nvPr>
            <p:ph type="sldNum" sz="quarter" idx="12"/>
          </p:nvPr>
        </p:nvSpPr>
        <p:spPr/>
        <p:txBody>
          <a:bodyPr/>
          <a:lstStyle/>
          <a:p>
            <a:fld id="{21650C8F-04B5-D740-A6F2-FFDFB40BAD86}" type="slidenum">
              <a:rPr lang="en-US" smtClean="0"/>
              <a:t>50</a:t>
            </a:fld>
            <a:endParaRPr lang="en-US"/>
          </a:p>
        </p:txBody>
      </p:sp>
    </p:spTree>
    <p:extLst>
      <p:ext uri="{BB962C8B-B14F-4D97-AF65-F5344CB8AC3E}">
        <p14:creationId xmlns:p14="http://schemas.microsoft.com/office/powerpoint/2010/main" val="94076054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reading and research assignment</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A 86045 Accounting and Financial Reporting</a:t>
            </a:r>
            <a:endParaRPr lang="en-US"/>
          </a:p>
        </p:txBody>
      </p:sp>
      <p:sp>
        <p:nvSpPr>
          <p:cNvPr id="6" name="Slide Number Placeholder 5"/>
          <p:cNvSpPr>
            <a:spLocks noGrp="1"/>
          </p:cNvSpPr>
          <p:nvPr>
            <p:ph type="sldNum" sz="quarter" idx="12"/>
          </p:nvPr>
        </p:nvSpPr>
        <p:spPr/>
        <p:txBody>
          <a:bodyPr/>
          <a:lstStyle/>
          <a:p>
            <a:fld id="{21650C8F-04B5-D740-A6F2-FFDFB40BAD86}" type="slidenum">
              <a:rPr lang="en-US" smtClean="0"/>
              <a:t>51</a:t>
            </a:fld>
            <a:endParaRPr lang="en-US"/>
          </a:p>
        </p:txBody>
      </p:sp>
    </p:spTree>
    <p:extLst>
      <p:ext uri="{BB962C8B-B14F-4D97-AF65-F5344CB8AC3E}">
        <p14:creationId xmlns:p14="http://schemas.microsoft.com/office/powerpoint/2010/main" val="405717287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1628" y="274638"/>
            <a:ext cx="6795171" cy="1143000"/>
          </a:xfrm>
        </p:spPr>
        <p:txBody>
          <a:bodyPr>
            <a:normAutofit fontScale="90000"/>
          </a:bodyPr>
          <a:lstStyle/>
          <a:p>
            <a:r>
              <a:rPr lang="en-US" dirty="0" smtClean="0"/>
              <a:t>Required Reading and research assignment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Reading</a:t>
            </a:r>
          </a:p>
          <a:p>
            <a:pPr lvl="1"/>
            <a:r>
              <a:rPr lang="en-US" dirty="0" smtClean="0"/>
              <a:t>Melville</a:t>
            </a:r>
          </a:p>
          <a:p>
            <a:pPr lvl="2"/>
            <a:r>
              <a:rPr lang="en-US" dirty="0" smtClean="0"/>
              <a:t>Chapter 1 – The Regulatory Framework (14 pages)</a:t>
            </a:r>
          </a:p>
          <a:p>
            <a:pPr lvl="2"/>
            <a:r>
              <a:rPr lang="en-US" dirty="0" smtClean="0"/>
              <a:t>Chapter 2 – The IASB Conceptual Framework (19 </a:t>
            </a:r>
            <a:r>
              <a:rPr lang="en-US" dirty="0"/>
              <a:t>p</a:t>
            </a:r>
            <a:r>
              <a:rPr lang="en-US" dirty="0" smtClean="0"/>
              <a:t>ages)</a:t>
            </a:r>
          </a:p>
          <a:p>
            <a:pPr lvl="2"/>
            <a:r>
              <a:rPr lang="en-US" b="1" dirty="0" smtClean="0"/>
              <a:t>Chapter 3 – Presentation of Financial Statements (30 pages)</a:t>
            </a:r>
          </a:p>
          <a:p>
            <a:pPr lvl="2"/>
            <a:r>
              <a:rPr lang="en-US" dirty="0" smtClean="0"/>
              <a:t>Chapter 4 – Accounting policies, accounting estimates and errors (5 pages)</a:t>
            </a:r>
          </a:p>
          <a:p>
            <a:pPr lvl="2"/>
            <a:r>
              <a:rPr lang="en-US" dirty="0" smtClean="0"/>
              <a:t>Chapter 21 – Related Parties and Changes in foreign exchange rates (7 pages)</a:t>
            </a:r>
          </a:p>
          <a:p>
            <a:pPr lvl="1"/>
            <a:r>
              <a:rPr lang="en-US" dirty="0" smtClean="0"/>
              <a:t>IFRS </a:t>
            </a:r>
          </a:p>
          <a:p>
            <a:pPr lvl="2"/>
            <a:r>
              <a:rPr lang="en-US" b="1" dirty="0" smtClean="0"/>
              <a:t>IAS 1 Presentation of Financial Statements (38 pages)</a:t>
            </a:r>
          </a:p>
          <a:p>
            <a:r>
              <a:rPr lang="en-US" dirty="0" smtClean="0"/>
              <a:t>Exercises</a:t>
            </a:r>
          </a:p>
          <a:p>
            <a:pPr lvl="1"/>
            <a:r>
              <a:rPr lang="en-US" dirty="0" smtClean="0"/>
              <a:t>Melville Exercises 3.1 – 3.6 </a:t>
            </a:r>
          </a:p>
          <a:p>
            <a:pPr lvl="1"/>
            <a:r>
              <a:rPr lang="en-US" dirty="0" smtClean="0"/>
              <a:t>Melville </a:t>
            </a:r>
            <a:r>
              <a:rPr lang="en-US" dirty="0"/>
              <a:t>O</a:t>
            </a:r>
            <a:r>
              <a:rPr lang="en-US" dirty="0" smtClean="0"/>
              <a:t>n-line multiple choice questions for the above chapters </a:t>
            </a:r>
          </a:p>
          <a:p>
            <a:pPr lvl="1"/>
            <a:r>
              <a:rPr lang="en-US" dirty="0" smtClean="0"/>
              <a:t>Exercise EX 1 Financial Statements</a:t>
            </a:r>
          </a:p>
          <a:p>
            <a:r>
              <a:rPr lang="en-US" dirty="0" smtClean="0"/>
              <a:t>Research assignment</a:t>
            </a:r>
          </a:p>
          <a:p>
            <a:pPr lvl="1"/>
            <a:r>
              <a:rPr lang="en-US" dirty="0" smtClean="0"/>
              <a:t>European companies in the Top Global 100 companies using IFRS</a:t>
            </a:r>
          </a:p>
          <a:p>
            <a:pPr lvl="2"/>
            <a:r>
              <a:rPr lang="en-US" dirty="0" smtClean="0"/>
              <a:t>Presentation options</a:t>
            </a:r>
          </a:p>
          <a:p>
            <a:pPr lvl="2"/>
            <a:r>
              <a:rPr lang="en-US" dirty="0" smtClean="0"/>
              <a:t>RA 1 Data collection template for chosen companies</a:t>
            </a:r>
            <a:endParaRPr lang="en-US" dirty="0"/>
          </a:p>
        </p:txBody>
      </p:sp>
      <p:sp>
        <p:nvSpPr>
          <p:cNvPr id="4" name="Footer Placeholder 3"/>
          <p:cNvSpPr>
            <a:spLocks noGrp="1"/>
          </p:cNvSpPr>
          <p:nvPr>
            <p:ph type="ftr" sz="quarter" idx="11"/>
          </p:nvPr>
        </p:nvSpPr>
        <p:spPr/>
        <p:txBody>
          <a:bodyPr/>
          <a:lstStyle/>
          <a:p>
            <a:r>
              <a:rPr lang="en-US" dirty="0" smtClean="0"/>
              <a:t>A 86045 Accounting and Financial Reporting</a:t>
            </a:r>
            <a:endParaRPr lang="en-US" dirty="0"/>
          </a:p>
        </p:txBody>
      </p:sp>
      <p:sp>
        <p:nvSpPr>
          <p:cNvPr id="6" name="Slide Number Placeholder 5"/>
          <p:cNvSpPr>
            <a:spLocks noGrp="1"/>
          </p:cNvSpPr>
          <p:nvPr>
            <p:ph type="sldNum" sz="quarter" idx="12"/>
          </p:nvPr>
        </p:nvSpPr>
        <p:spPr/>
        <p:txBody>
          <a:bodyPr/>
          <a:lstStyle/>
          <a:p>
            <a:fld id="{21650C8F-04B5-D740-A6F2-FFDFB40BAD86}" type="slidenum">
              <a:rPr lang="en-US" smtClean="0"/>
              <a:t>52</a:t>
            </a:fld>
            <a:endParaRPr lang="en-US"/>
          </a:p>
        </p:txBody>
      </p:sp>
    </p:spTree>
    <p:extLst>
      <p:ext uri="{BB962C8B-B14F-4D97-AF65-F5344CB8AC3E}">
        <p14:creationId xmlns:p14="http://schemas.microsoft.com/office/powerpoint/2010/main" val="52646024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Research Assignment 1 - Financial Statement Presentation Options</a:t>
            </a:r>
            <a:endParaRPr lang="en-US" sz="2800" dirty="0"/>
          </a:p>
        </p:txBody>
      </p:sp>
      <p:sp>
        <p:nvSpPr>
          <p:cNvPr id="3" name="Footer Placeholder 2"/>
          <p:cNvSpPr>
            <a:spLocks noGrp="1"/>
          </p:cNvSpPr>
          <p:nvPr>
            <p:ph type="ftr" sz="quarter" idx="11"/>
          </p:nvPr>
        </p:nvSpPr>
        <p:spPr/>
        <p:txBody>
          <a:bodyPr/>
          <a:lstStyle/>
          <a:p>
            <a:r>
              <a:rPr lang="en-US" smtClean="0"/>
              <a:t>A 86045 Accounting and Financial Reporting</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381703341"/>
              </p:ext>
            </p:extLst>
          </p:nvPr>
        </p:nvGraphicFramePr>
        <p:xfrm>
          <a:off x="1662392" y="2655483"/>
          <a:ext cx="6105775" cy="741680"/>
        </p:xfrm>
        <a:graphic>
          <a:graphicData uri="http://schemas.openxmlformats.org/drawingml/2006/table">
            <a:tbl>
              <a:tblPr firstRow="1" bandRow="1">
                <a:tableStyleId>{2D5ABB26-0587-4C30-8999-92F81FD0307C}</a:tableStyleId>
              </a:tblPr>
              <a:tblGrid>
                <a:gridCol w="2098914"/>
                <a:gridCol w="418259"/>
                <a:gridCol w="3359259"/>
                <a:gridCol w="229343"/>
              </a:tblGrid>
              <a:tr h="370840">
                <a:tc>
                  <a:txBody>
                    <a:bodyPr/>
                    <a:lstStyle/>
                    <a:p>
                      <a:r>
                        <a:rPr lang="en-US" sz="1400" dirty="0" smtClean="0"/>
                        <a:t>Single Statement</a:t>
                      </a:r>
                      <a:endParaRPr lang="en-US" sz="1400" dirty="0"/>
                    </a:p>
                  </a:txBody>
                  <a:tcPr/>
                </a:tc>
                <a:tc>
                  <a:txBody>
                    <a:bodyPr/>
                    <a:lstStyle/>
                    <a:p>
                      <a:r>
                        <a:rPr lang="en-US" sz="1400" dirty="0" smtClean="0"/>
                        <a:t>or</a:t>
                      </a:r>
                      <a:endParaRPr lang="en-US" sz="1400" dirty="0"/>
                    </a:p>
                  </a:txBody>
                  <a:tcPr/>
                </a:tc>
                <a:tc>
                  <a:txBody>
                    <a:bodyPr/>
                    <a:lstStyle/>
                    <a:p>
                      <a:r>
                        <a:rPr lang="en-US" sz="1400" dirty="0" smtClean="0"/>
                        <a:t>       Two Separate</a:t>
                      </a:r>
                      <a:r>
                        <a:rPr lang="en-US" sz="1400" baseline="0" dirty="0" smtClean="0"/>
                        <a:t> Statements</a:t>
                      </a:r>
                      <a:endParaRPr lang="en-US" sz="1400" dirty="0"/>
                    </a:p>
                  </a:txBody>
                  <a:tcPr/>
                </a:tc>
                <a:tc>
                  <a:txBody>
                    <a:bodyPr/>
                    <a:lstStyle/>
                    <a:p>
                      <a:endParaRPr lang="en-US" sz="1400" dirty="0"/>
                    </a:p>
                  </a:txBody>
                  <a:tcPr/>
                </a:tc>
              </a:tr>
              <a:tr h="370840">
                <a:tc>
                  <a:txBody>
                    <a:bodyPr/>
                    <a:lstStyle/>
                    <a:p>
                      <a:r>
                        <a:rPr lang="en-US" sz="1400" dirty="0" smtClean="0"/>
                        <a:t>Expense by Nature</a:t>
                      </a:r>
                      <a:endParaRPr lang="en-US" sz="1400" dirty="0"/>
                    </a:p>
                  </a:txBody>
                  <a:tcPr/>
                </a:tc>
                <a:tc>
                  <a:txBody>
                    <a:bodyPr/>
                    <a:lstStyle/>
                    <a:p>
                      <a:r>
                        <a:rPr lang="en-US" sz="1400" dirty="0" smtClean="0"/>
                        <a:t>or</a:t>
                      </a:r>
                      <a:endParaRPr lang="en-US" sz="1400" dirty="0"/>
                    </a:p>
                  </a:txBody>
                  <a:tcPr/>
                </a:tc>
                <a:tc>
                  <a:txBody>
                    <a:bodyPr/>
                    <a:lstStyle/>
                    <a:p>
                      <a:r>
                        <a:rPr lang="en-US" sz="1400" dirty="0" smtClean="0"/>
                        <a:t>        Expenses by destination</a:t>
                      </a:r>
                      <a:r>
                        <a:rPr lang="en-US" sz="1400" baseline="0" dirty="0" smtClean="0"/>
                        <a:t> or </a:t>
                      </a:r>
                      <a:r>
                        <a:rPr lang="en-US" sz="1400" dirty="0" smtClean="0"/>
                        <a:t>Function</a:t>
                      </a:r>
                      <a:endParaRPr lang="en-US" sz="1400" dirty="0"/>
                    </a:p>
                  </a:txBody>
                  <a:tcPr/>
                </a:tc>
                <a:tc>
                  <a:txBody>
                    <a:bodyPr/>
                    <a:lstStyle/>
                    <a:p>
                      <a:endParaRPr lang="en-US" sz="1400" dirty="0"/>
                    </a:p>
                  </a:txBody>
                  <a:tcPr/>
                </a:tc>
              </a:tr>
            </a:tbl>
          </a:graphicData>
        </a:graphic>
      </p:graphicFrame>
      <p:sp>
        <p:nvSpPr>
          <p:cNvPr id="6" name="Rectangle 5"/>
          <p:cNvSpPr/>
          <p:nvPr/>
        </p:nvSpPr>
        <p:spPr>
          <a:xfrm>
            <a:off x="1377468" y="2286151"/>
            <a:ext cx="6096000" cy="369332"/>
          </a:xfrm>
          <a:prstGeom prst="rect">
            <a:avLst/>
          </a:prstGeom>
        </p:spPr>
        <p:txBody>
          <a:bodyPr wrap="square">
            <a:spAutoFit/>
          </a:bodyPr>
          <a:lstStyle/>
          <a:p>
            <a:r>
              <a:rPr lang="en-US" b="1" dirty="0"/>
              <a:t>Statement of Profit or Loss and Other Comprehensive Income</a:t>
            </a:r>
          </a:p>
        </p:txBody>
      </p:sp>
      <p:sp>
        <p:nvSpPr>
          <p:cNvPr id="7" name="Rectangle 6"/>
          <p:cNvSpPr/>
          <p:nvPr/>
        </p:nvSpPr>
        <p:spPr>
          <a:xfrm>
            <a:off x="1377468" y="3635318"/>
            <a:ext cx="6096000" cy="369332"/>
          </a:xfrm>
          <a:prstGeom prst="rect">
            <a:avLst/>
          </a:prstGeom>
        </p:spPr>
        <p:txBody>
          <a:bodyPr wrap="square">
            <a:spAutoFit/>
          </a:bodyPr>
          <a:lstStyle/>
          <a:p>
            <a:r>
              <a:rPr lang="en-US" b="1" dirty="0"/>
              <a:t>Statement of </a:t>
            </a:r>
            <a:r>
              <a:rPr lang="en-US" b="1" dirty="0" smtClean="0"/>
              <a:t>Financial Position</a:t>
            </a:r>
            <a:endParaRPr lang="en-US" b="1" dirty="0"/>
          </a:p>
        </p:txBody>
      </p:sp>
      <p:graphicFrame>
        <p:nvGraphicFramePr>
          <p:cNvPr id="8" name="Table 7"/>
          <p:cNvGraphicFramePr>
            <a:graphicFrameLocks noGrp="1"/>
          </p:cNvGraphicFramePr>
          <p:nvPr>
            <p:extLst>
              <p:ext uri="{D42A27DB-BD31-4B8C-83A1-F6EECF244321}">
                <p14:modId xmlns:p14="http://schemas.microsoft.com/office/powerpoint/2010/main" val="3618442148"/>
              </p:ext>
            </p:extLst>
          </p:nvPr>
        </p:nvGraphicFramePr>
        <p:xfrm>
          <a:off x="1662392" y="4110486"/>
          <a:ext cx="5545029" cy="888999"/>
        </p:xfrm>
        <a:graphic>
          <a:graphicData uri="http://schemas.openxmlformats.org/drawingml/2006/table">
            <a:tbl>
              <a:tblPr firstRow="1" bandRow="1">
                <a:tableStyleId>{2D5ABB26-0587-4C30-8999-92F81FD0307C}</a:tableStyleId>
              </a:tblPr>
              <a:tblGrid>
                <a:gridCol w="1906153"/>
                <a:gridCol w="379847"/>
                <a:gridCol w="2908980"/>
                <a:gridCol w="350049"/>
              </a:tblGrid>
              <a:tr h="370840">
                <a:tc>
                  <a:txBody>
                    <a:bodyPr/>
                    <a:lstStyle/>
                    <a:p>
                      <a:r>
                        <a:rPr lang="en-US" sz="1400" dirty="0" smtClean="0"/>
                        <a:t>Current/Non-current distinction</a:t>
                      </a:r>
                      <a:endParaRPr lang="en-US" sz="1400" dirty="0"/>
                    </a:p>
                  </a:txBody>
                  <a:tcPr/>
                </a:tc>
                <a:tc>
                  <a:txBody>
                    <a:bodyPr/>
                    <a:lstStyle/>
                    <a:p>
                      <a:r>
                        <a:rPr lang="en-US" sz="1400" dirty="0" smtClean="0"/>
                        <a:t>or</a:t>
                      </a:r>
                      <a:endParaRPr lang="en-US" sz="1400" dirty="0"/>
                    </a:p>
                  </a:txBody>
                  <a:tcPr/>
                </a:tc>
                <a:tc>
                  <a:txBody>
                    <a:bodyPr/>
                    <a:lstStyle/>
                    <a:p>
                      <a:r>
                        <a:rPr lang="en-US" sz="1400" dirty="0" smtClean="0"/>
                        <a:t>             By Order</a:t>
                      </a:r>
                      <a:r>
                        <a:rPr lang="en-US" sz="1400" baseline="0" dirty="0" smtClean="0"/>
                        <a:t> of Liquidity</a:t>
                      </a:r>
                      <a:endParaRPr lang="en-US" sz="1400" dirty="0"/>
                    </a:p>
                  </a:txBody>
                  <a:tcPr/>
                </a:tc>
                <a:tc>
                  <a:txBody>
                    <a:bodyPr/>
                    <a:lstStyle/>
                    <a:p>
                      <a:endParaRPr lang="en-US" sz="1400" dirty="0"/>
                    </a:p>
                  </a:txBody>
                  <a:tcPr/>
                </a:tc>
              </a:tr>
              <a:tr h="370840">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
        <p:nvSpPr>
          <p:cNvPr id="9" name="Rectangle 8"/>
          <p:cNvSpPr/>
          <p:nvPr/>
        </p:nvSpPr>
        <p:spPr>
          <a:xfrm>
            <a:off x="1464743" y="4659306"/>
            <a:ext cx="6096000" cy="369332"/>
          </a:xfrm>
          <a:prstGeom prst="rect">
            <a:avLst/>
          </a:prstGeom>
        </p:spPr>
        <p:txBody>
          <a:bodyPr wrap="square">
            <a:spAutoFit/>
          </a:bodyPr>
          <a:lstStyle/>
          <a:p>
            <a:r>
              <a:rPr lang="en-US" b="1" dirty="0"/>
              <a:t>Statement of </a:t>
            </a:r>
            <a:r>
              <a:rPr lang="en-US" b="1" dirty="0" smtClean="0"/>
              <a:t>Cash Flows</a:t>
            </a:r>
            <a:endParaRPr lang="en-US" b="1" dirty="0"/>
          </a:p>
        </p:txBody>
      </p:sp>
      <p:graphicFrame>
        <p:nvGraphicFramePr>
          <p:cNvPr id="10" name="Table 9"/>
          <p:cNvGraphicFramePr>
            <a:graphicFrameLocks noGrp="1"/>
          </p:cNvGraphicFramePr>
          <p:nvPr>
            <p:extLst>
              <p:ext uri="{D42A27DB-BD31-4B8C-83A1-F6EECF244321}">
                <p14:modId xmlns:p14="http://schemas.microsoft.com/office/powerpoint/2010/main" val="823931084"/>
              </p:ext>
            </p:extLst>
          </p:nvPr>
        </p:nvGraphicFramePr>
        <p:xfrm>
          <a:off x="1649060" y="5200968"/>
          <a:ext cx="5545029" cy="741680"/>
        </p:xfrm>
        <a:graphic>
          <a:graphicData uri="http://schemas.openxmlformats.org/drawingml/2006/table">
            <a:tbl>
              <a:tblPr firstRow="1" bandRow="1">
                <a:tableStyleId>{2D5ABB26-0587-4C30-8999-92F81FD0307C}</a:tableStyleId>
              </a:tblPr>
              <a:tblGrid>
                <a:gridCol w="1906153"/>
                <a:gridCol w="379847"/>
                <a:gridCol w="2908980"/>
                <a:gridCol w="350049"/>
              </a:tblGrid>
              <a:tr h="370840">
                <a:tc>
                  <a:txBody>
                    <a:bodyPr/>
                    <a:lstStyle/>
                    <a:p>
                      <a:r>
                        <a:rPr lang="en-US" sz="1400" dirty="0" smtClean="0"/>
                        <a:t>Indirect Method</a:t>
                      </a:r>
                      <a:endParaRPr lang="en-US" sz="1400" dirty="0"/>
                    </a:p>
                  </a:txBody>
                  <a:tcPr/>
                </a:tc>
                <a:tc>
                  <a:txBody>
                    <a:bodyPr/>
                    <a:lstStyle/>
                    <a:p>
                      <a:r>
                        <a:rPr lang="en-US" sz="1400" dirty="0" smtClean="0"/>
                        <a:t>or</a:t>
                      </a:r>
                      <a:endParaRPr lang="en-US" sz="1400" dirty="0"/>
                    </a:p>
                  </a:txBody>
                  <a:tcPr/>
                </a:tc>
                <a:tc>
                  <a:txBody>
                    <a:bodyPr/>
                    <a:lstStyle/>
                    <a:p>
                      <a:r>
                        <a:rPr lang="en-US" sz="1400" dirty="0" smtClean="0"/>
                        <a:t>             Direct Method</a:t>
                      </a:r>
                      <a:endParaRPr lang="en-US" sz="1400" dirty="0"/>
                    </a:p>
                  </a:txBody>
                  <a:tcPr/>
                </a:tc>
                <a:tc>
                  <a:txBody>
                    <a:bodyPr/>
                    <a:lstStyle/>
                    <a:p>
                      <a:endParaRPr lang="en-US" sz="1400" dirty="0"/>
                    </a:p>
                  </a:txBody>
                  <a:tcPr/>
                </a:tc>
              </a:tr>
              <a:tr h="370840">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
        <p:nvSpPr>
          <p:cNvPr id="12" name="Rectangle 11"/>
          <p:cNvSpPr/>
          <p:nvPr/>
        </p:nvSpPr>
        <p:spPr>
          <a:xfrm>
            <a:off x="1233562" y="2654262"/>
            <a:ext cx="415498" cy="369332"/>
          </a:xfrm>
          <a:prstGeom prst="rect">
            <a:avLst/>
          </a:prstGeom>
        </p:spPr>
        <p:txBody>
          <a:bodyPr wrap="none">
            <a:spAutoFit/>
          </a:bodyPr>
          <a:lstStyle/>
          <a:p>
            <a:r>
              <a:rPr lang="en-US" dirty="0" smtClean="0">
                <a:latin typeface="ＭＳ ゴシック"/>
                <a:ea typeface="ＭＳ ゴシック"/>
                <a:cs typeface="ＭＳ ゴシック"/>
              </a:rPr>
              <a:t>☐</a:t>
            </a:r>
            <a:endParaRPr lang="en-US" dirty="0"/>
          </a:p>
        </p:txBody>
      </p:sp>
      <p:sp>
        <p:nvSpPr>
          <p:cNvPr id="13" name="Rectangle 12"/>
          <p:cNvSpPr/>
          <p:nvPr/>
        </p:nvSpPr>
        <p:spPr>
          <a:xfrm>
            <a:off x="1233562" y="2991328"/>
            <a:ext cx="415498" cy="369332"/>
          </a:xfrm>
          <a:prstGeom prst="rect">
            <a:avLst/>
          </a:prstGeom>
        </p:spPr>
        <p:txBody>
          <a:bodyPr wrap="none">
            <a:spAutoFit/>
          </a:bodyPr>
          <a:lstStyle/>
          <a:p>
            <a:r>
              <a:rPr lang="en-US" dirty="0" smtClean="0">
                <a:latin typeface="ＭＳ ゴシック"/>
                <a:ea typeface="ＭＳ ゴシック"/>
                <a:cs typeface="ＭＳ ゴシック"/>
              </a:rPr>
              <a:t>☐</a:t>
            </a:r>
            <a:endParaRPr lang="en-US" dirty="0"/>
          </a:p>
        </p:txBody>
      </p:sp>
      <p:sp>
        <p:nvSpPr>
          <p:cNvPr id="14" name="Rectangle 13"/>
          <p:cNvSpPr/>
          <p:nvPr/>
        </p:nvSpPr>
        <p:spPr>
          <a:xfrm>
            <a:off x="1233562" y="4202061"/>
            <a:ext cx="415498" cy="369332"/>
          </a:xfrm>
          <a:prstGeom prst="rect">
            <a:avLst/>
          </a:prstGeom>
        </p:spPr>
        <p:txBody>
          <a:bodyPr wrap="none">
            <a:spAutoFit/>
          </a:bodyPr>
          <a:lstStyle/>
          <a:p>
            <a:r>
              <a:rPr lang="en-US" dirty="0" smtClean="0">
                <a:latin typeface="ＭＳ ゴシック"/>
                <a:ea typeface="ＭＳ ゴシック"/>
                <a:cs typeface="ＭＳ ゴシック"/>
              </a:rPr>
              <a:t>☐</a:t>
            </a:r>
            <a:endParaRPr lang="en-US" dirty="0"/>
          </a:p>
        </p:txBody>
      </p:sp>
      <p:sp>
        <p:nvSpPr>
          <p:cNvPr id="15" name="Rectangle 14"/>
          <p:cNvSpPr/>
          <p:nvPr/>
        </p:nvSpPr>
        <p:spPr>
          <a:xfrm>
            <a:off x="1233562" y="5177042"/>
            <a:ext cx="415498" cy="369332"/>
          </a:xfrm>
          <a:prstGeom prst="rect">
            <a:avLst/>
          </a:prstGeom>
        </p:spPr>
        <p:txBody>
          <a:bodyPr wrap="none">
            <a:spAutoFit/>
          </a:bodyPr>
          <a:lstStyle/>
          <a:p>
            <a:r>
              <a:rPr lang="en-US" dirty="0" smtClean="0">
                <a:latin typeface="ＭＳ ゴシック"/>
                <a:ea typeface="ＭＳ ゴシック"/>
                <a:cs typeface="ＭＳ ゴシック"/>
              </a:rPr>
              <a:t>☐</a:t>
            </a:r>
            <a:endParaRPr lang="en-US" dirty="0"/>
          </a:p>
        </p:txBody>
      </p:sp>
      <p:sp>
        <p:nvSpPr>
          <p:cNvPr id="16" name="Rectangle 15"/>
          <p:cNvSpPr/>
          <p:nvPr/>
        </p:nvSpPr>
        <p:spPr>
          <a:xfrm>
            <a:off x="4171490" y="2632841"/>
            <a:ext cx="415498" cy="369332"/>
          </a:xfrm>
          <a:prstGeom prst="rect">
            <a:avLst/>
          </a:prstGeom>
        </p:spPr>
        <p:txBody>
          <a:bodyPr wrap="none">
            <a:spAutoFit/>
          </a:bodyPr>
          <a:lstStyle/>
          <a:p>
            <a:r>
              <a:rPr lang="en-US" dirty="0" smtClean="0">
                <a:latin typeface="ＭＳ ゴシック"/>
                <a:ea typeface="ＭＳ ゴシック"/>
                <a:cs typeface="ＭＳ ゴシック"/>
              </a:rPr>
              <a:t>☐</a:t>
            </a:r>
            <a:endParaRPr lang="en-US" dirty="0"/>
          </a:p>
        </p:txBody>
      </p:sp>
      <p:sp>
        <p:nvSpPr>
          <p:cNvPr id="17" name="Rectangle 16"/>
          <p:cNvSpPr/>
          <p:nvPr/>
        </p:nvSpPr>
        <p:spPr>
          <a:xfrm>
            <a:off x="4171490" y="3003977"/>
            <a:ext cx="415498" cy="369332"/>
          </a:xfrm>
          <a:prstGeom prst="rect">
            <a:avLst/>
          </a:prstGeom>
        </p:spPr>
        <p:txBody>
          <a:bodyPr wrap="none">
            <a:spAutoFit/>
          </a:bodyPr>
          <a:lstStyle/>
          <a:p>
            <a:r>
              <a:rPr lang="en-US" dirty="0" smtClean="0">
                <a:latin typeface="ＭＳ ゴシック"/>
                <a:ea typeface="ＭＳ ゴシック"/>
                <a:cs typeface="ＭＳ ゴシック"/>
              </a:rPr>
              <a:t>☐</a:t>
            </a:r>
            <a:endParaRPr lang="en-US" dirty="0"/>
          </a:p>
        </p:txBody>
      </p:sp>
      <p:sp>
        <p:nvSpPr>
          <p:cNvPr id="18" name="Rectangle 17"/>
          <p:cNvSpPr/>
          <p:nvPr/>
        </p:nvSpPr>
        <p:spPr>
          <a:xfrm>
            <a:off x="4171490" y="4108393"/>
            <a:ext cx="415498" cy="369332"/>
          </a:xfrm>
          <a:prstGeom prst="rect">
            <a:avLst/>
          </a:prstGeom>
        </p:spPr>
        <p:txBody>
          <a:bodyPr wrap="none">
            <a:spAutoFit/>
          </a:bodyPr>
          <a:lstStyle/>
          <a:p>
            <a:r>
              <a:rPr lang="en-US" dirty="0" smtClean="0">
                <a:latin typeface="ＭＳ ゴシック"/>
                <a:ea typeface="ＭＳ ゴシック"/>
                <a:cs typeface="ＭＳ ゴシック"/>
              </a:rPr>
              <a:t>☐</a:t>
            </a:r>
            <a:endParaRPr lang="en-US" dirty="0"/>
          </a:p>
        </p:txBody>
      </p:sp>
      <p:sp>
        <p:nvSpPr>
          <p:cNvPr id="19" name="Rectangle 18"/>
          <p:cNvSpPr/>
          <p:nvPr/>
        </p:nvSpPr>
        <p:spPr>
          <a:xfrm>
            <a:off x="4171490" y="5170473"/>
            <a:ext cx="415498" cy="369332"/>
          </a:xfrm>
          <a:prstGeom prst="rect">
            <a:avLst/>
          </a:prstGeom>
        </p:spPr>
        <p:txBody>
          <a:bodyPr wrap="none">
            <a:spAutoFit/>
          </a:bodyPr>
          <a:lstStyle/>
          <a:p>
            <a:r>
              <a:rPr lang="en-US" dirty="0" smtClean="0">
                <a:latin typeface="ＭＳ ゴシック"/>
                <a:ea typeface="ＭＳ ゴシック"/>
                <a:cs typeface="ＭＳ ゴシック"/>
              </a:rPr>
              <a:t>☐</a:t>
            </a:r>
            <a:endParaRPr lang="en-US" dirty="0"/>
          </a:p>
        </p:txBody>
      </p:sp>
      <p:sp>
        <p:nvSpPr>
          <p:cNvPr id="20" name="TextBox 19"/>
          <p:cNvSpPr txBox="1"/>
          <p:nvPr/>
        </p:nvSpPr>
        <p:spPr>
          <a:xfrm>
            <a:off x="1531056" y="1792111"/>
            <a:ext cx="3541889" cy="369332"/>
          </a:xfrm>
          <a:prstGeom prst="rect">
            <a:avLst/>
          </a:prstGeom>
          <a:noFill/>
        </p:spPr>
        <p:txBody>
          <a:bodyPr wrap="square" rtlCol="0">
            <a:spAutoFit/>
          </a:bodyPr>
          <a:lstStyle/>
          <a:p>
            <a:r>
              <a:rPr lang="en-US" dirty="0" smtClean="0"/>
              <a:t>Company_________________</a:t>
            </a:r>
            <a:endParaRPr lang="en-US" dirty="0"/>
          </a:p>
        </p:txBody>
      </p:sp>
      <p:sp>
        <p:nvSpPr>
          <p:cNvPr id="21" name="TextBox 20"/>
          <p:cNvSpPr txBox="1"/>
          <p:nvPr/>
        </p:nvSpPr>
        <p:spPr>
          <a:xfrm>
            <a:off x="293409" y="6406486"/>
            <a:ext cx="2711302" cy="253916"/>
          </a:xfrm>
          <a:prstGeom prst="rect">
            <a:avLst/>
          </a:prstGeom>
          <a:noFill/>
        </p:spPr>
        <p:txBody>
          <a:bodyPr wrap="none" rtlCol="0">
            <a:spAutoFit/>
          </a:bodyPr>
          <a:lstStyle/>
          <a:p>
            <a:r>
              <a:rPr lang="en-US" sz="1050" dirty="0" smtClean="0"/>
              <a:t>RA 1</a:t>
            </a:r>
            <a:r>
              <a:rPr lang="en-US" sz="1050" dirty="0"/>
              <a:t>Financial Statement Presentation Options</a:t>
            </a:r>
            <a:r>
              <a:rPr lang="en-US" sz="1050" dirty="0" smtClean="0"/>
              <a:t> </a:t>
            </a:r>
            <a:endParaRPr lang="en-US" sz="1050" dirty="0"/>
          </a:p>
        </p:txBody>
      </p:sp>
      <p:sp>
        <p:nvSpPr>
          <p:cNvPr id="11" name="Slide Number Placeholder 10"/>
          <p:cNvSpPr>
            <a:spLocks noGrp="1"/>
          </p:cNvSpPr>
          <p:nvPr>
            <p:ph type="sldNum" sz="quarter" idx="12"/>
          </p:nvPr>
        </p:nvSpPr>
        <p:spPr/>
        <p:txBody>
          <a:bodyPr/>
          <a:lstStyle/>
          <a:p>
            <a:fld id="{21650C8F-04B5-D740-A6F2-FFDFB40BAD86}" type="slidenum">
              <a:rPr lang="en-US" smtClean="0"/>
              <a:t>53</a:t>
            </a:fld>
            <a:endParaRPr lang="en-US"/>
          </a:p>
        </p:txBody>
      </p:sp>
    </p:spTree>
    <p:extLst>
      <p:ext uri="{BB962C8B-B14F-4D97-AF65-F5344CB8AC3E}">
        <p14:creationId xmlns:p14="http://schemas.microsoft.com/office/powerpoint/2010/main" val="68089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Research Assignment 2 Data Collection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For your chosen company from the list of Europe’s Top Companies</a:t>
            </a:r>
          </a:p>
          <a:p>
            <a:r>
              <a:rPr lang="en-US" dirty="0" smtClean="0"/>
              <a:t>Obtain the 2016/2017 Annual Report and/or Form 20F (for US SEC Registrants)</a:t>
            </a:r>
          </a:p>
          <a:p>
            <a:r>
              <a:rPr lang="en-US" dirty="0" smtClean="0"/>
              <a:t>Locate the Consolidated Financial Statements prepared under IFRS</a:t>
            </a:r>
          </a:p>
          <a:p>
            <a:r>
              <a:rPr lang="en-US" dirty="0" smtClean="0"/>
              <a:t>Complete the template RA 2 for the statement of profit and loss account and statement of financial position</a:t>
            </a:r>
          </a:p>
          <a:p>
            <a:r>
              <a:rPr lang="en-US" dirty="0" smtClean="0"/>
              <a:t>Obtain an understanding of the company’s Business Model</a:t>
            </a:r>
            <a:endParaRPr lang="en-US" dirty="0"/>
          </a:p>
        </p:txBody>
      </p:sp>
      <p:sp>
        <p:nvSpPr>
          <p:cNvPr id="4" name="Footer Placeholder 3"/>
          <p:cNvSpPr>
            <a:spLocks noGrp="1"/>
          </p:cNvSpPr>
          <p:nvPr>
            <p:ph type="ftr" sz="quarter" idx="11"/>
          </p:nvPr>
        </p:nvSpPr>
        <p:spPr/>
        <p:txBody>
          <a:bodyPr/>
          <a:lstStyle/>
          <a:p>
            <a:r>
              <a:rPr lang="en-US" smtClean="0"/>
              <a:t>A 86045 Accounting and Financial Reporting</a:t>
            </a:r>
            <a:endParaRPr lang="en-US"/>
          </a:p>
        </p:txBody>
      </p:sp>
      <p:sp>
        <p:nvSpPr>
          <p:cNvPr id="6" name="Slide Number Placeholder 5"/>
          <p:cNvSpPr>
            <a:spLocks noGrp="1"/>
          </p:cNvSpPr>
          <p:nvPr>
            <p:ph type="sldNum" sz="quarter" idx="12"/>
          </p:nvPr>
        </p:nvSpPr>
        <p:spPr/>
        <p:txBody>
          <a:bodyPr/>
          <a:lstStyle/>
          <a:p>
            <a:fld id="{21650C8F-04B5-D740-A6F2-FFDFB40BAD86}" type="slidenum">
              <a:rPr lang="en-US" smtClean="0"/>
              <a:t>54</a:t>
            </a:fld>
            <a:endParaRPr lang="en-US"/>
          </a:p>
        </p:txBody>
      </p:sp>
    </p:spTree>
    <p:extLst>
      <p:ext uri="{BB962C8B-B14F-4D97-AF65-F5344CB8AC3E}">
        <p14:creationId xmlns:p14="http://schemas.microsoft.com/office/powerpoint/2010/main" val="314636261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6252" y="274638"/>
            <a:ext cx="6660547" cy="1143000"/>
          </a:xfrm>
        </p:spPr>
        <p:txBody>
          <a:bodyPr>
            <a:normAutofit/>
          </a:bodyPr>
          <a:lstStyle/>
          <a:p>
            <a:r>
              <a:rPr lang="en-US" sz="3600" dirty="0" smtClean="0"/>
              <a:t>Understanding the business model</a:t>
            </a:r>
            <a:endParaRPr lang="en-US" sz="36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29923880"/>
              </p:ext>
            </p:extLst>
          </p:nvPr>
        </p:nvGraphicFramePr>
        <p:xfrm>
          <a:off x="457200" y="1600200"/>
          <a:ext cx="8229600" cy="27635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Business aspects</a:t>
                      </a:r>
                      <a:endParaRPr lang="en-US" dirty="0"/>
                    </a:p>
                  </a:txBody>
                  <a:tcPr/>
                </a:tc>
                <a:tc>
                  <a:txBody>
                    <a:bodyPr/>
                    <a:lstStyle/>
                    <a:p>
                      <a:r>
                        <a:rPr lang="en-US" dirty="0" smtClean="0"/>
                        <a:t>Factors to consider</a:t>
                      </a:r>
                      <a:endParaRPr lang="en-US" dirty="0"/>
                    </a:p>
                  </a:txBody>
                  <a:tcPr/>
                </a:tc>
              </a:tr>
              <a:tr h="370840">
                <a:tc>
                  <a:txBody>
                    <a:bodyPr/>
                    <a:lstStyle/>
                    <a:p>
                      <a:r>
                        <a:rPr lang="en-US" dirty="0" smtClean="0"/>
                        <a:t>How does the business</a:t>
                      </a:r>
                      <a:r>
                        <a:rPr lang="en-US" baseline="0" dirty="0" smtClean="0"/>
                        <a:t> generate revenues?</a:t>
                      </a:r>
                      <a:endParaRPr lang="en-US" dirty="0"/>
                    </a:p>
                  </a:txBody>
                  <a:tcPr/>
                </a:tc>
                <a:tc>
                  <a:txBody>
                    <a:bodyPr/>
                    <a:lstStyle/>
                    <a:p>
                      <a:r>
                        <a:rPr lang="en-US" dirty="0" smtClean="0"/>
                        <a:t>Goods, services, cash or credit, local, global, B2B, B2C</a:t>
                      </a:r>
                      <a:endParaRPr lang="en-US" dirty="0"/>
                    </a:p>
                  </a:txBody>
                  <a:tcPr/>
                </a:tc>
              </a:tr>
              <a:tr h="370840">
                <a:tc>
                  <a:txBody>
                    <a:bodyPr/>
                    <a:lstStyle/>
                    <a:p>
                      <a:r>
                        <a:rPr lang="en-US" dirty="0" smtClean="0"/>
                        <a:t>What costs and expenses does the</a:t>
                      </a:r>
                      <a:r>
                        <a:rPr lang="en-US" baseline="0" dirty="0" smtClean="0"/>
                        <a:t> business</a:t>
                      </a:r>
                      <a:r>
                        <a:rPr lang="en-US" dirty="0" smtClean="0"/>
                        <a:t> need to incur?</a:t>
                      </a:r>
                      <a:endParaRPr lang="en-US" dirty="0"/>
                    </a:p>
                  </a:txBody>
                  <a:tcPr/>
                </a:tc>
                <a:tc>
                  <a:txBody>
                    <a:bodyPr/>
                    <a:lstStyle/>
                    <a:p>
                      <a:r>
                        <a:rPr lang="en-US" dirty="0" smtClean="0"/>
                        <a:t>Make or buy, employees or sub-contractors, </a:t>
                      </a:r>
                      <a:endParaRPr lang="en-US" dirty="0"/>
                    </a:p>
                  </a:txBody>
                  <a:tcPr/>
                </a:tc>
              </a:tr>
              <a:tr h="370840">
                <a:tc>
                  <a:txBody>
                    <a:bodyPr/>
                    <a:lstStyle/>
                    <a:p>
                      <a:r>
                        <a:rPr lang="en-US" dirty="0" smtClean="0"/>
                        <a:t>What assets are needed?</a:t>
                      </a:r>
                      <a:endParaRPr lang="en-US" dirty="0"/>
                    </a:p>
                  </a:txBody>
                  <a:tcPr/>
                </a:tc>
                <a:tc>
                  <a:txBody>
                    <a:bodyPr/>
                    <a:lstStyle/>
                    <a:p>
                      <a:r>
                        <a:rPr lang="en-US" dirty="0" smtClean="0"/>
                        <a:t>Asset intensive,</a:t>
                      </a:r>
                      <a:r>
                        <a:rPr lang="en-US" baseline="0" dirty="0" smtClean="0"/>
                        <a:t> lease or buy</a:t>
                      </a:r>
                      <a:endParaRPr lang="en-US" dirty="0"/>
                    </a:p>
                  </a:txBody>
                  <a:tcPr/>
                </a:tc>
              </a:tr>
              <a:tr h="370840">
                <a:tc>
                  <a:txBody>
                    <a:bodyPr/>
                    <a:lstStyle/>
                    <a:p>
                      <a:r>
                        <a:rPr lang="en-US" dirty="0" smtClean="0"/>
                        <a:t>How will the business be financed?</a:t>
                      </a:r>
                      <a:endParaRPr lang="en-US" dirty="0"/>
                    </a:p>
                  </a:txBody>
                  <a:tcPr/>
                </a:tc>
                <a:tc>
                  <a:txBody>
                    <a:bodyPr/>
                    <a:lstStyle/>
                    <a:p>
                      <a:r>
                        <a:rPr lang="en-US" dirty="0" smtClean="0"/>
                        <a:t>Equity</a:t>
                      </a:r>
                      <a:r>
                        <a:rPr lang="en-US" baseline="0" dirty="0" smtClean="0"/>
                        <a:t> or debt or a mix</a:t>
                      </a:r>
                      <a:endParaRPr lang="en-US" dirty="0"/>
                    </a:p>
                  </a:txBody>
                  <a:tcPr/>
                </a:tc>
              </a:tr>
              <a:tr h="370840">
                <a:tc>
                  <a:txBody>
                    <a:bodyPr/>
                    <a:lstStyle/>
                    <a:p>
                      <a:r>
                        <a:rPr lang="en-US" dirty="0" smtClean="0"/>
                        <a:t>What risks need to be managed?</a:t>
                      </a:r>
                      <a:endParaRPr lang="en-US" dirty="0"/>
                    </a:p>
                  </a:txBody>
                  <a:tcPr/>
                </a:tc>
                <a:tc>
                  <a:txBody>
                    <a:bodyPr/>
                    <a:lstStyle/>
                    <a:p>
                      <a:r>
                        <a:rPr lang="en-US" dirty="0" smtClean="0"/>
                        <a:t>Currency, exchange</a:t>
                      </a:r>
                      <a:r>
                        <a:rPr lang="en-US" baseline="0" dirty="0" smtClean="0"/>
                        <a:t> rate, liquidity</a:t>
                      </a:r>
                      <a:endParaRPr lang="en-US" dirty="0"/>
                    </a:p>
                  </a:txBody>
                  <a:tcPr/>
                </a:tc>
              </a:tr>
            </a:tbl>
          </a:graphicData>
        </a:graphic>
      </p:graphicFrame>
      <p:sp>
        <p:nvSpPr>
          <p:cNvPr id="4" name="Footer Placeholder 3"/>
          <p:cNvSpPr>
            <a:spLocks noGrp="1"/>
          </p:cNvSpPr>
          <p:nvPr>
            <p:ph type="ftr" sz="quarter" idx="11"/>
          </p:nvPr>
        </p:nvSpPr>
        <p:spPr/>
        <p:txBody>
          <a:bodyPr/>
          <a:lstStyle/>
          <a:p>
            <a:r>
              <a:rPr lang="en-US" dirty="0" smtClean="0"/>
              <a:t>A 86045 Accounting and Financial Reporting</a:t>
            </a:r>
            <a:endParaRPr lang="en-US" dirty="0"/>
          </a:p>
        </p:txBody>
      </p:sp>
      <p:sp>
        <p:nvSpPr>
          <p:cNvPr id="8" name="TextBox 7"/>
          <p:cNvSpPr txBox="1"/>
          <p:nvPr/>
        </p:nvSpPr>
        <p:spPr>
          <a:xfrm>
            <a:off x="1526824" y="4715878"/>
            <a:ext cx="5600734" cy="1477328"/>
          </a:xfrm>
          <a:prstGeom prst="rect">
            <a:avLst/>
          </a:prstGeom>
          <a:noFill/>
        </p:spPr>
        <p:txBody>
          <a:bodyPr wrap="square" rtlCol="0">
            <a:spAutoFit/>
          </a:bodyPr>
          <a:lstStyle/>
          <a:p>
            <a:r>
              <a:rPr lang="en-US" dirty="0" smtClean="0">
                <a:solidFill>
                  <a:srgbClr val="3366FF"/>
                </a:solidFill>
              </a:rPr>
              <a:t>Accounting rules have generally evolved in response to business issues or accounting scandals in an attempt to harmonize differing accounting treatments or prevent abuse e.g. ENRON and use of SPVs, Leasing, Convertible debt</a:t>
            </a:r>
            <a:endParaRPr lang="en-US" dirty="0">
              <a:solidFill>
                <a:srgbClr val="3366FF"/>
              </a:solidFill>
            </a:endParaRPr>
          </a:p>
        </p:txBody>
      </p:sp>
      <p:sp>
        <p:nvSpPr>
          <p:cNvPr id="3" name="Slide Number Placeholder 2"/>
          <p:cNvSpPr>
            <a:spLocks noGrp="1"/>
          </p:cNvSpPr>
          <p:nvPr>
            <p:ph type="sldNum" sz="quarter" idx="12"/>
          </p:nvPr>
        </p:nvSpPr>
        <p:spPr/>
        <p:txBody>
          <a:bodyPr/>
          <a:lstStyle/>
          <a:p>
            <a:fld id="{21650C8F-04B5-D740-A6F2-FFDFB40BAD86}" type="slidenum">
              <a:rPr lang="en-US" smtClean="0"/>
              <a:t>55</a:t>
            </a:fld>
            <a:endParaRPr lang="en-US"/>
          </a:p>
        </p:txBody>
      </p:sp>
    </p:spTree>
    <p:extLst>
      <p:ext uri="{BB962C8B-B14F-4D97-AF65-F5344CB8AC3E}">
        <p14:creationId xmlns:p14="http://schemas.microsoft.com/office/powerpoint/2010/main" val="56088843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Annual Reports &amp; 20F </a:t>
            </a:r>
            <a:endParaRPr lang="en-US" dirty="0"/>
          </a:p>
        </p:txBody>
      </p:sp>
      <p:sp>
        <p:nvSpPr>
          <p:cNvPr id="4" name="Footer Placeholder 3"/>
          <p:cNvSpPr>
            <a:spLocks noGrp="1"/>
          </p:cNvSpPr>
          <p:nvPr>
            <p:ph type="ftr" sz="quarter" idx="11"/>
          </p:nvPr>
        </p:nvSpPr>
        <p:spPr/>
        <p:txBody>
          <a:bodyPr/>
          <a:lstStyle/>
          <a:p>
            <a:r>
              <a:rPr lang="en-US" smtClean="0"/>
              <a:t>A 86045 Accounting and Financial Reporting</a:t>
            </a:r>
            <a:endParaRPr lang="en-US"/>
          </a:p>
        </p:txBody>
      </p:sp>
      <p:pic>
        <p:nvPicPr>
          <p:cNvPr id="12" name="Picture 11"/>
          <p:cNvPicPr>
            <a:picLocks noChangeAspect="1"/>
          </p:cNvPicPr>
          <p:nvPr/>
        </p:nvPicPr>
        <p:blipFill>
          <a:blip r:embed="rId2"/>
          <a:stretch>
            <a:fillRect/>
          </a:stretch>
        </p:blipFill>
        <p:spPr>
          <a:xfrm>
            <a:off x="4699000" y="4094006"/>
            <a:ext cx="1320800" cy="1828800"/>
          </a:xfrm>
          <a:prstGeom prst="rect">
            <a:avLst/>
          </a:prstGeom>
        </p:spPr>
      </p:pic>
      <p:pic>
        <p:nvPicPr>
          <p:cNvPr id="13" name="Picture 12"/>
          <p:cNvPicPr>
            <a:picLocks noChangeAspect="1"/>
          </p:cNvPicPr>
          <p:nvPr/>
        </p:nvPicPr>
        <p:blipFill>
          <a:blip r:embed="rId3"/>
          <a:stretch>
            <a:fillRect/>
          </a:stretch>
        </p:blipFill>
        <p:spPr>
          <a:xfrm>
            <a:off x="1797631" y="4094006"/>
            <a:ext cx="1384300" cy="1816100"/>
          </a:xfrm>
          <a:prstGeom prst="rect">
            <a:avLst/>
          </a:prstGeom>
        </p:spPr>
      </p:pic>
      <p:pic>
        <p:nvPicPr>
          <p:cNvPr id="14" name="Picture 13"/>
          <p:cNvPicPr>
            <a:picLocks noChangeAspect="1"/>
          </p:cNvPicPr>
          <p:nvPr/>
        </p:nvPicPr>
        <p:blipFill>
          <a:blip r:embed="rId4"/>
          <a:stretch>
            <a:fillRect/>
          </a:stretch>
        </p:blipFill>
        <p:spPr>
          <a:xfrm>
            <a:off x="6019800" y="1489776"/>
            <a:ext cx="1422400" cy="1778000"/>
          </a:xfrm>
          <a:prstGeom prst="rect">
            <a:avLst/>
          </a:prstGeom>
        </p:spPr>
      </p:pic>
      <p:pic>
        <p:nvPicPr>
          <p:cNvPr id="15" name="Picture 14"/>
          <p:cNvPicPr>
            <a:picLocks noChangeAspect="1"/>
          </p:cNvPicPr>
          <p:nvPr/>
        </p:nvPicPr>
        <p:blipFill>
          <a:blip r:embed="rId5"/>
          <a:stretch>
            <a:fillRect/>
          </a:stretch>
        </p:blipFill>
        <p:spPr>
          <a:xfrm>
            <a:off x="3301051" y="1658790"/>
            <a:ext cx="1320800" cy="1790700"/>
          </a:xfrm>
          <a:prstGeom prst="rect">
            <a:avLst/>
          </a:prstGeom>
        </p:spPr>
      </p:pic>
      <p:pic>
        <p:nvPicPr>
          <p:cNvPr id="16" name="Picture 15"/>
          <p:cNvPicPr>
            <a:picLocks noChangeAspect="1"/>
          </p:cNvPicPr>
          <p:nvPr/>
        </p:nvPicPr>
        <p:blipFill>
          <a:blip r:embed="rId6"/>
          <a:stretch>
            <a:fillRect/>
          </a:stretch>
        </p:blipFill>
        <p:spPr>
          <a:xfrm>
            <a:off x="603346" y="1658790"/>
            <a:ext cx="1295400" cy="1854200"/>
          </a:xfrm>
          <a:prstGeom prst="rect">
            <a:avLst/>
          </a:prstGeom>
        </p:spPr>
      </p:pic>
      <p:sp>
        <p:nvSpPr>
          <p:cNvPr id="2" name="Slide Number Placeholder 1"/>
          <p:cNvSpPr>
            <a:spLocks noGrp="1"/>
          </p:cNvSpPr>
          <p:nvPr>
            <p:ph type="sldNum" sz="quarter" idx="12"/>
          </p:nvPr>
        </p:nvSpPr>
        <p:spPr/>
        <p:txBody>
          <a:bodyPr/>
          <a:lstStyle/>
          <a:p>
            <a:fld id="{21650C8F-04B5-D740-A6F2-FFDFB40BAD86}" type="slidenum">
              <a:rPr lang="en-US" smtClean="0"/>
              <a:t>56</a:t>
            </a:fld>
            <a:endParaRPr lang="en-US"/>
          </a:p>
        </p:txBody>
      </p:sp>
    </p:spTree>
    <p:extLst>
      <p:ext uri="{BB962C8B-B14F-4D97-AF65-F5344CB8AC3E}">
        <p14:creationId xmlns:p14="http://schemas.microsoft.com/office/powerpoint/2010/main" val="22176943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826</Words>
  <Application>Microsoft Macintosh PowerPoint</Application>
  <PresentationFormat>On-screen Show (4:3)</PresentationFormat>
  <Paragraphs>141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Recap of basic bookkeeping</vt:lpstr>
      <vt:lpstr>Bookkeeping Recap</vt:lpstr>
      <vt:lpstr>Bookkeeping Recap</vt:lpstr>
      <vt:lpstr>Required reading and research assignment</vt:lpstr>
      <vt:lpstr>Required Reading and research assignment</vt:lpstr>
      <vt:lpstr>Research Assignment 1 - Financial Statement Presentation Options</vt:lpstr>
      <vt:lpstr>Research Assignment 2 Data Collection</vt:lpstr>
      <vt:lpstr>Understanding the business model</vt:lpstr>
      <vt:lpstr>Annual Reports &amp; 20F </vt:lpstr>
      <vt:lpstr>Assignment Template</vt:lpstr>
      <vt:lpstr>Session summary and validation, Overview session 2</vt:lpstr>
      <vt:lpstr>Session summary</vt:lpstr>
      <vt:lpstr>Overview of Session 2</vt:lpstr>
      <vt:lpstr>Session Validation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Recap of basic bookkeeping</dc:title>
  <dc:creator>Paul Smith</dc:creator>
  <cp:lastModifiedBy>Paul Smith</cp:lastModifiedBy>
  <cp:revision>2</cp:revision>
  <dcterms:created xsi:type="dcterms:W3CDTF">2018-01-24T13:15:52Z</dcterms:created>
  <dcterms:modified xsi:type="dcterms:W3CDTF">2018-01-31T09:23:27Z</dcterms:modified>
</cp:coreProperties>
</file>