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01" r:id="rId3"/>
    <p:sldId id="257" r:id="rId4"/>
    <p:sldId id="360" r:id="rId5"/>
    <p:sldId id="290" r:id="rId6"/>
    <p:sldId id="302" r:id="rId7"/>
    <p:sldId id="362" r:id="rId8"/>
    <p:sldId id="361" r:id="rId9"/>
    <p:sldId id="300" r:id="rId10"/>
    <p:sldId id="303" r:id="rId11"/>
    <p:sldId id="318" r:id="rId12"/>
    <p:sldId id="319" r:id="rId13"/>
    <p:sldId id="315" r:id="rId14"/>
    <p:sldId id="317" r:id="rId15"/>
    <p:sldId id="345" r:id="rId16"/>
    <p:sldId id="347" r:id="rId17"/>
    <p:sldId id="348" r:id="rId18"/>
    <p:sldId id="349" r:id="rId19"/>
    <p:sldId id="351" r:id="rId20"/>
    <p:sldId id="350" r:id="rId21"/>
    <p:sldId id="352" r:id="rId22"/>
    <p:sldId id="353" r:id="rId23"/>
    <p:sldId id="354" r:id="rId24"/>
    <p:sldId id="334" r:id="rId25"/>
    <p:sldId id="330" r:id="rId26"/>
    <p:sldId id="331" r:id="rId27"/>
    <p:sldId id="355" r:id="rId28"/>
    <p:sldId id="356" r:id="rId29"/>
    <p:sldId id="357" r:id="rId30"/>
    <p:sldId id="358" r:id="rId31"/>
    <p:sldId id="359" r:id="rId32"/>
    <p:sldId id="332" r:id="rId33"/>
    <p:sldId id="363" r:id="rId34"/>
    <p:sldId id="364" r:id="rId35"/>
    <p:sldId id="366" r:id="rId36"/>
    <p:sldId id="367" r:id="rId37"/>
    <p:sldId id="368" r:id="rId38"/>
    <p:sldId id="369" r:id="rId39"/>
    <p:sldId id="370" r:id="rId40"/>
    <p:sldId id="371" r:id="rId41"/>
    <p:sldId id="365" r:id="rId42"/>
    <p:sldId id="326" r:id="rId43"/>
    <p:sldId id="312" r:id="rId44"/>
    <p:sldId id="316" r:id="rId45"/>
    <p:sldId id="344" r:id="rId46"/>
    <p:sldId id="372" r:id="rId47"/>
    <p:sldId id="291" r:id="rId4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76" autoAdjust="0"/>
  </p:normalViewPr>
  <p:slideViewPr>
    <p:cSldViewPr snapToGrid="0" snapToObjects="1">
      <p:cViewPr varScale="1">
        <p:scale>
          <a:sx n="140" d="100"/>
          <a:sy n="140" d="100"/>
        </p:scale>
        <p:origin x="-96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4" d="100"/>
        <a:sy n="214" d="100"/>
      </p:scale>
      <p:origin x="0" y="17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1F79E-42CE-2F40-B888-5524CE06AD25}" type="datetime1">
              <a:rPr lang="it-IT" smtClean="0"/>
              <a:t>29/01/18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BA89E-DB6C-FD4D-AEBE-4908EF25B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56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58AB5-FDD6-4941-8C05-DAE862A781A9}" type="datetime1">
              <a:rPr lang="it-IT" smtClean="0"/>
              <a:t>29/01/18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6A732-F93C-574E-9EF0-BC7C6070B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95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6A732-F93C-574E-9EF0-BC7C6070B1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5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9093-D354-BE4F-B0B7-81E415BC6C80}" type="datetime1">
              <a:rPr lang="it-IT" smtClean="0"/>
              <a:t>29/01/18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669E-2B6F-B941-89D1-A97B544B35EC}" type="datetime1">
              <a:rPr lang="it-IT" smtClean="0"/>
              <a:t>29/01/18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941C-CC67-8041-8023-88A5DE7A0CE2}" type="datetime1">
              <a:rPr lang="it-IT" smtClean="0"/>
              <a:t>29/01/18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0F9A-103A-D242-82C3-01FF7F6314E8}" type="datetime1">
              <a:rPr lang="it-IT" smtClean="0"/>
              <a:t>29/01/18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DE89-9030-5545-87E1-321B8DDEF6B6}" type="datetime1">
              <a:rPr lang="it-IT" smtClean="0"/>
              <a:t>29/01/18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42B5-A400-844C-B416-4C993339E31A}" type="datetime1">
              <a:rPr lang="it-IT" smtClean="0"/>
              <a:t>29/01/18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3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89A9-B41B-1A4E-BAEA-D931FDB19AD6}" type="datetime1">
              <a:rPr lang="it-IT" smtClean="0"/>
              <a:t>29/01/18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D73-ECF8-AD44-BBFE-8EEC841DFF5F}" type="datetime1">
              <a:rPr lang="it-IT" smtClean="0"/>
              <a:t>29/01/18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0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83AC-CD16-3146-9D30-C2F7539CF562}" type="datetime1">
              <a:rPr lang="it-IT" smtClean="0"/>
              <a:t>29/01/18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0EBE-56F6-094F-91E0-F9E028D2B90C}" type="datetime1">
              <a:rPr lang="it-IT" smtClean="0"/>
              <a:t>29/01/18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780A-6F47-A74B-9401-C0F069819F7D}" type="datetime1">
              <a:rPr lang="it-IT" smtClean="0"/>
              <a:t>29/01/18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3353" y="274638"/>
            <a:ext cx="636344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4D0A-6FBE-3044-B9BB-63D67B8731B9}" type="datetime1">
              <a:rPr lang="it-IT" smtClean="0"/>
              <a:t>29/01/18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0C8F-04B5-D740-A6F2-FFDFB40BAD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7550" y="201705"/>
            <a:ext cx="1789626" cy="11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8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A86045 Accounting and Financial Reporting (</a:t>
            </a:r>
            <a:r>
              <a:rPr lang="en-US" dirty="0" smtClean="0"/>
              <a:t>2017/2018)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3</a:t>
            </a:r>
          </a:p>
          <a:p>
            <a:r>
              <a:rPr lang="en-US" dirty="0" smtClean="0"/>
              <a:t>Financial </a:t>
            </a:r>
            <a:r>
              <a:rPr lang="en-US" dirty="0" smtClean="0"/>
              <a:t>Analysis: EPS and Segments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57900"/>
            <a:ext cx="353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 G. Smith B.A., F.C.A.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9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Profitability</a:t>
            </a:r>
          </a:p>
          <a:p>
            <a:pPr lvl="1"/>
            <a:r>
              <a:rPr lang="en-US" dirty="0"/>
              <a:t>Gross margin</a:t>
            </a:r>
          </a:p>
          <a:p>
            <a:pPr lvl="1"/>
            <a:r>
              <a:rPr lang="en-US" dirty="0"/>
              <a:t>Operating </a:t>
            </a:r>
            <a:r>
              <a:rPr lang="en-US" dirty="0" smtClean="0"/>
              <a:t>margin</a:t>
            </a:r>
          </a:p>
          <a:p>
            <a:pPr lvl="1"/>
            <a:r>
              <a:rPr lang="en-US" dirty="0" smtClean="0"/>
              <a:t>Net profit margin</a:t>
            </a:r>
          </a:p>
          <a:p>
            <a:pPr lvl="1"/>
            <a:r>
              <a:rPr lang="en-US" dirty="0" smtClean="0"/>
              <a:t>Return on capital employed (ROCE)</a:t>
            </a:r>
          </a:p>
          <a:p>
            <a:pPr lvl="1"/>
            <a:r>
              <a:rPr lang="en-US" dirty="0" smtClean="0"/>
              <a:t>Return on equity (ROE)</a:t>
            </a:r>
            <a:endParaRPr lang="en-US" dirty="0"/>
          </a:p>
          <a:p>
            <a:r>
              <a:rPr lang="en-US" dirty="0" smtClean="0"/>
              <a:t>Liquidity			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Current ratio</a:t>
            </a:r>
          </a:p>
          <a:p>
            <a:pPr lvl="1"/>
            <a:r>
              <a:rPr lang="en-US" dirty="0" smtClean="0"/>
              <a:t>Quick ratio (acid test)</a:t>
            </a:r>
          </a:p>
          <a:p>
            <a:r>
              <a:rPr lang="en-US" dirty="0"/>
              <a:t>E</a:t>
            </a:r>
            <a:r>
              <a:rPr lang="en-US" dirty="0" smtClean="0"/>
              <a:t>fficiency</a:t>
            </a:r>
            <a:endParaRPr lang="en-US" dirty="0"/>
          </a:p>
          <a:p>
            <a:pPr lvl="1"/>
            <a:r>
              <a:rPr lang="en-US" dirty="0" smtClean="0"/>
              <a:t>Asset turnover</a:t>
            </a:r>
          </a:p>
          <a:p>
            <a:pPr lvl="1"/>
            <a:r>
              <a:rPr lang="en-US" dirty="0" smtClean="0"/>
              <a:t>Inventory turnover </a:t>
            </a:r>
            <a:r>
              <a:rPr lang="en-US" dirty="0" smtClean="0"/>
              <a:t>(DOI)</a:t>
            </a:r>
            <a:endParaRPr lang="en-US" dirty="0" smtClean="0"/>
          </a:p>
          <a:p>
            <a:pPr lvl="1"/>
            <a:r>
              <a:rPr lang="en-US" dirty="0" smtClean="0"/>
              <a:t>Accounts receivable </a:t>
            </a:r>
            <a:r>
              <a:rPr lang="en-US" dirty="0" smtClean="0"/>
              <a:t>turnover (DSO)</a:t>
            </a:r>
            <a:endParaRPr lang="en-US" dirty="0" smtClean="0"/>
          </a:p>
          <a:p>
            <a:pPr lvl="1"/>
            <a:r>
              <a:rPr lang="en-US" dirty="0" smtClean="0"/>
              <a:t>Accounts payable </a:t>
            </a:r>
            <a:r>
              <a:rPr lang="en-US" dirty="0" smtClean="0"/>
              <a:t>turnover (DPO)</a:t>
            </a:r>
            <a:endParaRPr lang="en-US" dirty="0"/>
          </a:p>
          <a:p>
            <a:r>
              <a:rPr lang="en-US" dirty="0" smtClean="0"/>
              <a:t>Investment ratios</a:t>
            </a:r>
          </a:p>
          <a:p>
            <a:pPr lvl="1"/>
            <a:r>
              <a:rPr lang="en-US" dirty="0" smtClean="0"/>
              <a:t>Earnings per share (EPS)</a:t>
            </a:r>
          </a:p>
          <a:p>
            <a:pPr lvl="1"/>
            <a:r>
              <a:rPr lang="en-US" dirty="0" smtClean="0"/>
              <a:t>Price earnings ratio (P/E)</a:t>
            </a:r>
          </a:p>
          <a:p>
            <a:pPr lvl="1"/>
            <a:r>
              <a:rPr lang="en-US" dirty="0" smtClean="0"/>
              <a:t>Dividend cover</a:t>
            </a:r>
          </a:p>
          <a:p>
            <a:pPr lvl="1"/>
            <a:r>
              <a:rPr lang="en-US" dirty="0" smtClean="0"/>
              <a:t>Dividend yield</a:t>
            </a:r>
            <a:endParaRPr lang="en-US" dirty="0"/>
          </a:p>
          <a:p>
            <a:pPr lvl="1"/>
            <a:r>
              <a:rPr lang="en-US" dirty="0" smtClean="0"/>
              <a:t>Capital Gearing/Leverage</a:t>
            </a:r>
          </a:p>
          <a:p>
            <a:pPr lvl="1"/>
            <a:r>
              <a:rPr lang="en-US" dirty="0" smtClean="0"/>
              <a:t>Interest cover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10100" y="2336800"/>
            <a:ext cx="307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3366FF"/>
                </a:solidFill>
              </a:rPr>
              <a:t>Ratios are useful to understand a company’s situation. However, they can be even more useful if we compare and confront them both over time and with other companies.</a:t>
            </a:r>
          </a:p>
          <a:p>
            <a:endParaRPr lang="en-US" b="1" i="1" dirty="0" smtClean="0">
              <a:solidFill>
                <a:srgbClr val="3366FF"/>
              </a:solidFill>
            </a:endParaRPr>
          </a:p>
          <a:p>
            <a:r>
              <a:rPr lang="en-US" b="1" i="1" dirty="0" smtClean="0">
                <a:solidFill>
                  <a:srgbClr val="3366FF"/>
                </a:solidFill>
              </a:rPr>
              <a:t>Ratios can also help understand what is going on within a business through segmental analysis</a:t>
            </a:r>
            <a:endParaRPr lang="en-US" b="1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7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Profitability</a:t>
            </a:r>
          </a:p>
          <a:p>
            <a:pPr lvl="1"/>
            <a:r>
              <a:rPr lang="en-US" dirty="0"/>
              <a:t>Gross margin</a:t>
            </a:r>
          </a:p>
          <a:p>
            <a:pPr lvl="1"/>
            <a:r>
              <a:rPr lang="en-US" dirty="0"/>
              <a:t>Operating margin</a:t>
            </a:r>
          </a:p>
          <a:p>
            <a:pPr lvl="1"/>
            <a:r>
              <a:rPr lang="en-US" dirty="0"/>
              <a:t>Net profit margin</a:t>
            </a:r>
          </a:p>
          <a:p>
            <a:pPr lvl="1"/>
            <a:r>
              <a:rPr lang="en-US" dirty="0"/>
              <a:t>Return on capital employed (ROCE)</a:t>
            </a:r>
          </a:p>
          <a:p>
            <a:pPr lvl="1"/>
            <a:r>
              <a:rPr lang="en-US" dirty="0"/>
              <a:t>Return on equity (ROE)</a:t>
            </a:r>
          </a:p>
          <a:p>
            <a:r>
              <a:rPr lang="en-US" dirty="0"/>
              <a:t>Liquidity			</a:t>
            </a:r>
            <a:endParaRPr lang="en-US" b="1" dirty="0">
              <a:solidFill>
                <a:srgbClr val="3366FF"/>
              </a:solidFill>
            </a:endParaRPr>
          </a:p>
          <a:p>
            <a:pPr lvl="1"/>
            <a:r>
              <a:rPr lang="en-US" dirty="0"/>
              <a:t>Current ratio</a:t>
            </a:r>
          </a:p>
          <a:p>
            <a:pPr lvl="1"/>
            <a:r>
              <a:rPr lang="en-US" dirty="0"/>
              <a:t>Quick ratio (acid test)</a:t>
            </a:r>
          </a:p>
          <a:p>
            <a:r>
              <a:rPr lang="en-US" dirty="0"/>
              <a:t>Efficiency</a:t>
            </a:r>
          </a:p>
          <a:p>
            <a:pPr lvl="1"/>
            <a:r>
              <a:rPr lang="en-US" dirty="0"/>
              <a:t>Asset turnover</a:t>
            </a:r>
          </a:p>
          <a:p>
            <a:pPr lvl="1"/>
            <a:r>
              <a:rPr lang="en-US" dirty="0"/>
              <a:t>Inventory turnover /DOI</a:t>
            </a:r>
          </a:p>
          <a:p>
            <a:pPr lvl="1"/>
            <a:r>
              <a:rPr lang="en-US" dirty="0"/>
              <a:t>Accounts receivable turnover/DSO</a:t>
            </a:r>
          </a:p>
          <a:p>
            <a:pPr lvl="1"/>
            <a:r>
              <a:rPr lang="en-US" dirty="0"/>
              <a:t>Accounts payable turnover/DPO</a:t>
            </a:r>
          </a:p>
          <a:p>
            <a:r>
              <a:rPr lang="en-US" dirty="0"/>
              <a:t>Investment ratios</a:t>
            </a:r>
          </a:p>
          <a:p>
            <a:pPr lvl="1"/>
            <a:r>
              <a:rPr lang="en-US" dirty="0"/>
              <a:t>Earnings per share (EPS)</a:t>
            </a:r>
          </a:p>
          <a:p>
            <a:pPr lvl="1"/>
            <a:r>
              <a:rPr lang="en-US" dirty="0"/>
              <a:t>Price earnings ratio (P/E)</a:t>
            </a:r>
          </a:p>
          <a:p>
            <a:pPr lvl="1"/>
            <a:r>
              <a:rPr lang="en-US" dirty="0"/>
              <a:t>Dividend cover</a:t>
            </a:r>
          </a:p>
          <a:p>
            <a:pPr lvl="1"/>
            <a:r>
              <a:rPr lang="en-US" dirty="0"/>
              <a:t>Dividend yield</a:t>
            </a:r>
          </a:p>
          <a:p>
            <a:pPr lvl="1"/>
            <a:r>
              <a:rPr lang="en-US" dirty="0"/>
              <a:t>Capital Gearing/Leverage</a:t>
            </a:r>
          </a:p>
          <a:p>
            <a:pPr lvl="1"/>
            <a:r>
              <a:rPr lang="en-US" dirty="0"/>
              <a:t>Interest cover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02527" y="1213089"/>
            <a:ext cx="3542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		2012		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63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size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3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size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Profitability</a:t>
            </a:r>
          </a:p>
          <a:p>
            <a:pPr lvl="1"/>
            <a:r>
              <a:rPr lang="en-US" dirty="0"/>
              <a:t>Gross margin</a:t>
            </a:r>
          </a:p>
          <a:p>
            <a:pPr lvl="1"/>
            <a:r>
              <a:rPr lang="en-US" dirty="0"/>
              <a:t>Operating margin</a:t>
            </a:r>
          </a:p>
          <a:p>
            <a:pPr lvl="1"/>
            <a:r>
              <a:rPr lang="en-US" dirty="0"/>
              <a:t>Net profit margin</a:t>
            </a:r>
          </a:p>
          <a:p>
            <a:pPr lvl="1"/>
            <a:r>
              <a:rPr lang="en-US" dirty="0"/>
              <a:t>Return on capital employed (ROCE)</a:t>
            </a:r>
          </a:p>
          <a:p>
            <a:pPr lvl="1"/>
            <a:r>
              <a:rPr lang="en-US" dirty="0"/>
              <a:t>Return on equity (ROE)</a:t>
            </a:r>
          </a:p>
          <a:p>
            <a:r>
              <a:rPr lang="en-US" dirty="0"/>
              <a:t>Liquidity			</a:t>
            </a:r>
            <a:endParaRPr lang="en-US" b="1" dirty="0">
              <a:solidFill>
                <a:srgbClr val="3366FF"/>
              </a:solidFill>
            </a:endParaRPr>
          </a:p>
          <a:p>
            <a:pPr lvl="1"/>
            <a:r>
              <a:rPr lang="en-US" dirty="0"/>
              <a:t>Current ratio</a:t>
            </a:r>
          </a:p>
          <a:p>
            <a:pPr lvl="1"/>
            <a:r>
              <a:rPr lang="en-US" dirty="0"/>
              <a:t>Quick ratio (acid test)</a:t>
            </a:r>
          </a:p>
          <a:p>
            <a:r>
              <a:rPr lang="en-US" dirty="0"/>
              <a:t>Efficiency</a:t>
            </a:r>
          </a:p>
          <a:p>
            <a:pPr lvl="1"/>
            <a:r>
              <a:rPr lang="en-US" dirty="0"/>
              <a:t>Asset turnover</a:t>
            </a:r>
          </a:p>
          <a:p>
            <a:pPr lvl="1"/>
            <a:r>
              <a:rPr lang="en-US" dirty="0"/>
              <a:t>Inventory turnover /DOI</a:t>
            </a:r>
          </a:p>
          <a:p>
            <a:pPr lvl="1"/>
            <a:r>
              <a:rPr lang="en-US" dirty="0"/>
              <a:t>Accounts receivable turnover/DSO</a:t>
            </a:r>
          </a:p>
          <a:p>
            <a:pPr lvl="1"/>
            <a:r>
              <a:rPr lang="en-US" dirty="0"/>
              <a:t>Accounts payable turnover/DPO</a:t>
            </a:r>
          </a:p>
          <a:p>
            <a:r>
              <a:rPr lang="en-US" dirty="0"/>
              <a:t>Investment ratios</a:t>
            </a:r>
          </a:p>
          <a:p>
            <a:pPr lvl="1"/>
            <a:r>
              <a:rPr lang="en-US" dirty="0"/>
              <a:t>Earnings per share (EPS)</a:t>
            </a:r>
          </a:p>
          <a:p>
            <a:pPr lvl="1"/>
            <a:r>
              <a:rPr lang="en-US" dirty="0"/>
              <a:t>Price earnings ratio (P/E)</a:t>
            </a:r>
          </a:p>
          <a:p>
            <a:pPr lvl="1"/>
            <a:r>
              <a:rPr lang="en-US" dirty="0"/>
              <a:t>Dividend cover</a:t>
            </a:r>
          </a:p>
          <a:p>
            <a:pPr lvl="1"/>
            <a:r>
              <a:rPr lang="en-US" dirty="0"/>
              <a:t>Dividend yield</a:t>
            </a:r>
          </a:p>
          <a:p>
            <a:pPr lvl="1"/>
            <a:r>
              <a:rPr lang="en-US" dirty="0"/>
              <a:t>Capital Gearing/Leverage</a:t>
            </a:r>
          </a:p>
          <a:p>
            <a:pPr lvl="1"/>
            <a:r>
              <a:rPr lang="en-US" dirty="0"/>
              <a:t>Interest cover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34358" y="1253359"/>
            <a:ext cx="538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 1		Company 2		Company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14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 per share – IAS 33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5312" y="1955820"/>
            <a:ext cx="8091488" cy="34155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ea typeface="ＭＳ Ｐゴシック" charset="0"/>
                <a:cs typeface="ＭＳ Ｐゴシック" charset="0"/>
              </a:rPr>
              <a:t>EPS is widely used as a means of assessing a company</a:t>
            </a:r>
            <a:r>
              <a:rPr lang="en-GB" sz="2600" dirty="0" smtClean="0">
                <a:ea typeface="ＭＳ Ｐゴシック" charset="0"/>
                <a:cs typeface="ＭＳ Ｐゴシック" charset="0"/>
              </a:rPr>
              <a:t>'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s financial performance</a:t>
            </a:r>
          </a:p>
          <a:p>
            <a:r>
              <a:rPr lang="en-US" sz="2600" dirty="0" smtClean="0">
                <a:ea typeface="ＭＳ Ｐゴシック" charset="0"/>
                <a:cs typeface="ＭＳ Ｐゴシック" charset="0"/>
              </a:rPr>
              <a:t>EPS feeds into the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Price/Earnings ratio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, which is an important indicator of investment potential</a:t>
            </a:r>
          </a:p>
          <a:p>
            <a:r>
              <a:rPr lang="en-US" sz="2600" dirty="0" smtClean="0">
                <a:ea typeface="ＭＳ Ｐゴシック" charset="0"/>
                <a:cs typeface="ＭＳ Ｐゴシック" charset="0"/>
              </a:rPr>
              <a:t>EPS is the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only ratio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which is defined by an international standard (IAS33)</a:t>
            </a:r>
            <a:endParaRPr lang="en-US" sz="2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Significance of EPS</a:t>
            </a:r>
          </a:p>
        </p:txBody>
      </p:sp>
    </p:spTree>
    <p:extLst>
      <p:ext uri="{BB962C8B-B14F-4D97-AF65-F5344CB8AC3E}">
        <p14:creationId xmlns:p14="http://schemas.microsoft.com/office/powerpoint/2010/main" val="171244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Scope of IAS33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17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21659" y="2088777"/>
            <a:ext cx="80978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dirty="0"/>
              <a:t>IAS33 applies only to companies whose shares are </a:t>
            </a:r>
            <a:r>
              <a:rPr lang="en-US" sz="3200" b="1" dirty="0">
                <a:solidFill>
                  <a:srgbClr val="3366FF"/>
                </a:solidFill>
              </a:rPr>
              <a:t>publicly traded</a:t>
            </a:r>
            <a:r>
              <a:rPr lang="en-US" sz="3200" dirty="0"/>
              <a:t>.</a:t>
            </a:r>
          </a:p>
          <a:p>
            <a:pPr marL="457200" indent="-457200">
              <a:spcBef>
                <a:spcPct val="25000"/>
              </a:spcBef>
              <a:buFont typeface="Arial"/>
              <a:buChar char="•"/>
              <a:defRPr/>
            </a:pPr>
            <a:r>
              <a:rPr lang="en-US" sz="3200" dirty="0"/>
              <a:t>The </a:t>
            </a:r>
            <a:r>
              <a:rPr lang="en-US" sz="3200" b="1" dirty="0">
                <a:solidFill>
                  <a:srgbClr val="3366FF"/>
                </a:solidFill>
              </a:rPr>
              <a:t>consolidated financial statements </a:t>
            </a:r>
            <a:r>
              <a:rPr lang="en-US" sz="3200" dirty="0"/>
              <a:t>of a group of companies disclose EPS for the group as a whole.</a:t>
            </a:r>
          </a:p>
        </p:txBody>
      </p:sp>
    </p:spTree>
    <p:extLst>
      <p:ext uri="{BB962C8B-B14F-4D97-AF65-F5344CB8AC3E}">
        <p14:creationId xmlns:p14="http://schemas.microsoft.com/office/powerpoint/2010/main" val="211381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Calculation of Basic 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98706" y="2051139"/>
            <a:ext cx="6369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Profit or loss for the period attributable to ordinary shareholders</a:t>
            </a:r>
            <a:r>
              <a:rPr lang="en-US" dirty="0" smtClean="0">
                <a:solidFill>
                  <a:srgbClr val="FF6600"/>
                </a:solidFill>
              </a:rPr>
              <a:t>*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94118" y="2607235"/>
            <a:ext cx="63586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95176" y="2823883"/>
            <a:ext cx="4153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Weighted average number of ordinary shares outstanding during the period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19411" y="4796117"/>
            <a:ext cx="676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* i.e. Excludes profit or loss attributable to non-controlling interests. Also after any preference dividends on preference shares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27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EPS -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521390"/>
              </p:ext>
            </p:extLst>
          </p:nvPr>
        </p:nvGraphicFramePr>
        <p:xfrm>
          <a:off x="560294" y="1613647"/>
          <a:ext cx="4908177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5059"/>
                <a:gridCol w="11131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Continuing operations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£’</a:t>
                      </a:r>
                      <a:r>
                        <a:rPr lang="en-US" b="1" dirty="0" err="1" smtClean="0">
                          <a:solidFill>
                            <a:srgbClr val="3366FF"/>
                          </a:solidFill>
                        </a:rPr>
                        <a:t>ooos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r>
                        <a:rPr lang="en-US" baseline="0" dirty="0" smtClean="0"/>
                        <a:t> before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(200)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from continuing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Discontinued operations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Profit from discontinued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70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for the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49471" y="1613647"/>
            <a:ext cx="2943411" cy="2862323"/>
          </a:xfrm>
          <a:prstGeom prst="rect">
            <a:avLst/>
          </a:prstGeom>
          <a:solidFill>
            <a:srgbClr val="CCFFCC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1. The company’s issued share capital consists of 500,000 10% Preference shares of £1 each and one million ordinary shares of £1 each.</a:t>
            </a:r>
          </a:p>
          <a:p>
            <a:endParaRPr lang="en-US" dirty="0"/>
          </a:p>
          <a:p>
            <a:r>
              <a:rPr lang="en-US" dirty="0" smtClean="0"/>
              <a:t>2. A preference dividend of £50,000 was paid during the year.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6941" y="4553786"/>
            <a:ext cx="19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£520,000 - £50,000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4647" y="4923118"/>
            <a:ext cx="20481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26950" y="4910269"/>
            <a:ext cx="111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1,000,000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68695" y="4706459"/>
            <a:ext cx="164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47p per share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6032" y="5285845"/>
            <a:ext cx="19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£450,000 - £50,000 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03738" y="5655177"/>
            <a:ext cx="20481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6041" y="5642328"/>
            <a:ext cx="111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1,000,000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47786" y="5438518"/>
            <a:ext cx="164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40p per share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99000" y="4686139"/>
            <a:ext cx="282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EPS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76694" y="5438518"/>
            <a:ext cx="282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EPS - Continuing operations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2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 </a:t>
            </a:r>
            <a:r>
              <a:rPr lang="en-US" dirty="0" smtClean="0"/>
              <a:t>objectives </a:t>
            </a:r>
            <a:r>
              <a:rPr lang="en-US" dirty="0" smtClean="0"/>
              <a:t>&amp;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21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Calculation of the weighted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average number of shares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529" y="2395542"/>
            <a:ext cx="85837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a). No</a:t>
            </a:r>
            <a:r>
              <a:rPr lang="en-US" sz="2400" dirty="0"/>
              <a:t>. of shares outstanding at beginning of the </a:t>
            </a:r>
            <a:r>
              <a:rPr lang="en-US" sz="2400" dirty="0" smtClean="0"/>
              <a:t>period</a:t>
            </a:r>
          </a:p>
          <a:p>
            <a:r>
              <a:rPr lang="en-US" sz="2400" dirty="0" smtClean="0"/>
              <a:t>                 </a:t>
            </a:r>
            <a:r>
              <a:rPr lang="en-US" sz="2400" i="1" dirty="0" smtClean="0">
                <a:solidFill>
                  <a:srgbClr val="3366FF"/>
                </a:solidFill>
              </a:rPr>
              <a:t>plus</a:t>
            </a:r>
            <a:endParaRPr lang="en-US" sz="2400" i="1" dirty="0">
              <a:solidFill>
                <a:srgbClr val="3366FF"/>
              </a:solidFill>
            </a:endParaRPr>
          </a:p>
          <a:p>
            <a:r>
              <a:rPr lang="en-US" sz="2400" dirty="0" smtClean="0"/>
              <a:t>b). No</a:t>
            </a:r>
            <a:r>
              <a:rPr lang="en-US" sz="2400" dirty="0"/>
              <a:t>. of shares </a:t>
            </a:r>
            <a:r>
              <a:rPr lang="en-US" sz="2400" dirty="0" smtClean="0"/>
              <a:t>issued during </a:t>
            </a:r>
            <a:r>
              <a:rPr lang="en-US" sz="2400" dirty="0"/>
              <a:t>the </a:t>
            </a:r>
            <a:r>
              <a:rPr lang="en-US" sz="2400" dirty="0" smtClean="0"/>
              <a:t>period </a:t>
            </a:r>
            <a:r>
              <a:rPr lang="en-US" sz="2400" dirty="0"/>
              <a:t>x </a:t>
            </a:r>
            <a:r>
              <a:rPr lang="en-US" sz="2400" dirty="0" smtClean="0"/>
              <a:t>a time </a:t>
            </a:r>
            <a:r>
              <a:rPr lang="en-US" sz="2400" dirty="0"/>
              <a:t>weighting </a:t>
            </a:r>
            <a:r>
              <a:rPr lang="en-US" sz="2400" dirty="0" smtClean="0"/>
              <a:t>factor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i="1" dirty="0" smtClean="0">
                <a:solidFill>
                  <a:srgbClr val="3366FF"/>
                </a:solidFill>
              </a:rPr>
              <a:t>less</a:t>
            </a:r>
            <a:endParaRPr lang="en-US" sz="2400" i="1" dirty="0">
              <a:solidFill>
                <a:srgbClr val="3366FF"/>
              </a:solidFill>
            </a:endParaRPr>
          </a:p>
          <a:p>
            <a:r>
              <a:rPr lang="en-US" sz="2400" dirty="0" smtClean="0"/>
              <a:t>c). No. of any </a:t>
            </a:r>
            <a:r>
              <a:rPr lang="en-US" sz="2400" dirty="0"/>
              <a:t>shares bought back by the company (if any</a:t>
            </a:r>
            <a:r>
              <a:rPr lang="en-US" sz="2400" dirty="0" smtClean="0"/>
              <a:t>) </a:t>
            </a:r>
            <a:r>
              <a:rPr lang="en-US" sz="2400" dirty="0"/>
              <a:t>x time weighting </a:t>
            </a:r>
            <a:r>
              <a:rPr lang="en-US" sz="2400" dirty="0" smtClean="0"/>
              <a:t>factor.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7522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– Weighted average calculation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8119" y="1770772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 1 January 2017, a company's issued share capital consisted of 60,000 ordinary £1 shares. On 1 March 2017, the company issued 30,000 ordinary shares. On 1 October 2017, the company bought back 10,000 ordinary shares. Both the share issue and the buy-back were made at full market price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Calculate the weighted average number of ordinary shares outstanding in the year to 31 December 2017.</a:t>
            </a:r>
          </a:p>
          <a:p>
            <a:endParaRPr lang="fi-FI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4000" y="6148601"/>
            <a:ext cx="61478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 err="1"/>
              <a:t>Source</a:t>
            </a:r>
            <a:r>
              <a:rPr lang="fi-FI" sz="1050" dirty="0"/>
              <a:t>: Melville, Alan. </a:t>
            </a:r>
            <a:r>
              <a:rPr lang="fi-FI" sz="1050" i="1" dirty="0"/>
              <a:t>International Financial Reporting,  6th Edition</a:t>
            </a:r>
            <a:r>
              <a:rPr lang="fi-FI" sz="1050" dirty="0"/>
              <a:t>. </a:t>
            </a:r>
            <a:r>
              <a:rPr lang="fi-FI" sz="1050" dirty="0" err="1"/>
              <a:t>Pearson</a:t>
            </a:r>
            <a:r>
              <a:rPr lang="fi-FI" sz="1050" dirty="0"/>
              <a:t> (</a:t>
            </a:r>
            <a:r>
              <a:rPr lang="fi-FI" sz="1050" dirty="0" err="1"/>
              <a:t>Intl</a:t>
            </a:r>
            <a:r>
              <a:rPr lang="fi-FI" sz="1050" dirty="0"/>
              <a:t>), 20170629. </a:t>
            </a:r>
            <a:r>
              <a:rPr lang="fi-FI" sz="1050" dirty="0" err="1"/>
              <a:t>VitalBook</a:t>
            </a:r>
            <a:r>
              <a:rPr lang="fi-FI" sz="1050" dirty="0"/>
              <a:t> </a:t>
            </a:r>
            <a:r>
              <a:rPr lang="fi-FI" sz="1050" dirty="0" err="1"/>
              <a:t>file</a:t>
            </a:r>
            <a:r>
              <a:rPr lang="fi-FI" sz="1050" dirty="0"/>
              <a:t>.</a:t>
            </a:r>
          </a:p>
          <a:p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584770" y="4211508"/>
            <a:ext cx="581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60,000 + (30,000 x 10/12) – (10,000 x 3/12) = 82,500 shares.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6263" y="5264694"/>
            <a:ext cx="6695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(60,000 x 2/12) + (90,000 x 7/12) + (80,000 x 3/12) = 82,500 shares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8469" y="4753245"/>
            <a:ext cx="68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3366FF"/>
                </a:solidFill>
              </a:rPr>
              <a:t>OR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12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Calculation of Diluted 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3563" y="3026817"/>
            <a:ext cx="8078787" cy="23320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Potential ordinary shares generally occur in connection with </a:t>
            </a:r>
            <a:r>
              <a:rPr lang="en-US" sz="28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convertible loan stocks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sz="28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share options.</a:t>
            </a: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Shares are regarded as dilutive if the effect of their issue would be to reduce basic EPS.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8013" y="1999985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Diluted EPS is the EPS figure that would arise if all </a:t>
            </a:r>
            <a:r>
              <a:rPr lang="en-US" sz="2800" i="1" dirty="0"/>
              <a:t>dilutive potential ordinary shares</a:t>
            </a:r>
            <a:r>
              <a:rPr lang="en-US" sz="2800" dirty="0"/>
              <a:t> were issued.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8013" y="5556625"/>
            <a:ext cx="7926948" cy="6514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Diluted EPS must be disclosed for the previous accounting period as well as for the current accounting period.</a:t>
            </a:r>
          </a:p>
        </p:txBody>
      </p:sp>
    </p:spTree>
    <p:extLst>
      <p:ext uri="{BB962C8B-B14F-4D97-AF65-F5344CB8AC3E}">
        <p14:creationId xmlns:p14="http://schemas.microsoft.com/office/powerpoint/2010/main" val="1480803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IAS33 presentation and disclosure requirements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9925" y="1792288"/>
            <a:ext cx="8078788" cy="43608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Basic EPS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diluted EPS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must be presented in the statement of comprehensive income.</a:t>
            </a:r>
          </a:p>
          <a:p>
            <a:pPr>
              <a:spcBef>
                <a:spcPct val="25000"/>
              </a:spcBef>
            </a:pPr>
            <a:r>
              <a:rPr lang="en-US" sz="2600" dirty="0" smtClean="0">
                <a:ea typeface="ＭＳ Ｐゴシック" charset="0"/>
                <a:cs typeface="ＭＳ Ｐゴシック" charset="0"/>
              </a:rPr>
              <a:t>EPS figures must be presented even if they are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negative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 (i.e. if there is a loss per share).</a:t>
            </a:r>
          </a:p>
          <a:p>
            <a:pPr>
              <a:spcBef>
                <a:spcPct val="25000"/>
              </a:spcBef>
            </a:pPr>
            <a:r>
              <a:rPr lang="en-US" sz="2600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earnings figures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used in EPS calculations must be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disclosed and reconciled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to the profit or loss shown in the financial statements.</a:t>
            </a:r>
          </a:p>
          <a:p>
            <a:pPr>
              <a:spcBef>
                <a:spcPct val="25000"/>
              </a:spcBef>
            </a:pPr>
            <a:r>
              <a:rPr lang="en-US" sz="2600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weighted average number of shares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used in the calculation of basic EPS and diluted EPS must be </a:t>
            </a:r>
            <a:r>
              <a:rPr lang="en-US" sz="2600" dirty="0" smtClean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disclosed and reconciled 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to each other.</a:t>
            </a:r>
            <a:endParaRPr lang="en-US" sz="26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94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Analysis – IFRS 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5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Segmental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5801" y="1603460"/>
            <a:ext cx="7941264" cy="439989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IFRS 8 Definition of an operating segment</a:t>
            </a:r>
          </a:p>
          <a:p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An Operating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egment is a component of an entity: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i="1" dirty="0" smtClean="0">
                <a:solidFill>
                  <a:schemeClr val="tx1"/>
                </a:solidFill>
              </a:rPr>
              <a:t>That engages in </a:t>
            </a:r>
            <a:r>
              <a:rPr lang="en-US" sz="2400" i="1" dirty="0" smtClean="0">
                <a:solidFill>
                  <a:srgbClr val="3366FF"/>
                </a:solidFill>
              </a:rPr>
              <a:t>business activities </a:t>
            </a:r>
            <a:r>
              <a:rPr lang="en-US" sz="2400" i="1" dirty="0" smtClean="0">
                <a:solidFill>
                  <a:schemeClr val="tx1"/>
                </a:solidFill>
              </a:rPr>
              <a:t>from which it may earn </a:t>
            </a:r>
            <a:r>
              <a:rPr lang="en-US" sz="2400" i="1" dirty="0" smtClean="0">
                <a:solidFill>
                  <a:srgbClr val="3366FF"/>
                </a:solidFill>
              </a:rPr>
              <a:t>revenues and incur expenses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i="1" dirty="0" smtClean="0">
                <a:solidFill>
                  <a:schemeClr val="tx1"/>
                </a:solidFill>
              </a:rPr>
              <a:t>Whose operating results are regularly reviewed by the company’s </a:t>
            </a:r>
            <a:r>
              <a:rPr lang="en-US" sz="2400" i="1" dirty="0" smtClean="0">
                <a:solidFill>
                  <a:srgbClr val="3366FF"/>
                </a:solidFill>
              </a:rPr>
              <a:t>Chief Operating Decision Maker </a:t>
            </a:r>
            <a:r>
              <a:rPr lang="en-US" sz="2400" i="1" dirty="0" smtClean="0">
                <a:solidFill>
                  <a:schemeClr val="tx1"/>
                </a:solidFill>
              </a:rPr>
              <a:t>to make decisions about resources to be allocated to the segment and to assess its performance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400" i="1" dirty="0" smtClean="0">
                <a:solidFill>
                  <a:schemeClr val="tx1"/>
                </a:solidFill>
              </a:rPr>
              <a:t>For which </a:t>
            </a:r>
            <a:r>
              <a:rPr lang="en-US" sz="2400" i="1" dirty="0" smtClean="0">
                <a:solidFill>
                  <a:srgbClr val="3366FF"/>
                </a:solidFill>
              </a:rPr>
              <a:t>discrete financial information </a:t>
            </a:r>
            <a:r>
              <a:rPr lang="en-US" sz="2400" i="1" dirty="0" smtClean="0">
                <a:solidFill>
                  <a:schemeClr val="tx1"/>
                </a:solidFill>
              </a:rPr>
              <a:t>is available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55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Reportable Segment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513666"/>
            <a:ext cx="8022890" cy="456665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rgbClr val="CCFFCC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A single or combined operating segment which meets </a:t>
            </a:r>
            <a:r>
              <a:rPr lang="en-US" sz="2400" i="1" dirty="0" smtClean="0">
                <a:solidFill>
                  <a:srgbClr val="3366FF"/>
                </a:solidFill>
              </a:rPr>
              <a:t>any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the following quantitative thresholds: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solidFill>
                  <a:srgbClr val="3366FF"/>
                </a:solidFill>
              </a:rPr>
              <a:t>Revenue</a:t>
            </a:r>
            <a:r>
              <a:rPr lang="en-US" sz="2400" dirty="0" smtClean="0">
                <a:solidFill>
                  <a:schemeClr val="tx1"/>
                </a:solidFill>
              </a:rPr>
              <a:t> is at least 10% of total revenue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solidFill>
                  <a:srgbClr val="3366FF"/>
                </a:solidFill>
              </a:rPr>
              <a:t>Profit or loss </a:t>
            </a:r>
            <a:r>
              <a:rPr lang="en-US" sz="2400" dirty="0" smtClean="0">
                <a:solidFill>
                  <a:schemeClr val="tx1"/>
                </a:solidFill>
              </a:rPr>
              <a:t>is at least 10% of combined profit or loss of all reportable segments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2400" dirty="0" smtClean="0">
                <a:solidFill>
                  <a:srgbClr val="3366FF"/>
                </a:solidFill>
              </a:rPr>
              <a:t>Assets</a:t>
            </a:r>
            <a:r>
              <a:rPr lang="en-US" sz="2400" dirty="0" smtClean="0">
                <a:solidFill>
                  <a:schemeClr val="tx1"/>
                </a:solidFill>
              </a:rPr>
              <a:t> are at least 10% of total assets </a:t>
            </a:r>
          </a:p>
          <a:p>
            <a:pPr marL="400050" indent="-400050">
              <a:buFont typeface="+mj-lt"/>
              <a:buAutoNum type="romanUcPeriod"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If reportable segments do not cover </a:t>
            </a:r>
            <a:r>
              <a:rPr lang="en-US" sz="2400" dirty="0" smtClean="0">
                <a:solidFill>
                  <a:srgbClr val="3366FF"/>
                </a:solidFill>
              </a:rPr>
              <a:t>at least 75% </a:t>
            </a:r>
            <a:r>
              <a:rPr lang="en-US" sz="2400" dirty="0" smtClean="0">
                <a:solidFill>
                  <a:schemeClr val="tx1"/>
                </a:solidFill>
              </a:rPr>
              <a:t>of total external revenues, additional segments must be identified until this threshold is met.</a:t>
            </a:r>
            <a:endParaRPr lang="en-US" sz="240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68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Disclosures required by IFRS8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188" y="1999876"/>
            <a:ext cx="8107363" cy="2057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ea typeface="ＭＳ Ｐゴシック" charset="0"/>
                <a:cs typeface="ＭＳ Ｐゴシック" charset="0"/>
              </a:rPr>
              <a:t>General information</a:t>
            </a:r>
          </a:p>
          <a:p>
            <a:r>
              <a:rPr lang="en-US" sz="2800" smtClean="0">
                <a:ea typeface="ＭＳ Ｐゴシック" charset="0"/>
                <a:cs typeface="ＭＳ Ｐゴシック" charset="0"/>
              </a:rPr>
              <a:t>Information about reportable segments</a:t>
            </a:r>
          </a:p>
          <a:p>
            <a:r>
              <a:rPr lang="en-US" sz="2800" smtClean="0">
                <a:ea typeface="ＭＳ Ｐゴシック" charset="0"/>
                <a:cs typeface="ＭＳ Ｐゴシック" charset="0"/>
              </a:rPr>
              <a:t>Reconciliations</a:t>
            </a:r>
          </a:p>
          <a:p>
            <a:r>
              <a:rPr lang="en-US" sz="2800" smtClean="0">
                <a:ea typeface="ＭＳ Ｐゴシック" charset="0"/>
                <a:cs typeface="ＭＳ Ｐゴシック" charset="0"/>
              </a:rPr>
              <a:t>Entity-wide information</a:t>
            </a:r>
            <a:endParaRPr lang="en-US" sz="280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31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General information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75247" y="1544077"/>
            <a:ext cx="8078788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An entity should disclose the factors used to identify its reportable segments and the types of products or services from which each reportable segment earns its revenues.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/>
              <a:t>The way in which the entity is organised internally should be made clear.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/>
              <a:t>The entity should also disclose whether or not any operating segments have been combined for segment reporting purposes.</a:t>
            </a:r>
          </a:p>
        </p:txBody>
      </p:sp>
    </p:spTree>
    <p:extLst>
      <p:ext uri="{BB962C8B-B14F-4D97-AF65-F5344CB8AC3E}">
        <p14:creationId xmlns:p14="http://schemas.microsoft.com/office/powerpoint/2010/main" val="359269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about reportable segments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949847"/>
            <a:ext cx="8107363" cy="457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>
                <a:latin typeface="Arial" charset="0"/>
                <a:ea typeface="ＭＳ Ｐゴシック" charset="0"/>
                <a:cs typeface="ＭＳ Ｐゴシック" charset="0"/>
              </a:rPr>
              <a:t>Segment profit or loss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200" y="2864247"/>
            <a:ext cx="8107363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total assets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total liabilities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external and internal revenue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interest expense and interest revenue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depreciation and </a:t>
            </a:r>
            <a:r>
              <a:rPr lang="en-US" dirty="0" err="1"/>
              <a:t>amortisation</a:t>
            </a:r>
            <a:endParaRPr lang="en-US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tax expense or income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non-cash items other than depreciation and </a:t>
            </a:r>
            <a:r>
              <a:rPr lang="en-US" dirty="0" err="1"/>
              <a:t>amortisation</a:t>
            </a:r>
            <a:r>
              <a:rPr lang="en-US" dirty="0"/>
              <a:t> (if material)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dirty="0"/>
              <a:t>Segment additions to non-current assets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2407047"/>
            <a:ext cx="822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 dirty="0">
                <a:solidFill>
                  <a:srgbClr val="3366FF"/>
                </a:solidFill>
              </a:rPr>
              <a:t>and, if provided to the chief operating decision maker: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9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 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396746"/>
              </p:ext>
            </p:extLst>
          </p:nvPr>
        </p:nvGraphicFramePr>
        <p:xfrm>
          <a:off x="457200" y="1953456"/>
          <a:ext cx="82296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2253"/>
                <a:gridCol w="25473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Mins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 overview and 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 </a:t>
                      </a:r>
                      <a:r>
                        <a:rPr lang="en-US" dirty="0" smtClean="0"/>
                        <a:t>2 recap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Earnings</a:t>
                      </a:r>
                      <a:r>
                        <a:rPr lang="en-US" baseline="0" dirty="0" smtClean="0"/>
                        <a:t> per share (EPS)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Segmental Analysis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r>
                        <a:rPr lang="en-US" baseline="0" dirty="0" smtClean="0"/>
                        <a:t> assignment RA2 Presentations (5  x 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Common size</a:t>
                      </a:r>
                      <a:r>
                        <a:rPr lang="en-US" baseline="0" dirty="0" smtClean="0"/>
                        <a:t> analysis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reading and </a:t>
                      </a:r>
                      <a:r>
                        <a:rPr lang="en-US" baseline="0" dirty="0" smtClean="0"/>
                        <a:t>assignment for next 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Summary, overview</a:t>
                      </a:r>
                      <a:r>
                        <a:rPr lang="en-US" baseline="0" dirty="0" smtClean="0"/>
                        <a:t> of session 4 </a:t>
                      </a:r>
                      <a:r>
                        <a:rPr lang="en-US" dirty="0" smtClean="0"/>
                        <a:t>and validation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5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Reconciliations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598706"/>
            <a:ext cx="8107363" cy="428148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a typeface="ＭＳ Ｐゴシック" charset="0"/>
                <a:cs typeface="ＭＳ Ｐゴシック" charset="0"/>
              </a:rPr>
              <a:t>total revenue of reportable segments to the entity's revenue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total profit or loss of reportable segments to the entity's profit or loss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total assets of reportable segments to the entity's assets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total liabilities of reportable segments to the entity's liabilities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78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Entity-wide information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0283" y="1684337"/>
            <a:ext cx="8107363" cy="46720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revenue for each product or service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(or each group of products or services)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revenue and non-current assets for the entity's home country and (in total) for all foreign countries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if any single customer accounts for at least 10% of total external revenue, the amount of revenue derived from each such "major customer"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19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86" y="274638"/>
            <a:ext cx="6582814" cy="1143000"/>
          </a:xfrm>
        </p:spPr>
        <p:txBody>
          <a:bodyPr>
            <a:normAutofit/>
          </a:bodyPr>
          <a:lstStyle/>
          <a:p>
            <a:r>
              <a:rPr lang="en-US" dirty="0"/>
              <a:t>SM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 smtClean="0"/>
              <a:t>- Segmental analysis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2" y="1870947"/>
          <a:ext cx="8229596" cy="3984469"/>
        </p:xfrm>
        <a:graphic>
          <a:graphicData uri="http://schemas.openxmlformats.org/drawingml/2006/table">
            <a:tbl>
              <a:tblPr/>
              <a:tblGrid>
                <a:gridCol w="1575728"/>
                <a:gridCol w="465556"/>
                <a:gridCol w="307983"/>
                <a:gridCol w="465556"/>
                <a:gridCol w="307983"/>
                <a:gridCol w="465556"/>
                <a:gridCol w="307983"/>
                <a:gridCol w="465556"/>
                <a:gridCol w="307983"/>
                <a:gridCol w="465556"/>
                <a:gridCol w="307983"/>
                <a:gridCol w="465556"/>
                <a:gridCol w="307983"/>
                <a:gridCol w="465556"/>
                <a:gridCol w="307983"/>
                <a:gridCol w="465556"/>
                <a:gridCol w="307983"/>
                <a:gridCol w="465556"/>
              </a:tblGrid>
              <a:tr h="110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Wines &amp;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Fashion &amp;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Perfumes &amp;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Watches &amp;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Selective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Eliminations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Spirits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Leather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Cosmetics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Jewelry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Retailing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Holding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not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Companies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allocated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30,638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3,945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10,796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3,368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2,720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9,511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30,638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Intra-group sales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(707)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3,973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10,828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3,916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2,782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9,534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(707)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30,638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(10,801)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19,837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Marketing and selling expenses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(11,744)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and administrative expenses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(2,373)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(loss) from JVs and associates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 from recurring operations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5,715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3,189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(162)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(39)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5,715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operating income and expenses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(284)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(34)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(110)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(14)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(74)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(53)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(284)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5,431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1,113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3,079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(215)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(39)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5,431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net financial debt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(115)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financial income and expenses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financial income and expenses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(2,273)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before minority interests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6,105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Minority interests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(457)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profit, group share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5,648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</a:t>
                      </a:r>
                    </a:p>
                  </a:txBody>
                  <a:tcPr marL="7162" marR="7162" marT="7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</a:t>
                      </a:r>
                    </a:p>
                  </a:txBody>
                  <a:tcPr marL="7162" marR="7162" marT="7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-69%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</a:t>
                      </a:r>
                    </a:p>
                  </a:txBody>
                  <a:tcPr marL="7162" marR="7162" marT="7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 and goodwill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21,841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3,758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7,242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1,183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3,161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21,841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10,387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2,339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2,165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3,566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10,387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9,475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4,567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1,244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(202)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9,475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operating assets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11,659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1,340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664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6,963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11,659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53,362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12,004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11,749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2,722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7,939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6,912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5,275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6,761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53,362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0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 on total assets</a:t>
                      </a:r>
                    </a:p>
                  </a:txBody>
                  <a:tcPr marL="7162" marR="7162" marT="71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162" marR="7162" marT="71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94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assignment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57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assignment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97317"/>
            <a:ext cx="8229600" cy="4525963"/>
          </a:xfrm>
        </p:spPr>
        <p:txBody>
          <a:bodyPr/>
          <a:lstStyle/>
          <a:p>
            <a:r>
              <a:rPr lang="en-US" dirty="0" smtClean="0"/>
              <a:t>Barclays</a:t>
            </a:r>
          </a:p>
          <a:p>
            <a:r>
              <a:rPr lang="en-US" dirty="0" smtClean="0"/>
              <a:t>L’Oreal</a:t>
            </a:r>
          </a:p>
          <a:p>
            <a:r>
              <a:rPr lang="en-US" dirty="0" smtClean="0"/>
              <a:t>Nestlé</a:t>
            </a:r>
          </a:p>
          <a:p>
            <a:r>
              <a:rPr lang="en-US" dirty="0" smtClean="0"/>
              <a:t>Siemens</a:t>
            </a:r>
          </a:p>
          <a:p>
            <a:r>
              <a:rPr lang="en-US" dirty="0" smtClean="0"/>
              <a:t>Vodafone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8471" y="1934883"/>
            <a:ext cx="6021293" cy="258532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17550" lvl="3" indent="-269875">
              <a:buFont typeface="+mj-lt"/>
              <a:buAutoNum type="arabicPeriod"/>
            </a:pPr>
            <a:r>
              <a:rPr lang="en-US" dirty="0"/>
              <a:t>Calculate the profitability, liquidity, efficiency and investment ratios</a:t>
            </a:r>
          </a:p>
          <a:p>
            <a:pPr marL="717550" lvl="3" indent="-269875">
              <a:buFont typeface="+mj-lt"/>
              <a:buAutoNum type="arabicPeriod"/>
            </a:pPr>
            <a:r>
              <a:rPr lang="en-US" dirty="0"/>
              <a:t>Perform a three year trend analysis of the Profit and loss accounts</a:t>
            </a:r>
          </a:p>
          <a:p>
            <a:pPr marL="717550" lvl="3" indent="-269875">
              <a:buFont typeface="+mj-lt"/>
              <a:buAutoNum type="arabicPeriod"/>
            </a:pPr>
            <a:r>
              <a:rPr lang="en-US" dirty="0"/>
              <a:t>Perform a two year comparison of the statement of financial position</a:t>
            </a:r>
          </a:p>
          <a:p>
            <a:pPr marL="717550" lvl="3" indent="-269875">
              <a:buFont typeface="+mj-lt"/>
              <a:buAutoNum type="arabicPeriod"/>
            </a:pPr>
            <a:r>
              <a:rPr lang="en-US" dirty="0"/>
              <a:t>Identify reasons for significant fluctuations from the Company’s Annual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42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 2 RA 2 Template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8267" y="1600190"/>
          <a:ext cx="7607466" cy="4525983"/>
        </p:xfrm>
        <a:graphic>
          <a:graphicData uri="http://schemas.openxmlformats.org/drawingml/2006/table">
            <a:tbl>
              <a:tblPr/>
              <a:tblGrid>
                <a:gridCol w="1947341"/>
                <a:gridCol w="449386"/>
                <a:gridCol w="347739"/>
                <a:gridCol w="385188"/>
                <a:gridCol w="347739"/>
                <a:gridCol w="358439"/>
                <a:gridCol w="347739"/>
                <a:gridCol w="347739"/>
                <a:gridCol w="347739"/>
                <a:gridCol w="1305360"/>
                <a:gridCol w="342390"/>
                <a:gridCol w="449386"/>
                <a:gridCol w="160495"/>
                <a:gridCol w="470786"/>
              </a:tblGrid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assignment template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Statement of financial position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Goodwill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&amp;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Selling, general and administrative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Depreciation, ammortization and 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Inventories/Long-term contracts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result of associated companies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cash equivalents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Pre-tax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continuing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Discontinued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47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Pensions and employee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Shareholders'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equity and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Weighted Average number of shares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capitalization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970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Barclays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98759"/>
              </p:ext>
            </p:extLst>
          </p:nvPr>
        </p:nvGraphicFramePr>
        <p:xfrm>
          <a:off x="674644" y="1600190"/>
          <a:ext cx="7794711" cy="4525983"/>
        </p:xfrm>
        <a:graphic>
          <a:graphicData uri="http://schemas.openxmlformats.org/drawingml/2006/table">
            <a:tbl>
              <a:tblPr/>
              <a:tblGrid>
                <a:gridCol w="1947341"/>
                <a:gridCol w="449386"/>
                <a:gridCol w="347739"/>
                <a:gridCol w="385188"/>
                <a:gridCol w="347739"/>
                <a:gridCol w="358439"/>
                <a:gridCol w="347739"/>
                <a:gridCol w="347739"/>
                <a:gridCol w="347739"/>
                <a:gridCol w="1305360"/>
                <a:gridCol w="342390"/>
                <a:gridCol w="567083"/>
                <a:gridCol w="160495"/>
                <a:gridCol w="540334"/>
              </a:tblGrid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assignment template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Barclays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Statement of financial position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£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£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£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£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£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Goodwill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(8,179)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(6,718)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(7,429)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325,457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361,661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&amp;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341,561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378,419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Selling, general and administrative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(16,338)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(18,536)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(18,184)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Depreciation, ammortization and 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Inventories/Long-term contracts/Trading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77,348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612,597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602,689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result of associated companies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-182%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(445)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cash equivalents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103,820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Pre-tax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182%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(993)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(1,149)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(1,121)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871,565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741,593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continuing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-74667%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Discontinued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1,213,126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1,120,012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47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967,768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932,535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#REF!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1,046,802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952,060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101,543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Pensions and employee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94,959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Shareholders'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65,864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equity and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1,213,126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1,120,012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9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Weighted Average number of shares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16,860,000,000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16,683,000,000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capitalization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36,906,540,000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40,564,714,500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48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704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L’Oreal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57264"/>
              </p:ext>
            </p:extLst>
          </p:nvPr>
        </p:nvGraphicFramePr>
        <p:xfrm>
          <a:off x="522598" y="1600203"/>
          <a:ext cx="8098803" cy="4525957"/>
        </p:xfrm>
        <a:graphic>
          <a:graphicData uri="http://schemas.openxmlformats.org/drawingml/2006/table">
            <a:tbl>
              <a:tblPr/>
              <a:tblGrid>
                <a:gridCol w="1982492"/>
                <a:gridCol w="457498"/>
                <a:gridCol w="354016"/>
                <a:gridCol w="392141"/>
                <a:gridCol w="354016"/>
                <a:gridCol w="364909"/>
                <a:gridCol w="354016"/>
                <a:gridCol w="354016"/>
                <a:gridCol w="354016"/>
                <a:gridCol w="1328923"/>
                <a:gridCol w="348570"/>
                <a:gridCol w="457498"/>
                <a:gridCol w="163392"/>
                <a:gridCol w="479284"/>
                <a:gridCol w="354016"/>
              </a:tblGrid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assignment template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L'Oreal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Statement of financial position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Goodwill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(7,342)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(7,277)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(6,501)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&amp;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(850)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(794)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(761)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Selling, general and administrative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(13,106)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(12,798)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(11,380)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Depreciation, ammortization and 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Inventories/Long-term contracts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(193)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(307)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result of associated companies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cash equivalents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Pre-tax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(1,215)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(1,223)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(1,111)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continuing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Discontinued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589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Pensions and employee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Shareholders'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23,617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equity and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Weighted Average number of shares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559,190,339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557,351,236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capitalization € billion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561,855,741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562,983,348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97,400,000,000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87,400,000,000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Mkt Cap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951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Nestlé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72983"/>
              </p:ext>
            </p:extLst>
          </p:nvPr>
        </p:nvGraphicFramePr>
        <p:xfrm>
          <a:off x="508982" y="1600203"/>
          <a:ext cx="8126035" cy="4525957"/>
        </p:xfrm>
        <a:graphic>
          <a:graphicData uri="http://schemas.openxmlformats.org/drawingml/2006/table">
            <a:tbl>
              <a:tblPr/>
              <a:tblGrid>
                <a:gridCol w="1982492"/>
                <a:gridCol w="457498"/>
                <a:gridCol w="354016"/>
                <a:gridCol w="392141"/>
                <a:gridCol w="354016"/>
                <a:gridCol w="364909"/>
                <a:gridCol w="354016"/>
                <a:gridCol w="354016"/>
                <a:gridCol w="354016"/>
                <a:gridCol w="1328923"/>
                <a:gridCol w="348570"/>
                <a:gridCol w="484730"/>
                <a:gridCol w="163392"/>
                <a:gridCol w="479284"/>
                <a:gridCol w="354016"/>
              </a:tblGrid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assignment template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Nestlé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Statement of financial position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CHF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88,785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91,612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Goodwill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(44,199)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(44,730)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(47,553)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45,587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&amp;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(1,736)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(1,678)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(1,628)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Selling, general and administrative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(29,544)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(28,643)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(27,868)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Depreciation, ammortization and 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Inventories/Long-term contracts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(1,144)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(1,624)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(3,911)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result of associated companies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-88%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cash equivalents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Pre-tax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(4,413)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(3,305)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(3,367)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32,042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continuing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Discontinued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123,992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589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Pensions and employee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Shareholders'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equity and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123,992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CHF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Weighted Average number of shares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3,091,000,000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3,129,000,000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capitalization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226,310,000,000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229,947,000,000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3,112,160,000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3,188,400,000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226,310,000,000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229,947,000,000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Mkt Cap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179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Siemens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59196"/>
              </p:ext>
            </p:extLst>
          </p:nvPr>
        </p:nvGraphicFramePr>
        <p:xfrm>
          <a:off x="463509" y="1600207"/>
          <a:ext cx="8216982" cy="4525949"/>
        </p:xfrm>
        <a:graphic>
          <a:graphicData uri="http://schemas.openxmlformats.org/drawingml/2006/table">
            <a:tbl>
              <a:tblPr/>
              <a:tblGrid>
                <a:gridCol w="2095993"/>
                <a:gridCol w="483691"/>
                <a:gridCol w="374284"/>
                <a:gridCol w="414592"/>
                <a:gridCol w="374284"/>
                <a:gridCol w="385801"/>
                <a:gridCol w="374284"/>
                <a:gridCol w="374284"/>
                <a:gridCol w="374284"/>
                <a:gridCol w="1405006"/>
                <a:gridCol w="368526"/>
                <a:gridCol w="512482"/>
                <a:gridCol w="172747"/>
                <a:gridCol w="506724"/>
              </a:tblGrid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Statement of financial position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Goodwill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83,049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(58,021)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(55,826)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(53,789)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 and other financial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21,847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&amp;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(5,164)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(4,732)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(4,483)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Selling, general and administrative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(12,225)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(11,669)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(11,409)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Depreciation, ammortization and 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Inventories/Long-term contracts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-1290%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result of associated companies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cash equivalents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Pre-tax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(2,180)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(2,008)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(1,869)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continuing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Discontinued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133,805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125,718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90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132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1056%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Pensions and employee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#REF!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Shareholders'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44,527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equity and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133,805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125,716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Weighted Average number of shares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812,180,000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808,686,000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capitalization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96,811,856,000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84,265,081,200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(13.5)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34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45477"/>
              </p:ext>
            </p:extLst>
          </p:nvPr>
        </p:nvGraphicFramePr>
        <p:xfrm>
          <a:off x="521432" y="1397000"/>
          <a:ext cx="8040160" cy="490756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19509"/>
                <a:gridCol w="37206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1. Financial reporting under</a:t>
                      </a:r>
                      <a:r>
                        <a:rPr lang="en-US" b="0" baseline="0" dirty="0" smtClean="0"/>
                        <a:t> IFRS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14. </a:t>
                      </a:r>
                      <a:r>
                        <a:rPr lang="en-US" b="0" dirty="0" smtClean="0"/>
                        <a:t>Construction contracts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Financial</a:t>
                      </a:r>
                      <a:r>
                        <a:rPr lang="en-US" baseline="0" dirty="0" smtClean="0"/>
                        <a:t> analysis: Ratio analysis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15.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dirty="0" smtClean="0"/>
                        <a:t>Other </a:t>
                      </a:r>
                      <a:r>
                        <a:rPr lang="en-US" baseline="0" dirty="0" smtClean="0"/>
                        <a:t>Non-financial liabilities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 Financial</a:t>
                      </a:r>
                      <a:r>
                        <a:rPr lang="en-US" baseline="0" dirty="0" smtClean="0"/>
                        <a:t> analysis: Segments and EPS</a:t>
                      </a:r>
                      <a:endParaRPr lang="en-US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16.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Review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session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Review session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17.</a:t>
                      </a:r>
                      <a:r>
                        <a:rPr lang="en-US" dirty="0" smtClean="0"/>
                        <a:t> </a:t>
                      </a:r>
                      <a:r>
                        <a:rPr lang="en-US" b="0" dirty="0" smtClean="0">
                          <a:solidFill>
                            <a:srgbClr val="3366FF"/>
                          </a:solidFill>
                        </a:rPr>
                        <a:t>Mid term test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18. Financial Instruments 1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Costs and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</a:t>
                      </a:r>
                      <a:r>
                        <a:rPr lang="en-US" baseline="0" dirty="0" smtClean="0"/>
                        <a:t> Financial Instruments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7. Taxation - Direct and Indirect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20.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Review session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8. Non-current assets - Intangible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21. Cash Flow Statement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9. Non-current assets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dirty="0" smtClean="0"/>
                        <a:t>Tangible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22. Group accounts/Business comb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10. Financial leases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23.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Review session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11. Impairment of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24.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Review session</a:t>
                      </a:r>
                    </a:p>
                  </a:txBody>
                  <a:tcPr/>
                </a:tc>
              </a:tr>
              <a:tr h="4574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12.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Review session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25. Final test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13. </a:t>
                      </a:r>
                      <a:r>
                        <a:rPr lang="en-US" b="0" dirty="0" smtClean="0"/>
                        <a:t>Inventories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>
            <a:off x="8246492" y="1397000"/>
            <a:ext cx="347663" cy="2494526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8246492" y="4005503"/>
            <a:ext cx="315100" cy="146543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203525" y="1417638"/>
            <a:ext cx="390752" cy="450920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65119" y="3343087"/>
            <a:ext cx="61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77874" y="4559410"/>
            <a:ext cx="50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13340" y="5935230"/>
            <a:ext cx="50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26095" y="2437122"/>
            <a:ext cx="61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26095" y="5470933"/>
            <a:ext cx="61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Vodafone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59584"/>
              </p:ext>
            </p:extLst>
          </p:nvPr>
        </p:nvGraphicFramePr>
        <p:xfrm>
          <a:off x="612464" y="1600203"/>
          <a:ext cx="7919071" cy="4525957"/>
        </p:xfrm>
        <a:graphic>
          <a:graphicData uri="http://schemas.openxmlformats.org/drawingml/2006/table">
            <a:tbl>
              <a:tblPr/>
              <a:tblGrid>
                <a:gridCol w="1982491"/>
                <a:gridCol w="457498"/>
                <a:gridCol w="354016"/>
                <a:gridCol w="392141"/>
                <a:gridCol w="354016"/>
                <a:gridCol w="364909"/>
                <a:gridCol w="354016"/>
                <a:gridCol w="354016"/>
                <a:gridCol w="354016"/>
                <a:gridCol w="1328923"/>
                <a:gridCol w="348570"/>
                <a:gridCol w="550087"/>
                <a:gridCol w="163392"/>
                <a:gridCol w="560980"/>
              </a:tblGrid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assignment template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Vodafone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March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March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On PY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Income Statement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Statement of financial position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Goodwill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revenues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48,385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Property, plant &amp;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of sales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(34,576)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(36,713)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(35,073)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&amp;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111,947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133,512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Selling, general and administrative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(10,429)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(10,982)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(11,015)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Depreciation, ammortization and 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Inventories/Long-term contracts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486%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(855)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192%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-89%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income (expense)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(1,510)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of result of associated companies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and cash equivalents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Pre-tax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-1569%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(190)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370%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(4,764)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(4,937)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continuing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-62%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(1,972)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-166%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(5,127)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Discontinued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-82240%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(4,107)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-102%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(328)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154,684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9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(6,079)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-169%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(5,122)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#DIV/0!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held for disposal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2593%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Non-current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Long-term Borrowings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37,089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Deferred tax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Pensions and employee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38,576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Shareholders'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equity and liabilities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154,684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4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(0.22)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(0.19)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(11.5)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Weighted Average number of shares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27,971,000,000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26,692,000,000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Share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capitalization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58,207,651,000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58,775,784,000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28,814,142,848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28,813,396,008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9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324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 3 Common size Analysis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63460"/>
              </p:ext>
            </p:extLst>
          </p:nvPr>
        </p:nvGraphicFramePr>
        <p:xfrm>
          <a:off x="457199" y="1685970"/>
          <a:ext cx="8229603" cy="4354422"/>
        </p:xfrm>
        <a:graphic>
          <a:graphicData uri="http://schemas.openxmlformats.org/drawingml/2006/table">
            <a:tbl>
              <a:tblPr/>
              <a:tblGrid>
                <a:gridCol w="2755959"/>
                <a:gridCol w="497604"/>
                <a:gridCol w="497604"/>
                <a:gridCol w="497604"/>
                <a:gridCol w="497604"/>
                <a:gridCol w="497604"/>
                <a:gridCol w="497604"/>
                <a:gridCol w="497604"/>
                <a:gridCol w="497604"/>
                <a:gridCol w="497604"/>
                <a:gridCol w="497604"/>
                <a:gridCol w="497604"/>
              </a:tblGrid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Size Analysis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Barclays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L'Oreal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Nestlé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Siemens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Vodafone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Profitability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margin (Gross profit/Revenues)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margin (Operating profit/Revenues)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profit margin (Net profit/Revenues)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equity (Net profit/Shareholders' equity)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13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on Capital employed (PBIT/Shareholders' equity + Long-term debt)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Liquidity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ratio (Current assets/Current liabilities)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Quick ratio (Current assets - inventory/Current liabilities)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Ratio:1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Efficiency ratios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Turnover (Sales/Non-current assets)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holding period (DOI) (Cost of sales/inventory x 365)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Inventory turnover (Cost of sales/inventory)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receivables collection period (DSO)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40.5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60.5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 payable payment period (DPO)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Days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164.5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142.2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 ratios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Earnings per share (EPS) (Net Profit/Weighted Av No. of Shares)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16.77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(0.22)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Earnings ratio (P/E) (Share price/EPS)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(9.6)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cover (Net Profit/Dividends)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 yield (Dividend/Share Price)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Capital Gearing/Debt/Equity ratio (LT Debt/LT Debt+Equity)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cover (PBIT/Interest expenses)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Times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(13.5)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3366FF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tax rate (Income tax expense/Income before tax) 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R&amp;D as a % of revenues (R&amp;D expense/Revenues)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total assets (Intangible assets/ Total assets)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Intangibles as a % of equity (Intangible assets/Equity)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63%</a:t>
                      </a:r>
                    </a:p>
                  </a:txBody>
                  <a:tcPr marL="7655" marR="7655" marT="76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8114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80" y="274638"/>
            <a:ext cx="618851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 </a:t>
            </a:r>
            <a:r>
              <a:rPr lang="en-US" dirty="0"/>
              <a:t>4</a:t>
            </a:r>
            <a:r>
              <a:rPr lang="en-US" dirty="0" smtClean="0"/>
              <a:t> Common Size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8731" y="5156021"/>
            <a:ext cx="5882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N:B: Even though all these companies are of varying sizes and the underlying data is in the reporting currency of each of the companies </a:t>
            </a:r>
            <a:r>
              <a:rPr lang="en-US" i="1" dirty="0" err="1" smtClean="0">
                <a:solidFill>
                  <a:srgbClr val="3366FF"/>
                </a:solidFill>
              </a:rPr>
              <a:t>i.e</a:t>
            </a:r>
            <a:r>
              <a:rPr lang="en-US" i="1" dirty="0" smtClean="0">
                <a:solidFill>
                  <a:srgbClr val="3366FF"/>
                </a:solidFill>
              </a:rPr>
              <a:t> €, $, £, CHF, SEK, they can easily be compared using these ratios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5530" y="1613647"/>
            <a:ext cx="12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2013 Data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18" y="691030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0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Summary, validation and Pre-work session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 </a:t>
            </a:r>
            <a:r>
              <a:rPr lang="en-US" dirty="0" smtClean="0"/>
              <a:t>3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</a:t>
            </a:r>
            <a:r>
              <a:rPr lang="en-US" dirty="0" smtClean="0"/>
              <a:t>analysis, ratio analysis, </a:t>
            </a:r>
            <a:r>
              <a:rPr lang="en-US" dirty="0"/>
              <a:t>trend </a:t>
            </a:r>
            <a:r>
              <a:rPr lang="en-US" dirty="0" smtClean="0"/>
              <a:t>analysis, common size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Earnings per share</a:t>
            </a:r>
          </a:p>
          <a:p>
            <a:r>
              <a:rPr lang="en-US" dirty="0" smtClean="0"/>
              <a:t>Segmental </a:t>
            </a:r>
            <a:r>
              <a:rPr lang="en-US" dirty="0" smtClean="0"/>
              <a:t>analysis</a:t>
            </a:r>
          </a:p>
          <a:p>
            <a:r>
              <a:rPr lang="en-US" dirty="0" smtClean="0"/>
              <a:t>Importance of industry context and understanding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822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4 Pre-work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Melville Chapters23,24</a:t>
            </a:r>
          </a:p>
          <a:p>
            <a:pPr lvl="1"/>
            <a:r>
              <a:rPr lang="en-US" dirty="0" smtClean="0"/>
              <a:t>IAS 33</a:t>
            </a:r>
          </a:p>
          <a:p>
            <a:pPr lvl="1"/>
            <a:r>
              <a:rPr lang="en-US" dirty="0" smtClean="0"/>
              <a:t>IFRS 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Melville</a:t>
            </a:r>
          </a:p>
          <a:p>
            <a:pPr lvl="2"/>
            <a:r>
              <a:rPr lang="en-US" dirty="0" smtClean="0"/>
              <a:t>Textbook Chapters 23, 24</a:t>
            </a:r>
          </a:p>
          <a:p>
            <a:pPr lvl="2"/>
            <a:r>
              <a:rPr lang="en-US" dirty="0" smtClean="0"/>
              <a:t>Website Multiple choice Chapters 23, 24</a:t>
            </a:r>
          </a:p>
          <a:p>
            <a:pPr lvl="1"/>
            <a:r>
              <a:rPr lang="en-US" dirty="0" smtClean="0"/>
              <a:t>Course exercises EX3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329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Melville Chapters </a:t>
            </a:r>
            <a:r>
              <a:rPr lang="en-US" dirty="0"/>
              <a:t>1,2,3,4,8,21,22</a:t>
            </a:r>
            <a:endParaRPr lang="en-US" dirty="0" smtClean="0"/>
          </a:p>
          <a:p>
            <a:pPr lvl="1"/>
            <a:r>
              <a:rPr lang="en-US" dirty="0" smtClean="0"/>
              <a:t>IAS 1 </a:t>
            </a:r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Melville</a:t>
            </a:r>
          </a:p>
          <a:p>
            <a:pPr lvl="2"/>
            <a:r>
              <a:rPr lang="en-US" dirty="0" smtClean="0"/>
              <a:t>Textbook Chapters 3,22</a:t>
            </a:r>
          </a:p>
          <a:p>
            <a:pPr lvl="2"/>
            <a:r>
              <a:rPr lang="en-US" dirty="0"/>
              <a:t>Website Multiple choice Chapters </a:t>
            </a:r>
            <a:r>
              <a:rPr lang="en-US" dirty="0" smtClean="0"/>
              <a:t>1,2,3,4,21,22</a:t>
            </a:r>
          </a:p>
          <a:p>
            <a:pPr lvl="1"/>
            <a:r>
              <a:rPr lang="en-US" dirty="0" smtClean="0"/>
              <a:t>Course exercises </a:t>
            </a:r>
            <a:r>
              <a:rPr lang="en-US" dirty="0"/>
              <a:t>Ex1,</a:t>
            </a:r>
            <a:r>
              <a:rPr lang="en-US" dirty="0" smtClean="0"/>
              <a:t>EX2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906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is earnings per share calculated?</a:t>
            </a:r>
          </a:p>
          <a:p>
            <a:r>
              <a:rPr lang="en-US" dirty="0" smtClean="0"/>
              <a:t>When is it necessary to calculated the weighted average number of shares outstanding?</a:t>
            </a:r>
          </a:p>
          <a:p>
            <a:r>
              <a:rPr lang="en-US" dirty="0" smtClean="0"/>
              <a:t>What do we mean by “diluted” earnings per share?</a:t>
            </a:r>
          </a:p>
          <a:p>
            <a:r>
              <a:rPr lang="en-US" dirty="0" smtClean="0"/>
              <a:t>What is an Operating Segment?</a:t>
            </a:r>
          </a:p>
          <a:p>
            <a:r>
              <a:rPr lang="en-US" dirty="0" smtClean="0"/>
              <a:t>What is a Reportable Segment?</a:t>
            </a:r>
          </a:p>
          <a:p>
            <a:r>
              <a:rPr lang="en-US" dirty="0" smtClean="0"/>
              <a:t>What disclosures are required by IFRS 8?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Session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5957" y="1954585"/>
            <a:ext cx="65701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At the end of this session session students will be able to:</a:t>
            </a:r>
          </a:p>
          <a:p>
            <a:pPr marL="285750" indent="-285750">
              <a:buFont typeface="Arial"/>
              <a:buChar char="•"/>
            </a:pPr>
            <a:r>
              <a:rPr lang="en-US" b="1" i="1" dirty="0" smtClean="0">
                <a:solidFill>
                  <a:srgbClr val="3366FF"/>
                </a:solidFill>
              </a:rPr>
              <a:t>Apply</a:t>
            </a:r>
            <a:r>
              <a:rPr lang="en-US" b="1" i="1" dirty="0" smtClean="0"/>
              <a:t> </a:t>
            </a:r>
            <a:r>
              <a:rPr lang="en-US" dirty="0" smtClean="0"/>
              <a:t>the basic techniques of financial analysis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Ratio analysis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Trend analysis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Common size analysis</a:t>
            </a:r>
          </a:p>
          <a:p>
            <a:pPr marL="285750" indent="-285750">
              <a:buFont typeface="Arial"/>
              <a:buChar char="•"/>
            </a:pPr>
            <a:r>
              <a:rPr lang="en-US" b="1" i="1" dirty="0">
                <a:solidFill>
                  <a:srgbClr val="3366FF"/>
                </a:solidFill>
              </a:rPr>
              <a:t>P</a:t>
            </a:r>
            <a:r>
              <a:rPr lang="en-US" b="1" i="1" dirty="0" smtClean="0">
                <a:solidFill>
                  <a:srgbClr val="3366FF"/>
                </a:solidFill>
              </a:rPr>
              <a:t>erform</a:t>
            </a:r>
            <a:r>
              <a:rPr lang="en-US" dirty="0" smtClean="0"/>
              <a:t> a high level assessment of a company’s: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rofitability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Liquidity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Efficiency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Investment</a:t>
            </a:r>
          </a:p>
          <a:p>
            <a:pPr marL="285750" indent="-285750">
              <a:buFont typeface="Arial"/>
              <a:buChar char="•"/>
            </a:pPr>
            <a:r>
              <a:rPr lang="en-US" b="1" i="1" dirty="0">
                <a:solidFill>
                  <a:srgbClr val="3366FF"/>
                </a:solidFill>
              </a:rPr>
              <a:t>C</a:t>
            </a:r>
            <a:r>
              <a:rPr lang="en-US" b="1" i="1" dirty="0" smtClean="0">
                <a:solidFill>
                  <a:srgbClr val="3366FF"/>
                </a:solidFill>
              </a:rPr>
              <a:t>alculate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Basic EPS, Fully diluted EPS and the weighted average of shares outstanding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3366FF"/>
                </a:solidFill>
              </a:rPr>
              <a:t>Understand</a:t>
            </a:r>
            <a:r>
              <a:rPr lang="en-US" dirty="0" smtClean="0"/>
              <a:t> what an Operating segment is and a Reportable segment is and the disclosures required by IFRS 8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076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 recap and pre-work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Session 1 and the 4 basic financial statements</a:t>
            </a:r>
          </a:p>
          <a:p>
            <a:r>
              <a:rPr lang="en-US" dirty="0" smtClean="0"/>
              <a:t>Financial analysis</a:t>
            </a:r>
          </a:p>
          <a:p>
            <a:r>
              <a:rPr lang="en-US" dirty="0" smtClean="0"/>
              <a:t>Ratio analysis </a:t>
            </a:r>
            <a:r>
              <a:rPr lang="en-US" dirty="0"/>
              <a:t>(</a:t>
            </a:r>
            <a:r>
              <a:rPr lang="en-US" dirty="0" smtClean="0"/>
              <a:t>profitability, liquidity, </a:t>
            </a:r>
            <a:r>
              <a:rPr lang="en-US" dirty="0"/>
              <a:t>efficiency </a:t>
            </a:r>
            <a:r>
              <a:rPr lang="en-US" dirty="0" smtClean="0"/>
              <a:t>and investment)</a:t>
            </a:r>
          </a:p>
          <a:p>
            <a:r>
              <a:rPr lang="en-US" dirty="0" smtClean="0"/>
              <a:t>Ratio, trend and common size analysis</a:t>
            </a:r>
            <a:endParaRPr lang="en-US" dirty="0"/>
          </a:p>
          <a:p>
            <a:r>
              <a:rPr lang="en-US" dirty="0" smtClean="0"/>
              <a:t>Reading, research and assignment for next session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628" y="274638"/>
            <a:ext cx="679517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Reading and research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Melville</a:t>
            </a:r>
          </a:p>
          <a:p>
            <a:pPr lvl="2"/>
            <a:r>
              <a:rPr lang="en-US" dirty="0" smtClean="0"/>
              <a:t>Chapter 22 – Ratio Analysis (26 pages)</a:t>
            </a:r>
          </a:p>
          <a:p>
            <a:pPr lvl="1"/>
            <a:r>
              <a:rPr lang="en-US" dirty="0" smtClean="0"/>
              <a:t>IFRS </a:t>
            </a:r>
          </a:p>
          <a:p>
            <a:pPr lvl="2"/>
            <a:r>
              <a:rPr lang="en-US" dirty="0" smtClean="0"/>
              <a:t>None</a:t>
            </a:r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Melville Exercises 22.1 – 22.6 </a:t>
            </a:r>
          </a:p>
          <a:p>
            <a:pPr lvl="1"/>
            <a:r>
              <a:rPr lang="en-US" dirty="0" smtClean="0"/>
              <a:t>Melville </a:t>
            </a:r>
            <a:r>
              <a:rPr lang="en-US" dirty="0"/>
              <a:t>O</a:t>
            </a:r>
            <a:r>
              <a:rPr lang="en-US" dirty="0" smtClean="0"/>
              <a:t>n-line multiple choice questions for the above chapter </a:t>
            </a:r>
          </a:p>
          <a:p>
            <a:pPr lvl="1"/>
            <a:r>
              <a:rPr lang="en-US" dirty="0" smtClean="0"/>
              <a:t>Exercise EX 2 Financial Analysis Exercises</a:t>
            </a:r>
          </a:p>
          <a:p>
            <a:r>
              <a:rPr lang="en-US" dirty="0" smtClean="0"/>
              <a:t>Research assignment</a:t>
            </a:r>
          </a:p>
          <a:p>
            <a:pPr lvl="1"/>
            <a:r>
              <a:rPr lang="en-US" dirty="0" smtClean="0"/>
              <a:t>European companies in the Top Global 100 companies using IFRS</a:t>
            </a:r>
          </a:p>
          <a:p>
            <a:pPr lvl="2"/>
            <a:r>
              <a:rPr lang="en-US" dirty="0" smtClean="0"/>
              <a:t>RA 2 Data collection template for chosen companies</a:t>
            </a:r>
          </a:p>
          <a:p>
            <a:pPr lvl="3"/>
            <a:r>
              <a:rPr lang="en-US" dirty="0" smtClean="0"/>
              <a:t>Calculate the profitability, liquidity, efficiency and investment ratios</a:t>
            </a:r>
          </a:p>
          <a:p>
            <a:pPr lvl="3"/>
            <a:r>
              <a:rPr lang="en-US" dirty="0" smtClean="0"/>
              <a:t>Perform a three year trend analysis of the Profit and loss accounts</a:t>
            </a:r>
          </a:p>
          <a:p>
            <a:pPr lvl="3"/>
            <a:r>
              <a:rPr lang="en-US" dirty="0" smtClean="0"/>
              <a:t>Perform a two year comparison of the statement of financial position</a:t>
            </a:r>
          </a:p>
          <a:p>
            <a:pPr lvl="3"/>
            <a:r>
              <a:rPr lang="en-US" dirty="0" smtClean="0"/>
              <a:t>Identify reasons for significant fluctuations from the Company’s Annual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86045 Accounting and Financial Reporting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8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3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6401</TotalTime>
  <Words>8541</Words>
  <Application>Microsoft Macintosh PowerPoint</Application>
  <PresentationFormat>On-screen Show (4:3)</PresentationFormat>
  <Paragraphs>2886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A86045 Accounting and Financial Reporting (2017/2018)</vt:lpstr>
      <vt:lpstr>Session 3 objectives &amp; Overview</vt:lpstr>
      <vt:lpstr>Session 3 Overview</vt:lpstr>
      <vt:lpstr>Course Overview</vt:lpstr>
      <vt:lpstr>Objectives of Session 3</vt:lpstr>
      <vt:lpstr>Session 2 recap and pre-work</vt:lpstr>
      <vt:lpstr>Session 2 summary</vt:lpstr>
      <vt:lpstr>Required Reading and research assignment</vt:lpstr>
      <vt:lpstr>Ratio Analysis </vt:lpstr>
      <vt:lpstr>Ratio analysis</vt:lpstr>
      <vt:lpstr>Trend analysis</vt:lpstr>
      <vt:lpstr>Trend analysis</vt:lpstr>
      <vt:lpstr>Common size analysis</vt:lpstr>
      <vt:lpstr>Common size analysis</vt:lpstr>
      <vt:lpstr>Earning per share – IAS 33</vt:lpstr>
      <vt:lpstr>Significance of EPS</vt:lpstr>
      <vt:lpstr>Scope of IAS33</vt:lpstr>
      <vt:lpstr>Calculation of Basic EPS</vt:lpstr>
      <vt:lpstr>Basic EPS - example</vt:lpstr>
      <vt:lpstr>Calculation of the weighted average number of shares</vt:lpstr>
      <vt:lpstr>Example – Weighted average calculation</vt:lpstr>
      <vt:lpstr>Calculation of Diluted EPS</vt:lpstr>
      <vt:lpstr>IAS33 presentation and disclosure requirements</vt:lpstr>
      <vt:lpstr>Segment Analysis – IFRS 8</vt:lpstr>
      <vt:lpstr>Segmental Analysis</vt:lpstr>
      <vt:lpstr>Reportable Segment</vt:lpstr>
      <vt:lpstr>Disclosures required by IFRS8</vt:lpstr>
      <vt:lpstr>General information</vt:lpstr>
      <vt:lpstr>Information about reportable segments</vt:lpstr>
      <vt:lpstr>Reconciliations</vt:lpstr>
      <vt:lpstr>Entity-wide information</vt:lpstr>
      <vt:lpstr>SM 1 - Segmental analysis  </vt:lpstr>
      <vt:lpstr>Research assignment 2</vt:lpstr>
      <vt:lpstr>Research assignment 2</vt:lpstr>
      <vt:lpstr>SM 2 RA 2 Template</vt:lpstr>
      <vt:lpstr>Barclays</vt:lpstr>
      <vt:lpstr>L’Oreal</vt:lpstr>
      <vt:lpstr>Nestlé</vt:lpstr>
      <vt:lpstr>Siemens</vt:lpstr>
      <vt:lpstr>Vodafone</vt:lpstr>
      <vt:lpstr>SM 3 Common size Analysis</vt:lpstr>
      <vt:lpstr>SM 4 Common Size Analysis</vt:lpstr>
      <vt:lpstr>Summary, validation and Pre-work session 4</vt:lpstr>
      <vt:lpstr>Sessions 3 Summary</vt:lpstr>
      <vt:lpstr>Session 4 Pre-work</vt:lpstr>
      <vt:lpstr>Session 4 Review</vt:lpstr>
      <vt:lpstr>Session Validation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Karen</dc:creator>
  <cp:keywords/>
  <dc:description/>
  <cp:lastModifiedBy>Paul Smith</cp:lastModifiedBy>
  <cp:revision>244</cp:revision>
  <cp:lastPrinted>2016-02-18T09:08:46Z</cp:lastPrinted>
  <dcterms:created xsi:type="dcterms:W3CDTF">2014-01-20T11:07:14Z</dcterms:created>
  <dcterms:modified xsi:type="dcterms:W3CDTF">2018-01-29T16:33:37Z</dcterms:modified>
  <cp:category/>
</cp:coreProperties>
</file>