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1" r:id="rId3"/>
    <p:sldId id="257" r:id="rId4"/>
    <p:sldId id="322" r:id="rId5"/>
    <p:sldId id="342" r:id="rId6"/>
    <p:sldId id="302" r:id="rId7"/>
    <p:sldId id="343" r:id="rId8"/>
    <p:sldId id="344" r:id="rId9"/>
    <p:sldId id="345" r:id="rId10"/>
    <p:sldId id="334" r:id="rId11"/>
    <p:sldId id="326" r:id="rId12"/>
    <p:sldId id="349" r:id="rId13"/>
    <p:sldId id="346" r:id="rId14"/>
    <p:sldId id="335" r:id="rId15"/>
    <p:sldId id="325" r:id="rId16"/>
    <p:sldId id="327" r:id="rId17"/>
    <p:sldId id="300" r:id="rId18"/>
    <p:sldId id="303" r:id="rId19"/>
    <p:sldId id="319" r:id="rId20"/>
    <p:sldId id="317" r:id="rId21"/>
    <p:sldId id="350" r:id="rId22"/>
    <p:sldId id="312" r:id="rId23"/>
    <p:sldId id="291" r:id="rId24"/>
    <p:sldId id="347" r:id="rId25"/>
    <p:sldId id="348" r:id="rId26"/>
    <p:sldId id="351" r:id="rId2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scaleToFitPaper="1" frameSlides="1"/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564" autoAdjust="0"/>
  </p:normalViewPr>
  <p:slideViewPr>
    <p:cSldViewPr snapToGrid="0" snapToObjects="1">
      <p:cViewPr>
        <p:scale>
          <a:sx n="152" d="100"/>
          <a:sy n="152" d="100"/>
        </p:scale>
        <p:origin x="-2064" y="-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7" d="100"/>
        <a:sy n="197" d="100"/>
      </p:scale>
      <p:origin x="0" y="3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1F79E-42CE-2F40-B888-5524CE06AD25}" type="datetime1">
              <a:rPr lang="it-IT" smtClean="0"/>
              <a:t>01/02/18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BA89E-DB6C-FD4D-AEBE-4908EF25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56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58AB5-FDD6-4941-8C05-DAE862A781A9}" type="datetime1">
              <a:rPr lang="it-IT" smtClean="0"/>
              <a:t>01/02/18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6A732-F93C-574E-9EF0-BC7C6070B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95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6A732-F93C-574E-9EF0-BC7C6070B1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5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9093-D354-BE4F-B0B7-81E415BC6C80}" type="datetime1">
              <a:rPr lang="it-IT" smtClean="0"/>
              <a:t>01/02/18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69E-2B6F-B941-89D1-A97B544B35EC}" type="datetime1">
              <a:rPr lang="it-IT" smtClean="0"/>
              <a:t>01/02/18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941C-CC67-8041-8023-88A5DE7A0CE2}" type="datetime1">
              <a:rPr lang="it-IT" smtClean="0"/>
              <a:t>01/02/18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0F9A-103A-D242-82C3-01FF7F6314E8}" type="datetime1">
              <a:rPr lang="it-IT" smtClean="0"/>
              <a:t>01/02/18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5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DE89-9030-5545-87E1-321B8DDEF6B6}" type="datetime1">
              <a:rPr lang="it-IT" smtClean="0"/>
              <a:t>01/02/18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42B5-A400-844C-B416-4C993339E31A}" type="datetime1">
              <a:rPr lang="it-IT" smtClean="0"/>
              <a:t>01/02/18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3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89A9-B41B-1A4E-BAEA-D931FDB19AD6}" type="datetime1">
              <a:rPr lang="it-IT" smtClean="0"/>
              <a:t>01/02/18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6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FD73-ECF8-AD44-BBFE-8EEC841DFF5F}" type="datetime1">
              <a:rPr lang="it-IT" smtClean="0"/>
              <a:t>01/02/18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3AC-CD16-3146-9D30-C2F7539CF562}" type="datetime1">
              <a:rPr lang="it-IT" smtClean="0"/>
              <a:t>01/02/18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6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0EBE-56F6-094F-91E0-F9E028D2B90C}" type="datetime1">
              <a:rPr lang="it-IT" smtClean="0"/>
              <a:t>01/02/18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780A-6F47-A74B-9401-C0F069819F7D}" type="datetime1">
              <a:rPr lang="it-IT" smtClean="0"/>
              <a:t>01/02/18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6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020" y="274638"/>
            <a:ext cx="66647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A4D0A-6FBE-3044-B9BB-63D67B8731B9}" type="datetime1">
              <a:rPr lang="it-IT" smtClean="0"/>
              <a:t>01/02/18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50C8F-04B5-D740-A6F2-FFDFB40BAD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714" y="8356"/>
            <a:ext cx="1891864" cy="12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8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ey.com" TargetMode="External"/><Relationship Id="rId3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A86045 Accounting and Financial Reporting (2017/2018)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02912"/>
            <a:ext cx="6400800" cy="1752600"/>
          </a:xfrm>
        </p:spPr>
        <p:txBody>
          <a:bodyPr/>
          <a:lstStyle/>
          <a:p>
            <a:r>
              <a:rPr lang="en-US" dirty="0" smtClean="0"/>
              <a:t>Session 4</a:t>
            </a:r>
          </a:p>
          <a:p>
            <a:r>
              <a:rPr lang="en-US" dirty="0" smtClean="0"/>
              <a:t>Review Session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057900"/>
            <a:ext cx="353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Paul G. Smith B.A., F.C.A.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9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Bookkeeping - Recap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Bookkeeping -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1. Income tax charge for the year of €250,000</a:t>
            </a:r>
          </a:p>
          <a:p>
            <a:r>
              <a:rPr lang="en-US" dirty="0" smtClean="0"/>
              <a:t>2. Credit sale of goods for €500,000</a:t>
            </a:r>
          </a:p>
          <a:p>
            <a:r>
              <a:rPr lang="en-US" dirty="0" smtClean="0"/>
              <a:t>3. Goods returned by customer for €50,000 and in good condition.</a:t>
            </a:r>
          </a:p>
          <a:p>
            <a:r>
              <a:rPr lang="en-US" dirty="0" smtClean="0"/>
              <a:t>4. Legal expenses incurred by a company but not yet billed by its lawyer for €7,500</a:t>
            </a:r>
          </a:p>
          <a:p>
            <a:r>
              <a:rPr lang="en-US" dirty="0" smtClean="0"/>
              <a:t>5. Advertising expenses incurred for an advertising campaign that starts the following year</a:t>
            </a:r>
          </a:p>
          <a:p>
            <a:r>
              <a:rPr lang="en-US" dirty="0" smtClean="0"/>
              <a:t>6. Payment by </a:t>
            </a:r>
            <a:r>
              <a:rPr lang="en-US" dirty="0" err="1" smtClean="0"/>
              <a:t>cheque</a:t>
            </a:r>
            <a:r>
              <a:rPr lang="en-US" dirty="0" smtClean="0"/>
              <a:t> of a suppliers invoice for €25,000</a:t>
            </a:r>
          </a:p>
          <a:p>
            <a:r>
              <a:rPr lang="en-US" dirty="0" smtClean="0"/>
              <a:t>7. Bank transfer received from customer in payment of its outstanding balance of €50,000</a:t>
            </a:r>
          </a:p>
          <a:p>
            <a:r>
              <a:rPr lang="en-US" dirty="0" smtClean="0"/>
              <a:t>8. Purchase of plant &amp; equipment on credit for €100,000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54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questions Sessions 1-3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42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Melville Multiple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1. Regulatory Framework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2. IASB Conceptual Framework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3. Presentation of Financial Statements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4. Accounting Policies, Accounting Estimates and errors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21. Related Parties and Changes in Foreign Exchange Rates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22. Ratio Analysis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23. Earnings Per Share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24. Segmental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0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statements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84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Statement of profit or loss and other comprehensive income (By nature or by destination)</a:t>
            </a:r>
          </a:p>
          <a:p>
            <a:r>
              <a:rPr lang="en-US" dirty="0" smtClean="0"/>
              <a:t>Statement of financial position (Current/Non-current distinction or Liquidity)</a:t>
            </a:r>
          </a:p>
          <a:p>
            <a:r>
              <a:rPr lang="en-US" dirty="0" smtClean="0"/>
              <a:t>Statement of changes in shareholders’ equity</a:t>
            </a:r>
          </a:p>
          <a:p>
            <a:r>
              <a:rPr lang="en-US" dirty="0" smtClean="0"/>
              <a:t>Statement of cash flows (Direct or indirect method)</a:t>
            </a:r>
          </a:p>
          <a:p>
            <a:r>
              <a:rPr lang="en-US" dirty="0" smtClean="0"/>
              <a:t>Notes to the financial statements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12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128" y="274638"/>
            <a:ext cx="649767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Good Group (International) Limited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4" y="1890778"/>
            <a:ext cx="4041775" cy="3951288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Consolidated statement of profit or loss (</a:t>
            </a:r>
            <a:r>
              <a:rPr lang="en-US" sz="1800" dirty="0"/>
              <a:t>expenses by </a:t>
            </a:r>
            <a:r>
              <a:rPr lang="en-US" sz="1800" dirty="0" smtClean="0"/>
              <a:t>function)</a:t>
            </a:r>
          </a:p>
          <a:p>
            <a:r>
              <a:rPr lang="en-US" sz="1800" dirty="0"/>
              <a:t>Consolidated statement of profit or </a:t>
            </a:r>
            <a:r>
              <a:rPr lang="en-US" sz="1800" dirty="0" smtClean="0"/>
              <a:t>loss (expenses by nature)</a:t>
            </a:r>
          </a:p>
          <a:p>
            <a:r>
              <a:rPr lang="en-US" sz="1800" dirty="0" smtClean="0"/>
              <a:t>Consolidated statement of other comprehensive income</a:t>
            </a:r>
          </a:p>
          <a:p>
            <a:r>
              <a:rPr lang="en-US" sz="1800" dirty="0" smtClean="0"/>
              <a:t>Consolidated statement of financial position</a:t>
            </a:r>
          </a:p>
          <a:p>
            <a:r>
              <a:rPr lang="en-US" sz="1800" dirty="0" smtClean="0"/>
              <a:t>Consolidated statement of changes in equity</a:t>
            </a:r>
          </a:p>
          <a:p>
            <a:r>
              <a:rPr lang="en-US" sz="1800" dirty="0" smtClean="0"/>
              <a:t>Consolidated statement of cash flows (indirect method)</a:t>
            </a:r>
          </a:p>
          <a:p>
            <a:r>
              <a:rPr lang="en-US" sz="1800" dirty="0"/>
              <a:t>Consolidated statement of cash flows </a:t>
            </a:r>
            <a:r>
              <a:rPr lang="en-US" sz="1800" dirty="0" smtClean="0"/>
              <a:t>(direct </a:t>
            </a:r>
            <a:r>
              <a:rPr lang="en-US" sz="1800" dirty="0"/>
              <a:t>method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Index to notes to the consolidated financial statements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1062" y="6427815"/>
            <a:ext cx="2849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smtClean="0">
                <a:hlinkClick r:id="rId2"/>
              </a:rPr>
              <a:t>www.ey.com</a:t>
            </a:r>
            <a:r>
              <a:rPr lang="en-US" sz="1000" dirty="0" smtClean="0"/>
              <a:t> IFRS Core Tools Library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29" y="1687865"/>
            <a:ext cx="3136326" cy="443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75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Analysis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39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72682" y="274638"/>
            <a:ext cx="641411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Ratio analysis SM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95854" y="1600190"/>
          <a:ext cx="3552291" cy="4525983"/>
        </p:xfrm>
        <a:graphic>
          <a:graphicData uri="http://schemas.openxmlformats.org/drawingml/2006/table">
            <a:tbl>
              <a:tblPr/>
              <a:tblGrid>
                <a:gridCol w="1374908"/>
                <a:gridCol w="347739"/>
                <a:gridCol w="347739"/>
                <a:gridCol w="1032519"/>
                <a:gridCol w="449386"/>
              </a:tblGrid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 assignment template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Company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Income Statement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Statement of financial position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millions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millions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Non-current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Goodwill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revenues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Intangible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revenues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76,318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Property, plant &amp; 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of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(59,270)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 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Loans and advances to customers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Deferred taxes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 &amp; development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Selling, general and administrative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(13,281)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28,241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Depreciation, ammortization and provisions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(1,381)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income (expense)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Inventories/Long-term contracts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receivables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income (expense)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(563)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Loans and advances to customers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of result of associated companies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current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Pre-tax 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Short-term investments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(709)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profit continuing operations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Assets held for disposal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Discontinued operations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17,548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559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4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9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Profitability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 margin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liabilities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margin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Short-term Borrowings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profit margin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payables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Return on equity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Consumer credit finance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Return on Capital employed (ROCE)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Provisions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current liabilities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ratio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Liabilities held for disposal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Quick ratio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23,054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Non-current liabilities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Efficiency ratios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Long-term Borrowings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 Turnover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Provisions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Inventory holding period (DOI)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Consumer credit finance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Inventory turnover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Pensions and employee benefits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receivables collection period (DSO)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payable payment period (DPO)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Shareholders' equity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9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Investment ratios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equity and liabilities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9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Earnings per share (EPS)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 Earnings ratio (P/E)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Dividend cover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shares outstanding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734,913,909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Dividend yield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price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Debt/Equity ratio (Gearing)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 capitalization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18,593,321,898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Interest cover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Dividend per share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Effective tax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R&amp;D as a % of revenues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Intangibles as a % of total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Intangibles as a % of equity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 Capitalization as a % of Equity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572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analysis SM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6597" y="1600197"/>
          <a:ext cx="7010805" cy="4525969"/>
        </p:xfrm>
        <a:graphic>
          <a:graphicData uri="http://schemas.openxmlformats.org/drawingml/2006/table">
            <a:tbl>
              <a:tblPr/>
              <a:tblGrid>
                <a:gridCol w="1425456"/>
                <a:gridCol w="465908"/>
                <a:gridCol w="360524"/>
                <a:gridCol w="399350"/>
                <a:gridCol w="360524"/>
                <a:gridCol w="371617"/>
                <a:gridCol w="360524"/>
                <a:gridCol w="360524"/>
                <a:gridCol w="360524"/>
                <a:gridCol w="1070479"/>
                <a:gridCol w="354977"/>
                <a:gridCol w="465908"/>
                <a:gridCol w="166396"/>
                <a:gridCol w="488094"/>
              </a:tblGrid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Company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On PY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On PY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On PY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Income Statement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Statement of financial position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millions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millions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millions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millions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millions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Non-current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74,299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Goodwill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revenues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Intangible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-71%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revenues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76,318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76,674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77,330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Property, plant &amp; 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of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(59,270)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(59,828)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(60,659)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 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Loans and advances to customers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Deferred taxes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 &amp; development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Selling, general and administrative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(13,281)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(13,034)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(13,688)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28,241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25,420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Depreciation, ammortization and provisions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(1,381)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(1,432)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(1,518)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income (expense)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Inventories/Long-term contracts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receivables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income (expense)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(563)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(883)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Loans and advances to customers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of result of associated companies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current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Pre-tax 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Short-term investments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(709)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(631)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(380)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profit continuing operations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286%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Assets held for disposal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84%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Discontinued operations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-71%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17,548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18,146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874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1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43,566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Profitability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 margin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liabilities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margin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Short-term Borrowings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profit margin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payables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Return on equity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Consumer credit finance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Return on Capital employed (ROCE)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Provisions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current liabilities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ratio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Liabilities held for disposal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Quick ratio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23,054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21,514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Non-current liabilities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Efficiency ratios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Long-term Borrowings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 Turnover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Provisions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Inventory holding period (DOI)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Consumer credit finance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Inventory turnover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Pensions and employee benefits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receivables collection period (DSO)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payable payment period (DPO)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Shareholders' equity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Investment ratios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equity and liabilities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43,566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Earnings per share (EPS)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 Earnings ratio (P/E)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Dividend cover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shares outstanding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707,397,621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694,925,592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Dividend yield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price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Debt/Equity ratio (Gearing)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 capitalization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17,897,159,811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20,020,806,306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Interest cover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Dividend per share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Effective tax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R&amp;D as a % of revenues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Intangibles as a % of total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Intangibles as a % of equity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16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4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21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1886" y="274638"/>
            <a:ext cx="6714913" cy="1143000"/>
          </a:xfrm>
        </p:spPr>
        <p:txBody>
          <a:bodyPr/>
          <a:lstStyle/>
          <a:p>
            <a:r>
              <a:rPr lang="en-US" dirty="0" smtClean="0"/>
              <a:t>Common size analysis SM 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1" y="1639161"/>
          <a:ext cx="8229597" cy="4448040"/>
        </p:xfrm>
        <a:graphic>
          <a:graphicData uri="http://schemas.openxmlformats.org/drawingml/2006/table">
            <a:tbl>
              <a:tblPr/>
              <a:tblGrid>
                <a:gridCol w="992793"/>
                <a:gridCol w="272136"/>
                <a:gridCol w="292294"/>
                <a:gridCol w="277176"/>
                <a:gridCol w="292294"/>
                <a:gridCol w="131029"/>
                <a:gridCol w="292294"/>
                <a:gridCol w="115910"/>
                <a:gridCol w="277176"/>
                <a:gridCol w="292294"/>
                <a:gridCol w="277176"/>
                <a:gridCol w="292294"/>
                <a:gridCol w="131029"/>
                <a:gridCol w="292294"/>
                <a:gridCol w="166305"/>
                <a:gridCol w="1199415"/>
                <a:gridCol w="277176"/>
                <a:gridCol w="398125"/>
                <a:gridCol w="110870"/>
                <a:gridCol w="398125"/>
                <a:gridCol w="110870"/>
                <a:gridCol w="277176"/>
                <a:gridCol w="423323"/>
                <a:gridCol w="110870"/>
                <a:gridCol w="418283"/>
                <a:gridCol w="110870"/>
              </a:tblGrid>
              <a:tr h="77609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Company 1 (Year to December) € millions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Company 2 (Year to February) £ millions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Company 1€ millions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Company 2 £ millions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Income Statement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on PY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on PY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on PY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on PY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Balance sheet/Statement of financial position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on PY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on PY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sales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74,097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74,299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75,021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62,284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63,557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63,406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revenue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2,221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2,375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2,309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Goodwill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8,228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8,277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3,771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3,795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revenue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76,318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76,674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77,330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62,284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63,557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63,406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intangible assets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1,315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767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of Sales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(59,270)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(59,828)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(60,659)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(46,541)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(46,832)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(47,424)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Property, plant &amp; equipment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12,272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11,109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-17%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20,440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24,490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 profit/margin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17,048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16,846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16,671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-6%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15,743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16,725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15,982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Investment property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-5%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296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313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-28%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164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227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expenses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Investments in JVs and associates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197%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1,471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496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229%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940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286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Selling, general and admin expenses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(13,281)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-5%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(13,034)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(13,688)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65%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(19,983)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(12,107)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(11,056)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investments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-4%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975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1,015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8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Depreciation, ammortization &amp; provisions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-4%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(1,381)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-6%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(1,432)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(1,518)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-22%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(1,552)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-22%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(1,987)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(2,544)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Loans and advances to customers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2,560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2,381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3,906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3,210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income (expense)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Deferred tax assets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-18%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759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931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604%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514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73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profit/income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2,535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62%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2,380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1,465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-320%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(5,792)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2,631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2,382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1,340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1,146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1,546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1,496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income (expense)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-22%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(563)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-18%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(722)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(883)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(571)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(432)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(397)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Non-current assets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28,241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25,420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-7%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32,256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34,592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8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Shares of results of associates and equity investees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-58%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-122%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(13)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-17%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Inventories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6,213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5,738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-17%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2,957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3,576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before taxes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2,009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158%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1,688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-382%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(6,376)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2,259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2,057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receivables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2,260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2,213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-3%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2,121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2,190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taxes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(709)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(631)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(380)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-289%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657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-34%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(347)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(529)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Loans and advances to customers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3,420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3,221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3,814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3,705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from continuing operations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1,300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286%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1,057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-399%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(5,719)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1,912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1,528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current assets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2,493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1,915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84%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169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92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Discontinued operations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-78%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-71%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1,069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-95%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(47)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-37%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(942)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(1,504)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Short-term investments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-42%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593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1,016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for the year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1,367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1,363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1,343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-694%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(5,766)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3942%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970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and cash equivalents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-35%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3,113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4,757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-14%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2,165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2,506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1,249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1,263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1,259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(5,741)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974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Assets held for sale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-84%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49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302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-94%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139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2,487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 controlling interests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(25)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assets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-3%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17,548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18,146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-23%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11,958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15,572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1,367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1,364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1,342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(5,766)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970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assets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45,789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43,566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44,214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50,164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Liabilities and Shareholders' Equity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Profitability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Short-term borrowings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1,757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1,683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2,008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1,910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Return on capital employed (ROCE)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Suppliers and other creditors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13,384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12,854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-6%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9,922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10,595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Return on equity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Consumer credit financing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3,718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3,145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7,020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6,858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 profit margin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taxes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1,172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1,045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-81%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95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494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margin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3,022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2,763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118%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760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349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profit margin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Liabilities held for sale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-96%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-100%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1,193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liabilities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23,054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21,514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-7%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19,810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21,399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Liquidity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Long-term borrowings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-10%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6,815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7,550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10,651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10,073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ratio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Provisions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3,581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3,618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5,537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3,376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Quick ratio(acid test)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Consumer credit financing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1,589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1,765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523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521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1,145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594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Efficiency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Non-current liabilities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-7%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12,508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13,454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17,333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14,043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 turnover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capital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1,837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1,810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406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405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Inventory holding period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Reserves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7,353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6,034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-53%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6,665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14,310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Inventory turnover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Shareholders equity - Group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9,190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7,844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-52%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7,071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14,715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8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receivables collection period (DSO)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Non-controlling interests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1,037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754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-100%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payable payment period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Shareholders equity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10,227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8,598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-52%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7,071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14,722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Liabilities &amp; Shareholders Equity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45,789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43,566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44,214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50,164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Investment ratios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Earnings per share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Shares o/s  at Dec 31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734,913,909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723,984,192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8,095,821,091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8,095,821,091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 earnings ratio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average number of shares o/s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707,397,621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694,878,802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8,107,000,000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8,068,000,000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Dividend cover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price Dec 31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25.3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28.81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-27%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245.4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335.15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Dividend yield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Dividend per share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-92%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1.16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14.76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 gearing ratio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 capitaization (millions)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-11%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18,593.32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20,857.98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-26%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19,867.14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27,000 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Interest cover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 Capitalization as a % of Equity</a:t>
                      </a: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40" marR="5040" marT="5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114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Group Exercise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30490" y="1599877"/>
          <a:ext cx="7083019" cy="4526610"/>
        </p:xfrm>
        <a:graphic>
          <a:graphicData uri="http://schemas.openxmlformats.org/drawingml/2006/table">
            <a:tbl>
              <a:tblPr/>
              <a:tblGrid>
                <a:gridCol w="2118581"/>
                <a:gridCol w="442689"/>
                <a:gridCol w="342557"/>
                <a:gridCol w="379447"/>
                <a:gridCol w="342557"/>
                <a:gridCol w="353097"/>
                <a:gridCol w="342557"/>
                <a:gridCol w="342557"/>
                <a:gridCol w="1017130"/>
                <a:gridCol w="337286"/>
                <a:gridCol w="442689"/>
                <a:gridCol w="158103"/>
                <a:gridCol w="463769"/>
              </a:tblGrid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 assignment template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Company </a:t>
                      </a: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 Group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On PY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On PY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On PY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Income Statement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Statement of financial position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millions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millions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millions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millions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Non-current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161,927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142,551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Goodwil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revenues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Intangible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revenues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180,462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160,465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Property, plant &amp; 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32,979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of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(136,549)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(128,386)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 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43,913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32,079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Investment properties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Deferred taxes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 &amp; development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84%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Selling, general and administrative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(32,429)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(25,120)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57,886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41,145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Depreciation, ammortization and provisions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income (expense)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Inventories/Long-term contracts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23,762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24,585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receivables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25,672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income (expense)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(928)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(912)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Loans and advances to customers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of result of associated companies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current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Pre-tax 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Short-term investments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(3,098)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(2,233)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profit continuing operations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Assets held for disposal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Discontinued operations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-217%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80,895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62,109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432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92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138,781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103,254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2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Profitability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 margin (Gross profit/Revenues)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liabilities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margin (Operating profit/Revenues)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Short-term Borrowings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79%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profit margin (Net profit/Revenues)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payables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19,444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20,730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Return on equity (Net profit/Shareholders' equity)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Consumer credit finance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Return on Capital employed (PBIT/Shareholders' equity + Long-term debt)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Provisions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767%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current liabilities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ratio (Current assets/Current liabilities)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Ratio:1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Liabilities held for disposal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Quick ratio (Current assets - inventory/Current liabilities)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Ratio:1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43,209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27,820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Non-current liabilities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Efficiency ratios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Long-term Borrowings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21,152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 Turnover (Sales/Non-current assets)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Times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Provisions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2432%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Inventory holding period (DOI) (Cost of sales/inventory x 365)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Days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Consumer credit finance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Inventory turnover (Cost of sales/inventory)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Times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Pensions and employee benefits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receivables collection period (DSO)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Days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payable payment period (DPO)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Days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32,842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27,643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Shareholders' equity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62,730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2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Investment ratios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equity and liabilities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138,781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103,254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7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Earnings per share (EPS) (Net income/Weighted average number of shares outstanding)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Currency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 Earnings ratio (P/E) (Share price/EPS)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Times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Dividend cover (Earnings per share/Dividend per share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Times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shares outstanding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20,797,000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19,064,000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Dividend yield (Dividend per share / Share price)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price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Debt/Equity ratio (Gearing) /Long-term debt/Shareholders' equity)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Ratio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 capitalization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207,970,000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152,512,000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Interest cover (Profit before interest and taxation/interest expense)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Times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Dividend per share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R&amp;D Expenditues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3366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Effective tax rate (Income tax expense/Profit before taxation)*-1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R&amp;D as a % of revenues (R&amp;D expenses/Sales)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Intangibles as a % of total assets (Goodwill and intangible assets/Total assets)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Intangibles as a % of equity (Goodwill and Intangible Assets/Shareholders' equity)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 capitalization as a % shareholders' equity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21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Summary, validation and Pre-work session 5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3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</a:t>
            </a:r>
            <a:r>
              <a:rPr lang="en-US" dirty="0" smtClean="0"/>
              <a:t>Sessions 1-3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Regulatory Framework</a:t>
            </a:r>
            <a:r>
              <a:rPr lang="en-US" dirty="0"/>
              <a:t> </a:t>
            </a:r>
            <a:r>
              <a:rPr lang="en-US" dirty="0" smtClean="0"/>
              <a:t>(Chapter 1) </a:t>
            </a:r>
          </a:p>
          <a:p>
            <a:r>
              <a:rPr lang="en-US" dirty="0" smtClean="0"/>
              <a:t>IASB Conceptual Framework (Chapter 2)</a:t>
            </a:r>
          </a:p>
          <a:p>
            <a:r>
              <a:rPr lang="en-US" dirty="0" smtClean="0"/>
              <a:t>Presentation of Financial Statements (Chapter 3)</a:t>
            </a:r>
          </a:p>
          <a:p>
            <a:r>
              <a:rPr lang="en-US" dirty="0" smtClean="0"/>
              <a:t>Accounting Policies, Accounting Estimates and Errors (Chapter 4)</a:t>
            </a:r>
          </a:p>
          <a:p>
            <a:r>
              <a:rPr lang="en-US" dirty="0" smtClean="0"/>
              <a:t>Related Parties, Changes in Foreign Currencies (Chapter 21)</a:t>
            </a:r>
          </a:p>
          <a:p>
            <a:r>
              <a:rPr lang="en-US" dirty="0" smtClean="0"/>
              <a:t>Ratio Analysis (Chapter 22)</a:t>
            </a:r>
          </a:p>
          <a:p>
            <a:r>
              <a:rPr lang="en-US" dirty="0"/>
              <a:t>Earnings Per </a:t>
            </a:r>
            <a:r>
              <a:rPr lang="en-US" dirty="0" smtClean="0"/>
              <a:t>Share (Chapter 23)</a:t>
            </a:r>
            <a:endParaRPr lang="en-US" dirty="0"/>
          </a:p>
          <a:p>
            <a:r>
              <a:rPr lang="en-US" dirty="0" smtClean="0"/>
              <a:t>Segmental Analysis (Chapter 24)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35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Session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Session </a:t>
            </a:r>
            <a:r>
              <a:rPr lang="en-US" dirty="0"/>
              <a:t>5</a:t>
            </a:r>
            <a:r>
              <a:rPr lang="en-US" dirty="0" smtClean="0"/>
              <a:t> we will look at revenues and the rules relating to when revenue should be recognized</a:t>
            </a:r>
          </a:p>
          <a:p>
            <a:r>
              <a:rPr lang="en-US" dirty="0" smtClean="0"/>
              <a:t>Revenues are normally the largest number in the income statement and also the most susceptible to fraud and/or manipulation.</a:t>
            </a:r>
          </a:p>
          <a:p>
            <a:r>
              <a:rPr lang="en-US" dirty="0" smtClean="0"/>
              <a:t>We will use the companies selected by students to understand industry differences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30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5 Pre-work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Reading</a:t>
            </a:r>
          </a:p>
          <a:p>
            <a:pPr lvl="1"/>
            <a:r>
              <a:rPr lang="en-US" dirty="0" smtClean="0"/>
              <a:t>Melville International Financial Reporting </a:t>
            </a:r>
            <a:r>
              <a:rPr lang="en-US" dirty="0"/>
              <a:t>-</a:t>
            </a:r>
            <a:r>
              <a:rPr lang="en-US" dirty="0" smtClean="0"/>
              <a:t> A Practical Guide</a:t>
            </a:r>
          </a:p>
          <a:p>
            <a:pPr lvl="2"/>
            <a:r>
              <a:rPr lang="en-US" dirty="0" smtClean="0"/>
              <a:t>None</a:t>
            </a:r>
            <a:endParaRPr lang="en-US" dirty="0" smtClean="0"/>
          </a:p>
          <a:p>
            <a:pPr lvl="1"/>
            <a:r>
              <a:rPr lang="en-US" dirty="0" smtClean="0"/>
              <a:t>International accounting standards</a:t>
            </a:r>
          </a:p>
          <a:p>
            <a:pPr lvl="2"/>
            <a:r>
              <a:rPr lang="en-US" dirty="0" smtClean="0"/>
              <a:t>None</a:t>
            </a:r>
            <a:endParaRPr lang="en-US" dirty="0" smtClean="0"/>
          </a:p>
          <a:p>
            <a:r>
              <a:rPr lang="en-US" dirty="0" smtClean="0"/>
              <a:t>Research Assignment</a:t>
            </a:r>
          </a:p>
          <a:p>
            <a:pPr lvl="1"/>
            <a:r>
              <a:rPr lang="en-US" dirty="0" smtClean="0"/>
              <a:t>RA </a:t>
            </a:r>
            <a:r>
              <a:rPr lang="en-US" dirty="0" smtClean="0"/>
              <a:t>3 </a:t>
            </a:r>
            <a:r>
              <a:rPr lang="en-US" dirty="0" smtClean="0"/>
              <a:t>For your chosen company, prepare a brief presentation summarizing the company’s business model i.e. how the company generates revenues and what its accounting policy(</a:t>
            </a:r>
            <a:r>
              <a:rPr lang="en-US" dirty="0" err="1" smtClean="0"/>
              <a:t>ies</a:t>
            </a:r>
            <a:r>
              <a:rPr lang="en-US" dirty="0" smtClean="0"/>
              <a:t>) for revenue recognition is (are).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67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 3 Template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147" y="1562529"/>
            <a:ext cx="7516601" cy="1200329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General Revenue Recognition Accounting Policy (if any)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117670"/>
              </p:ext>
            </p:extLst>
          </p:nvPr>
        </p:nvGraphicFramePr>
        <p:xfrm>
          <a:off x="685147" y="2805158"/>
          <a:ext cx="7516601" cy="323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139"/>
                <a:gridCol w="58404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Type</a:t>
                      </a:r>
                      <a:r>
                        <a:rPr lang="en-US" b="1" baseline="0" dirty="0" smtClean="0">
                          <a:solidFill>
                            <a:srgbClr val="3366FF"/>
                          </a:solidFill>
                        </a:rPr>
                        <a:t> of revenue</a:t>
                      </a:r>
                      <a:endParaRPr lang="en-US" b="1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Basis</a:t>
                      </a:r>
                      <a:r>
                        <a:rPr lang="en-US" b="1" baseline="0" dirty="0" smtClean="0">
                          <a:solidFill>
                            <a:srgbClr val="3366FF"/>
                          </a:solidFill>
                        </a:rPr>
                        <a:t> of r</a:t>
                      </a:r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evenue</a:t>
                      </a:r>
                      <a:r>
                        <a:rPr lang="en-US" b="1" baseline="0" dirty="0" smtClean="0">
                          <a:solidFill>
                            <a:srgbClr val="3366FF"/>
                          </a:solidFill>
                        </a:rPr>
                        <a:t> recognition</a:t>
                      </a:r>
                      <a:endParaRPr lang="en-US" b="1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4 Overview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418089"/>
              </p:ext>
            </p:extLst>
          </p:nvPr>
        </p:nvGraphicFramePr>
        <p:xfrm>
          <a:off x="457200" y="1953456"/>
          <a:ext cx="8229600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253"/>
                <a:gridCol w="254734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Mins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Session overview and objectives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Double entry</a:t>
                      </a:r>
                      <a:r>
                        <a:rPr lang="en-US" baseline="0" dirty="0" smtClean="0"/>
                        <a:t> bookkeeping - recap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Multiple choice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Ratio analysis, trend analysis,</a:t>
                      </a:r>
                      <a:r>
                        <a:rPr lang="en-US" baseline="0" dirty="0" smtClean="0"/>
                        <a:t> common size analysis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 reading and research </a:t>
                      </a:r>
                      <a:r>
                        <a:rPr lang="en-US" baseline="0" dirty="0" smtClean="0"/>
                        <a:t>assignment for next session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Summary and overview</a:t>
                      </a:r>
                      <a:r>
                        <a:rPr lang="en-US" baseline="0" dirty="0" smtClean="0"/>
                        <a:t> of session 5 Revenues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/>
                        <a:t>5</a:t>
                      </a:r>
                      <a:endParaRPr lang="en-US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2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91629" y="1554540"/>
            <a:ext cx="58198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At the end of this course students will be able to:</a:t>
            </a:r>
          </a:p>
          <a:p>
            <a:pPr marL="285750" indent="-285750">
              <a:buFont typeface="Arial"/>
              <a:buChar char="•"/>
            </a:pPr>
            <a:r>
              <a:rPr lang="en-US" sz="2400" b="1" i="1" dirty="0" smtClean="0">
                <a:solidFill>
                  <a:srgbClr val="3366FF"/>
                </a:solidFill>
              </a:rPr>
              <a:t>Read and perform a high level interpretation </a:t>
            </a:r>
            <a:r>
              <a:rPr lang="en-US" sz="2400" i="1" dirty="0" smtClean="0"/>
              <a:t>of the</a:t>
            </a:r>
            <a:r>
              <a:rPr lang="en-US" sz="2400" b="1" i="1" dirty="0" smtClean="0"/>
              <a:t> </a:t>
            </a:r>
            <a:r>
              <a:rPr lang="en-US" sz="2400" i="1" dirty="0" smtClean="0"/>
              <a:t>financial statements of companies applying international accounting standards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i="1" dirty="0" smtClean="0">
                <a:solidFill>
                  <a:srgbClr val="3366FF"/>
                </a:solidFill>
              </a:rPr>
              <a:t>Identify and evaluate </a:t>
            </a:r>
            <a:r>
              <a:rPr lang="en-US" sz="2400" i="1" dirty="0" smtClean="0"/>
              <a:t>the impact on a companies accounts of alternative accounting methods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i="1" dirty="0" smtClean="0">
                <a:solidFill>
                  <a:srgbClr val="3366FF"/>
                </a:solidFill>
              </a:rPr>
              <a:t>Carry out a high level assessment </a:t>
            </a:r>
            <a:r>
              <a:rPr lang="en-US" sz="2400" i="1" dirty="0" smtClean="0"/>
              <a:t>of the</a:t>
            </a:r>
            <a:r>
              <a:rPr lang="en-US" sz="2400" b="1" i="1" dirty="0" smtClean="0"/>
              <a:t> </a:t>
            </a:r>
            <a:r>
              <a:rPr lang="en-US" sz="2400" i="1" dirty="0" smtClean="0"/>
              <a:t>the economic- financial position of a company reporting under IAS/IFRS.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237635"/>
            <a:ext cx="1675729" cy="11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2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Overview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362205"/>
              </p:ext>
            </p:extLst>
          </p:nvPr>
        </p:nvGraphicFramePr>
        <p:xfrm>
          <a:off x="521432" y="1397000"/>
          <a:ext cx="8040160" cy="490756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319509"/>
                <a:gridCol w="37206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1. Financial reporting under</a:t>
                      </a:r>
                      <a:r>
                        <a:rPr lang="en-US" b="0" baseline="0" dirty="0" smtClean="0"/>
                        <a:t> IFRS</a:t>
                      </a:r>
                      <a:endParaRPr lang="en-US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14. </a:t>
                      </a:r>
                      <a:r>
                        <a:rPr lang="en-US" b="0" dirty="0" smtClean="0"/>
                        <a:t>Construction contracts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Financial</a:t>
                      </a:r>
                      <a:r>
                        <a:rPr lang="en-US" baseline="0" dirty="0" smtClean="0"/>
                        <a:t> analysis: Ratio analysis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15.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dirty="0" smtClean="0"/>
                        <a:t>Other </a:t>
                      </a:r>
                      <a:r>
                        <a:rPr lang="en-US" baseline="0" dirty="0" smtClean="0"/>
                        <a:t>Non-financial liabilities</a:t>
                      </a:r>
                      <a:endParaRPr lang="en-US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 Financial</a:t>
                      </a:r>
                      <a:r>
                        <a:rPr lang="en-US" baseline="0" dirty="0" smtClean="0"/>
                        <a:t> analysis: Segments and EPS</a:t>
                      </a:r>
                      <a:endParaRPr lang="en-US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16. 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Review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 session</a:t>
                      </a:r>
                      <a:endParaRPr lang="en-US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 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Review session</a:t>
                      </a:r>
                      <a:endParaRPr lang="en-US" dirty="0" smtClean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17.</a:t>
                      </a:r>
                      <a:r>
                        <a:rPr lang="en-US" dirty="0" smtClean="0"/>
                        <a:t> </a:t>
                      </a:r>
                      <a:r>
                        <a:rPr lang="en-US" b="0" dirty="0" smtClean="0">
                          <a:solidFill>
                            <a:srgbClr val="3366FF"/>
                          </a:solidFill>
                        </a:rPr>
                        <a:t>Mid term test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18. Financial Instruments 1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 Costs and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</a:t>
                      </a:r>
                      <a:r>
                        <a:rPr lang="en-US" baseline="0" dirty="0" smtClean="0"/>
                        <a:t> Financial Instruments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7. Taxation - Direct and 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20. 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Review session</a:t>
                      </a:r>
                      <a:endParaRPr lang="en-US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8. Non-current assets - Intangible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21. Cash Flow Statement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9. Non-current assets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Tangible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22. Group accounts/Business comb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10. Financial leases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23. 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Review session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11. Impairment of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24. 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Review session</a:t>
                      </a:r>
                    </a:p>
                  </a:txBody>
                  <a:tcPr/>
                </a:tc>
              </a:tr>
              <a:tr h="4574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12. 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Review session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25. Final test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13. </a:t>
                      </a:r>
                      <a:r>
                        <a:rPr lang="en-US" b="0" dirty="0" smtClean="0"/>
                        <a:t>Inventories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8246492" y="1397000"/>
            <a:ext cx="347663" cy="2494526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8246492" y="4005503"/>
            <a:ext cx="315100" cy="14654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203525" y="1417638"/>
            <a:ext cx="390752" cy="450920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65119" y="3343087"/>
            <a:ext cx="61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PGS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77874" y="4559410"/>
            <a:ext cx="50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3340" y="5935230"/>
            <a:ext cx="50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26095" y="2437122"/>
            <a:ext cx="61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PGS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26095" y="5470933"/>
            <a:ext cx="61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PGS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1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</a:t>
            </a:r>
            <a:r>
              <a:rPr lang="en-US" dirty="0"/>
              <a:t>3</a:t>
            </a:r>
            <a:r>
              <a:rPr lang="en-US" dirty="0" smtClean="0"/>
              <a:t> recap and pre-work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237635"/>
            <a:ext cx="1675729" cy="11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3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Sessions 3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analysis, ratio analysis, </a:t>
            </a:r>
            <a:r>
              <a:rPr lang="en-US" dirty="0"/>
              <a:t>trend </a:t>
            </a:r>
            <a:r>
              <a:rPr lang="en-US" dirty="0" smtClean="0"/>
              <a:t>analysis, common size analysis</a:t>
            </a:r>
          </a:p>
          <a:p>
            <a:r>
              <a:rPr lang="en-US" dirty="0" smtClean="0"/>
              <a:t>Earnings per share</a:t>
            </a:r>
          </a:p>
          <a:p>
            <a:r>
              <a:rPr lang="en-US" dirty="0" smtClean="0"/>
              <a:t>Operating Segments</a:t>
            </a:r>
          </a:p>
          <a:p>
            <a:r>
              <a:rPr lang="en-US" dirty="0" smtClean="0"/>
              <a:t>Importance of industry context and understanding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5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4 Pre-work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Reading</a:t>
            </a:r>
          </a:p>
          <a:p>
            <a:pPr lvl="1"/>
            <a:r>
              <a:rPr lang="en-US" dirty="0" smtClean="0"/>
              <a:t>Melville Chapters23,24</a:t>
            </a:r>
          </a:p>
          <a:p>
            <a:pPr lvl="1"/>
            <a:r>
              <a:rPr lang="en-US" dirty="0" smtClean="0"/>
              <a:t>IAS 33</a:t>
            </a:r>
          </a:p>
          <a:p>
            <a:pPr lvl="1"/>
            <a:r>
              <a:rPr lang="en-US" dirty="0" smtClean="0"/>
              <a:t>IFRS 8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Exercises</a:t>
            </a:r>
          </a:p>
          <a:p>
            <a:pPr lvl="1"/>
            <a:r>
              <a:rPr lang="en-US" dirty="0" smtClean="0"/>
              <a:t>Melville</a:t>
            </a:r>
          </a:p>
          <a:p>
            <a:pPr lvl="2"/>
            <a:r>
              <a:rPr lang="en-US" dirty="0" smtClean="0"/>
              <a:t>Textbook Chapters 23, 24</a:t>
            </a:r>
          </a:p>
          <a:p>
            <a:pPr lvl="2"/>
            <a:r>
              <a:rPr lang="en-US" dirty="0" smtClean="0"/>
              <a:t>Website Multiple choice Chapters 23, 24</a:t>
            </a:r>
          </a:p>
          <a:p>
            <a:pPr lvl="1"/>
            <a:r>
              <a:rPr lang="en-US" dirty="0" smtClean="0"/>
              <a:t>Course exercises EX3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03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4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</a:p>
          <a:p>
            <a:pPr lvl="1"/>
            <a:r>
              <a:rPr lang="en-US" dirty="0" smtClean="0"/>
              <a:t>Melville Chapters </a:t>
            </a:r>
            <a:r>
              <a:rPr lang="en-US" dirty="0"/>
              <a:t>1,2,3,4,8,21,22</a:t>
            </a:r>
            <a:endParaRPr lang="en-US" dirty="0" smtClean="0"/>
          </a:p>
          <a:p>
            <a:pPr lvl="1"/>
            <a:r>
              <a:rPr lang="en-US" dirty="0" smtClean="0"/>
              <a:t>IAS 1 </a:t>
            </a:r>
          </a:p>
          <a:p>
            <a:r>
              <a:rPr lang="en-US" dirty="0" smtClean="0"/>
              <a:t>Exercises</a:t>
            </a:r>
          </a:p>
          <a:p>
            <a:pPr lvl="1"/>
            <a:r>
              <a:rPr lang="en-US" dirty="0" smtClean="0"/>
              <a:t>Melville</a:t>
            </a:r>
          </a:p>
          <a:p>
            <a:pPr lvl="2"/>
            <a:r>
              <a:rPr lang="en-US" dirty="0" smtClean="0"/>
              <a:t>Textbook Chapters 3,22</a:t>
            </a:r>
          </a:p>
          <a:p>
            <a:pPr lvl="2"/>
            <a:r>
              <a:rPr lang="en-US" dirty="0"/>
              <a:t>Website Multiple choice Chapters </a:t>
            </a:r>
            <a:r>
              <a:rPr lang="en-US" dirty="0" smtClean="0"/>
              <a:t>1,2,3,4,21,22</a:t>
            </a:r>
          </a:p>
          <a:p>
            <a:pPr lvl="1"/>
            <a:r>
              <a:rPr lang="en-US" dirty="0" smtClean="0"/>
              <a:t>Course exercises </a:t>
            </a:r>
            <a:r>
              <a:rPr lang="en-US" dirty="0"/>
              <a:t>Ex1,</a:t>
            </a:r>
            <a:r>
              <a:rPr lang="en-US" dirty="0" smtClean="0"/>
              <a:t>EX2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12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5966</TotalTime>
  <Words>4116</Words>
  <Application>Microsoft Macintosh PowerPoint</Application>
  <PresentationFormat>On-screen Show (4:3)</PresentationFormat>
  <Paragraphs>1469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A86045 Accounting and Financial Reporting (2017/2018)</vt:lpstr>
      <vt:lpstr>Session 4 Overview</vt:lpstr>
      <vt:lpstr>Session 4 Overview</vt:lpstr>
      <vt:lpstr>Course Objectives</vt:lpstr>
      <vt:lpstr>Course Overview</vt:lpstr>
      <vt:lpstr>Session 3 recap and pre-work</vt:lpstr>
      <vt:lpstr>Sessions 3 Summary</vt:lpstr>
      <vt:lpstr>Session 4 Pre-work</vt:lpstr>
      <vt:lpstr>Session 4 Review</vt:lpstr>
      <vt:lpstr>Bookkeeping - Recap</vt:lpstr>
      <vt:lpstr>Bookkeeping - Recap</vt:lpstr>
      <vt:lpstr>Revision questions Sessions 1-3</vt:lpstr>
      <vt:lpstr>Melville Multiple Choice</vt:lpstr>
      <vt:lpstr>Financial statements </vt:lpstr>
      <vt:lpstr>Financial Statements</vt:lpstr>
      <vt:lpstr>Good Group (International) Limited</vt:lpstr>
      <vt:lpstr>Financial Analysis </vt:lpstr>
      <vt:lpstr>Ratio analysis SM 1</vt:lpstr>
      <vt:lpstr>Trend analysis SM 2</vt:lpstr>
      <vt:lpstr>Common size analysis SM 3</vt:lpstr>
      <vt:lpstr>Good Group Exercise</vt:lpstr>
      <vt:lpstr>Summary, validation and Pre-work session 5</vt:lpstr>
      <vt:lpstr>Validation Sessions 1-3</vt:lpstr>
      <vt:lpstr>Overview of Session 5</vt:lpstr>
      <vt:lpstr>Session 5 Pre-work</vt:lpstr>
      <vt:lpstr>RA 3 Template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Paul Smith</cp:lastModifiedBy>
  <cp:revision>223</cp:revision>
  <cp:lastPrinted>2014-02-13T06:57:59Z</cp:lastPrinted>
  <dcterms:created xsi:type="dcterms:W3CDTF">2014-01-20T11:07:14Z</dcterms:created>
  <dcterms:modified xsi:type="dcterms:W3CDTF">2018-02-01T09:46:36Z</dcterms:modified>
</cp:coreProperties>
</file>