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10" r:id="rId2"/>
    <p:sldId id="870" r:id="rId3"/>
    <p:sldId id="692" r:id="rId4"/>
    <p:sldId id="693" r:id="rId5"/>
    <p:sldId id="776" r:id="rId6"/>
    <p:sldId id="787" r:id="rId7"/>
    <p:sldId id="833" r:id="rId8"/>
    <p:sldId id="788" r:id="rId9"/>
    <p:sldId id="789" r:id="rId10"/>
    <p:sldId id="834" r:id="rId11"/>
    <p:sldId id="794" r:id="rId12"/>
    <p:sldId id="791" r:id="rId13"/>
    <p:sldId id="777" r:id="rId14"/>
    <p:sldId id="871" r:id="rId15"/>
    <p:sldId id="835" r:id="rId16"/>
    <p:sldId id="872" r:id="rId17"/>
    <p:sldId id="836" r:id="rId18"/>
    <p:sldId id="837" r:id="rId19"/>
    <p:sldId id="877" r:id="rId20"/>
    <p:sldId id="838" r:id="rId21"/>
    <p:sldId id="839" r:id="rId22"/>
    <p:sldId id="840" r:id="rId23"/>
    <p:sldId id="841" r:id="rId24"/>
    <p:sldId id="843" r:id="rId25"/>
  </p:sldIdLst>
  <p:sldSz cx="9906000" cy="6858000" type="A4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32">
          <p15:clr>
            <a:srgbClr val="A4A3A4"/>
          </p15:clr>
        </p15:guide>
        <p15:guide id="2" orient="horz" pos="2836">
          <p15:clr>
            <a:srgbClr val="A4A3A4"/>
          </p15:clr>
        </p15:guide>
        <p15:guide id="3" pos="3122">
          <p15:clr>
            <a:srgbClr val="A4A3A4"/>
          </p15:clr>
        </p15:guide>
        <p15:guide id="4" pos="601">
          <p15:clr>
            <a:srgbClr val="A4A3A4"/>
          </p15:clr>
        </p15:guide>
        <p15:guide id="5" pos="48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3">
          <p15:clr>
            <a:srgbClr val="A4A3A4"/>
          </p15:clr>
        </p15:guide>
        <p15:guide id="2" pos="289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necchi Michele" initials="G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0C0C"/>
    <a:srgbClr val="4E9C00"/>
    <a:srgbClr val="DCE8F4"/>
    <a:srgbClr val="FFF0AF"/>
    <a:srgbClr val="EAE8D8"/>
    <a:srgbClr val="F6F5EE"/>
    <a:srgbClr val="F2F1E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9" autoAdjust="0"/>
    <p:restoredTop sz="86384" autoAdjust="0"/>
  </p:normalViewPr>
  <p:slideViewPr>
    <p:cSldViewPr snapToGrid="0">
      <p:cViewPr varScale="1">
        <p:scale>
          <a:sx n="75" d="100"/>
          <a:sy n="75" d="100"/>
        </p:scale>
        <p:origin x="1347" y="62"/>
      </p:cViewPr>
      <p:guideLst>
        <p:guide orient="horz" pos="832"/>
        <p:guide orient="horz" pos="2836"/>
        <p:guide pos="3122"/>
        <p:guide pos="601"/>
        <p:guide pos="4843"/>
      </p:guideLst>
    </p:cSldViewPr>
  </p:slideViewPr>
  <p:outlineViewPr>
    <p:cViewPr>
      <p:scale>
        <a:sx n="33" d="100"/>
        <a:sy n="33" d="100"/>
      </p:scale>
      <p:origin x="12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4056" y="-342"/>
      </p:cViewPr>
      <p:guideLst>
        <p:guide orient="horz" pos="2173"/>
        <p:guide pos="28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40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95" tIns="0" rIns="18395" bIns="0" numCol="1" anchor="t" anchorCtr="0" compatLnSpc="1">
            <a:prstTxWarp prst="textNoShape">
              <a:avLst/>
            </a:prstTxWarp>
          </a:bodyPr>
          <a:lstStyle>
            <a:lvl1pPr algn="l" defTabSz="735845">
              <a:lnSpc>
                <a:spcPct val="100000"/>
              </a:lnSpc>
              <a:buClrTx/>
              <a:buFontTx/>
              <a:buNone/>
              <a:defRPr sz="100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-1588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95" tIns="0" rIns="18395" bIns="0" numCol="1" anchor="t" anchorCtr="0" compatLnSpc="1">
            <a:prstTxWarp prst="textNoShape">
              <a:avLst/>
            </a:prstTxWarp>
          </a:bodyPr>
          <a:lstStyle>
            <a:lvl1pPr algn="r" defTabSz="735845">
              <a:lnSpc>
                <a:spcPct val="100000"/>
              </a:lnSpc>
              <a:buClrTx/>
              <a:buFontTx/>
              <a:buNone/>
              <a:defRPr sz="100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747713"/>
            <a:ext cx="5362575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3288"/>
            <a:ext cx="49847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912" tIns="44457" rIns="88912" bIns="44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95" tIns="0" rIns="18395" bIns="0" numCol="1" anchor="b" anchorCtr="0" compatLnSpc="1">
            <a:prstTxWarp prst="textNoShape">
              <a:avLst/>
            </a:prstTxWarp>
          </a:bodyPr>
          <a:lstStyle>
            <a:lvl1pPr algn="l" defTabSz="735845">
              <a:lnSpc>
                <a:spcPct val="100000"/>
              </a:lnSpc>
              <a:buClrTx/>
              <a:buFontTx/>
              <a:buNone/>
              <a:defRPr sz="100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395" tIns="0" rIns="18395" bIns="0" numCol="1" anchor="b" anchorCtr="0" compatLnSpc="1">
            <a:prstTxWarp prst="textNoShape">
              <a:avLst/>
            </a:prstTxWarp>
          </a:bodyPr>
          <a:lstStyle>
            <a:lvl1pPr algn="r" defTabSz="735013">
              <a:lnSpc>
                <a:spcPct val="100000"/>
              </a:lnSpc>
              <a:buClrTx/>
              <a:buFontTx/>
              <a:buNone/>
              <a:defRPr sz="1000" i="1"/>
            </a:lvl1pPr>
          </a:lstStyle>
          <a:p>
            <a:pPr>
              <a:defRPr/>
            </a:pPr>
            <a:fld id="{EE9EB91D-09EF-4704-BBB6-9A519422B0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4001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96621992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77050" y="368300"/>
            <a:ext cx="2266950" cy="35750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6200" y="368300"/>
            <a:ext cx="6648450" cy="35750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72511421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924796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4114800" cy="196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14800" cy="196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3190074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4977132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14573224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775085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2561082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273005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9719660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8382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7" name="Line 87"/>
          <p:cNvSpPr>
            <a:spLocks noChangeShapeType="1"/>
          </p:cNvSpPr>
          <p:nvPr/>
        </p:nvSpPr>
        <p:spPr bwMode="auto">
          <a:xfrm>
            <a:off x="5407025" y="482600"/>
            <a:ext cx="4491038" cy="0"/>
          </a:xfrm>
          <a:prstGeom prst="line">
            <a:avLst/>
          </a:prstGeom>
          <a:noFill/>
          <a:ln w="19050">
            <a:solidFill>
              <a:srgbClr val="B4AC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8" name="Rectangle 88"/>
          <p:cNvSpPr>
            <a:spLocks noChangeArrowheads="1"/>
          </p:cNvSpPr>
          <p:nvPr/>
        </p:nvSpPr>
        <p:spPr bwMode="auto">
          <a:xfrm>
            <a:off x="0" y="115888"/>
            <a:ext cx="7546975" cy="719137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8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68300"/>
            <a:ext cx="8382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30" name="Line 90"/>
          <p:cNvSpPr>
            <a:spLocks noChangeShapeType="1"/>
          </p:cNvSpPr>
          <p:nvPr/>
        </p:nvSpPr>
        <p:spPr bwMode="auto">
          <a:xfrm>
            <a:off x="1316038" y="6705600"/>
            <a:ext cx="8589962" cy="0"/>
          </a:xfrm>
          <a:prstGeom prst="line">
            <a:avLst/>
          </a:prstGeom>
          <a:noFill/>
          <a:ln w="19050">
            <a:solidFill>
              <a:srgbClr val="B4AC7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1" name="Rectangle 91"/>
          <p:cNvSpPr>
            <a:spLocks noChangeArrowheads="1"/>
          </p:cNvSpPr>
          <p:nvPr/>
        </p:nvSpPr>
        <p:spPr bwMode="auto">
          <a:xfrm>
            <a:off x="9488488" y="6596063"/>
            <a:ext cx="279400" cy="2032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1116" name="Text Box 92"/>
          <p:cNvSpPr txBox="1">
            <a:spLocks noChangeArrowheads="1"/>
          </p:cNvSpPr>
          <p:nvPr/>
        </p:nvSpPr>
        <p:spPr bwMode="auto">
          <a:xfrm>
            <a:off x="9488488" y="6635750"/>
            <a:ext cx="2809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fld id="{A9E6715A-3111-4DC9-8030-28B9BFDC5240}" type="slidenum">
              <a:rPr lang="it-IT" altLang="it-IT" sz="800" b="1" smtClean="0"/>
              <a:pPr algn="ctr">
                <a:defRPr/>
              </a:pPr>
              <a:t>‹N›</a:t>
            </a:fld>
            <a:endParaRPr lang="it-IT" altLang="it-IT" sz="800" b="1"/>
          </a:p>
        </p:txBody>
      </p:sp>
      <p:sp>
        <p:nvSpPr>
          <p:cNvPr id="1033" name="Text Box 111"/>
          <p:cNvSpPr txBox="1">
            <a:spLocks noChangeArrowheads="1"/>
          </p:cNvSpPr>
          <p:nvPr/>
        </p:nvSpPr>
        <p:spPr bwMode="auto">
          <a:xfrm>
            <a:off x="1152525" y="6569075"/>
            <a:ext cx="80264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>
              <a:lnSpc>
                <a:spcPct val="75000"/>
              </a:lnSpc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Font typeface="Webdings" panose="05030102010509060703" pitchFamily="18" charset="2"/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  <a:defRPr/>
            </a:pPr>
            <a:r>
              <a:rPr lang="it-IT" altLang="it-IT" sz="600" dirty="0">
                <a:solidFill>
                  <a:srgbClr val="5F5F5F"/>
                </a:solidFill>
              </a:rPr>
              <a:t>Metodi Quantitativi per il Marketing – Anno Accademico 2017 - 2018 LIUC</a:t>
            </a:r>
          </a:p>
        </p:txBody>
      </p:sp>
      <p:pic>
        <p:nvPicPr>
          <p:cNvPr id="1034" name="Picture 15" descr="http://www.altomilaneseinrete.it/wordpress/wp-content/uploads/2012/05/LIUC_nuovo_logo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0"/>
            <a:ext cx="10096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pull dir="r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9pPr>
    </p:titleStyle>
    <p:bodyStyle>
      <a:lvl1pPr marL="379413" indent="-379413" algn="just" rtl="0" eaLnBrk="0" fontAlgn="base" hangingPunct="0">
        <a:lnSpc>
          <a:spcPct val="105000"/>
        </a:lnSpc>
        <a:spcBef>
          <a:spcPct val="60000"/>
        </a:spcBef>
        <a:spcAft>
          <a:spcPct val="0"/>
        </a:spcAft>
        <a:buClr>
          <a:srgbClr val="B4AC72"/>
        </a:buClr>
        <a:buFont typeface="Wingdings" panose="05000000000000000000" pitchFamily="2" charset="2"/>
        <a:buBlip>
          <a:blip r:embed="rId13"/>
        </a:buBlip>
        <a:defRPr sz="1600">
          <a:solidFill>
            <a:srgbClr val="565656"/>
          </a:solidFill>
          <a:latin typeface="+mn-lt"/>
          <a:ea typeface="+mn-ea"/>
          <a:cs typeface="+mn-cs"/>
        </a:defRPr>
      </a:lvl1pPr>
      <a:lvl2pPr marL="952500" indent="-382588" algn="just" rtl="0" eaLnBrk="0" fontAlgn="base" hangingPunct="0">
        <a:lnSpc>
          <a:spcPct val="105000"/>
        </a:lnSpc>
        <a:spcBef>
          <a:spcPct val="60000"/>
        </a:spcBef>
        <a:spcAft>
          <a:spcPct val="0"/>
        </a:spcAft>
        <a:buClr>
          <a:srgbClr val="B4AC72"/>
        </a:buClr>
        <a:buSzPct val="90000"/>
        <a:buFont typeface="Wingdings" pitchFamily="2" charset="2"/>
        <a:buChar char="o"/>
        <a:defRPr sz="1600">
          <a:solidFill>
            <a:srgbClr val="565656"/>
          </a:solidFill>
          <a:latin typeface="+mn-lt"/>
        </a:defRPr>
      </a:lvl2pPr>
      <a:lvl3pPr marL="1527175" indent="-384175" algn="just" rtl="0" eaLnBrk="0" fontAlgn="base" hangingPunct="0">
        <a:lnSpc>
          <a:spcPct val="105000"/>
        </a:lnSpc>
        <a:spcBef>
          <a:spcPct val="60000"/>
        </a:spcBef>
        <a:spcAft>
          <a:spcPct val="0"/>
        </a:spcAft>
        <a:buClr>
          <a:srgbClr val="B4AC72"/>
        </a:buClr>
        <a:buSzPct val="70000"/>
        <a:buFont typeface="Wingdings" pitchFamily="2" charset="2"/>
        <a:buChar char="o"/>
        <a:defRPr sz="1600">
          <a:solidFill>
            <a:srgbClr val="565656"/>
          </a:solidFill>
          <a:latin typeface="+mn-lt"/>
        </a:defRPr>
      </a:lvl3pPr>
      <a:lvl4pPr marL="2100263" indent="-382588" algn="just" rtl="0" eaLnBrk="0" fontAlgn="base" hangingPunct="0">
        <a:lnSpc>
          <a:spcPct val="105000"/>
        </a:lnSpc>
        <a:spcBef>
          <a:spcPct val="60000"/>
        </a:spcBef>
        <a:spcAft>
          <a:spcPct val="0"/>
        </a:spcAft>
        <a:buClr>
          <a:srgbClr val="B4AC72"/>
        </a:buClr>
        <a:buSzPct val="70000"/>
        <a:buFont typeface="Wingdings" pitchFamily="2" charset="2"/>
        <a:buChar char="n"/>
        <a:defRPr sz="1600">
          <a:solidFill>
            <a:srgbClr val="565656"/>
          </a:solidFill>
          <a:latin typeface="+mn-lt"/>
        </a:defRPr>
      </a:lvl4pPr>
      <a:lvl5pPr marL="2662238" indent="-371475" algn="just" rtl="0" eaLnBrk="0" fontAlgn="base" hangingPunct="0">
        <a:lnSpc>
          <a:spcPct val="105000"/>
        </a:lnSpc>
        <a:spcBef>
          <a:spcPct val="60000"/>
        </a:spcBef>
        <a:spcAft>
          <a:spcPct val="0"/>
        </a:spcAft>
        <a:buClr>
          <a:srgbClr val="B4AC72"/>
        </a:buClr>
        <a:buSzPct val="60000"/>
        <a:buFont typeface="Wingdings" pitchFamily="2" charset="2"/>
        <a:buChar char="¡"/>
        <a:defRPr sz="1600">
          <a:solidFill>
            <a:srgbClr val="565656"/>
          </a:solidFill>
          <a:latin typeface="+mn-lt"/>
        </a:defRPr>
      </a:lvl5pPr>
      <a:lvl6pPr marL="3119438" indent="-371475" algn="just" rtl="0" eaLnBrk="0" fontAlgn="base" hangingPunct="0">
        <a:lnSpc>
          <a:spcPct val="105000"/>
        </a:lnSpc>
        <a:spcBef>
          <a:spcPct val="60000"/>
        </a:spcBef>
        <a:spcAft>
          <a:spcPct val="0"/>
        </a:spcAft>
        <a:buClr>
          <a:srgbClr val="B4AC72"/>
        </a:buClr>
        <a:buSzPct val="60000"/>
        <a:buFont typeface="Wingdings" pitchFamily="2" charset="2"/>
        <a:buChar char="¡"/>
        <a:defRPr sz="1600">
          <a:solidFill>
            <a:srgbClr val="565656"/>
          </a:solidFill>
          <a:latin typeface="+mn-lt"/>
        </a:defRPr>
      </a:lvl6pPr>
      <a:lvl7pPr marL="3576638" indent="-371475" algn="just" rtl="0" eaLnBrk="0" fontAlgn="base" hangingPunct="0">
        <a:lnSpc>
          <a:spcPct val="105000"/>
        </a:lnSpc>
        <a:spcBef>
          <a:spcPct val="60000"/>
        </a:spcBef>
        <a:spcAft>
          <a:spcPct val="0"/>
        </a:spcAft>
        <a:buClr>
          <a:srgbClr val="B4AC72"/>
        </a:buClr>
        <a:buSzPct val="60000"/>
        <a:buFont typeface="Wingdings" pitchFamily="2" charset="2"/>
        <a:buChar char="¡"/>
        <a:defRPr sz="1600">
          <a:solidFill>
            <a:srgbClr val="565656"/>
          </a:solidFill>
          <a:latin typeface="+mn-lt"/>
        </a:defRPr>
      </a:lvl7pPr>
      <a:lvl8pPr marL="4033838" indent="-371475" algn="just" rtl="0" eaLnBrk="0" fontAlgn="base" hangingPunct="0">
        <a:lnSpc>
          <a:spcPct val="105000"/>
        </a:lnSpc>
        <a:spcBef>
          <a:spcPct val="60000"/>
        </a:spcBef>
        <a:spcAft>
          <a:spcPct val="0"/>
        </a:spcAft>
        <a:buClr>
          <a:srgbClr val="B4AC72"/>
        </a:buClr>
        <a:buSzPct val="60000"/>
        <a:buFont typeface="Wingdings" pitchFamily="2" charset="2"/>
        <a:buChar char="¡"/>
        <a:defRPr sz="1600">
          <a:solidFill>
            <a:srgbClr val="565656"/>
          </a:solidFill>
          <a:latin typeface="+mn-lt"/>
        </a:defRPr>
      </a:lvl8pPr>
      <a:lvl9pPr marL="4491038" indent="-371475" algn="just" rtl="0" eaLnBrk="0" fontAlgn="base" hangingPunct="0">
        <a:lnSpc>
          <a:spcPct val="105000"/>
        </a:lnSpc>
        <a:spcBef>
          <a:spcPct val="60000"/>
        </a:spcBef>
        <a:spcAft>
          <a:spcPct val="0"/>
        </a:spcAft>
        <a:buClr>
          <a:srgbClr val="B4AC72"/>
        </a:buClr>
        <a:buSzPct val="60000"/>
        <a:buFont typeface="Wingdings" pitchFamily="2" charset="2"/>
        <a:buChar char="¡"/>
        <a:defRPr sz="1600">
          <a:solidFill>
            <a:srgbClr val="565656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/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876300"/>
            <a:ext cx="8969375" cy="513986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Modelli Regressivi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I modelli Regressivi Logistici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Il concetto di </a:t>
            </a:r>
            <a:r>
              <a:rPr lang="it-IT" altLang="it-IT" dirty="0" err="1">
                <a:solidFill>
                  <a:srgbClr val="0C0C0C"/>
                </a:solidFill>
              </a:rPr>
              <a:t>odds</a:t>
            </a:r>
            <a:endParaRPr lang="it-IT" altLang="it-IT" dirty="0">
              <a:solidFill>
                <a:srgbClr val="0C0C0C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Il concetto di </a:t>
            </a:r>
            <a:r>
              <a:rPr lang="it-IT" altLang="it-IT" dirty="0" err="1">
                <a:solidFill>
                  <a:srgbClr val="0C0C0C"/>
                </a:solidFill>
              </a:rPr>
              <a:t>odds</a:t>
            </a:r>
            <a:r>
              <a:rPr lang="it-IT" altLang="it-IT" dirty="0">
                <a:solidFill>
                  <a:srgbClr val="0C0C0C"/>
                </a:solidFill>
              </a:rPr>
              <a:t> ratio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 err="1">
                <a:solidFill>
                  <a:srgbClr val="0C0C0C"/>
                </a:solidFill>
              </a:rPr>
              <a:t>Logit</a:t>
            </a:r>
            <a:endParaRPr lang="it-IT" altLang="it-IT" dirty="0">
              <a:solidFill>
                <a:srgbClr val="0C0C0C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Regressione Logistica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Il parametro Beta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Esempio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Valutazione del modello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Esercizio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Esercizio - aula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altLang="it-IT" dirty="0">
                <a:solidFill>
                  <a:srgbClr val="0C0C0C"/>
                </a:solidFill>
              </a:rPr>
              <a:t>I modelli Logistici con 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it-IT" altLang="it-IT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86712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Odds Ratio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87147"/>
              </p:ext>
            </p:extLst>
          </p:nvPr>
        </p:nvGraphicFramePr>
        <p:xfrm>
          <a:off x="2156771" y="3116580"/>
          <a:ext cx="5418487" cy="21013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98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Area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Comprato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Non Comprato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Totale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6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Area 1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950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1200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12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Area 2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 300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812">
                <a:tc>
                  <a:txBody>
                    <a:bodyPr/>
                    <a:lstStyle/>
                    <a:p>
                      <a:pPr algn="ctr"/>
                      <a:endParaRPr lang="it-IT" sz="1200" dirty="0"/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1200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300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1500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157480" y="1016953"/>
            <a:ext cx="9477375" cy="37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Utilizziamo il concetto di </a:t>
            </a:r>
            <a:r>
              <a:rPr lang="it-IT" sz="1400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ratio per legare l’</a:t>
            </a:r>
            <a:r>
              <a:rPr lang="it-IT" sz="1400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di un evento alle variabili indipendenti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514735" y="1751817"/>
            <a:ext cx="8909108" cy="10618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it-IT" altLang="it-IT" sz="1400" dirty="0">
                <a:solidFill>
                  <a:srgbClr val="0C0C0C"/>
                </a:solidFill>
              </a:rPr>
              <a:t>Supponiamo di analizzare il fenomeno descritto precedentemente, clienti che hanno o non hanno comprato, con riferimento però a </a:t>
            </a:r>
            <a:r>
              <a:rPr lang="it-IT" altLang="it-IT" sz="1400" b="1" dirty="0">
                <a:solidFill>
                  <a:srgbClr val="0C0C0C"/>
                </a:solidFill>
              </a:rPr>
              <a:t>due diverse aree geografiche:</a:t>
            </a:r>
          </a:p>
          <a:p>
            <a:pPr algn="ctr">
              <a:lnSpc>
                <a:spcPct val="150000"/>
              </a:lnSpc>
            </a:pPr>
            <a:r>
              <a:rPr lang="it-IT" altLang="it-IT" sz="1400" b="1" dirty="0">
                <a:solidFill>
                  <a:srgbClr val="0C0C0C"/>
                </a:solidFill>
              </a:rPr>
              <a:t>Area 1</a:t>
            </a:r>
            <a:r>
              <a:rPr lang="it-IT" altLang="it-IT" sz="1400" dirty="0">
                <a:solidFill>
                  <a:srgbClr val="0C0C0C"/>
                </a:solidFill>
              </a:rPr>
              <a:t> e </a:t>
            </a:r>
            <a:r>
              <a:rPr lang="it-IT" altLang="it-IT" sz="1400" b="1" dirty="0">
                <a:solidFill>
                  <a:srgbClr val="0C0C0C"/>
                </a:solidFill>
              </a:rPr>
              <a:t>Area 2</a:t>
            </a:r>
          </a:p>
        </p:txBody>
      </p:sp>
    </p:spTree>
    <p:extLst>
      <p:ext uri="{BB962C8B-B14F-4D97-AF65-F5344CB8AC3E}">
        <p14:creationId xmlns:p14="http://schemas.microsoft.com/office/powerpoint/2010/main" val="89382908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Odds Ratio</a:t>
            </a:r>
          </a:p>
        </p:txBody>
      </p:sp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254452" y="2122887"/>
            <a:ext cx="9477375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Il rapporto tra chi ha comprato e chi Non ha comprato in Area 1 (odds_1) e in Area 2 (odds_2) è lo stesso?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i="1" dirty="0">
                <a:solidFill>
                  <a:srgbClr val="0C0C0C"/>
                </a:solidFill>
                <a:latin typeface="+mn-lt"/>
              </a:rPr>
              <a:t>E’ evidente che se la risposta è </a:t>
            </a:r>
            <a:r>
              <a:rPr lang="it-IT" sz="1400" b="1" i="1" u="sng" dirty="0">
                <a:solidFill>
                  <a:srgbClr val="0C0C0C"/>
                </a:solidFill>
                <a:latin typeface="+mn-lt"/>
              </a:rPr>
              <a:t>NO</a:t>
            </a:r>
            <a:r>
              <a:rPr lang="it-IT" sz="1400" i="1" dirty="0">
                <a:solidFill>
                  <a:srgbClr val="0C0C0C"/>
                </a:solidFill>
                <a:latin typeface="+mn-lt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i="1" dirty="0">
                <a:solidFill>
                  <a:srgbClr val="0C0C0C"/>
                </a:solidFill>
                <a:latin typeface="+mn-lt"/>
              </a:rPr>
              <a:t>l’appartenenza ad un area da parte di un soggetto influenza la sua propensione a comprare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Obiettivo è dunque quello di valutare se esiste un legame ma soprattutto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quantificarlo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In Area 1 </a:t>
            </a:r>
            <a:r>
              <a:rPr lang="it-IT" sz="1400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vale 950/250 = 3.8 in Area 2 vale 250/50 = 5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quindi l’</a:t>
            </a:r>
            <a:r>
              <a:rPr lang="it-IT" sz="1400" b="1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 ratio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Area 1 verso Area 2, vale: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3.8/5 = 0.76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870560"/>
              </p:ext>
            </p:extLst>
          </p:nvPr>
        </p:nvGraphicFramePr>
        <p:xfrm>
          <a:off x="167781" y="849139"/>
          <a:ext cx="2750680" cy="12550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220"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Area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Comprato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Non Comprato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Totale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302"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Area 1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950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250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1200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90"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Area 2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250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 300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190">
                <a:tc>
                  <a:txBody>
                    <a:bodyPr/>
                    <a:lstStyle/>
                    <a:p>
                      <a:pPr algn="ctr"/>
                      <a:endParaRPr lang="it-IT" sz="800" dirty="0"/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1200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300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1500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Odds Ratio</a:t>
            </a:r>
          </a:p>
        </p:txBody>
      </p:sp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79920" y="2078841"/>
            <a:ext cx="94773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Come interpretiamo il valore di </a:t>
            </a:r>
            <a:r>
              <a:rPr lang="it-IT" sz="1400" b="1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 ratio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= 0.76 ?</a:t>
            </a:r>
          </a:p>
          <a:p>
            <a:pPr algn="ctr">
              <a:lnSpc>
                <a:spcPct val="200000"/>
              </a:lnSpc>
              <a:defRPr/>
            </a:pPr>
            <a:r>
              <a:rPr lang="it-IT" sz="1400" dirty="0">
                <a:solidFill>
                  <a:srgbClr val="0C0C0C"/>
                </a:solidFill>
              </a:rPr>
              <a:t>La </a:t>
            </a:r>
            <a:r>
              <a:rPr lang="it-IT" sz="1400" b="1" dirty="0">
                <a:solidFill>
                  <a:srgbClr val="0C0C0C"/>
                </a:solidFill>
              </a:rPr>
              <a:t>proporzione</a:t>
            </a:r>
            <a:r>
              <a:rPr lang="it-IT" sz="1400" dirty="0">
                <a:solidFill>
                  <a:srgbClr val="0C0C0C"/>
                </a:solidFill>
              </a:rPr>
              <a:t> di acquirenti in Area 1 è circa del 24% inferiore a quella in Area 2</a:t>
            </a:r>
          </a:p>
          <a:p>
            <a:pPr algn="ctr">
              <a:lnSpc>
                <a:spcPct val="200000"/>
              </a:lnSpc>
              <a:defRPr/>
            </a:pPr>
            <a:r>
              <a:rPr lang="it-IT" sz="1400" i="1" dirty="0">
                <a:solidFill>
                  <a:srgbClr val="0C0C0C"/>
                </a:solidFill>
                <a:latin typeface="+mn-lt"/>
              </a:rPr>
              <a:t>	</a:t>
            </a:r>
            <a:r>
              <a:rPr lang="it-IT" sz="1400" dirty="0">
                <a:solidFill>
                  <a:srgbClr val="0C0C0C"/>
                </a:solidFill>
              </a:rPr>
              <a:t>la lettura è ovviamente legata all’ordine in cui abbiamo considerato i due ratio per cui:</a:t>
            </a:r>
          </a:p>
          <a:p>
            <a:pPr algn="ctr">
              <a:lnSpc>
                <a:spcPct val="200000"/>
              </a:lnSpc>
              <a:defRPr/>
            </a:pPr>
            <a:r>
              <a:rPr lang="it-IT" sz="1400" i="1" dirty="0">
                <a:solidFill>
                  <a:srgbClr val="0C0C0C"/>
                </a:solidFill>
              </a:rPr>
              <a:t>Area2/Area1  = 5/3.8 = 1.31</a:t>
            </a:r>
          </a:p>
          <a:p>
            <a:pPr algn="ctr">
              <a:lnSpc>
                <a:spcPct val="200000"/>
              </a:lnSpc>
              <a:defRPr/>
            </a:pPr>
            <a:r>
              <a:rPr lang="it-IT" sz="1400" dirty="0">
                <a:solidFill>
                  <a:srgbClr val="0C0C0C"/>
                </a:solidFill>
              </a:rPr>
              <a:t>Quindi?</a:t>
            </a:r>
          </a:p>
          <a:p>
            <a:pPr algn="ctr">
              <a:lnSpc>
                <a:spcPct val="200000"/>
              </a:lnSpc>
              <a:defRPr/>
            </a:pPr>
            <a:r>
              <a:rPr lang="it-IT" sz="1400" dirty="0">
                <a:solidFill>
                  <a:srgbClr val="0C0C0C"/>
                </a:solidFill>
              </a:rPr>
              <a:t>La proporzione di acquirenti in Area 2 è circa del 31% in più rispetto ai clienti in Area 1</a:t>
            </a:r>
          </a:p>
          <a:p>
            <a:pPr algn="ctr">
              <a:lnSpc>
                <a:spcPct val="200000"/>
              </a:lnSpc>
              <a:defRPr/>
            </a:pPr>
            <a:r>
              <a:rPr lang="it-IT" sz="1400" dirty="0">
                <a:solidFill>
                  <a:srgbClr val="0C0C0C"/>
                </a:solidFill>
              </a:rPr>
              <a:t>Se devo scegliere dove proporre il prodotto sceglierò?</a:t>
            </a:r>
          </a:p>
          <a:p>
            <a:pPr algn="ctr">
              <a:lnSpc>
                <a:spcPct val="200000"/>
              </a:lnSpc>
              <a:defRPr/>
            </a:pPr>
            <a:r>
              <a:rPr lang="it-IT" sz="1400" dirty="0">
                <a:solidFill>
                  <a:srgbClr val="0C0C0C"/>
                </a:solidFill>
              </a:rPr>
              <a:t>Quindi possiamo dire che l’appartenenza ad un’Area piuttosto che ad un’altra influenza la propensione ad acquistare</a:t>
            </a:r>
          </a:p>
          <a:p>
            <a:pPr algn="ctr">
              <a:lnSpc>
                <a:spcPct val="200000"/>
              </a:lnSpc>
              <a:defRPr/>
            </a:pPr>
            <a:endParaRPr lang="it-IT" sz="1400" dirty="0">
              <a:solidFill>
                <a:srgbClr val="0C0C0C"/>
              </a:solidFill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30436"/>
              </p:ext>
            </p:extLst>
          </p:nvPr>
        </p:nvGraphicFramePr>
        <p:xfrm>
          <a:off x="123825" y="862956"/>
          <a:ext cx="3095535" cy="10069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463"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Area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Comprato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Non Comprato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Totale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69"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Area 1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950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250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1200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98"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Area 2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250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50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 300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98">
                <a:tc>
                  <a:txBody>
                    <a:bodyPr/>
                    <a:lstStyle/>
                    <a:p>
                      <a:pPr algn="ctr"/>
                      <a:endParaRPr lang="it-IT" sz="700" dirty="0"/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1200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300</a:t>
                      </a:r>
                    </a:p>
                  </a:txBody>
                  <a:tcPr marL="91417" marR="914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dirty="0"/>
                        <a:t>1500</a:t>
                      </a:r>
                    </a:p>
                  </a:txBody>
                  <a:tcPr marL="91417" marR="914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Logit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9"/>
              <p:cNvSpPr>
                <a:spLocks noChangeArrowheads="1"/>
              </p:cNvSpPr>
              <p:nvPr/>
            </p:nvSpPr>
            <p:spPr bwMode="auto">
              <a:xfrm>
                <a:off x="220663" y="1039813"/>
                <a:ext cx="9477375" cy="4716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Abbiamo visto la definizione di </a:t>
                </a: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odds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come il rapporto tra la probabilità di successo (p) e la probabilità di Non successo (q)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endParaRPr lang="it-IT" sz="1600" b="1" dirty="0">
                  <a:solidFill>
                    <a:srgbClr val="0C0C0C"/>
                  </a:solidFill>
                  <a:latin typeface="+mn-lt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Odds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𝑉𝑖𝑛𝑐𝑒𝑟𝑒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𝑁𝑜𝑛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𝑉𝑖𝑛𝑐𝑒𝑟𝑒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1600" i="1" dirty="0">
                    <a:solidFill>
                      <a:srgbClr val="0C0C0C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it-IT" sz="16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it-IT" sz="1600" i="1" dirty="0">
                  <a:solidFill>
                    <a:srgbClr val="0C0C0C"/>
                  </a:solidFill>
                  <a:latin typeface="+mn-lt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Il logaritmo naturale, definito </a:t>
                </a:r>
                <a:r>
                  <a:rPr lang="it-IT" sz="1600" b="1" dirty="0" err="1">
                    <a:solidFill>
                      <a:srgbClr val="0C0C0C"/>
                    </a:solidFill>
                    <a:latin typeface="+mn-lt"/>
                  </a:rPr>
                  <a:t>Logit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,</a:t>
                </a:r>
                <a:r>
                  <a:rPr lang="it-IT" sz="1600" b="1" dirty="0">
                    <a:solidFill>
                      <a:srgbClr val="0C0C0C"/>
                    </a:solidFill>
                    <a:latin typeface="+mn-lt"/>
                  </a:rPr>
                  <a:t> 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ha una serie di proprietà derivanti da quelle che abbiamo visto per l’</a:t>
                </a: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odds</a:t>
                </a: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Se </a:t>
                </a: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odds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=1, probabilità di successo e di insuccesso sono uguali,	</a:t>
                </a: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logit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= log(1) = 0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Se </a:t>
                </a: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odds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&gt;1, probabilità di successo &gt; di insuccesso, 		</a:t>
                </a: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logit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=log(&gt;1)= &gt;0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Se </a:t>
                </a: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odds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&lt;1, probabilità di successo &lt; di insuccesso,		</a:t>
                </a: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logit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=log(&lt;1)= &lt;0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La trasformazione non ha senso se p=0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  <a:defRPr/>
                </a:pPr>
                <a:endParaRPr lang="it-IT" sz="1600" b="1" dirty="0">
                  <a:solidFill>
                    <a:srgbClr val="0C0C0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663" y="1039813"/>
                <a:ext cx="9477375" cy="4716484"/>
              </a:xfrm>
              <a:prstGeom prst="rect">
                <a:avLst/>
              </a:prstGeom>
              <a:blipFill>
                <a:blip r:embed="rId2"/>
                <a:stretch>
                  <a:fillRect l="-322" t="-388" r="-7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it-IT" altLang="it-IT" dirty="0"/>
              <a:t>I modelli Logistici: la regressione Logistica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8940" y="946782"/>
            <a:ext cx="930402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Vediamo come i concetti di </a:t>
            </a:r>
            <a:r>
              <a:rPr lang="it-IT" sz="1600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e </a:t>
            </a:r>
            <a:r>
              <a:rPr lang="it-IT" sz="1600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ratio possono aiutare nel caso in cui si voglia analizzare la relazione tra una variabile dipendente DISCRETA e un insieme di variabili indipendenti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it-IT" sz="1600" dirty="0">
              <a:solidFill>
                <a:srgbClr val="0C0C0C"/>
              </a:solidFill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Consideriamo l’equazione base di un modello lineare : </a:t>
            </a:r>
            <a:r>
              <a:rPr lang="it-IT" altLang="it-IT" sz="1600" dirty="0">
                <a:solidFill>
                  <a:srgbClr val="333333"/>
                </a:solidFill>
                <a:latin typeface="+mn-lt"/>
              </a:rPr>
              <a:t>g(E(y)) = α + βx1 + γx2</a:t>
            </a:r>
            <a:r>
              <a:rPr lang="it-IT" altLang="it-IT" sz="1600" dirty="0">
                <a:latin typeface="+mn-lt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it-IT" altLang="it-IT" sz="1600" dirty="0"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E(Y) = valore atteso (previsto) della variabile dipendete in funzione dei valori delle variabili indipendenti X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it-IT" sz="1600" dirty="0">
              <a:solidFill>
                <a:srgbClr val="0C0C0C"/>
              </a:solidFill>
              <a:latin typeface="+mn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Nel caso della regressione logistica NON dobbiamo stimare il valore atteso della Y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ma la 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probabilità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che un determinato evento si verifichi o meno,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quindi g(y), deve avere due caratteristiche fondamentali, proprie della probabilità: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	deve essere positiva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	non può assumere valori maggiori di 1</a:t>
            </a:r>
            <a:endParaRPr lang="it-IT" sz="1600" b="1" dirty="0">
              <a:solidFill>
                <a:srgbClr val="0C0C0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102358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it-IT" altLang="it-IT" dirty="0"/>
              <a:t>I modelli Logistici: la regressione Logistica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215900" y="946782"/>
                <a:ext cx="9324340" cy="5181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it-IT" altLang="it-IT" sz="1400" dirty="0">
                    <a:solidFill>
                      <a:srgbClr val="333333"/>
                    </a:solidFill>
                    <a:latin typeface="+mn-lt"/>
                  </a:rPr>
                  <a:t>Per esempio cui vogliamo stimare la probabilità che un cliente riacquisti in funzione della sua </a:t>
                </a:r>
                <a:r>
                  <a:rPr lang="it-IT" altLang="it-IT" sz="1400" dirty="0" err="1">
                    <a:solidFill>
                      <a:srgbClr val="333333"/>
                    </a:solidFill>
                    <a:latin typeface="+mn-lt"/>
                  </a:rPr>
                  <a:t>eta</a:t>
                </a:r>
                <a:r>
                  <a:rPr lang="it-IT" altLang="it-IT" sz="1400" dirty="0">
                    <a:solidFill>
                      <a:srgbClr val="333333"/>
                    </a:solidFill>
                    <a:latin typeface="+mn-lt"/>
                  </a:rPr>
                  <a:t> 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it-IT" altLang="it-IT" sz="1400" dirty="0">
                    <a:solidFill>
                      <a:srgbClr val="333333"/>
                    </a:solidFill>
                    <a:latin typeface="+mn-lt"/>
                  </a:rPr>
                  <a:t>y = βo + β(Età)  ---- (a)</a:t>
                </a:r>
                <a:r>
                  <a:rPr lang="it-IT" altLang="it-IT" sz="1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t-IT" altLang="it-IT" sz="1400" dirty="0">
                    <a:solidFill>
                      <a:srgbClr val="333333"/>
                    </a:solidFill>
                    <a:latin typeface="+mn-lt"/>
                  </a:rPr>
                  <a:t>Considerando l’esponenziale della (a):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it-IT" altLang="it-IT" sz="1400" dirty="0">
                    <a:solidFill>
                      <a:srgbClr val="333333"/>
                    </a:solidFill>
                    <a:latin typeface="+mn-lt"/>
                  </a:rPr>
                  <a:t>p = </a:t>
                </a:r>
                <a:r>
                  <a:rPr lang="it-IT" altLang="it-IT" sz="1400" dirty="0" err="1">
                    <a:solidFill>
                      <a:srgbClr val="333333"/>
                    </a:solidFill>
                    <a:latin typeface="+mn-lt"/>
                  </a:rPr>
                  <a:t>exp</a:t>
                </a:r>
                <a:r>
                  <a:rPr lang="it-IT" altLang="it-IT" sz="1400" dirty="0">
                    <a:solidFill>
                      <a:srgbClr val="333333"/>
                    </a:solidFill>
                    <a:latin typeface="+mn-lt"/>
                  </a:rPr>
                  <a:t>(</a:t>
                </a:r>
                <a:r>
                  <a:rPr lang="it-IT" altLang="it-IT" sz="1400" dirty="0">
                    <a:solidFill>
                      <a:srgbClr val="333333"/>
                    </a:solidFill>
                  </a:rPr>
                  <a:t>βo + β(Età)) = e^ (βo + β(Età))  ---- (b)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t-IT" altLang="it-IT" sz="1400" dirty="0">
                    <a:solidFill>
                      <a:srgbClr val="333333"/>
                    </a:solidFill>
                    <a:latin typeface="+mn-lt"/>
                  </a:rPr>
                  <a:t>Inoltre se dividiamo p per (p+1) soddisfiamo anche la seconda condizione per cui la probabilità non possa assumere valori maggiori di 1</a:t>
                </a:r>
              </a:p>
              <a:p>
                <a:pPr>
                  <a:lnSpc>
                    <a:spcPct val="150000"/>
                  </a:lnSpc>
                </a:pPr>
                <a:r>
                  <a:rPr lang="it-IT" altLang="it-IT" sz="1400" dirty="0">
                    <a:solidFill>
                      <a:srgbClr val="333333"/>
                    </a:solidFill>
                    <a:latin typeface="+mn-lt"/>
                  </a:rPr>
                  <a:t>			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14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^ (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βo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Et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à))</m:t>
                        </m:r>
                      </m:num>
                      <m:den>
                        <m:r>
                          <a:rPr lang="it-IT" altLang="it-IT" sz="1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^ (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βo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β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Et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à))</m:t>
                        </m:r>
                      </m:den>
                    </m:f>
                  </m:oMath>
                </a14:m>
                <a:r>
                  <a:rPr lang="it-IT" altLang="it-IT" sz="1400" dirty="0">
                    <a:solidFill>
                      <a:srgbClr val="333333"/>
                    </a:solidFill>
                    <a:latin typeface="+mn-lt"/>
                  </a:rPr>
                  <a:t>	</a:t>
                </a:r>
                <a:r>
                  <a:rPr lang="it-IT" altLang="it-IT" sz="1400" dirty="0">
                    <a:solidFill>
                      <a:srgbClr val="333333"/>
                    </a:solidFill>
                  </a:rPr>
                  <a:t> ---- (c)</a:t>
                </a:r>
                <a:endParaRPr lang="it-IT" altLang="it-IT" sz="1400" dirty="0">
                  <a:solidFill>
                    <a:srgbClr val="333333"/>
                  </a:solidFill>
                  <a:latin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it-IT" altLang="it-IT" sz="1600" dirty="0">
                    <a:latin typeface="+mn-lt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1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altLang="it-IT" sz="16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600" dirty="0">
                            <a:solidFill>
                              <a:srgbClr val="333333"/>
                            </a:solidFill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600" b="0" i="0" dirty="0" smtClean="0">
                            <a:solidFill>
                              <a:srgbClr val="333333"/>
                            </a:solidFill>
                          </a:rPr>
                          <m:t>y</m:t>
                        </m:r>
                      </m:num>
                      <m:den>
                        <m:r>
                          <a:rPr lang="it-IT" altLang="it-IT" sz="1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it-IT" altLang="it-IT" sz="16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600" dirty="0">
                            <a:solidFill>
                              <a:srgbClr val="333333"/>
                            </a:solidFill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600" b="0" i="0" dirty="0" smtClean="0">
                            <a:solidFill>
                              <a:srgbClr val="333333"/>
                            </a:solidFill>
                          </a:rPr>
                          <m:t>y</m:t>
                        </m:r>
                      </m:den>
                    </m:f>
                  </m:oMath>
                </a14:m>
                <a:r>
                  <a:rPr lang="it-IT" altLang="it-IT" sz="1600" dirty="0">
                    <a:latin typeface="+mn-lt"/>
                  </a:rPr>
                  <a:t> = </a:t>
                </a:r>
                <a:r>
                  <a:rPr lang="it-IT" altLang="it-IT" sz="1600" b="1" dirty="0">
                    <a:latin typeface="+mn-lt"/>
                  </a:rPr>
                  <a:t>Funzione </a:t>
                </a:r>
                <a:r>
                  <a:rPr lang="it-IT" altLang="it-IT" sz="1600" b="1" dirty="0" err="1">
                    <a:latin typeface="+mn-lt"/>
                  </a:rPr>
                  <a:t>Logit</a:t>
                </a:r>
                <a:r>
                  <a:rPr lang="it-IT" altLang="it-IT" sz="1600" dirty="0">
                    <a:latin typeface="+mn-lt"/>
                  </a:rPr>
                  <a:t> è la probabilità di Successo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it-IT" altLang="it-IT" sz="1400" dirty="0">
                    <a:latin typeface="+mn-lt"/>
                  </a:rPr>
                  <a:t>La probabilità di </a:t>
                </a:r>
                <a:r>
                  <a:rPr lang="it-IT" altLang="it-IT" sz="1400" b="1" dirty="0">
                    <a:latin typeface="+mn-lt"/>
                  </a:rPr>
                  <a:t>insuccesso</a:t>
                </a:r>
                <a:r>
                  <a:rPr lang="it-IT" altLang="it-IT" sz="1400" dirty="0">
                    <a:latin typeface="+mn-lt"/>
                  </a:rPr>
                  <a:t> è data da 1-p =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it-IT" altLang="it-IT" sz="1400" dirty="0">
                    <a:latin typeface="+mn-lt"/>
                  </a:rPr>
                  <a:t>q = 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1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y</m:t>
                        </m:r>
                      </m:num>
                      <m:den>
                        <m:r>
                          <a:rPr lang="it-IT" altLang="it-IT" sz="1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y</m:t>
                        </m:r>
                      </m:den>
                    </m:f>
                  </m:oMath>
                </a14:m>
                <a:endParaRPr lang="it-IT" altLang="it-IT" sz="14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altLang="it-IT" sz="1400" dirty="0">
                    <a:latin typeface="+mn-lt"/>
                  </a:rPr>
                  <a:t>Il rapporto (</a:t>
                </a:r>
                <a:r>
                  <a:rPr lang="it-IT" altLang="it-IT" sz="1400" dirty="0" err="1">
                    <a:latin typeface="+mn-lt"/>
                  </a:rPr>
                  <a:t>odds</a:t>
                </a:r>
                <a:r>
                  <a:rPr lang="it-IT" altLang="it-IT" sz="1400" dirty="0">
                    <a:latin typeface="+mn-lt"/>
                  </a:rPr>
                  <a:t>) è quindi </a:t>
                </a:r>
                <a:r>
                  <a:rPr lang="it-IT" altLang="it-IT" sz="1400" dirty="0"/>
                  <a:t>p/(1-p) </a:t>
                </a:r>
                <a:r>
                  <a:rPr lang="it-IT" altLang="it-IT" sz="14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1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y</m:t>
                        </m:r>
                      </m:num>
                      <m:den>
                        <m:r>
                          <a:rPr lang="it-IT" altLang="it-IT" sz="1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y</m:t>
                        </m:r>
                      </m:den>
                    </m:f>
                  </m:oMath>
                </a14:m>
                <a:r>
                  <a:rPr lang="it-IT" altLang="it-IT" sz="1400" dirty="0">
                    <a:latin typeface="+mn-lt"/>
                  </a:rPr>
                  <a:t>/(1-</a:t>
                </a:r>
                <a:r>
                  <a:rPr lang="it-IT" altLang="it-IT" sz="1400" dirty="0">
                    <a:solidFill>
                      <a:srgbClr val="333333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1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y</m:t>
                        </m:r>
                      </m:num>
                      <m:den>
                        <m:r>
                          <a:rPr lang="it-IT" altLang="it-IT" sz="1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400" dirty="0">
                            <a:solidFill>
                              <a:srgbClr val="333333"/>
                            </a:solidFill>
                          </a:rPr>
                          <m:t>y</m:t>
                        </m:r>
                      </m:den>
                    </m:f>
                  </m:oMath>
                </a14:m>
                <a:r>
                  <a:rPr lang="it-IT" altLang="it-IT" sz="1400" dirty="0">
                    <a:latin typeface="+mn-lt"/>
                  </a:rPr>
                  <a:t>)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it-IT" altLang="it-IT" sz="1400" dirty="0">
                        <a:solidFill>
                          <a:srgbClr val="333333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it-IT" altLang="it-IT" sz="1400" dirty="0">
                        <a:solidFill>
                          <a:srgbClr val="333333"/>
                        </a:solidFill>
                      </a:rPr>
                      <m:t>^ </m:t>
                    </m:r>
                    <m:r>
                      <m:rPr>
                        <m:nor/>
                      </m:rPr>
                      <a:rPr lang="it-IT" altLang="it-IT" sz="1400" dirty="0">
                        <a:solidFill>
                          <a:srgbClr val="333333"/>
                        </a:solidFill>
                      </a:rPr>
                      <m:t>y</m:t>
                    </m:r>
                  </m:oMath>
                </a14:m>
                <a:endParaRPr lang="it-IT" sz="1400" b="1" dirty="0">
                  <a:solidFill>
                    <a:srgbClr val="0C0C0C"/>
                  </a:solidFill>
                  <a:latin typeface="+mn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it-IT" sz="1400" b="1" dirty="0">
                    <a:solidFill>
                      <a:srgbClr val="0C0C0C"/>
                    </a:solidFill>
                    <a:latin typeface="+mn-lt"/>
                  </a:rPr>
                  <a:t>Trasformando con la funzione logaritmica = log(p/(1-p)) = y = </a:t>
                </a:r>
                <a:r>
                  <a:rPr lang="it-IT" altLang="it-IT" sz="1400" b="1" dirty="0">
                    <a:solidFill>
                      <a:srgbClr val="333333"/>
                    </a:solidFill>
                  </a:rPr>
                  <a:t>βo + β(Età) </a:t>
                </a:r>
                <a:endParaRPr lang="it-IT" sz="1400" b="1" dirty="0">
                  <a:solidFill>
                    <a:srgbClr val="0C0C0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946782"/>
                <a:ext cx="9324340" cy="5181098"/>
              </a:xfrm>
              <a:prstGeom prst="rect">
                <a:avLst/>
              </a:prstGeom>
              <a:blipFill>
                <a:blip r:embed="rId2"/>
                <a:stretch>
                  <a:fillRect l="-196" r="-1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35208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it-IT" altLang="it-IT" dirty="0"/>
              <a:t>I modelli Logistici: la regressione Logistica</a:t>
            </a:r>
            <a:endParaRPr lang="en-US" alt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245027" y="844496"/>
                <a:ext cx="9410701" cy="3331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endParaRPr lang="it-IT" sz="1600" i="1" dirty="0">
                  <a:solidFill>
                    <a:srgbClr val="0C0C0C"/>
                  </a:solidFill>
                  <a:latin typeface="+mn-lt"/>
                </a:endParaRPr>
              </a:p>
              <a:p>
                <a:pPr algn="ctr"/>
                <a:r>
                  <a:rPr lang="it-IT" sz="1600" dirty="0">
                    <a:solidFill>
                      <a:srgbClr val="0C0C0C"/>
                    </a:solidFill>
                  </a:rPr>
                  <a:t>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è definito </a:t>
                </a:r>
                <a:r>
                  <a:rPr lang="it-IT" sz="1600" b="1" dirty="0">
                    <a:solidFill>
                      <a:srgbClr val="0C0C0C"/>
                    </a:solidFill>
                    <a:latin typeface="+mn-lt"/>
                  </a:rPr>
                  <a:t>trasformazione logistica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o più semplicemente </a:t>
                </a:r>
                <a:r>
                  <a:rPr lang="it-IT" sz="1600" b="1" dirty="0" err="1">
                    <a:solidFill>
                      <a:srgbClr val="0C0C0C"/>
                    </a:solidFill>
                    <a:latin typeface="+mn-lt"/>
                  </a:rPr>
                  <a:t>Logit</a:t>
                </a:r>
                <a:endParaRPr lang="it-IT" sz="1600" b="1" dirty="0">
                  <a:solidFill>
                    <a:srgbClr val="0C0C0C"/>
                  </a:solidFill>
                  <a:latin typeface="+mn-lt"/>
                </a:endParaRPr>
              </a:p>
              <a:p>
                <a:pPr algn="just"/>
                <a:endParaRPr lang="it-IT" sz="1600" b="1" dirty="0">
                  <a:solidFill>
                    <a:srgbClr val="0C0C0C"/>
                  </a:solidFill>
                  <a:latin typeface="+mn-lt"/>
                </a:endParaRPr>
              </a:p>
              <a:p>
                <a:pPr algn="just"/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In questo modo otteniamo il </a:t>
                </a:r>
                <a:r>
                  <a:rPr lang="it-IT" sz="1600" b="1" dirty="0">
                    <a:solidFill>
                      <a:srgbClr val="0C0C0C"/>
                    </a:solidFill>
                    <a:latin typeface="+mn-lt"/>
                  </a:rPr>
                  <a:t>modello di regressione logistica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:</a:t>
                </a:r>
              </a:p>
              <a:p>
                <a:pPr algn="just"/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 algn="ctr"/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Logit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[P(y=1)] =  α + βx</a:t>
                </a:r>
              </a:p>
              <a:p>
                <a:pPr algn="ctr"/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Il </a:t>
                </a:r>
                <a:r>
                  <a:rPr lang="it-IT" sz="1600" dirty="0" err="1">
                    <a:solidFill>
                      <a:srgbClr val="0C0C0C"/>
                    </a:solidFill>
                    <a:latin typeface="+mn-lt"/>
                  </a:rPr>
                  <a:t>logit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[P(y = 1)] varia linearmente in funzione di X oltre l’intervallo [0, 1], mentre la [P(y = 1)] varia seguendo la funzione logistica entro l’intervallo [0, 1]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Il valore di β indica se la [P(y = 1)] cresce (β &gt; 0) o decresce (β &lt; 0) al crescere di X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Nelle due curve del grafico, la (2) ha un |β| più grande di quello della curva (1)</a:t>
                </a:r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7" y="844496"/>
                <a:ext cx="9410701" cy="3331489"/>
              </a:xfrm>
              <a:prstGeom prst="rect">
                <a:avLst/>
              </a:prstGeom>
              <a:blipFill>
                <a:blip r:embed="rId2"/>
                <a:stretch>
                  <a:fillRect l="-324" b="-14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270" y="4366431"/>
            <a:ext cx="4793995" cy="20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893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it-IT" altLang="it-IT" dirty="0"/>
              <a:t>I modelli Logistici: la regressione Logistica</a:t>
            </a:r>
            <a:endParaRPr lang="en-US" alt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76200" y="895296"/>
                <a:ext cx="9410701" cy="3282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Ricapitolando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Dovevamo stimare la probabilità di un vento in funzione di n variabili indipendenti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Y = P(Y=1) = </a:t>
                </a:r>
                <a:r>
                  <a:rPr lang="it-IT" altLang="it-IT" sz="1600" dirty="0">
                    <a:solidFill>
                      <a:srgbClr val="333333"/>
                    </a:solidFill>
                    <a:latin typeface="+mn-lt"/>
                  </a:rPr>
                  <a:t>α + βx1 + γx2</a:t>
                </a:r>
                <a:r>
                  <a:rPr lang="it-IT" altLang="it-IT" sz="1600" dirty="0">
                    <a:latin typeface="+mn-lt"/>
                  </a:rPr>
                  <a:t> </a:t>
                </a: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Abbiamo ricavato la funzione </a:t>
                </a:r>
                <a:r>
                  <a:rPr lang="it-IT" sz="1600" b="1" dirty="0" err="1">
                    <a:solidFill>
                      <a:srgbClr val="0C0C0C"/>
                    </a:solidFill>
                    <a:latin typeface="+mn-lt"/>
                  </a:rPr>
                  <a:t>Logit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per cui 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18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altLang="it-IT" sz="1800" dirty="0">
                            <a:solidFill>
                              <a:srgbClr val="333333"/>
                            </a:solidFill>
                            <a:latin typeface="+mn-l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800" dirty="0">
                            <a:solidFill>
                              <a:srgbClr val="333333"/>
                            </a:solidFill>
                            <a:latin typeface="+mn-lt"/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800" dirty="0">
                            <a:solidFill>
                              <a:srgbClr val="333333"/>
                            </a:solidFill>
                            <a:latin typeface="+mn-lt"/>
                          </a:rPr>
                          <m:t>y</m:t>
                        </m:r>
                      </m:num>
                      <m:den>
                        <m:r>
                          <a:rPr lang="it-IT" altLang="it-IT" sz="18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nor/>
                          </m:rPr>
                          <a:rPr lang="it-IT" altLang="it-IT" sz="1800" dirty="0">
                            <a:solidFill>
                              <a:srgbClr val="333333"/>
                            </a:solidFill>
                            <a:latin typeface="+mn-lt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it-IT" altLang="it-IT" sz="1800" dirty="0">
                            <a:solidFill>
                              <a:srgbClr val="333333"/>
                            </a:solidFill>
                            <a:latin typeface="+mn-lt"/>
                          </a:rPr>
                          <m:t>^ </m:t>
                        </m:r>
                        <m:r>
                          <m:rPr>
                            <m:nor/>
                          </m:rPr>
                          <a:rPr lang="it-IT" altLang="it-IT" sz="1800" dirty="0">
                            <a:solidFill>
                              <a:srgbClr val="333333"/>
                            </a:solidFill>
                            <a:latin typeface="+mn-lt"/>
                          </a:rPr>
                          <m:t>y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18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altLang="it-IT" sz="1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180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βx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1 + 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γx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altLang="it-IT" sz="18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it-IT" altLang="it-IT" sz="18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18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 + 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βx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1 + 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γx</m:t>
                            </m:r>
                            <m:r>
                              <m:rPr>
                                <m:nor/>
                              </m:rPr>
                              <a:rPr lang="it-IT" altLang="it-IT" sz="1800" dirty="0">
                                <a:solidFill>
                                  <a:srgbClr val="333333"/>
                                </a:solidFill>
                                <a:latin typeface="+mn-lt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895296"/>
                <a:ext cx="9410701" cy="3282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99566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4013"/>
            <a:ext cx="8382000" cy="3127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</a:t>
            </a:r>
            <a:r>
              <a:rPr lang="en-US" altLang="it-IT" dirty="0" err="1"/>
              <a:t>il</a:t>
            </a:r>
            <a:r>
              <a:rPr lang="en-US" altLang="it-IT" dirty="0"/>
              <a:t> </a:t>
            </a:r>
            <a:r>
              <a:rPr lang="en-US" altLang="it-IT" dirty="0" err="1"/>
              <a:t>parametro</a:t>
            </a:r>
            <a:r>
              <a:rPr lang="it-IT" altLang="it-IT" sz="2400" dirty="0"/>
              <a:t> β</a:t>
            </a:r>
            <a:endParaRPr lang="en-US" altLang="it-IT" dirty="0"/>
          </a:p>
        </p:txBody>
      </p:sp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220663" y="917262"/>
            <a:ext cx="9551987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600" b="1" dirty="0"/>
              <a:t>Il parametro β</a:t>
            </a:r>
          </a:p>
          <a:p>
            <a:pPr marL="2714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600" dirty="0"/>
              <a:t>Il valore di β, in analogia la modello di regressione tradizionale</a:t>
            </a:r>
          </a:p>
          <a:p>
            <a:pPr marL="271463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600" dirty="0"/>
              <a:t>misura l‘impatto, il legame tra la variabile indipendente e la variabile dipendente	</a:t>
            </a:r>
          </a:p>
          <a:p>
            <a:pPr marL="271463"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600" dirty="0"/>
              <a:t>la probabilità di successo cresce quando β &gt; 0 </a:t>
            </a:r>
          </a:p>
          <a:p>
            <a:pPr marL="271463"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600" dirty="0"/>
              <a:t>o decresce quando β &lt; 0 al crescere di X </a:t>
            </a:r>
          </a:p>
          <a:p>
            <a:pPr marL="271463" algn="ctr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sz="1600" dirty="0"/>
              <a:t>Le stime dei parametri α e β sono ottenute applicando il </a:t>
            </a:r>
            <a:r>
              <a:rPr lang="it-IT" sz="1600" b="1" dirty="0"/>
              <a:t>Metodo della Massima Verosimiglianza</a:t>
            </a:r>
            <a:r>
              <a:rPr lang="it-IT" sz="1600" dirty="0"/>
              <a:t> vale a dire i valori che massimizzano la probabilità di ottenere il valore dato</a:t>
            </a:r>
          </a:p>
        </p:txBody>
      </p:sp>
    </p:spTree>
    <p:extLst>
      <p:ext uri="{BB962C8B-B14F-4D97-AF65-F5344CB8AC3E}">
        <p14:creationId xmlns:p14="http://schemas.microsoft.com/office/powerpoint/2010/main" val="209660801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4013"/>
            <a:ext cx="8382000" cy="3127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</a:t>
            </a:r>
            <a:r>
              <a:rPr lang="en-US" altLang="it-IT" dirty="0" err="1"/>
              <a:t>il</a:t>
            </a:r>
            <a:r>
              <a:rPr lang="en-US" altLang="it-IT" dirty="0"/>
              <a:t> </a:t>
            </a:r>
            <a:r>
              <a:rPr lang="en-US" altLang="it-IT" dirty="0" err="1"/>
              <a:t>parametro</a:t>
            </a:r>
            <a:r>
              <a:rPr lang="it-IT" altLang="it-IT" sz="2400" dirty="0"/>
              <a:t> β</a:t>
            </a:r>
            <a:endParaRPr lang="en-US" altLang="it-IT" dirty="0"/>
          </a:p>
        </p:txBody>
      </p:sp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220663" y="917262"/>
            <a:ext cx="9551987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b="1" dirty="0"/>
              <a:t>Il parametro β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b="1" dirty="0">
                <a:solidFill>
                  <a:srgbClr val="0C0C0C"/>
                </a:solidFill>
              </a:rPr>
              <a:t>Un’altra caratteristica….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quando P(y = 1) = 0.50, 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che significa 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probabilità di insuccesso = probabilità di insuccesso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quindi </a:t>
            </a:r>
            <a:r>
              <a:rPr lang="it-IT" sz="1600" i="1" dirty="0" err="1"/>
              <a:t>odds</a:t>
            </a:r>
            <a:r>
              <a:rPr lang="it-IT" sz="1600" i="1" dirty="0"/>
              <a:t> ratio, P(y = 1)/[1 − P(y = 1)] è 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= 1 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quindi il suo logaritmo è 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= 0 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quindi 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log(</a:t>
            </a:r>
            <a:r>
              <a:rPr lang="it-IT" sz="1600" i="1" dirty="0" err="1"/>
              <a:t>odds</a:t>
            </a:r>
            <a:r>
              <a:rPr lang="it-IT" sz="1600" i="1" dirty="0"/>
              <a:t> ratio) = α + βx, = 0 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i="1" dirty="0"/>
              <a:t>risolvendo per x otteniamo il valore x per il quale P(y = 1) = 0.50 vale a dire quando x = −α/β</a:t>
            </a:r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endParaRPr lang="it-IT" sz="1600" i="1" dirty="0"/>
          </a:p>
          <a:p>
            <a:pPr marL="271463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it-IT" sz="1600" b="1" dirty="0"/>
              <a:t>In questo modo, conoscendo </a:t>
            </a:r>
            <a:r>
              <a:rPr lang="it-IT" sz="1600" i="1" dirty="0"/>
              <a:t>α e β, </a:t>
            </a:r>
            <a:r>
              <a:rPr lang="it-IT" sz="1600" b="1" dirty="0"/>
              <a:t>determiniamo il valore di X per il quale la probabilità di successo eguaglia quella di insuccesso</a:t>
            </a:r>
            <a:endParaRPr lang="it-IT" sz="1600" b="1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1651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/>
              <a:t>Premessa : modelli Regressivi</a:t>
            </a:r>
          </a:p>
        </p:txBody>
      </p:sp>
      <p:sp>
        <p:nvSpPr>
          <p:cNvPr id="24" name="Rettangolo 9"/>
          <p:cNvSpPr>
            <a:spLocks noChangeArrowheads="1"/>
          </p:cNvSpPr>
          <p:nvPr/>
        </p:nvSpPr>
        <p:spPr bwMode="auto">
          <a:xfrm>
            <a:off x="308586" y="948690"/>
            <a:ext cx="942975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L’analisi di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regressione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è una tecnica per la modellizzazione e l’analisi dei dati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Nell’immagine vediamo un insieme di dati «approssimati» (</a:t>
            </a:r>
            <a:r>
              <a:rPr lang="it-IT" sz="1400" dirty="0" err="1">
                <a:solidFill>
                  <a:srgbClr val="0C0C0C"/>
                </a:solidFill>
                <a:latin typeface="+mn-lt"/>
              </a:rPr>
              <a:t>fit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) da un modello,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obiettivo è trovare un modello che minimizzi la differenza tra i valori stimati e i valori reali </a:t>
            </a:r>
          </a:p>
          <a:p>
            <a:pPr algn="ctr">
              <a:lnSpc>
                <a:spcPct val="150000"/>
              </a:lnSpc>
              <a:defRPr/>
            </a:pPr>
            <a:endParaRPr lang="it-IT" sz="1400" b="1" u="sng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endParaRPr lang="it-IT" sz="1400" b="1" u="sng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endParaRPr lang="it-IT" sz="1400" b="1" u="sng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endParaRPr lang="it-IT" sz="1400" b="1" u="sng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endParaRPr lang="it-IT" sz="1400" b="1" u="sng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endParaRPr lang="it-IT" sz="1400" b="1" u="sng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endParaRPr lang="it-IT" sz="1400" b="1" u="sng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endParaRPr lang="it-IT" sz="1400" b="1" u="sng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In generale i modelli regressivi misurano la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relazione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tra una variabile dipendente ed un insieme di variabili indipendenti</a:t>
            </a:r>
          </a:p>
          <a:p>
            <a:pPr algn="ctr">
              <a:lnSpc>
                <a:spcPct val="150000"/>
              </a:lnSpc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I principali vantaggi legati ai modelli di regressione sono: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poter identificare la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relazione significativa 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tra variabile dipendente e variabile indipendente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quantificare, pesare, valutare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l’impatto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delle variabili indipendenti sulla variabile dipendente</a:t>
            </a:r>
            <a:endParaRPr lang="it-IT" sz="1400" b="1" u="sng" dirty="0">
              <a:solidFill>
                <a:srgbClr val="0C0C0C"/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24" y="2062207"/>
            <a:ext cx="5561624" cy="22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7965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 err="1"/>
              <a:t>Regressione</a:t>
            </a:r>
            <a:r>
              <a:rPr lang="en-US" altLang="it-IT" dirty="0"/>
              <a:t> </a:t>
            </a:r>
            <a:r>
              <a:rPr lang="en-US" altLang="it-IT" dirty="0" err="1"/>
              <a:t>Logistica</a:t>
            </a:r>
            <a:r>
              <a:rPr lang="en-US" altLang="it-IT" dirty="0"/>
              <a:t>: </a:t>
            </a:r>
            <a:r>
              <a:rPr lang="en-US" altLang="it-IT" dirty="0" err="1"/>
              <a:t>esempio</a:t>
            </a:r>
            <a:endParaRPr lang="en-US" altLang="it-IT" dirty="0"/>
          </a:p>
        </p:txBody>
      </p:sp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220663" y="1039813"/>
            <a:ext cx="9477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Si consideri un campione di n = 100 adulti selezionati casualmente in Italia.</a:t>
            </a:r>
          </a:p>
          <a:p>
            <a:pPr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Si è rilevato il reddito annuale (migliaia di euro) e se possedevano o meno una carta di credito</a:t>
            </a:r>
          </a:p>
          <a:p>
            <a:pPr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La variabile risposta è dicotomica (possesso CC: 1 = Si, 0 = No). </a:t>
            </a:r>
          </a:p>
          <a:p>
            <a:pPr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Il predittore è quantitativo continuo (il reddito annuale)</a:t>
            </a:r>
          </a:p>
          <a:p>
            <a:pPr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A ciascun livello di reddito (X), si può calcolare la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probabilità di possedere una CC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, attraverso il rapporto tra i soggetti che posseggono una CC e il totale soggetti con quel livello di reddito</a:t>
            </a:r>
          </a:p>
        </p:txBody>
      </p:sp>
      <p:sp>
        <p:nvSpPr>
          <p:cNvPr id="20484" name="Rettangolo 1"/>
          <p:cNvSpPr>
            <a:spLocks noChangeArrowheads="1"/>
          </p:cNvSpPr>
          <p:nvPr/>
        </p:nvSpPr>
        <p:spPr bwMode="auto">
          <a:xfrm>
            <a:off x="292099" y="6121400"/>
            <a:ext cx="764388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it-IT" altLang="it-IT" sz="1050" dirty="0">
                <a:solidFill>
                  <a:srgbClr val="0C0C0C"/>
                </a:solidFill>
              </a:rPr>
              <a:t>Fonte: Si ringrazia R. </a:t>
            </a:r>
            <a:r>
              <a:rPr lang="it-IT" altLang="it-IT" sz="1050" dirty="0" err="1">
                <a:solidFill>
                  <a:srgbClr val="0C0C0C"/>
                </a:solidFill>
              </a:rPr>
              <a:t>Piccarreta</a:t>
            </a:r>
            <a:r>
              <a:rPr lang="it-IT" altLang="it-IT" sz="1050" dirty="0">
                <a:solidFill>
                  <a:srgbClr val="0C0C0C"/>
                </a:solidFill>
              </a:rPr>
              <a:t>, Università Bocconi, Milano e Nicola Tedesco, Università di Cagliari</a:t>
            </a:r>
            <a:endParaRPr lang="it-IT" altLang="it-IT" sz="1100" dirty="0"/>
          </a:p>
        </p:txBody>
      </p:sp>
      <p:pic>
        <p:nvPicPr>
          <p:cNvPr id="2048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37" y="3457576"/>
            <a:ext cx="8033291" cy="242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9094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 err="1"/>
              <a:t>Regressione</a:t>
            </a:r>
            <a:r>
              <a:rPr lang="en-US" altLang="it-IT" dirty="0"/>
              <a:t> </a:t>
            </a:r>
            <a:r>
              <a:rPr lang="en-US" altLang="it-IT" dirty="0" err="1"/>
              <a:t>Logistica</a:t>
            </a:r>
            <a:r>
              <a:rPr lang="en-US" altLang="it-IT" dirty="0"/>
              <a:t>: </a:t>
            </a:r>
            <a:r>
              <a:rPr lang="en-US" altLang="it-IT" dirty="0" err="1"/>
              <a:t>esempio</a:t>
            </a:r>
            <a:endParaRPr lang="en-US" altLang="it-IT" dirty="0"/>
          </a:p>
        </p:txBody>
      </p:sp>
      <p:sp>
        <p:nvSpPr>
          <p:cNvPr id="8" name="Rettangolo 9"/>
          <p:cNvSpPr>
            <a:spLocks noChangeArrowheads="1"/>
          </p:cNvSpPr>
          <p:nvPr/>
        </p:nvSpPr>
        <p:spPr bwMode="auto">
          <a:xfrm>
            <a:off x="209006" y="978150"/>
            <a:ext cx="91503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Il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modello stimato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</a:t>
            </a:r>
            <a:r>
              <a:rPr lang="it-IT" sz="1400" dirty="0" err="1">
                <a:solidFill>
                  <a:srgbClr val="0C0C0C"/>
                </a:solidFill>
                <a:latin typeface="+mn-lt"/>
              </a:rPr>
              <a:t>logt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(p(y=1)) ha fornito i seguenti parametri = -3.518 + 0.105X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il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valore </a:t>
            </a:r>
            <a:r>
              <a:rPr lang="it-IT" sz="1400" b="1" dirty="0">
                <a:solidFill>
                  <a:srgbClr val="0C0C0C"/>
                </a:solidFill>
              </a:rPr>
              <a:t>β</a:t>
            </a:r>
            <a:r>
              <a:rPr lang="it-IT" sz="1400" dirty="0">
                <a:solidFill>
                  <a:srgbClr val="0C0C0C"/>
                </a:solidFill>
              </a:rPr>
              <a:t> = 0.105 &gt; 0 indica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dirty="0">
                <a:solidFill>
                  <a:srgbClr val="0C0C0C"/>
                </a:solidFill>
              </a:rPr>
              <a:t>al crescere del reddito Annuale cresce la probabilità di avere una Carta di Credito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dirty="0">
                <a:solidFill>
                  <a:srgbClr val="0C0C0C"/>
                </a:solidFill>
              </a:rPr>
              <a:t>Qual è il livello di reddito sopra il quale la </a:t>
            </a:r>
            <a:r>
              <a:rPr lang="it-IT" sz="1400" dirty="0" err="1">
                <a:solidFill>
                  <a:srgbClr val="0C0C0C"/>
                </a:solidFill>
              </a:rPr>
              <a:t>probailità</a:t>
            </a:r>
            <a:r>
              <a:rPr lang="it-IT" sz="1400" dirty="0">
                <a:solidFill>
                  <a:srgbClr val="0C0C0C"/>
                </a:solidFill>
              </a:rPr>
              <a:t> di avere una CC è maggiore del 50%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dirty="0">
                <a:solidFill>
                  <a:srgbClr val="0C0C0C"/>
                </a:solidFill>
              </a:rPr>
              <a:t>Ricordando che l’</a:t>
            </a:r>
            <a:r>
              <a:rPr lang="it-IT" sz="1400" b="1" dirty="0">
                <a:solidFill>
                  <a:srgbClr val="0C0C0C"/>
                </a:solidFill>
              </a:rPr>
              <a:t>uguaglianza probabilità di successo/probabilità</a:t>
            </a:r>
            <a:r>
              <a:rPr lang="it-IT" sz="1400" dirty="0">
                <a:solidFill>
                  <a:srgbClr val="0C0C0C"/>
                </a:solidFill>
              </a:rPr>
              <a:t> di insuccesso si ha per -a/β,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dirty="0">
                <a:solidFill>
                  <a:srgbClr val="0C0C0C"/>
                </a:solidFill>
              </a:rPr>
              <a:t>otteniamo -3.518/0.105 = 33.5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400" dirty="0">
                <a:solidFill>
                  <a:srgbClr val="0C0C0C"/>
                </a:solidFill>
              </a:rPr>
              <a:t>quindi la probabilità di avere una CC per redditi superiori a </a:t>
            </a:r>
            <a:r>
              <a:rPr lang="it-IT" sz="1400" b="1" dirty="0">
                <a:solidFill>
                  <a:srgbClr val="0C0C0C"/>
                </a:solidFill>
              </a:rPr>
              <a:t>33.5</a:t>
            </a:r>
            <a:r>
              <a:rPr lang="it-IT" sz="1400" dirty="0">
                <a:solidFill>
                  <a:srgbClr val="0C0C0C"/>
                </a:solidFill>
              </a:rPr>
              <a:t> è superiore al 50% mentre è inferiore a 50% per redditi inferiori a tale soglia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1400" dirty="0">
                <a:solidFill>
                  <a:srgbClr val="0C0C0C"/>
                </a:solidFill>
              </a:rPr>
              <a:t>Proviamo a verificarlo dalla tabella</a:t>
            </a:r>
          </a:p>
        </p:txBody>
      </p:sp>
      <p:sp>
        <p:nvSpPr>
          <p:cNvPr id="13" name="Rettangolo 9"/>
          <p:cNvSpPr>
            <a:spLocks noChangeArrowheads="1"/>
          </p:cNvSpPr>
          <p:nvPr/>
        </p:nvSpPr>
        <p:spPr bwMode="auto">
          <a:xfrm>
            <a:off x="6946781" y="4158564"/>
            <a:ext cx="2551497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100" dirty="0">
                <a:solidFill>
                  <a:srgbClr val="0C0C0C"/>
                </a:solidFill>
                <a:latin typeface="+mn-lt"/>
              </a:rPr>
              <a:t>Abbiamo 81 persone con redditi fino a 33.5 migliaia di euro, di questi 18 (22%) hanno la carta di credito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100" dirty="0">
                <a:solidFill>
                  <a:srgbClr val="0C0C0C"/>
                </a:solidFill>
                <a:latin typeface="+mn-lt"/>
              </a:rPr>
              <a:t>La percentuale di possessori di carte di credito per redditi di almeno 34.000 euro è di oltre il 68% (13/19)</a:t>
            </a:r>
            <a:endParaRPr lang="it-IT" sz="1100" dirty="0">
              <a:solidFill>
                <a:srgbClr val="0C0C0C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0C6104E-CD6A-4A78-ABE6-9488134C9729}"/>
              </a:ext>
            </a:extLst>
          </p:cNvPr>
          <p:cNvGrpSpPr/>
          <p:nvPr/>
        </p:nvGrpSpPr>
        <p:grpSpPr>
          <a:xfrm>
            <a:off x="509047" y="4449450"/>
            <a:ext cx="6098368" cy="1695777"/>
            <a:chOff x="311195" y="3948544"/>
            <a:chExt cx="6871255" cy="2045856"/>
          </a:xfrm>
        </p:grpSpPr>
        <p:pic>
          <p:nvPicPr>
            <p:cNvPr id="12" name="Immagin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95" y="3948544"/>
              <a:ext cx="6775383" cy="2045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426720" y="4206240"/>
              <a:ext cx="4297680" cy="1788158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defTabSz="7620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7620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7620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7620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7620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75000"/>
                </a:lnSpc>
                <a:buClr>
                  <a:srgbClr val="006600"/>
                </a:buClr>
                <a:buFont typeface="Webdings" panose="05030102010509060703" pitchFamily="18" charset="2"/>
                <a:buNone/>
              </a:pPr>
              <a:endParaRPr lang="it-IT" altLang="it-IT"/>
            </a:p>
          </p:txBody>
        </p:sp>
        <p:sp>
          <p:nvSpPr>
            <p:cNvPr id="20" name="Rettangolo arrotondato 19"/>
            <p:cNvSpPr/>
            <p:nvPr/>
          </p:nvSpPr>
          <p:spPr bwMode="auto">
            <a:xfrm>
              <a:off x="5029200" y="4206240"/>
              <a:ext cx="2153250" cy="1788159"/>
            </a:xfrm>
            <a:prstGeom prst="roundRect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762000">
                <a:lnSpc>
                  <a:spcPct val="75000"/>
                </a:lnSpc>
                <a:buClr>
                  <a:srgbClr val="006600"/>
                </a:buClr>
                <a:buFont typeface="Webdings" pitchFamily="18" charset="2"/>
                <a:buNone/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1755317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 err="1"/>
              <a:t>Regressione</a:t>
            </a:r>
            <a:r>
              <a:rPr lang="en-US" altLang="it-IT" dirty="0"/>
              <a:t> </a:t>
            </a:r>
            <a:r>
              <a:rPr lang="en-US" altLang="it-IT" dirty="0" err="1"/>
              <a:t>Logistica</a:t>
            </a:r>
            <a:r>
              <a:rPr lang="en-US" altLang="it-IT" dirty="0"/>
              <a:t>: </a:t>
            </a:r>
            <a:r>
              <a:rPr lang="en-US" altLang="it-IT" dirty="0" err="1"/>
              <a:t>esempio</a:t>
            </a:r>
            <a:endParaRPr lang="en-US" alt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9"/>
              <p:cNvSpPr>
                <a:spLocks noChangeArrowheads="1"/>
              </p:cNvSpPr>
              <p:nvPr/>
            </p:nvSpPr>
            <p:spPr bwMode="auto">
              <a:xfrm>
                <a:off x="328613" y="919163"/>
                <a:ext cx="9301948" cy="5672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Torniamo ora alla probabilità iniziale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800" b="1" dirty="0">
                    <a:solidFill>
                      <a:srgbClr val="0C0C0C"/>
                    </a:solidFill>
                  </a:rPr>
                  <a:t>P(Y=1|X)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r>
                          <a:rPr lang="it-IT" sz="2000" b="1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2000" b="1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it-IT" sz="2000" b="1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800" b="1" dirty="0">
                    <a:solidFill>
                      <a:srgbClr val="0C0C0C"/>
                    </a:solidFill>
                    <a:latin typeface="+mn-lt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Conoscendo </a:t>
                </a:r>
                <a:r>
                  <a:rPr lang="el-GR" sz="1600" b="1" dirty="0">
                    <a:solidFill>
                      <a:srgbClr val="0C0C0C"/>
                    </a:solidFill>
                    <a:latin typeface="+mn-lt"/>
                  </a:rPr>
                  <a:t>α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e </a:t>
                </a:r>
                <a:r>
                  <a:rPr lang="el-GR" sz="1600" b="1" dirty="0">
                    <a:solidFill>
                      <a:srgbClr val="0C0C0C"/>
                    </a:solidFill>
                    <a:latin typeface="+mn-lt"/>
                  </a:rPr>
                  <a:t>β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possiamo ricavare la probabilità di successo per qualunque valore di X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Supponiamo un soggetto con reddito di 25 mila euro, quale è la probabilità che abbia una carta di credito?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Ricordando la stima </a:t>
                </a:r>
                <a:r>
                  <a:rPr lang="it-IT" sz="1600" dirty="0" err="1">
                    <a:solidFill>
                      <a:srgbClr val="0C0C0C"/>
                    </a:solidFill>
                  </a:rPr>
                  <a:t>logt</a:t>
                </a:r>
                <a:r>
                  <a:rPr lang="it-IT" sz="1600" dirty="0">
                    <a:solidFill>
                      <a:srgbClr val="0C0C0C"/>
                    </a:solidFill>
                  </a:rPr>
                  <a:t>(p(y=1)) = -3.518 + 0.105X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per cui </a:t>
                </a:r>
                <a:r>
                  <a:rPr lang="el-GR" sz="1600" b="1" dirty="0">
                    <a:solidFill>
                      <a:srgbClr val="0C0C0C"/>
                    </a:solidFill>
                  </a:rPr>
                  <a:t>α</a:t>
                </a:r>
                <a:r>
                  <a:rPr lang="it-IT" sz="1600" b="1" dirty="0">
                    <a:solidFill>
                      <a:srgbClr val="0C0C0C"/>
                    </a:solidFill>
                  </a:rPr>
                  <a:t>=-3.518</a:t>
                </a:r>
                <a:r>
                  <a:rPr lang="it-IT" sz="1600" dirty="0">
                    <a:solidFill>
                      <a:srgbClr val="0C0C0C"/>
                    </a:solidFill>
                  </a:rPr>
                  <a:t> e </a:t>
                </a:r>
                <a:r>
                  <a:rPr lang="el-GR" sz="1600" b="1" dirty="0">
                    <a:solidFill>
                      <a:srgbClr val="0C0C0C"/>
                    </a:solidFill>
                  </a:rPr>
                  <a:t>β</a:t>
                </a:r>
                <a:r>
                  <a:rPr lang="it-IT" sz="1600" b="1" dirty="0">
                    <a:solidFill>
                      <a:srgbClr val="0C0C0C"/>
                    </a:solidFill>
                  </a:rPr>
                  <a:t>=0.105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Ricaviamo: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P(Y=1)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800" b="0" i="1" smtClean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−3.52</m:t>
                            </m:r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1800" b="0" i="1" smtClean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0.105∗25</m:t>
                            </m:r>
                          </m:sup>
                        </m:sSup>
                      </m:num>
                      <m:den>
                        <m:r>
                          <a:rPr lang="it-IT" sz="18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−3.52</m:t>
                            </m:r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+0.105∗25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800" b="0" i="1" smtClean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−0.895</m:t>
                            </m:r>
                          </m:sup>
                        </m:sSup>
                      </m:num>
                      <m:den>
                        <m:r>
                          <a:rPr lang="it-IT" sz="18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1800" b="0" i="1" smtClean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−0.895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0.4086</m:t>
                        </m:r>
                      </m:num>
                      <m:den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1.40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= 0.28 = 28%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3" y="919163"/>
                <a:ext cx="9301948" cy="5672130"/>
              </a:xfrm>
              <a:prstGeom prst="rect">
                <a:avLst/>
              </a:prstGeom>
              <a:blipFill>
                <a:blip r:embed="rId2"/>
                <a:stretch>
                  <a:fillRect l="-393" r="-3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9408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9"/>
              <p:cNvSpPr>
                <a:spLocks noChangeArrowheads="1"/>
              </p:cNvSpPr>
              <p:nvPr/>
            </p:nvSpPr>
            <p:spPr bwMode="auto">
              <a:xfrm>
                <a:off x="177610" y="941161"/>
                <a:ext cx="9575989" cy="5484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Analizziamo meglio l’output fornito dal software e vediamo di meglio interpretare il valore </a:t>
                </a:r>
                <a:r>
                  <a:rPr lang="el-GR" sz="1600" dirty="0">
                    <a:solidFill>
                      <a:srgbClr val="0C0C0C"/>
                    </a:solidFill>
                    <a:latin typeface="+mn-lt"/>
                  </a:rPr>
                  <a:t>β</a:t>
                </a: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Rispetto al </a:t>
                </a:r>
                <a:r>
                  <a:rPr lang="it-IT" sz="1600" b="1" dirty="0">
                    <a:solidFill>
                      <a:srgbClr val="0C0C0C"/>
                    </a:solidFill>
                    <a:latin typeface="+mn-lt"/>
                  </a:rPr>
                  <a:t>modello lineare tradizionale lineare 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l’interpretazione del coefficiente </a:t>
                </a:r>
                <a:r>
                  <a:rPr lang="el-GR" sz="1600" dirty="0">
                    <a:solidFill>
                      <a:srgbClr val="0C0C0C"/>
                    </a:solidFill>
                  </a:rPr>
                  <a:t>β</a:t>
                </a:r>
                <a:r>
                  <a:rPr lang="it-IT" sz="1600" dirty="0">
                    <a:solidFill>
                      <a:srgbClr val="0C0C0C"/>
                    </a:solidFill>
                  </a:rPr>
                  <a:t> non è immediata, infatti ricordiamo :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</a:rPr>
                  <a:t> = </a:t>
                </a:r>
                <a:r>
                  <a:rPr lang="it-IT" sz="1600" dirty="0"/>
                  <a:t>α + βx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Applichiamo l’antilogaritmo ad entrambi i membri, cioè calcoliamo l’esponenziale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it-IT" sz="1600" dirty="0">
                            <a:solidFill>
                              <a:srgbClr val="0C0C0C"/>
                            </a:solidFill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it-IT" sz="1600" dirty="0">
                            <a:solidFill>
                              <a:srgbClr val="0C0C0C"/>
                            </a:solidFill>
                          </a:rPr>
                          <m:t> </m:t>
                        </m:r>
                        <m:f>
                          <m:fPr>
                            <m:ctrlPr>
                              <a:rPr lang="it-IT" sz="1600" i="1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600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it-IT" sz="1600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1600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1600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=1)</m:t>
                            </m:r>
                          </m:num>
                          <m:den>
                            <m:r>
                              <a:rPr lang="it-IT" sz="1600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1 − </m:t>
                            </m:r>
                            <m:r>
                              <a:rPr lang="it-IT" sz="1600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it-IT" sz="1600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1600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1600" dirty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=1)</m:t>
                            </m:r>
                          </m:den>
                        </m:f>
                      </m:sup>
                    </m:sSup>
                    <m:r>
                      <a:rPr lang="it-IT" sz="1600" i="1" dirty="0">
                        <a:solidFill>
                          <a:srgbClr val="0C0C0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rgbClr val="0C0C0C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it-IT" sz="1600" dirty="0">
                            <a:solidFill>
                              <a:srgbClr val="0C0C0C"/>
                            </a:solidFill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it-IT" sz="1600" dirty="0">
                            <a:solidFill>
                              <a:srgbClr val="0C0C0C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it-IT" sz="1600" dirty="0">
                            <a:solidFill>
                              <a:srgbClr val="0C0C0C"/>
                            </a:solidFill>
                          </a:rPr>
                          <m:t>βx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0C0C0C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it-IT" sz="1600" dirty="0">
                            <a:solidFill>
                              <a:srgbClr val="0C0C0C"/>
                            </a:solidFill>
                          </a:rPr>
                          <m:t>α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0C0C0C"/>
                    </a:solidFill>
                  </a:rPr>
                  <a:t>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1600" dirty="0">
                            <a:solidFill>
                              <a:srgbClr val="0C0C0C"/>
                            </a:solidFill>
                          </a:rPr>
                          <m:t>(</m:t>
                        </m:r>
                        <m:sSup>
                          <m:sSupPr>
                            <m:ctrlPr>
                              <a:rPr lang="it-IT" sz="16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60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it-IT" sz="1600" dirty="0">
                                <a:solidFill>
                                  <a:srgbClr val="0C0C0C"/>
                                </a:solidFill>
                              </a:rPr>
                              <m:t>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it-IT" sz="1600" dirty="0">
                            <a:solidFill>
                              <a:srgbClr val="0C0C0C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it-IT" sz="160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it-IT" sz="1600" dirty="0">
                  <a:solidFill>
                    <a:srgbClr val="0C0C0C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A questo punto 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C0C0C"/>
                            </a:solidFill>
                          </a:rPr>
                          <m:t>β</m:t>
                        </m:r>
                      </m:sup>
                    </m:sSup>
                    <m:r>
                      <a:rPr lang="it-IT" sz="1600" dirty="0">
                        <a:solidFill>
                          <a:srgbClr val="0C0C0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rgbClr val="0C0C0C"/>
                    </a:solidFill>
                  </a:rPr>
                  <a:t>che indica di quanto si modifica l’</a:t>
                </a:r>
                <a:r>
                  <a:rPr lang="it-IT" sz="1600" b="1" dirty="0" err="1">
                    <a:solidFill>
                      <a:srgbClr val="0C0C0C"/>
                    </a:solidFill>
                  </a:rPr>
                  <a:t>odds</a:t>
                </a:r>
                <a:r>
                  <a:rPr lang="it-IT" sz="1600" b="1" dirty="0">
                    <a:solidFill>
                      <a:srgbClr val="0C0C0C"/>
                    </a:solidFill>
                  </a:rPr>
                  <a:t> </a:t>
                </a:r>
                <a:r>
                  <a:rPr lang="it-IT" sz="1600" dirty="0">
                    <a:solidFill>
                      <a:srgbClr val="0C0C0C"/>
                    </a:solidFill>
                  </a:rPr>
                  <a:t>(rapporto tra le probabilità di successo e insuccesso) ad un incremento unitario (miglia di euro) di X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Negli output dei principali software di analisi statistica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b="1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p>
                        <m:r>
                          <m:rPr>
                            <m:nor/>
                          </m:rPr>
                          <a:rPr lang="it-IT" sz="1600" b="1" dirty="0">
                            <a:solidFill>
                              <a:srgbClr val="0C0C0C"/>
                            </a:solidFill>
                          </a:rPr>
                          <m:t>β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0C0C0C"/>
                    </a:solidFill>
                  </a:rPr>
                  <a:t> è definito </a:t>
                </a:r>
                <a:r>
                  <a:rPr lang="it-IT" sz="1600" b="1" dirty="0" err="1">
                    <a:solidFill>
                      <a:srgbClr val="0C0C0C"/>
                    </a:solidFill>
                  </a:rPr>
                  <a:t>odds</a:t>
                </a:r>
                <a:r>
                  <a:rPr lang="it-IT" sz="1600" b="1" dirty="0">
                    <a:solidFill>
                      <a:srgbClr val="0C0C0C"/>
                    </a:solidFill>
                  </a:rPr>
                  <a:t> ratio</a:t>
                </a: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610" y="941161"/>
                <a:ext cx="9575989" cy="5484450"/>
              </a:xfrm>
              <a:prstGeom prst="rect">
                <a:avLst/>
              </a:prstGeom>
              <a:blipFill>
                <a:blip r:embed="rId2"/>
                <a:stretch>
                  <a:fillRect l="-318" r="-1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 err="1"/>
              <a:t>Regressione</a:t>
            </a:r>
            <a:r>
              <a:rPr lang="en-US" altLang="it-IT" dirty="0"/>
              <a:t> </a:t>
            </a:r>
            <a:r>
              <a:rPr lang="en-US" altLang="it-IT" dirty="0" err="1"/>
              <a:t>Logistica</a:t>
            </a:r>
            <a:r>
              <a:rPr lang="en-US" altLang="it-IT" dirty="0"/>
              <a:t>: </a:t>
            </a:r>
            <a:r>
              <a:rPr lang="en-US" altLang="it-IT" dirty="0" err="1"/>
              <a:t>esempio</a:t>
            </a:r>
            <a:endParaRPr lang="en-US" alt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98" y="1409127"/>
            <a:ext cx="31289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98A473F-0C78-4BA0-BE00-7BF48ABEBAFA}"/>
              </a:ext>
            </a:extLst>
          </p:cNvPr>
          <p:cNvSpPr/>
          <p:nvPr/>
        </p:nvSpPr>
        <p:spPr bwMode="auto">
          <a:xfrm>
            <a:off x="5307291" y="1409127"/>
            <a:ext cx="860170" cy="6647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7620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Tx/>
              <a:buFont typeface="Webdings" pitchFamily="18" charset="2"/>
              <a:buNone/>
              <a:tabLst/>
            </a:pPr>
            <a:endParaRPr kumimoji="0" lang="it-IT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3568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 err="1"/>
              <a:t>Regressione</a:t>
            </a:r>
            <a:r>
              <a:rPr lang="en-US" altLang="it-IT" dirty="0"/>
              <a:t> </a:t>
            </a:r>
            <a:r>
              <a:rPr lang="en-US" altLang="it-IT" dirty="0" err="1"/>
              <a:t>Logistica</a:t>
            </a:r>
            <a:r>
              <a:rPr lang="en-US" altLang="it-IT" dirty="0"/>
              <a:t>: </a:t>
            </a:r>
            <a:r>
              <a:rPr lang="en-US" altLang="it-IT" dirty="0" err="1"/>
              <a:t>esempio</a:t>
            </a:r>
            <a:endParaRPr lang="en-US" alt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9"/>
              <p:cNvSpPr>
                <a:spLocks noChangeArrowheads="1"/>
              </p:cNvSpPr>
              <p:nvPr/>
            </p:nvSpPr>
            <p:spPr bwMode="auto">
              <a:xfrm>
                <a:off x="34997" y="877218"/>
                <a:ext cx="9718603" cy="5317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Riprendiamo i nostro esempio, un incremento di 1.000 euro comporta un aumento di circa 11% </a:t>
                </a:r>
                <a:r>
                  <a:rPr lang="it-IT" sz="1400" b="1" dirty="0">
                    <a:solidFill>
                      <a:srgbClr val="0C0C0C"/>
                    </a:solidFill>
                    <a:latin typeface="+mn-lt"/>
                  </a:rPr>
                  <a:t>nel rapporto </a:t>
                </a:r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tra le probabilità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Se passiamo per esempio da 30 a 31 mila euro abbiamo 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it-IT" sz="1400" dirty="0">
                  <a:solidFill>
                    <a:srgbClr val="0C0C0C"/>
                  </a:solidFill>
                  <a:latin typeface="+mn-lt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it-IT" sz="1400" dirty="0">
                  <a:solidFill>
                    <a:srgbClr val="0C0C0C"/>
                  </a:solidFill>
                  <a:latin typeface="+mn-lt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it-IT" sz="1400" dirty="0">
                  <a:solidFill>
                    <a:srgbClr val="0C0C0C"/>
                  </a:solidFill>
                  <a:latin typeface="+mn-lt"/>
                </a:endParaRP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Per cui 0.7672/0.6907 = 1.11	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Se fossimo interessanti a valutare come varia l’</a:t>
                </a:r>
                <a:r>
                  <a:rPr lang="it-IT" sz="1400" dirty="0" err="1">
                    <a:solidFill>
                      <a:srgbClr val="0C0C0C"/>
                    </a:solidFill>
                    <a:latin typeface="+mn-lt"/>
                  </a:rPr>
                  <a:t>odds</a:t>
                </a:r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 passando da 40 a 61 mila euro di reddito annuo?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Per x=40.000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r>
                  <a:rPr lang="it-IT" sz="1400" dirty="0">
                    <a:solidFill>
                      <a:srgbClr val="0C0C0C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it-IT" sz="1400" b="0" i="0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−3.5179</m:t>
                        </m:r>
                        <m:r>
                          <m:rPr>
                            <m:nor/>
                          </m:rPr>
                          <a:rPr lang="it-IT" sz="1400" dirty="0">
                            <a:solidFill>
                              <a:srgbClr val="0C0C0C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it-IT" sz="1400" b="0" i="0" dirty="0" smtClean="0">
                            <a:solidFill>
                              <a:srgbClr val="0C0C0C"/>
                            </a:solidFill>
                          </a:rPr>
                          <m:t>0.1054∗40</m:t>
                        </m:r>
                      </m:sup>
                    </m:sSup>
                  </m:oMath>
                </a14:m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 = 2.00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400" dirty="0">
                    <a:solidFill>
                      <a:srgbClr val="0C0C0C"/>
                    </a:solidFill>
                  </a:rPr>
                  <a:t>Per x=61.000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600" i="1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num>
                      <m:den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1 − 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it-IT" sz="1600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den>
                    </m:f>
                  </m:oMath>
                </a14:m>
                <a:r>
                  <a:rPr lang="it-IT" sz="1400" dirty="0">
                    <a:solidFill>
                      <a:srgbClr val="0C0C0C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nor/>
                          </m:rPr>
                          <a:rPr lang="it-IT" sz="140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−3.5179</m:t>
                        </m:r>
                        <m:r>
                          <m:rPr>
                            <m:nor/>
                          </m:rPr>
                          <a:rPr lang="it-IT" sz="1400" dirty="0">
                            <a:solidFill>
                              <a:srgbClr val="0C0C0C"/>
                            </a:solidFill>
                          </a:rPr>
                          <m:t> + 0.1054</m:t>
                        </m:r>
                        <m:r>
                          <m:rPr>
                            <m:nor/>
                          </m:rPr>
                          <a:rPr lang="it-IT" sz="1400" b="0" i="1" dirty="0" smtClean="0">
                            <a:solidFill>
                              <a:srgbClr val="0C0C0C"/>
                            </a:solidFill>
                          </a:rPr>
                          <m:t>∗61</m:t>
                        </m:r>
                      </m:sup>
                    </m:sSup>
                  </m:oMath>
                </a14:m>
                <a:r>
                  <a:rPr lang="it-IT" sz="1400" dirty="0">
                    <a:solidFill>
                      <a:srgbClr val="0C0C0C"/>
                    </a:solidFill>
                  </a:rPr>
                  <a:t> = 18.38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400" dirty="0">
                    <a:solidFill>
                      <a:srgbClr val="0C0C0C"/>
                    </a:solidFill>
                  </a:rPr>
                  <a:t>Da cui 18.38/2 = 9.14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400" dirty="0">
                    <a:solidFill>
                      <a:srgbClr val="0C0C0C"/>
                    </a:solidFill>
                  </a:rPr>
                  <a:t>O più semplicemente: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400" b="1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b="1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1400" b="1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sz="1400" b="1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  <m:sup>
                        <m:r>
                          <a:rPr lang="it-IT" sz="1400" b="1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400" b="1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𝟔𝟏</m:t>
                        </m:r>
                        <m:r>
                          <a:rPr lang="it-IT" sz="1400" b="1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1400" b="1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it-IT" sz="1400" b="1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4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4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1.11</m:t>
                        </m:r>
                      </m:e>
                      <m:sup>
                        <m:r>
                          <a:rPr lang="it-IT" sz="14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 =9.14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it-IT" sz="1400" dirty="0">
                    <a:solidFill>
                      <a:srgbClr val="0C0C0C"/>
                    </a:solidFill>
                    <a:latin typeface="+mn-lt"/>
                  </a:rPr>
                  <a:t>Un incremento da 40 a 61 mila euro comporta un aumento di 9 volte della probabilità di avere una CC</a:t>
                </a:r>
              </a:p>
            </p:txBody>
          </p:sp>
        </mc:Choice>
        <mc:Fallback xmlns="">
          <p:sp>
            <p:nvSpPr>
              <p:cNvPr id="6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97" y="877218"/>
                <a:ext cx="9718603" cy="5317674"/>
              </a:xfrm>
              <a:prstGeom prst="rect">
                <a:avLst/>
              </a:prstGeom>
              <a:blipFill>
                <a:blip r:embed="rId2"/>
                <a:stretch>
                  <a:fillRect l="-188" t="-229" b="-2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017" y="1819872"/>
            <a:ext cx="3027963" cy="1074382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6635852" y="1459684"/>
            <a:ext cx="2582862" cy="705740"/>
            <a:chOff x="6635852" y="1459684"/>
            <a:chExt cx="2582862" cy="705740"/>
          </a:xfrm>
        </p:grpSpPr>
        <p:pic>
          <p:nvPicPr>
            <p:cNvPr id="7" name="Immagin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852" y="1539949"/>
              <a:ext cx="2582862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e 1"/>
            <p:cNvSpPr/>
            <p:nvPr/>
          </p:nvSpPr>
          <p:spPr bwMode="auto">
            <a:xfrm>
              <a:off x="8539993" y="1459684"/>
              <a:ext cx="595618" cy="596361"/>
            </a:xfrm>
            <a:prstGeom prst="ellips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7620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600"/>
                </a:buClr>
                <a:buSzTx/>
                <a:buFont typeface="Webdings" pitchFamily="18" charset="2"/>
                <a:buNone/>
                <a:tabLst/>
              </a:pPr>
              <a:endParaRPr kumimoji="0" lang="it-IT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47656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/>
              <a:t>Premessa : modelli Regressivi</a:t>
            </a:r>
          </a:p>
        </p:txBody>
      </p:sp>
      <p:sp>
        <p:nvSpPr>
          <p:cNvPr id="24" name="Rettangolo 9"/>
          <p:cNvSpPr>
            <a:spLocks noChangeArrowheads="1"/>
          </p:cNvSpPr>
          <p:nvPr/>
        </p:nvSpPr>
        <p:spPr bwMode="auto">
          <a:xfrm>
            <a:off x="317378" y="958484"/>
            <a:ext cx="942975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</a:rPr>
              <a:t>Esistono diversi tipi di modelli regressivi in funzione di: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</a:rPr>
              <a:t>Numero di variabili </a:t>
            </a:r>
            <a:r>
              <a:rPr lang="it-IT" sz="1400" b="1" dirty="0">
                <a:solidFill>
                  <a:srgbClr val="0C0C0C"/>
                </a:solidFill>
              </a:rPr>
              <a:t>indipendenti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</a:rPr>
              <a:t>Tipo di variabile </a:t>
            </a:r>
            <a:r>
              <a:rPr lang="it-IT" sz="1400" b="1" dirty="0">
                <a:solidFill>
                  <a:srgbClr val="0C0C0C"/>
                </a:solidFill>
              </a:rPr>
              <a:t>dipendente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400" b="1" dirty="0">
                <a:solidFill>
                  <a:srgbClr val="0C0C0C"/>
                </a:solidFill>
              </a:rPr>
              <a:t>Curva</a:t>
            </a:r>
            <a:r>
              <a:rPr lang="it-IT" sz="1400" dirty="0">
                <a:solidFill>
                  <a:srgbClr val="0C0C0C"/>
                </a:solidFill>
              </a:rPr>
              <a:t> della regressione</a:t>
            </a:r>
          </a:p>
          <a:p>
            <a:pPr algn="ctr">
              <a:lnSpc>
                <a:spcPct val="150000"/>
              </a:lnSpc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Nel suo modello standard, </a:t>
            </a:r>
            <a:r>
              <a:rPr lang="it-IT" sz="1400" b="1" i="1" dirty="0">
                <a:solidFill>
                  <a:srgbClr val="0C0C0C"/>
                </a:solidFill>
                <a:latin typeface="+mn-lt"/>
              </a:rPr>
              <a:t>Regressione Lineare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, si tratta di analizzare una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combinazione lineare 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di più variabili indipendenti legata alla variabile dipendente</a:t>
            </a:r>
          </a:p>
          <a:p>
            <a:pPr>
              <a:lnSpc>
                <a:spcPct val="150000"/>
              </a:lnSpc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L’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intercetta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definisce il centro del range (media) della previsione e i 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parametri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quantificano la crescita/decrescita della variabile target in funzione del cambiamento nelle variabili indipendenti </a:t>
            </a:r>
          </a:p>
          <a:p>
            <a:pPr>
              <a:lnSpc>
                <a:spcPct val="150000"/>
              </a:lnSpc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La stima dei parametri e dell’intercetta è effettuata minimizzando l’</a:t>
            </a:r>
            <a:r>
              <a:rPr lang="it-IT" sz="1400" b="1" dirty="0">
                <a:solidFill>
                  <a:srgbClr val="0C0C0C"/>
                </a:solidFill>
                <a:latin typeface="+mn-lt"/>
              </a:rPr>
              <a:t>errore quadratico</a:t>
            </a:r>
            <a:r>
              <a:rPr lang="it-IT" sz="1400" dirty="0">
                <a:solidFill>
                  <a:srgbClr val="0C0C0C"/>
                </a:solidFill>
                <a:latin typeface="+mn-lt"/>
              </a:rPr>
              <a:t> tra il valore previsto e il valore target</a:t>
            </a:r>
          </a:p>
          <a:p>
            <a:pPr>
              <a:lnSpc>
                <a:spcPct val="150000"/>
              </a:lnSpc>
              <a:defRPr/>
            </a:pPr>
            <a:endParaRPr lang="it-IT" sz="1400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sz="1400" dirty="0">
                <a:solidFill>
                  <a:srgbClr val="0C0C0C"/>
                </a:solidFill>
                <a:latin typeface="+mn-lt"/>
              </a:rPr>
              <a:t>Si assume che la variabile dipendente sia </a:t>
            </a:r>
            <a:r>
              <a:rPr lang="it-IT" sz="1400" b="1" u="sng" dirty="0">
                <a:solidFill>
                  <a:srgbClr val="0C0C0C"/>
                </a:solidFill>
                <a:latin typeface="+mn-lt"/>
              </a:rPr>
              <a:t>continua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/>
              <a:t>Premessa : modelli Regressivi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876300"/>
            <a:ext cx="8969375" cy="250222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1400" dirty="0">
                <a:solidFill>
                  <a:srgbClr val="0C0C0C"/>
                </a:solidFill>
              </a:rPr>
              <a:t>Formalizzando quanto detto abbiamo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it-IT" sz="1400" dirty="0">
              <a:solidFill>
                <a:srgbClr val="0C0C0C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it-IT" sz="1400" dirty="0">
              <a:solidFill>
                <a:srgbClr val="0C0C0C"/>
              </a:solidFill>
            </a:endParaRPr>
          </a:p>
          <a:p>
            <a:pPr eaLnBrk="1" hangingPunct="1"/>
            <a:endParaRPr lang="it-IT" altLang="it-IT" sz="1400" dirty="0">
              <a:solidFill>
                <a:srgbClr val="0C0C0C"/>
              </a:solidFill>
            </a:endParaRPr>
          </a:p>
          <a:p>
            <a:pPr eaLnBrk="1" hangingPunct="1"/>
            <a:endParaRPr lang="it-IT" altLang="it-IT" sz="1400" dirty="0">
              <a:solidFill>
                <a:srgbClr val="0C0C0C"/>
              </a:solidFill>
            </a:endParaRPr>
          </a:p>
          <a:p>
            <a:pPr eaLnBrk="1" hangingPunct="1"/>
            <a:endParaRPr lang="en-US" altLang="it-IT" sz="1400" dirty="0">
              <a:solidFill>
                <a:srgbClr val="0C0C0C"/>
              </a:solidFill>
            </a:endParaRPr>
          </a:p>
          <a:p>
            <a:pPr eaLnBrk="1" hangingPunct="1"/>
            <a:endParaRPr lang="it-IT" altLang="it-IT" sz="1400" dirty="0">
              <a:solidFill>
                <a:srgbClr val="0C0C0C"/>
              </a:solidFill>
            </a:endParaRPr>
          </a:p>
        </p:txBody>
      </p:sp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796925" y="1270322"/>
            <a:ext cx="8540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600" i="1" dirty="0">
                <a:solidFill>
                  <a:srgbClr val="0C0C0C"/>
                </a:solidFill>
                <a:latin typeface="+mn-lt"/>
              </a:rPr>
              <a:t>La Regressione stima i valori della variabile dipendente attraverso un’equazione delle variabili indipendenti</a:t>
            </a:r>
          </a:p>
        </p:txBody>
      </p:sp>
      <p:sp>
        <p:nvSpPr>
          <p:cNvPr id="19" name="Rectangle 143"/>
          <p:cNvSpPr>
            <a:spLocks noChangeArrowheads="1"/>
          </p:cNvSpPr>
          <p:nvPr/>
        </p:nvSpPr>
        <p:spPr bwMode="auto">
          <a:xfrm>
            <a:off x="1532684" y="3600773"/>
            <a:ext cx="6885218" cy="58740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400" i="1" dirty="0">
                <a:solidFill>
                  <a:srgbClr val="0C0C0C"/>
                </a:solidFill>
                <a:latin typeface="+mn-lt"/>
              </a:rPr>
              <a:t>La stima dei </a:t>
            </a:r>
            <a:r>
              <a:rPr lang="it-IT" sz="1400" b="1" i="1" dirty="0">
                <a:solidFill>
                  <a:srgbClr val="0C0C0C"/>
                </a:solidFill>
                <a:latin typeface="+mn-lt"/>
              </a:rPr>
              <a:t>parametri</a:t>
            </a:r>
            <a:r>
              <a:rPr lang="it-IT" sz="1400" i="1" dirty="0">
                <a:solidFill>
                  <a:srgbClr val="0C0C0C"/>
                </a:solidFill>
                <a:latin typeface="+mn-lt"/>
              </a:rPr>
              <a:t> e dell’</a:t>
            </a:r>
            <a:r>
              <a:rPr lang="it-IT" sz="1400" b="1" i="1" dirty="0">
                <a:solidFill>
                  <a:srgbClr val="0C0C0C"/>
                </a:solidFill>
                <a:latin typeface="+mn-lt"/>
              </a:rPr>
              <a:t>intercetta</a:t>
            </a:r>
            <a:r>
              <a:rPr lang="it-IT" sz="1400" i="1" dirty="0">
                <a:solidFill>
                  <a:srgbClr val="0C0C0C"/>
                </a:solidFill>
                <a:latin typeface="+mn-lt"/>
              </a:rPr>
              <a:t> è effettuata così da minimizzare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400" i="1" dirty="0">
                <a:solidFill>
                  <a:srgbClr val="0C0C0C"/>
                </a:solidFill>
                <a:latin typeface="+mn-lt"/>
              </a:rPr>
              <a:t>l’</a:t>
            </a:r>
            <a:r>
              <a:rPr lang="it-IT" sz="1400" b="1" i="1" dirty="0">
                <a:solidFill>
                  <a:srgbClr val="0C0C0C"/>
                </a:solidFill>
                <a:latin typeface="+mn-lt"/>
              </a:rPr>
              <a:t>errore quadratico</a:t>
            </a: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5375764" y="4935049"/>
            <a:ext cx="1928813" cy="487362"/>
            <a:chOff x="4266738" y="4839811"/>
            <a:chExt cx="1928842" cy="487839"/>
          </a:xfrm>
        </p:grpSpPr>
        <p:sp>
          <p:nvSpPr>
            <p:cNvPr id="5128" name="Rectangle 145"/>
            <p:cNvSpPr>
              <a:spLocks noChangeArrowheads="1"/>
            </p:cNvSpPr>
            <p:nvPr/>
          </p:nvSpPr>
          <p:spPr bwMode="auto">
            <a:xfrm>
              <a:off x="4266738" y="4839811"/>
              <a:ext cx="1928842" cy="48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it-IT" altLang="it-IT" sz="3600" b="1" i="1" dirty="0">
                  <a:solidFill>
                    <a:srgbClr val="0C0C0C"/>
                  </a:solidFill>
                </a:rPr>
                <a:t>∑</a:t>
              </a:r>
              <a:r>
                <a:rPr lang="it-IT" altLang="it-IT" sz="2800" b="1" dirty="0">
                  <a:solidFill>
                    <a:srgbClr val="0C0C0C"/>
                  </a:solidFill>
                  <a:latin typeface="Arial Narrow" panose="020B0606020202030204" pitchFamily="34" charset="0"/>
                </a:rPr>
                <a:t>( </a:t>
              </a:r>
              <a:r>
                <a:rPr lang="it-IT" altLang="it-IT" sz="2800" b="1" i="1" dirty="0" err="1">
                  <a:solidFill>
                    <a:srgbClr val="0C0C0C"/>
                  </a:solidFill>
                  <a:latin typeface="Arial Narrow" panose="020B0606020202030204" pitchFamily="34" charset="0"/>
                </a:rPr>
                <a:t>y</a:t>
              </a:r>
              <a:r>
                <a:rPr lang="it-IT" altLang="it-IT" sz="2800" b="1" i="1" baseline="-25000" dirty="0" err="1">
                  <a:solidFill>
                    <a:srgbClr val="0C0C0C"/>
                  </a:solidFill>
                  <a:latin typeface="Arial Narrow" panose="020B0606020202030204" pitchFamily="34" charset="0"/>
                </a:rPr>
                <a:t>i</a:t>
              </a:r>
              <a:r>
                <a:rPr lang="it-IT" altLang="it-IT" sz="2800" b="1" dirty="0">
                  <a:solidFill>
                    <a:srgbClr val="0C0C0C"/>
                  </a:solidFill>
                  <a:latin typeface="Arial Narrow" panose="020B0606020202030204" pitchFamily="34" charset="0"/>
                </a:rPr>
                <a:t> – </a:t>
              </a:r>
              <a:r>
                <a:rPr lang="it-IT" altLang="it-IT" sz="2800" b="1" i="1" dirty="0" err="1">
                  <a:solidFill>
                    <a:srgbClr val="0C0C0C"/>
                  </a:solidFill>
                  <a:latin typeface="Arial Narrow" panose="020B0606020202030204" pitchFamily="34" charset="0"/>
                </a:rPr>
                <a:t>y</a:t>
              </a:r>
              <a:r>
                <a:rPr lang="it-IT" altLang="it-IT" sz="2800" b="1" i="1" baseline="-25000" dirty="0" err="1">
                  <a:solidFill>
                    <a:srgbClr val="0C0C0C"/>
                  </a:solidFill>
                  <a:latin typeface="Arial Narrow" panose="020B0606020202030204" pitchFamily="34" charset="0"/>
                </a:rPr>
                <a:t>i</a:t>
              </a:r>
              <a:r>
                <a:rPr lang="it-IT" altLang="it-IT" sz="2800" b="1" i="1" dirty="0">
                  <a:solidFill>
                    <a:srgbClr val="0C0C0C"/>
                  </a:solidFill>
                  <a:latin typeface="Arial Narrow" panose="020B0606020202030204" pitchFamily="34" charset="0"/>
                </a:rPr>
                <a:t> </a:t>
              </a:r>
              <a:r>
                <a:rPr lang="it-IT" altLang="it-IT" sz="2800" b="1" dirty="0">
                  <a:solidFill>
                    <a:srgbClr val="0C0C0C"/>
                  </a:solidFill>
                  <a:latin typeface="Arial Narrow" panose="020B0606020202030204" pitchFamily="34" charset="0"/>
                </a:rPr>
                <a:t>)</a:t>
              </a:r>
              <a:r>
                <a:rPr lang="it-IT" altLang="it-IT" sz="2800" b="1" baseline="30000" dirty="0">
                  <a:solidFill>
                    <a:srgbClr val="0C0C0C"/>
                  </a:solidFill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5129" name="Rectangle 150"/>
            <p:cNvSpPr>
              <a:spLocks noChangeArrowheads="1"/>
            </p:cNvSpPr>
            <p:nvPr/>
          </p:nvSpPr>
          <p:spPr bwMode="auto">
            <a:xfrm>
              <a:off x="5375203" y="4839811"/>
              <a:ext cx="368216" cy="35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it-IT" altLang="it-IT" sz="2400" b="1">
                  <a:solidFill>
                    <a:srgbClr val="0C0C0C"/>
                  </a:solidFill>
                  <a:latin typeface="Arial Narrow" panose="020B0606020202030204" pitchFamily="34" charset="0"/>
                </a:rPr>
                <a:t>^</a:t>
              </a:r>
            </a:p>
          </p:txBody>
        </p:sp>
      </p:grp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14" y="2113281"/>
            <a:ext cx="5088671" cy="119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4486558"/>
            <a:ext cx="3007579" cy="175305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endParaRPr lang="en-US" altLang="it-IT" dirty="0"/>
          </a:p>
        </p:txBody>
      </p:sp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161940" y="1062883"/>
            <a:ext cx="94773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Nel caso della </a:t>
            </a:r>
            <a:r>
              <a:rPr lang="it-IT" sz="1600" b="1" i="1" dirty="0">
                <a:solidFill>
                  <a:srgbClr val="0C0C0C"/>
                </a:solidFill>
                <a:latin typeface="+mn-lt"/>
              </a:rPr>
              <a:t>regressione logistica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la variabile dipendente descrive l’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appartenenza ad un gruppo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(</a:t>
            </a:r>
            <a:r>
              <a:rPr lang="it-IT" sz="1600" i="1" u="sng" dirty="0">
                <a:solidFill>
                  <a:srgbClr val="0C0C0C"/>
                </a:solidFill>
                <a:latin typeface="+mn-lt"/>
              </a:rPr>
              <a:t>variabile discreta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Qualche esempio ?</a:t>
            </a:r>
          </a:p>
          <a:p>
            <a:pPr marL="2571750" lvl="5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Cliente vs </a:t>
            </a:r>
            <a:r>
              <a:rPr lang="it-IT" sz="1600" dirty="0" err="1">
                <a:solidFill>
                  <a:srgbClr val="0C0C0C"/>
                </a:solidFill>
                <a:latin typeface="+mn-lt"/>
              </a:rPr>
              <a:t>prospect</a:t>
            </a:r>
            <a:endParaRPr lang="it-IT" sz="1600" dirty="0">
              <a:solidFill>
                <a:srgbClr val="0C0C0C"/>
              </a:solidFill>
              <a:latin typeface="+mn-lt"/>
            </a:endParaRPr>
          </a:p>
          <a:p>
            <a:pPr marL="2571750" lvl="5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Ha comprato non ha comprato</a:t>
            </a:r>
          </a:p>
          <a:p>
            <a:pPr marL="2571750" lvl="5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Ha aderito ad una campagna non ha aderito</a:t>
            </a:r>
          </a:p>
          <a:p>
            <a:pPr marL="2571750" lvl="5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Ha cambiato operatore non ha cambiato operatore</a:t>
            </a:r>
          </a:p>
          <a:p>
            <a:pPr algn="ctr">
              <a:lnSpc>
                <a:spcPct val="150000"/>
              </a:lnSpc>
              <a:defRPr/>
            </a:pPr>
            <a:endParaRPr lang="it-IT" sz="1600" dirty="0">
              <a:solidFill>
                <a:srgbClr val="0C0C0C"/>
              </a:solidFill>
              <a:latin typeface="+mn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L’obiettivo non è più il 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valore atteso (stimato) 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come nella regressione lineare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ma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la </a:t>
            </a:r>
            <a:r>
              <a:rPr lang="it-IT" sz="1600" b="1" u="sng" dirty="0">
                <a:solidFill>
                  <a:srgbClr val="0C0C0C"/>
                </a:solidFill>
                <a:latin typeface="+mn-lt"/>
              </a:rPr>
              <a:t>probabilità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 che un determinato soggetto 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(osservazione)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appartenga ad un gruppo piuttosto che ad un altro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Odds</a:t>
            </a:r>
          </a:p>
        </p:txBody>
      </p:sp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220663" y="947534"/>
            <a:ext cx="947737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La variabile dipendente nei modelli tradizionali deve essere 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CONTINUA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assumere quindi valori compresi tra -</a:t>
            </a:r>
            <a:r>
              <a:rPr lang="it-IT" sz="1600" dirty="0">
                <a:solidFill>
                  <a:srgbClr val="0C0C0C"/>
                </a:solidFill>
                <a:latin typeface="+mn-lt"/>
                <a:sym typeface="Symbol" panose="05050102010706020507" pitchFamily="18" charset="2"/>
              </a:rPr>
              <a:t> e + </a:t>
            </a:r>
            <a:r>
              <a:rPr lang="it-IT" sz="1600" dirty="0">
                <a:solidFill>
                  <a:srgbClr val="0C0C0C"/>
                </a:solidFill>
                <a:sym typeface="Symbol" panose="05050102010706020507" pitchFamily="18" charset="2"/>
              </a:rPr>
              <a:t>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it-IT" sz="1600" dirty="0">
              <a:solidFill>
                <a:srgbClr val="0C0C0C"/>
              </a:solidFill>
              <a:latin typeface="+mn-lt"/>
              <a:sym typeface="Symbol" panose="05050102010706020507" pitchFamily="18" charset="2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  <a:sym typeface="Symbol" panose="05050102010706020507" pitchFamily="18" charset="2"/>
              </a:rPr>
              <a:t>Nel caso in cui sia discreta (modello logistico), non possiamo semplicemente sostituire la variabile dipendente con la </a:t>
            </a:r>
            <a:r>
              <a:rPr lang="it-IT" sz="1600" b="1" dirty="0">
                <a:solidFill>
                  <a:srgbClr val="0C0C0C"/>
                </a:solidFill>
                <a:latin typeface="+mn-lt"/>
                <a:sym typeface="Symbol" panose="05050102010706020507" pitchFamily="18" charset="2"/>
              </a:rPr>
              <a:t>probabilità</a:t>
            </a:r>
            <a:r>
              <a:rPr lang="it-IT" sz="1600" dirty="0">
                <a:solidFill>
                  <a:srgbClr val="0C0C0C"/>
                </a:solidFill>
                <a:latin typeface="+mn-lt"/>
                <a:sym typeface="Symbol" panose="05050102010706020507" pitchFamily="18" charset="2"/>
              </a:rPr>
              <a:t> dal momento che: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  <a:sym typeface="Symbol" panose="05050102010706020507" pitchFamily="18" charset="2"/>
              </a:rPr>
              <a:t> la probabilità non rispetta questo assunto, varia tra 0 e 1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it-IT" sz="1600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Proviamo ad esprimere la probabilità in un modo diverso……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it-IT" sz="1600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Tradizionalmente la probabilità è il 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rapporto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fra 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la frequenza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con cui un fenomeno assume un dato valore sul 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totale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delle manifestazioni dello stesso fenomeno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it-IT" sz="1600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Introduciamo un nuovo concetto: </a:t>
            </a:r>
            <a:r>
              <a:rPr lang="it-IT" sz="1600" b="1" dirty="0" err="1">
                <a:solidFill>
                  <a:srgbClr val="0C0C0C"/>
                </a:solidFill>
                <a:latin typeface="+mn-lt"/>
              </a:rPr>
              <a:t>odds</a:t>
            </a:r>
            <a:endParaRPr lang="it-IT" sz="1600" b="1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endParaRPr lang="it-IT" sz="1600" b="1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b="1" dirty="0">
                <a:solidFill>
                  <a:srgbClr val="0C0C0C"/>
                </a:solidFill>
                <a:latin typeface="+mn-lt"/>
              </a:rPr>
              <a:t>Rapporto tra la probabilità che un evento si manifesti e la probabilità che Non si manifesti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Odds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9"/>
              <p:cNvSpPr>
                <a:spLocks noChangeArrowheads="1"/>
              </p:cNvSpPr>
              <p:nvPr/>
            </p:nvSpPr>
            <p:spPr bwMode="auto">
              <a:xfrm>
                <a:off x="153551" y="1056591"/>
                <a:ext cx="9477375" cy="51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Immaginate una corsa dei cavalli dove un cavallo è dato 8 a 1, cosa significa?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…si assume che il cavallo su 9 gare ne vinca 1, che significa che il cavallo ha una probabilità su 9 di vincere = 1/9 = 0.111,…..</a:t>
                </a:r>
              </a:p>
              <a:p>
                <a:pPr>
                  <a:lnSpc>
                    <a:spcPct val="150000"/>
                  </a:lnSpc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il suo </a:t>
                </a:r>
                <a:r>
                  <a:rPr lang="it-IT" sz="1600" b="1" dirty="0" err="1">
                    <a:solidFill>
                      <a:srgbClr val="0C0C0C"/>
                    </a:solidFill>
                    <a:latin typeface="+mn-lt"/>
                  </a:rPr>
                  <a:t>odds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, rapporto tra la probabilità di vincere e la probabilità di perdere è: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18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𝑉𝑖𝑛𝑐𝑒𝑟𝑒</m:t>
                        </m:r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𝑁𝑜𝑛</m:t>
                        </m:r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𝑉𝑖𝑛𝑐𝑒𝑟𝑒</m:t>
                        </m:r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it-IT" sz="1800" b="0" i="1" smtClean="0">
                        <a:solidFill>
                          <a:srgbClr val="0C0C0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18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b="0" i="1" smtClean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b="0" i="1" smtClean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num>
                      <m:den>
                        <m:r>
                          <a:rPr lang="it-IT" sz="1800" b="0" i="1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b="0" i="1" smtClean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b="0" i="1" smtClean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den>
                    </m:f>
                    <m:r>
                      <a:rPr lang="it-IT" sz="1800" b="0" i="0" smtClean="0">
                        <a:solidFill>
                          <a:srgbClr val="0C0C0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b="0" i="1" smtClean="0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9−1</m:t>
                            </m:r>
                          </m:num>
                          <m:den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den>
                    </m:f>
                    <m:r>
                      <a:rPr lang="it-IT" sz="1800" i="1">
                        <a:solidFill>
                          <a:srgbClr val="0C0C0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1800" b="0" i="0" smtClean="0">
                        <a:solidFill>
                          <a:srgbClr val="0C0C0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it-IT" sz="18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dirty="0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dirty="0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800" b="0" i="1" dirty="0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0" i="1" dirty="0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it-IT" sz="1800" b="0" i="1" dirty="0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i="1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 dirty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800" b="0" i="1" dirty="0" smtClean="0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0.125</a:t>
                </a:r>
              </a:p>
              <a:p>
                <a:pPr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Più in generale </a:t>
                </a:r>
                <a:r>
                  <a:rPr lang="it-IT" sz="1600" b="1" dirty="0" err="1">
                    <a:solidFill>
                      <a:srgbClr val="0C0C0C"/>
                    </a:solidFill>
                  </a:rPr>
                  <a:t>odds</a:t>
                </a:r>
                <a:r>
                  <a:rPr lang="it-IT" sz="1600" dirty="0">
                    <a:solidFill>
                      <a:srgbClr val="0C0C0C"/>
                    </a:solidFill>
                  </a:rPr>
                  <a:t> è il rapporto tra vincere e non vincere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𝑉𝑖𝑛𝑐𝑒𝑟𝑒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𝑁𝑜𝑛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𝑉𝑖𝑛𝑐𝑒𝑟𝑒</m:t>
                        </m:r>
                        <m: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it-IT" sz="1600" i="1">
                        <a:solidFill>
                          <a:srgbClr val="0C0C0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sz="1600" i="1">
                            <a:solidFill>
                              <a:srgbClr val="0C0C0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t-IT" sz="16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6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6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it-IT" sz="16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6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it-IT" sz="1600" i="1">
                                <a:solidFill>
                                  <a:srgbClr val="0C0C0C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den>
                    </m:f>
                  </m:oMath>
                </a14:m>
                <a:r>
                  <a:rPr lang="it-IT" sz="1600" dirty="0">
                    <a:solidFill>
                      <a:srgbClr val="0C0C0C"/>
                    </a:solidFill>
                  </a:rPr>
                  <a:t> = 1/8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it-IT" sz="1600" b="1" dirty="0" err="1">
                    <a:solidFill>
                      <a:srgbClr val="0C0C0C"/>
                    </a:solidFill>
                    <a:latin typeface="+mn-lt"/>
                  </a:rPr>
                  <a:t>Odds</a:t>
                </a: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 ha una serie di proprietà interessanti: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it-IT" sz="1600" dirty="0">
                    <a:solidFill>
                      <a:srgbClr val="0C0C0C"/>
                    </a:solidFill>
                    <a:latin typeface="+mn-lt"/>
                  </a:rPr>
                  <a:t>Se la probabilità di successo e di insuccesso sono uguali 	vale 1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Se la probabilità di successo &gt; di insuccesso 		vale &gt;1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Se la probabilità di successo &lt; di insuccesso 		vale &lt;1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it-IT" sz="1600" dirty="0">
                    <a:solidFill>
                      <a:srgbClr val="0C0C0C"/>
                    </a:solidFill>
                  </a:rPr>
                  <a:t>A differenza della probabilità NON ha limiti di variabilità</a:t>
                </a:r>
                <a:endParaRPr lang="it-IT" sz="1600" dirty="0">
                  <a:solidFill>
                    <a:srgbClr val="0C0C0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51" y="1056591"/>
                <a:ext cx="9477375" cy="5130764"/>
              </a:xfrm>
              <a:prstGeom prst="rect">
                <a:avLst/>
              </a:prstGeom>
              <a:blipFill>
                <a:blip r:embed="rId2"/>
                <a:stretch>
                  <a:fillRect l="-3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35325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Odds</a:t>
            </a:r>
          </a:p>
        </p:txBody>
      </p:sp>
      <p:sp>
        <p:nvSpPr>
          <p:cNvPr id="6" name="Rettangolo 9"/>
          <p:cNvSpPr>
            <a:spLocks noChangeArrowheads="1"/>
          </p:cNvSpPr>
          <p:nvPr/>
        </p:nvSpPr>
        <p:spPr bwMode="auto">
          <a:xfrm>
            <a:off x="182563" y="910273"/>
            <a:ext cx="9536472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Vediamo ora un esempio</a:t>
            </a:r>
          </a:p>
          <a:p>
            <a:pPr algn="ctr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Dato un portafoglio clienti di 1.500 clienti, 1.200 hanno comperato il prodotto X e 300 no, </a:t>
            </a:r>
          </a:p>
          <a:p>
            <a:pPr algn="ctr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la probabilità di essere un compratore del prodotto X è </a:t>
            </a:r>
          </a:p>
          <a:p>
            <a:pPr algn="ctr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1.200/1.500 = 80%</a:t>
            </a:r>
          </a:p>
          <a:p>
            <a:pPr algn="ctr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b="1" dirty="0">
                <a:solidFill>
                  <a:srgbClr val="0C0C0C"/>
                </a:solidFill>
                <a:latin typeface="+mn-lt"/>
              </a:rPr>
              <a:t>l’</a:t>
            </a:r>
            <a:r>
              <a:rPr lang="it-IT" sz="1600" b="1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quindi è 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che hanno comprato/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coloro che 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non hanno comprato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 il prodotto X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1200/300 = 4.0</a:t>
            </a:r>
          </a:p>
          <a:p>
            <a:pPr algn="ctr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In altri termini possiamo dire che nel nostro database abbiamo 4 clienti che hanno comprato ogni cliente che non ha comprato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66713"/>
            <a:ext cx="8382000" cy="287337"/>
          </a:xfrm>
        </p:spPr>
        <p:txBody>
          <a:bodyPr/>
          <a:lstStyle/>
          <a:p>
            <a:pPr eaLnBrk="1" hangingPunct="1"/>
            <a:r>
              <a:rPr lang="en-US" altLang="it-IT" dirty="0"/>
              <a:t>I </a:t>
            </a:r>
            <a:r>
              <a:rPr lang="en-US" altLang="it-IT" dirty="0" err="1"/>
              <a:t>modelli</a:t>
            </a:r>
            <a:r>
              <a:rPr lang="en-US" altLang="it-IT" dirty="0"/>
              <a:t> </a:t>
            </a:r>
            <a:r>
              <a:rPr lang="en-US" altLang="it-IT" dirty="0" err="1"/>
              <a:t>Logistici</a:t>
            </a:r>
            <a:r>
              <a:rPr lang="en-US" altLang="it-IT" dirty="0"/>
              <a:t>: Odds Ratio</a:t>
            </a:r>
          </a:p>
        </p:txBody>
      </p:sp>
      <p:sp>
        <p:nvSpPr>
          <p:cNvPr id="5" name="Rettangolo 9"/>
          <p:cNvSpPr>
            <a:spLocks noChangeArrowheads="1"/>
          </p:cNvSpPr>
          <p:nvPr/>
        </p:nvSpPr>
        <p:spPr bwMode="auto">
          <a:xfrm>
            <a:off x="233051" y="888982"/>
            <a:ext cx="947737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it-IT" sz="1600" dirty="0">
                <a:solidFill>
                  <a:srgbClr val="0C0C0C"/>
                </a:solidFill>
                <a:latin typeface="+mn-lt"/>
              </a:rPr>
              <a:t>Introduciamo il concetto di </a:t>
            </a:r>
            <a:r>
              <a:rPr lang="it-IT" sz="1600" b="1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sz="1600" b="1" dirty="0">
                <a:solidFill>
                  <a:srgbClr val="0C0C0C"/>
                </a:solidFill>
                <a:latin typeface="+mn-lt"/>
              </a:rPr>
              <a:t> ratio</a:t>
            </a:r>
            <a:r>
              <a:rPr lang="it-IT" sz="1600" dirty="0">
                <a:solidFill>
                  <a:srgbClr val="0C0C0C"/>
                </a:solidFill>
                <a:latin typeface="+mn-lt"/>
              </a:rPr>
              <a:t>: </a:t>
            </a:r>
          </a:p>
          <a:p>
            <a:pPr>
              <a:spcBef>
                <a:spcPts val="300"/>
              </a:spcBef>
              <a:defRPr/>
            </a:pPr>
            <a:endParaRPr lang="it-IT" sz="1600" dirty="0">
              <a:solidFill>
                <a:srgbClr val="0C0C0C"/>
              </a:solidFill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Nel caso della corsa supponiamo che ci sia un altro cavallo dato 2 a 1, </a:t>
            </a:r>
          </a:p>
          <a:p>
            <a:pPr algn="ctr">
              <a:spcBef>
                <a:spcPts val="300"/>
              </a:spcBef>
            </a:pPr>
            <a:r>
              <a:rPr lang="it-IT" altLang="it-IT" sz="1600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 = vincere / non vincere =</a:t>
            </a:r>
          </a:p>
          <a:p>
            <a:pPr algn="ctr">
              <a:spcBef>
                <a:spcPts val="300"/>
              </a:spcBef>
            </a:pP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1/2 = 0.5</a:t>
            </a:r>
          </a:p>
          <a:p>
            <a:pPr algn="ctr">
              <a:spcBef>
                <a:spcPts val="300"/>
              </a:spcBef>
            </a:pP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la probabilità di vincere è invece  </a:t>
            </a:r>
          </a:p>
          <a:p>
            <a:pPr algn="ctr">
              <a:spcBef>
                <a:spcPts val="300"/>
              </a:spcBef>
            </a:pP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1/3, infatti vincerà una gara ogni 3</a:t>
            </a:r>
          </a:p>
          <a:p>
            <a:pPr>
              <a:spcBef>
                <a:spcPts val="300"/>
              </a:spcBef>
            </a:pPr>
            <a:endParaRPr lang="it-IT" altLang="it-IT" sz="1600" dirty="0">
              <a:solidFill>
                <a:srgbClr val="0C0C0C"/>
              </a:solidFill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L’</a:t>
            </a:r>
            <a:r>
              <a:rPr lang="it-IT" altLang="it-IT" sz="1600" b="1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altLang="it-IT" sz="1600" b="1" dirty="0">
                <a:solidFill>
                  <a:srgbClr val="0C0C0C"/>
                </a:solidFill>
                <a:latin typeface="+mn-lt"/>
              </a:rPr>
              <a:t> ratio</a:t>
            </a: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 del secondo cavallo su primo rapporta gli </a:t>
            </a:r>
            <a:r>
              <a:rPr lang="it-IT" altLang="it-IT" sz="1600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:</a:t>
            </a:r>
          </a:p>
          <a:p>
            <a:pPr algn="ctr">
              <a:spcBef>
                <a:spcPts val="300"/>
              </a:spcBef>
            </a:pPr>
            <a:r>
              <a:rPr lang="it-IT" altLang="it-IT" sz="1600" b="1" dirty="0">
                <a:solidFill>
                  <a:srgbClr val="0C0C0C"/>
                </a:solidFill>
                <a:latin typeface="+mn-lt"/>
              </a:rPr>
              <a:t>0.5/0.125 = 4.0</a:t>
            </a:r>
          </a:p>
          <a:p>
            <a:pPr>
              <a:spcBef>
                <a:spcPts val="300"/>
              </a:spcBef>
            </a:pPr>
            <a:endParaRPr lang="it-IT" altLang="it-IT" sz="1600" dirty="0">
              <a:solidFill>
                <a:srgbClr val="0C0C0C"/>
              </a:solidFill>
              <a:latin typeface="+mn-lt"/>
            </a:endParaRPr>
          </a:p>
          <a:p>
            <a:pPr>
              <a:spcBef>
                <a:spcPts val="300"/>
              </a:spcBef>
            </a:pP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Quindi l’</a:t>
            </a:r>
            <a:r>
              <a:rPr lang="it-IT" altLang="it-IT" sz="1600" dirty="0" err="1">
                <a:solidFill>
                  <a:srgbClr val="0C0C0C"/>
                </a:solidFill>
                <a:latin typeface="+mn-lt"/>
              </a:rPr>
              <a:t>odds</a:t>
            </a: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 del secondo cavallo è 4 volte quello del primo</a:t>
            </a:r>
          </a:p>
          <a:p>
            <a:pPr algn="ctr">
              <a:spcBef>
                <a:spcPts val="300"/>
              </a:spcBef>
            </a:pPr>
            <a:r>
              <a:rPr lang="it-IT" altLang="it-IT" sz="1600" dirty="0">
                <a:solidFill>
                  <a:srgbClr val="0C0C0C"/>
                </a:solidFill>
                <a:latin typeface="+mn-lt"/>
              </a:rPr>
              <a:t>Quindi?</a:t>
            </a:r>
          </a:p>
          <a:p>
            <a:pPr>
              <a:spcBef>
                <a:spcPts val="300"/>
              </a:spcBef>
            </a:pPr>
            <a:endParaRPr lang="it-IT" altLang="it-IT" sz="1600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</a:pPr>
            <a:r>
              <a:rPr lang="it-IT" altLang="it-IT" sz="1600" i="1" dirty="0">
                <a:solidFill>
                  <a:srgbClr val="0C0C0C"/>
                </a:solidFill>
                <a:latin typeface="+mn-lt"/>
              </a:rPr>
              <a:t>Scommettere sul primo cavallo mi permette di vincere 4 volte tanto quanto vincerei se vincesse il secondo cavallo</a:t>
            </a:r>
          </a:p>
          <a:p>
            <a:pPr algn="ctr">
              <a:spcBef>
                <a:spcPts val="300"/>
              </a:spcBef>
            </a:pPr>
            <a:endParaRPr lang="it-IT" altLang="it-IT" sz="1600" i="1" dirty="0">
              <a:solidFill>
                <a:srgbClr val="0C0C0C"/>
              </a:solidFill>
              <a:latin typeface="+mn-lt"/>
            </a:endParaRPr>
          </a:p>
          <a:p>
            <a:pPr algn="ctr">
              <a:spcBef>
                <a:spcPts val="300"/>
              </a:spcBef>
            </a:pPr>
            <a:r>
              <a:rPr lang="it-IT" altLang="it-IT" sz="1600" i="1" dirty="0">
                <a:solidFill>
                  <a:srgbClr val="0C0C0C"/>
                </a:solidFill>
                <a:latin typeface="+mn-lt"/>
              </a:rPr>
              <a:t>Attenzione NON significa che il secondo cavallo ha una probabilità 4 volte superiore al primo di vincere, infatti il rapporto delle probabilità sarebbe 1/3 su 1/9 = 3.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zione a colori">
  <a:themeElements>
    <a:clrScheme name="">
      <a:dk1>
        <a:srgbClr val="565656"/>
      </a:dk1>
      <a:lt1>
        <a:srgbClr val="EBFFEB"/>
      </a:lt1>
      <a:dk2>
        <a:srgbClr val="005000"/>
      </a:dk2>
      <a:lt2>
        <a:srgbClr val="B4AC72"/>
      </a:lt2>
      <a:accent1>
        <a:srgbClr val="FFFFFF"/>
      </a:accent1>
      <a:accent2>
        <a:srgbClr val="C0C0C0"/>
      </a:accent2>
      <a:accent3>
        <a:srgbClr val="F3FFF3"/>
      </a:accent3>
      <a:accent4>
        <a:srgbClr val="484848"/>
      </a:accent4>
      <a:accent5>
        <a:srgbClr val="FFFFFF"/>
      </a:accent5>
      <a:accent6>
        <a:srgbClr val="AEAEAE"/>
      </a:accent6>
      <a:hlink>
        <a:srgbClr val="CC3300"/>
      </a:hlink>
      <a:folHlink>
        <a:srgbClr val="33CCCC"/>
      </a:folHlink>
    </a:clrScheme>
    <a:fontScheme name="Presentazione a color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7620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6600"/>
          </a:buClr>
          <a:buSzTx/>
          <a:buFont typeface="Webdings" pitchFamily="18" charset="2"/>
          <a:buNone/>
          <a:tabLst/>
          <a:defRPr kumimoji="0" lang="it-IT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7620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6600"/>
          </a:buClr>
          <a:buSzTx/>
          <a:buFont typeface="Webdings" pitchFamily="18" charset="2"/>
          <a:buNone/>
          <a:tabLst/>
          <a:defRPr kumimoji="0" lang="it-IT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entazione a color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a color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a color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a color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a color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a color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a color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a colori 8">
        <a:dk1>
          <a:srgbClr val="565656"/>
        </a:dk1>
        <a:lt1>
          <a:srgbClr val="FFFFFF"/>
        </a:lt1>
        <a:dk2>
          <a:srgbClr val="005000"/>
        </a:dk2>
        <a:lt2>
          <a:srgbClr val="B4AC72"/>
        </a:lt2>
        <a:accent1>
          <a:srgbClr val="C0C0C0"/>
        </a:accent1>
        <a:accent2>
          <a:srgbClr val="333333"/>
        </a:accent2>
        <a:accent3>
          <a:srgbClr val="FFFFFF"/>
        </a:accent3>
        <a:accent4>
          <a:srgbClr val="484848"/>
        </a:accent4>
        <a:accent5>
          <a:srgbClr val="DCDCDC"/>
        </a:accent5>
        <a:accent6>
          <a:srgbClr val="2D2D2D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 colori</Template>
  <TotalTime>10212</TotalTime>
  <Words>2072</Words>
  <Application>Microsoft Office PowerPoint</Application>
  <PresentationFormat>A4 (21x29,7 cm)</PresentationFormat>
  <Paragraphs>313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Cambria Math</vt:lpstr>
      <vt:lpstr>Symbol</vt:lpstr>
      <vt:lpstr>Verdana</vt:lpstr>
      <vt:lpstr>Webdings</vt:lpstr>
      <vt:lpstr>Wingdings</vt:lpstr>
      <vt:lpstr>Presentazione a colori</vt:lpstr>
      <vt:lpstr>Agenda</vt:lpstr>
      <vt:lpstr>Premessa : modelli Regressivi</vt:lpstr>
      <vt:lpstr>Premessa : modelli Regressivi</vt:lpstr>
      <vt:lpstr>Premessa : modelli Regressivi</vt:lpstr>
      <vt:lpstr>I modelli Logistici</vt:lpstr>
      <vt:lpstr>I modelli Logistici: Odds</vt:lpstr>
      <vt:lpstr>I modelli Logistici: Odds</vt:lpstr>
      <vt:lpstr>I modelli Logistici: Odds</vt:lpstr>
      <vt:lpstr>I modelli Logistici: Odds Ratio</vt:lpstr>
      <vt:lpstr>I modelli Logistici: Odds Ratio</vt:lpstr>
      <vt:lpstr>I modelli Logistici: Odds Ratio</vt:lpstr>
      <vt:lpstr>I modelli Logistici: Odds Ratio</vt:lpstr>
      <vt:lpstr>I modelli Logistici: Logit</vt:lpstr>
      <vt:lpstr>I modelli Logistici: la regressione Logistica</vt:lpstr>
      <vt:lpstr>I modelli Logistici: la regressione Logistica</vt:lpstr>
      <vt:lpstr>I modelli Logistici: la regressione Logistica</vt:lpstr>
      <vt:lpstr>I modelli Logistici: la regressione Logistica</vt:lpstr>
      <vt:lpstr>I modelli Logistici: il parametro β</vt:lpstr>
      <vt:lpstr>I modelli Logistici: il parametro β</vt:lpstr>
      <vt:lpstr>Regressione Logistica: esempio</vt:lpstr>
      <vt:lpstr>Regressione Logistica: esempio</vt:lpstr>
      <vt:lpstr>Regressione Logistica: esempio</vt:lpstr>
      <vt:lpstr>Regressione Logistica: esempio</vt:lpstr>
      <vt:lpstr>Regressione Logistica: esempio</vt:lpstr>
    </vt:vector>
  </TitlesOfParts>
  <Company>Valdani Vicari &amp; Associati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Gnecchi</dc:creator>
  <cp:lastModifiedBy>Gnecchi Michele</cp:lastModifiedBy>
  <cp:revision>1537</cp:revision>
  <cp:lastPrinted>2001-08-28T11:55:56Z</cp:lastPrinted>
  <dcterms:created xsi:type="dcterms:W3CDTF">2003-11-06T16:45:27Z</dcterms:created>
  <dcterms:modified xsi:type="dcterms:W3CDTF">2017-12-05T15:08:47Z</dcterms:modified>
</cp:coreProperties>
</file>