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52" d="100"/>
          <a:sy n="52" d="100"/>
        </p:scale>
        <p:origin x="187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48B4-8FEC-4997-B8E2-4FF9DB7654B1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3D-C3A0-42B1-A467-1685A843E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90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48B4-8FEC-4997-B8E2-4FF9DB7654B1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3D-C3A0-42B1-A467-1685A843E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02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48B4-8FEC-4997-B8E2-4FF9DB7654B1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3D-C3A0-42B1-A467-1685A843E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427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48B4-8FEC-4997-B8E2-4FF9DB7654B1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3D-C3A0-42B1-A467-1685A843E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35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48B4-8FEC-4997-B8E2-4FF9DB7654B1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3D-C3A0-42B1-A467-1685A843E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37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48B4-8FEC-4997-B8E2-4FF9DB7654B1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3D-C3A0-42B1-A467-1685A843E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703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48B4-8FEC-4997-B8E2-4FF9DB7654B1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3D-C3A0-42B1-A467-1685A843E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2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48B4-8FEC-4997-B8E2-4FF9DB7654B1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3D-C3A0-42B1-A467-1685A843E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5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48B4-8FEC-4997-B8E2-4FF9DB7654B1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3D-C3A0-42B1-A467-1685A843E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59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48B4-8FEC-4997-B8E2-4FF9DB7654B1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3D-C3A0-42B1-A467-1685A843E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907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48B4-8FEC-4997-B8E2-4FF9DB7654B1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3D-C3A0-42B1-A467-1685A843E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963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748B4-8FEC-4997-B8E2-4FF9DB7654B1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5173D-C3A0-42B1-A467-1685A843E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93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minelli@liuc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RESEARCH METHODS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PRESENTAZONE DEL CORSO A CURA DI</a:t>
            </a:r>
          </a:p>
          <a:p>
            <a:r>
              <a:rPr lang="it-IT" dirty="0" smtClean="0"/>
              <a:t>ELIANA MINELLI</a:t>
            </a:r>
          </a:p>
          <a:p>
            <a:r>
              <a:rPr lang="it-IT" dirty="0" smtClean="0">
                <a:hlinkClick r:id="rId2"/>
              </a:rPr>
              <a:t>eminelli@liuc.it</a:t>
            </a:r>
            <a:endParaRPr lang="it-IT" dirty="0" smtClean="0"/>
          </a:p>
          <a:p>
            <a:r>
              <a:rPr lang="it-IT" dirty="0" smtClean="0"/>
              <a:t>7° piano torre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50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60785"/>
            <a:ext cx="10515600" cy="1325563"/>
          </a:xfrm>
        </p:spPr>
        <p:txBody>
          <a:bodyPr/>
          <a:lstStyle/>
          <a:p>
            <a:r>
              <a:rPr lang="it-IT" b="1" dirty="0" smtClean="0"/>
              <a:t>BIBLIOGRAFIA CONSIGLIATA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386348"/>
            <a:ext cx="11004755" cy="51686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600" dirty="0" err="1" smtClean="0"/>
              <a:t>Sono</a:t>
            </a:r>
            <a:r>
              <a:rPr lang="en-GB" sz="3600" dirty="0" smtClean="0"/>
              <a:t> </a:t>
            </a:r>
            <a:r>
              <a:rPr lang="en-GB" sz="3600" dirty="0" err="1" smtClean="0"/>
              <a:t>disponibili</a:t>
            </a:r>
            <a:r>
              <a:rPr lang="en-GB" sz="3600" dirty="0" smtClean="0"/>
              <a:t> in </a:t>
            </a:r>
            <a:r>
              <a:rPr lang="en-GB" sz="3600" dirty="0" err="1" smtClean="0"/>
              <a:t>biblioteca</a:t>
            </a:r>
            <a:r>
              <a:rPr lang="en-GB" sz="3600" dirty="0" smtClean="0"/>
              <a:t> </a:t>
            </a:r>
            <a:r>
              <a:rPr lang="en-GB" sz="3600" dirty="0" err="1" smtClean="0"/>
              <a:t>Liuc</a:t>
            </a:r>
            <a:r>
              <a:rPr lang="en-GB" sz="3600" dirty="0" smtClean="0"/>
              <a:t> </a:t>
            </a:r>
            <a:r>
              <a:rPr lang="en-GB" sz="3600" dirty="0" err="1" smtClean="0"/>
              <a:t>diversi</a:t>
            </a:r>
            <a:r>
              <a:rPr lang="en-GB" sz="3600" dirty="0" smtClean="0"/>
              <a:t> </a:t>
            </a:r>
            <a:r>
              <a:rPr lang="en-GB" sz="3600" dirty="0" err="1" smtClean="0"/>
              <a:t>testi</a:t>
            </a:r>
            <a:r>
              <a:rPr lang="en-GB" sz="3600" dirty="0" smtClean="0"/>
              <a:t> </a:t>
            </a:r>
            <a:r>
              <a:rPr lang="en-GB" sz="3600" dirty="0" err="1" smtClean="0"/>
              <a:t>tra</a:t>
            </a:r>
            <a:r>
              <a:rPr lang="en-GB" sz="3600" dirty="0" smtClean="0"/>
              <a:t> cui:</a:t>
            </a:r>
          </a:p>
          <a:p>
            <a:pPr marL="0" indent="0">
              <a:buNone/>
            </a:pPr>
            <a:endParaRPr lang="en-GB" sz="3600" dirty="0" smtClean="0"/>
          </a:p>
          <a:p>
            <a:r>
              <a:rPr lang="en-GB" b="1" dirty="0" smtClean="0"/>
              <a:t>Bryman</a:t>
            </a:r>
            <a:r>
              <a:rPr lang="en-GB" b="1" dirty="0"/>
              <a:t>, Alan &amp; Emma Bell,</a:t>
            </a:r>
            <a:r>
              <a:rPr lang="en-GB" dirty="0"/>
              <a:t> Business research methods, Oxford : Oxford U.P., 2015</a:t>
            </a:r>
            <a:endParaRPr lang="it-IT" dirty="0"/>
          </a:p>
          <a:p>
            <a:r>
              <a:rPr lang="en-GB" b="1" dirty="0"/>
              <a:t>Cooper Donald R. &amp; Pamela S. Schindler,</a:t>
            </a:r>
            <a:r>
              <a:rPr lang="en-GB" dirty="0"/>
              <a:t> Business research methods, McGraw-Hill, 2011.</a:t>
            </a:r>
            <a:endParaRPr lang="it-IT" dirty="0"/>
          </a:p>
          <a:p>
            <a:r>
              <a:rPr lang="it-IT" b="1" dirty="0"/>
              <a:t>Corbetta Piergiorgio, </a:t>
            </a:r>
            <a:r>
              <a:rPr lang="it-IT" dirty="0"/>
              <a:t>Metodologie e tecniche della ricerca sociale, Bologna : Il mulino, 1999</a:t>
            </a:r>
          </a:p>
          <a:p>
            <a:r>
              <a:rPr lang="it-IT" b="1" dirty="0"/>
              <a:t>Corbetta Piergiorgio, </a:t>
            </a:r>
            <a:r>
              <a:rPr lang="it-IT" dirty="0"/>
              <a:t>La ricerca sociale : metodologia e tecniche, Bologna : Il mulino, 2003 (4 volumetti)</a:t>
            </a:r>
          </a:p>
          <a:p>
            <a:r>
              <a:rPr lang="en-GB" b="1" dirty="0"/>
              <a:t>Creswell John W.</a:t>
            </a:r>
            <a:r>
              <a:rPr lang="en-GB" dirty="0"/>
              <a:t>, Research design : qualitative, quantitative and mixed methods approaches, Los Angeles: Sage, 2009</a:t>
            </a:r>
            <a:endParaRPr lang="it-IT" dirty="0"/>
          </a:p>
          <a:p>
            <a:r>
              <a:rPr lang="en-GB" b="1" dirty="0"/>
              <a:t>Hammond Michael &amp; Jerry Wellington</a:t>
            </a:r>
            <a:r>
              <a:rPr lang="en-GB" dirty="0"/>
              <a:t>, Research methods : the key concepts, London ; New York : Routledge, 2013 (</a:t>
            </a:r>
            <a:r>
              <a:rPr lang="en-GB" dirty="0" err="1"/>
              <a:t>dizionario</a:t>
            </a:r>
            <a:r>
              <a:rPr lang="en-GB" dirty="0"/>
              <a:t>)</a:t>
            </a:r>
            <a:endParaRPr lang="it-IT" dirty="0"/>
          </a:p>
          <a:p>
            <a:r>
              <a:rPr lang="en-GB" b="1" dirty="0" err="1"/>
              <a:t>Sekaran</a:t>
            </a:r>
            <a:r>
              <a:rPr lang="en-GB" b="1" dirty="0"/>
              <a:t> Uma &amp; Roger </a:t>
            </a:r>
            <a:r>
              <a:rPr lang="en-GB" b="1" dirty="0" err="1"/>
              <a:t>Bougie</a:t>
            </a:r>
            <a:r>
              <a:rPr lang="en-GB" dirty="0"/>
              <a:t>, Research methods for business: a skill-building approach, Chichester: Wiley, 2016</a:t>
            </a:r>
            <a:endParaRPr lang="it-IT" dirty="0"/>
          </a:p>
          <a:p>
            <a:r>
              <a:rPr lang="en-GB" b="1" dirty="0"/>
              <a:t>Van de </a:t>
            </a:r>
            <a:r>
              <a:rPr lang="en-GB" b="1" dirty="0" err="1"/>
              <a:t>Ven</a:t>
            </a:r>
            <a:r>
              <a:rPr lang="en-GB" b="1" dirty="0"/>
              <a:t> Andrew H.</a:t>
            </a:r>
            <a:r>
              <a:rPr lang="en-GB" dirty="0"/>
              <a:t>, Engaged scholarship: a guide for organizational and social research, Oxford: Oxford U.P., </a:t>
            </a:r>
            <a:r>
              <a:rPr lang="en-GB" dirty="0" smtClean="0"/>
              <a:t>2007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070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98413"/>
            <a:ext cx="10515600" cy="1325563"/>
          </a:xfrm>
        </p:spPr>
        <p:txBody>
          <a:bodyPr/>
          <a:lstStyle/>
          <a:p>
            <a:r>
              <a:rPr lang="it-IT" b="1" dirty="0" smtClean="0"/>
              <a:t>LA TESI MAGISTRALE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Cos’è una tesi magistrale?</a:t>
            </a:r>
          </a:p>
          <a:p>
            <a:endParaRPr lang="it-IT" sz="3200" dirty="0"/>
          </a:p>
          <a:p>
            <a:pPr marL="0" indent="0">
              <a:buNone/>
            </a:pPr>
            <a:endParaRPr lang="it-IT" sz="3200" dirty="0" smtClean="0"/>
          </a:p>
          <a:p>
            <a:r>
              <a:rPr lang="it-IT" sz="3200" dirty="0" smtClean="0"/>
              <a:t>Cosa non è una tesi magistrale?</a:t>
            </a:r>
            <a:endParaRPr lang="it-IT" sz="3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04" y="162233"/>
            <a:ext cx="4707354" cy="326027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981" y="2802194"/>
            <a:ext cx="4368356" cy="337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71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OBIETTIVI DEL CORSO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fornire consapevolezza </a:t>
            </a:r>
            <a:r>
              <a:rPr lang="it-IT" dirty="0"/>
              <a:t>del significato della ricerca scientifica, nonché della rilevanza dei metodi di ricerca, sia nel contesto accademico, sia nel business, sia in ambito sociale e politico.</a:t>
            </a:r>
          </a:p>
          <a:p>
            <a:r>
              <a:rPr lang="it-IT" dirty="0" smtClean="0"/>
              <a:t>impostare </a:t>
            </a:r>
            <a:r>
              <a:rPr lang="it-IT" dirty="0"/>
              <a:t>correttamente un progetto di ricerca nell’ambito di tematiche di business </a:t>
            </a:r>
            <a:endParaRPr lang="it-IT" dirty="0" smtClean="0"/>
          </a:p>
          <a:p>
            <a:r>
              <a:rPr lang="it-IT" dirty="0" smtClean="0"/>
              <a:t>usare linguaggi</a:t>
            </a:r>
            <a:r>
              <a:rPr lang="it-IT" dirty="0"/>
              <a:t>, concetti, metodi e strumenti in modo appropriato. </a:t>
            </a:r>
            <a:r>
              <a:rPr lang="it-IT" dirty="0" smtClean="0"/>
              <a:t>per </a:t>
            </a:r>
            <a:r>
              <a:rPr lang="it-IT" dirty="0"/>
              <a:t>rispondere a precise domande di ricerca formulate in un contesto di </a:t>
            </a:r>
            <a:r>
              <a:rPr lang="it-IT" dirty="0" smtClean="0"/>
              <a:t>business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18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GLI ARGOMENTI DEL CORSO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8141" y="1519084"/>
            <a:ext cx="10262419" cy="5102942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t-IT" dirty="0"/>
              <a:t>Cenni di epistemologia: la nascita e l’evoluzione del metodo scientifico 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Lo sviluppo di un progetto di ricerca (fasi e criticità). Il </a:t>
            </a:r>
            <a:r>
              <a:rPr lang="it-IT" dirty="0" err="1"/>
              <a:t>plagiarismo</a:t>
            </a:r>
            <a:endParaRPr lang="it-IT" dirty="0"/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L’analisi critica della letteratura scientifica rilevante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La definizione della domanda di ricerca e la costruzione di uno schema concettuale di riferimento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L’approccio qualitativo e l’approccio quantitativo alla ricerca: confronto, indicazioni e criticità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Gli strumenti della ricerca qualitativa (interviste, focus </a:t>
            </a:r>
            <a:r>
              <a:rPr lang="it-IT" dirty="0" err="1"/>
              <a:t>group</a:t>
            </a:r>
            <a:r>
              <a:rPr lang="it-IT" dirty="0"/>
              <a:t>, osservazione partecipante, documenti e fonti secondarie). L’uso della tecnologia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La scelta del campione nella ricerca qualitativa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L’applicazione della schema concettuale e degli strumenti di indagine al campione e la discussione dei risultati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Come scrivere una tesi magistrale: struttura, linguaggio, risultati attesi e criticità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40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DOMANDA DI RICERCA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ARGOMENTO di ricerca e DOMANDA di ricerca</a:t>
            </a:r>
            <a:endParaRPr lang="it-IT" dirty="0"/>
          </a:p>
        </p:txBody>
      </p:sp>
      <p:sp>
        <p:nvSpPr>
          <p:cNvPr id="5" name="AutoShape 4" descr="Risultati immagini per argoment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AutoShape 8" descr="Risultati immagini per punto di domanda"/>
          <p:cNvSpPr>
            <a:spLocks noChangeAspect="1" noChangeArrowheads="1"/>
          </p:cNvSpPr>
          <p:nvPr/>
        </p:nvSpPr>
        <p:spPr bwMode="auto">
          <a:xfrm>
            <a:off x="155575" y="-846138"/>
            <a:ext cx="177165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37" y="619432"/>
            <a:ext cx="3037863" cy="3037863"/>
          </a:xfrm>
          <a:prstGeom prst="rect">
            <a:avLst/>
          </a:prstGeom>
        </p:spPr>
      </p:pic>
      <p:sp>
        <p:nvSpPr>
          <p:cNvPr id="10" name="AutoShape 12" descr="Risultati immagini per lampadina"/>
          <p:cNvSpPr>
            <a:spLocks noChangeAspect="1" noChangeArrowheads="1"/>
          </p:cNvSpPr>
          <p:nvPr/>
        </p:nvSpPr>
        <p:spPr bwMode="auto">
          <a:xfrm>
            <a:off x="155575" y="-14446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502" y="2451670"/>
            <a:ext cx="3158614" cy="405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0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186" y="2838453"/>
            <a:ext cx="3146169" cy="313218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L’ANALISI DELLA LETTERATURA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it-IT" dirty="0" smtClean="0"/>
              <a:t>Cosa analizzare?</a:t>
            </a:r>
          </a:p>
          <a:p>
            <a:r>
              <a:rPr lang="it-IT" dirty="0" smtClean="0"/>
              <a:t>Perché?</a:t>
            </a:r>
          </a:p>
          <a:p>
            <a:r>
              <a:rPr lang="it-IT" dirty="0" smtClean="0"/>
              <a:t>Come creare un modello concettuale di riferimento? </a:t>
            </a:r>
          </a:p>
          <a:p>
            <a:r>
              <a:rPr lang="it-IT" dirty="0" smtClean="0"/>
              <a:t>Su cosa focalizzare la domanda di ricerca? </a:t>
            </a:r>
          </a:p>
        </p:txBody>
      </p:sp>
    </p:spTree>
    <p:extLst>
      <p:ext uri="{BB962C8B-B14F-4D97-AF65-F5344CB8AC3E}">
        <p14:creationId xmlns:p14="http://schemas.microsoft.com/office/powerpoint/2010/main" val="28655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155" y="2722817"/>
            <a:ext cx="6250858" cy="413518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METODO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Approccio quantitativo e approccio qualitativo: cosa scegliere?</a:t>
            </a:r>
          </a:p>
          <a:p>
            <a:r>
              <a:rPr lang="it-IT" dirty="0" err="1" smtClean="0"/>
              <a:t>Operazionalizzazione</a:t>
            </a:r>
            <a:r>
              <a:rPr lang="it-IT" dirty="0" smtClean="0"/>
              <a:t> del modello concettuale</a:t>
            </a:r>
          </a:p>
          <a:p>
            <a:r>
              <a:rPr lang="it-IT" dirty="0" smtClean="0"/>
              <a:t>Gli strumenti di indagine</a:t>
            </a:r>
          </a:p>
          <a:p>
            <a:r>
              <a:rPr lang="it-IT" dirty="0" smtClean="0"/>
              <a:t>La scelta del campione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237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L’ANALISI E I SUOI LIMITI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it-IT" dirty="0" smtClean="0"/>
              <a:t>Applicazione del modello concettuale attraverso l’approccio prescelto</a:t>
            </a:r>
          </a:p>
          <a:p>
            <a:pPr algn="r"/>
            <a:r>
              <a:rPr lang="it-IT" dirty="0" smtClean="0"/>
              <a:t>Le variabili da indagare</a:t>
            </a:r>
          </a:p>
          <a:p>
            <a:pPr algn="r"/>
            <a:r>
              <a:rPr lang="it-IT" dirty="0" smtClean="0"/>
              <a:t>I risultati dell’analisi</a:t>
            </a:r>
          </a:p>
          <a:p>
            <a:pPr algn="r"/>
            <a:r>
              <a:rPr lang="it-IT" dirty="0" smtClean="0"/>
              <a:t>La discussione dei risultati</a:t>
            </a:r>
          </a:p>
          <a:p>
            <a:pPr algn="r"/>
            <a:r>
              <a:rPr lang="it-IT" dirty="0" smtClean="0"/>
              <a:t>I limiti della ricerca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71" y="2578766"/>
            <a:ext cx="6485374" cy="359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0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PROVA FINALE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86348"/>
            <a:ext cx="10515600" cy="5014452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La prova finale è costituita da una relazione sintetica (6-10 pagine) elaborata in modo originale dallo studente. </a:t>
            </a:r>
          </a:p>
          <a:p>
            <a:r>
              <a:rPr lang="it-IT" dirty="0"/>
              <a:t>riguarda l’impostazione di un ipotetico progetto di ricerca (che può coincidere con quello della propria tesi) </a:t>
            </a:r>
            <a:endParaRPr lang="it-IT" dirty="0" smtClean="0"/>
          </a:p>
          <a:p>
            <a:r>
              <a:rPr lang="it-IT" dirty="0" smtClean="0"/>
              <a:t>si </a:t>
            </a:r>
            <a:r>
              <a:rPr lang="it-IT" dirty="0"/>
              <a:t>articola nei seguenti punti</a:t>
            </a:r>
            <a:r>
              <a:rPr lang="it-IT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/>
              <a:t>scegliere un argomento di ricerca;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/>
              <a:t>impostare una analisi critica della letteratura rilevante (evidenziandone i capisaldi, gli sviluppi, gli orientamenti prevalenti, gli ambiti non ancora adeguatamente </a:t>
            </a:r>
            <a:r>
              <a:rPr lang="it-IT" dirty="0" smtClean="0"/>
              <a:t>esplorati con opportune citazioni delle fonti bibliografiche); </a:t>
            </a:r>
            <a:endParaRPr lang="it-IT" dirty="0"/>
          </a:p>
          <a:p>
            <a:pPr marL="914400" lvl="1" indent="-457200">
              <a:buFont typeface="+mj-lt"/>
              <a:buAutoNum type="arabicPeriod"/>
            </a:pPr>
            <a:r>
              <a:rPr lang="it-IT" dirty="0"/>
              <a:t>elaborare la domanda di </a:t>
            </a:r>
            <a:r>
              <a:rPr lang="it-IT" dirty="0" smtClean="0"/>
              <a:t>ricerca e il modello concettuale </a:t>
            </a:r>
            <a:r>
              <a:rPr lang="it-IT" dirty="0"/>
              <a:t>sulla base dei risultati dell’analisi della letteratura;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/>
              <a:t>individuare l’approccio metodologico più appropriato (giustificandone la scelta) e gli strumenti di ricerca corrispondenti</a:t>
            </a:r>
            <a:r>
              <a:rPr lang="it-IT" dirty="0" smtClean="0"/>
              <a:t>.</a:t>
            </a:r>
          </a:p>
          <a:p>
            <a:r>
              <a:rPr lang="it-IT" dirty="0" smtClean="0"/>
              <a:t>Valutazione Pass/</a:t>
            </a:r>
            <a:r>
              <a:rPr lang="it-IT" dirty="0" err="1" smtClean="0"/>
              <a:t>Fail</a:t>
            </a:r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41144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600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RESEARCH METHODS</vt:lpstr>
      <vt:lpstr>LA TESI MAGISTRALE</vt:lpstr>
      <vt:lpstr>OBIETTIVI DEL CORSO</vt:lpstr>
      <vt:lpstr>GLI ARGOMENTI DEL CORSO</vt:lpstr>
      <vt:lpstr>LA DOMANDA DI RICERCA</vt:lpstr>
      <vt:lpstr>L’ANALISI DELLA LETTERATURA</vt:lpstr>
      <vt:lpstr>IL METODO</vt:lpstr>
      <vt:lpstr>L’ANALISI E I SUOI LIMITI</vt:lpstr>
      <vt:lpstr>PROVA FINALE</vt:lpstr>
      <vt:lpstr>BIBLIOGRAFIA CONSIGLIATA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</dc:title>
  <dc:creator>Eliana Minelli</dc:creator>
  <cp:lastModifiedBy>Eliana Minelli</cp:lastModifiedBy>
  <cp:revision>18</cp:revision>
  <dcterms:created xsi:type="dcterms:W3CDTF">2017-12-13T14:14:58Z</dcterms:created>
  <dcterms:modified xsi:type="dcterms:W3CDTF">2017-12-13T17:22:45Z</dcterms:modified>
</cp:coreProperties>
</file>