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315" r:id="rId5"/>
    <p:sldId id="316" r:id="rId6"/>
    <p:sldId id="317" r:id="rId7"/>
    <p:sldId id="286" r:id="rId8"/>
    <p:sldId id="259" r:id="rId9"/>
    <p:sldId id="260" r:id="rId10"/>
    <p:sldId id="261" r:id="rId11"/>
    <p:sldId id="262" r:id="rId12"/>
    <p:sldId id="263" r:id="rId13"/>
    <p:sldId id="264" r:id="rId14"/>
    <p:sldId id="265" r:id="rId15"/>
    <p:sldId id="266" r:id="rId16"/>
    <p:sldId id="318" r:id="rId17"/>
    <p:sldId id="301" r:id="rId18"/>
    <p:sldId id="306" r:id="rId19"/>
    <p:sldId id="267" r:id="rId20"/>
    <p:sldId id="307" r:id="rId21"/>
    <p:sldId id="308" r:id="rId22"/>
    <p:sldId id="268" r:id="rId23"/>
    <p:sldId id="287" r:id="rId24"/>
    <p:sldId id="269" r:id="rId25"/>
    <p:sldId id="288" r:id="rId26"/>
    <p:sldId id="289" r:id="rId27"/>
    <p:sldId id="271" r:id="rId28"/>
    <p:sldId id="272" r:id="rId29"/>
    <p:sldId id="291" r:id="rId30"/>
    <p:sldId id="305" r:id="rId31"/>
    <p:sldId id="319" r:id="rId32"/>
    <p:sldId id="321" r:id="rId33"/>
    <p:sldId id="322" r:id="rId34"/>
    <p:sldId id="292" r:id="rId35"/>
    <p:sldId id="320" r:id="rId36"/>
    <p:sldId id="311" r:id="rId37"/>
    <p:sldId id="312" r:id="rId38"/>
    <p:sldId id="313" r:id="rId39"/>
    <p:sldId id="294" r:id="rId40"/>
    <p:sldId id="342" r:id="rId41"/>
    <p:sldId id="295" r:id="rId42"/>
    <p:sldId id="274" r:id="rId43"/>
    <p:sldId id="275" r:id="rId44"/>
    <p:sldId id="276" r:id="rId45"/>
    <p:sldId id="278" r:id="rId46"/>
    <p:sldId id="280" r:id="rId47"/>
    <p:sldId id="281" r:id="rId48"/>
    <p:sldId id="296" r:id="rId49"/>
    <p:sldId id="297" r:id="rId50"/>
    <p:sldId id="299" r:id="rId51"/>
    <p:sldId id="341" r:id="rId52"/>
    <p:sldId id="304" r:id="rId53"/>
    <p:sldId id="300" r:id="rId54"/>
    <p:sldId id="283" r:id="rId55"/>
    <p:sldId id="284" r:id="rId56"/>
    <p:sldId id="323" r:id="rId57"/>
    <p:sldId id="339" r:id="rId58"/>
    <p:sldId id="335" r:id="rId59"/>
    <p:sldId id="336" r:id="rId60"/>
    <p:sldId id="331" r:id="rId61"/>
    <p:sldId id="285" r:id="rId62"/>
    <p:sldId id="330" r:id="rId63"/>
    <p:sldId id="337" r:id="rId64"/>
    <p:sldId id="338" r:id="rId65"/>
    <p:sldId id="329" r:id="rId6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38" y="-4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16/05/2018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374985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16/05/2018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954791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16/05/2018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558724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67C2A5C7-965F-4B08-A28D-6C7FDCA6B9C7}" type="datetimeFigureOut">
              <a:rPr lang="it-IT" smtClean="0"/>
              <a:t>16/05/2018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205624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7C2A5C7-965F-4B08-A28D-6C7FDCA6B9C7}" type="datetimeFigureOut">
              <a:rPr lang="it-IT" smtClean="0"/>
              <a:t>16/05/2018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95709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7C2A5C7-965F-4B08-A28D-6C7FDCA6B9C7}" type="datetimeFigureOut">
              <a:rPr lang="it-IT" smtClean="0"/>
              <a:t>16/05/2018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360488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67C2A5C7-965F-4B08-A28D-6C7FDCA6B9C7}" type="datetimeFigureOut">
              <a:rPr lang="it-IT" smtClean="0"/>
              <a:t>16/05/2018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2120568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67C2A5C7-965F-4B08-A28D-6C7FDCA6B9C7}" type="datetimeFigureOut">
              <a:rPr lang="it-IT" smtClean="0"/>
              <a:t>16/05/2018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988099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7C2A5C7-965F-4B08-A28D-6C7FDCA6B9C7}" type="datetimeFigureOut">
              <a:rPr lang="it-IT" smtClean="0"/>
              <a:t>16/05/2018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174880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C2A5C7-965F-4B08-A28D-6C7FDCA6B9C7}" type="datetimeFigureOut">
              <a:rPr lang="it-IT" smtClean="0"/>
              <a:t>16/05/2018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53185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67C2A5C7-965F-4B08-A28D-6C7FDCA6B9C7}" type="datetimeFigureOut">
              <a:rPr lang="it-IT" smtClean="0"/>
              <a:t>16/05/2018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86D33D6-FC8D-4B68-BCA0-21C0E4E46D81}" type="slidenum">
              <a:rPr lang="it-IT" smtClean="0"/>
              <a:t>‹N›</a:t>
            </a:fld>
            <a:endParaRPr lang="it-IT"/>
          </a:p>
        </p:txBody>
      </p:sp>
    </p:spTree>
    <p:extLst>
      <p:ext uri="{BB962C8B-B14F-4D97-AF65-F5344CB8AC3E}">
        <p14:creationId xmlns:p14="http://schemas.microsoft.com/office/powerpoint/2010/main" val="3030765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2A5C7-965F-4B08-A28D-6C7FDCA6B9C7}" type="datetimeFigureOut">
              <a:rPr lang="it-IT" smtClean="0"/>
              <a:t>16/05/2018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6D33D6-FC8D-4B68-BCA0-21C0E4E46D81}" type="slidenum">
              <a:rPr lang="it-IT" smtClean="0"/>
              <a:t>‹N›</a:t>
            </a:fld>
            <a:endParaRPr lang="it-IT"/>
          </a:p>
        </p:txBody>
      </p:sp>
    </p:spTree>
    <p:extLst>
      <p:ext uri="{BB962C8B-B14F-4D97-AF65-F5344CB8AC3E}">
        <p14:creationId xmlns:p14="http://schemas.microsoft.com/office/powerpoint/2010/main" val="1413855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ambientediritto.it/sentenze/2011/TAR/Tar_Puglia_LE_2011_n.957.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ambientediritto.it/sentenze/2011/Corte_Cost/C.C._2011_n.227.htm"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b="1" dirty="0" smtClean="0">
                <a:solidFill>
                  <a:srgbClr val="FF0000"/>
                </a:solidFill>
                <a:effectLst>
                  <a:outerShdw blurRad="38100" dist="38100" dir="2700000" algn="tl">
                    <a:srgbClr val="000000">
                      <a:alpha val="43137"/>
                    </a:srgbClr>
                  </a:outerShdw>
                </a:effectLst>
              </a:rPr>
              <a:t>Valutazione d’Impatto Ambientale</a:t>
            </a:r>
            <a:br>
              <a:rPr lang="it-IT" b="1" dirty="0" smtClean="0">
                <a:solidFill>
                  <a:srgbClr val="FF0000"/>
                </a:solidFill>
                <a:effectLst>
                  <a:outerShdw blurRad="38100" dist="38100" dir="2700000" algn="tl">
                    <a:srgbClr val="000000">
                      <a:alpha val="43137"/>
                    </a:srgbClr>
                  </a:outerShdw>
                </a:effectLst>
              </a:rPr>
            </a:br>
            <a:r>
              <a:rPr lang="it-IT" b="1" dirty="0" smtClean="0">
                <a:solidFill>
                  <a:srgbClr val="FF0000"/>
                </a:solidFill>
                <a:effectLst>
                  <a:outerShdw blurRad="38100" dist="38100" dir="2700000" algn="tl">
                    <a:srgbClr val="000000">
                      <a:alpha val="43137"/>
                    </a:srgbClr>
                  </a:outerShdw>
                </a:effectLst>
              </a:rPr>
              <a:t>Valutazione Ambientale Strategica</a:t>
            </a:r>
            <a:br>
              <a:rPr lang="it-IT" b="1" dirty="0" smtClean="0">
                <a:solidFill>
                  <a:srgbClr val="FF0000"/>
                </a:solidFill>
                <a:effectLst>
                  <a:outerShdw blurRad="38100" dist="38100" dir="2700000" algn="tl">
                    <a:srgbClr val="000000">
                      <a:alpha val="43137"/>
                    </a:srgbClr>
                  </a:outerShdw>
                </a:effectLst>
              </a:rPr>
            </a:br>
            <a:r>
              <a:rPr lang="it-IT" b="1" dirty="0" smtClean="0">
                <a:solidFill>
                  <a:srgbClr val="FF0000"/>
                </a:solidFill>
                <a:effectLst>
                  <a:outerShdw blurRad="38100" dist="38100" dir="2700000" algn="tl">
                    <a:srgbClr val="000000">
                      <a:alpha val="43137"/>
                    </a:srgbClr>
                  </a:outerShdw>
                </a:effectLst>
              </a:rPr>
              <a:t>Autorizzazione Integrata Ambientale</a:t>
            </a:r>
            <a:endParaRPr lang="it-IT" dirty="0">
              <a:solidFill>
                <a:srgbClr val="FF0000"/>
              </a:solidFill>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067659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Storia</a:t>
            </a:r>
          </a:p>
        </p:txBody>
      </p:sp>
      <p:sp>
        <p:nvSpPr>
          <p:cNvPr id="53251" name="Rectangle 3"/>
          <p:cNvSpPr>
            <a:spLocks noGrp="1" noChangeArrowheads="1"/>
          </p:cNvSpPr>
          <p:nvPr>
            <p:ph type="body" idx="1"/>
          </p:nvPr>
        </p:nvSpPr>
        <p:spPr/>
        <p:txBody>
          <a:bodyPr/>
          <a:lstStyle/>
          <a:p>
            <a:pPr marL="0" indent="0" algn="just">
              <a:lnSpc>
                <a:spcPct val="90000"/>
              </a:lnSpc>
              <a:buFontTx/>
              <a:buNone/>
            </a:pPr>
            <a:r>
              <a:rPr lang="it-IT" sz="2400"/>
              <a:t>La VIA nasce alla fine degli anni ’60 negli USA con il nome di </a:t>
            </a:r>
            <a:r>
              <a:rPr lang="it-IT" sz="2400">
                <a:solidFill>
                  <a:srgbClr val="FF0000"/>
                </a:solidFill>
              </a:rPr>
              <a:t>Environmental Impact Assessment (EIA),</a:t>
            </a:r>
            <a:r>
              <a:rPr lang="it-IT" sz="2400"/>
              <a:t> che introduceva le prime forme di controllo sulle attività umane interagenti con l’ambiente.</a:t>
            </a:r>
          </a:p>
          <a:p>
            <a:pPr marL="0" indent="0" algn="just">
              <a:lnSpc>
                <a:spcPct val="90000"/>
              </a:lnSpc>
              <a:buFontTx/>
              <a:buNone/>
            </a:pPr>
            <a:endParaRPr lang="it-IT" sz="2400"/>
          </a:p>
          <a:p>
            <a:pPr marL="0" indent="0" algn="just">
              <a:lnSpc>
                <a:spcPct val="90000"/>
              </a:lnSpc>
              <a:buFontTx/>
              <a:buNone/>
            </a:pPr>
            <a:r>
              <a:rPr lang="it-IT" sz="2400"/>
              <a:t>L’importanza della VIA è accresciuta nel 1969 con l’emanazione del </a:t>
            </a:r>
            <a:r>
              <a:rPr lang="it-IT" sz="2400">
                <a:solidFill>
                  <a:srgbClr val="FF0000"/>
                </a:solidFill>
              </a:rPr>
              <a:t>National Environmental Policy Act (NEPA).</a:t>
            </a:r>
          </a:p>
          <a:p>
            <a:pPr marL="0" indent="0" algn="just">
              <a:lnSpc>
                <a:spcPct val="90000"/>
              </a:lnSpc>
              <a:buFontTx/>
              <a:buNone/>
            </a:pPr>
            <a:endParaRPr lang="it-IT" sz="2400">
              <a:solidFill>
                <a:srgbClr val="FF0000"/>
              </a:solidFill>
            </a:endParaRPr>
          </a:p>
          <a:p>
            <a:pPr marL="0" indent="0" algn="just">
              <a:lnSpc>
                <a:spcPct val="90000"/>
              </a:lnSpc>
              <a:buFontTx/>
              <a:buNone/>
            </a:pPr>
            <a:r>
              <a:rPr lang="it-IT" sz="2400"/>
              <a:t>Successivamente altri Stati hanno adottato norme specifiche per l’introduzione della VIA nel proprio ordinamento.</a:t>
            </a:r>
          </a:p>
        </p:txBody>
      </p:sp>
    </p:spTree>
    <p:extLst>
      <p:ext uri="{BB962C8B-B14F-4D97-AF65-F5344CB8AC3E}">
        <p14:creationId xmlns:p14="http://schemas.microsoft.com/office/powerpoint/2010/main" val="800696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Direttiva CEE n. 337 del 27 giugno 1985</a:t>
            </a:r>
          </a:p>
        </p:txBody>
      </p:sp>
      <p:sp>
        <p:nvSpPr>
          <p:cNvPr id="54275" name="Rectangle 3"/>
          <p:cNvSpPr>
            <a:spLocks noGrp="1" noChangeArrowheads="1"/>
          </p:cNvSpPr>
          <p:nvPr>
            <p:ph type="body" idx="1"/>
          </p:nvPr>
        </p:nvSpPr>
        <p:spPr/>
        <p:txBody>
          <a:bodyPr/>
          <a:lstStyle/>
          <a:p>
            <a:pPr marL="0" indent="0" algn="just">
              <a:lnSpc>
                <a:spcPct val="80000"/>
              </a:lnSpc>
              <a:buFontTx/>
              <a:buNone/>
            </a:pPr>
            <a:r>
              <a:rPr lang="it-IT" sz="2400"/>
              <a:t>La </a:t>
            </a:r>
            <a:r>
              <a:rPr lang="it-IT" sz="2400">
                <a:solidFill>
                  <a:srgbClr val="FF0000"/>
                </a:solidFill>
              </a:rPr>
              <a:t>direttiva 85/337/CEE approvata dal Consiglio delle Comunità europee</a:t>
            </a:r>
            <a:r>
              <a:rPr lang="it-IT" sz="2400"/>
              <a:t> è il primo testo normativo in Europa per la disciplina della VIA nei progetti pubblici e privati.</a:t>
            </a:r>
          </a:p>
          <a:p>
            <a:pPr marL="0" indent="0" algn="just">
              <a:lnSpc>
                <a:spcPct val="80000"/>
              </a:lnSpc>
              <a:buFontTx/>
              <a:buNone/>
            </a:pPr>
            <a:endParaRPr lang="it-IT" sz="2400"/>
          </a:p>
          <a:p>
            <a:pPr marL="0" indent="0" algn="just">
              <a:lnSpc>
                <a:spcPct val="80000"/>
              </a:lnSpc>
              <a:buFontTx/>
              <a:buNone/>
            </a:pPr>
            <a:r>
              <a:rPr lang="it-IT" sz="2400"/>
              <a:t>L’orientamento di tale disposizione è quello di migliorare la politica ecologica comunitaria mediante l’introduzione di un processo di valutazione iniziale. </a:t>
            </a:r>
          </a:p>
          <a:p>
            <a:pPr marL="0" indent="0" algn="just">
              <a:lnSpc>
                <a:spcPct val="80000"/>
              </a:lnSpc>
              <a:buFontTx/>
              <a:buNone/>
            </a:pPr>
            <a:endParaRPr lang="it-IT" sz="2400"/>
          </a:p>
          <a:p>
            <a:pPr marL="0" indent="0" algn="just">
              <a:lnSpc>
                <a:spcPct val="80000"/>
              </a:lnSpc>
              <a:buFontTx/>
              <a:buNone/>
            </a:pPr>
            <a:r>
              <a:rPr lang="it-IT" sz="2400"/>
              <a:t>Lo scopo è evitare/prevenire inquinamenti e perturbazioni ambientali, anziché combattere successivamente gli effetti nocivi che le modifiche alla realtà esterna possono produrre sull’ambiente.</a:t>
            </a:r>
          </a:p>
          <a:p>
            <a:pPr marL="0" indent="0" algn="just">
              <a:lnSpc>
                <a:spcPct val="80000"/>
              </a:lnSpc>
              <a:buFontTx/>
              <a:buNone/>
            </a:pPr>
            <a:r>
              <a:rPr lang="it-IT" sz="2400"/>
              <a:t> </a:t>
            </a:r>
          </a:p>
        </p:txBody>
      </p:sp>
    </p:spTree>
    <p:extLst>
      <p:ext uri="{BB962C8B-B14F-4D97-AF65-F5344CB8AC3E}">
        <p14:creationId xmlns:p14="http://schemas.microsoft.com/office/powerpoint/2010/main" val="7045622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it-IT"/>
          </a:p>
        </p:txBody>
      </p:sp>
      <p:sp>
        <p:nvSpPr>
          <p:cNvPr id="55299" name="Rectangle 3"/>
          <p:cNvSpPr>
            <a:spLocks noGrp="1" noChangeArrowheads="1"/>
          </p:cNvSpPr>
          <p:nvPr>
            <p:ph type="body" idx="1"/>
          </p:nvPr>
        </p:nvSpPr>
        <p:spPr/>
        <p:txBody>
          <a:bodyPr/>
          <a:lstStyle/>
          <a:p>
            <a:pPr marL="0" indent="0" algn="just">
              <a:buFontTx/>
              <a:buNone/>
            </a:pPr>
            <a:r>
              <a:rPr lang="it-IT" sz="2400"/>
              <a:t>Ulteriore obiettivo della direttiva è </a:t>
            </a:r>
            <a:r>
              <a:rPr lang="it-IT" sz="2400">
                <a:solidFill>
                  <a:srgbClr val="FF0000"/>
                </a:solidFill>
              </a:rPr>
              <a:t>evitare</a:t>
            </a:r>
            <a:r>
              <a:rPr lang="it-IT" sz="2400"/>
              <a:t> che vi siano </a:t>
            </a:r>
            <a:r>
              <a:rPr lang="it-IT" sz="2400">
                <a:solidFill>
                  <a:srgbClr val="FF0000"/>
                </a:solidFill>
              </a:rPr>
              <a:t>disparità</a:t>
            </a:r>
            <a:r>
              <a:rPr lang="it-IT" sz="2400"/>
              <a:t> tra le </a:t>
            </a:r>
            <a:r>
              <a:rPr lang="it-IT" sz="2400">
                <a:solidFill>
                  <a:srgbClr val="FF0000"/>
                </a:solidFill>
              </a:rPr>
              <a:t>legislazioni vigenti negli Stati membri</a:t>
            </a:r>
            <a:r>
              <a:rPr lang="it-IT" sz="2400"/>
              <a:t>, che possano creare </a:t>
            </a:r>
            <a:r>
              <a:rPr lang="it-IT" sz="2400">
                <a:solidFill>
                  <a:srgbClr val="FF0000"/>
                </a:solidFill>
              </a:rPr>
              <a:t>squilibri concorrenziali</a:t>
            </a:r>
            <a:r>
              <a:rPr lang="it-IT" sz="2400"/>
              <a:t> nel mercato comunitario.</a:t>
            </a:r>
          </a:p>
          <a:p>
            <a:pPr marL="0" indent="0" algn="just">
              <a:buFontTx/>
              <a:buNone/>
            </a:pPr>
            <a:endParaRPr lang="it-IT" sz="2400"/>
          </a:p>
          <a:p>
            <a:pPr marL="0" indent="0" algn="just">
              <a:buFontTx/>
              <a:buNone/>
            </a:pPr>
            <a:r>
              <a:rPr lang="it-IT" sz="2400"/>
              <a:t>La direttiva è stata successivamente integrata e modificata dalle direttive 97/11/CE e 2003/35/CE.</a:t>
            </a:r>
          </a:p>
        </p:txBody>
      </p:sp>
    </p:spTree>
    <p:extLst>
      <p:ext uri="{BB962C8B-B14F-4D97-AF65-F5344CB8AC3E}">
        <p14:creationId xmlns:p14="http://schemas.microsoft.com/office/powerpoint/2010/main" val="201074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Riconoscimento internazionale</a:t>
            </a:r>
          </a:p>
        </p:txBody>
      </p:sp>
      <p:sp>
        <p:nvSpPr>
          <p:cNvPr id="56323" name="Rectangle 3"/>
          <p:cNvSpPr>
            <a:spLocks noGrp="1" noChangeArrowheads="1"/>
          </p:cNvSpPr>
          <p:nvPr>
            <p:ph type="body" idx="1"/>
          </p:nvPr>
        </p:nvSpPr>
        <p:spPr/>
        <p:txBody>
          <a:bodyPr/>
          <a:lstStyle/>
          <a:p>
            <a:pPr marL="0" indent="0">
              <a:buFontTx/>
              <a:buNone/>
            </a:pPr>
            <a:r>
              <a:rPr lang="it-IT" sz="2400" i="1" dirty="0">
                <a:solidFill>
                  <a:srgbClr val="FF0000"/>
                </a:solidFill>
              </a:rPr>
              <a:t>Dichiarazione di Rio</a:t>
            </a:r>
            <a:r>
              <a:rPr lang="it-IT" sz="2400" dirty="0">
                <a:solidFill>
                  <a:srgbClr val="FF0000"/>
                </a:solidFill>
              </a:rPr>
              <a:t>, </a:t>
            </a:r>
            <a:r>
              <a:rPr lang="it-IT" sz="2400" dirty="0" smtClean="0">
                <a:solidFill>
                  <a:srgbClr val="FF0000"/>
                </a:solidFill>
              </a:rPr>
              <a:t>1992, Principio </a:t>
            </a:r>
            <a:r>
              <a:rPr lang="it-IT" sz="2400" dirty="0">
                <a:solidFill>
                  <a:srgbClr val="FF0000"/>
                </a:solidFill>
              </a:rPr>
              <a:t>17:</a:t>
            </a:r>
          </a:p>
          <a:p>
            <a:pPr marL="0" indent="0">
              <a:buFontTx/>
              <a:buNone/>
            </a:pPr>
            <a:endParaRPr lang="it-IT" sz="2400" dirty="0">
              <a:solidFill>
                <a:srgbClr val="FF0000"/>
              </a:solidFill>
            </a:endParaRPr>
          </a:p>
          <a:p>
            <a:pPr marL="0" indent="0" algn="just">
              <a:buFontTx/>
              <a:buNone/>
            </a:pPr>
            <a:r>
              <a:rPr lang="it-IT" sz="2400" dirty="0"/>
              <a:t>“</a:t>
            </a:r>
            <a:r>
              <a:rPr lang="it-IT" sz="2400" i="1" dirty="0"/>
              <a:t>La valutazione d’impatto ambientale, come strumento nazionale, sarà effettuata nel caso di attività proposte che siano suscettibili di avere effetti negativi rilevanti sull’ambiente e dipendano dalla decisione di un’autorità nazionale competente</a:t>
            </a:r>
            <a:r>
              <a:rPr lang="it-IT" sz="2400" dirty="0"/>
              <a:t>”</a:t>
            </a:r>
          </a:p>
          <a:p>
            <a:pPr marL="0" indent="0"/>
            <a:endParaRPr lang="it-IT" dirty="0"/>
          </a:p>
        </p:txBody>
      </p:sp>
    </p:spTree>
    <p:extLst>
      <p:ext uri="{BB962C8B-B14F-4D97-AF65-F5344CB8AC3E}">
        <p14:creationId xmlns:p14="http://schemas.microsoft.com/office/powerpoint/2010/main" val="32597485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Quadro Normativo Italiano</a:t>
            </a:r>
          </a:p>
        </p:txBody>
      </p:sp>
      <p:sp>
        <p:nvSpPr>
          <p:cNvPr id="57347" name="Rectangle 3"/>
          <p:cNvSpPr>
            <a:spLocks noGrp="1" noChangeArrowheads="1"/>
          </p:cNvSpPr>
          <p:nvPr>
            <p:ph type="body" idx="1"/>
          </p:nvPr>
        </p:nvSpPr>
        <p:spPr/>
        <p:txBody>
          <a:bodyPr/>
          <a:lstStyle/>
          <a:p>
            <a:pPr marL="0" indent="0" algn="just">
              <a:lnSpc>
                <a:spcPct val="80000"/>
              </a:lnSpc>
              <a:buFontTx/>
              <a:buNone/>
            </a:pPr>
            <a:r>
              <a:rPr lang="it-IT" sz="2400"/>
              <a:t>La procedura di VIA è stata introdotta nell’ordinamento italiano </a:t>
            </a:r>
            <a:r>
              <a:rPr lang="it-IT" sz="2400">
                <a:solidFill>
                  <a:srgbClr val="FF0000"/>
                </a:solidFill>
              </a:rPr>
              <a:t>dall’art. 6 della legge n. 349 del 8 luglio 1986 </a:t>
            </a:r>
            <a:r>
              <a:rPr lang="it-IT" sz="2400" i="1">
                <a:solidFill>
                  <a:srgbClr val="FF0000"/>
                </a:solidFill>
              </a:rPr>
              <a:t>“Istituzione del Ministero dell’ambiente e norme in materia di danno ambientale”.</a:t>
            </a:r>
            <a:r>
              <a:rPr lang="it-IT" sz="2400" i="1"/>
              <a:t> </a:t>
            </a:r>
          </a:p>
          <a:p>
            <a:pPr marL="0" indent="0" algn="just">
              <a:lnSpc>
                <a:spcPct val="80000"/>
              </a:lnSpc>
              <a:buFontTx/>
              <a:buNone/>
            </a:pPr>
            <a:endParaRPr lang="it-IT" sz="2400" i="1"/>
          </a:p>
          <a:p>
            <a:pPr marL="0" indent="0" algn="just">
              <a:lnSpc>
                <a:spcPct val="80000"/>
              </a:lnSpc>
              <a:buFontTx/>
              <a:buNone/>
            </a:pPr>
            <a:r>
              <a:rPr lang="it-IT" sz="2400"/>
              <a:t>Successivamente, con i decreti attuativi DPCM 17 dicembre 1988 e DPCM 10 agosto 1988, sono state rispettivamente individuate le norme tecniche per la redazione degli studi di impatto ambientale e la formulazione del giudizio di compatibilità ambientale e fissate le categorie di opere in grado di produrre rilevanti modificazioni dell’ambiente.  </a:t>
            </a:r>
          </a:p>
        </p:txBody>
      </p:sp>
    </p:spTree>
    <p:extLst>
      <p:ext uri="{BB962C8B-B14F-4D97-AF65-F5344CB8AC3E}">
        <p14:creationId xmlns:p14="http://schemas.microsoft.com/office/powerpoint/2010/main" val="1985144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it-IT" sz="3200" b="1" dirty="0" err="1">
                <a:solidFill>
                  <a:srgbClr val="FF0000"/>
                </a:solidFill>
                <a:effectLst>
                  <a:outerShdw blurRad="38100" dist="38100" dir="2700000" algn="tl">
                    <a:srgbClr val="000000">
                      <a:alpha val="43137"/>
                    </a:srgbClr>
                  </a:outerShdw>
                </a:effectLst>
              </a:rPr>
              <a:t>D.Lgs.</a:t>
            </a:r>
            <a:r>
              <a:rPr lang="it-IT" sz="3200" b="1" dirty="0">
                <a:solidFill>
                  <a:srgbClr val="FF0000"/>
                </a:solidFill>
                <a:effectLst>
                  <a:outerShdw blurRad="38100" dist="38100" dir="2700000" algn="tl">
                    <a:srgbClr val="000000">
                      <a:alpha val="43137"/>
                    </a:srgbClr>
                  </a:outerShdw>
                </a:effectLst>
              </a:rPr>
              <a:t> 152/2006 </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“Norme in Materia Ambientale”</a:t>
            </a:r>
          </a:p>
        </p:txBody>
      </p:sp>
      <p:sp>
        <p:nvSpPr>
          <p:cNvPr id="58371" name="Rectangle 3"/>
          <p:cNvSpPr>
            <a:spLocks noGrp="1" noChangeArrowheads="1"/>
          </p:cNvSpPr>
          <p:nvPr>
            <p:ph type="body" idx="1"/>
          </p:nvPr>
        </p:nvSpPr>
        <p:spPr>
          <a:xfrm>
            <a:off x="457200" y="1600200"/>
            <a:ext cx="8291513" cy="4525963"/>
          </a:xfrm>
        </p:spPr>
        <p:txBody>
          <a:bodyPr/>
          <a:lstStyle/>
          <a:p>
            <a:pPr marL="0" indent="0" algn="just">
              <a:lnSpc>
                <a:spcPct val="80000"/>
              </a:lnSpc>
              <a:buFontTx/>
              <a:buNone/>
            </a:pPr>
            <a:r>
              <a:rPr lang="it-IT" sz="2000" dirty="0"/>
              <a:t>Con la Legge n. 308 del 2004 , il Governo è stato delegato ad adottare uno o più decreti legislativi di </a:t>
            </a:r>
            <a:r>
              <a:rPr lang="it-IT" sz="2000" dirty="0">
                <a:solidFill>
                  <a:srgbClr val="FF0000"/>
                </a:solidFill>
              </a:rPr>
              <a:t>riordino, coordinamento e integrazione delle disposizioni legislative</a:t>
            </a:r>
            <a:r>
              <a:rPr lang="it-IT" sz="2000" dirty="0"/>
              <a:t> nei settori e materie tra cui la </a:t>
            </a:r>
            <a:r>
              <a:rPr lang="it-IT" sz="2000" dirty="0">
                <a:solidFill>
                  <a:srgbClr val="FF0000"/>
                </a:solidFill>
              </a:rPr>
              <a:t>VIA</a:t>
            </a:r>
            <a:r>
              <a:rPr lang="it-IT" sz="2000" dirty="0"/>
              <a:t>.</a:t>
            </a:r>
          </a:p>
          <a:p>
            <a:pPr marL="0" indent="0">
              <a:lnSpc>
                <a:spcPct val="80000"/>
              </a:lnSpc>
              <a:buFontTx/>
              <a:buNone/>
            </a:pPr>
            <a:endParaRPr lang="it-IT" sz="2000" dirty="0"/>
          </a:p>
          <a:p>
            <a:pPr marL="0" indent="0" algn="just">
              <a:lnSpc>
                <a:spcPct val="80000"/>
              </a:lnSpc>
              <a:buFontTx/>
              <a:buNone/>
            </a:pPr>
            <a:r>
              <a:rPr lang="it-IT" sz="2000" dirty="0"/>
              <a:t>Il </a:t>
            </a:r>
            <a:r>
              <a:rPr lang="it-IT" sz="2000" dirty="0" err="1"/>
              <a:t>D.Lgs.</a:t>
            </a:r>
            <a:r>
              <a:rPr lang="it-IT" sz="2000" dirty="0"/>
              <a:t> n. 152 del 2006, nella Parte Seconda </a:t>
            </a:r>
            <a:r>
              <a:rPr lang="it-IT" sz="2000" i="1" dirty="0"/>
              <a:t>“Procedure per la valutazione ambientale strategica (VAS), per la valutazione d’impatto ambientale (VIA) e per l’autorizzazione ambientale integrata (IPPC)”, </a:t>
            </a:r>
            <a:r>
              <a:rPr lang="it-IT" sz="2000" dirty="0"/>
              <a:t>assolve questa funzione di riordino della normativa ambientale, abrogando le principali fonti normative sopra citate e dettando per la prima volta (a livello dell’ordinamento statale) una disciplina organica della procedura di VIA. </a:t>
            </a:r>
          </a:p>
          <a:p>
            <a:pPr marL="0" indent="0" algn="just">
              <a:lnSpc>
                <a:spcPct val="80000"/>
              </a:lnSpc>
              <a:buFontTx/>
              <a:buNone/>
            </a:pPr>
            <a:endParaRPr lang="it-IT" sz="2000" dirty="0"/>
          </a:p>
          <a:p>
            <a:pPr marL="0" indent="0" algn="just">
              <a:lnSpc>
                <a:spcPct val="80000"/>
              </a:lnSpc>
              <a:buFontTx/>
              <a:buNone/>
            </a:pPr>
            <a:r>
              <a:rPr lang="it-IT" sz="2000" dirty="0"/>
              <a:t>La parte seconda del </a:t>
            </a:r>
            <a:r>
              <a:rPr lang="it-IT" sz="2000" dirty="0" err="1"/>
              <a:t>D.Lgs.</a:t>
            </a:r>
            <a:r>
              <a:rPr lang="it-IT" sz="2000" dirty="0"/>
              <a:t> n. 152/2006 è stata integralmente rielaborata attraverso il decreto correttivo </a:t>
            </a:r>
            <a:r>
              <a:rPr lang="it-IT" sz="2000" dirty="0" err="1">
                <a:solidFill>
                  <a:srgbClr val="FF0000"/>
                </a:solidFill>
              </a:rPr>
              <a:t>D.Lgs.</a:t>
            </a:r>
            <a:r>
              <a:rPr lang="it-IT" sz="2000" dirty="0">
                <a:solidFill>
                  <a:srgbClr val="FF0000"/>
                </a:solidFill>
              </a:rPr>
              <a:t> n. 4 del </a:t>
            </a:r>
            <a:r>
              <a:rPr lang="it-IT" sz="2000" dirty="0" smtClean="0">
                <a:solidFill>
                  <a:srgbClr val="FF0000"/>
                </a:solidFill>
              </a:rPr>
              <a:t>2008, dal </a:t>
            </a:r>
            <a:r>
              <a:rPr lang="it-IT" sz="2000" dirty="0" err="1" smtClean="0">
                <a:solidFill>
                  <a:srgbClr val="FF0000"/>
                </a:solidFill>
              </a:rPr>
              <a:t>D.Lgs</a:t>
            </a:r>
            <a:r>
              <a:rPr lang="it-IT" sz="2000" dirty="0" smtClean="0">
                <a:solidFill>
                  <a:srgbClr val="FF0000"/>
                </a:solidFill>
              </a:rPr>
              <a:t> 128 del </a:t>
            </a:r>
            <a:r>
              <a:rPr lang="it-IT" sz="2000" dirty="0" smtClean="0">
                <a:solidFill>
                  <a:srgbClr val="FF0000"/>
                </a:solidFill>
              </a:rPr>
              <a:t>2010, dal </a:t>
            </a:r>
            <a:r>
              <a:rPr lang="it-IT" sz="2000" dirty="0" err="1" smtClean="0">
                <a:solidFill>
                  <a:srgbClr val="FF0000"/>
                </a:solidFill>
              </a:rPr>
              <a:t>D.Lgs</a:t>
            </a:r>
            <a:r>
              <a:rPr lang="it-IT" sz="2000" dirty="0" smtClean="0">
                <a:solidFill>
                  <a:srgbClr val="FF0000"/>
                </a:solidFill>
              </a:rPr>
              <a:t> 46 del </a:t>
            </a:r>
            <a:r>
              <a:rPr lang="it-IT" sz="2000" dirty="0" smtClean="0">
                <a:solidFill>
                  <a:srgbClr val="FF0000"/>
                </a:solidFill>
              </a:rPr>
              <a:t>2014 e da ultimo dalla L. </a:t>
            </a:r>
            <a:r>
              <a:rPr lang="it-IT" sz="2000" smtClean="0">
                <a:solidFill>
                  <a:srgbClr val="FF0000"/>
                </a:solidFill>
              </a:rPr>
              <a:t>104/2017.</a:t>
            </a:r>
            <a:endParaRPr lang="it-IT" sz="2000" dirty="0">
              <a:solidFill>
                <a:srgbClr val="FF0000"/>
              </a:solidFill>
            </a:endParaRPr>
          </a:p>
          <a:p>
            <a:pPr marL="0" indent="0" algn="just">
              <a:lnSpc>
                <a:spcPct val="80000"/>
              </a:lnSpc>
              <a:buFontTx/>
              <a:buNone/>
            </a:pPr>
            <a:endParaRPr lang="it-IT" sz="2000" dirty="0">
              <a:solidFill>
                <a:srgbClr val="FF0000"/>
              </a:solidFill>
            </a:endParaRPr>
          </a:p>
        </p:txBody>
      </p:sp>
    </p:spTree>
    <p:extLst>
      <p:ext uri="{BB962C8B-B14F-4D97-AF65-F5344CB8AC3E}">
        <p14:creationId xmlns:p14="http://schemas.microsoft.com/office/powerpoint/2010/main" val="865850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smtClean="0"/>
              <a:t>Obiettivo della VIA:  assicurare</a:t>
            </a:r>
            <a:endParaRPr lang="it-IT" dirty="0"/>
          </a:p>
          <a:p>
            <a:pPr marL="0" indent="0" algn="just">
              <a:buNone/>
            </a:pPr>
            <a:r>
              <a:rPr lang="it-IT" dirty="0"/>
              <a:t>• trasparenza dell’iter decisionale e</a:t>
            </a:r>
          </a:p>
          <a:p>
            <a:pPr marL="0" indent="0" algn="just">
              <a:buNone/>
            </a:pPr>
            <a:r>
              <a:rPr lang="it-IT" dirty="0"/>
              <a:t>• completezza e affidabilità delle informazioni su</a:t>
            </a:r>
          </a:p>
          <a:p>
            <a:pPr marL="0" indent="0" algn="just">
              <a:buNone/>
            </a:pPr>
            <a:r>
              <a:rPr lang="it-IT" dirty="0"/>
              <a:t>cui poggia la </a:t>
            </a:r>
            <a:r>
              <a:rPr lang="it-IT" dirty="0" smtClean="0"/>
              <a:t>valutazione.</a:t>
            </a:r>
          </a:p>
          <a:p>
            <a:pPr marL="0" indent="0" algn="just">
              <a:buNone/>
            </a:pPr>
            <a:r>
              <a:rPr lang="it-IT" dirty="0" smtClean="0"/>
              <a:t>La VIA è caratterizzata  dall’</a:t>
            </a:r>
            <a:r>
              <a:rPr lang="it-IT" b="1" dirty="0" smtClean="0"/>
              <a:t>informazione </a:t>
            </a:r>
            <a:r>
              <a:rPr lang="it-IT" dirty="0"/>
              <a:t>e </a:t>
            </a:r>
            <a:r>
              <a:rPr lang="it-IT" dirty="0" smtClean="0"/>
              <a:t>dalla </a:t>
            </a:r>
            <a:r>
              <a:rPr lang="it-IT" b="1" dirty="0" smtClean="0"/>
              <a:t>partecipazione </a:t>
            </a:r>
            <a:r>
              <a:rPr lang="it-IT" dirty="0"/>
              <a:t>ai processi decisionali, </a:t>
            </a:r>
            <a:r>
              <a:rPr lang="it-IT" dirty="0" smtClean="0"/>
              <a:t>attraverso strumenti </a:t>
            </a:r>
            <a:r>
              <a:rPr lang="it-IT" dirty="0"/>
              <a:t>e procedimenti formalizzati :</a:t>
            </a:r>
          </a:p>
          <a:p>
            <a:pPr marL="0" indent="0" algn="just">
              <a:buNone/>
            </a:pPr>
            <a:r>
              <a:rPr lang="it-IT" dirty="0"/>
              <a:t>• delle altre autorità ambientali</a:t>
            </a:r>
          </a:p>
          <a:p>
            <a:pPr marL="0" indent="0" algn="just">
              <a:buNone/>
            </a:pPr>
            <a:r>
              <a:rPr lang="it-IT" dirty="0"/>
              <a:t>• dei cittadini</a:t>
            </a:r>
          </a:p>
        </p:txBody>
      </p:sp>
    </p:spTree>
    <p:extLst>
      <p:ext uri="{BB962C8B-B14F-4D97-AF65-F5344CB8AC3E}">
        <p14:creationId xmlns:p14="http://schemas.microsoft.com/office/powerpoint/2010/main" val="2171544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VIA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lnSpcReduction="10000"/>
          </a:bodyPr>
          <a:lstStyle/>
          <a:p>
            <a:pPr algn="just"/>
            <a:r>
              <a:rPr lang="it-IT" b="1" dirty="0" smtClean="0">
                <a:solidFill>
                  <a:srgbClr val="FF0000"/>
                </a:solidFill>
              </a:rPr>
              <a:t>Lo </a:t>
            </a:r>
            <a:r>
              <a:rPr lang="it-IT" b="1" dirty="0">
                <a:solidFill>
                  <a:srgbClr val="FF0000"/>
                </a:solidFill>
              </a:rPr>
              <a:t>spirito della V.I.A. non è quello di vietare tout court interventi che incidano sull’ambiente </a:t>
            </a:r>
            <a:r>
              <a:rPr lang="it-IT" dirty="0"/>
              <a:t>(essendo all’uopo sufficiente l’apposizione di vincoli inderogabili che vietino, ad esempio, l’edificazione o altre attività similari), </a:t>
            </a:r>
            <a:r>
              <a:rPr lang="it-IT" b="1" dirty="0">
                <a:solidFill>
                  <a:srgbClr val="FF0000"/>
                </a:solidFill>
              </a:rPr>
              <a:t>bensì quello di valutare la “sostenibilità” di interventi che sicuramente interferiscono con l’ambiente</a:t>
            </a:r>
            <a:r>
              <a:rPr lang="it-IT" dirty="0"/>
              <a:t>. </a:t>
            </a:r>
            <a:r>
              <a:rPr lang="it-IT" dirty="0" smtClean="0"/>
              <a:t>- </a:t>
            </a:r>
            <a:r>
              <a:rPr lang="it-IT" b="1" dirty="0"/>
              <a:t>TAR MARCHE, Sez. I - 4 marzo 2010, n. 100</a:t>
            </a:r>
            <a:r>
              <a:rPr lang="it-IT" dirty="0"/>
              <a:t/>
            </a:r>
            <a:br>
              <a:rPr lang="it-IT" dirty="0"/>
            </a:br>
            <a:endParaRPr lang="it-IT" dirty="0"/>
          </a:p>
        </p:txBody>
      </p:sp>
    </p:spTree>
    <p:extLst>
      <p:ext uri="{BB962C8B-B14F-4D97-AF65-F5344CB8AC3E}">
        <p14:creationId xmlns:p14="http://schemas.microsoft.com/office/powerpoint/2010/main" val="1012663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77500" lnSpcReduction="20000"/>
          </a:bodyPr>
          <a:lstStyle/>
          <a:p>
            <a:pPr algn="just"/>
            <a:r>
              <a:rPr lang="it-IT" dirty="0" err="1" smtClean="0"/>
              <a:t>T.a.r</a:t>
            </a:r>
            <a:r>
              <a:rPr lang="it-IT" dirty="0" smtClean="0"/>
              <a:t>. Toscana, sez. II, 20-04-2010, n. 986.</a:t>
            </a:r>
          </a:p>
          <a:p>
            <a:pPr algn="just"/>
            <a:r>
              <a:rPr lang="it-IT" dirty="0" smtClean="0"/>
              <a:t>La valutazione di impatto ambientale comporta una valutazione anticipata finalizzata, nel quadro del principio comunitario di precauzione, alla tutela preventiva dell’interesse pubblico ambientale; ne deriva che, in presenza di una situazione ambientale connotata dai profili di specifica e documentata sensibilità, </a:t>
            </a:r>
            <a:r>
              <a:rPr lang="it-IT" b="1" dirty="0" smtClean="0"/>
              <a:t>anche la semplice possibilità di un’alterazione negativa</a:t>
            </a:r>
            <a:r>
              <a:rPr lang="it-IT" dirty="0" smtClean="0"/>
              <a:t> va considerata un ragionevole motivo di opposizione alla realizzazione di un’attività anche alla luce degli ampi profili di discrezionalità amministrativa che presenta la valutazione di impatto ambientale sul piano dell’apprezzamento degli interessi pubblici..</a:t>
            </a:r>
            <a:endParaRPr lang="it-IT" dirty="0"/>
          </a:p>
        </p:txBody>
      </p:sp>
    </p:spTree>
    <p:extLst>
      <p:ext uri="{BB962C8B-B14F-4D97-AF65-F5344CB8AC3E}">
        <p14:creationId xmlns:p14="http://schemas.microsoft.com/office/powerpoint/2010/main" val="4202501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it-IT" sz="3200" b="1" dirty="0" err="1">
                <a:solidFill>
                  <a:srgbClr val="FF0000"/>
                </a:solidFill>
                <a:effectLst>
                  <a:outerShdw blurRad="38100" dist="38100" dir="2700000" algn="tl">
                    <a:srgbClr val="000000">
                      <a:alpha val="43137"/>
                    </a:srgbClr>
                  </a:outerShdw>
                </a:effectLst>
              </a:rPr>
              <a:t>D.Lgs.</a:t>
            </a:r>
            <a:r>
              <a:rPr lang="it-IT" sz="3200" b="1" dirty="0">
                <a:solidFill>
                  <a:srgbClr val="FF0000"/>
                </a:solidFill>
                <a:effectLst>
                  <a:outerShdw blurRad="38100" dist="38100" dir="2700000" algn="tl">
                    <a:srgbClr val="000000">
                      <a:alpha val="43137"/>
                    </a:srgbClr>
                  </a:outerShdw>
                </a:effectLst>
              </a:rPr>
              <a:t> 152/2006</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art. 5 - </a:t>
            </a:r>
            <a:r>
              <a:rPr lang="it-IT" sz="3200" b="1" i="1" dirty="0">
                <a:solidFill>
                  <a:srgbClr val="FF0000"/>
                </a:solidFill>
                <a:effectLst>
                  <a:outerShdw blurRad="38100" dist="38100" dir="2700000" algn="tl">
                    <a:srgbClr val="000000">
                      <a:alpha val="43137"/>
                    </a:srgbClr>
                  </a:outerShdw>
                </a:effectLst>
              </a:rPr>
              <a:t>Definizioni</a:t>
            </a:r>
          </a:p>
        </p:txBody>
      </p:sp>
      <p:sp>
        <p:nvSpPr>
          <p:cNvPr id="59395" name="Rectangle 3"/>
          <p:cNvSpPr>
            <a:spLocks noGrp="1" noChangeArrowheads="1"/>
          </p:cNvSpPr>
          <p:nvPr>
            <p:ph type="body" idx="1"/>
          </p:nvPr>
        </p:nvSpPr>
        <p:spPr/>
        <p:txBody>
          <a:bodyPr/>
          <a:lstStyle/>
          <a:p>
            <a:pPr marL="0" indent="0" algn="just">
              <a:buFontTx/>
              <a:buNone/>
            </a:pPr>
            <a:r>
              <a:rPr lang="it-IT" sz="2400" i="1" dirty="0"/>
              <a:t/>
            </a:r>
            <a:br>
              <a:rPr lang="it-IT" sz="2400" i="1" dirty="0"/>
            </a:br>
            <a:r>
              <a:rPr lang="it-IT" sz="2400" dirty="0">
                <a:solidFill>
                  <a:srgbClr val="000000"/>
                </a:solidFill>
                <a:latin typeface="Times New Roman"/>
              </a:rPr>
              <a:t>b) valutazione d'impatto ambientale, di seguito VIA: il processo che comprende, secondo le disposizioni di cui al Titolo III della parte seconda del presente decreto, l'elaborazione e la presentazione dello studio d'impatto ambientale da parte del proponente, lo svolgimento delle consultazioni, la valutazione dello studio d'impatto ambientale, delle eventuali informazioni supplementari fornite dal proponente e degli esiti delle consultazioni, l'adozione del provvedimento di VIA in merito agli impatti ambientali del progetto, l'integrazione del provvedimento di VIA nel provvedimento di approvazione o autorizzazione del progetto;</a:t>
            </a:r>
            <a:endParaRPr lang="it-IT" sz="2400" i="1" dirty="0"/>
          </a:p>
          <a:p>
            <a:pPr marL="0" indent="0" algn="just">
              <a:buFontTx/>
              <a:buNone/>
            </a:pPr>
            <a:endParaRPr lang="it-IT" sz="2400" i="1" dirty="0"/>
          </a:p>
        </p:txBody>
      </p:sp>
    </p:spTree>
    <p:extLst>
      <p:ext uri="{BB962C8B-B14F-4D97-AF65-F5344CB8AC3E}">
        <p14:creationId xmlns:p14="http://schemas.microsoft.com/office/powerpoint/2010/main" val="3486940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it-IT" sz="2400" b="1" dirty="0">
                <a:solidFill>
                  <a:srgbClr val="FF0000"/>
                </a:solidFill>
                <a:effectLst>
                  <a:outerShdw blurRad="38100" dist="38100" dir="2700000" algn="tl">
                    <a:srgbClr val="000000">
                      <a:alpha val="43137"/>
                    </a:srgbClr>
                  </a:outerShdw>
                </a:effectLst>
              </a:rPr>
              <a:t>Valutazione d’Impatto Ambientale</a:t>
            </a:r>
            <a:br>
              <a:rPr lang="it-IT" sz="2400" b="1" dirty="0">
                <a:solidFill>
                  <a:srgbClr val="FF0000"/>
                </a:solidFill>
                <a:effectLst>
                  <a:outerShdw blurRad="38100" dist="38100" dir="2700000" algn="tl">
                    <a:srgbClr val="000000">
                      <a:alpha val="43137"/>
                    </a:srgbClr>
                  </a:outerShdw>
                </a:effectLst>
              </a:rPr>
            </a:br>
            <a:r>
              <a:rPr lang="it-IT" sz="2400" b="1" dirty="0">
                <a:solidFill>
                  <a:srgbClr val="FF0000"/>
                </a:solidFill>
                <a:effectLst>
                  <a:outerShdw blurRad="38100" dist="38100" dir="2700000" algn="tl">
                    <a:srgbClr val="000000">
                      <a:alpha val="43137"/>
                    </a:srgbClr>
                  </a:outerShdw>
                </a:effectLst>
              </a:rPr>
              <a:t>Valutazione Ambientale Strategica</a:t>
            </a:r>
            <a:br>
              <a:rPr lang="it-IT" sz="2400" b="1" dirty="0">
                <a:solidFill>
                  <a:srgbClr val="FF0000"/>
                </a:solidFill>
                <a:effectLst>
                  <a:outerShdw blurRad="38100" dist="38100" dir="2700000" algn="tl">
                    <a:srgbClr val="000000">
                      <a:alpha val="43137"/>
                    </a:srgbClr>
                  </a:outerShdw>
                </a:effectLst>
              </a:rPr>
            </a:br>
            <a:r>
              <a:rPr lang="it-IT" sz="2400" b="1" dirty="0">
                <a:solidFill>
                  <a:srgbClr val="FF0000"/>
                </a:solidFill>
                <a:effectLst>
                  <a:outerShdw blurRad="38100" dist="38100" dir="2700000" algn="tl">
                    <a:srgbClr val="000000">
                      <a:alpha val="43137"/>
                    </a:srgbClr>
                  </a:outerShdw>
                </a:effectLst>
              </a:rPr>
              <a:t>Autorizzazione Integrata Ambientale</a:t>
            </a:r>
          </a:p>
        </p:txBody>
      </p:sp>
      <p:sp>
        <p:nvSpPr>
          <p:cNvPr id="48131" name="Rectangle 3"/>
          <p:cNvSpPr>
            <a:spLocks noGrp="1" noChangeArrowheads="1"/>
          </p:cNvSpPr>
          <p:nvPr>
            <p:ph type="body" idx="1"/>
          </p:nvPr>
        </p:nvSpPr>
        <p:spPr/>
        <p:txBody>
          <a:bodyPr/>
          <a:lstStyle/>
          <a:p>
            <a:pPr marL="0" indent="0" algn="just">
              <a:buFontTx/>
              <a:buNone/>
            </a:pPr>
            <a:r>
              <a:rPr lang="it-IT" sz="2400" dirty="0"/>
              <a:t>Tutte e tre le procedure che verranno esaminate hanno caratteristiche comuni:</a:t>
            </a:r>
          </a:p>
          <a:p>
            <a:pPr marL="0" indent="0">
              <a:buFontTx/>
              <a:buNone/>
            </a:pPr>
            <a:endParaRPr lang="it-IT" sz="2400" dirty="0"/>
          </a:p>
          <a:p>
            <a:pPr marL="0" indent="0" algn="just"/>
            <a:r>
              <a:rPr lang="it-IT" sz="2400" dirty="0"/>
              <a:t> </a:t>
            </a:r>
            <a:r>
              <a:rPr lang="it-IT" sz="2400" dirty="0">
                <a:solidFill>
                  <a:srgbClr val="FF0000"/>
                </a:solidFill>
              </a:rPr>
              <a:t>carattere preventivo</a:t>
            </a:r>
            <a:r>
              <a:rPr lang="it-IT" sz="2400" dirty="0"/>
              <a:t>, proponendosi (in applicazione del principio comunitario di prevenzione) di individuare, valutare e mitigare i possibili effetti perturbativi sull’ambiente di un determinato piano, programma o progetto prima che esso sia adottato o autorizzato;</a:t>
            </a:r>
          </a:p>
          <a:p>
            <a:pPr marL="0" indent="0" algn="just">
              <a:buFontTx/>
              <a:buNone/>
            </a:pPr>
            <a:endParaRPr lang="it-IT" sz="2400" dirty="0"/>
          </a:p>
          <a:p>
            <a:pPr marL="0" indent="0">
              <a:buFontTx/>
              <a:buNone/>
            </a:pPr>
            <a:endParaRPr lang="it-IT" sz="2400" dirty="0"/>
          </a:p>
        </p:txBody>
      </p:sp>
    </p:spTree>
    <p:extLst>
      <p:ext uri="{BB962C8B-B14F-4D97-AF65-F5344CB8AC3E}">
        <p14:creationId xmlns:p14="http://schemas.microsoft.com/office/powerpoint/2010/main" val="40504093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i="1" dirty="0" smtClean="0">
                <a:solidFill>
                  <a:srgbClr val="FF0000"/>
                </a:solidFill>
                <a:effectLst>
                  <a:outerShdw blurRad="38100" dist="38100" dir="2700000" algn="tl">
                    <a:srgbClr val="000000">
                      <a:alpha val="43137"/>
                    </a:srgbClr>
                  </a:outerShdw>
                </a:effectLst>
              </a:rPr>
              <a:t>Articolo </a:t>
            </a:r>
            <a:r>
              <a:rPr lang="it-IT" b="1" i="1" dirty="0">
                <a:solidFill>
                  <a:srgbClr val="FF0000"/>
                </a:solidFill>
                <a:effectLst>
                  <a:outerShdw blurRad="38100" dist="38100" dir="2700000" algn="tl">
                    <a:srgbClr val="000000">
                      <a:alpha val="43137"/>
                    </a:srgbClr>
                  </a:outerShdw>
                </a:effectLst>
              </a:rPr>
              <a:t>4, </a:t>
            </a:r>
            <a:r>
              <a:rPr lang="it-IT" b="1" i="1" dirty="0" smtClean="0">
                <a:solidFill>
                  <a:srgbClr val="FF0000"/>
                </a:solidFill>
                <a:effectLst>
                  <a:outerShdw blurRad="38100" dist="38100" dir="2700000" algn="tl">
                    <a:srgbClr val="000000">
                      <a:alpha val="43137"/>
                    </a:srgbClr>
                  </a:outerShdw>
                </a:effectLst>
              </a:rPr>
              <a:t>comma 3</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a:solidFill>
                  <a:srgbClr val="000000"/>
                </a:solidFill>
                <a:latin typeface="Times New Roman"/>
              </a:rPr>
              <a:t>3. La valutazione ambientale di piani, programmi e progetti ha la </a:t>
            </a:r>
            <a:r>
              <a:rPr lang="it-IT" dirty="0" err="1">
                <a:solidFill>
                  <a:srgbClr val="000000"/>
                </a:solidFill>
                <a:latin typeface="Times New Roman"/>
              </a:rPr>
              <a:t>finalita'</a:t>
            </a:r>
            <a:r>
              <a:rPr lang="it-IT" dirty="0">
                <a:solidFill>
                  <a:srgbClr val="000000"/>
                </a:solidFill>
                <a:latin typeface="Times New Roman"/>
              </a:rPr>
              <a:t> di assicurare che </a:t>
            </a:r>
            <a:r>
              <a:rPr lang="it-IT" dirty="0" err="1">
                <a:solidFill>
                  <a:srgbClr val="000000"/>
                </a:solidFill>
                <a:latin typeface="Times New Roman"/>
              </a:rPr>
              <a:t>l'attivita'</a:t>
            </a:r>
            <a:r>
              <a:rPr lang="it-IT" dirty="0">
                <a:solidFill>
                  <a:srgbClr val="000000"/>
                </a:solidFill>
                <a:latin typeface="Times New Roman"/>
              </a:rPr>
              <a:t> antropica sia compatibile con le condizioni per uno sviluppo sostenibile, e quindi nel rispetto della </a:t>
            </a:r>
            <a:r>
              <a:rPr lang="it-IT" dirty="0" err="1">
                <a:solidFill>
                  <a:srgbClr val="000000"/>
                </a:solidFill>
                <a:latin typeface="Times New Roman"/>
              </a:rPr>
              <a:t>capacita'</a:t>
            </a:r>
            <a:r>
              <a:rPr lang="it-IT" dirty="0">
                <a:solidFill>
                  <a:srgbClr val="000000"/>
                </a:solidFill>
                <a:latin typeface="Times New Roman"/>
              </a:rPr>
              <a:t> rigenerativa degli ecosistemi e delle risorse, della salvaguardia della </a:t>
            </a:r>
            <a:r>
              <a:rPr lang="it-IT" dirty="0" err="1">
                <a:solidFill>
                  <a:srgbClr val="000000"/>
                </a:solidFill>
                <a:latin typeface="Times New Roman"/>
              </a:rPr>
              <a:t>biodiversita'</a:t>
            </a:r>
            <a:r>
              <a:rPr lang="it-IT" dirty="0">
                <a:solidFill>
                  <a:srgbClr val="000000"/>
                </a:solidFill>
                <a:latin typeface="Times New Roman"/>
              </a:rPr>
              <a:t> e di un'equa distribuzione dei vantaggi connessi </a:t>
            </a:r>
            <a:r>
              <a:rPr lang="it-IT" dirty="0" err="1">
                <a:solidFill>
                  <a:srgbClr val="000000"/>
                </a:solidFill>
                <a:latin typeface="Times New Roman"/>
              </a:rPr>
              <a:t>all'attivita'</a:t>
            </a:r>
            <a:r>
              <a:rPr lang="it-IT" dirty="0">
                <a:solidFill>
                  <a:srgbClr val="000000"/>
                </a:solidFill>
                <a:latin typeface="Times New Roman"/>
              </a:rPr>
              <a:t> economica. Per mezzo della stessa si affronta la determinazione della valutazione preventiva integrata degli impatti ambientali nello svolgimento delle </a:t>
            </a:r>
            <a:r>
              <a:rPr lang="it-IT" dirty="0" err="1">
                <a:solidFill>
                  <a:srgbClr val="000000"/>
                </a:solidFill>
                <a:latin typeface="Times New Roman"/>
              </a:rPr>
              <a:t>attivita'</a:t>
            </a:r>
            <a:r>
              <a:rPr lang="it-IT" dirty="0">
                <a:solidFill>
                  <a:srgbClr val="000000"/>
                </a:solidFill>
                <a:latin typeface="Times New Roman"/>
              </a:rPr>
              <a:t> normative e amministrative, di informazione ambientale, di pianificazione e programmazione.</a:t>
            </a:r>
            <a:endParaRPr lang="it-IT" dirty="0"/>
          </a:p>
        </p:txBody>
      </p:sp>
    </p:spTree>
    <p:extLst>
      <p:ext uri="{BB962C8B-B14F-4D97-AF65-F5344CB8AC3E}">
        <p14:creationId xmlns:p14="http://schemas.microsoft.com/office/powerpoint/2010/main" val="825512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solidFill>
                  <a:srgbClr val="FF0000"/>
                </a:solidFill>
                <a:effectLst>
                  <a:outerShdw blurRad="38100" dist="38100" dir="2700000" algn="tl">
                    <a:srgbClr val="000000">
                      <a:alpha val="43137"/>
                    </a:srgbClr>
                  </a:outerShdw>
                </a:effectLst>
              </a:rPr>
              <a:t>Articolo </a:t>
            </a:r>
            <a:r>
              <a:rPr lang="it-IT" b="1" i="1" dirty="0" smtClean="0">
                <a:solidFill>
                  <a:srgbClr val="FF0000"/>
                </a:solidFill>
                <a:effectLst>
                  <a:outerShdw blurRad="38100" dist="38100" dir="2700000" algn="tl">
                    <a:srgbClr val="000000">
                      <a:alpha val="43137"/>
                    </a:srgbClr>
                  </a:outerShdw>
                </a:effectLst>
              </a:rPr>
              <a:t>4 comma 4 </a:t>
            </a:r>
            <a:r>
              <a:rPr lang="it-IT" b="1" i="1" dirty="0">
                <a:solidFill>
                  <a:srgbClr val="FF0000"/>
                </a:solidFill>
                <a:effectLst>
                  <a:outerShdw blurRad="38100" dist="38100" dir="2700000" algn="tl">
                    <a:srgbClr val="000000">
                      <a:alpha val="43137"/>
                    </a:srgbClr>
                  </a:outerShdw>
                </a:effectLst>
              </a:rPr>
              <a:t>lettera b)</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20000"/>
          </a:bodyPr>
          <a:lstStyle/>
          <a:p>
            <a:pPr algn="just"/>
            <a:r>
              <a:rPr lang="it-IT" dirty="0">
                <a:solidFill>
                  <a:srgbClr val="000000"/>
                </a:solidFill>
                <a:latin typeface="Times New Roman"/>
              </a:rPr>
              <a:t>b) la valutazione ambientale dei progetti ha la </a:t>
            </a:r>
            <a:r>
              <a:rPr lang="it-IT" dirty="0" err="1">
                <a:solidFill>
                  <a:srgbClr val="000000"/>
                </a:solidFill>
                <a:latin typeface="Times New Roman"/>
              </a:rPr>
              <a:t>finalita'</a:t>
            </a:r>
            <a:r>
              <a:rPr lang="it-IT" dirty="0">
                <a:solidFill>
                  <a:srgbClr val="000000"/>
                </a:solidFill>
                <a:latin typeface="Times New Roman"/>
              </a:rPr>
              <a:t> di proteggere </a:t>
            </a:r>
            <a:r>
              <a:rPr lang="it-IT" b="1" dirty="0">
                <a:solidFill>
                  <a:srgbClr val="000000"/>
                </a:solidFill>
                <a:latin typeface="Times New Roman"/>
              </a:rPr>
              <a:t>la salute umana</a:t>
            </a:r>
            <a:r>
              <a:rPr lang="it-IT" dirty="0">
                <a:solidFill>
                  <a:srgbClr val="000000"/>
                </a:solidFill>
                <a:latin typeface="Times New Roman"/>
              </a:rPr>
              <a:t>, contribuire con un </a:t>
            </a:r>
            <a:r>
              <a:rPr lang="it-IT" b="1" dirty="0">
                <a:solidFill>
                  <a:srgbClr val="000000"/>
                </a:solidFill>
                <a:latin typeface="Times New Roman"/>
              </a:rPr>
              <a:t>miglior ambiente alla </a:t>
            </a:r>
            <a:r>
              <a:rPr lang="it-IT" b="1" dirty="0" err="1">
                <a:solidFill>
                  <a:srgbClr val="000000"/>
                </a:solidFill>
                <a:latin typeface="Times New Roman"/>
              </a:rPr>
              <a:t>qualita'</a:t>
            </a:r>
            <a:r>
              <a:rPr lang="it-IT" b="1" dirty="0">
                <a:solidFill>
                  <a:srgbClr val="000000"/>
                </a:solidFill>
                <a:latin typeface="Times New Roman"/>
              </a:rPr>
              <a:t> della vita</a:t>
            </a:r>
            <a:r>
              <a:rPr lang="it-IT" dirty="0">
                <a:solidFill>
                  <a:srgbClr val="000000"/>
                </a:solidFill>
                <a:latin typeface="Times New Roman"/>
              </a:rPr>
              <a:t>, provvedere al mantenimento delle specie e </a:t>
            </a:r>
            <a:r>
              <a:rPr lang="it-IT" b="1" dirty="0">
                <a:solidFill>
                  <a:srgbClr val="000000"/>
                </a:solidFill>
                <a:latin typeface="Times New Roman"/>
              </a:rPr>
              <a:t>conservare la </a:t>
            </a:r>
            <a:r>
              <a:rPr lang="it-IT" b="1" dirty="0" err="1">
                <a:solidFill>
                  <a:srgbClr val="000000"/>
                </a:solidFill>
                <a:latin typeface="Times New Roman"/>
              </a:rPr>
              <a:t>capacita'</a:t>
            </a:r>
            <a:r>
              <a:rPr lang="it-IT" b="1" dirty="0">
                <a:solidFill>
                  <a:srgbClr val="000000"/>
                </a:solidFill>
                <a:latin typeface="Times New Roman"/>
              </a:rPr>
              <a:t> di riproduzione degli ecosistemi in quanto risorse essenziali per la vita</a:t>
            </a:r>
            <a:r>
              <a:rPr lang="it-IT" dirty="0">
                <a:solidFill>
                  <a:srgbClr val="000000"/>
                </a:solidFill>
                <a:latin typeface="Times New Roman"/>
              </a:rPr>
              <a:t>. A questo scopo essa individua, descrive e valuta, in modo appropriato, per ciascun caso particolare e secondo le disposizioni del presente decreto, gli impatti ambientali di un progetto come definiti all'articolo 5, comma 1, lettera c).</a:t>
            </a:r>
            <a:endParaRPr lang="it-IT" dirty="0"/>
          </a:p>
        </p:txBody>
      </p:sp>
    </p:spTree>
    <p:extLst>
      <p:ext uri="{BB962C8B-B14F-4D97-AF65-F5344CB8AC3E}">
        <p14:creationId xmlns:p14="http://schemas.microsoft.com/office/powerpoint/2010/main" val="12582168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it-IT"/>
          </a:p>
        </p:txBody>
      </p:sp>
      <p:sp>
        <p:nvSpPr>
          <p:cNvPr id="60419" name="Rectangle 3"/>
          <p:cNvSpPr>
            <a:spLocks noGrp="1" noChangeArrowheads="1"/>
          </p:cNvSpPr>
          <p:nvPr>
            <p:ph type="body" idx="1"/>
          </p:nvPr>
        </p:nvSpPr>
        <p:spPr>
          <a:xfrm>
            <a:off x="539750" y="1628775"/>
            <a:ext cx="8229600" cy="4525963"/>
          </a:xfrm>
        </p:spPr>
        <p:txBody>
          <a:bodyPr>
            <a:noAutofit/>
          </a:bodyPr>
          <a:lstStyle/>
          <a:p>
            <a:pPr marL="0" indent="0" algn="just">
              <a:lnSpc>
                <a:spcPct val="90000"/>
              </a:lnSpc>
              <a:buFontTx/>
              <a:buNone/>
            </a:pPr>
            <a:r>
              <a:rPr lang="it-IT" sz="2800" dirty="0"/>
              <a:t>c) impatti ambientali: effetti significativi, diretti e indiretti, di un piano, di un programma o di un progetto, sui seguenti fattori: </a:t>
            </a:r>
            <a:r>
              <a:rPr lang="it-IT" sz="2800" i="1" dirty="0"/>
              <a:t>popolazione e salute umana</a:t>
            </a:r>
            <a:r>
              <a:rPr lang="it-IT" sz="2800" dirty="0"/>
              <a:t>; </a:t>
            </a:r>
            <a:r>
              <a:rPr lang="it-IT" sz="2800" dirty="0" err="1"/>
              <a:t>biodiversita'</a:t>
            </a:r>
            <a:r>
              <a:rPr lang="it-IT" sz="2800" dirty="0"/>
              <a:t>, con particolare attenzione alle specie e agli habitat protetti in virtu' della direttiva 92/43/CEE e della direttiva 2009/147/CE; territorio, suolo, acqua, aria e clima; beni materiali, patrimonio culturale, paesaggio; interazione tra i fattori sopra elencati. Negli impatti ambientali rientrano gli effetti derivanti dalla </a:t>
            </a:r>
            <a:r>
              <a:rPr lang="it-IT" sz="2800" dirty="0" err="1"/>
              <a:t>vulnerabilita'</a:t>
            </a:r>
            <a:r>
              <a:rPr lang="it-IT" sz="2800" dirty="0"/>
              <a:t> del progetto a rischio di gravi incidenti o </a:t>
            </a:r>
            <a:r>
              <a:rPr lang="it-IT" sz="2800" dirty="0" err="1"/>
              <a:t>calamita'</a:t>
            </a:r>
            <a:r>
              <a:rPr lang="it-IT" sz="2800" dirty="0"/>
              <a:t> pertinenti il progetto medesimo.</a:t>
            </a:r>
            <a:endParaRPr lang="it-IT" sz="2800" i="1" dirty="0"/>
          </a:p>
        </p:txBody>
      </p:sp>
    </p:spTree>
    <p:extLst>
      <p:ext uri="{BB962C8B-B14F-4D97-AF65-F5344CB8AC3E}">
        <p14:creationId xmlns:p14="http://schemas.microsoft.com/office/powerpoint/2010/main" val="16725654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dirty="0" smtClean="0"/>
              <a:t>La valutazione d'impatto ambientale, riguarda i progetti che possono avere impatti significativi e negativi sull'ambiente e sul patrimonio culturale. </a:t>
            </a:r>
          </a:p>
          <a:p>
            <a:pPr algn="just"/>
            <a:r>
              <a:rPr lang="it-IT" dirty="0" smtClean="0"/>
              <a:t>L’assoggettabilità a VIA è subordinata alla presenza di possibili (dunque non certi) effetti negativi e significativi sull'ambiente (-</a:t>
            </a:r>
            <a:r>
              <a:rPr lang="it-IT" b="1" dirty="0" smtClean="0"/>
              <a:t> </a:t>
            </a:r>
            <a:r>
              <a:rPr lang="it-IT" b="1" dirty="0" smtClean="0">
                <a:hlinkClick r:id="rId2" action="ppaction://hlinkfile"/>
              </a:rPr>
              <a:t>TAR PUGLIA, Lecce, Sez. I - 25 maggio 2011, n. 957</a:t>
            </a:r>
            <a:r>
              <a:rPr lang="it-IT" b="1" dirty="0" smtClean="0"/>
              <a:t>)</a:t>
            </a:r>
            <a:endParaRPr lang="it-IT" dirty="0"/>
          </a:p>
        </p:txBody>
      </p:sp>
    </p:spTree>
    <p:extLst>
      <p:ext uri="{BB962C8B-B14F-4D97-AF65-F5344CB8AC3E}">
        <p14:creationId xmlns:p14="http://schemas.microsoft.com/office/powerpoint/2010/main" val="26190640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endParaRPr lang="it-IT"/>
          </a:p>
        </p:txBody>
      </p:sp>
      <p:sp>
        <p:nvSpPr>
          <p:cNvPr id="63491" name="Rectangle 3"/>
          <p:cNvSpPr>
            <a:spLocks noGrp="1" noChangeArrowheads="1"/>
          </p:cNvSpPr>
          <p:nvPr>
            <p:ph type="body" idx="1"/>
          </p:nvPr>
        </p:nvSpPr>
        <p:spPr/>
        <p:txBody>
          <a:bodyPr/>
          <a:lstStyle/>
          <a:p>
            <a:pPr marL="0" indent="0" algn="just">
              <a:lnSpc>
                <a:spcPct val="80000"/>
              </a:lnSpc>
              <a:buFontTx/>
              <a:buNone/>
            </a:pPr>
            <a:r>
              <a:rPr lang="it-IT" sz="2400" dirty="0"/>
              <a:t>Sono comunque esclusi dal campo di applicazione del presente decreto: </a:t>
            </a:r>
            <a:endParaRPr lang="it-IT" sz="2400" dirty="0" smtClean="0"/>
          </a:p>
          <a:p>
            <a:pPr marL="457200" indent="-457200" algn="just">
              <a:lnSpc>
                <a:spcPct val="80000"/>
              </a:lnSpc>
              <a:buFontTx/>
              <a:buAutoNum type="alphaLcParenR"/>
            </a:pPr>
            <a:r>
              <a:rPr lang="it-IT" sz="2400" dirty="0" smtClean="0"/>
              <a:t>i </a:t>
            </a:r>
            <a:r>
              <a:rPr lang="it-IT" sz="2400" dirty="0"/>
              <a:t>piani e i programmi destinati esclusivamente a scopi di difesa nazionale caratterizzati da somma urgenza o ricadenti nella disciplina di cui all'articolo 17 del decreto legislativo 12 aprile 2006, n. 163, e successive modificazioni; </a:t>
            </a:r>
            <a:endParaRPr lang="it-IT" sz="2400" dirty="0" smtClean="0"/>
          </a:p>
          <a:p>
            <a:pPr marL="457200" indent="-457200" algn="just">
              <a:lnSpc>
                <a:spcPct val="80000"/>
              </a:lnSpc>
              <a:buFontTx/>
              <a:buAutoNum type="alphaLcParenR"/>
            </a:pPr>
            <a:r>
              <a:rPr lang="it-IT" sz="2400" dirty="0" smtClean="0"/>
              <a:t>i </a:t>
            </a:r>
            <a:r>
              <a:rPr lang="it-IT" sz="2400" dirty="0"/>
              <a:t>piani e i programmi finanziari o di bilancio; </a:t>
            </a:r>
            <a:endParaRPr lang="it-IT" sz="2400" dirty="0" smtClean="0"/>
          </a:p>
          <a:p>
            <a:pPr marL="457200" indent="-457200" algn="just">
              <a:lnSpc>
                <a:spcPct val="80000"/>
              </a:lnSpc>
              <a:buFontTx/>
              <a:buAutoNum type="alphaLcParenR"/>
            </a:pPr>
            <a:r>
              <a:rPr lang="it-IT" sz="2400" dirty="0" smtClean="0"/>
              <a:t> </a:t>
            </a:r>
            <a:r>
              <a:rPr lang="it-IT" sz="2400" dirty="0"/>
              <a:t>i piani di protezione civile in caso di pericolo per </a:t>
            </a:r>
            <a:r>
              <a:rPr lang="it-IT" sz="2400" dirty="0" err="1"/>
              <a:t>l'incolumita'</a:t>
            </a:r>
            <a:r>
              <a:rPr lang="it-IT" sz="2400" dirty="0"/>
              <a:t> pubblica; </a:t>
            </a:r>
            <a:endParaRPr lang="it-IT" sz="2400" dirty="0" smtClean="0"/>
          </a:p>
          <a:p>
            <a:pPr marL="457200" indent="-457200" algn="just">
              <a:lnSpc>
                <a:spcPct val="80000"/>
              </a:lnSpc>
              <a:buFontTx/>
              <a:buAutoNum type="alphaLcParenR"/>
            </a:pPr>
            <a:r>
              <a:rPr lang="it-IT" sz="2400" dirty="0" smtClean="0"/>
              <a:t>c-bis</a:t>
            </a:r>
            <a:r>
              <a:rPr lang="it-IT" sz="2400" dirty="0"/>
              <a:t>) i piani di gestione forestale o strumenti equivalenti, riferiti ad un ambito aziendale o </a:t>
            </a:r>
            <a:r>
              <a:rPr lang="it-IT" sz="2400" dirty="0" err="1"/>
              <a:t>sovraziendale</a:t>
            </a:r>
            <a:r>
              <a:rPr lang="it-IT" sz="2400" dirty="0"/>
              <a:t> di livello locale, redatti secondo i criteri della gestione forestale sostenibile e approvati dalle regioni o dagli organismi dalle stesse individuati.</a:t>
            </a:r>
            <a:endParaRPr lang="it-IT" sz="2400" dirty="0">
              <a:solidFill>
                <a:srgbClr val="FF0000"/>
              </a:solidFill>
            </a:endParaRPr>
          </a:p>
          <a:p>
            <a:pPr marL="457200" indent="-457200" algn="just">
              <a:lnSpc>
                <a:spcPct val="80000"/>
              </a:lnSpc>
              <a:buFontTx/>
              <a:buAutoNum type="alphaLcParenR"/>
            </a:pPr>
            <a:endParaRPr lang="it-IT" sz="2400" dirty="0">
              <a:solidFill>
                <a:srgbClr val="FF0000"/>
              </a:solidFill>
            </a:endParaRPr>
          </a:p>
        </p:txBody>
      </p:sp>
    </p:spTree>
    <p:extLst>
      <p:ext uri="{BB962C8B-B14F-4D97-AF65-F5344CB8AC3E}">
        <p14:creationId xmlns:p14="http://schemas.microsoft.com/office/powerpoint/2010/main" val="28084827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19 </a:t>
            </a:r>
            <a:r>
              <a:rPr lang="it-IT" dirty="0" err="1" smtClean="0">
                <a:solidFill>
                  <a:srgbClr val="FF0000"/>
                </a:solidFill>
                <a:effectLst>
                  <a:outerShdw blurRad="38100" dist="38100" dir="2700000" algn="tl">
                    <a:srgbClr val="000000">
                      <a:alpha val="43137"/>
                    </a:srgbClr>
                  </a:outerShdw>
                </a:effectLst>
              </a:rPr>
              <a:t>Modalita'</a:t>
            </a:r>
            <a:r>
              <a:rPr lang="it-IT" dirty="0" smtClean="0">
                <a:solidFill>
                  <a:srgbClr val="FF0000"/>
                </a:solidFill>
                <a:effectLst>
                  <a:outerShdw blurRad="38100" dist="38100" dir="2700000" algn="tl">
                    <a:srgbClr val="000000">
                      <a:alpha val="43137"/>
                    </a:srgbClr>
                  </a:outerShdw>
                </a:effectLst>
              </a:rPr>
              <a:t> di svolgimento </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0000" lnSpcReduction="20000"/>
          </a:bodyPr>
          <a:lstStyle/>
          <a:p>
            <a:r>
              <a:rPr lang="it-IT" dirty="0" smtClean="0"/>
              <a:t>La valutazione d'impatto ambientale comprende, secondo le disposizioni di cui agli articoli da 20 a 28: </a:t>
            </a:r>
          </a:p>
          <a:p>
            <a:pPr marL="514350" indent="-514350">
              <a:buFont typeface="+mj-lt"/>
              <a:buAutoNum type="arabicPeriod"/>
            </a:pPr>
            <a:r>
              <a:rPr lang="it-IT" dirty="0" smtClean="0"/>
              <a:t>lo svolgimento di uno studio preliminare ambientale</a:t>
            </a:r>
          </a:p>
          <a:p>
            <a:pPr marL="514350" indent="-514350">
              <a:buFont typeface="+mj-lt"/>
              <a:buAutoNum type="arabicPeriod"/>
            </a:pPr>
            <a:r>
              <a:rPr lang="it-IT" dirty="0"/>
              <a:t>l</a:t>
            </a:r>
            <a:r>
              <a:rPr lang="it-IT" dirty="0" smtClean="0"/>
              <a:t>a verifica di assoggettabilità; </a:t>
            </a:r>
          </a:p>
          <a:p>
            <a:pPr marL="514350" indent="-514350">
              <a:buFont typeface="+mj-lt"/>
              <a:buAutoNum type="arabicPeriod"/>
            </a:pPr>
            <a:r>
              <a:rPr lang="it-IT" dirty="0" smtClean="0"/>
              <a:t>la definizione dei contenuti dello studio di impatto ambientale; </a:t>
            </a:r>
          </a:p>
          <a:p>
            <a:pPr marL="514350" indent="-514350">
              <a:buFont typeface="+mj-lt"/>
              <a:buAutoNum type="arabicPeriod"/>
            </a:pPr>
            <a:r>
              <a:rPr lang="it-IT" dirty="0" smtClean="0"/>
              <a:t>la presentazione e la pubblicazione del progetto; </a:t>
            </a:r>
          </a:p>
          <a:p>
            <a:pPr marL="514350" indent="-514350">
              <a:buFont typeface="+mj-lt"/>
              <a:buAutoNum type="arabicPeriod"/>
            </a:pPr>
            <a:r>
              <a:rPr lang="it-IT" dirty="0" smtClean="0"/>
              <a:t>lo svolgimento di consultazioni; </a:t>
            </a:r>
          </a:p>
          <a:p>
            <a:pPr marL="514350" indent="-514350">
              <a:buFont typeface="+mj-lt"/>
              <a:buAutoNum type="arabicPeriod"/>
            </a:pPr>
            <a:r>
              <a:rPr lang="it-IT" dirty="0" smtClean="0"/>
              <a:t>la valutazione dello studio ambientale e degli esiti delle consultazioni; </a:t>
            </a:r>
          </a:p>
          <a:p>
            <a:pPr marL="514350" indent="-514350">
              <a:buFont typeface="+mj-lt"/>
              <a:buAutoNum type="arabicPeriod"/>
            </a:pPr>
            <a:r>
              <a:rPr lang="it-IT" dirty="0" smtClean="0"/>
              <a:t>la decisione; </a:t>
            </a:r>
          </a:p>
          <a:p>
            <a:pPr marL="514350" indent="-514350">
              <a:buFont typeface="+mj-lt"/>
              <a:buAutoNum type="arabicPeriod"/>
            </a:pPr>
            <a:r>
              <a:rPr lang="it-IT" dirty="0" smtClean="0"/>
              <a:t>l'informazione sulla decisione; </a:t>
            </a:r>
          </a:p>
          <a:p>
            <a:pPr marL="514350" indent="-514350">
              <a:buFont typeface="+mj-lt"/>
              <a:buAutoNum type="arabicPeriod"/>
            </a:pPr>
            <a:r>
              <a:rPr lang="it-IT" dirty="0" smtClean="0"/>
              <a:t>il monitoraggio. </a:t>
            </a:r>
            <a:endParaRPr lang="it-IT" dirty="0"/>
          </a:p>
        </p:txBody>
      </p:sp>
    </p:spTree>
    <p:extLst>
      <p:ext uri="{BB962C8B-B14F-4D97-AF65-F5344CB8AC3E}">
        <p14:creationId xmlns:p14="http://schemas.microsoft.com/office/powerpoint/2010/main" val="20265285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solidFill>
                  <a:srgbClr val="FF0000"/>
                </a:solidFill>
                <a:effectLst>
                  <a:outerShdw blurRad="38100" dist="38100" dir="2700000" algn="tl">
                    <a:srgbClr val="000000">
                      <a:alpha val="43137"/>
                    </a:srgbClr>
                  </a:outerShdw>
                </a:effectLst>
              </a:rPr>
              <a:t>Verifica di assoggettabilità</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a:t>Il proponente trasmette </a:t>
            </a:r>
            <a:r>
              <a:rPr lang="it-IT" dirty="0" err="1"/>
              <a:t>all'autorita'</a:t>
            </a:r>
            <a:r>
              <a:rPr lang="it-IT" dirty="0"/>
              <a:t> competente lo studio preliminare ambientale in formato </a:t>
            </a:r>
            <a:r>
              <a:rPr lang="it-IT" dirty="0" smtClean="0"/>
              <a:t>elettronico.</a:t>
            </a:r>
          </a:p>
          <a:p>
            <a:pPr marL="0" indent="0" algn="just">
              <a:buNone/>
            </a:pPr>
            <a:r>
              <a:rPr lang="it-IT" dirty="0"/>
              <a:t>Lo studio preliminare ambientale </a:t>
            </a:r>
            <a:r>
              <a:rPr lang="it-IT" dirty="0" err="1"/>
              <a:t>e'</a:t>
            </a:r>
            <a:r>
              <a:rPr lang="it-IT" dirty="0"/>
              <a:t> pubblicato tempestivamente nel sito web </a:t>
            </a:r>
            <a:r>
              <a:rPr lang="it-IT" dirty="0" err="1"/>
              <a:t>dell'autorita'</a:t>
            </a:r>
            <a:r>
              <a:rPr lang="it-IT" dirty="0"/>
              <a:t> </a:t>
            </a:r>
            <a:r>
              <a:rPr lang="it-IT" dirty="0" smtClean="0"/>
              <a:t>competente</a:t>
            </a:r>
          </a:p>
          <a:p>
            <a:pPr marL="0" indent="0" algn="just">
              <a:buNone/>
            </a:pPr>
            <a:r>
              <a:rPr lang="it-IT" dirty="0" err="1"/>
              <a:t>L'autorita'</a:t>
            </a:r>
            <a:r>
              <a:rPr lang="it-IT" dirty="0"/>
              <a:t> competente comunica per via telematica a tutte le Amministrazioni e a tutti gli enti territoriali potenzialmente interessati l'avvenuta pubblicazione della documentazione nel proprio sito </a:t>
            </a:r>
            <a:r>
              <a:rPr lang="it-IT" dirty="0" smtClean="0"/>
              <a:t>web</a:t>
            </a:r>
          </a:p>
          <a:p>
            <a:pPr marL="0" indent="0" algn="just">
              <a:buNone/>
            </a:pPr>
            <a:r>
              <a:rPr lang="it-IT" dirty="0"/>
              <a:t>Entro e non oltre quarantacinque giorni dalla comunicazione di cui al comma 3, chiunque abbia interesse </a:t>
            </a:r>
            <a:r>
              <a:rPr lang="it-IT" dirty="0" err="1"/>
              <a:t>puo'</a:t>
            </a:r>
            <a:r>
              <a:rPr lang="it-IT" dirty="0"/>
              <a:t> prendere visione, sul sito web, dello studio preliminare ambientale e della documentazione a corredo, presentando le proprie osservazioni </a:t>
            </a:r>
            <a:r>
              <a:rPr lang="it-IT" dirty="0" err="1"/>
              <a:t>all'autorita'</a:t>
            </a:r>
            <a:r>
              <a:rPr lang="it-IT" dirty="0"/>
              <a:t> </a:t>
            </a:r>
            <a:r>
              <a:rPr lang="it-IT" dirty="0" smtClean="0"/>
              <a:t>competente</a:t>
            </a:r>
          </a:p>
          <a:p>
            <a:pPr marL="0" indent="0" algn="just">
              <a:buNone/>
            </a:pPr>
            <a:r>
              <a:rPr lang="it-IT" dirty="0" err="1"/>
              <a:t>L'autorita'</a:t>
            </a:r>
            <a:r>
              <a:rPr lang="it-IT" dirty="0"/>
              <a:t> competente, sulla base dei criteri di cui all'allegato V alla parte seconda del presente decreto, tenuto conto delle osservazioni pervenute e, se del caso, dei risultati di eventuali altre valutazioni degli effetti sull'ambiente effettuate in base ad altre pertinenti normative europee, nazionali o regionali, verifica se il progetto ha possibili impatti ambientali significativi</a:t>
            </a:r>
          </a:p>
          <a:p>
            <a:pPr marL="0" indent="0" algn="just">
              <a:buNone/>
            </a:pPr>
            <a:endParaRPr lang="it-IT" dirty="0"/>
          </a:p>
          <a:p>
            <a:pPr marL="0" indent="0" algn="just">
              <a:buNone/>
            </a:pPr>
            <a:endParaRPr lang="it-IT" dirty="0"/>
          </a:p>
        </p:txBody>
      </p:sp>
    </p:spTree>
    <p:extLst>
      <p:ext uri="{BB962C8B-B14F-4D97-AF65-F5344CB8AC3E}">
        <p14:creationId xmlns:p14="http://schemas.microsoft.com/office/powerpoint/2010/main" val="39058858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Studio di impatto ambientale </a:t>
            </a:r>
          </a:p>
        </p:txBody>
      </p:sp>
      <p:sp>
        <p:nvSpPr>
          <p:cNvPr id="65539" name="Rectangle 3"/>
          <p:cNvSpPr>
            <a:spLocks noGrp="1" noChangeArrowheads="1"/>
          </p:cNvSpPr>
          <p:nvPr>
            <p:ph type="body" idx="1"/>
          </p:nvPr>
        </p:nvSpPr>
        <p:spPr/>
        <p:txBody>
          <a:bodyPr>
            <a:normAutofit fontScale="92500" lnSpcReduction="10000"/>
          </a:bodyPr>
          <a:lstStyle/>
          <a:p>
            <a:pPr marL="0" indent="0" algn="just">
              <a:lnSpc>
                <a:spcPct val="80000"/>
              </a:lnSpc>
              <a:buFontTx/>
              <a:buNone/>
            </a:pPr>
            <a:r>
              <a:rPr lang="it-IT" sz="2400" dirty="0"/>
              <a:t>Lo Studio di impatto ambientale è l’elaborato che integra il progetto definitivo, redatto in conformità alle previsioni di cui </a:t>
            </a:r>
            <a:r>
              <a:rPr lang="it-IT" sz="2400" dirty="0">
                <a:solidFill>
                  <a:srgbClr val="FF0000"/>
                </a:solidFill>
              </a:rPr>
              <a:t>all’articolo 22 del </a:t>
            </a:r>
            <a:r>
              <a:rPr lang="it-IT" sz="2400" dirty="0" err="1">
                <a:solidFill>
                  <a:srgbClr val="FF0000"/>
                </a:solidFill>
              </a:rPr>
              <a:t>D.Lgs.</a:t>
            </a:r>
            <a:r>
              <a:rPr lang="it-IT" sz="2400" dirty="0">
                <a:solidFill>
                  <a:srgbClr val="FF0000"/>
                </a:solidFill>
              </a:rPr>
              <a:t> n. 152 del 2006</a:t>
            </a:r>
            <a:r>
              <a:rPr lang="it-IT" sz="2400" dirty="0"/>
              <a:t>.</a:t>
            </a:r>
          </a:p>
          <a:p>
            <a:pPr marL="0" indent="0" algn="just">
              <a:lnSpc>
                <a:spcPct val="80000"/>
              </a:lnSpc>
              <a:buFontTx/>
              <a:buNone/>
            </a:pPr>
            <a:endParaRPr lang="it-IT" sz="2400" dirty="0"/>
          </a:p>
          <a:p>
            <a:pPr marL="0" indent="0" algn="just">
              <a:lnSpc>
                <a:spcPct val="80000"/>
              </a:lnSpc>
              <a:buFontTx/>
              <a:buNone/>
            </a:pPr>
            <a:r>
              <a:rPr lang="it-IT" sz="2400" dirty="0"/>
              <a:t>Lo studio di impatto ambientale contiene almeno le seguenti informazioni:</a:t>
            </a:r>
          </a:p>
          <a:p>
            <a:pPr marL="0" indent="0" algn="just">
              <a:lnSpc>
                <a:spcPct val="80000"/>
              </a:lnSpc>
              <a:buFontTx/>
              <a:buNone/>
            </a:pPr>
            <a:r>
              <a:rPr lang="it-IT" sz="2400" dirty="0"/>
              <a:t/>
            </a:r>
            <a:br>
              <a:rPr lang="it-IT" sz="2400" dirty="0"/>
            </a:br>
            <a:r>
              <a:rPr lang="it-IT" sz="2400" dirty="0"/>
              <a:t>a) una descrizione del progetto, comprendente informazioni relative alla sua ubicazione e concezione, alle sue dimensioni e ad altre sue caratteristiche pertinenti; </a:t>
            </a:r>
            <a:endParaRPr lang="it-IT" sz="2400" dirty="0" smtClean="0"/>
          </a:p>
          <a:p>
            <a:pPr marL="0" indent="0" algn="just">
              <a:lnSpc>
                <a:spcPct val="80000"/>
              </a:lnSpc>
              <a:buFontTx/>
              <a:buNone/>
            </a:pPr>
            <a:r>
              <a:rPr lang="it-IT" sz="2400" dirty="0" smtClean="0"/>
              <a:t>b</a:t>
            </a:r>
            <a:r>
              <a:rPr lang="it-IT" sz="2400" dirty="0"/>
              <a:t>) una descrizione dei probabili effetti significativi del progetto sull'ambiente, sia in fase di realizzazione che in fase di esercizio e di dismissione; </a:t>
            </a:r>
            <a:endParaRPr lang="it-IT" sz="2400" dirty="0" smtClean="0"/>
          </a:p>
          <a:p>
            <a:pPr marL="0" indent="0" algn="just">
              <a:lnSpc>
                <a:spcPct val="80000"/>
              </a:lnSpc>
              <a:buFontTx/>
              <a:buNone/>
            </a:pPr>
            <a:r>
              <a:rPr lang="it-IT" sz="2400" dirty="0" smtClean="0"/>
              <a:t>c</a:t>
            </a:r>
            <a:r>
              <a:rPr lang="it-IT" sz="2400" dirty="0"/>
              <a:t>) una descrizione delle misure previste per evitare, prevenire o ridurre e, possibilmente, compensare i probabili impatti ambientali significativi e negativi; </a:t>
            </a:r>
          </a:p>
        </p:txBody>
      </p:sp>
    </p:spTree>
    <p:extLst>
      <p:ext uri="{BB962C8B-B14F-4D97-AF65-F5344CB8AC3E}">
        <p14:creationId xmlns:p14="http://schemas.microsoft.com/office/powerpoint/2010/main" val="244172874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endParaRPr lang="it-IT"/>
          </a:p>
        </p:txBody>
      </p:sp>
      <p:sp>
        <p:nvSpPr>
          <p:cNvPr id="66563" name="Rectangle 3"/>
          <p:cNvSpPr>
            <a:spLocks noGrp="1" noChangeArrowheads="1"/>
          </p:cNvSpPr>
          <p:nvPr>
            <p:ph type="body" idx="1"/>
          </p:nvPr>
        </p:nvSpPr>
        <p:spPr/>
        <p:txBody>
          <a:bodyPr/>
          <a:lstStyle/>
          <a:p>
            <a:pPr marL="0" indent="0">
              <a:lnSpc>
                <a:spcPct val="90000"/>
              </a:lnSpc>
            </a:pPr>
            <a:r>
              <a:rPr lang="it-IT" sz="2400" dirty="0"/>
              <a:t>d) una descrizione delle alternative ragionevoli prese in esame dal proponente, adeguate al progetto ed alle sue caratteristiche specifiche, compresa l'alternativa zero, con indicazione delle ragioni principali alla base dell'opzione scelta, prendendo in considerazione gli impatti ambientali; </a:t>
            </a:r>
            <a:endParaRPr lang="it-IT" sz="2400" dirty="0" smtClean="0"/>
          </a:p>
          <a:p>
            <a:pPr marL="0" indent="0">
              <a:lnSpc>
                <a:spcPct val="90000"/>
              </a:lnSpc>
            </a:pPr>
            <a:r>
              <a:rPr lang="it-IT" sz="2400" dirty="0" smtClean="0"/>
              <a:t>e</a:t>
            </a:r>
            <a:r>
              <a:rPr lang="it-IT" sz="2400" dirty="0"/>
              <a:t>) il progetto di monitoraggio dei potenziali impatti ambientali significativi e negativi derivanti dalla realizzazione e dall'esercizio del progetto, che include le </a:t>
            </a:r>
            <a:r>
              <a:rPr lang="it-IT" sz="2400" dirty="0" err="1"/>
              <a:t>responsabilita'</a:t>
            </a:r>
            <a:r>
              <a:rPr lang="it-IT" sz="2400" dirty="0"/>
              <a:t> e le risorse necessarie per la realizzazione e la gestione del monitoraggio; </a:t>
            </a:r>
            <a:endParaRPr lang="it-IT" sz="2400" dirty="0" smtClean="0"/>
          </a:p>
          <a:p>
            <a:pPr marL="0" indent="0">
              <a:lnSpc>
                <a:spcPct val="90000"/>
              </a:lnSpc>
            </a:pPr>
            <a:r>
              <a:rPr lang="it-IT" sz="2400" dirty="0" smtClean="0"/>
              <a:t>f</a:t>
            </a:r>
            <a:r>
              <a:rPr lang="it-IT" sz="2400" dirty="0"/>
              <a:t>) qualsiasi informazione supplementare di cui all'allegato VII relativa alle caratteristiche peculiari di un progetto specifico o di una tipologia di progetto e dei fattori ambientali che possono subire un pregiudizio.</a:t>
            </a:r>
          </a:p>
          <a:p>
            <a:pPr marL="0" indent="0">
              <a:lnSpc>
                <a:spcPct val="90000"/>
              </a:lnSpc>
            </a:pPr>
            <a:endParaRPr lang="it-IT" sz="2400" dirty="0"/>
          </a:p>
        </p:txBody>
      </p:sp>
    </p:spTree>
    <p:extLst>
      <p:ext uri="{BB962C8B-B14F-4D97-AF65-F5344CB8AC3E}">
        <p14:creationId xmlns:p14="http://schemas.microsoft.com/office/powerpoint/2010/main" val="17260754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algn="just"/>
            <a:r>
              <a:rPr lang="it-IT" dirty="0" smtClean="0"/>
              <a:t>Del progetto deve essere data notizia a mezzo stampa o su sito web dall’autorità competente.</a:t>
            </a:r>
          </a:p>
          <a:p>
            <a:pPr algn="just"/>
            <a:r>
              <a:rPr lang="it-IT" dirty="0" smtClean="0"/>
              <a:t>Chiunque vi abbia interesse può prendere visione del progetto e del relativo studio ambientale, presentare proprie osservazioni, anche fornendo nuovi o ulteriori elementi conoscitivi e valutativi. </a:t>
            </a:r>
          </a:p>
          <a:p>
            <a:pPr algn="just"/>
            <a:r>
              <a:rPr lang="it-IT" dirty="0" smtClean="0"/>
              <a:t>Il provvedimento di valutazione di impatto ambientale deve tenere conto delle osservazioni pervenute. </a:t>
            </a:r>
            <a:endParaRPr lang="it-IT" dirty="0"/>
          </a:p>
        </p:txBody>
      </p:sp>
    </p:spTree>
    <p:extLst>
      <p:ext uri="{BB962C8B-B14F-4D97-AF65-F5344CB8AC3E}">
        <p14:creationId xmlns:p14="http://schemas.microsoft.com/office/powerpoint/2010/main" val="8087771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it-IT"/>
          </a:p>
        </p:txBody>
      </p:sp>
      <p:sp>
        <p:nvSpPr>
          <p:cNvPr id="49155" name="Rectangle 3"/>
          <p:cNvSpPr>
            <a:spLocks noGrp="1" noChangeArrowheads="1"/>
          </p:cNvSpPr>
          <p:nvPr>
            <p:ph type="body" idx="1"/>
          </p:nvPr>
        </p:nvSpPr>
        <p:spPr/>
        <p:txBody>
          <a:bodyPr/>
          <a:lstStyle/>
          <a:p>
            <a:pPr algn="just">
              <a:lnSpc>
                <a:spcPct val="90000"/>
              </a:lnSpc>
            </a:pPr>
            <a:r>
              <a:rPr lang="it-IT" sz="2400"/>
              <a:t>si fondano su un </a:t>
            </a:r>
            <a:r>
              <a:rPr lang="it-IT" sz="2400">
                <a:solidFill>
                  <a:srgbClr val="FF0000"/>
                </a:solidFill>
              </a:rPr>
              <a:t>approccio globale</a:t>
            </a:r>
            <a:r>
              <a:rPr lang="it-IT" sz="2400"/>
              <a:t>, associando cioè in un’unica contestuale valutazione l’incidenza che la realizzazione di uno specifico piano, programma o progetto può avere su tutti i fattori di cui l’ambiente è composto, considerati complessivamente ed anche nelle loro possibili interazioni;</a:t>
            </a:r>
          </a:p>
          <a:p>
            <a:pPr algn="just">
              <a:lnSpc>
                <a:spcPct val="90000"/>
              </a:lnSpc>
            </a:pPr>
            <a:endParaRPr lang="it-IT" sz="2400"/>
          </a:p>
          <a:p>
            <a:pPr algn="just">
              <a:lnSpc>
                <a:spcPct val="90000"/>
              </a:lnSpc>
            </a:pPr>
            <a:r>
              <a:rPr lang="it-IT" sz="2400"/>
              <a:t>danno risalto alla </a:t>
            </a:r>
            <a:r>
              <a:rPr lang="it-IT" sz="2400">
                <a:solidFill>
                  <a:srgbClr val="FF0000"/>
                </a:solidFill>
              </a:rPr>
              <a:t>partecipazione del pubblico</a:t>
            </a:r>
            <a:r>
              <a:rPr lang="it-IT" sz="2400"/>
              <a:t> essendo potenzialmente aperte alla partecipazione di un numero anche elevato di soggetti;</a:t>
            </a:r>
          </a:p>
          <a:p>
            <a:pPr algn="just">
              <a:lnSpc>
                <a:spcPct val="90000"/>
              </a:lnSpc>
            </a:pPr>
            <a:endParaRPr lang="it-IT" sz="2400"/>
          </a:p>
          <a:p>
            <a:pPr algn="just">
              <a:lnSpc>
                <a:spcPct val="90000"/>
              </a:lnSpc>
            </a:pPr>
            <a:r>
              <a:rPr lang="it-IT" sz="2400"/>
              <a:t>prevedono un’istruttoria tecnico-scientifica. </a:t>
            </a:r>
          </a:p>
        </p:txBody>
      </p:sp>
    </p:spTree>
    <p:extLst>
      <p:ext uri="{BB962C8B-B14F-4D97-AF65-F5344CB8AC3E}">
        <p14:creationId xmlns:p14="http://schemas.microsoft.com/office/powerpoint/2010/main" val="22126454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solidFill>
                  <a:srgbClr val="FF0000"/>
                </a:solidFill>
              </a:rPr>
              <a:t>C. Stato, sez. VI, 28-12-2009, n. 8786.</a:t>
            </a:r>
          </a:p>
          <a:p>
            <a:pPr marL="0" indent="0" algn="just">
              <a:buNone/>
            </a:pPr>
            <a:r>
              <a:rPr lang="it-IT" dirty="0" smtClean="0"/>
              <a:t>In materia di studio di impatto ambientale, l’amministrazione non può essere onerata dell’obbligo di discutere dialetticamente tutte le proposte pervenute una volta che l’impostazione conclusiva sia logica e coerente.</a:t>
            </a:r>
            <a:endParaRPr lang="it-IT" dirty="0"/>
          </a:p>
        </p:txBody>
      </p:sp>
    </p:spTree>
    <p:extLst>
      <p:ext uri="{BB962C8B-B14F-4D97-AF65-F5344CB8AC3E}">
        <p14:creationId xmlns:p14="http://schemas.microsoft.com/office/powerpoint/2010/main" val="28975246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Decisione</a:t>
            </a:r>
            <a:br>
              <a:rPr lang="it-IT" dirty="0">
                <a:solidFill>
                  <a:srgbClr val="FF0000"/>
                </a:solidFill>
                <a:effectLst>
                  <a:outerShdw blurRad="38100" dist="38100" dir="2700000" algn="tl">
                    <a:srgbClr val="000000">
                      <a:alpha val="43137"/>
                    </a:srgbClr>
                  </a:outerShdw>
                </a:effectLst>
              </a:rPr>
            </a:b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b="1" dirty="0" smtClean="0"/>
              <a:t>L’istruttoria </a:t>
            </a:r>
            <a:r>
              <a:rPr lang="it-IT" b="1" dirty="0"/>
              <a:t>tecnica </a:t>
            </a:r>
            <a:r>
              <a:rPr lang="it-IT" dirty="0"/>
              <a:t>sull’impatto ambientale </a:t>
            </a:r>
            <a:r>
              <a:rPr lang="it-IT" dirty="0" smtClean="0"/>
              <a:t>del progetto</a:t>
            </a:r>
            <a:r>
              <a:rPr lang="it-IT" dirty="0"/>
              <a:t>, mediante </a:t>
            </a:r>
            <a:r>
              <a:rPr lang="it-IT" b="1" dirty="0"/>
              <a:t>Conferenza di Servizi</a:t>
            </a:r>
            <a:r>
              <a:rPr lang="it-IT" dirty="0"/>
              <a:t>, </a:t>
            </a:r>
            <a:r>
              <a:rPr lang="it-IT" dirty="0" smtClean="0"/>
              <a:t>in collaborazione </a:t>
            </a:r>
            <a:r>
              <a:rPr lang="it-IT" dirty="0"/>
              <a:t>con le altre amministrazioni </a:t>
            </a:r>
            <a:r>
              <a:rPr lang="it-IT" dirty="0" smtClean="0"/>
              <a:t> interessate ed </a:t>
            </a:r>
            <a:r>
              <a:rPr lang="it-IT" dirty="0"/>
              <a:t>in contraddittorio con il proponente</a:t>
            </a:r>
            <a:r>
              <a:rPr lang="it-IT" dirty="0" smtClean="0"/>
              <a:t>,  si </a:t>
            </a:r>
            <a:r>
              <a:rPr lang="it-IT" dirty="0"/>
              <a:t>conclude con l’emanazione del </a:t>
            </a:r>
            <a:r>
              <a:rPr lang="it-IT" b="1" dirty="0"/>
              <a:t>giudizio </a:t>
            </a:r>
            <a:r>
              <a:rPr lang="it-IT" b="1" dirty="0" smtClean="0"/>
              <a:t>di compatibilità </a:t>
            </a:r>
            <a:r>
              <a:rPr lang="it-IT" b="1" dirty="0"/>
              <a:t>ambientale </a:t>
            </a:r>
            <a:r>
              <a:rPr lang="it-IT" dirty="0"/>
              <a:t>e la </a:t>
            </a:r>
            <a:r>
              <a:rPr lang="it-IT" b="1" dirty="0"/>
              <a:t>raccolte </a:t>
            </a:r>
            <a:r>
              <a:rPr lang="it-IT" b="1" dirty="0" smtClean="0"/>
              <a:t>delle autorizzazioni </a:t>
            </a:r>
            <a:r>
              <a:rPr lang="it-IT" b="1" dirty="0"/>
              <a:t>ambientali </a:t>
            </a:r>
            <a:r>
              <a:rPr lang="it-IT" dirty="0"/>
              <a:t>necessarie </a:t>
            </a:r>
            <a:r>
              <a:rPr lang="it-IT" dirty="0" smtClean="0"/>
              <a:t>alla realizzazione </a:t>
            </a:r>
            <a:r>
              <a:rPr lang="it-IT" dirty="0"/>
              <a:t>del progetto. </a:t>
            </a:r>
          </a:p>
        </p:txBody>
      </p:sp>
    </p:spTree>
    <p:extLst>
      <p:ext uri="{BB962C8B-B14F-4D97-AF65-F5344CB8AC3E}">
        <p14:creationId xmlns:p14="http://schemas.microsoft.com/office/powerpoint/2010/main" val="410591116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Conferenza dei servizi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a:t>La procedura di Via è caratterizzata dalla convocazione di</a:t>
            </a:r>
          </a:p>
          <a:p>
            <a:pPr marL="0" indent="0" algn="just">
              <a:buNone/>
            </a:pPr>
            <a:r>
              <a:rPr lang="it-IT" dirty="0"/>
              <a:t>una </a:t>
            </a:r>
            <a:r>
              <a:rPr lang="it-IT" b="1" dirty="0"/>
              <a:t>Conferenza di servizi</a:t>
            </a:r>
            <a:r>
              <a:rPr lang="it-IT" dirty="0" smtClean="0"/>
              <a:t>:</a:t>
            </a:r>
          </a:p>
          <a:p>
            <a:pPr marL="0" indent="0" algn="just">
              <a:buNone/>
            </a:pPr>
            <a:endParaRPr lang="it-IT" dirty="0"/>
          </a:p>
          <a:p>
            <a:pPr algn="just">
              <a:buFont typeface="Wingdings" pitchFamily="2" charset="2"/>
              <a:buChar char="Ø"/>
            </a:pPr>
            <a:r>
              <a:rPr lang="it-IT" dirty="0" smtClean="0"/>
              <a:t>per </a:t>
            </a:r>
            <a:r>
              <a:rPr lang="it-IT" b="1" dirty="0"/>
              <a:t>effettuare l’istruttoria tecnica </a:t>
            </a:r>
            <a:r>
              <a:rPr lang="it-IT" dirty="0" smtClean="0"/>
              <a:t>sull’impatto ambientale </a:t>
            </a:r>
            <a:r>
              <a:rPr lang="it-IT" dirty="0"/>
              <a:t>del progetto in collaborazione con le </a:t>
            </a:r>
            <a:r>
              <a:rPr lang="it-IT" dirty="0" smtClean="0"/>
              <a:t>altre amministrazioni </a:t>
            </a:r>
            <a:r>
              <a:rPr lang="it-IT" dirty="0"/>
              <a:t>interessate ed in contraddittorio con </a:t>
            </a:r>
            <a:r>
              <a:rPr lang="it-IT" dirty="0" smtClean="0"/>
              <a:t>il  proponente e</a:t>
            </a:r>
          </a:p>
          <a:p>
            <a:pPr marL="0" indent="0" algn="just">
              <a:buNone/>
            </a:pPr>
            <a:endParaRPr lang="it-IT" dirty="0"/>
          </a:p>
          <a:p>
            <a:pPr algn="just">
              <a:buFont typeface="Wingdings" pitchFamily="2" charset="2"/>
              <a:buChar char="Ø"/>
            </a:pPr>
            <a:r>
              <a:rPr lang="it-IT" dirty="0" smtClean="0"/>
              <a:t>per </a:t>
            </a:r>
            <a:r>
              <a:rPr lang="it-IT" b="1" dirty="0"/>
              <a:t>acquisire le autorizzazioni </a:t>
            </a:r>
            <a:r>
              <a:rPr lang="it-IT" dirty="0"/>
              <a:t>e gli altri atti </a:t>
            </a:r>
            <a:r>
              <a:rPr lang="it-IT" dirty="0" smtClean="0"/>
              <a:t>di assenso </a:t>
            </a:r>
            <a:r>
              <a:rPr lang="it-IT" dirty="0"/>
              <a:t>comunque denominati richiesti</a:t>
            </a:r>
          </a:p>
        </p:txBody>
      </p:sp>
    </p:spTree>
    <p:extLst>
      <p:ext uri="{BB962C8B-B14F-4D97-AF65-F5344CB8AC3E}">
        <p14:creationId xmlns:p14="http://schemas.microsoft.com/office/powerpoint/2010/main" val="2287838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Conferenza dei servizi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La Conferenza di servizi si svolge con le modalità </a:t>
            </a:r>
            <a:r>
              <a:rPr lang="it-IT" dirty="0" smtClean="0"/>
              <a:t>stabilite dalla </a:t>
            </a:r>
            <a:r>
              <a:rPr lang="it-IT" b="1" dirty="0"/>
              <a:t>Legge 241/1990. </a:t>
            </a:r>
            <a:r>
              <a:rPr lang="it-IT" dirty="0"/>
              <a:t>I lavori della Conferenza di </a:t>
            </a:r>
            <a:r>
              <a:rPr lang="it-IT" dirty="0" smtClean="0"/>
              <a:t>servizi si </a:t>
            </a:r>
            <a:r>
              <a:rPr lang="it-IT" dirty="0"/>
              <a:t>articolano in due momenti:</a:t>
            </a:r>
          </a:p>
          <a:p>
            <a:pPr marL="0" indent="0" algn="just">
              <a:buNone/>
            </a:pPr>
            <a:r>
              <a:rPr lang="it-IT" dirty="0"/>
              <a:t>• una </a:t>
            </a:r>
            <a:r>
              <a:rPr lang="it-IT" b="1" dirty="0"/>
              <a:t>fase istruttoria </a:t>
            </a:r>
            <a:r>
              <a:rPr lang="it-IT" dirty="0"/>
              <a:t>preposta all’esame congiunto tra </a:t>
            </a:r>
            <a:r>
              <a:rPr lang="it-IT" dirty="0" smtClean="0"/>
              <a:t>gli enti </a:t>
            </a:r>
            <a:r>
              <a:rPr lang="it-IT" dirty="0"/>
              <a:t>partecipanti, in contraddittorio con il proponente </a:t>
            </a:r>
            <a:r>
              <a:rPr lang="it-IT" dirty="0" smtClean="0"/>
              <a:t>del progetto </a:t>
            </a:r>
            <a:r>
              <a:rPr lang="it-IT" dirty="0"/>
              <a:t>e dello studio di impatto ambientale (SIA) </a:t>
            </a:r>
            <a:r>
              <a:rPr lang="it-IT" dirty="0" smtClean="0"/>
              <a:t>che produce </a:t>
            </a:r>
            <a:r>
              <a:rPr lang="it-IT" dirty="0"/>
              <a:t>l’elaborazione del “Rapporto </a:t>
            </a:r>
            <a:r>
              <a:rPr lang="it-IT" dirty="0" smtClean="0"/>
              <a:t>sull’Impatto Ambientale</a:t>
            </a:r>
            <a:r>
              <a:rPr lang="it-IT" dirty="0"/>
              <a:t>”</a:t>
            </a:r>
          </a:p>
          <a:p>
            <a:pPr marL="0" indent="0" algn="just">
              <a:buNone/>
            </a:pPr>
            <a:r>
              <a:rPr lang="it-IT" dirty="0"/>
              <a:t>• una </a:t>
            </a:r>
            <a:r>
              <a:rPr lang="it-IT" b="1" dirty="0"/>
              <a:t>fase decisoria </a:t>
            </a:r>
            <a:r>
              <a:rPr lang="it-IT" dirty="0"/>
              <a:t>nella quale si condivide il </a:t>
            </a:r>
            <a:r>
              <a:rPr lang="it-IT" b="1" dirty="0"/>
              <a:t>“</a:t>
            </a:r>
            <a:r>
              <a:rPr lang="it-IT" dirty="0" smtClean="0"/>
              <a:t>Rapporto sull’Impatto </a:t>
            </a:r>
            <a:r>
              <a:rPr lang="it-IT" dirty="0"/>
              <a:t>Ambientale” e si acquisiscono gli </a:t>
            </a:r>
            <a:r>
              <a:rPr lang="it-IT" dirty="0" smtClean="0"/>
              <a:t>atti autorizzativi </a:t>
            </a:r>
            <a:r>
              <a:rPr lang="it-IT" dirty="0"/>
              <a:t>relativi al progetto.</a:t>
            </a:r>
          </a:p>
        </p:txBody>
      </p:sp>
    </p:spTree>
    <p:extLst>
      <p:ext uri="{BB962C8B-B14F-4D97-AF65-F5344CB8AC3E}">
        <p14:creationId xmlns:p14="http://schemas.microsoft.com/office/powerpoint/2010/main" val="42283713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Decisione</a:t>
            </a:r>
            <a:br>
              <a:rPr lang="it-IT" dirty="0">
                <a:solidFill>
                  <a:srgbClr val="FF0000"/>
                </a:solidFill>
                <a:effectLst>
                  <a:outerShdw blurRad="38100" dist="38100" dir="2700000" algn="tl">
                    <a:srgbClr val="000000">
                      <a:alpha val="43137"/>
                    </a:srgbClr>
                  </a:outerShdw>
                </a:effectLst>
              </a:rPr>
            </a:b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85000" lnSpcReduction="20000"/>
          </a:bodyPr>
          <a:lstStyle/>
          <a:p>
            <a:pPr algn="just"/>
            <a:r>
              <a:rPr lang="it-IT" dirty="0"/>
              <a:t>Il provvedimento di VIA </a:t>
            </a:r>
            <a:r>
              <a:rPr lang="it-IT" dirty="0" err="1"/>
              <a:t>e'</a:t>
            </a:r>
            <a:r>
              <a:rPr lang="it-IT" dirty="0"/>
              <a:t> immediatamente pubblicato sul sito web </a:t>
            </a:r>
            <a:r>
              <a:rPr lang="it-IT" dirty="0" err="1"/>
              <a:t>dell'autorita'</a:t>
            </a:r>
            <a:r>
              <a:rPr lang="it-IT" dirty="0"/>
              <a:t> competente e ha l'efficacia temporale, comunque non inferiore a cinque anni, definita nel provvedimento stesso, tenuto conto dei tempi previsti per la realizzazione del progetto, dei procedimenti </a:t>
            </a:r>
            <a:r>
              <a:rPr lang="it-IT" dirty="0" err="1"/>
              <a:t>autorizzatori</a:t>
            </a:r>
            <a:r>
              <a:rPr lang="it-IT" dirty="0"/>
              <a:t> necessari, </a:t>
            </a:r>
            <a:r>
              <a:rPr lang="it-IT" dirty="0" err="1"/>
              <a:t>nonche</a:t>
            </a:r>
            <a:r>
              <a:rPr lang="it-IT" dirty="0"/>
              <a:t>' dell'eventuale proposta formulata dal proponente e inserita nella documentazione a corredo dell'istanza di VIA. Decorsa l'efficacia temporale indicata nel provvedimento di VIA senza che il progetto sia stato realizzato, il procedimento di VIA deve essere reiterato, fatta salva la concessione, su istanza del proponente, di specifica proroga da parte </a:t>
            </a:r>
            <a:r>
              <a:rPr lang="it-IT" dirty="0" err="1"/>
              <a:t>dell'autorita'</a:t>
            </a:r>
            <a:r>
              <a:rPr lang="it-IT" dirty="0"/>
              <a:t> competente.</a:t>
            </a:r>
          </a:p>
        </p:txBody>
      </p:sp>
    </p:spTree>
    <p:extLst>
      <p:ext uri="{BB962C8B-B14F-4D97-AF65-F5344CB8AC3E}">
        <p14:creationId xmlns:p14="http://schemas.microsoft.com/office/powerpoint/2010/main" val="423914033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28: Monitoraggio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a:t>cioè la fase di controllo e verifica:</a:t>
            </a:r>
          </a:p>
          <a:p>
            <a:pPr marL="0" indent="0" algn="just">
              <a:buNone/>
            </a:pPr>
            <a:r>
              <a:rPr lang="it-IT" dirty="0"/>
              <a:t>• degli (effettivi) impatti ambientali significativi</a:t>
            </a:r>
          </a:p>
          <a:p>
            <a:pPr marL="0" indent="0" algn="just">
              <a:buNone/>
            </a:pPr>
            <a:r>
              <a:rPr lang="it-IT" dirty="0"/>
              <a:t>provocati dalle opere approvate e</a:t>
            </a:r>
          </a:p>
          <a:p>
            <a:pPr marL="0" indent="0" algn="just">
              <a:buNone/>
            </a:pPr>
            <a:r>
              <a:rPr lang="it-IT" dirty="0"/>
              <a:t>• della ottemperanza delle prescrizioni espresse</a:t>
            </a:r>
          </a:p>
          <a:p>
            <a:pPr marL="0" indent="0" algn="just">
              <a:buNone/>
            </a:pPr>
            <a:r>
              <a:rPr lang="it-IT" dirty="0" smtClean="0"/>
              <a:t>Per </a:t>
            </a:r>
            <a:r>
              <a:rPr lang="it-IT" dirty="0"/>
              <a:t>individuare tempestivamente eventuali </a:t>
            </a:r>
            <a:r>
              <a:rPr lang="it-IT" b="1" dirty="0" smtClean="0"/>
              <a:t>impatti negativi </a:t>
            </a:r>
            <a:r>
              <a:rPr lang="it-IT" b="1" dirty="0"/>
              <a:t>non previsti </a:t>
            </a:r>
            <a:r>
              <a:rPr lang="it-IT" b="1" dirty="0" smtClean="0"/>
              <a:t>e </a:t>
            </a:r>
            <a:r>
              <a:rPr lang="it-IT" dirty="0" smtClean="0"/>
              <a:t>consentire </a:t>
            </a:r>
            <a:r>
              <a:rPr lang="it-IT" dirty="0"/>
              <a:t>all’autorità competente di adottare </a:t>
            </a:r>
            <a:r>
              <a:rPr lang="it-IT" dirty="0" smtClean="0"/>
              <a:t>le opportune </a:t>
            </a:r>
            <a:r>
              <a:rPr lang="it-IT" b="1" dirty="0"/>
              <a:t>misure correttive</a:t>
            </a:r>
            <a:endParaRPr lang="it-IT" dirty="0"/>
          </a:p>
        </p:txBody>
      </p:sp>
    </p:spTree>
    <p:extLst>
      <p:ext uri="{BB962C8B-B14F-4D97-AF65-F5344CB8AC3E}">
        <p14:creationId xmlns:p14="http://schemas.microsoft.com/office/powerpoint/2010/main" val="31827060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effectLst>
                  <a:outerShdw blurRad="38100" dist="38100" dir="2700000" algn="tl">
                    <a:srgbClr val="000000">
                      <a:alpha val="43137"/>
                    </a:srgbClr>
                  </a:outerShdw>
                </a:effectLst>
              </a:rPr>
              <a:t>Monitoraggio</a:t>
            </a:r>
            <a:endParaRPr lang="it-IT" dirty="0">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0000" lnSpcReduction="20000"/>
          </a:bodyPr>
          <a:lstStyle/>
          <a:p>
            <a:pPr algn="just"/>
            <a:r>
              <a:rPr lang="it-IT" dirty="0"/>
              <a:t>Nel caso in cui la verifica di ottemperanza dia esito negativo, </a:t>
            </a:r>
            <a:r>
              <a:rPr lang="it-IT" dirty="0" err="1"/>
              <a:t>l'autorita'</a:t>
            </a:r>
            <a:r>
              <a:rPr lang="it-IT" dirty="0"/>
              <a:t> competente diffida il proponente ad adempiere entro un congruo termine, trascorso inutilmente il quale si </a:t>
            </a:r>
            <a:r>
              <a:rPr lang="it-IT" dirty="0" smtClean="0"/>
              <a:t>applicano </a:t>
            </a:r>
            <a:r>
              <a:rPr lang="it-IT" dirty="0"/>
              <a:t>le sanzioni di cui all'articolo </a:t>
            </a:r>
            <a:r>
              <a:rPr lang="it-IT" dirty="0" smtClean="0"/>
              <a:t>29.</a:t>
            </a:r>
          </a:p>
          <a:p>
            <a:pPr algn="just"/>
            <a:r>
              <a:rPr lang="it-IT" dirty="0"/>
              <a:t>Qualora </a:t>
            </a:r>
            <a:r>
              <a:rPr lang="it-IT" dirty="0" smtClean="0"/>
              <a:t>successivamente </a:t>
            </a:r>
            <a:r>
              <a:rPr lang="it-IT" dirty="0"/>
              <a:t>all'autorizzazione del progetto, dall'esecuzione dei lavori di costruzione ovvero dall'esercizio dell'opera, si accerti la sussistenza di impatti ambientali negativi, imprevisti, ulteriori o diversi, ovvero di </a:t>
            </a:r>
            <a:r>
              <a:rPr lang="it-IT" dirty="0" err="1"/>
              <a:t>entita'</a:t>
            </a:r>
            <a:r>
              <a:rPr lang="it-IT" dirty="0"/>
              <a:t> significativamente superiore a quelli valutati nell'ambito del procedimento di VIA, comunque non imputabili al mancato adempimento delle condizioni ambientali da parte del proponente, </a:t>
            </a:r>
            <a:r>
              <a:rPr lang="it-IT" dirty="0" err="1"/>
              <a:t>l'autorita'</a:t>
            </a:r>
            <a:r>
              <a:rPr lang="it-IT" dirty="0"/>
              <a:t> competente, acquisite ulteriori informazioni dal proponente o da altri soggetti competenti in materia ambientale, </a:t>
            </a:r>
            <a:r>
              <a:rPr lang="it-IT" dirty="0" err="1"/>
              <a:t>puo'</a:t>
            </a:r>
            <a:r>
              <a:rPr lang="it-IT" dirty="0"/>
              <a:t> ordinare la sospensione dei lavori o delle </a:t>
            </a:r>
            <a:r>
              <a:rPr lang="it-IT" dirty="0" err="1"/>
              <a:t>attivita'</a:t>
            </a:r>
            <a:r>
              <a:rPr lang="it-IT" dirty="0"/>
              <a:t> autorizzate e disporre l'adozione di opportune misure correttive.</a:t>
            </a:r>
          </a:p>
        </p:txBody>
      </p:sp>
    </p:spTree>
    <p:extLst>
      <p:ext uri="{BB962C8B-B14F-4D97-AF65-F5344CB8AC3E}">
        <p14:creationId xmlns:p14="http://schemas.microsoft.com/office/powerpoint/2010/main" val="30357442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Monitoraggio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a:t>Delle </a:t>
            </a:r>
            <a:r>
              <a:rPr lang="it-IT" dirty="0" err="1"/>
              <a:t>modalita'</a:t>
            </a:r>
            <a:r>
              <a:rPr lang="it-IT" dirty="0"/>
              <a:t> di svolgimento delle </a:t>
            </a:r>
            <a:r>
              <a:rPr lang="it-IT" dirty="0" err="1"/>
              <a:t>attivita'</a:t>
            </a:r>
            <a:r>
              <a:rPr lang="it-IT" dirty="0"/>
              <a:t> di monitoraggio, dei risultati delle verifiche, dei controlli e delle eventuali misure correttive adottate </a:t>
            </a:r>
            <a:r>
              <a:rPr lang="it-IT" dirty="0" err="1"/>
              <a:t>dall'autorita'</a:t>
            </a:r>
            <a:r>
              <a:rPr lang="it-IT" dirty="0"/>
              <a:t> competente, </a:t>
            </a:r>
            <a:r>
              <a:rPr lang="it-IT" dirty="0" err="1"/>
              <a:t>nonche</a:t>
            </a:r>
            <a:r>
              <a:rPr lang="it-IT" dirty="0"/>
              <a:t>' dei dati derivanti dall'attuazione dei monitoraggi ambientali da parte del proponente </a:t>
            </a:r>
            <a:r>
              <a:rPr lang="it-IT" dirty="0" err="1"/>
              <a:t>e'</a:t>
            </a:r>
            <a:r>
              <a:rPr lang="it-IT" dirty="0"/>
              <a:t> data adeguata informazione attraverso il sito web </a:t>
            </a:r>
            <a:r>
              <a:rPr lang="it-IT" dirty="0" err="1"/>
              <a:t>dell'autorita'</a:t>
            </a:r>
            <a:r>
              <a:rPr lang="it-IT" dirty="0"/>
              <a:t> competente.</a:t>
            </a:r>
          </a:p>
        </p:txBody>
      </p:sp>
    </p:spTree>
    <p:extLst>
      <p:ext uri="{BB962C8B-B14F-4D97-AF65-F5344CB8AC3E}">
        <p14:creationId xmlns:p14="http://schemas.microsoft.com/office/powerpoint/2010/main" val="10156882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rgbClr val="FF0000"/>
                </a:solidFill>
                <a:effectLst>
                  <a:outerShdw blurRad="38100" dist="38100" dir="2700000" algn="tl">
                    <a:srgbClr val="000000">
                      <a:alpha val="43137"/>
                    </a:srgbClr>
                  </a:outerShdw>
                </a:effectLst>
              </a:rPr>
              <a:t>Controlli </a:t>
            </a:r>
            <a:r>
              <a:rPr lang="it-IT" b="1" dirty="0">
                <a:solidFill>
                  <a:srgbClr val="FF0000"/>
                </a:solidFill>
                <a:effectLst>
                  <a:outerShdw blurRad="38100" dist="38100" dir="2700000" algn="tl">
                    <a:srgbClr val="000000">
                      <a:alpha val="43137"/>
                    </a:srgbClr>
                  </a:outerShdw>
                </a:effectLst>
              </a:rPr>
              <a:t>e 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853136"/>
          </a:xfrm>
        </p:spPr>
        <p:txBody>
          <a:bodyPr>
            <a:normAutofit fontScale="62500" lnSpcReduction="20000"/>
          </a:bodyPr>
          <a:lstStyle/>
          <a:p>
            <a:pPr algn="just"/>
            <a:r>
              <a:rPr lang="it-IT" dirty="0"/>
              <a:t>I provvedimenti di autorizzazione di un progetto adottati senza la verifica di </a:t>
            </a:r>
            <a:r>
              <a:rPr lang="it-IT" dirty="0" err="1"/>
              <a:t>assoggettabilita'</a:t>
            </a:r>
            <a:r>
              <a:rPr lang="it-IT" dirty="0"/>
              <a:t> a VIA o senza la VIA, ove prescritte, sono annullabili per violazione di legge</a:t>
            </a:r>
            <a:r>
              <a:rPr lang="it-IT" dirty="0" smtClean="0"/>
              <a:t>.</a:t>
            </a:r>
          </a:p>
          <a:p>
            <a:pPr algn="just"/>
            <a:r>
              <a:rPr lang="it-IT" dirty="0" smtClean="0"/>
              <a:t>È ora possibile la VIA postuma: </a:t>
            </a:r>
            <a:r>
              <a:rPr lang="it-IT" u="sng" dirty="0"/>
              <a:t>in caso di annullamento giurisdizionale o in autotutela dei suddetti provvedimenti</a:t>
            </a:r>
            <a:r>
              <a:rPr lang="it-IT" dirty="0"/>
              <a:t>, l’autorità competente </a:t>
            </a:r>
            <a:r>
              <a:rPr lang="it-IT" dirty="0" smtClean="0"/>
              <a:t>può </a:t>
            </a:r>
            <a:r>
              <a:rPr lang="it-IT" dirty="0"/>
              <a:t>assegnare all’interessato un termine per avviare un nuovo procedimento di </a:t>
            </a:r>
            <a:r>
              <a:rPr lang="it-IT" i="1" dirty="0" smtClean="0"/>
              <a:t>screening</a:t>
            </a:r>
            <a:r>
              <a:rPr lang="it-IT" dirty="0" smtClean="0"/>
              <a:t>/VIA. </a:t>
            </a:r>
          </a:p>
          <a:p>
            <a:pPr algn="just"/>
            <a:r>
              <a:rPr lang="it-IT" dirty="0" smtClean="0"/>
              <a:t>In caso di inadempimenti o violazioni: </a:t>
            </a:r>
          </a:p>
          <a:p>
            <a:pPr marL="971550" lvl="1" indent="-514350" algn="just">
              <a:buAutoNum type="alphaLcParenR"/>
            </a:pPr>
            <a:r>
              <a:rPr lang="it-IT" sz="3100" dirty="0" smtClean="0"/>
              <a:t>diffida</a:t>
            </a:r>
            <a:r>
              <a:rPr lang="it-IT" sz="3100" dirty="0"/>
              <a:t>, assegnando un termine entro il quale devono essere eliminate le inosservanze; </a:t>
            </a:r>
            <a:endParaRPr lang="it-IT" sz="3100" dirty="0" smtClean="0"/>
          </a:p>
          <a:p>
            <a:pPr marL="971550" lvl="1" indent="-514350" algn="just">
              <a:buAutoNum type="alphaLcParenR"/>
            </a:pPr>
            <a:r>
              <a:rPr lang="it-IT" sz="3100" dirty="0" smtClean="0"/>
              <a:t>diffida </a:t>
            </a:r>
            <a:r>
              <a:rPr lang="it-IT" sz="3100" dirty="0"/>
              <a:t>con contestuale sospensione </a:t>
            </a:r>
            <a:r>
              <a:rPr lang="it-IT" sz="3100" dirty="0" err="1"/>
              <a:t>dell'attivita'</a:t>
            </a:r>
            <a:r>
              <a:rPr lang="it-IT" sz="3100" dirty="0"/>
              <a:t> per un tempo determinato, ove si manifesti il rischio di impatti ambientali significativi e negativi; </a:t>
            </a:r>
            <a:endParaRPr lang="it-IT" sz="3100" dirty="0" smtClean="0"/>
          </a:p>
          <a:p>
            <a:pPr marL="971550" lvl="1" indent="-514350" algn="just">
              <a:buAutoNum type="alphaLcParenR"/>
            </a:pPr>
            <a:r>
              <a:rPr lang="it-IT" sz="3100" dirty="0" smtClean="0"/>
              <a:t>revoca </a:t>
            </a:r>
            <a:r>
              <a:rPr lang="it-IT" sz="3100" dirty="0"/>
              <a:t>del provvedimento di verifica di </a:t>
            </a:r>
            <a:r>
              <a:rPr lang="it-IT" sz="3100" dirty="0" err="1"/>
              <a:t>assoggettabilita'</a:t>
            </a:r>
            <a:r>
              <a:rPr lang="it-IT" sz="3100" dirty="0"/>
              <a:t> a VIA, del provvedimento di VIA, in caso di mancato adeguamento alle prescrizioni imposte con la diffida e in caso di reiterate violazioni che determinino situazioni di pericolo o di danno per l'ambiente.</a:t>
            </a:r>
            <a:endParaRPr lang="it-IT" sz="3100" dirty="0" smtClean="0"/>
          </a:p>
          <a:p>
            <a:endParaRPr lang="it-IT" dirty="0"/>
          </a:p>
        </p:txBody>
      </p:sp>
    </p:spTree>
    <p:extLst>
      <p:ext uri="{BB962C8B-B14F-4D97-AF65-F5344CB8AC3E}">
        <p14:creationId xmlns:p14="http://schemas.microsoft.com/office/powerpoint/2010/main" val="17136325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Controlli e 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a:t>4. Salvo che il fatto costituisca reato, chiunque realizza un progetto o parte di esso, senza la previa VIA o senza la verifica di </a:t>
            </a:r>
            <a:r>
              <a:rPr lang="it-IT" dirty="0" err="1"/>
              <a:t>assoggettabilita'</a:t>
            </a:r>
            <a:r>
              <a:rPr lang="it-IT" dirty="0"/>
              <a:t> a VIA, ove prescritte, </a:t>
            </a:r>
            <a:r>
              <a:rPr lang="it-IT" dirty="0" err="1"/>
              <a:t>e'</a:t>
            </a:r>
            <a:r>
              <a:rPr lang="it-IT" dirty="0"/>
              <a:t> punito con una sanzione amministrativa da 35.000 euro a 100.000 euro. 5. Salvo che il fatto costituisca reato, si applica la sanzione amministrativa pecuniaria da 20.000 euro a 80.000 euro nei confronti di colui che, pur essendo in possesso del provvedimento di verifica di </a:t>
            </a:r>
            <a:r>
              <a:rPr lang="it-IT" dirty="0" err="1"/>
              <a:t>assoggettabilita'</a:t>
            </a:r>
            <a:r>
              <a:rPr lang="it-IT" dirty="0"/>
              <a:t> o di valutazione di impatto ambientale, non ne osserva le condizioni ambientali.</a:t>
            </a:r>
            <a:endParaRPr lang="it-IT" dirty="0" smtClean="0"/>
          </a:p>
        </p:txBody>
      </p:sp>
    </p:spTree>
    <p:extLst>
      <p:ext uri="{BB962C8B-B14F-4D97-AF65-F5344CB8AC3E}">
        <p14:creationId xmlns:p14="http://schemas.microsoft.com/office/powerpoint/2010/main" val="3562924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Via e Vas</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buNone/>
            </a:pPr>
            <a:r>
              <a:rPr lang="it-IT" dirty="0"/>
              <a:t>La Via e la Vas sono processi di valutazione</a:t>
            </a:r>
          </a:p>
          <a:p>
            <a:r>
              <a:rPr lang="it-IT" dirty="0" smtClean="0"/>
              <a:t> </a:t>
            </a:r>
            <a:r>
              <a:rPr lang="it-IT" dirty="0"/>
              <a:t>Preventiva e</a:t>
            </a:r>
          </a:p>
          <a:p>
            <a:r>
              <a:rPr lang="it-IT" dirty="0" smtClean="0"/>
              <a:t> </a:t>
            </a:r>
            <a:r>
              <a:rPr lang="it-IT" dirty="0"/>
              <a:t>Sistematica</a:t>
            </a:r>
          </a:p>
          <a:p>
            <a:pPr marL="0" indent="0">
              <a:buNone/>
            </a:pPr>
            <a:r>
              <a:rPr lang="it-IT" dirty="0"/>
              <a:t>degli effetti sull’ambiente che </a:t>
            </a:r>
            <a:r>
              <a:rPr lang="it-IT" dirty="0" smtClean="0"/>
              <a:t>possono derivare </a:t>
            </a:r>
            <a:r>
              <a:rPr lang="it-IT" dirty="0"/>
              <a:t>da attività di trasformazione </a:t>
            </a:r>
            <a:r>
              <a:rPr lang="it-IT" dirty="0" smtClean="0"/>
              <a:t>del territorio</a:t>
            </a:r>
            <a:r>
              <a:rPr lang="it-IT" dirty="0"/>
              <a:t>, previste in atti:</a:t>
            </a:r>
          </a:p>
          <a:p>
            <a:r>
              <a:rPr lang="it-IT" dirty="0" smtClean="0"/>
              <a:t>di </a:t>
            </a:r>
            <a:r>
              <a:rPr lang="it-IT" dirty="0"/>
              <a:t>programmazione o pianificazione o</a:t>
            </a:r>
          </a:p>
          <a:p>
            <a:r>
              <a:rPr lang="it-IT" dirty="0" smtClean="0"/>
              <a:t>di </a:t>
            </a:r>
            <a:r>
              <a:rPr lang="it-IT" dirty="0"/>
              <a:t>progettazione</a:t>
            </a:r>
          </a:p>
        </p:txBody>
      </p:sp>
    </p:spTree>
    <p:extLst>
      <p:ext uri="{BB962C8B-B14F-4D97-AF65-F5344CB8AC3E}">
        <p14:creationId xmlns:p14="http://schemas.microsoft.com/office/powerpoint/2010/main" val="399639452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rPr>
              <a:t>ART. 27 </a:t>
            </a:r>
            <a:r>
              <a:rPr lang="it-IT" dirty="0" smtClean="0">
                <a:solidFill>
                  <a:srgbClr val="FF0000"/>
                </a:solidFill>
              </a:rPr>
              <a:t>Provvedimento </a:t>
            </a:r>
            <a:r>
              <a:rPr lang="it-IT" dirty="0">
                <a:solidFill>
                  <a:srgbClr val="FF0000"/>
                </a:solidFill>
              </a:rPr>
              <a:t>unico in materia </a:t>
            </a:r>
            <a:r>
              <a:rPr lang="it-IT" dirty="0" smtClean="0">
                <a:solidFill>
                  <a:srgbClr val="FF0000"/>
                </a:solidFill>
              </a:rPr>
              <a:t>ambientale - PUA</a:t>
            </a:r>
            <a:endParaRPr lang="it-IT" dirty="0">
              <a:solidFill>
                <a:srgbClr val="FF0000"/>
              </a:solidFill>
            </a:endParaRPr>
          </a:p>
        </p:txBody>
      </p:sp>
      <p:sp>
        <p:nvSpPr>
          <p:cNvPr id="3" name="Segnaposto contenuto 2"/>
          <p:cNvSpPr>
            <a:spLocks noGrp="1"/>
          </p:cNvSpPr>
          <p:nvPr>
            <p:ph idx="1"/>
          </p:nvPr>
        </p:nvSpPr>
        <p:spPr/>
        <p:txBody>
          <a:bodyPr>
            <a:normAutofit fontScale="92500" lnSpcReduction="20000"/>
          </a:bodyPr>
          <a:lstStyle/>
          <a:p>
            <a:pPr algn="just"/>
            <a:r>
              <a:rPr lang="it-IT" dirty="0" smtClean="0"/>
              <a:t>Il </a:t>
            </a:r>
            <a:r>
              <a:rPr lang="it-IT" dirty="0"/>
              <a:t>proponente </a:t>
            </a:r>
            <a:r>
              <a:rPr lang="it-IT" dirty="0" err="1"/>
              <a:t>puo'</a:t>
            </a:r>
            <a:r>
              <a:rPr lang="it-IT" dirty="0"/>
              <a:t> richiedere </a:t>
            </a:r>
            <a:r>
              <a:rPr lang="it-IT" dirty="0" err="1"/>
              <a:t>all'autorita'</a:t>
            </a:r>
            <a:r>
              <a:rPr lang="it-IT" dirty="0"/>
              <a:t> competente che il provvedimento di VIA sia rilasciato nell'ambito di un provvedimento unico comprensivo di ogni autorizzazione, intesa, parere, concerto, nulla osta, o atto di assenso in materia ambientale, richiesto dalla normativa vigente per la realizzazione e l'esercizio del progetto</a:t>
            </a:r>
            <a:r>
              <a:rPr lang="it-IT" dirty="0" smtClean="0"/>
              <a:t>.</a:t>
            </a:r>
          </a:p>
          <a:p>
            <a:pPr algn="just"/>
            <a:r>
              <a:rPr lang="it-IT" dirty="0" smtClean="0"/>
              <a:t>Include: AIA, Autorizzazione paesaggistica, autorizzazione culturale, per vincoli idrogeologici autorizzazione antisismica ecc. </a:t>
            </a:r>
          </a:p>
          <a:p>
            <a:pPr algn="just"/>
            <a:endParaRPr lang="it-IT" dirty="0"/>
          </a:p>
        </p:txBody>
      </p:sp>
    </p:spTree>
    <p:extLst>
      <p:ext uri="{BB962C8B-B14F-4D97-AF65-F5344CB8AC3E}">
        <p14:creationId xmlns:p14="http://schemas.microsoft.com/office/powerpoint/2010/main" val="156250471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ctr">
              <a:buNone/>
            </a:pPr>
            <a:r>
              <a:rPr lang="it-IT" sz="5400" dirty="0">
                <a:solidFill>
                  <a:srgbClr val="FF0000"/>
                </a:solidFill>
                <a:effectLst>
                  <a:outerShdw blurRad="38100" dist="38100" dir="2700000" algn="tl">
                    <a:srgbClr val="000000">
                      <a:alpha val="43137"/>
                    </a:srgbClr>
                  </a:outerShdw>
                </a:effectLst>
              </a:rPr>
              <a:t>Valutazione Ambientale Strategica</a:t>
            </a:r>
          </a:p>
        </p:txBody>
      </p:sp>
    </p:spTree>
    <p:extLst>
      <p:ext uri="{BB962C8B-B14F-4D97-AF65-F5344CB8AC3E}">
        <p14:creationId xmlns:p14="http://schemas.microsoft.com/office/powerpoint/2010/main" val="303935803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Valutazione Ambientale Strategica</a:t>
            </a:r>
          </a:p>
        </p:txBody>
      </p:sp>
      <p:sp>
        <p:nvSpPr>
          <p:cNvPr id="70659" name="Rectangle 3"/>
          <p:cNvSpPr>
            <a:spLocks noGrp="1" noChangeArrowheads="1"/>
          </p:cNvSpPr>
          <p:nvPr>
            <p:ph type="body" idx="1"/>
          </p:nvPr>
        </p:nvSpPr>
        <p:spPr/>
        <p:txBody>
          <a:bodyPr/>
          <a:lstStyle/>
          <a:p>
            <a:pPr marL="0" indent="0" algn="just">
              <a:lnSpc>
                <a:spcPct val="80000"/>
              </a:lnSpc>
              <a:buFontTx/>
              <a:buNone/>
            </a:pPr>
            <a:r>
              <a:rPr lang="it-IT" sz="2200" dirty="0"/>
              <a:t>La </a:t>
            </a:r>
            <a:r>
              <a:rPr lang="it-IT" sz="2200" dirty="0">
                <a:solidFill>
                  <a:srgbClr val="FF0000"/>
                </a:solidFill>
              </a:rPr>
              <a:t>valutazione ambientale strategica (VAS) </a:t>
            </a:r>
            <a:r>
              <a:rPr lang="it-IT" sz="2200" dirty="0"/>
              <a:t>ha per oggetto gli strumenti di pianificazione e i programmi.</a:t>
            </a:r>
          </a:p>
          <a:p>
            <a:pPr marL="0" indent="0" algn="just">
              <a:lnSpc>
                <a:spcPct val="80000"/>
              </a:lnSpc>
              <a:buFontTx/>
              <a:buNone/>
            </a:pPr>
            <a:endParaRPr lang="it-IT" sz="2200" dirty="0"/>
          </a:p>
          <a:p>
            <a:pPr marL="0" indent="0" algn="just">
              <a:lnSpc>
                <a:spcPct val="80000"/>
              </a:lnSpc>
              <a:buFontTx/>
              <a:buNone/>
            </a:pPr>
            <a:r>
              <a:rPr lang="it-IT" sz="2200" dirty="0"/>
              <a:t>La definizione di </a:t>
            </a:r>
            <a:r>
              <a:rPr lang="it-IT" sz="2200" dirty="0">
                <a:solidFill>
                  <a:srgbClr val="FF0000"/>
                </a:solidFill>
              </a:rPr>
              <a:t>valutazione ambientale strategica (VAS)</a:t>
            </a:r>
            <a:r>
              <a:rPr lang="it-IT" sz="2200" dirty="0"/>
              <a:t> è di diretta matrice normativa, ai sensi della Direttiva 2001/42/CE (“</a:t>
            </a:r>
            <a:r>
              <a:rPr lang="it-IT" sz="2200" i="1" dirty="0"/>
              <a:t>direttiva</a:t>
            </a:r>
            <a:r>
              <a:rPr lang="it-IT" sz="2200" dirty="0"/>
              <a:t> </a:t>
            </a:r>
            <a:r>
              <a:rPr lang="it-IT" sz="2200" i="1" dirty="0"/>
              <a:t>VAS</a:t>
            </a:r>
            <a:r>
              <a:rPr lang="it-IT" sz="2200" dirty="0"/>
              <a:t>”). </a:t>
            </a:r>
          </a:p>
          <a:p>
            <a:pPr marL="0" indent="0" algn="just">
              <a:lnSpc>
                <a:spcPct val="80000"/>
              </a:lnSpc>
              <a:buFontTx/>
              <a:buNone/>
            </a:pPr>
            <a:endParaRPr lang="it-IT" sz="2200" dirty="0"/>
          </a:p>
          <a:p>
            <a:pPr marL="0" indent="0" algn="just">
              <a:lnSpc>
                <a:spcPct val="80000"/>
              </a:lnSpc>
              <a:buFontTx/>
              <a:buNone/>
            </a:pPr>
            <a:r>
              <a:rPr lang="it-IT" sz="2200" dirty="0"/>
              <a:t>Si sostanzia in una  </a:t>
            </a:r>
            <a:r>
              <a:rPr lang="it-IT" sz="2200" dirty="0">
                <a:solidFill>
                  <a:srgbClr val="FF0000"/>
                </a:solidFill>
              </a:rPr>
              <a:t>valutazione ambientale di determinati piani e programmi</a:t>
            </a:r>
            <a:r>
              <a:rPr lang="it-IT" sz="2200" dirty="0"/>
              <a:t> che possono avere </a:t>
            </a:r>
            <a:r>
              <a:rPr lang="it-IT" sz="2200" dirty="0">
                <a:solidFill>
                  <a:srgbClr val="FF0000"/>
                </a:solidFill>
              </a:rPr>
              <a:t>effetti significativi sull’ambiente</a:t>
            </a:r>
            <a:r>
              <a:rPr lang="it-IT" sz="2200" dirty="0"/>
              <a:t>. In particolare, si intende </a:t>
            </a:r>
            <a:r>
              <a:rPr lang="it-IT" sz="2200" i="1" dirty="0"/>
              <a:t>“l’elaborazione di un rapporto di impatto ambientale e dei risultati delle consultazioni nell’iter decisionale e la messa a disposizione delle informazioni sulla decisione”.</a:t>
            </a:r>
          </a:p>
          <a:p>
            <a:pPr marL="0" indent="0" algn="just">
              <a:lnSpc>
                <a:spcPct val="80000"/>
              </a:lnSpc>
              <a:buFontTx/>
              <a:buNone/>
            </a:pPr>
            <a:endParaRPr lang="it-IT" sz="2200" dirty="0"/>
          </a:p>
          <a:p>
            <a:pPr marL="0" indent="0" algn="just">
              <a:lnSpc>
                <a:spcPct val="80000"/>
              </a:lnSpc>
              <a:buFontTx/>
              <a:buNone/>
            </a:pPr>
            <a:r>
              <a:rPr lang="it-IT" sz="2000" dirty="0"/>
              <a:t> </a:t>
            </a:r>
          </a:p>
          <a:p>
            <a:pPr marL="0" indent="0" algn="just">
              <a:lnSpc>
                <a:spcPct val="80000"/>
              </a:lnSpc>
              <a:buFontTx/>
              <a:buNone/>
            </a:pPr>
            <a:endParaRPr lang="it-IT" sz="2000" dirty="0"/>
          </a:p>
        </p:txBody>
      </p:sp>
    </p:spTree>
    <p:extLst>
      <p:ext uri="{BB962C8B-B14F-4D97-AF65-F5344CB8AC3E}">
        <p14:creationId xmlns:p14="http://schemas.microsoft.com/office/powerpoint/2010/main" val="241620762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it-IT" sz="3200" b="1" dirty="0" err="1">
                <a:solidFill>
                  <a:srgbClr val="FF0000"/>
                </a:solidFill>
                <a:effectLst>
                  <a:outerShdw blurRad="38100" dist="38100" dir="2700000" algn="tl">
                    <a:srgbClr val="000000">
                      <a:alpha val="43137"/>
                    </a:srgbClr>
                  </a:outerShdw>
                </a:effectLst>
              </a:rPr>
              <a:t>D.Lgs.</a:t>
            </a:r>
            <a:r>
              <a:rPr lang="it-IT" sz="3200" b="1" dirty="0">
                <a:solidFill>
                  <a:srgbClr val="FF0000"/>
                </a:solidFill>
                <a:effectLst>
                  <a:outerShdw blurRad="38100" dist="38100" dir="2700000" algn="tl">
                    <a:srgbClr val="000000">
                      <a:alpha val="43137"/>
                    </a:srgbClr>
                  </a:outerShdw>
                </a:effectLst>
              </a:rPr>
              <a:t> n. 152 del 2006</a:t>
            </a:r>
            <a:br>
              <a:rPr lang="it-IT" sz="3200" b="1" dirty="0">
                <a:solidFill>
                  <a:srgbClr val="FF0000"/>
                </a:solidFill>
                <a:effectLst>
                  <a:outerShdw blurRad="38100" dist="38100" dir="2700000" algn="tl">
                    <a:srgbClr val="000000">
                      <a:alpha val="43137"/>
                    </a:srgbClr>
                  </a:outerShdw>
                </a:effectLst>
              </a:rPr>
            </a:br>
            <a:r>
              <a:rPr lang="it-IT" sz="3200" b="1" dirty="0">
                <a:solidFill>
                  <a:srgbClr val="FF0000"/>
                </a:solidFill>
                <a:effectLst>
                  <a:outerShdw blurRad="38100" dist="38100" dir="2700000" algn="tl">
                    <a:srgbClr val="000000">
                      <a:alpha val="43137"/>
                    </a:srgbClr>
                  </a:outerShdw>
                </a:effectLst>
              </a:rPr>
              <a:t>art. 5 - </a:t>
            </a:r>
            <a:r>
              <a:rPr lang="it-IT" sz="3200" b="1" i="1" dirty="0">
                <a:solidFill>
                  <a:srgbClr val="FF0000"/>
                </a:solidFill>
                <a:effectLst>
                  <a:outerShdw blurRad="38100" dist="38100" dir="2700000" algn="tl">
                    <a:srgbClr val="000000">
                      <a:alpha val="43137"/>
                    </a:srgbClr>
                  </a:outerShdw>
                </a:effectLst>
              </a:rPr>
              <a:t>Definizioni</a:t>
            </a:r>
          </a:p>
        </p:txBody>
      </p:sp>
      <p:sp>
        <p:nvSpPr>
          <p:cNvPr id="75779" name="Rectangle 3"/>
          <p:cNvSpPr>
            <a:spLocks noGrp="1" noChangeArrowheads="1"/>
          </p:cNvSpPr>
          <p:nvPr>
            <p:ph type="body" idx="1"/>
          </p:nvPr>
        </p:nvSpPr>
        <p:spPr/>
        <p:txBody>
          <a:bodyPr/>
          <a:lstStyle/>
          <a:p>
            <a:pPr marL="0" indent="0" algn="just">
              <a:buFontTx/>
              <a:buNone/>
            </a:pPr>
            <a:r>
              <a:rPr lang="it-IT" sz="2400" i="1" dirty="0"/>
              <a:t>“…</a:t>
            </a:r>
            <a:r>
              <a:rPr lang="it-IT" sz="2400" i="1" dirty="0">
                <a:solidFill>
                  <a:srgbClr val="FF0000"/>
                </a:solidFill>
              </a:rPr>
              <a:t>a) valutazione ambientale di piani e programmi, nel seguito valutazione ambientale strategica, di seguito VAS:</a:t>
            </a:r>
            <a:r>
              <a:rPr lang="it-IT" sz="2400" i="1" dirty="0"/>
              <a:t> il processo che comprende, secondo le disposizioni di cui al titolo II della seconda parte del presente decreto, lo svolgimento di una verifica di assoggettabilità, l’elaborazione del rapporto ambientale, lo svolgimento di consultazioni, la valutazione del piano o del programma, del rapporto e degli esiti delle consultazioni, l’espressione di un parere motivato, l’informazione sulla  decisione ed il monitoraggio;…”</a:t>
            </a:r>
          </a:p>
          <a:p>
            <a:pPr marL="0" indent="0" algn="just">
              <a:buFontTx/>
              <a:buNone/>
            </a:pPr>
            <a:endParaRPr lang="it-IT" sz="2400" i="1" dirty="0"/>
          </a:p>
        </p:txBody>
      </p:sp>
    </p:spTree>
    <p:extLst>
      <p:ext uri="{BB962C8B-B14F-4D97-AF65-F5344CB8AC3E}">
        <p14:creationId xmlns:p14="http://schemas.microsoft.com/office/powerpoint/2010/main" val="254026129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endParaRPr lang="it-IT"/>
          </a:p>
        </p:txBody>
      </p:sp>
      <p:sp>
        <p:nvSpPr>
          <p:cNvPr id="76803" name="Rectangle 3"/>
          <p:cNvSpPr>
            <a:spLocks noGrp="1" noChangeArrowheads="1"/>
          </p:cNvSpPr>
          <p:nvPr>
            <p:ph type="body" idx="1"/>
          </p:nvPr>
        </p:nvSpPr>
        <p:spPr>
          <a:xfrm>
            <a:off x="457200" y="1196975"/>
            <a:ext cx="8229600" cy="4929188"/>
          </a:xfrm>
        </p:spPr>
        <p:txBody>
          <a:bodyPr/>
          <a:lstStyle/>
          <a:p>
            <a:pPr marL="457200" indent="-457200" algn="just">
              <a:lnSpc>
                <a:spcPct val="80000"/>
              </a:lnSpc>
              <a:buFontTx/>
              <a:buNone/>
            </a:pPr>
            <a:r>
              <a:rPr lang="it-IT" sz="2400" i="1"/>
              <a:t>“…</a:t>
            </a:r>
            <a:r>
              <a:rPr lang="it-IT" sz="2400" i="1">
                <a:solidFill>
                  <a:srgbClr val="FF0000"/>
                </a:solidFill>
              </a:rPr>
              <a:t>e) piani e programmi:</a:t>
            </a:r>
            <a:r>
              <a:rPr lang="it-IT" sz="2400" i="1"/>
              <a:t> gli atti e provvedimenti di pianificazione e di programmazione comunque denominati, compresi quelli cofinanziati dalla Comunità europea, nonché le loro modifiche:</a:t>
            </a:r>
          </a:p>
          <a:p>
            <a:pPr marL="457200" indent="-457200" algn="just">
              <a:lnSpc>
                <a:spcPct val="80000"/>
              </a:lnSpc>
              <a:buFontTx/>
              <a:buNone/>
            </a:pPr>
            <a:endParaRPr lang="it-IT" sz="2400" i="1"/>
          </a:p>
          <a:p>
            <a:pPr marL="838200" lvl="1" indent="-381000" algn="just">
              <a:lnSpc>
                <a:spcPct val="80000"/>
              </a:lnSpc>
              <a:buFontTx/>
              <a:buAutoNum type="arabicParenR"/>
            </a:pPr>
            <a:r>
              <a:rPr lang="it-IT" sz="2400" i="1"/>
              <a:t>che sono elaborati e/o adottati da un’autorità a livello nazionale, regionale o locale oppure predisposti da un'autorità per essere approvati, mediante una procedura legislativa, amministrativa o negoziale  e</a:t>
            </a:r>
          </a:p>
          <a:p>
            <a:pPr marL="838200" lvl="1" indent="-381000" algn="just">
              <a:lnSpc>
                <a:spcPct val="80000"/>
              </a:lnSpc>
              <a:buFontTx/>
              <a:buNone/>
            </a:pPr>
            <a:endParaRPr lang="it-IT" sz="2400" i="1"/>
          </a:p>
          <a:p>
            <a:pPr marL="838200" lvl="1" indent="-381000" algn="just">
              <a:lnSpc>
                <a:spcPct val="80000"/>
              </a:lnSpc>
              <a:buFontTx/>
              <a:buNone/>
            </a:pPr>
            <a:r>
              <a:rPr lang="it-IT" sz="2400" i="1"/>
              <a:t>2) che sono previsti da disposizioni legislative, regolamentari o amministrative;…”</a:t>
            </a:r>
          </a:p>
          <a:p>
            <a:pPr marL="838200" lvl="1" indent="-381000" algn="just">
              <a:lnSpc>
                <a:spcPct val="80000"/>
              </a:lnSpc>
              <a:buFontTx/>
              <a:buNone/>
            </a:pPr>
            <a:r>
              <a:rPr lang="it-IT" sz="2400" i="1"/>
              <a:t/>
            </a:r>
            <a:br>
              <a:rPr lang="it-IT" sz="2400" i="1"/>
            </a:br>
            <a:endParaRPr lang="it-IT" sz="2400" i="1"/>
          </a:p>
          <a:p>
            <a:pPr marL="457200" indent="-457200" algn="just">
              <a:lnSpc>
                <a:spcPct val="80000"/>
              </a:lnSpc>
              <a:buFontTx/>
              <a:buNone/>
            </a:pPr>
            <a:endParaRPr lang="it-IT" sz="2400" i="1"/>
          </a:p>
        </p:txBody>
      </p:sp>
    </p:spTree>
    <p:extLst>
      <p:ext uri="{BB962C8B-B14F-4D97-AF65-F5344CB8AC3E}">
        <p14:creationId xmlns:p14="http://schemas.microsoft.com/office/powerpoint/2010/main" val="11888252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Art. 6  del </a:t>
            </a:r>
            <a:r>
              <a:rPr lang="it-IT" sz="3200" dirty="0" err="1">
                <a:solidFill>
                  <a:srgbClr val="FF0000"/>
                </a:solidFill>
                <a:effectLst>
                  <a:outerShdw blurRad="38100" dist="38100" dir="2700000" algn="tl">
                    <a:srgbClr val="000000">
                      <a:alpha val="43137"/>
                    </a:srgbClr>
                  </a:outerShdw>
                </a:effectLst>
              </a:rPr>
              <a:t>D.Lgs.</a:t>
            </a:r>
            <a:r>
              <a:rPr lang="it-IT" sz="3200" dirty="0">
                <a:solidFill>
                  <a:srgbClr val="FF0000"/>
                </a:solidFill>
                <a:effectLst>
                  <a:outerShdw blurRad="38100" dist="38100" dir="2700000" algn="tl">
                    <a:srgbClr val="000000">
                      <a:alpha val="43137"/>
                    </a:srgbClr>
                  </a:outerShdw>
                </a:effectLst>
              </a:rPr>
              <a:t> n. 152 del 2006</a:t>
            </a:r>
          </a:p>
        </p:txBody>
      </p:sp>
      <p:sp>
        <p:nvSpPr>
          <p:cNvPr id="78851" name="Rectangle 3"/>
          <p:cNvSpPr>
            <a:spLocks noGrp="1" noChangeArrowheads="1"/>
          </p:cNvSpPr>
          <p:nvPr>
            <p:ph type="body" idx="1"/>
          </p:nvPr>
        </p:nvSpPr>
        <p:spPr/>
        <p:txBody>
          <a:bodyPr>
            <a:normAutofit fontScale="92500" lnSpcReduction="20000"/>
          </a:bodyPr>
          <a:lstStyle/>
          <a:p>
            <a:pPr marL="0" indent="0" algn="just">
              <a:lnSpc>
                <a:spcPct val="80000"/>
              </a:lnSpc>
              <a:buFontTx/>
              <a:buNone/>
            </a:pPr>
            <a:r>
              <a:rPr lang="it-IT" sz="2400" dirty="0">
                <a:solidFill>
                  <a:srgbClr val="FF0000"/>
                </a:solidFill>
              </a:rPr>
              <a:t>La VAS riguarda i piani e i programmi che possono avere impatti significativi sull’ambiente e sul patrimonio culturale.</a:t>
            </a:r>
          </a:p>
          <a:p>
            <a:pPr marL="0" indent="0" algn="just">
              <a:lnSpc>
                <a:spcPct val="80000"/>
              </a:lnSpc>
              <a:buFontTx/>
              <a:buNone/>
            </a:pPr>
            <a:r>
              <a:rPr lang="it-IT" sz="2400" dirty="0"/>
              <a:t/>
            </a:r>
            <a:br>
              <a:rPr lang="it-IT" sz="2400" dirty="0"/>
            </a:br>
            <a:r>
              <a:rPr lang="it-IT" sz="2400" dirty="0"/>
              <a:t>In particolare viene effettuata una valutazione per tutti i piani e i programmi che sono elaborati:</a:t>
            </a:r>
          </a:p>
          <a:p>
            <a:pPr marL="0" indent="0" algn="just">
              <a:lnSpc>
                <a:spcPct val="80000"/>
              </a:lnSpc>
              <a:buFontTx/>
              <a:buNone/>
            </a:pPr>
            <a:endParaRPr lang="it-IT" sz="2400" dirty="0"/>
          </a:p>
          <a:p>
            <a:pPr marL="457200" indent="-457200" algn="just">
              <a:lnSpc>
                <a:spcPct val="80000"/>
              </a:lnSpc>
              <a:buFontTx/>
              <a:buAutoNum type="alphaLcParenR"/>
            </a:pPr>
            <a:r>
              <a:rPr lang="it-IT" sz="2400" dirty="0" smtClean="0"/>
              <a:t>per </a:t>
            </a:r>
            <a:r>
              <a:rPr lang="it-IT" sz="2400" dirty="0"/>
              <a:t>la valutazione e gestione della </a:t>
            </a:r>
            <a:r>
              <a:rPr lang="it-IT" sz="2400" dirty="0" err="1"/>
              <a:t>qualita'</a:t>
            </a:r>
            <a:r>
              <a:rPr lang="it-IT" sz="2400" dirty="0"/>
              <a:t> dell'aria ambiente, per i settori agricolo, forestale, della pesca, energetico, industriale, dei trasporti, della gestione dei rifiuti e delle acque, delle telecomunicazioni, turistico, della pianificazione territoriale o della destinazione dei suoli, e che definiscono il quadro di riferimento per l'approvazione, l'autorizzazione, l'area di localizzazione o comunque la realizzazione dei progetti elencati negli allegati II, ((II-bis,)) III e IV del presente decreto; ((112</a:t>
            </a:r>
            <a:r>
              <a:rPr lang="it-IT" sz="2400" dirty="0" smtClean="0"/>
              <a:t>))</a:t>
            </a:r>
          </a:p>
          <a:p>
            <a:pPr marL="457200" indent="-457200" algn="just">
              <a:lnSpc>
                <a:spcPct val="80000"/>
              </a:lnSpc>
              <a:buFontTx/>
              <a:buAutoNum type="alphaLcParenR"/>
            </a:pPr>
            <a:r>
              <a:rPr lang="it-IT" sz="2400" dirty="0"/>
              <a:t>in considerazione dei possibili impatti sulle </a:t>
            </a:r>
            <a:r>
              <a:rPr lang="it-IT" sz="2400" dirty="0" err="1"/>
              <a:t>finalita'</a:t>
            </a:r>
            <a:r>
              <a:rPr lang="it-IT" sz="2400" dirty="0"/>
              <a:t> di conservazione dei siti designati come zone di protezione speciale per la conservazione degli uccelli selvatici e quelli classificati come siti di importanza comunitaria per la protezione degli habitat naturali e della flora e della fauna selvatica,</a:t>
            </a:r>
          </a:p>
          <a:p>
            <a:pPr marL="0" indent="0" algn="just">
              <a:lnSpc>
                <a:spcPct val="80000"/>
              </a:lnSpc>
              <a:buFontTx/>
              <a:buNone/>
            </a:pPr>
            <a:endParaRPr lang="it-IT" sz="2400" dirty="0"/>
          </a:p>
        </p:txBody>
      </p:sp>
    </p:spTree>
    <p:extLst>
      <p:ext uri="{BB962C8B-B14F-4D97-AF65-F5344CB8AC3E}">
        <p14:creationId xmlns:p14="http://schemas.microsoft.com/office/powerpoint/2010/main" val="40238904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Esclusioni </a:t>
            </a:r>
          </a:p>
        </p:txBody>
      </p:sp>
      <p:sp>
        <p:nvSpPr>
          <p:cNvPr id="80899" name="Rectangle 3"/>
          <p:cNvSpPr>
            <a:spLocks noGrp="1" noChangeArrowheads="1"/>
          </p:cNvSpPr>
          <p:nvPr>
            <p:ph type="body" idx="1"/>
          </p:nvPr>
        </p:nvSpPr>
        <p:spPr/>
        <p:txBody>
          <a:bodyPr/>
          <a:lstStyle/>
          <a:p>
            <a:pPr marL="533400" indent="-533400" algn="just">
              <a:lnSpc>
                <a:spcPct val="80000"/>
              </a:lnSpc>
              <a:buFontTx/>
              <a:buNone/>
            </a:pPr>
            <a:r>
              <a:rPr lang="it-IT" sz="2400" dirty="0"/>
              <a:t>	 Sono comunque esclusi dal campo di applicazione del presente decreto: </a:t>
            </a:r>
            <a:endParaRPr lang="it-IT" sz="2400" dirty="0" smtClean="0"/>
          </a:p>
          <a:p>
            <a:pPr marL="533400" indent="-533400" algn="just">
              <a:lnSpc>
                <a:spcPct val="80000"/>
              </a:lnSpc>
              <a:buFontTx/>
              <a:buAutoNum type="alphaLcParenR"/>
            </a:pPr>
            <a:r>
              <a:rPr lang="it-IT" sz="2400" dirty="0" smtClean="0"/>
              <a:t>i </a:t>
            </a:r>
            <a:r>
              <a:rPr lang="it-IT" sz="2400" dirty="0"/>
              <a:t>piani e i programmi destinati esclusivamente a scopi di difesa nazionale caratterizzati da somma urgenza o ricadenti nella disciplina di cui all'articolo 17 del decreto legislativo 12 aprile 2006, n. 163, e successive modificazioni; </a:t>
            </a:r>
            <a:endParaRPr lang="it-IT" sz="2400" dirty="0" smtClean="0"/>
          </a:p>
          <a:p>
            <a:pPr marL="533400" indent="-533400" algn="just">
              <a:lnSpc>
                <a:spcPct val="80000"/>
              </a:lnSpc>
              <a:buFontTx/>
              <a:buAutoNum type="alphaLcParenR"/>
            </a:pPr>
            <a:r>
              <a:rPr lang="it-IT" sz="2400" dirty="0" smtClean="0"/>
              <a:t>i </a:t>
            </a:r>
            <a:r>
              <a:rPr lang="it-IT" sz="2400" dirty="0"/>
              <a:t>piani e i programmi finanziari o di bilancio; </a:t>
            </a:r>
            <a:endParaRPr lang="it-IT" sz="2400" dirty="0" smtClean="0"/>
          </a:p>
          <a:p>
            <a:pPr marL="533400" indent="-533400" algn="just">
              <a:lnSpc>
                <a:spcPct val="80000"/>
              </a:lnSpc>
              <a:buFontTx/>
              <a:buAutoNum type="alphaLcParenR"/>
            </a:pPr>
            <a:r>
              <a:rPr lang="it-IT" sz="2400" dirty="0" smtClean="0"/>
              <a:t>i </a:t>
            </a:r>
            <a:r>
              <a:rPr lang="it-IT" sz="2400" dirty="0"/>
              <a:t>piani di protezione civile in caso di pericolo per </a:t>
            </a:r>
            <a:r>
              <a:rPr lang="it-IT" sz="2400" dirty="0" err="1"/>
              <a:t>l'incolumita'</a:t>
            </a:r>
            <a:r>
              <a:rPr lang="it-IT" sz="2400" dirty="0"/>
              <a:t> pubblica; </a:t>
            </a:r>
            <a:endParaRPr lang="it-IT" sz="2400" dirty="0" smtClean="0"/>
          </a:p>
          <a:p>
            <a:pPr marL="533400" indent="-533400" algn="just">
              <a:lnSpc>
                <a:spcPct val="80000"/>
              </a:lnSpc>
              <a:buFontTx/>
              <a:buAutoNum type="alphaLcParenR"/>
            </a:pPr>
            <a:r>
              <a:rPr lang="it-IT" sz="2400" dirty="0" smtClean="0"/>
              <a:t>c-bis</a:t>
            </a:r>
            <a:r>
              <a:rPr lang="it-IT" sz="2400" dirty="0"/>
              <a:t>) i piani di gestione forestale o strumenti equivalenti, riferiti ad un ambito aziendale o </a:t>
            </a:r>
            <a:r>
              <a:rPr lang="it-IT" sz="2400" dirty="0" err="1"/>
              <a:t>sovraziendale</a:t>
            </a:r>
            <a:r>
              <a:rPr lang="it-IT" sz="2400" dirty="0"/>
              <a:t> di livello locale, redatti secondo i criteri della gestione forestale sostenibile e approvati dalle regioni o dagli organismi dalle stesse individuati.</a:t>
            </a:r>
          </a:p>
        </p:txBody>
      </p:sp>
    </p:spTree>
    <p:extLst>
      <p:ext uri="{BB962C8B-B14F-4D97-AF65-F5344CB8AC3E}">
        <p14:creationId xmlns:p14="http://schemas.microsoft.com/office/powerpoint/2010/main" val="68075641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Fasi della VAS</a:t>
            </a:r>
          </a:p>
        </p:txBody>
      </p:sp>
      <p:sp>
        <p:nvSpPr>
          <p:cNvPr id="81923" name="Rectangle 3"/>
          <p:cNvSpPr>
            <a:spLocks noGrp="1" noChangeArrowheads="1"/>
          </p:cNvSpPr>
          <p:nvPr>
            <p:ph type="body" idx="1"/>
          </p:nvPr>
        </p:nvSpPr>
        <p:spPr/>
        <p:txBody>
          <a:bodyPr/>
          <a:lstStyle/>
          <a:p>
            <a:pPr marL="0" indent="0" algn="just">
              <a:lnSpc>
                <a:spcPct val="80000"/>
              </a:lnSpc>
              <a:buFontTx/>
              <a:buNone/>
            </a:pPr>
            <a:r>
              <a:rPr lang="it-IT" sz="2400" dirty="0"/>
              <a:t>La VAS è avviata dall’autorità procedente contestualmente al processo di formazione del piano o programma e comprende, secondo le disposizioni di cui agli </a:t>
            </a:r>
            <a:r>
              <a:rPr lang="it-IT" sz="2400" dirty="0">
                <a:solidFill>
                  <a:srgbClr val="FF0000"/>
                </a:solidFill>
              </a:rPr>
              <a:t>artt. da 12 a 18</a:t>
            </a:r>
            <a:r>
              <a:rPr lang="it-IT" sz="2400" dirty="0"/>
              <a:t>:</a:t>
            </a:r>
          </a:p>
          <a:p>
            <a:pPr marL="0" indent="0" algn="just">
              <a:lnSpc>
                <a:spcPct val="80000"/>
              </a:lnSpc>
              <a:buFontTx/>
              <a:buNone/>
            </a:pPr>
            <a:endParaRPr lang="it-IT" sz="2400" dirty="0"/>
          </a:p>
          <a:p>
            <a:pPr marL="0" indent="0" algn="just">
              <a:lnSpc>
                <a:spcPct val="80000"/>
              </a:lnSpc>
            </a:pPr>
            <a:r>
              <a:rPr lang="it-IT" sz="2400" dirty="0"/>
              <a:t> lo svolgimento di una verifica di assoggettabilità;</a:t>
            </a:r>
          </a:p>
          <a:p>
            <a:pPr marL="0" indent="0" algn="just">
              <a:lnSpc>
                <a:spcPct val="80000"/>
              </a:lnSpc>
            </a:pPr>
            <a:endParaRPr lang="it-IT" sz="2400" dirty="0"/>
          </a:p>
          <a:p>
            <a:pPr marL="0" indent="0" algn="just">
              <a:lnSpc>
                <a:spcPct val="80000"/>
              </a:lnSpc>
            </a:pPr>
            <a:r>
              <a:rPr lang="it-IT" sz="2400" dirty="0"/>
              <a:t> l’elaborazione del rapporto ambientale;</a:t>
            </a:r>
          </a:p>
          <a:p>
            <a:pPr marL="0" indent="0" algn="just">
              <a:lnSpc>
                <a:spcPct val="80000"/>
              </a:lnSpc>
            </a:pPr>
            <a:endParaRPr lang="it-IT" sz="2400" dirty="0"/>
          </a:p>
          <a:p>
            <a:pPr marL="0" indent="0" algn="just">
              <a:lnSpc>
                <a:spcPct val="80000"/>
              </a:lnSpc>
            </a:pPr>
            <a:r>
              <a:rPr lang="it-IT" sz="2400" dirty="0"/>
              <a:t> lo svolgimento delle consultazioni;</a:t>
            </a:r>
          </a:p>
          <a:p>
            <a:pPr marL="0" indent="0" algn="just">
              <a:lnSpc>
                <a:spcPct val="80000"/>
              </a:lnSpc>
            </a:pPr>
            <a:endParaRPr lang="it-IT" sz="2400" dirty="0"/>
          </a:p>
          <a:p>
            <a:pPr marL="0" indent="0" algn="just">
              <a:lnSpc>
                <a:spcPct val="80000"/>
              </a:lnSpc>
            </a:pPr>
            <a:r>
              <a:rPr lang="it-IT" sz="2400" dirty="0"/>
              <a:t> la valutazione del rapporto ambientale e gli esiti delle consultazioni.</a:t>
            </a:r>
          </a:p>
        </p:txBody>
      </p:sp>
    </p:spTree>
    <p:extLst>
      <p:ext uri="{BB962C8B-B14F-4D97-AF65-F5344CB8AC3E}">
        <p14:creationId xmlns:p14="http://schemas.microsoft.com/office/powerpoint/2010/main" val="372342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12: verifica di assoggettabilità</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rapporto preliminare comprendente una descrizione del piano o programma e le informazioni e i dati necessari alla verifica degli impatti significativi sull'ambiente dell'attuazione del piano o programma.</a:t>
            </a:r>
          </a:p>
          <a:p>
            <a:endParaRPr lang="it-IT" dirty="0"/>
          </a:p>
        </p:txBody>
      </p:sp>
    </p:spTree>
    <p:extLst>
      <p:ext uri="{BB962C8B-B14F-4D97-AF65-F5344CB8AC3E}">
        <p14:creationId xmlns:p14="http://schemas.microsoft.com/office/powerpoint/2010/main" val="361607318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13 Redazione del rapporto ambientale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algn="just"/>
            <a:r>
              <a:rPr lang="it-IT" dirty="0" smtClean="0"/>
              <a:t>Nel rapporto ambientale debbono essere individuati, descritti e valutati gli impatti significativi che l'attuazione del piano o del programma proposto potrebbe avere sull'ambiente e sul patrimonio culturale, </a:t>
            </a:r>
            <a:r>
              <a:rPr lang="it-IT" dirty="0" err="1" smtClean="0"/>
              <a:t>nonche</a:t>
            </a:r>
            <a:r>
              <a:rPr lang="it-IT" dirty="0" smtClean="0"/>
              <a:t>' le ragionevoli alternative che possono adottarsi in considerazione degli obiettivi e dell'ambito territoriale del piano o del programma stesso.</a:t>
            </a:r>
            <a:endParaRPr lang="it-IT" dirty="0"/>
          </a:p>
        </p:txBody>
      </p:sp>
    </p:spTree>
    <p:extLst>
      <p:ext uri="{BB962C8B-B14F-4D97-AF65-F5344CB8AC3E}">
        <p14:creationId xmlns:p14="http://schemas.microsoft.com/office/powerpoint/2010/main" val="4039586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a:t>Il processo di trasformazione del territorio</a:t>
            </a:r>
          </a:p>
          <a:p>
            <a:pPr marL="0" indent="0">
              <a:buNone/>
            </a:pPr>
            <a:r>
              <a:rPr lang="it-IT" dirty="0" smtClean="0"/>
              <a:t>Vede una </a:t>
            </a:r>
            <a:r>
              <a:rPr lang="it-IT" dirty="0"/>
              <a:t>pluralità di momenti</a:t>
            </a:r>
          </a:p>
          <a:p>
            <a:pPr marL="0" indent="0">
              <a:buNone/>
            </a:pPr>
            <a:r>
              <a:rPr lang="it-IT" dirty="0"/>
              <a:t>decisionali che portano </a:t>
            </a:r>
            <a:r>
              <a:rPr lang="it-IT" dirty="0" smtClean="0"/>
              <a:t>la pubblica amministrazione a valutare:</a:t>
            </a:r>
            <a:endParaRPr lang="it-IT" dirty="0"/>
          </a:p>
          <a:p>
            <a:r>
              <a:rPr lang="it-IT" dirty="0" smtClean="0"/>
              <a:t> </a:t>
            </a:r>
            <a:r>
              <a:rPr lang="it-IT" dirty="0"/>
              <a:t>Se realizzare le trasformazioni</a:t>
            </a:r>
          </a:p>
          <a:p>
            <a:r>
              <a:rPr lang="it-IT" dirty="0" smtClean="0"/>
              <a:t> </a:t>
            </a:r>
            <a:r>
              <a:rPr lang="it-IT" dirty="0"/>
              <a:t>Dove realizzarle</a:t>
            </a:r>
          </a:p>
          <a:p>
            <a:r>
              <a:rPr lang="it-IT" dirty="0" smtClean="0"/>
              <a:t> </a:t>
            </a:r>
            <a:r>
              <a:rPr lang="it-IT" dirty="0"/>
              <a:t>C</a:t>
            </a:r>
            <a:r>
              <a:rPr lang="it-IT" dirty="0" smtClean="0"/>
              <a:t>ome realizzarle</a:t>
            </a:r>
            <a:endParaRPr lang="it-IT" dirty="0"/>
          </a:p>
        </p:txBody>
      </p:sp>
    </p:spTree>
    <p:extLst>
      <p:ext uri="{BB962C8B-B14F-4D97-AF65-F5344CB8AC3E}">
        <p14:creationId xmlns:p14="http://schemas.microsoft.com/office/powerpoint/2010/main" val="181148251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ART. 14 Consultazione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algn="just"/>
            <a:r>
              <a:rPr lang="it-IT" dirty="0" smtClean="0"/>
              <a:t>pubblicazione di un avviso nella Gazzetta Ufficiale della Repubblica italiana o nel Bollettino Ufficiale della regione o provincia autonoma interessata. L'avviso deve contenere: il titolo della proposta di piano o di programma, il proponente, </a:t>
            </a:r>
            <a:r>
              <a:rPr lang="it-IT" dirty="0" err="1" smtClean="0"/>
              <a:t>l'autorita'</a:t>
            </a:r>
            <a:r>
              <a:rPr lang="it-IT" dirty="0" smtClean="0"/>
              <a:t> procedente, l'indicazione delle sedi ove </a:t>
            </a:r>
            <a:r>
              <a:rPr lang="it-IT" dirty="0" err="1" smtClean="0"/>
              <a:t>puo'</a:t>
            </a:r>
            <a:r>
              <a:rPr lang="it-IT" dirty="0" smtClean="0"/>
              <a:t> essere presa visione del piano o programma e del rapporto ambientale e delle sedi dove si </a:t>
            </a:r>
            <a:r>
              <a:rPr lang="it-IT" dirty="0" err="1" smtClean="0"/>
              <a:t>puo'</a:t>
            </a:r>
            <a:r>
              <a:rPr lang="it-IT" dirty="0" smtClean="0"/>
              <a:t> consultare la sintesi non tecnica.</a:t>
            </a:r>
          </a:p>
          <a:p>
            <a:pPr algn="just"/>
            <a:r>
              <a:rPr lang="it-IT" dirty="0" smtClean="0"/>
              <a:t>Entro il termine di sessanta giorni dalla pubblicazione dell'avviso di cui al comma 1, chiunque </a:t>
            </a:r>
            <a:r>
              <a:rPr lang="it-IT" dirty="0" err="1" smtClean="0"/>
              <a:t>puo'</a:t>
            </a:r>
            <a:r>
              <a:rPr lang="it-IT" dirty="0" smtClean="0"/>
              <a:t> prendere visione della proposta di piano o programma e del relativo rapporto ambientale e presentare proprie osservazioni </a:t>
            </a:r>
            <a:r>
              <a:rPr lang="it-IT" b="1" i="1" dirty="0" smtClean="0"/>
              <a:t>in forma scritta</a:t>
            </a:r>
            <a:r>
              <a:rPr lang="it-IT" dirty="0" smtClean="0"/>
              <a:t>, anche fornendo nuovi o ulteriori elementi conoscitivi e valutativi.</a:t>
            </a:r>
          </a:p>
          <a:p>
            <a:endParaRPr lang="it-IT" dirty="0"/>
          </a:p>
        </p:txBody>
      </p:sp>
    </p:spTree>
    <p:extLst>
      <p:ext uri="{BB962C8B-B14F-4D97-AF65-F5344CB8AC3E}">
        <p14:creationId xmlns:p14="http://schemas.microsoft.com/office/powerpoint/2010/main" val="150639284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ART. 17  Informazione sulla decisione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algn="just"/>
            <a:r>
              <a:rPr lang="it-IT" dirty="0"/>
              <a:t>La decisione finale </a:t>
            </a:r>
            <a:r>
              <a:rPr lang="it-IT" dirty="0" err="1"/>
              <a:t>e'</a:t>
            </a:r>
            <a:r>
              <a:rPr lang="it-IT" dirty="0"/>
              <a:t> pubblicata nei siti web delle </a:t>
            </a:r>
            <a:r>
              <a:rPr lang="it-IT" dirty="0" err="1"/>
              <a:t>autorita'</a:t>
            </a:r>
            <a:r>
              <a:rPr lang="it-IT" dirty="0"/>
              <a:t> interessate con indicazione del luogo in cui </a:t>
            </a:r>
            <a:r>
              <a:rPr lang="it-IT" dirty="0" err="1"/>
              <a:t>e'</a:t>
            </a:r>
            <a:r>
              <a:rPr lang="it-IT" dirty="0"/>
              <a:t> possibile prendere visione del piano o programma adottato e di tutta la documentazione oggetto dell'istruttoria</a:t>
            </a:r>
          </a:p>
        </p:txBody>
      </p:sp>
    </p:spTree>
    <p:extLst>
      <p:ext uri="{BB962C8B-B14F-4D97-AF65-F5344CB8AC3E}">
        <p14:creationId xmlns:p14="http://schemas.microsoft.com/office/powerpoint/2010/main" val="432845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lgn="just"/>
            <a:r>
              <a:rPr lang="it-IT" dirty="0"/>
              <a:t>La VIA è istituto che si differenzia dalla VAS non solo normativamente, ma anche concettualmente, avendo ad oggetto, la prima, la valutazione degli impatti generati da opere specifiche, la seconda, gli effetti indotti sull’ambiente dall’attuazione delle previsioni contenute in determinati strumenti di pianificazione e programmazione. </a:t>
            </a:r>
            <a:r>
              <a:rPr lang="it-IT" dirty="0" smtClean="0"/>
              <a:t>- </a:t>
            </a:r>
            <a:r>
              <a:rPr lang="it-IT" b="1" dirty="0">
                <a:hlinkClick r:id="rId2" action="ppaction://hlinkfile"/>
              </a:rPr>
              <a:t>CORTE COSTITUZIONALE - 22 luglio 2011, n. 227</a:t>
            </a:r>
            <a:r>
              <a:rPr lang="it-IT" b="1" dirty="0"/>
              <a:t/>
            </a:r>
            <a:br>
              <a:rPr lang="it-IT" b="1" dirty="0"/>
            </a:br>
            <a:endParaRPr lang="it-IT" dirty="0"/>
          </a:p>
        </p:txBody>
      </p:sp>
    </p:spTree>
    <p:extLst>
      <p:ext uri="{BB962C8B-B14F-4D97-AF65-F5344CB8AC3E}">
        <p14:creationId xmlns:p14="http://schemas.microsoft.com/office/powerpoint/2010/main" val="58023983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ctrTitle"/>
          </p:nvPr>
        </p:nvSpPr>
        <p:spPr/>
        <p:txBody>
          <a:bodyPr>
            <a:noAutofit/>
          </a:bodyPr>
          <a:lstStyle/>
          <a:p>
            <a:r>
              <a:rPr lang="it-IT" sz="4800" dirty="0" smtClean="0">
                <a:solidFill>
                  <a:srgbClr val="FF0000"/>
                </a:solidFill>
                <a:effectLst>
                  <a:outerShdw blurRad="38100" dist="38100" dir="2700000" algn="tl">
                    <a:srgbClr val="000000">
                      <a:alpha val="43137"/>
                    </a:srgbClr>
                  </a:outerShdw>
                </a:effectLst>
              </a:rPr>
              <a:t>Autorizzazione Integrata Ambientale</a:t>
            </a:r>
            <a:endParaRPr lang="it-IT" sz="4800" dirty="0">
              <a:solidFill>
                <a:srgbClr val="FF0000"/>
              </a:solidFill>
              <a:effectLst>
                <a:outerShdw blurRad="38100" dist="38100" dir="2700000" algn="tl">
                  <a:srgbClr val="000000">
                    <a:alpha val="43137"/>
                  </a:srgbClr>
                </a:outerShdw>
              </a:effectLst>
            </a:endParaRPr>
          </a:p>
        </p:txBody>
      </p:sp>
      <p:sp>
        <p:nvSpPr>
          <p:cNvPr id="6" name="Sottotitolo 5"/>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1894516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it-IT" sz="3200" dirty="0">
                <a:solidFill>
                  <a:srgbClr val="FF0000"/>
                </a:solidFill>
                <a:effectLst>
                  <a:outerShdw blurRad="38100" dist="38100" dir="2700000" algn="tl">
                    <a:srgbClr val="000000">
                      <a:alpha val="43137"/>
                    </a:srgbClr>
                  </a:outerShdw>
                </a:effectLst>
              </a:rPr>
              <a:t>Autorizzazione Integrata Ambientale</a:t>
            </a:r>
          </a:p>
        </p:txBody>
      </p:sp>
      <p:sp>
        <p:nvSpPr>
          <p:cNvPr id="83971" name="Rectangle 3"/>
          <p:cNvSpPr>
            <a:spLocks noGrp="1" noChangeArrowheads="1"/>
          </p:cNvSpPr>
          <p:nvPr>
            <p:ph type="body" idx="1"/>
          </p:nvPr>
        </p:nvSpPr>
        <p:spPr/>
        <p:txBody>
          <a:bodyPr/>
          <a:lstStyle/>
          <a:p>
            <a:pPr marL="0" indent="0" algn="just">
              <a:lnSpc>
                <a:spcPct val="90000"/>
              </a:lnSpc>
              <a:buFontTx/>
              <a:buNone/>
            </a:pPr>
            <a:r>
              <a:rPr lang="it-IT" sz="2400" dirty="0"/>
              <a:t>Anche la definizione di </a:t>
            </a:r>
            <a:r>
              <a:rPr lang="it-IT" sz="2400" dirty="0">
                <a:solidFill>
                  <a:srgbClr val="FF0000"/>
                </a:solidFill>
              </a:rPr>
              <a:t>autorizzazione integrata ambientale (AIA o IPPC</a:t>
            </a:r>
            <a:r>
              <a:rPr lang="it-IT" sz="2400" dirty="0"/>
              <a:t>, acronimo di </a:t>
            </a:r>
            <a:r>
              <a:rPr lang="it-IT" sz="2400" i="1" dirty="0" err="1">
                <a:solidFill>
                  <a:srgbClr val="FF0000"/>
                </a:solidFill>
              </a:rPr>
              <a:t>integrated</a:t>
            </a:r>
            <a:r>
              <a:rPr lang="it-IT" sz="2400" i="1" dirty="0">
                <a:solidFill>
                  <a:srgbClr val="FF0000"/>
                </a:solidFill>
              </a:rPr>
              <a:t> </a:t>
            </a:r>
            <a:r>
              <a:rPr lang="it-IT" sz="2400" i="1" dirty="0" err="1">
                <a:solidFill>
                  <a:srgbClr val="FF0000"/>
                </a:solidFill>
              </a:rPr>
              <a:t>pollution</a:t>
            </a:r>
            <a:r>
              <a:rPr lang="it-IT" sz="2400" i="1" dirty="0">
                <a:solidFill>
                  <a:srgbClr val="FF0000"/>
                </a:solidFill>
              </a:rPr>
              <a:t> </a:t>
            </a:r>
            <a:r>
              <a:rPr lang="it-IT" sz="2400" i="1" dirty="0" err="1">
                <a:solidFill>
                  <a:srgbClr val="FF0000"/>
                </a:solidFill>
              </a:rPr>
              <a:t>prevention</a:t>
            </a:r>
            <a:r>
              <a:rPr lang="it-IT" sz="2400" i="1" dirty="0">
                <a:solidFill>
                  <a:srgbClr val="FF0000"/>
                </a:solidFill>
              </a:rPr>
              <a:t> and control</a:t>
            </a:r>
            <a:r>
              <a:rPr lang="it-IT" sz="2400" dirty="0">
                <a:solidFill>
                  <a:srgbClr val="FF0000"/>
                </a:solidFill>
              </a:rPr>
              <a:t>)</a:t>
            </a:r>
            <a:r>
              <a:rPr lang="it-IT" sz="2400" dirty="0"/>
              <a:t> come la VAS è di diretta matrice normativa, il </a:t>
            </a:r>
            <a:r>
              <a:rPr lang="it-IT" sz="2400" dirty="0" err="1"/>
              <a:t>D.Lgs.</a:t>
            </a:r>
            <a:r>
              <a:rPr lang="it-IT" sz="2400" dirty="0"/>
              <a:t> n. 59 del 2005, che ha recepito la Direttiva 96/61/CE, definisce la IPPC come il provvedimento che autorizza l’esercizio di un impianto o di parte di esso a determinate condizioni che devono garantire che l’impianto sia conforme ai requisiti del decreto.</a:t>
            </a:r>
          </a:p>
          <a:p>
            <a:pPr marL="0" indent="0" algn="just">
              <a:lnSpc>
                <a:spcPct val="90000"/>
              </a:lnSpc>
              <a:buFontTx/>
              <a:buNone/>
            </a:pPr>
            <a:endParaRPr lang="it-IT" sz="2400" dirty="0"/>
          </a:p>
          <a:p>
            <a:pPr marL="0" indent="0" algn="just">
              <a:lnSpc>
                <a:spcPct val="90000"/>
              </a:lnSpc>
              <a:buFontTx/>
              <a:buNone/>
            </a:pPr>
            <a:r>
              <a:rPr lang="it-IT" sz="2400" dirty="0" smtClean="0"/>
              <a:t>La normativa ora è stata inserita nel </a:t>
            </a:r>
            <a:r>
              <a:rPr lang="it-IT" sz="2400" dirty="0" err="1" smtClean="0"/>
              <a:t>D.Lgs</a:t>
            </a:r>
            <a:r>
              <a:rPr lang="it-IT" sz="2400" dirty="0" smtClean="0"/>
              <a:t> 152/2006, nella parte II, Titolo III bis, artt. 29 bis e ss. </a:t>
            </a:r>
            <a:endParaRPr lang="it-IT" sz="2400" dirty="0"/>
          </a:p>
          <a:p>
            <a:pPr marL="0" indent="0" algn="just">
              <a:lnSpc>
                <a:spcPct val="90000"/>
              </a:lnSpc>
              <a:buFontTx/>
              <a:buNone/>
            </a:pPr>
            <a:endParaRPr lang="it-IT" sz="2400" dirty="0"/>
          </a:p>
        </p:txBody>
      </p:sp>
    </p:spTree>
    <p:extLst>
      <p:ext uri="{BB962C8B-B14F-4D97-AF65-F5344CB8AC3E}">
        <p14:creationId xmlns:p14="http://schemas.microsoft.com/office/powerpoint/2010/main" val="31458523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endParaRPr lang="it-IT" sz="3200" dirty="0">
              <a:solidFill>
                <a:schemeClr val="accent2"/>
              </a:solidFill>
            </a:endParaRPr>
          </a:p>
        </p:txBody>
      </p:sp>
      <p:sp>
        <p:nvSpPr>
          <p:cNvPr id="86019" name="Rectangle 3"/>
          <p:cNvSpPr>
            <a:spLocks noGrp="1" noChangeArrowheads="1"/>
          </p:cNvSpPr>
          <p:nvPr>
            <p:ph type="body" idx="1"/>
          </p:nvPr>
        </p:nvSpPr>
        <p:spPr>
          <a:xfrm>
            <a:off x="457200" y="1600200"/>
            <a:ext cx="8291513" cy="4525963"/>
          </a:xfrm>
        </p:spPr>
        <p:txBody>
          <a:bodyPr>
            <a:normAutofit lnSpcReduction="10000"/>
          </a:bodyPr>
          <a:lstStyle/>
          <a:p>
            <a:pPr algn="just">
              <a:lnSpc>
                <a:spcPct val="80000"/>
              </a:lnSpc>
              <a:buFontTx/>
              <a:buNone/>
            </a:pPr>
            <a:r>
              <a:rPr lang="it-IT" sz="2200" dirty="0"/>
              <a:t>	</a:t>
            </a:r>
            <a:r>
              <a:rPr lang="it-IT" sz="3600" dirty="0" smtClean="0"/>
              <a:t>L’AIA </a:t>
            </a:r>
            <a:r>
              <a:rPr lang="it-IT" sz="3600" dirty="0">
                <a:solidFill>
                  <a:srgbClr val="FF0000"/>
                </a:solidFill>
              </a:rPr>
              <a:t>sostituisce</a:t>
            </a:r>
            <a:r>
              <a:rPr lang="it-IT" sz="3600" dirty="0"/>
              <a:t> ad ogni effetto ogni altra autorizzazione, visto, nulla osta o parere in materia ambientale previsti dalle disposizioni di legge o dalle relative norme di attuazione.</a:t>
            </a:r>
          </a:p>
          <a:p>
            <a:pPr>
              <a:lnSpc>
                <a:spcPct val="80000"/>
              </a:lnSpc>
              <a:buFontTx/>
              <a:buNone/>
            </a:pPr>
            <a:endParaRPr lang="it-IT" sz="3600" dirty="0"/>
          </a:p>
          <a:p>
            <a:pPr algn="just">
              <a:lnSpc>
                <a:spcPct val="80000"/>
              </a:lnSpc>
              <a:buFontTx/>
              <a:buNone/>
            </a:pPr>
            <a:r>
              <a:rPr lang="it-IT" sz="3600" dirty="0"/>
              <a:t>	</a:t>
            </a:r>
            <a:r>
              <a:rPr lang="it-IT" sz="3600" dirty="0" smtClean="0"/>
              <a:t>L’AIA </a:t>
            </a:r>
            <a:r>
              <a:rPr lang="it-IT" sz="3600" dirty="0"/>
              <a:t>definisce inoltre le </a:t>
            </a:r>
            <a:r>
              <a:rPr lang="it-IT" sz="3600" dirty="0">
                <a:solidFill>
                  <a:srgbClr val="FF0000"/>
                </a:solidFill>
              </a:rPr>
              <a:t>modalità di esercizio</a:t>
            </a:r>
            <a:r>
              <a:rPr lang="it-IT" sz="3600" dirty="0"/>
              <a:t> degli impianti stessi. </a:t>
            </a:r>
          </a:p>
          <a:p>
            <a:pPr algn="just">
              <a:lnSpc>
                <a:spcPct val="80000"/>
              </a:lnSpc>
              <a:buFontTx/>
              <a:buNone/>
            </a:pPr>
            <a:endParaRPr lang="it-IT" sz="3600" i="1" dirty="0"/>
          </a:p>
          <a:p>
            <a:pPr algn="just">
              <a:lnSpc>
                <a:spcPct val="80000"/>
              </a:lnSpc>
              <a:buFontTx/>
              <a:buNone/>
            </a:pPr>
            <a:r>
              <a:rPr lang="it-IT" sz="2200" i="1" dirty="0"/>
              <a:t>	</a:t>
            </a:r>
          </a:p>
        </p:txBody>
      </p:sp>
    </p:spTree>
    <p:extLst>
      <p:ext uri="{BB962C8B-B14F-4D97-AF65-F5344CB8AC3E}">
        <p14:creationId xmlns:p14="http://schemas.microsoft.com/office/powerpoint/2010/main" val="423869437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20000"/>
          </a:bodyPr>
          <a:lstStyle/>
          <a:p>
            <a:pPr marL="0" indent="0">
              <a:buNone/>
            </a:pPr>
            <a:r>
              <a:rPr lang="it-IT" dirty="0" smtClean="0"/>
              <a:t>L’AIA si pone come obiettivo quello di semplificare il regime </a:t>
            </a:r>
            <a:r>
              <a:rPr lang="it-IT" dirty="0" err="1" smtClean="0"/>
              <a:t>autorizzatorio</a:t>
            </a:r>
            <a:r>
              <a:rPr lang="it-IT" dirty="0" smtClean="0"/>
              <a:t> per le attività che hanno un impatto sull’ambiente. </a:t>
            </a:r>
          </a:p>
          <a:p>
            <a:pPr marL="0" indent="0">
              <a:buNone/>
            </a:pPr>
            <a:endParaRPr lang="it-IT" dirty="0"/>
          </a:p>
          <a:p>
            <a:pPr marL="0" indent="0">
              <a:buNone/>
            </a:pPr>
            <a:r>
              <a:rPr lang="it-IT" dirty="0" smtClean="0">
                <a:solidFill>
                  <a:srgbClr val="FF0000"/>
                </a:solidFill>
              </a:rPr>
              <a:t>Vantaggio</a:t>
            </a:r>
            <a:r>
              <a:rPr lang="it-IT" dirty="0" smtClean="0"/>
              <a:t> per il privato: un’unica autorizzazione e un unico procedimento autorizzativo</a:t>
            </a:r>
          </a:p>
          <a:p>
            <a:pPr marL="0" indent="0">
              <a:buNone/>
            </a:pPr>
            <a:endParaRPr lang="it-IT" dirty="0"/>
          </a:p>
          <a:p>
            <a:pPr marL="0" indent="0">
              <a:buNone/>
            </a:pPr>
            <a:r>
              <a:rPr lang="it-IT" dirty="0" smtClean="0">
                <a:solidFill>
                  <a:srgbClr val="FF0000"/>
                </a:solidFill>
              </a:rPr>
              <a:t>Vantaggio</a:t>
            </a:r>
            <a:r>
              <a:rPr lang="it-IT" dirty="0" smtClean="0"/>
              <a:t> per l’ente pubblico: avere un quadro unitario degli effetti sull’ambiente di una determinata attività, maggior facilità ed efficacia dei controlli. </a:t>
            </a:r>
          </a:p>
        </p:txBody>
      </p:sp>
    </p:spTree>
    <p:extLst>
      <p:ext uri="{BB962C8B-B14F-4D97-AF65-F5344CB8AC3E}">
        <p14:creationId xmlns:p14="http://schemas.microsoft.com/office/powerpoint/2010/main" val="161853668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smtClean="0"/>
              <a:t>Le autorizzazioni si basano sulle c.d. BAT (Best </a:t>
            </a:r>
            <a:r>
              <a:rPr lang="it-IT" dirty="0" err="1" smtClean="0"/>
              <a:t>Available</a:t>
            </a:r>
            <a:r>
              <a:rPr lang="it-IT" dirty="0" smtClean="0"/>
              <a:t> </a:t>
            </a:r>
            <a:r>
              <a:rPr lang="it-IT" dirty="0" err="1" smtClean="0"/>
              <a:t>Techniques</a:t>
            </a:r>
            <a:r>
              <a:rPr lang="it-IT" dirty="0"/>
              <a:t>): </a:t>
            </a:r>
            <a:r>
              <a:rPr lang="it-IT" dirty="0" smtClean="0"/>
              <a:t>Conclusioni sulle BAT, direttiva 2010/75/UE</a:t>
            </a:r>
            <a:r>
              <a:rPr lang="it-IT" dirty="0"/>
              <a:t>, riguardano le conclusioni sulle migliori tecniche disponibili, la loro descrizione, le informazioni per valutarne l’applicabilità, i livelli di emissione associati alle migliori tecniche disponibili, il monitoraggio associato, i livelli di consumo associati e, se del caso, le pertinenti misure di bonifica del sito</a:t>
            </a:r>
            <a:r>
              <a:rPr lang="it-IT" dirty="0" smtClean="0"/>
              <a:t>. Decisioni della Commissione Europea. </a:t>
            </a:r>
          </a:p>
          <a:p>
            <a:pPr marL="0" indent="0" algn="just">
              <a:buNone/>
            </a:pPr>
            <a:r>
              <a:rPr lang="it-IT" dirty="0" smtClean="0"/>
              <a:t>L'uso </a:t>
            </a:r>
            <a:r>
              <a:rPr lang="it-IT" dirty="0"/>
              <a:t>delle BAT serve ad evitare o a ridurre le emissioni inquinanti e l'impatto sull'ambiente, riducendo nel contempo i consumi energetici e migliorando la produttività e/o la qualità della produzione.</a:t>
            </a:r>
          </a:p>
        </p:txBody>
      </p:sp>
    </p:spTree>
    <p:extLst>
      <p:ext uri="{BB962C8B-B14F-4D97-AF65-F5344CB8AC3E}">
        <p14:creationId xmlns:p14="http://schemas.microsoft.com/office/powerpoint/2010/main" val="10392564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Articolo 29-ter </a:t>
            </a:r>
          </a:p>
        </p:txBody>
      </p:sp>
      <p:sp>
        <p:nvSpPr>
          <p:cNvPr id="3" name="Segnaposto contenuto 2"/>
          <p:cNvSpPr>
            <a:spLocks noGrp="1"/>
          </p:cNvSpPr>
          <p:nvPr>
            <p:ph idx="1"/>
          </p:nvPr>
        </p:nvSpPr>
        <p:spPr>
          <a:xfrm>
            <a:off x="457200" y="1340768"/>
            <a:ext cx="8229600" cy="5112568"/>
          </a:xfrm>
        </p:spPr>
        <p:txBody>
          <a:bodyPr>
            <a:normAutofit fontScale="62500" lnSpcReduction="20000"/>
          </a:bodyPr>
          <a:lstStyle/>
          <a:p>
            <a:pPr marL="0" indent="0" algn="just">
              <a:buNone/>
            </a:pPr>
            <a:r>
              <a:rPr lang="it-IT" dirty="0" smtClean="0"/>
              <a:t>Ai </a:t>
            </a:r>
            <a:r>
              <a:rPr lang="it-IT" dirty="0"/>
              <a:t>fini dell'esercizio delle nuove installazioni di nuovi impianti, della modifica sostanziale e dell'adeguamento del funzionamento degli impianti delle installazioni esistenti alle disposizioni del presente decreto, si provvede al rilascio dell'autorizzazione integrata ambientale di cui all'articolo 29-sexies. Fatto salvo quanto disposto al comma 4 e ferme restando le informazioni richieste dalla normativa concernente aria, acqua, suolo e rumore, la domanda deve contenere le seguenti informazioni: </a:t>
            </a:r>
            <a:endParaRPr lang="it-IT" dirty="0" smtClean="0"/>
          </a:p>
          <a:p>
            <a:pPr marL="514350" indent="-514350" algn="just">
              <a:buAutoNum type="arabicPeriod"/>
            </a:pPr>
            <a:endParaRPr lang="it-IT" dirty="0" smtClean="0"/>
          </a:p>
          <a:p>
            <a:pPr marL="0" indent="0" algn="just">
              <a:buNone/>
            </a:pPr>
            <a:r>
              <a:rPr lang="it-IT" dirty="0" smtClean="0"/>
              <a:t>a</a:t>
            </a:r>
            <a:r>
              <a:rPr lang="it-IT" dirty="0"/>
              <a:t>) descrizione dell'installazione e delle sue </a:t>
            </a:r>
            <a:r>
              <a:rPr lang="it-IT" dirty="0" err="1"/>
              <a:t>attivita'</a:t>
            </a:r>
            <a:r>
              <a:rPr lang="it-IT" dirty="0"/>
              <a:t>, specificandone tipo e portata; </a:t>
            </a:r>
            <a:endParaRPr lang="it-IT" dirty="0" smtClean="0"/>
          </a:p>
          <a:p>
            <a:pPr marL="0" indent="0" algn="just">
              <a:buNone/>
            </a:pPr>
            <a:r>
              <a:rPr lang="it-IT" dirty="0" smtClean="0"/>
              <a:t>b</a:t>
            </a:r>
            <a:r>
              <a:rPr lang="it-IT" dirty="0"/>
              <a:t>) descrizione delle materie prime e ausiliarie, delle sostanze e dell'energia usate o prodotte dall'installazione; </a:t>
            </a:r>
            <a:endParaRPr lang="it-IT" dirty="0" smtClean="0"/>
          </a:p>
          <a:p>
            <a:pPr marL="0" indent="0" algn="just">
              <a:buNone/>
            </a:pPr>
            <a:r>
              <a:rPr lang="it-IT" dirty="0" smtClean="0"/>
              <a:t>c</a:t>
            </a:r>
            <a:r>
              <a:rPr lang="it-IT" dirty="0"/>
              <a:t>) descrizione delle fonti di emissione dell'installazione; </a:t>
            </a:r>
            <a:endParaRPr lang="it-IT" dirty="0" smtClean="0"/>
          </a:p>
          <a:p>
            <a:pPr marL="0" indent="0" algn="just">
              <a:buNone/>
            </a:pPr>
            <a:r>
              <a:rPr lang="it-IT" dirty="0" smtClean="0"/>
              <a:t>d</a:t>
            </a:r>
            <a:r>
              <a:rPr lang="it-IT" dirty="0"/>
              <a:t>) descrizione dello stato del sito di ubicazione dell'installazione; </a:t>
            </a:r>
            <a:endParaRPr lang="it-IT" dirty="0" smtClean="0"/>
          </a:p>
          <a:p>
            <a:pPr marL="0" indent="0" algn="just">
              <a:buNone/>
            </a:pPr>
            <a:r>
              <a:rPr lang="it-IT" dirty="0" smtClean="0"/>
              <a:t>e</a:t>
            </a:r>
            <a:r>
              <a:rPr lang="it-IT" dirty="0"/>
              <a:t>) descrizione del tipo e </a:t>
            </a:r>
            <a:r>
              <a:rPr lang="it-IT" dirty="0" err="1"/>
              <a:t>dell'entita'</a:t>
            </a:r>
            <a:r>
              <a:rPr lang="it-IT" dirty="0"/>
              <a:t> delle prevedibili emissioni dell'installazione in ogni comparto ambientale </a:t>
            </a:r>
            <a:r>
              <a:rPr lang="it-IT" dirty="0" err="1"/>
              <a:t>nonche</a:t>
            </a:r>
            <a:r>
              <a:rPr lang="it-IT" dirty="0"/>
              <a:t>' un'identificazione degli effetti significativi delle emissioni sull'ambiente;</a:t>
            </a:r>
          </a:p>
        </p:txBody>
      </p:sp>
    </p:spTree>
    <p:extLst>
      <p:ext uri="{BB962C8B-B14F-4D97-AF65-F5344CB8AC3E}">
        <p14:creationId xmlns:p14="http://schemas.microsoft.com/office/powerpoint/2010/main" val="358319809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rPr>
              <a:t>Articolo 29-ter </a:t>
            </a:r>
          </a:p>
        </p:txBody>
      </p:sp>
      <p:sp>
        <p:nvSpPr>
          <p:cNvPr id="3" name="Segnaposto contenuto 2"/>
          <p:cNvSpPr>
            <a:spLocks noGrp="1"/>
          </p:cNvSpPr>
          <p:nvPr>
            <p:ph idx="1"/>
          </p:nvPr>
        </p:nvSpPr>
        <p:spPr>
          <a:xfrm>
            <a:off x="457200" y="1340768"/>
            <a:ext cx="8229600" cy="5184576"/>
          </a:xfrm>
        </p:spPr>
        <p:txBody>
          <a:bodyPr>
            <a:normAutofit fontScale="55000" lnSpcReduction="20000"/>
          </a:bodyPr>
          <a:lstStyle/>
          <a:p>
            <a:pPr marL="0" indent="0" algn="just">
              <a:buNone/>
              <a:tabLst>
                <a:tab pos="542925" algn="l"/>
              </a:tabLst>
            </a:pPr>
            <a:r>
              <a:rPr lang="it-IT" dirty="0"/>
              <a:t>f) descrizione della tecnologia e delle altre tecniche di cui si prevede l'uso per prevenire le emissioni dall'installazione oppure, qualora </a:t>
            </a:r>
            <a:r>
              <a:rPr lang="it-IT" dirty="0" err="1"/>
              <a:t>cio'</a:t>
            </a:r>
            <a:r>
              <a:rPr lang="it-IT" dirty="0"/>
              <a:t> non fosse possibile, per ridurle; </a:t>
            </a:r>
            <a:endParaRPr lang="it-IT" dirty="0" smtClean="0"/>
          </a:p>
          <a:p>
            <a:pPr marL="0" indent="0" algn="just">
              <a:buNone/>
              <a:tabLst>
                <a:tab pos="542925" algn="l"/>
              </a:tabLst>
            </a:pPr>
            <a:r>
              <a:rPr lang="it-IT" dirty="0" smtClean="0"/>
              <a:t>g</a:t>
            </a:r>
            <a:r>
              <a:rPr lang="it-IT" dirty="0"/>
              <a:t>) descrizione delle misure di prevenzione, di preparazione per il riutilizzo, di riciclaggio e di recupero dei rifiuti prodotti dall'installazione; </a:t>
            </a:r>
            <a:endParaRPr lang="it-IT" dirty="0" smtClean="0"/>
          </a:p>
          <a:p>
            <a:pPr marL="0" indent="0" algn="just">
              <a:buNone/>
              <a:tabLst>
                <a:tab pos="542925" algn="l"/>
              </a:tabLst>
            </a:pPr>
            <a:r>
              <a:rPr lang="it-IT" dirty="0" smtClean="0"/>
              <a:t>h</a:t>
            </a:r>
            <a:r>
              <a:rPr lang="it-IT" dirty="0"/>
              <a:t>) descrizione delle misure previste per controllare le emissioni nell'ambiente </a:t>
            </a:r>
            <a:r>
              <a:rPr lang="it-IT" dirty="0" err="1"/>
              <a:t>nonche</a:t>
            </a:r>
            <a:r>
              <a:rPr lang="it-IT" dirty="0"/>
              <a:t>' le </a:t>
            </a:r>
            <a:r>
              <a:rPr lang="it-IT" dirty="0" err="1"/>
              <a:t>attivita'</a:t>
            </a:r>
            <a:r>
              <a:rPr lang="it-IT" dirty="0"/>
              <a:t> di autocontrollo e di controllo programmato che richiedono l'intervento dell'ente responsabile degli accertamenti di cui all'articolo 29-decies, comma 3</a:t>
            </a:r>
            <a:r>
              <a:rPr lang="it-IT" dirty="0" smtClean="0"/>
              <a:t>;</a:t>
            </a:r>
          </a:p>
          <a:p>
            <a:pPr marL="0" indent="0" algn="just">
              <a:buNone/>
              <a:tabLst>
                <a:tab pos="542925" algn="l"/>
              </a:tabLst>
            </a:pPr>
            <a:r>
              <a:rPr lang="it-IT" dirty="0" smtClean="0"/>
              <a:t> </a:t>
            </a:r>
            <a:r>
              <a:rPr lang="it-IT" dirty="0"/>
              <a:t>i) descrizione delle principali alternative alla tecnologia, alle tecniche e alle misure proposte, prese in esame dal gestore in forma sommaria; </a:t>
            </a:r>
            <a:endParaRPr lang="it-IT" dirty="0" smtClean="0"/>
          </a:p>
          <a:p>
            <a:pPr marL="0" indent="0" algn="just">
              <a:buNone/>
              <a:tabLst>
                <a:tab pos="542925" algn="l"/>
              </a:tabLst>
            </a:pPr>
            <a:r>
              <a:rPr lang="it-IT" dirty="0" smtClean="0"/>
              <a:t>l</a:t>
            </a:r>
            <a:r>
              <a:rPr lang="it-IT" dirty="0"/>
              <a:t>) descrizione delle altre misure previste per ottemperare ai principi di cui all'articolo 6, comma 16; </a:t>
            </a:r>
            <a:endParaRPr lang="it-IT" dirty="0" smtClean="0"/>
          </a:p>
          <a:p>
            <a:pPr marL="0" indent="0" algn="just">
              <a:buNone/>
              <a:tabLst>
                <a:tab pos="542925" algn="l"/>
              </a:tabLst>
            </a:pPr>
            <a:r>
              <a:rPr lang="it-IT" dirty="0" smtClean="0"/>
              <a:t>m</a:t>
            </a:r>
            <a:r>
              <a:rPr lang="it-IT" dirty="0"/>
              <a:t>) se </a:t>
            </a:r>
            <a:r>
              <a:rPr lang="it-IT" dirty="0" err="1"/>
              <a:t>l'attivita'</a:t>
            </a:r>
            <a:r>
              <a:rPr lang="it-IT" dirty="0"/>
              <a:t> comporta l'utilizzo, la produzione o lo scarico di sostanze pericolose e, tenuto conto della </a:t>
            </a:r>
            <a:r>
              <a:rPr lang="it-IT" dirty="0" err="1"/>
              <a:t>possibilita'</a:t>
            </a:r>
            <a:r>
              <a:rPr lang="it-IT" dirty="0"/>
              <a:t> di contaminazione del suolo e delle acque sotterrane nel sito dell'installazione, una relazione di riferimento elaborata dal gestore prima della messa in esercizio dell'installazione o prima del primo aggiornamento dell'autorizzazione rilasciata, per la quale l'istanza costituisce richiesta di validazione. </a:t>
            </a:r>
            <a:r>
              <a:rPr lang="it-IT" dirty="0" err="1"/>
              <a:t>L'autorita'</a:t>
            </a:r>
            <a:r>
              <a:rPr lang="it-IT" dirty="0"/>
              <a:t> competente esamina la relazione disponendo nell'autorizzazione o nell'atto di aggiornamento, ove ritenuto necessario ai fini della sua validazione, ulteriori e specifici approfondimenti.</a:t>
            </a:r>
          </a:p>
        </p:txBody>
      </p:sp>
    </p:spTree>
    <p:extLst>
      <p:ext uri="{BB962C8B-B14F-4D97-AF65-F5344CB8AC3E}">
        <p14:creationId xmlns:p14="http://schemas.microsoft.com/office/powerpoint/2010/main" val="580627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b="1" dirty="0">
                <a:solidFill>
                  <a:srgbClr val="FF0000"/>
                </a:solidFill>
              </a:rPr>
              <a:t>La Vas </a:t>
            </a:r>
            <a:r>
              <a:rPr lang="it-IT" dirty="0"/>
              <a:t>attiene alla valutazione degli</a:t>
            </a:r>
          </a:p>
          <a:p>
            <a:pPr marL="0" indent="0">
              <a:buNone/>
            </a:pPr>
            <a:r>
              <a:rPr lang="it-IT" dirty="0"/>
              <a:t>effetti ambientali che è prevedibile</a:t>
            </a:r>
          </a:p>
          <a:p>
            <a:pPr marL="0" indent="0">
              <a:buNone/>
            </a:pPr>
            <a:r>
              <a:rPr lang="it-IT" dirty="0"/>
              <a:t>conseguiranno dalla attuazione delle</a:t>
            </a:r>
          </a:p>
          <a:p>
            <a:pPr marL="0" indent="0">
              <a:buNone/>
            </a:pPr>
            <a:r>
              <a:rPr lang="it-IT" dirty="0"/>
              <a:t>previsioni dei piani e </a:t>
            </a:r>
            <a:r>
              <a:rPr lang="it-IT" dirty="0" smtClean="0"/>
              <a:t>programmi</a:t>
            </a:r>
          </a:p>
          <a:p>
            <a:pPr marL="0" indent="0">
              <a:buNone/>
            </a:pPr>
            <a:endParaRPr lang="it-IT" dirty="0"/>
          </a:p>
          <a:p>
            <a:pPr marL="0" indent="0">
              <a:buNone/>
            </a:pPr>
            <a:r>
              <a:rPr lang="it-IT" b="1" dirty="0" smtClean="0">
                <a:solidFill>
                  <a:srgbClr val="FF0000"/>
                </a:solidFill>
              </a:rPr>
              <a:t>La </a:t>
            </a:r>
            <a:r>
              <a:rPr lang="it-IT" b="1" dirty="0">
                <a:solidFill>
                  <a:srgbClr val="FF0000"/>
                </a:solidFill>
              </a:rPr>
              <a:t>Via </a:t>
            </a:r>
            <a:r>
              <a:rPr lang="it-IT" dirty="0"/>
              <a:t>attiene alla valutazione dei</a:t>
            </a:r>
          </a:p>
          <a:p>
            <a:pPr marL="0" indent="0">
              <a:buNone/>
            </a:pPr>
            <a:r>
              <a:rPr lang="it-IT" dirty="0"/>
              <a:t>probabili effetti di uno specifico progetto</a:t>
            </a:r>
          </a:p>
        </p:txBody>
      </p:sp>
    </p:spTree>
    <p:extLst>
      <p:ext uri="{BB962C8B-B14F-4D97-AF65-F5344CB8AC3E}">
        <p14:creationId xmlns:p14="http://schemas.microsoft.com/office/powerpoint/2010/main" val="379288815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Ambito di applicazione</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925144"/>
          </a:xfrm>
        </p:spPr>
        <p:txBody>
          <a:bodyPr>
            <a:normAutofit lnSpcReduction="10000"/>
          </a:bodyPr>
          <a:lstStyle/>
          <a:p>
            <a:r>
              <a:rPr lang="it-IT" dirty="0" smtClean="0"/>
              <a:t>Categorie elencate negli allegati VII e XII del </a:t>
            </a:r>
            <a:r>
              <a:rPr lang="it-IT" dirty="0" err="1" smtClean="0"/>
              <a:t>D.Lgs</a:t>
            </a:r>
            <a:r>
              <a:rPr lang="it-IT" dirty="0" smtClean="0"/>
              <a:t> 152/2006:</a:t>
            </a:r>
          </a:p>
          <a:p>
            <a:endParaRPr lang="it-IT" dirty="0"/>
          </a:p>
          <a:p>
            <a:pPr>
              <a:buFont typeface="Wingdings" pitchFamily="2" charset="2"/>
              <a:buChar char="Ø"/>
            </a:pPr>
            <a:r>
              <a:rPr lang="it-IT" dirty="0" smtClean="0"/>
              <a:t>Attività energetiche</a:t>
            </a:r>
          </a:p>
          <a:p>
            <a:pPr>
              <a:buFont typeface="Wingdings" pitchFamily="2" charset="2"/>
              <a:buChar char="Ø"/>
            </a:pPr>
            <a:r>
              <a:rPr lang="it-IT" dirty="0" smtClean="0"/>
              <a:t>Attività di produzione lavorazione metalli e minerali</a:t>
            </a:r>
          </a:p>
          <a:p>
            <a:pPr>
              <a:buFont typeface="Wingdings" pitchFamily="2" charset="2"/>
              <a:buChar char="Ø"/>
            </a:pPr>
            <a:r>
              <a:rPr lang="it-IT" dirty="0" smtClean="0"/>
              <a:t>Industria chimica</a:t>
            </a:r>
          </a:p>
          <a:p>
            <a:pPr>
              <a:buFont typeface="Wingdings" pitchFamily="2" charset="2"/>
              <a:buChar char="Ø"/>
            </a:pPr>
            <a:r>
              <a:rPr lang="it-IT" dirty="0" smtClean="0"/>
              <a:t>Gestione rifiuti</a:t>
            </a:r>
          </a:p>
          <a:p>
            <a:pPr>
              <a:buFont typeface="Wingdings" pitchFamily="2" charset="2"/>
              <a:buChar char="Ø"/>
            </a:pPr>
            <a:r>
              <a:rPr lang="it-IT" dirty="0" smtClean="0"/>
              <a:t>Attività varie (cartiere, tessile, concerie…)</a:t>
            </a:r>
            <a:endParaRPr lang="it-IT" dirty="0"/>
          </a:p>
        </p:txBody>
      </p:sp>
    </p:spTree>
    <p:extLst>
      <p:ext uri="{BB962C8B-B14F-4D97-AF65-F5344CB8AC3E}">
        <p14:creationId xmlns:p14="http://schemas.microsoft.com/office/powerpoint/2010/main" val="16778310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74638"/>
            <a:ext cx="8229600" cy="633412"/>
          </a:xfrm>
        </p:spPr>
        <p:txBody>
          <a:bodyPr/>
          <a:lstStyle/>
          <a:p>
            <a:r>
              <a:rPr lang="it-IT" sz="3200" dirty="0">
                <a:solidFill>
                  <a:srgbClr val="FF0000"/>
                </a:solidFill>
                <a:effectLst>
                  <a:outerShdw blurRad="38100" dist="38100" dir="2700000" algn="tl">
                    <a:srgbClr val="000000">
                      <a:alpha val="43137"/>
                    </a:srgbClr>
                  </a:outerShdw>
                </a:effectLst>
              </a:rPr>
              <a:t>Rilascio </a:t>
            </a:r>
            <a:r>
              <a:rPr lang="it-IT" sz="3200" dirty="0" smtClean="0">
                <a:solidFill>
                  <a:srgbClr val="FF0000"/>
                </a:solidFill>
                <a:effectLst>
                  <a:outerShdw blurRad="38100" dist="38100" dir="2700000" algn="tl">
                    <a:srgbClr val="000000">
                      <a:alpha val="43137"/>
                    </a:srgbClr>
                  </a:outerShdw>
                </a:effectLst>
              </a:rPr>
              <a:t>dell’AIA</a:t>
            </a:r>
            <a:endParaRPr lang="it-IT" sz="3200" dirty="0">
              <a:solidFill>
                <a:srgbClr val="FF0000"/>
              </a:solidFill>
              <a:effectLst>
                <a:outerShdw blurRad="38100" dist="38100" dir="2700000" algn="tl">
                  <a:srgbClr val="000000">
                    <a:alpha val="43137"/>
                  </a:srgbClr>
                </a:outerShdw>
              </a:effectLst>
            </a:endParaRPr>
          </a:p>
        </p:txBody>
      </p:sp>
      <p:sp>
        <p:nvSpPr>
          <p:cNvPr id="87043" name="Rectangle 3"/>
          <p:cNvSpPr>
            <a:spLocks noGrp="1" noChangeArrowheads="1"/>
          </p:cNvSpPr>
          <p:nvPr>
            <p:ph type="body" idx="1"/>
          </p:nvPr>
        </p:nvSpPr>
        <p:spPr>
          <a:xfrm>
            <a:off x="457200" y="1125538"/>
            <a:ext cx="8229600" cy="5183187"/>
          </a:xfrm>
        </p:spPr>
        <p:txBody>
          <a:bodyPr>
            <a:noAutofit/>
          </a:bodyPr>
          <a:lstStyle/>
          <a:p>
            <a:pPr marL="0" indent="0" algn="just">
              <a:lnSpc>
                <a:spcPct val="90000"/>
              </a:lnSpc>
              <a:buFontTx/>
              <a:buNone/>
            </a:pPr>
            <a:r>
              <a:rPr lang="it-IT" dirty="0"/>
              <a:t>L'autorizzazione integrata ambientale deve includere valori limite di emissione fissati per le sostanze </a:t>
            </a:r>
            <a:r>
              <a:rPr lang="it-IT" dirty="0" smtClean="0"/>
              <a:t>inquinanti </a:t>
            </a:r>
            <a:r>
              <a:rPr lang="it-IT" dirty="0"/>
              <a:t>che possono essere emesse dall'installazione interessata in </a:t>
            </a:r>
            <a:r>
              <a:rPr lang="it-IT" dirty="0" err="1"/>
              <a:t>quantita'</a:t>
            </a:r>
            <a:r>
              <a:rPr lang="it-IT" dirty="0"/>
              <a:t> significativa, </a:t>
            </a:r>
            <a:r>
              <a:rPr lang="it-IT" dirty="0" err="1" smtClean="0"/>
              <a:t>nonche</a:t>
            </a:r>
            <a:r>
              <a:rPr lang="it-IT" dirty="0"/>
              <a:t>' i valori limite ai sensi della vigente normativa in materia di inquinamento acustico. I valori limite di emissione fissati nelle autorizzazioni integrate ambientali non possono comunque essere meno rigorosi di quelli fissati dalla normativa vigente nel territorio in cui </a:t>
            </a:r>
            <a:r>
              <a:rPr lang="it-IT" dirty="0" err="1"/>
              <a:t>e'</a:t>
            </a:r>
            <a:r>
              <a:rPr lang="it-IT" dirty="0"/>
              <a:t> ubicata l'installazione. </a:t>
            </a:r>
          </a:p>
        </p:txBody>
      </p:sp>
    </p:spTree>
    <p:extLst>
      <p:ext uri="{BB962C8B-B14F-4D97-AF65-F5344CB8AC3E}">
        <p14:creationId xmlns:p14="http://schemas.microsoft.com/office/powerpoint/2010/main" val="15327259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Rilascio dell’AIA</a:t>
            </a:r>
          </a:p>
        </p:txBody>
      </p:sp>
      <p:sp>
        <p:nvSpPr>
          <p:cNvPr id="3" name="Segnaposto contenuto 2"/>
          <p:cNvSpPr>
            <a:spLocks noGrp="1"/>
          </p:cNvSpPr>
          <p:nvPr>
            <p:ph idx="1"/>
          </p:nvPr>
        </p:nvSpPr>
        <p:spPr/>
        <p:txBody>
          <a:bodyPr>
            <a:normAutofit fontScale="77500" lnSpcReduction="20000"/>
          </a:bodyPr>
          <a:lstStyle/>
          <a:p>
            <a:pPr algn="just"/>
            <a:r>
              <a:rPr lang="it-IT" dirty="0"/>
              <a:t>L'autorizzazione integrata ambientale contiene le ulteriori disposizioni che garantiscono la protezione del suolo e delle acque sotterranee, le opportune disposizioni per la gestione dei rifiuti prodotti dall'impianto e per la riduzione dell'impatto acustico, </a:t>
            </a:r>
            <a:r>
              <a:rPr lang="it-IT" dirty="0" err="1"/>
              <a:t>nonche</a:t>
            </a:r>
            <a:r>
              <a:rPr lang="it-IT" dirty="0"/>
              <a:t>' disposizioni adeguate per la manutenzione e la verifica periodiche delle misure adottate per prevenire le emissioni nel suolo e nelle acque sotterranee e disposizioni adeguate relative al controllo periodico del suolo e delle acque sotterranee in relazione alle sostanze pericolose che possono essere presenti nel sito e tenuto conto della </a:t>
            </a:r>
            <a:r>
              <a:rPr lang="it-IT" dirty="0" err="1"/>
              <a:t>possibilita'</a:t>
            </a:r>
            <a:r>
              <a:rPr lang="it-IT" dirty="0"/>
              <a:t> di contaminazione del suolo e delle acque sotterranee presso il sito dell'installazione.</a:t>
            </a:r>
          </a:p>
        </p:txBody>
      </p:sp>
    </p:spTree>
    <p:extLst>
      <p:ext uri="{BB962C8B-B14F-4D97-AF65-F5344CB8AC3E}">
        <p14:creationId xmlns:p14="http://schemas.microsoft.com/office/powerpoint/2010/main" val="313608998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Rinnovo e riesame</a:t>
            </a:r>
          </a:p>
        </p:txBody>
      </p:sp>
      <p:sp>
        <p:nvSpPr>
          <p:cNvPr id="3" name="Segnaposto contenuto 2"/>
          <p:cNvSpPr>
            <a:spLocks noGrp="1"/>
          </p:cNvSpPr>
          <p:nvPr>
            <p:ph idx="1"/>
          </p:nvPr>
        </p:nvSpPr>
        <p:spPr/>
        <p:txBody>
          <a:bodyPr>
            <a:normAutofit fontScale="62500" lnSpcReduction="20000"/>
          </a:bodyPr>
          <a:lstStyle/>
          <a:p>
            <a:pPr algn="just"/>
            <a:r>
              <a:rPr lang="it-IT" dirty="0" err="1"/>
              <a:t>L'autorita'</a:t>
            </a:r>
            <a:r>
              <a:rPr lang="it-IT" dirty="0"/>
              <a:t> competente riesamina periodicamente l'autorizzazione integrata ambientale, confermando o aggiornando le relative condizioni. </a:t>
            </a:r>
            <a:endParaRPr lang="it-IT" dirty="0" smtClean="0"/>
          </a:p>
          <a:p>
            <a:pPr algn="just"/>
            <a:r>
              <a:rPr lang="it-IT" dirty="0" smtClean="0"/>
              <a:t>Il </a:t>
            </a:r>
            <a:r>
              <a:rPr lang="it-IT" dirty="0"/>
              <a:t>riesame tiene conto di tutte le conclusioni sulle BAT, nuove o aggiornate, applicabili all'installazione e adottate da quando l'autorizzazione </a:t>
            </a:r>
            <a:r>
              <a:rPr lang="it-IT" dirty="0" err="1"/>
              <a:t>e'</a:t>
            </a:r>
            <a:r>
              <a:rPr lang="it-IT" dirty="0"/>
              <a:t> stata concessa o da ultimo riesaminata, </a:t>
            </a:r>
            <a:r>
              <a:rPr lang="it-IT" dirty="0" err="1"/>
              <a:t>nonche</a:t>
            </a:r>
            <a:r>
              <a:rPr lang="it-IT" dirty="0"/>
              <a:t>' di eventuali nuovi elementi che possano condizionare l'esercizio dell'installazione. Nel caso di installazioni complesse, in cui siano applicabili </a:t>
            </a:r>
            <a:r>
              <a:rPr lang="it-IT" dirty="0" err="1"/>
              <a:t>piu'</a:t>
            </a:r>
            <a:r>
              <a:rPr lang="it-IT" dirty="0"/>
              <a:t> conclusioni sulle BAT, il riferimento va fatto, per ciascuna </a:t>
            </a:r>
            <a:r>
              <a:rPr lang="it-IT" dirty="0" err="1"/>
              <a:t>attivita'</a:t>
            </a:r>
            <a:r>
              <a:rPr lang="it-IT" dirty="0"/>
              <a:t>, prevalentemente alle conclusioni sulle BAT pertinenti al relativo settore </a:t>
            </a:r>
            <a:r>
              <a:rPr lang="it-IT" dirty="0" smtClean="0"/>
              <a:t>industriale.</a:t>
            </a:r>
            <a:r>
              <a:rPr lang="it-IT" dirty="0"/>
              <a:t> </a:t>
            </a:r>
            <a:endParaRPr lang="it-IT" dirty="0" smtClean="0"/>
          </a:p>
          <a:p>
            <a:pPr algn="just"/>
            <a:r>
              <a:rPr lang="it-IT" dirty="0" smtClean="0"/>
              <a:t>Il </a:t>
            </a:r>
            <a:r>
              <a:rPr lang="it-IT" dirty="0"/>
              <a:t>riesame con valenza, anche in termini tariffari, di rinnovo dell'autorizzazione </a:t>
            </a:r>
            <a:r>
              <a:rPr lang="it-IT" dirty="0" err="1"/>
              <a:t>e'</a:t>
            </a:r>
            <a:r>
              <a:rPr lang="it-IT" dirty="0"/>
              <a:t> disposto sull'installazione nel suo complesso: </a:t>
            </a:r>
            <a:endParaRPr lang="it-IT" dirty="0" smtClean="0"/>
          </a:p>
          <a:p>
            <a:pPr marL="0" indent="0" algn="just">
              <a:buNone/>
            </a:pPr>
            <a:r>
              <a:rPr lang="it-IT" dirty="0" smtClean="0"/>
              <a:t>a</a:t>
            </a:r>
            <a:r>
              <a:rPr lang="it-IT" dirty="0"/>
              <a:t>) entro quattro anni dalla data di pubblicazione nella Gazzetta Ufficiale dell'Unione europea delle decisioni relative alle conclusioni sulle BAT riferite </a:t>
            </a:r>
            <a:r>
              <a:rPr lang="it-IT" dirty="0" err="1"/>
              <a:t>all'attivita'</a:t>
            </a:r>
            <a:r>
              <a:rPr lang="it-IT" dirty="0"/>
              <a:t> principale di un'installazione; </a:t>
            </a:r>
            <a:endParaRPr lang="it-IT" dirty="0" smtClean="0"/>
          </a:p>
          <a:p>
            <a:pPr marL="0" indent="0" algn="just">
              <a:buNone/>
            </a:pPr>
            <a:r>
              <a:rPr lang="it-IT" dirty="0" smtClean="0"/>
              <a:t>b</a:t>
            </a:r>
            <a:r>
              <a:rPr lang="it-IT" dirty="0"/>
              <a:t>) quando sono trascorsi 10 anni dal rilascio dell'autorizzazione integrata ambientale o dall'ultimo riesame effettuato sull'intera installazione.</a:t>
            </a:r>
            <a:endParaRPr lang="it-IT" dirty="0" smtClean="0"/>
          </a:p>
          <a:p>
            <a:pPr algn="just"/>
            <a:endParaRPr lang="it-IT" dirty="0"/>
          </a:p>
        </p:txBody>
      </p:sp>
    </p:spTree>
    <p:extLst>
      <p:ext uri="{BB962C8B-B14F-4D97-AF65-F5344CB8AC3E}">
        <p14:creationId xmlns:p14="http://schemas.microsoft.com/office/powerpoint/2010/main" val="324946891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Rinnovo e riesame</a:t>
            </a:r>
          </a:p>
        </p:txBody>
      </p:sp>
      <p:sp>
        <p:nvSpPr>
          <p:cNvPr id="3" name="Segnaposto contenuto 2"/>
          <p:cNvSpPr>
            <a:spLocks noGrp="1"/>
          </p:cNvSpPr>
          <p:nvPr>
            <p:ph idx="1"/>
          </p:nvPr>
        </p:nvSpPr>
        <p:spPr>
          <a:xfrm>
            <a:off x="457200" y="1196752"/>
            <a:ext cx="8229600" cy="5328592"/>
          </a:xfrm>
        </p:spPr>
        <p:txBody>
          <a:bodyPr>
            <a:normAutofit fontScale="55000" lnSpcReduction="20000"/>
          </a:bodyPr>
          <a:lstStyle/>
          <a:p>
            <a:pPr marL="0" indent="0" algn="just">
              <a:buNone/>
            </a:pPr>
            <a:r>
              <a:rPr lang="it-IT" dirty="0"/>
              <a:t>4. Il riesame </a:t>
            </a:r>
            <a:r>
              <a:rPr lang="it-IT" dirty="0" err="1"/>
              <a:t>e'</a:t>
            </a:r>
            <a:r>
              <a:rPr lang="it-IT" dirty="0"/>
              <a:t> inoltre disposto, sull'intera installazione o su parti di essa, </a:t>
            </a:r>
            <a:r>
              <a:rPr lang="it-IT" dirty="0" err="1"/>
              <a:t>dall'autorita'</a:t>
            </a:r>
            <a:r>
              <a:rPr lang="it-IT" dirty="0"/>
              <a:t> competente, anche su proposta delle amministrazioni competenti in materia ambientale, comunque quando: </a:t>
            </a:r>
            <a:endParaRPr lang="it-IT" dirty="0" smtClean="0"/>
          </a:p>
          <a:p>
            <a:pPr marL="514350" indent="-514350" algn="just">
              <a:buAutoNum type="alphaLcParenR"/>
            </a:pPr>
            <a:r>
              <a:rPr lang="it-IT" dirty="0" smtClean="0"/>
              <a:t>a </a:t>
            </a:r>
            <a:r>
              <a:rPr lang="it-IT" dirty="0"/>
              <a:t>giudizio </a:t>
            </a:r>
            <a:r>
              <a:rPr lang="it-IT" dirty="0" err="1"/>
              <a:t>dell'autorita'</a:t>
            </a:r>
            <a:r>
              <a:rPr lang="it-IT" dirty="0"/>
              <a:t> competente </a:t>
            </a:r>
            <a:r>
              <a:rPr lang="it-IT" dirty="0" smtClean="0"/>
              <a:t>l'inquinamento </a:t>
            </a:r>
            <a:r>
              <a:rPr lang="it-IT" dirty="0"/>
              <a:t>provocato dall'installazione </a:t>
            </a:r>
            <a:r>
              <a:rPr lang="it-IT" dirty="0" err="1"/>
              <a:t>e'</a:t>
            </a:r>
            <a:r>
              <a:rPr lang="it-IT" dirty="0"/>
              <a:t> tale da rendere necessaria la revisione dei valori limite di emissione fissati nell'autorizzazione o l'inserimento in quest'ultima di nuovi valori limite, in particolare quando </a:t>
            </a:r>
            <a:r>
              <a:rPr lang="it-IT" dirty="0" err="1"/>
              <a:t>e'</a:t>
            </a:r>
            <a:r>
              <a:rPr lang="it-IT" dirty="0"/>
              <a:t> accertato che le prescrizioni stabilite nell'autorizzazione non garantiscono il conseguimento degli obiettivi di </a:t>
            </a:r>
            <a:r>
              <a:rPr lang="it-IT" dirty="0" err="1"/>
              <a:t>qualita'</a:t>
            </a:r>
            <a:r>
              <a:rPr lang="it-IT" dirty="0"/>
              <a:t> ambientale stabiliti dagli strumenti di pianificazione e programmazione di settore; </a:t>
            </a:r>
            <a:endParaRPr lang="it-IT" dirty="0" smtClean="0"/>
          </a:p>
          <a:p>
            <a:pPr marL="514350" indent="-514350" algn="just">
              <a:buAutoNum type="alphaLcParenR"/>
            </a:pPr>
            <a:r>
              <a:rPr lang="it-IT" dirty="0" smtClean="0"/>
              <a:t>le </a:t>
            </a:r>
            <a:r>
              <a:rPr lang="it-IT" dirty="0"/>
              <a:t>migliori tecniche disponibili hanno subito modifiche sostanziali, che consentono una notevole riduzione delle emissioni; </a:t>
            </a:r>
            <a:endParaRPr lang="it-IT" dirty="0" smtClean="0"/>
          </a:p>
          <a:p>
            <a:pPr marL="514350" indent="-514350" algn="just">
              <a:buAutoNum type="alphaLcParenR"/>
            </a:pPr>
            <a:r>
              <a:rPr lang="it-IT" dirty="0" smtClean="0"/>
              <a:t>a </a:t>
            </a:r>
            <a:r>
              <a:rPr lang="it-IT" dirty="0"/>
              <a:t>giudizio di una amministrazione competente in materia di igiene e sicurezza del lavoro, ovvero in materia di sicurezza o di tutela dal rischio di incidente rilevante, la sicurezza di esercizio del processo o </a:t>
            </a:r>
            <a:r>
              <a:rPr lang="it-IT" dirty="0" err="1"/>
              <a:t>dell'attivita'</a:t>
            </a:r>
            <a:r>
              <a:rPr lang="it-IT" dirty="0"/>
              <a:t> richiede l'impiego di altre tecniche; </a:t>
            </a:r>
            <a:endParaRPr lang="it-IT" dirty="0" smtClean="0"/>
          </a:p>
          <a:p>
            <a:pPr marL="514350" indent="-514350" algn="just">
              <a:buAutoNum type="alphaLcParenR"/>
            </a:pPr>
            <a:r>
              <a:rPr lang="it-IT" dirty="0" smtClean="0"/>
              <a:t>sviluppi </a:t>
            </a:r>
            <a:r>
              <a:rPr lang="it-IT" dirty="0"/>
              <a:t>delle norme di </a:t>
            </a:r>
            <a:r>
              <a:rPr lang="it-IT" dirty="0" err="1"/>
              <a:t>qualita'</a:t>
            </a:r>
            <a:r>
              <a:rPr lang="it-IT" dirty="0"/>
              <a:t> ambientali o nuove disposizioni legislative comunitarie, nazionali o regionali lo esigono; </a:t>
            </a:r>
            <a:endParaRPr lang="it-IT" dirty="0" smtClean="0"/>
          </a:p>
          <a:p>
            <a:pPr marL="514350" indent="-514350" algn="just">
              <a:buAutoNum type="alphaLcParenR"/>
            </a:pPr>
            <a:r>
              <a:rPr lang="it-IT" dirty="0" smtClean="0"/>
              <a:t>una </a:t>
            </a:r>
            <a:r>
              <a:rPr lang="it-IT" dirty="0"/>
              <a:t>verifica </a:t>
            </a:r>
            <a:r>
              <a:rPr lang="it-IT" dirty="0" smtClean="0"/>
              <a:t>sulle emissioni, </a:t>
            </a:r>
            <a:r>
              <a:rPr lang="it-IT" dirty="0"/>
              <a:t>ha dato esito negativo senza evidenziare violazioni delle prescrizioni autorizzative, indicando conseguentemente la </a:t>
            </a:r>
            <a:r>
              <a:rPr lang="it-IT" dirty="0" err="1"/>
              <a:t>necessita'</a:t>
            </a:r>
            <a:r>
              <a:rPr lang="it-IT" dirty="0"/>
              <a:t> di aggiornare l'autorizzazione per garantire che, in condizioni di esercizio normali, le emissioni corrispondano ai "livelli di emissione associati alle migliori tecniche disponibili."</a:t>
            </a:r>
          </a:p>
        </p:txBody>
      </p:sp>
    </p:spTree>
    <p:extLst>
      <p:ext uri="{BB962C8B-B14F-4D97-AF65-F5344CB8AC3E}">
        <p14:creationId xmlns:p14="http://schemas.microsoft.com/office/powerpoint/2010/main" val="301986749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effectLst>
                  <a:outerShdw blurRad="38100" dist="38100" dir="2700000" algn="tl">
                    <a:srgbClr val="000000">
                      <a:alpha val="43137"/>
                    </a:srgbClr>
                  </a:outerShdw>
                </a:effectLst>
              </a:rPr>
              <a:t>Sanzioni</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lstStyle/>
          <a:p>
            <a:pPr marL="0" indent="0">
              <a:buNone/>
            </a:pPr>
            <a:r>
              <a:rPr lang="it-IT" dirty="0" smtClean="0">
                <a:solidFill>
                  <a:srgbClr val="FF0000"/>
                </a:solidFill>
              </a:rPr>
              <a:t>Inosservanza dell’AIA:</a:t>
            </a:r>
          </a:p>
          <a:p>
            <a:endParaRPr lang="it-IT" dirty="0"/>
          </a:p>
          <a:p>
            <a:r>
              <a:rPr lang="it-IT" dirty="0" smtClean="0"/>
              <a:t>Sanzioni penali e amministrative. </a:t>
            </a:r>
            <a:endParaRPr lang="it-IT" dirty="0"/>
          </a:p>
        </p:txBody>
      </p:sp>
    </p:spTree>
    <p:extLst>
      <p:ext uri="{BB962C8B-B14F-4D97-AF65-F5344CB8AC3E}">
        <p14:creationId xmlns:p14="http://schemas.microsoft.com/office/powerpoint/2010/main" val="2875561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endParaRPr lang="it-IT" b="1" dirty="0" smtClean="0">
              <a:solidFill>
                <a:schemeClr val="accent2"/>
              </a:solidFill>
            </a:endParaRPr>
          </a:p>
          <a:p>
            <a:pPr marL="0" indent="0" algn="ctr">
              <a:buNone/>
            </a:pPr>
            <a:r>
              <a:rPr lang="it-IT" sz="4800" b="1" dirty="0" smtClean="0">
                <a:solidFill>
                  <a:srgbClr val="FF0000"/>
                </a:solidFill>
                <a:effectLst>
                  <a:outerShdw blurRad="38100" dist="38100" dir="2700000" algn="tl">
                    <a:srgbClr val="000000">
                      <a:alpha val="43137"/>
                    </a:srgbClr>
                  </a:outerShdw>
                </a:effectLst>
              </a:rPr>
              <a:t>Valutazione </a:t>
            </a:r>
            <a:r>
              <a:rPr lang="it-IT" sz="4800" b="1" dirty="0">
                <a:solidFill>
                  <a:srgbClr val="FF0000"/>
                </a:solidFill>
                <a:effectLst>
                  <a:outerShdw blurRad="38100" dist="38100" dir="2700000" algn="tl">
                    <a:srgbClr val="000000">
                      <a:alpha val="43137"/>
                    </a:srgbClr>
                  </a:outerShdw>
                </a:effectLst>
              </a:rPr>
              <a:t>d’Impatto Ambientale</a:t>
            </a:r>
            <a:endParaRPr lang="it-IT" sz="4800"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2680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it-IT" sz="3200" b="1" dirty="0">
                <a:solidFill>
                  <a:srgbClr val="FF0000"/>
                </a:solidFill>
                <a:effectLst>
                  <a:outerShdw blurRad="38100" dist="38100" dir="2700000" algn="tl">
                    <a:srgbClr val="000000">
                      <a:alpha val="43137"/>
                    </a:srgbClr>
                  </a:outerShdw>
                </a:effectLst>
              </a:rPr>
              <a:t>Valutazione d’Impatto Ambientale</a:t>
            </a:r>
          </a:p>
        </p:txBody>
      </p:sp>
      <p:sp>
        <p:nvSpPr>
          <p:cNvPr id="50179" name="Rectangle 3"/>
          <p:cNvSpPr>
            <a:spLocks noGrp="1" noChangeArrowheads="1"/>
          </p:cNvSpPr>
          <p:nvPr>
            <p:ph type="body" idx="1"/>
          </p:nvPr>
        </p:nvSpPr>
        <p:spPr/>
        <p:txBody>
          <a:bodyPr>
            <a:normAutofit lnSpcReduction="10000"/>
          </a:bodyPr>
          <a:lstStyle/>
          <a:p>
            <a:pPr marL="0" indent="0" algn="just">
              <a:buFontTx/>
              <a:buNone/>
            </a:pPr>
            <a:r>
              <a:rPr lang="it-IT" sz="2000" dirty="0"/>
              <a:t>Con l’espressione </a:t>
            </a:r>
            <a:r>
              <a:rPr lang="it-IT" sz="2000" dirty="0">
                <a:solidFill>
                  <a:srgbClr val="FF0000"/>
                </a:solidFill>
              </a:rPr>
              <a:t>Valutazione d’impatto ambientale (VIA)</a:t>
            </a:r>
            <a:r>
              <a:rPr lang="it-IT" sz="2000" dirty="0"/>
              <a:t> si intende, un procedimento incidentale – destinato a innestarsi su un procedimento principale “</a:t>
            </a:r>
            <a:r>
              <a:rPr lang="it-IT" sz="2000" dirty="0" err="1"/>
              <a:t>autorizzatorio</a:t>
            </a:r>
            <a:r>
              <a:rPr lang="it-IT" sz="2000" dirty="0"/>
              <a:t>” – e aperto alla partecipazione del pubblico, che, a seguito di un’istruttoria a carattere tecnico-scientifico e interdisciplinare, sfocia in un </a:t>
            </a:r>
            <a:r>
              <a:rPr lang="it-IT" sz="2000" dirty="0">
                <a:solidFill>
                  <a:srgbClr val="FF0000"/>
                </a:solidFill>
              </a:rPr>
              <a:t>giudizio preventivo</a:t>
            </a:r>
            <a:r>
              <a:rPr lang="it-IT" sz="2000" dirty="0"/>
              <a:t> in ordine alla compatibilità ambientale di un progetto pubblico o privato, che appare suscettibile di provocare effetti rilevanti sull’ambiente globalmente considerato.</a:t>
            </a:r>
          </a:p>
          <a:p>
            <a:pPr marL="0" indent="0" algn="just">
              <a:buFontTx/>
              <a:buNone/>
            </a:pPr>
            <a:endParaRPr lang="it-IT" sz="2000" dirty="0"/>
          </a:p>
          <a:p>
            <a:pPr marL="0" indent="0" algn="just">
              <a:buFontTx/>
              <a:buNone/>
            </a:pPr>
            <a:r>
              <a:rPr lang="it-IT" sz="2000" dirty="0"/>
              <a:t>Il </a:t>
            </a:r>
            <a:r>
              <a:rPr lang="it-IT" sz="2000" dirty="0">
                <a:solidFill>
                  <a:srgbClr val="FF0000"/>
                </a:solidFill>
              </a:rPr>
              <a:t>fine</a:t>
            </a:r>
            <a:r>
              <a:rPr lang="it-IT" sz="2000" dirty="0"/>
              <a:t> è quello di migliorare la qualità dell'ambiente e la qualità di vita, utilizzando un </a:t>
            </a:r>
            <a:r>
              <a:rPr lang="it-IT" sz="2000" dirty="0">
                <a:solidFill>
                  <a:srgbClr val="FF0000"/>
                </a:solidFill>
              </a:rPr>
              <a:t>approccio preventivo e integrato,</a:t>
            </a:r>
            <a:r>
              <a:rPr lang="it-IT" sz="2000" dirty="0"/>
              <a:t> attraverso analisi e valutazioni preliminari</a:t>
            </a:r>
            <a:r>
              <a:rPr lang="it-IT" sz="2000" dirty="0" smtClean="0"/>
              <a:t>.</a:t>
            </a:r>
          </a:p>
          <a:p>
            <a:pPr marL="0" indent="0" algn="just">
              <a:buFontTx/>
              <a:buNone/>
            </a:pPr>
            <a:endParaRPr lang="it-IT" sz="2000" dirty="0"/>
          </a:p>
          <a:p>
            <a:pPr marL="0" indent="0">
              <a:buFontTx/>
              <a:buNone/>
            </a:pPr>
            <a:r>
              <a:rPr lang="it-IT" sz="2000" b="1" dirty="0"/>
              <a:t/>
            </a:r>
            <a:br>
              <a:rPr lang="it-IT" sz="2000" b="1" dirty="0"/>
            </a:br>
            <a:r>
              <a:rPr lang="it-IT" sz="2000" b="1" dirty="0"/>
              <a:t/>
            </a:r>
            <a:br>
              <a:rPr lang="it-IT" sz="2000" b="1" dirty="0"/>
            </a:br>
            <a:endParaRPr lang="it-IT" sz="2000" dirty="0"/>
          </a:p>
        </p:txBody>
      </p:sp>
    </p:spTree>
    <p:extLst>
      <p:ext uri="{BB962C8B-B14F-4D97-AF65-F5344CB8AC3E}">
        <p14:creationId xmlns:p14="http://schemas.microsoft.com/office/powerpoint/2010/main" val="2618273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it-IT"/>
          </a:p>
        </p:txBody>
      </p:sp>
      <p:sp>
        <p:nvSpPr>
          <p:cNvPr id="51203" name="Rectangle 3"/>
          <p:cNvSpPr>
            <a:spLocks noGrp="1" noChangeArrowheads="1"/>
          </p:cNvSpPr>
          <p:nvPr>
            <p:ph type="body" idx="1"/>
          </p:nvPr>
        </p:nvSpPr>
        <p:spPr/>
        <p:txBody>
          <a:bodyPr/>
          <a:lstStyle/>
          <a:p>
            <a:pPr algn="just">
              <a:buFontTx/>
              <a:buNone/>
            </a:pPr>
            <a:r>
              <a:rPr lang="it-IT" sz="2400"/>
              <a:t>Il giudizio, che dovrà tener conto :</a:t>
            </a:r>
          </a:p>
          <a:p>
            <a:pPr algn="just">
              <a:buFontTx/>
              <a:buNone/>
            </a:pPr>
            <a:endParaRPr lang="it-IT" sz="2400"/>
          </a:p>
          <a:p>
            <a:pPr algn="just">
              <a:buFontTx/>
              <a:buChar char="-"/>
            </a:pPr>
            <a:r>
              <a:rPr lang="it-IT" sz="2400"/>
              <a:t>delle </a:t>
            </a:r>
            <a:r>
              <a:rPr lang="it-IT" sz="2400">
                <a:solidFill>
                  <a:srgbClr val="FF0000"/>
                </a:solidFill>
              </a:rPr>
              <a:t>caratteristiche</a:t>
            </a:r>
            <a:r>
              <a:rPr lang="it-IT" sz="2400"/>
              <a:t> del progetto;</a:t>
            </a:r>
          </a:p>
          <a:p>
            <a:pPr algn="just">
              <a:buFontTx/>
              <a:buChar char="-"/>
            </a:pPr>
            <a:r>
              <a:rPr lang="it-IT" sz="2400"/>
              <a:t>del </a:t>
            </a:r>
            <a:r>
              <a:rPr lang="it-IT" sz="2400">
                <a:solidFill>
                  <a:srgbClr val="FF0000"/>
                </a:solidFill>
              </a:rPr>
              <a:t>modo</a:t>
            </a:r>
            <a:r>
              <a:rPr lang="it-IT" sz="2400"/>
              <a:t> in cui il progetto dovrà essere </a:t>
            </a:r>
            <a:r>
              <a:rPr lang="it-IT" sz="2400">
                <a:solidFill>
                  <a:srgbClr val="FF0000"/>
                </a:solidFill>
              </a:rPr>
              <a:t>realizzato</a:t>
            </a:r>
            <a:r>
              <a:rPr lang="it-IT" sz="2400"/>
              <a:t>;</a:t>
            </a:r>
          </a:p>
          <a:p>
            <a:pPr algn="just">
              <a:buFontTx/>
              <a:buChar char="-"/>
            </a:pPr>
            <a:r>
              <a:rPr lang="it-IT" sz="2400"/>
              <a:t>delle peculiarità del </a:t>
            </a:r>
            <a:r>
              <a:rPr lang="it-IT" sz="2400">
                <a:solidFill>
                  <a:srgbClr val="FF0000"/>
                </a:solidFill>
              </a:rPr>
              <a:t>contesto</a:t>
            </a:r>
            <a:r>
              <a:rPr lang="it-IT" sz="2400"/>
              <a:t> </a:t>
            </a:r>
            <a:r>
              <a:rPr lang="it-IT" sz="2400">
                <a:solidFill>
                  <a:srgbClr val="FF0000"/>
                </a:solidFill>
              </a:rPr>
              <a:t>ambientale</a:t>
            </a:r>
            <a:r>
              <a:rPr lang="it-IT" sz="2400"/>
              <a:t> su cui esso è destinato a incidere,</a:t>
            </a:r>
          </a:p>
          <a:p>
            <a:pPr algn="just">
              <a:buFontTx/>
              <a:buNone/>
            </a:pPr>
            <a:endParaRPr lang="it-IT" sz="2400"/>
          </a:p>
          <a:p>
            <a:pPr algn="just">
              <a:buFontTx/>
              <a:buNone/>
            </a:pPr>
            <a:r>
              <a:rPr lang="it-IT" sz="2400"/>
              <a:t>potrà altresì prevedere anche </a:t>
            </a:r>
            <a:r>
              <a:rPr lang="it-IT" sz="2400">
                <a:solidFill>
                  <a:srgbClr val="FF0000"/>
                </a:solidFill>
              </a:rPr>
              <a:t>prescrizioni correttive</a:t>
            </a:r>
            <a:r>
              <a:rPr lang="it-IT" sz="2400"/>
              <a:t>. </a:t>
            </a:r>
          </a:p>
          <a:p>
            <a:pPr algn="just">
              <a:buFontTx/>
              <a:buChar char="-"/>
            </a:pPr>
            <a:endParaRPr lang="it-IT" sz="2400"/>
          </a:p>
          <a:p>
            <a:pPr algn="just">
              <a:buFontTx/>
              <a:buChar char="-"/>
            </a:pPr>
            <a:endParaRPr lang="it-IT" sz="2400"/>
          </a:p>
        </p:txBody>
      </p:sp>
    </p:spTree>
    <p:extLst>
      <p:ext uri="{BB962C8B-B14F-4D97-AF65-F5344CB8AC3E}">
        <p14:creationId xmlns:p14="http://schemas.microsoft.com/office/powerpoint/2010/main" val="1783334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TotalTime>
  <Words>4796</Words>
  <Application>Microsoft Office PowerPoint</Application>
  <PresentationFormat>Presentazione su schermo (4:3)</PresentationFormat>
  <Paragraphs>280</Paragraphs>
  <Slides>65</Slides>
  <Notes>0</Notes>
  <HiddenSlides>0</HiddenSlides>
  <MMClips>0</MMClips>
  <ScaleCrop>false</ScaleCrop>
  <HeadingPairs>
    <vt:vector size="4" baseType="variant">
      <vt:variant>
        <vt:lpstr>Tema</vt:lpstr>
      </vt:variant>
      <vt:variant>
        <vt:i4>1</vt:i4>
      </vt:variant>
      <vt:variant>
        <vt:lpstr>Titoli diapositive</vt:lpstr>
      </vt:variant>
      <vt:variant>
        <vt:i4>65</vt:i4>
      </vt:variant>
    </vt:vector>
  </HeadingPairs>
  <TitlesOfParts>
    <vt:vector size="66" baseType="lpstr">
      <vt:lpstr>Tema di Office</vt:lpstr>
      <vt:lpstr>Valutazione d’Impatto Ambientale Valutazione Ambientale Strategica Autorizzazione Integrata Ambientale</vt:lpstr>
      <vt:lpstr>Valutazione d’Impatto Ambientale Valutazione Ambientale Strategica Autorizzazione Integrata Ambientale</vt:lpstr>
      <vt:lpstr>Presentazione standard di PowerPoint</vt:lpstr>
      <vt:lpstr>Via e Vas</vt:lpstr>
      <vt:lpstr>Presentazione standard di PowerPoint</vt:lpstr>
      <vt:lpstr>Presentazione standard di PowerPoint</vt:lpstr>
      <vt:lpstr>Presentazione standard di PowerPoint</vt:lpstr>
      <vt:lpstr>Valutazione d’Impatto Ambientale</vt:lpstr>
      <vt:lpstr>Presentazione standard di PowerPoint</vt:lpstr>
      <vt:lpstr>Storia</vt:lpstr>
      <vt:lpstr>Direttiva CEE n. 337 del 27 giugno 1985</vt:lpstr>
      <vt:lpstr>Presentazione standard di PowerPoint</vt:lpstr>
      <vt:lpstr>Riconoscimento internazionale</vt:lpstr>
      <vt:lpstr>Quadro Normativo Italiano</vt:lpstr>
      <vt:lpstr>D.Lgs. 152/2006  “Norme in Materia Ambientale”</vt:lpstr>
      <vt:lpstr>Presentazione standard di PowerPoint</vt:lpstr>
      <vt:lpstr>VIA</vt:lpstr>
      <vt:lpstr>Presentazione standard di PowerPoint</vt:lpstr>
      <vt:lpstr>D.Lgs. 152/2006 art. 5 - Definizioni</vt:lpstr>
      <vt:lpstr>Articolo 4, comma 3</vt:lpstr>
      <vt:lpstr>Articolo 4 comma 4 lettera b)</vt:lpstr>
      <vt:lpstr>Presentazione standard di PowerPoint</vt:lpstr>
      <vt:lpstr>Presentazione standard di PowerPoint</vt:lpstr>
      <vt:lpstr>Presentazione standard di PowerPoint</vt:lpstr>
      <vt:lpstr>ART. 19 Modalita' di svolgimento </vt:lpstr>
      <vt:lpstr>Verifica di assoggettabilità</vt:lpstr>
      <vt:lpstr>Studio di impatto ambientale </vt:lpstr>
      <vt:lpstr>Presentazione standard di PowerPoint</vt:lpstr>
      <vt:lpstr>Presentazione standard di PowerPoint</vt:lpstr>
      <vt:lpstr>Presentazione standard di PowerPoint</vt:lpstr>
      <vt:lpstr>Decisione </vt:lpstr>
      <vt:lpstr>Conferenza dei servizi</vt:lpstr>
      <vt:lpstr>Conferenza dei servizi</vt:lpstr>
      <vt:lpstr>Decisione </vt:lpstr>
      <vt:lpstr>Art. 28: Monitoraggio</vt:lpstr>
      <vt:lpstr>Monitoraggio</vt:lpstr>
      <vt:lpstr>Monitoraggio</vt:lpstr>
      <vt:lpstr>Controlli e sanzioni</vt:lpstr>
      <vt:lpstr>Controlli e sanzioni</vt:lpstr>
      <vt:lpstr>ART. 27 Provvedimento unico in materia ambientale - PUA</vt:lpstr>
      <vt:lpstr>Presentazione standard di PowerPoint</vt:lpstr>
      <vt:lpstr>Valutazione Ambientale Strategica</vt:lpstr>
      <vt:lpstr>D.Lgs. n. 152 del 2006 art. 5 - Definizioni</vt:lpstr>
      <vt:lpstr>Presentazione standard di PowerPoint</vt:lpstr>
      <vt:lpstr>Art. 6  del D.Lgs. n. 152 del 2006</vt:lpstr>
      <vt:lpstr>Esclusioni </vt:lpstr>
      <vt:lpstr>Fasi della VAS</vt:lpstr>
      <vt:lpstr>Art. 12: verifica di assoggettabilità</vt:lpstr>
      <vt:lpstr>ART. 13 Redazione del rapporto ambientale</vt:lpstr>
      <vt:lpstr>ART. 14 Consultazione</vt:lpstr>
      <vt:lpstr>ART. 17  Informazione sulla decisione</vt:lpstr>
      <vt:lpstr>Presentazione standard di PowerPoint</vt:lpstr>
      <vt:lpstr>Autorizzazione Integrata Ambientale</vt:lpstr>
      <vt:lpstr>Autorizzazione Integrata Ambientale</vt:lpstr>
      <vt:lpstr>Presentazione standard di PowerPoint</vt:lpstr>
      <vt:lpstr>Presentazione standard di PowerPoint</vt:lpstr>
      <vt:lpstr>Presentazione standard di PowerPoint</vt:lpstr>
      <vt:lpstr>Articolo 29-ter </vt:lpstr>
      <vt:lpstr>Articolo 29-ter </vt:lpstr>
      <vt:lpstr>Ambito di applicazione</vt:lpstr>
      <vt:lpstr>Rilascio dell’AIA</vt:lpstr>
      <vt:lpstr>Rilascio dell’AIA</vt:lpstr>
      <vt:lpstr>Rinnovo e riesame</vt:lpstr>
      <vt:lpstr>Rinnovo e riesame</vt:lpstr>
      <vt:lpstr>Sanzioni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Valutazione d’Impatto Ambientale Valutazione Ambientale Strategica Autorizzazione Integrata Ambientale</dc:title>
  <dc:creator>S</dc:creator>
  <cp:lastModifiedBy>liuc</cp:lastModifiedBy>
  <cp:revision>37</cp:revision>
  <dcterms:created xsi:type="dcterms:W3CDTF">2012-05-06T11:05:09Z</dcterms:created>
  <dcterms:modified xsi:type="dcterms:W3CDTF">2018-05-16T13:39:36Z</dcterms:modified>
</cp:coreProperties>
</file>