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8"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Diritto penale – anno accademico 2017-2018</a:t>
            </a:r>
            <a:endParaRPr lang="it-IT" dirty="0"/>
          </a:p>
        </p:txBody>
      </p:sp>
      <p:sp>
        <p:nvSpPr>
          <p:cNvPr id="3" name="Sottotitolo 2"/>
          <p:cNvSpPr>
            <a:spLocks noGrp="1"/>
          </p:cNvSpPr>
          <p:nvPr>
            <p:ph type="subTitle" idx="1"/>
          </p:nvPr>
        </p:nvSpPr>
        <p:spPr/>
        <p:txBody>
          <a:bodyPr/>
          <a:lstStyle/>
          <a:p>
            <a:r>
              <a:rPr lang="it-IT" dirty="0" smtClean="0"/>
              <a:t>Prof. Mario Zanchetti</a:t>
            </a:r>
          </a:p>
          <a:p>
            <a:r>
              <a:rPr lang="it-IT" dirty="0" smtClean="0"/>
              <a:t>Università Carlo Cattaneo - LIUC</a:t>
            </a:r>
            <a:endParaRPr lang="it-IT" dirty="0"/>
          </a:p>
        </p:txBody>
      </p:sp>
    </p:spTree>
    <p:extLst>
      <p:ext uri="{BB962C8B-B14F-4D97-AF65-F5344CB8AC3E}">
        <p14:creationId xmlns:p14="http://schemas.microsoft.com/office/powerpoint/2010/main" val="4033623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685800"/>
            <a:ext cx="10058400" cy="1204784"/>
          </a:xfrm>
        </p:spPr>
        <p:txBody>
          <a:bodyPr/>
          <a:lstStyle/>
          <a:p>
            <a:r>
              <a:rPr lang="it-IT" dirty="0" smtClean="0"/>
              <a:t>La nascita del diritto (penale): gli uomini da sempre puniscono ….</a:t>
            </a:r>
            <a:endParaRPr lang="it-IT" dirty="0"/>
          </a:p>
        </p:txBody>
      </p:sp>
      <p:sp>
        <p:nvSpPr>
          <p:cNvPr id="3" name="Segnaposto testo 2"/>
          <p:cNvSpPr>
            <a:spLocks noGrp="1"/>
          </p:cNvSpPr>
          <p:nvPr>
            <p:ph type="body" idx="1"/>
          </p:nvPr>
        </p:nvSpPr>
        <p:spPr>
          <a:xfrm>
            <a:off x="684212" y="1890584"/>
            <a:ext cx="10523366" cy="4485502"/>
          </a:xfrm>
        </p:spPr>
        <p:txBody>
          <a:bodyPr>
            <a:normAutofit fontScale="92500" lnSpcReduction="20000"/>
          </a:bodyPr>
          <a:lstStyle/>
          <a:p>
            <a:pPr algn="just"/>
            <a:r>
              <a:rPr lang="it-IT" dirty="0" smtClean="0"/>
              <a:t>Ciò che ha permesso all’</a:t>
            </a:r>
            <a:r>
              <a:rPr lang="it-IT" i="1" dirty="0" smtClean="0"/>
              <a:t>Homo sapiens </a:t>
            </a:r>
            <a:r>
              <a:rPr lang="it-IT" dirty="0" smtClean="0"/>
              <a:t>di prendere, nell’arco di poche migliaia di anni, il controllo del pianeta, è una caratteristica unica della specie, che la distingue da tutti gli altri primati LA CAPACITA’ DI COLLABORARE IN GRANDI NUMERI, ANCHE CON INDIVIDUI SCONOSCIUTI.</a:t>
            </a:r>
          </a:p>
          <a:p>
            <a:pPr algn="just"/>
            <a:r>
              <a:rPr lang="it-IT" dirty="0" smtClean="0"/>
              <a:t>Questa capacità, sviluppata con la «rivoluzione cognitiva» tra 70 mila e 30 mila anni fa, permette di superare i limiti intrinseci di socializzazione, propri degli altri primati, ed anche delle altre specie umane (estinte) differenti dall’HS: socializzazione che non va oltre i 150 individui (rete di conoscenze personali). Un elemento centrale che ha permesso all’HS di cooperare anche con sconosciuti, e quindi – potenzialmente – con tutti, è la capacità di inventare FINZIONI. «</a:t>
            </a:r>
            <a:r>
              <a:rPr lang="it-IT" i="1" dirty="0" smtClean="0"/>
              <a:t>Non riuscirai mai a convincere una scimmia a darti una banana promettendole infinite banane dopo la morte nel paradiso delle scimmie</a:t>
            </a:r>
            <a:r>
              <a:rPr lang="it-IT" dirty="0" smtClean="0"/>
              <a:t>» (</a:t>
            </a:r>
            <a:r>
              <a:rPr lang="it-IT" dirty="0" err="1" smtClean="0"/>
              <a:t>Yuval</a:t>
            </a:r>
            <a:r>
              <a:rPr lang="it-IT" dirty="0" smtClean="0"/>
              <a:t> </a:t>
            </a:r>
            <a:r>
              <a:rPr lang="it-IT" dirty="0" err="1" smtClean="0"/>
              <a:t>Noah</a:t>
            </a:r>
            <a:r>
              <a:rPr lang="it-IT" dirty="0" smtClean="0"/>
              <a:t> </a:t>
            </a:r>
            <a:r>
              <a:rPr lang="it-IT" dirty="0" err="1" smtClean="0"/>
              <a:t>Harari</a:t>
            </a:r>
            <a:r>
              <a:rPr lang="it-IT" dirty="0" smtClean="0"/>
              <a:t>, </a:t>
            </a:r>
            <a:r>
              <a:rPr lang="it-IT" i="1" dirty="0" smtClean="0"/>
              <a:t>Sapiens, a brief </a:t>
            </a:r>
            <a:r>
              <a:rPr lang="it-IT" i="1" dirty="0" err="1" smtClean="0"/>
              <a:t>History</a:t>
            </a:r>
            <a:r>
              <a:rPr lang="it-IT" i="1" dirty="0" smtClean="0"/>
              <a:t> of </a:t>
            </a:r>
            <a:r>
              <a:rPr lang="it-IT" i="1" dirty="0" err="1" smtClean="0"/>
              <a:t>Humankind</a:t>
            </a:r>
            <a:r>
              <a:rPr lang="it-IT" dirty="0" smtClean="0"/>
              <a:t>, 2011).</a:t>
            </a:r>
          </a:p>
          <a:p>
            <a:pPr algn="just"/>
            <a:r>
              <a:rPr lang="it-IT" dirty="0" smtClean="0"/>
              <a:t>Fondamentale, fra queste finzioni, è il DIRITTO: a seguito della «rivoluzione agricola» (10 mila </a:t>
            </a:r>
            <a:r>
              <a:rPr lang="it-IT" dirty="0" err="1" smtClean="0"/>
              <a:t>a.c</a:t>
            </a:r>
            <a:r>
              <a:rPr lang="it-IT" dirty="0" smtClean="0"/>
              <a:t>) nascono comunità stabili sempre più grandi, quindi i primi villaggi, quindi le prime città, i primi regni e le prime reti di commerci (3 mila </a:t>
            </a:r>
            <a:r>
              <a:rPr lang="it-IT" dirty="0" err="1" smtClean="0"/>
              <a:t>a.c.</a:t>
            </a:r>
            <a:r>
              <a:rPr lang="it-IT" dirty="0" smtClean="0"/>
              <a:t>). L’organizzazione sociale fra gruppi di persone di queste dimensioni porta all’invenzione della scrittura, della moneta e del diritto (appunto nel III millennio </a:t>
            </a:r>
            <a:r>
              <a:rPr lang="it-IT" dirty="0" err="1" smtClean="0"/>
              <a:t>a.c.</a:t>
            </a:r>
            <a:r>
              <a:rPr lang="it-IT" dirty="0" smtClean="0"/>
              <a:t>).</a:t>
            </a:r>
            <a:endParaRPr lang="it-IT" dirty="0"/>
          </a:p>
        </p:txBody>
      </p:sp>
    </p:spTree>
    <p:extLst>
      <p:ext uri="{BB962C8B-B14F-4D97-AF65-F5344CB8AC3E}">
        <p14:creationId xmlns:p14="http://schemas.microsoft.com/office/powerpoint/2010/main" val="86415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685801"/>
            <a:ext cx="11252414" cy="920578"/>
          </a:xfrm>
        </p:spPr>
        <p:txBody>
          <a:bodyPr>
            <a:normAutofit fontScale="90000"/>
          </a:bodyPr>
          <a:lstStyle/>
          <a:p>
            <a:r>
              <a:rPr lang="it-IT" dirty="0" smtClean="0"/>
              <a:t>Quando nasce il diritto, nasce il diritto penale (la pena e le tasse come costanti della società umana)</a:t>
            </a:r>
            <a:endParaRPr lang="it-IT" dirty="0"/>
          </a:p>
        </p:txBody>
      </p:sp>
      <p:sp>
        <p:nvSpPr>
          <p:cNvPr id="3" name="Segnaposto testo 2"/>
          <p:cNvSpPr>
            <a:spLocks noGrp="1"/>
          </p:cNvSpPr>
          <p:nvPr>
            <p:ph type="body" idx="1"/>
          </p:nvPr>
        </p:nvSpPr>
        <p:spPr>
          <a:xfrm>
            <a:off x="684211" y="2113005"/>
            <a:ext cx="10338015" cy="4386649"/>
          </a:xfrm>
        </p:spPr>
        <p:txBody>
          <a:bodyPr>
            <a:normAutofit fontScale="92500" lnSpcReduction="20000"/>
          </a:bodyPr>
          <a:lstStyle/>
          <a:p>
            <a:pPr algn="just"/>
            <a:r>
              <a:rPr lang="it-IT" dirty="0" smtClean="0"/>
              <a:t>Come tutti sappiamo, uno dei più antichi testi giuridici giunto fino a noi in forma (quasi) completa è il c.d. CODICE DI HAMMURABI (re di Babilonia fra il 1792 e il 1750 </a:t>
            </a:r>
            <a:r>
              <a:rPr lang="it-IT" dirty="0" err="1" smtClean="0"/>
              <a:t>a.c.</a:t>
            </a:r>
            <a:r>
              <a:rPr lang="it-IT" dirty="0" smtClean="0"/>
              <a:t>). Il codice non comprende solo norme penali, ma nella sua struttura sono da sottolineare due caratteri:</a:t>
            </a:r>
          </a:p>
          <a:p>
            <a:pPr marL="457200" indent="-457200" algn="just">
              <a:buAutoNum type="arabicParenR"/>
            </a:pPr>
            <a:r>
              <a:rPr lang="it-IT" dirty="0" smtClean="0"/>
              <a:t>Il racconto iniziale del fondamento del potere del re, e della sua giustizia: gli dei </a:t>
            </a:r>
            <a:r>
              <a:rPr lang="it-IT" dirty="0" err="1" smtClean="0"/>
              <a:t>Anu</a:t>
            </a:r>
            <a:r>
              <a:rPr lang="it-IT" dirty="0" smtClean="0"/>
              <a:t>, </a:t>
            </a:r>
            <a:r>
              <a:rPr lang="it-IT" dirty="0" err="1" smtClean="0"/>
              <a:t>Enlil</a:t>
            </a:r>
            <a:r>
              <a:rPr lang="it-IT" dirty="0" smtClean="0"/>
              <a:t> e </a:t>
            </a:r>
            <a:r>
              <a:rPr lang="it-IT" dirty="0" err="1" smtClean="0"/>
              <a:t>Marduk</a:t>
            </a:r>
            <a:r>
              <a:rPr lang="it-IT" dirty="0" smtClean="0"/>
              <a:t> hanno conferito il potere al sovrano, perché garantisse la giustizia sulla terra.</a:t>
            </a:r>
          </a:p>
          <a:p>
            <a:pPr marL="457200" indent="-457200" algn="just">
              <a:buAutoNum type="arabicParenR"/>
            </a:pPr>
            <a:r>
              <a:rPr lang="it-IT" dirty="0" smtClean="0"/>
              <a:t>La prevalenza di disposizioni di natura penale (legge del taglione), differenziate per fattispecie e per la classe sociale del colpevole e della vittima («uomo» a pieno titolo; uomo comune, non possidente; schiavo).</a:t>
            </a:r>
          </a:p>
          <a:p>
            <a:pPr algn="just"/>
            <a:r>
              <a:rPr lang="it-IT" dirty="0" smtClean="0"/>
              <a:t>Ogni sistema giuridico si basa su un racconto di legittimazione (a cui i cittadini devono «credere»); una organizzazione sociale; un sistema di esercizio centralizzato della forza, che minaccia ed esegue le sanzioni; questo sistema richiede, a sua volta, risorse economiche centralizzate (sistema di tributi), in origine essenzialmente dedicato proprio alla difesa esterna (esercito) e interna (sistema penale).</a:t>
            </a:r>
            <a:endParaRPr lang="it-IT" dirty="0"/>
          </a:p>
          <a:p>
            <a:pPr marL="457200" indent="-457200">
              <a:buAutoNum type="arabicParenR"/>
            </a:pPr>
            <a:endParaRPr lang="it-IT" dirty="0"/>
          </a:p>
        </p:txBody>
      </p:sp>
    </p:spTree>
    <p:extLst>
      <p:ext uri="{BB962C8B-B14F-4D97-AF65-F5344CB8AC3E}">
        <p14:creationId xmlns:p14="http://schemas.microsoft.com/office/powerpoint/2010/main" val="130923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685800"/>
            <a:ext cx="10058400" cy="1130643"/>
          </a:xfrm>
        </p:spPr>
        <p:txBody>
          <a:bodyPr/>
          <a:lstStyle/>
          <a:p>
            <a:r>
              <a:rPr lang="it-IT" dirty="0" smtClean="0"/>
              <a:t>Da allora, l’uomo ha continuato a punire</a:t>
            </a:r>
            <a:endParaRPr lang="it-IT" dirty="0"/>
          </a:p>
        </p:txBody>
      </p:sp>
      <p:sp>
        <p:nvSpPr>
          <p:cNvPr id="3" name="Segnaposto testo 2"/>
          <p:cNvSpPr>
            <a:spLocks noGrp="1"/>
          </p:cNvSpPr>
          <p:nvPr>
            <p:ph type="body" idx="1"/>
          </p:nvPr>
        </p:nvSpPr>
        <p:spPr>
          <a:xfrm>
            <a:off x="684212" y="1717589"/>
            <a:ext cx="10350372" cy="4276811"/>
          </a:xfrm>
        </p:spPr>
        <p:txBody>
          <a:bodyPr>
            <a:normAutofit fontScale="92500" lnSpcReduction="20000"/>
          </a:bodyPr>
          <a:lstStyle/>
          <a:p>
            <a:r>
              <a:rPr lang="it-IT" dirty="0" smtClean="0"/>
              <a:t>Anzi, ha continuato a ritenere di poter risolvere il problema della difesa della società dai comportamenti incompatibili con la convivenza civile essenzialmente attraverso la pena:</a:t>
            </a:r>
          </a:p>
          <a:p>
            <a:pPr marL="342900" indent="-342900">
              <a:buFontTx/>
              <a:buChar char="-"/>
            </a:pPr>
            <a:r>
              <a:rPr lang="it-IT" dirty="0" smtClean="0"/>
              <a:t>Pene corporali, sino alla pena di morte</a:t>
            </a:r>
          </a:p>
          <a:p>
            <a:pPr marL="342900" indent="-342900">
              <a:buFontTx/>
              <a:buChar char="-"/>
            </a:pPr>
            <a:r>
              <a:rPr lang="it-IT" dirty="0" smtClean="0"/>
              <a:t>Esilio o altri metodi di espulsione del colpevole dalla società civile (ai remi nelle galere, in Siberia, nelle colonie, ecc.). </a:t>
            </a:r>
          </a:p>
          <a:p>
            <a:pPr marL="342900" indent="-342900">
              <a:buFontTx/>
              <a:buChar char="-"/>
            </a:pPr>
            <a:r>
              <a:rPr lang="it-IT" dirty="0" smtClean="0"/>
              <a:t>quest’ultimo metodo (l’espulsione del colpevole dalla collettività, è stato largamente usato, perché consente di combinare l’esigenza di far soffrire il colpevole (pena), con quello di difendere la collettività</a:t>
            </a:r>
          </a:p>
          <a:p>
            <a:pPr marL="342900" indent="-342900">
              <a:buFontTx/>
              <a:buChar char="-"/>
            </a:pPr>
            <a:r>
              <a:rPr lang="it-IT" dirty="0" smtClean="0">
                <a:solidFill>
                  <a:srgbClr val="222222"/>
                </a:solidFill>
                <a:latin typeface="Georgia" panose="02040502050405020303" pitchFamily="18" charset="0"/>
              </a:rPr>
              <a:t>«Tu </a:t>
            </a:r>
            <a:r>
              <a:rPr lang="it-IT" dirty="0">
                <a:solidFill>
                  <a:srgbClr val="222222"/>
                </a:solidFill>
                <a:latin typeface="Georgia" panose="02040502050405020303" pitchFamily="18" charset="0"/>
              </a:rPr>
              <a:t>proverai sì come sa di sale</a:t>
            </a:r>
            <a:br>
              <a:rPr lang="it-IT" dirty="0">
                <a:solidFill>
                  <a:srgbClr val="222222"/>
                </a:solidFill>
                <a:latin typeface="Georgia" panose="02040502050405020303" pitchFamily="18" charset="0"/>
              </a:rPr>
            </a:br>
            <a:r>
              <a:rPr lang="it-IT" dirty="0">
                <a:solidFill>
                  <a:srgbClr val="222222"/>
                </a:solidFill>
                <a:latin typeface="Georgia" panose="02040502050405020303" pitchFamily="18" charset="0"/>
              </a:rPr>
              <a:t>lo pane altrui, e come è duro calle</a:t>
            </a:r>
            <a:br>
              <a:rPr lang="it-IT" dirty="0">
                <a:solidFill>
                  <a:srgbClr val="222222"/>
                </a:solidFill>
                <a:latin typeface="Georgia" panose="02040502050405020303" pitchFamily="18" charset="0"/>
              </a:rPr>
            </a:br>
            <a:r>
              <a:rPr lang="it-IT" dirty="0">
                <a:solidFill>
                  <a:srgbClr val="222222"/>
                </a:solidFill>
                <a:latin typeface="Georgia" panose="02040502050405020303" pitchFamily="18" charset="0"/>
              </a:rPr>
              <a:t>lo scendere e 'l salir per l'altrui scale</a:t>
            </a:r>
            <a:r>
              <a:rPr lang="it-IT" dirty="0" smtClean="0">
                <a:solidFill>
                  <a:srgbClr val="222222"/>
                </a:solidFill>
                <a:latin typeface="Georgia" panose="02040502050405020303" pitchFamily="18" charset="0"/>
              </a:rPr>
              <a:t>.» (Dante, Divina Commedia, Paradiso, XVII, 58-60).</a:t>
            </a:r>
            <a:r>
              <a:rPr lang="it-IT" dirty="0">
                <a:solidFill>
                  <a:srgbClr val="222222"/>
                </a:solidFill>
                <a:latin typeface="Georgia" panose="02040502050405020303" pitchFamily="18" charset="0"/>
              </a:rPr>
              <a:t> </a:t>
            </a:r>
            <a:endParaRPr lang="it-IT" dirty="0" smtClean="0">
              <a:solidFill>
                <a:srgbClr val="222222"/>
              </a:solidFill>
              <a:latin typeface="Georgia" panose="02040502050405020303" pitchFamily="18" charset="0"/>
            </a:endParaRPr>
          </a:p>
          <a:p>
            <a:pPr marL="342900" indent="-342900">
              <a:buFontTx/>
              <a:buChar char="-"/>
            </a:pPr>
            <a:r>
              <a:rPr lang="it-IT" dirty="0" smtClean="0">
                <a:latin typeface="Century Gothic" panose="020B0502020202020204" pitchFamily="34" charset="0"/>
              </a:rPr>
              <a:t>La reclusione è una forma di sanzione relativamente recente, nella storia dell’umanità</a:t>
            </a:r>
            <a:r>
              <a:rPr lang="it-IT" dirty="0" smtClean="0">
                <a:solidFill>
                  <a:srgbClr val="222222"/>
                </a:solidFill>
                <a:latin typeface="Century Gothic" panose="020B0502020202020204" pitchFamily="34" charset="0"/>
              </a:rPr>
              <a:t>.</a:t>
            </a:r>
            <a:endParaRPr lang="it-IT" dirty="0">
              <a:latin typeface="Century Gothic" panose="020B0502020202020204" pitchFamily="34" charset="0"/>
            </a:endParaRPr>
          </a:p>
        </p:txBody>
      </p:sp>
    </p:spTree>
    <p:extLst>
      <p:ext uri="{BB962C8B-B14F-4D97-AF65-F5344CB8AC3E}">
        <p14:creationId xmlns:p14="http://schemas.microsoft.com/office/powerpoint/2010/main" val="18005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684212" y="137753"/>
            <a:ext cx="8534400" cy="1507067"/>
          </a:xfrm>
        </p:spPr>
        <p:txBody>
          <a:bodyPr/>
          <a:lstStyle/>
          <a:p>
            <a:r>
              <a:rPr lang="it-IT" smtClean="0"/>
              <a:t>Il problema del diritto penale</a:t>
            </a:r>
            <a:endParaRPr lang="it-IT" dirty="0"/>
          </a:p>
        </p:txBody>
      </p:sp>
      <p:sp>
        <p:nvSpPr>
          <p:cNvPr id="9" name="Segnaposto contenuto 8"/>
          <p:cNvSpPr>
            <a:spLocks noGrp="1"/>
          </p:cNvSpPr>
          <p:nvPr>
            <p:ph idx="1"/>
          </p:nvPr>
        </p:nvSpPr>
        <p:spPr>
          <a:xfrm>
            <a:off x="684211" y="1644820"/>
            <a:ext cx="10399799" cy="4644769"/>
          </a:xfrm>
        </p:spPr>
        <p:txBody>
          <a:bodyPr/>
          <a:lstStyle/>
          <a:p>
            <a:r>
              <a:rPr lang="it-IT" smtClean="0"/>
              <a:t>«</a:t>
            </a:r>
            <a:r>
              <a:rPr lang="it-IT" i="1" smtClean="0"/>
              <a:t>Da millenni gli uomini si puniscono vicendevolmente – e da millenni si domandano perché lo facciano»</a:t>
            </a:r>
          </a:p>
          <a:p>
            <a:endParaRPr lang="it-IT" i="1" smtClean="0"/>
          </a:p>
          <a:p>
            <a:pPr lvl="5"/>
            <a:r>
              <a:rPr lang="it-IT" i="1" smtClean="0"/>
              <a:t>Eugen Wiesnet, Pena e retribuzione: la riconciliazione tradita. Sul rapporto tra Cristianesimo e pena</a:t>
            </a:r>
            <a:r>
              <a:rPr lang="it-IT" smtClean="0"/>
              <a:t>, trad it., Milano, 1987, Introduzione, p. XV</a:t>
            </a:r>
            <a:endParaRPr lang="it-IT" dirty="0"/>
          </a:p>
        </p:txBody>
      </p:sp>
    </p:spTree>
    <p:extLst>
      <p:ext uri="{BB962C8B-B14F-4D97-AF65-F5344CB8AC3E}">
        <p14:creationId xmlns:p14="http://schemas.microsoft.com/office/powerpoint/2010/main" val="2687552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715" y="199537"/>
            <a:ext cx="8534400" cy="1507067"/>
          </a:xfrm>
        </p:spPr>
        <p:txBody>
          <a:bodyPr>
            <a:normAutofit fontScale="90000"/>
          </a:bodyPr>
          <a:lstStyle/>
          <a:p>
            <a:r>
              <a:rPr lang="it-IT" dirty="0" smtClean="0"/>
              <a:t>la collocazione del diritto penale nell’ordinamento (per una definizione formale di diritto penale)</a:t>
            </a:r>
            <a:endParaRPr lang="it-IT" dirty="0"/>
          </a:p>
        </p:txBody>
      </p:sp>
      <p:sp>
        <p:nvSpPr>
          <p:cNvPr id="3" name="Segnaposto contenuto 2"/>
          <p:cNvSpPr>
            <a:spLocks noGrp="1"/>
          </p:cNvSpPr>
          <p:nvPr>
            <p:ph idx="1"/>
          </p:nvPr>
        </p:nvSpPr>
        <p:spPr>
          <a:xfrm>
            <a:off x="684212" y="1706604"/>
            <a:ext cx="10745788" cy="4447061"/>
          </a:xfrm>
        </p:spPr>
        <p:txBody>
          <a:bodyPr/>
          <a:lstStyle/>
          <a:p>
            <a:r>
              <a:rPr lang="it-IT" dirty="0" smtClean="0"/>
              <a:t>Il diritto penale è quella branca del diritto che disciplina i fatti costituenti REATO</a:t>
            </a:r>
          </a:p>
          <a:p>
            <a:r>
              <a:rPr lang="it-IT" dirty="0" smtClean="0"/>
              <a:t>Il reato è il fatto a cui l’ordinamento giuridico ricollega una SANZIONE PENALE</a:t>
            </a:r>
          </a:p>
          <a:p>
            <a:r>
              <a:rPr lang="it-IT" dirty="0" smtClean="0"/>
              <a:t>QUINDI IL DIRITTO PENALE, NEL DIRITTO POSITIVO, E’ (AUTO)DEFINITO DALL’ORDINAMENTO, ED HA I CONFINI CHE IL LEGISLATORE DECIDE DI ATTRIBUIRGLI, FACENDO USO DELLE SANZIONI CHE DEFINISCE PENALI (DETENTIVE, PECUNIARIE, ECC.).</a:t>
            </a:r>
            <a:endParaRPr lang="it-IT" dirty="0"/>
          </a:p>
        </p:txBody>
      </p:sp>
    </p:spTree>
    <p:extLst>
      <p:ext uri="{BB962C8B-B14F-4D97-AF65-F5344CB8AC3E}">
        <p14:creationId xmlns:p14="http://schemas.microsoft.com/office/powerpoint/2010/main" val="3392107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0" y="210066"/>
            <a:ext cx="10906427" cy="1235675"/>
          </a:xfrm>
        </p:spPr>
        <p:txBody>
          <a:bodyPr>
            <a:normAutofit fontScale="90000"/>
          </a:bodyPr>
          <a:lstStyle/>
          <a:p>
            <a:r>
              <a:rPr lang="it-IT" sz="3100" dirty="0" smtClean="0"/>
              <a:t>LA COLLOCAZIONE DEL DIRITTO PENALE ALL’INTERNO DELL’ORDINAMENTO.</a:t>
            </a:r>
            <a:br>
              <a:rPr lang="it-IT" sz="3100" dirty="0" smtClean="0"/>
            </a:br>
            <a:r>
              <a:rPr lang="it-IT" sz="2400" dirty="0" smtClean="0"/>
              <a:t>Le varie branche del diritto che disciplinano il fatto illecito</a:t>
            </a:r>
            <a:endParaRPr lang="it-IT" sz="24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71121292"/>
              </p:ext>
            </p:extLst>
          </p:nvPr>
        </p:nvGraphicFramePr>
        <p:xfrm>
          <a:off x="684211" y="1445740"/>
          <a:ext cx="11264772" cy="5152766"/>
        </p:xfrm>
        <a:graphic>
          <a:graphicData uri="http://schemas.openxmlformats.org/drawingml/2006/table">
            <a:tbl>
              <a:tblPr firstRow="1" bandRow="1">
                <a:tableStyleId>{5C22544A-7EE6-4342-B048-85BDC9FD1C3A}</a:tableStyleId>
              </a:tblPr>
              <a:tblGrid>
                <a:gridCol w="5632386"/>
                <a:gridCol w="5632386"/>
              </a:tblGrid>
              <a:tr h="694829">
                <a:tc>
                  <a:txBody>
                    <a:bodyPr/>
                    <a:lstStyle/>
                    <a:p>
                      <a:r>
                        <a:rPr lang="it-IT" dirty="0" smtClean="0"/>
                        <a:t>illecito</a:t>
                      </a:r>
                      <a:endParaRPr lang="it-IT" dirty="0"/>
                    </a:p>
                  </a:txBody>
                  <a:tcPr/>
                </a:tc>
                <a:tc>
                  <a:txBody>
                    <a:bodyPr/>
                    <a:lstStyle/>
                    <a:p>
                      <a:r>
                        <a:rPr lang="it-IT" dirty="0" smtClean="0"/>
                        <a:t>sanzione</a:t>
                      </a:r>
                      <a:endParaRPr lang="it-IT" dirty="0"/>
                    </a:p>
                  </a:txBody>
                  <a:tcPr/>
                </a:tc>
              </a:tr>
              <a:tr h="940777">
                <a:tc>
                  <a:txBody>
                    <a:bodyPr/>
                    <a:lstStyle/>
                    <a:p>
                      <a:r>
                        <a:rPr lang="it-IT" b="1" dirty="0" smtClean="0"/>
                        <a:t>Diritto civile</a:t>
                      </a:r>
                      <a:r>
                        <a:rPr lang="it-IT" dirty="0" smtClean="0"/>
                        <a:t>:</a:t>
                      </a:r>
                      <a:r>
                        <a:rPr lang="it-IT" baseline="0" dirty="0" smtClean="0"/>
                        <a:t> disciplina i rapporti fra privati. Prevede responsabilità contrattuale e responsabilità extracontrattuale per fatto illecito</a:t>
                      </a:r>
                      <a:endParaRPr lang="it-IT" dirty="0"/>
                    </a:p>
                  </a:txBody>
                  <a:tcPr/>
                </a:tc>
                <a:tc>
                  <a:txBody>
                    <a:bodyPr/>
                    <a:lstStyle/>
                    <a:p>
                      <a:pPr marL="285750" indent="-285750">
                        <a:buFontTx/>
                        <a:buChar char="-"/>
                      </a:pPr>
                      <a:r>
                        <a:rPr lang="it-IT" dirty="0" smtClean="0"/>
                        <a:t>Risarcimento del danno in forma specifica o per equivalente</a:t>
                      </a:r>
                    </a:p>
                    <a:p>
                      <a:pPr marL="285750" indent="-285750">
                        <a:buFontTx/>
                        <a:buChar char="-"/>
                      </a:pPr>
                      <a:r>
                        <a:rPr lang="it-IT" dirty="0" smtClean="0"/>
                        <a:t>Nullità, annullabilità, ecc. di negozi giuridici</a:t>
                      </a:r>
                      <a:endParaRPr lang="it-IT" dirty="0"/>
                    </a:p>
                  </a:txBody>
                  <a:tcPr/>
                </a:tc>
              </a:tr>
              <a:tr h="940777">
                <a:tc>
                  <a:txBody>
                    <a:bodyPr/>
                    <a:lstStyle/>
                    <a:p>
                      <a:r>
                        <a:rPr lang="it-IT" dirty="0" smtClean="0"/>
                        <a:t>Diritto pubblico: disciplina i rapporti fra cittadini e istituzioni (o fra istituzioni): comprende</a:t>
                      </a:r>
                      <a:r>
                        <a:rPr lang="it-IT" baseline="0" dirty="0" smtClean="0"/>
                        <a:t> diverse discipline, fra le quali</a:t>
                      </a:r>
                      <a:endParaRPr lang="it-IT" dirty="0"/>
                    </a:p>
                  </a:txBody>
                  <a:tcPr/>
                </a:tc>
                <a:tc>
                  <a:txBody>
                    <a:bodyPr/>
                    <a:lstStyle/>
                    <a:p>
                      <a:endParaRPr lang="it-IT"/>
                    </a:p>
                  </a:txBody>
                  <a:tcPr/>
                </a:tc>
              </a:tr>
              <a:tr h="940777">
                <a:tc>
                  <a:txBody>
                    <a:bodyPr/>
                    <a:lstStyle/>
                    <a:p>
                      <a:r>
                        <a:rPr lang="it-IT" b="1" dirty="0" smtClean="0"/>
                        <a:t>Diritto</a:t>
                      </a:r>
                      <a:r>
                        <a:rPr lang="it-IT" b="1" baseline="0" dirty="0" smtClean="0"/>
                        <a:t> amministrativo</a:t>
                      </a:r>
                      <a:endParaRPr lang="it-IT" b="1" dirty="0"/>
                    </a:p>
                  </a:txBody>
                  <a:tcPr/>
                </a:tc>
                <a:tc>
                  <a:txBody>
                    <a:bodyPr/>
                    <a:lstStyle/>
                    <a:p>
                      <a:pPr marL="285750" indent="-285750">
                        <a:buFontTx/>
                        <a:buChar char="-"/>
                      </a:pPr>
                      <a:r>
                        <a:rPr lang="it-IT" dirty="0" smtClean="0"/>
                        <a:t>Sanzioni pecuniarie</a:t>
                      </a:r>
                      <a:r>
                        <a:rPr lang="it-IT" baseline="0" dirty="0" smtClean="0"/>
                        <a:t> amministrative</a:t>
                      </a:r>
                    </a:p>
                    <a:p>
                      <a:pPr marL="285750" indent="-285750">
                        <a:buFontTx/>
                        <a:buChar char="-"/>
                      </a:pPr>
                      <a:r>
                        <a:rPr lang="it-IT" baseline="0" dirty="0" smtClean="0"/>
                        <a:t>Sanzioni sospensive, o </a:t>
                      </a:r>
                      <a:r>
                        <a:rPr lang="it-IT" baseline="0" dirty="0" err="1" smtClean="0"/>
                        <a:t>interdittive</a:t>
                      </a:r>
                      <a:r>
                        <a:rPr lang="it-IT" baseline="0" dirty="0" smtClean="0"/>
                        <a:t> (revoca, ecc.) dell’esercizio di diritti</a:t>
                      </a:r>
                      <a:endParaRPr lang="it-IT" dirty="0"/>
                    </a:p>
                  </a:txBody>
                  <a:tcPr/>
                </a:tc>
              </a:tr>
              <a:tr h="940777">
                <a:tc>
                  <a:txBody>
                    <a:bodyPr/>
                    <a:lstStyle/>
                    <a:p>
                      <a:r>
                        <a:rPr lang="it-IT" b="1" dirty="0" smtClean="0"/>
                        <a:t>Diritto penale</a:t>
                      </a:r>
                      <a:endParaRPr lang="it-IT" b="1" dirty="0"/>
                    </a:p>
                  </a:txBody>
                  <a:tcPr/>
                </a:tc>
                <a:tc>
                  <a:txBody>
                    <a:bodyPr/>
                    <a:lstStyle/>
                    <a:p>
                      <a:pPr marL="285750" indent="-285750">
                        <a:buFontTx/>
                        <a:buChar char="-"/>
                      </a:pPr>
                      <a:r>
                        <a:rPr lang="it-IT" dirty="0" smtClean="0"/>
                        <a:t>Sanzioni penali: </a:t>
                      </a:r>
                    </a:p>
                    <a:p>
                      <a:pPr marL="285750" indent="-285750">
                        <a:buFontTx/>
                        <a:buChar char="-"/>
                      </a:pPr>
                      <a:r>
                        <a:rPr lang="it-IT" dirty="0" smtClean="0"/>
                        <a:t>Art. 17 c.p.</a:t>
                      </a:r>
                      <a:r>
                        <a:rPr lang="it-IT" baseline="0" dirty="0" smtClean="0"/>
                        <a:t> Sanzioni detentive, sanzioni pecuniarie</a:t>
                      </a:r>
                      <a:endParaRPr lang="it-IT" dirty="0"/>
                    </a:p>
                  </a:txBody>
                  <a:tcPr/>
                </a:tc>
              </a:tr>
              <a:tr h="694829">
                <a:tc>
                  <a:txBody>
                    <a:bodyPr/>
                    <a:lstStyle/>
                    <a:p>
                      <a:endParaRPr lang="it-IT"/>
                    </a:p>
                  </a:txBody>
                  <a:tcPr/>
                </a:tc>
                <a:tc>
                  <a:txBody>
                    <a:bodyPr/>
                    <a:lstStyle/>
                    <a:p>
                      <a:endParaRPr lang="it-IT" dirty="0"/>
                    </a:p>
                  </a:txBody>
                  <a:tcPr/>
                </a:tc>
              </a:tr>
            </a:tbl>
          </a:graphicData>
        </a:graphic>
      </p:graphicFrame>
    </p:spTree>
    <p:extLst>
      <p:ext uri="{BB962C8B-B14F-4D97-AF65-F5344CB8AC3E}">
        <p14:creationId xmlns:p14="http://schemas.microsoft.com/office/powerpoint/2010/main" val="2920473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247136"/>
            <a:ext cx="10058400" cy="1637228"/>
          </a:xfrm>
        </p:spPr>
        <p:txBody>
          <a:bodyPr>
            <a:normAutofit/>
          </a:bodyPr>
          <a:lstStyle/>
          <a:p>
            <a:r>
              <a:rPr lang="it-IT" dirty="0" smtClean="0"/>
              <a:t>Le pene «principali» che definiscono il reato nell’ordinamento italiano: art. 17 c.p.</a:t>
            </a:r>
            <a:endParaRPr lang="it-IT" dirty="0"/>
          </a:p>
        </p:txBody>
      </p:sp>
      <p:sp>
        <p:nvSpPr>
          <p:cNvPr id="5" name="Segnaposto testo 4"/>
          <p:cNvSpPr>
            <a:spLocks noGrp="1"/>
          </p:cNvSpPr>
          <p:nvPr>
            <p:ph type="body" idx="1"/>
          </p:nvPr>
        </p:nvSpPr>
        <p:spPr>
          <a:xfrm>
            <a:off x="684212" y="4114799"/>
            <a:ext cx="10745786" cy="2496065"/>
          </a:xfrm>
        </p:spPr>
        <p:txBody>
          <a:bodyPr>
            <a:normAutofit fontScale="85000" lnSpcReduction="20000"/>
          </a:bodyPr>
          <a:lstStyle/>
          <a:p>
            <a:r>
              <a:rPr lang="it-IT" dirty="0" smtClean="0"/>
              <a:t>Per i delitti era originariamente prevista anche la pena di morte, che è stata (progressivamente) espunta dal nostro ordinamento</a:t>
            </a:r>
          </a:p>
          <a:p>
            <a:r>
              <a:rPr lang="it-IT" dirty="0" smtClean="0"/>
              <a:t>Quindi i reati sono un numero chiuso, tassativamente definito dal legislatore attraverso l’attribuzione di una di queste specifiche sanzioni</a:t>
            </a:r>
          </a:p>
          <a:p>
            <a:r>
              <a:rPr lang="it-IT" dirty="0" smtClean="0"/>
              <a:t>La sanzione pecuniaria da sola è praticamente scomparsa nel nostro ordinamento, a seguito di un lungo processo di «depenalizzazione» (trasformazione in illecito amministrativo) dei reati minori.</a:t>
            </a:r>
          </a:p>
          <a:p>
            <a:r>
              <a:rPr lang="it-IT" dirty="0" smtClean="0"/>
              <a:t>Oggi, pertanto, nel nostro ordinamento è ASSOLUTAMENTE CENTRALE LA PENA DETENTIVA: SISTEMA CARCEROCENTRICO – accompagnata da un ricco armamentario di misure sostitutive, alternative e deflattive.</a:t>
            </a:r>
            <a:endParaRPr lang="it-IT" dirty="0"/>
          </a:p>
        </p:txBody>
      </p:sp>
      <p:graphicFrame>
        <p:nvGraphicFramePr>
          <p:cNvPr id="4" name="Segnaposto contenuto 3"/>
          <p:cNvGraphicFramePr>
            <a:graphicFrameLocks noGrp="1"/>
          </p:cNvGraphicFramePr>
          <p:nvPr>
            <p:ph idx="4294967295"/>
            <p:extLst>
              <p:ext uri="{D42A27DB-BD31-4B8C-83A1-F6EECF244321}">
                <p14:modId xmlns:p14="http://schemas.microsoft.com/office/powerpoint/2010/main" val="123115732"/>
              </p:ext>
            </p:extLst>
          </p:nvPr>
        </p:nvGraphicFramePr>
        <p:xfrm>
          <a:off x="506626" y="1884363"/>
          <a:ext cx="10923372" cy="1946232"/>
        </p:xfrm>
        <a:graphic>
          <a:graphicData uri="http://schemas.openxmlformats.org/drawingml/2006/table">
            <a:tbl>
              <a:tblPr firstRow="1" firstCol="1" bandRow="1">
                <a:tableStyleId>{5C22544A-7EE6-4342-B048-85BDC9FD1C3A}</a:tableStyleId>
              </a:tblPr>
              <a:tblGrid>
                <a:gridCol w="3641124"/>
                <a:gridCol w="3612402"/>
                <a:gridCol w="3669846"/>
              </a:tblGrid>
              <a:tr h="642792">
                <a:tc>
                  <a:txBody>
                    <a:bodyPr/>
                    <a:lstStyle/>
                    <a:p>
                      <a:r>
                        <a:rPr lang="it-IT" dirty="0" smtClean="0"/>
                        <a:t>Categorie di reati</a:t>
                      </a:r>
                      <a:endParaRPr lang="it-IT" dirty="0"/>
                    </a:p>
                  </a:txBody>
                  <a:tcPr/>
                </a:tc>
                <a:tc>
                  <a:txBody>
                    <a:bodyPr/>
                    <a:lstStyle/>
                    <a:p>
                      <a:r>
                        <a:rPr lang="it-IT" dirty="0" smtClean="0"/>
                        <a:t>Sanzioni detentive</a:t>
                      </a:r>
                      <a:endParaRPr lang="it-IT" dirty="0"/>
                    </a:p>
                  </a:txBody>
                  <a:tcPr/>
                </a:tc>
                <a:tc>
                  <a:txBody>
                    <a:bodyPr/>
                    <a:lstStyle/>
                    <a:p>
                      <a:r>
                        <a:rPr lang="it-IT" dirty="0" smtClean="0"/>
                        <a:t>Sanzioni pecuniarie</a:t>
                      </a:r>
                      <a:endParaRPr lang="it-IT" dirty="0"/>
                    </a:p>
                  </a:txBody>
                  <a:tcPr/>
                </a:tc>
              </a:tr>
              <a:tr h="651720">
                <a:tc>
                  <a:txBody>
                    <a:bodyPr/>
                    <a:lstStyle/>
                    <a:p>
                      <a:r>
                        <a:rPr lang="it-IT" dirty="0" smtClean="0"/>
                        <a:t>delitti</a:t>
                      </a:r>
                      <a:endParaRPr lang="it-IT" dirty="0"/>
                    </a:p>
                  </a:txBody>
                  <a:tcPr/>
                </a:tc>
                <a:tc>
                  <a:txBody>
                    <a:bodyPr/>
                    <a:lstStyle/>
                    <a:p>
                      <a:r>
                        <a:rPr lang="it-IT" dirty="0" smtClean="0"/>
                        <a:t>Ergastolo, reclusione</a:t>
                      </a:r>
                      <a:endParaRPr lang="it-IT" dirty="0"/>
                    </a:p>
                  </a:txBody>
                  <a:tcPr/>
                </a:tc>
                <a:tc>
                  <a:txBody>
                    <a:bodyPr/>
                    <a:lstStyle/>
                    <a:p>
                      <a:r>
                        <a:rPr lang="it-IT" dirty="0" smtClean="0"/>
                        <a:t>multa</a:t>
                      </a:r>
                      <a:endParaRPr lang="it-IT" dirty="0"/>
                    </a:p>
                  </a:txBody>
                  <a:tcPr/>
                </a:tc>
              </a:tr>
              <a:tr h="651720">
                <a:tc>
                  <a:txBody>
                    <a:bodyPr/>
                    <a:lstStyle/>
                    <a:p>
                      <a:r>
                        <a:rPr lang="it-IT" dirty="0" smtClean="0"/>
                        <a:t>contravvenzioni</a:t>
                      </a:r>
                      <a:endParaRPr lang="it-IT" dirty="0"/>
                    </a:p>
                  </a:txBody>
                  <a:tcPr/>
                </a:tc>
                <a:tc>
                  <a:txBody>
                    <a:bodyPr/>
                    <a:lstStyle/>
                    <a:p>
                      <a:r>
                        <a:rPr lang="it-IT" dirty="0" smtClean="0"/>
                        <a:t>arresto</a:t>
                      </a:r>
                      <a:endParaRPr lang="it-IT" dirty="0"/>
                    </a:p>
                  </a:txBody>
                  <a:tcPr/>
                </a:tc>
                <a:tc>
                  <a:txBody>
                    <a:bodyPr/>
                    <a:lstStyle/>
                    <a:p>
                      <a:r>
                        <a:rPr lang="it-IT" dirty="0" smtClean="0"/>
                        <a:t>ammenda</a:t>
                      </a:r>
                      <a:endParaRPr lang="it-IT" dirty="0"/>
                    </a:p>
                  </a:txBody>
                  <a:tcPr/>
                </a:tc>
              </a:tr>
            </a:tbl>
          </a:graphicData>
        </a:graphic>
      </p:graphicFrame>
    </p:spTree>
    <p:extLst>
      <p:ext uri="{BB962C8B-B14F-4D97-AF65-F5344CB8AC3E}">
        <p14:creationId xmlns:p14="http://schemas.microsoft.com/office/powerpoint/2010/main" val="1466445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685800"/>
            <a:ext cx="10058400" cy="1181637"/>
          </a:xfrm>
        </p:spPr>
        <p:txBody>
          <a:bodyPr/>
          <a:lstStyle/>
          <a:p>
            <a:r>
              <a:rPr lang="it-IT" dirty="0" smtClean="0"/>
              <a:t>Il sistema delle sanzioni penali</a:t>
            </a:r>
            <a:endParaRPr lang="it-IT" dirty="0"/>
          </a:p>
        </p:txBody>
      </p:sp>
      <p:sp>
        <p:nvSpPr>
          <p:cNvPr id="3" name="Segnaposto testo 2"/>
          <p:cNvSpPr>
            <a:spLocks noGrp="1"/>
          </p:cNvSpPr>
          <p:nvPr>
            <p:ph type="body" idx="1"/>
          </p:nvPr>
        </p:nvSpPr>
        <p:spPr>
          <a:xfrm>
            <a:off x="684212" y="1867437"/>
            <a:ext cx="8535988" cy="4126963"/>
          </a:xfrm>
        </p:spPr>
        <p:txBody>
          <a:bodyPr/>
          <a:lstStyle/>
          <a:p>
            <a:pPr marL="342900" indent="-342900">
              <a:buFontTx/>
              <a:buChar char="-"/>
            </a:pPr>
            <a:r>
              <a:rPr lang="it-IT" dirty="0" smtClean="0"/>
              <a:t>Pene principali (art. 17 c.p.)</a:t>
            </a:r>
          </a:p>
          <a:p>
            <a:pPr marL="342900" indent="-342900">
              <a:buFontTx/>
              <a:buChar char="-"/>
            </a:pPr>
            <a:r>
              <a:rPr lang="it-IT" dirty="0" smtClean="0"/>
              <a:t>Pene accessorie</a:t>
            </a:r>
          </a:p>
          <a:p>
            <a:pPr marL="342900" indent="-342900">
              <a:buFontTx/>
              <a:buChar char="-"/>
            </a:pPr>
            <a:r>
              <a:rPr lang="it-IT" dirty="0" smtClean="0"/>
              <a:t>Misure di sicurezza</a:t>
            </a:r>
          </a:p>
          <a:p>
            <a:pPr marL="342900" indent="-342900">
              <a:buFontTx/>
              <a:buChar char="-"/>
            </a:pPr>
            <a:r>
              <a:rPr lang="it-IT" dirty="0" smtClean="0"/>
              <a:t>Sanzioni sostitutive delle pene detentive brevi</a:t>
            </a:r>
          </a:p>
          <a:p>
            <a:pPr marL="342900" indent="-342900">
              <a:buFontTx/>
              <a:buChar char="-"/>
            </a:pPr>
            <a:r>
              <a:rPr lang="it-IT" dirty="0" smtClean="0"/>
              <a:t>Misure alternative alla detenzione</a:t>
            </a:r>
          </a:p>
          <a:p>
            <a:pPr marL="342900" indent="-342900">
              <a:buFontTx/>
              <a:buChar char="-"/>
            </a:pPr>
            <a:r>
              <a:rPr lang="it-IT" dirty="0" smtClean="0"/>
              <a:t>Misure </a:t>
            </a:r>
            <a:r>
              <a:rPr lang="it-IT" smtClean="0"/>
              <a:t>di prevenzione</a:t>
            </a:r>
            <a:endParaRPr lang="it-IT" dirty="0"/>
          </a:p>
        </p:txBody>
      </p:sp>
    </p:spTree>
    <p:extLst>
      <p:ext uri="{BB962C8B-B14F-4D97-AF65-F5344CB8AC3E}">
        <p14:creationId xmlns:p14="http://schemas.microsoft.com/office/powerpoint/2010/main" val="4123102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685800"/>
            <a:ext cx="11178273" cy="1167714"/>
          </a:xfrm>
        </p:spPr>
        <p:txBody>
          <a:bodyPr>
            <a:normAutofit fontScale="90000"/>
          </a:bodyPr>
          <a:lstStyle/>
          <a:p>
            <a:r>
              <a:rPr lang="it-IT" dirty="0" smtClean="0"/>
              <a:t>La crescente difficoltà nell’accontentarsi di una definizione «formale» di reato, che si riferisca alle scelte sanzionatorie dell’ordinamento positivo</a:t>
            </a:r>
            <a:endParaRPr lang="it-IT" dirty="0"/>
          </a:p>
        </p:txBody>
      </p:sp>
      <p:sp>
        <p:nvSpPr>
          <p:cNvPr id="3" name="Segnaposto testo 2"/>
          <p:cNvSpPr>
            <a:spLocks noGrp="1"/>
          </p:cNvSpPr>
          <p:nvPr>
            <p:ph type="body" idx="1"/>
          </p:nvPr>
        </p:nvSpPr>
        <p:spPr>
          <a:xfrm>
            <a:off x="684212" y="2125362"/>
            <a:ext cx="10511010" cy="3869038"/>
          </a:xfrm>
        </p:spPr>
        <p:txBody>
          <a:bodyPr/>
          <a:lstStyle/>
          <a:p>
            <a:r>
              <a:rPr lang="it-IT" dirty="0" smtClean="0"/>
              <a:t>Le sanzioni penali sono, per loro natura AFFLITTIVE. Privano cioè il cittadino di DIRITTI FONDAMENTALI  (Libertà, Patrimonio, vita per gli ordinamenti che ancora utilizzano la pena di morte) come risposta alla commissione di condotte considerate dall’ordinamento particolarmente gravi. Negli ordinamenti avanzati, rispettosi dei diritti umani, l’utilizzo della sanzione penale è quindi sottoposto ad un quadro di principi costituzionali, interni ed internazionali.</a:t>
            </a:r>
          </a:p>
          <a:p>
            <a:r>
              <a:rPr lang="it-IT" dirty="0" smtClean="0"/>
              <a:t>La Corte EDU da molti anni identifica una serie di criteri, sulla base dei quali una sanzione possa essere definita PENALE DAL PUNTO DI VISTA DELL’APPLICAZIONE DEI PRINCIPI COSTITUZIONALI INTERNAZIONALI, a prescindere dalle scelte definitorie del singolo ordinamento.</a:t>
            </a:r>
            <a:endParaRPr lang="it-IT" dirty="0"/>
          </a:p>
        </p:txBody>
      </p:sp>
    </p:spTree>
    <p:extLst>
      <p:ext uri="{BB962C8B-B14F-4D97-AF65-F5344CB8AC3E}">
        <p14:creationId xmlns:p14="http://schemas.microsoft.com/office/powerpoint/2010/main" val="1756910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685800"/>
            <a:ext cx="10058400" cy="1068859"/>
          </a:xfrm>
        </p:spPr>
        <p:txBody>
          <a:bodyPr/>
          <a:lstStyle/>
          <a:p>
            <a:r>
              <a:rPr lang="it-IT" altLang="it-IT" dirty="0"/>
              <a:t>Engel e altri vs. Paesi Bassi, </a:t>
            </a:r>
            <a:r>
              <a:rPr lang="it-IT" altLang="it-IT" dirty="0" smtClean="0"/>
              <a:t>corte </a:t>
            </a:r>
            <a:r>
              <a:rPr lang="it-IT" altLang="it-IT" dirty="0" err="1" smtClean="0"/>
              <a:t>edu</a:t>
            </a:r>
            <a:r>
              <a:rPr lang="it-IT" altLang="it-IT" dirty="0" smtClean="0"/>
              <a:t> 8 </a:t>
            </a:r>
            <a:r>
              <a:rPr lang="it-IT" altLang="it-IT" dirty="0"/>
              <a:t>giugno 1976</a:t>
            </a:r>
            <a:endParaRPr lang="it-IT" dirty="0"/>
          </a:p>
        </p:txBody>
      </p:sp>
      <p:sp>
        <p:nvSpPr>
          <p:cNvPr id="3" name="Segnaposto testo 2"/>
          <p:cNvSpPr>
            <a:spLocks noGrp="1"/>
          </p:cNvSpPr>
          <p:nvPr>
            <p:ph type="body" idx="1"/>
          </p:nvPr>
        </p:nvSpPr>
        <p:spPr>
          <a:xfrm>
            <a:off x="684211" y="1532238"/>
            <a:ext cx="10300945" cy="4462162"/>
          </a:xfrm>
        </p:spPr>
        <p:txBody>
          <a:bodyPr/>
          <a:lstStyle/>
          <a:p>
            <a:r>
              <a:rPr lang="it-IT" altLang="it-IT" dirty="0"/>
              <a:t>Criteri di «Engel» per definire la natura penale della sanzione </a:t>
            </a:r>
            <a:r>
              <a:rPr lang="it-IT" altLang="it-IT" dirty="0" smtClean="0"/>
              <a:t>:</a:t>
            </a:r>
            <a:endParaRPr lang="it-IT" altLang="it-IT" dirty="0"/>
          </a:p>
          <a:p>
            <a:r>
              <a:rPr lang="it-IT" altLang="it-IT" dirty="0"/>
              <a:t>1) qualificazione giuridica della misura;</a:t>
            </a:r>
          </a:p>
          <a:p>
            <a:r>
              <a:rPr lang="it-IT" altLang="it-IT" dirty="0"/>
              <a:t>2) natura della misura;</a:t>
            </a:r>
          </a:p>
          <a:p>
            <a:r>
              <a:rPr lang="it-IT" altLang="it-IT" dirty="0"/>
              <a:t>3) natura e grado di severità della sanzione;</a:t>
            </a:r>
          </a:p>
          <a:p>
            <a:pPr lvl="2"/>
            <a:r>
              <a:rPr lang="it-IT" altLang="it-IT" sz="2000" dirty="0"/>
              <a:t>Indicatori relativi alla severità della sanzione: </a:t>
            </a:r>
          </a:p>
          <a:p>
            <a:pPr lvl="2"/>
            <a:r>
              <a:rPr lang="it-IT" altLang="it-IT" sz="2000" dirty="0"/>
              <a:t>a) severità; </a:t>
            </a:r>
          </a:p>
          <a:p>
            <a:pPr lvl="2"/>
            <a:r>
              <a:rPr lang="it-IT" altLang="it-IT" sz="2000" dirty="0"/>
              <a:t>b) incidenza sui diritti fondamentali; </a:t>
            </a:r>
          </a:p>
          <a:p>
            <a:pPr lvl="2"/>
            <a:r>
              <a:rPr lang="it-IT" altLang="it-IT" sz="2000" dirty="0"/>
              <a:t>c) finalità della sanzione.</a:t>
            </a:r>
          </a:p>
          <a:p>
            <a:endParaRPr lang="it-IT" dirty="0"/>
          </a:p>
        </p:txBody>
      </p:sp>
    </p:spTree>
    <p:extLst>
      <p:ext uri="{BB962C8B-B14F-4D97-AF65-F5344CB8AC3E}">
        <p14:creationId xmlns:p14="http://schemas.microsoft.com/office/powerpoint/2010/main" val="2864613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3" y="685800"/>
            <a:ext cx="10058400" cy="1390135"/>
          </a:xfrm>
        </p:spPr>
        <p:txBody>
          <a:bodyPr>
            <a:normAutofit fontScale="90000"/>
          </a:bodyPr>
          <a:lstStyle/>
          <a:p>
            <a:r>
              <a:rPr lang="it-IT" dirty="0" smtClean="0"/>
              <a:t>Il diritto penale come arma a doppio taglio: VERSO UNA DEFINIZIONE «SOSTANZIALE» DI REATO.</a:t>
            </a:r>
            <a:endParaRPr lang="it-IT" dirty="0"/>
          </a:p>
        </p:txBody>
      </p:sp>
      <p:sp>
        <p:nvSpPr>
          <p:cNvPr id="3" name="Segnaposto testo 2"/>
          <p:cNvSpPr>
            <a:spLocks noGrp="1"/>
          </p:cNvSpPr>
          <p:nvPr>
            <p:ph type="body" idx="1"/>
          </p:nvPr>
        </p:nvSpPr>
        <p:spPr>
          <a:xfrm>
            <a:off x="684211" y="1878227"/>
            <a:ext cx="10362729" cy="4633784"/>
          </a:xfrm>
        </p:spPr>
        <p:txBody>
          <a:bodyPr>
            <a:normAutofit/>
          </a:bodyPr>
          <a:lstStyle/>
          <a:p>
            <a:r>
              <a:rPr lang="it-IT" dirty="0" smtClean="0"/>
              <a:t>Il diritto penale protegge interessi meritevoli di protezione (BENI GIURIDICI), considerati FONDAMENTALI PER LA CONVIVENZA CIVILE, attraverso la inflizione di sanzioni che, strutturalmente, ledono altri beni giuridici fondamentali dell’autore del reato (libertà).</a:t>
            </a:r>
          </a:p>
          <a:p>
            <a:r>
              <a:rPr lang="it-IT" dirty="0" smtClean="0"/>
              <a:t>IL DIRITTO PENALE, STRUTTURALMENTE, E’ LA </a:t>
            </a:r>
            <a:r>
              <a:rPr lang="it-IT" dirty="0" smtClean="0">
                <a:solidFill>
                  <a:srgbClr val="FFFF00"/>
                </a:solidFill>
              </a:rPr>
              <a:t>DELIBERATA INFLIZIONE DI SOFFERENZA A SOGGETTI CHE SI SIANO RESI COLPEVOLI DI CONDOTTE CONSIDERATE INCOMPATIBILI CON LA CONVIVENZA CIVILE</a:t>
            </a:r>
            <a:r>
              <a:rPr lang="it-IT" dirty="0" smtClean="0"/>
              <a:t>.</a:t>
            </a:r>
          </a:p>
          <a:p>
            <a:r>
              <a:rPr lang="it-IT" dirty="0" smtClean="0"/>
              <a:t>Il diritto penale esiste da sempre, molto prima che si strutturassero le altre branche del diritto che oggi conosciamo, ed ha sempre avuto due caratteristiche: rispondere ai comportamenti considerati incompatibili con la convivenza civile attraverso</a:t>
            </a:r>
          </a:p>
          <a:p>
            <a:pPr marL="457200" indent="-457200">
              <a:buAutoNum type="alphaLcParenR"/>
            </a:pPr>
            <a:r>
              <a:rPr lang="it-IT" dirty="0" smtClean="0"/>
              <a:t>La deliberata inflizione di sofferenza al colpevole</a:t>
            </a:r>
          </a:p>
          <a:p>
            <a:pPr marL="457200" indent="-457200">
              <a:buAutoNum type="alphaLcParenR"/>
            </a:pPr>
            <a:r>
              <a:rPr lang="it-IT" dirty="0" smtClean="0"/>
              <a:t>La sua esclusione, temporanea o definitiva dalla società civile</a:t>
            </a:r>
            <a:endParaRPr lang="it-IT" dirty="0"/>
          </a:p>
        </p:txBody>
      </p:sp>
    </p:spTree>
    <p:extLst>
      <p:ext uri="{BB962C8B-B14F-4D97-AF65-F5344CB8AC3E}">
        <p14:creationId xmlns:p14="http://schemas.microsoft.com/office/powerpoint/2010/main" val="3815997334"/>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157</TotalTime>
  <Words>1367</Words>
  <Application>Microsoft Office PowerPoint</Application>
  <PresentationFormat>Personalizzato</PresentationFormat>
  <Paragraphs>79</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Sezione</vt:lpstr>
      <vt:lpstr>Diritto penale – anno accademico 2017-2018</vt:lpstr>
      <vt:lpstr>Il problema del diritto penale</vt:lpstr>
      <vt:lpstr>la collocazione del diritto penale nell’ordinamento (per una definizione formale di diritto penale)</vt:lpstr>
      <vt:lpstr>LA COLLOCAZIONE DEL DIRITTO PENALE ALL’INTERNO DELL’ORDINAMENTO. Le varie branche del diritto che disciplinano il fatto illecito</vt:lpstr>
      <vt:lpstr>Le pene «principali» che definiscono il reato nell’ordinamento italiano: art. 17 c.p.</vt:lpstr>
      <vt:lpstr>Il sistema delle sanzioni penali</vt:lpstr>
      <vt:lpstr>La crescente difficoltà nell’accontentarsi di una definizione «formale» di reato, che si riferisca alle scelte sanzionatorie dell’ordinamento positivo</vt:lpstr>
      <vt:lpstr>Engel e altri vs. Paesi Bassi, corte edu 8 giugno 1976</vt:lpstr>
      <vt:lpstr>Il diritto penale come arma a doppio taglio: VERSO UNA DEFINIZIONE «SOSTANZIALE» DI REATO.</vt:lpstr>
      <vt:lpstr>La nascita del diritto (penale): gli uomini da sempre puniscono ….</vt:lpstr>
      <vt:lpstr>Quando nasce il diritto, nasce il diritto penale (la pena e le tasse come costanti della società umana)</vt:lpstr>
      <vt:lpstr>Da allora, l’uomo ha continuato a punire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penale – anno accademico 2017-2018</dc:title>
  <dc:creator>Mario Zanchetti</dc:creator>
  <cp:lastModifiedBy>Mario</cp:lastModifiedBy>
  <cp:revision>16</cp:revision>
  <dcterms:created xsi:type="dcterms:W3CDTF">2018-01-18T09:54:49Z</dcterms:created>
  <dcterms:modified xsi:type="dcterms:W3CDTF">2018-01-19T23:06:40Z</dcterms:modified>
</cp:coreProperties>
</file>