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2" r:id="rId16"/>
    <p:sldId id="270" r:id="rId17"/>
    <p:sldId id="271" r:id="rId18"/>
    <p:sldId id="273" r:id="rId19"/>
    <p:sldId id="274" r:id="rId20"/>
    <p:sldId id="275" r:id="rId2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Sottotito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Tito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it-IT" smtClean="0"/>
              <a:t>Fare clic per modificare lo stile del titolo</a:t>
            </a:r>
            <a:endParaRPr kumimoji="0" lang="en-US"/>
          </a:p>
        </p:txBody>
      </p:sp>
      <p:cxnSp>
        <p:nvCxnSpPr>
          <p:cNvPr id="8" name="Connettore 1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egnaposto data 14"/>
          <p:cNvSpPr>
            <a:spLocks noGrp="1"/>
          </p:cNvSpPr>
          <p:nvPr>
            <p:ph type="dt" sz="half" idx="10"/>
          </p:nvPr>
        </p:nvSpPr>
        <p:spPr/>
        <p:txBody>
          <a:bodyPr/>
          <a:lstStyle/>
          <a:p>
            <a:fld id="{26954816-A048-4271-8B1A-D39805E7BB51}" type="datetimeFigureOut">
              <a:rPr lang="it-IT" smtClean="0"/>
              <a:t>02/03/2018</a:t>
            </a:fld>
            <a:endParaRPr lang="it-IT"/>
          </a:p>
        </p:txBody>
      </p:sp>
      <p:sp>
        <p:nvSpPr>
          <p:cNvPr id="16" name="Segnaposto numero diapositiva 15"/>
          <p:cNvSpPr>
            <a:spLocks noGrp="1"/>
          </p:cNvSpPr>
          <p:nvPr>
            <p:ph type="sldNum" sz="quarter" idx="11"/>
          </p:nvPr>
        </p:nvSpPr>
        <p:spPr/>
        <p:txBody>
          <a:bodyPr/>
          <a:lstStyle/>
          <a:p>
            <a:fld id="{DAA0C307-F14F-4A5B-AA54-1D3B46E6A4AE}" type="slidenum">
              <a:rPr lang="it-IT" smtClean="0"/>
              <a:t>‹N›</a:t>
            </a:fld>
            <a:endParaRPr lang="it-IT"/>
          </a:p>
        </p:txBody>
      </p:sp>
      <p:sp>
        <p:nvSpPr>
          <p:cNvPr id="17" name="Segnaposto piè di pagina 16"/>
          <p:cNvSpPr>
            <a:spLocks noGrp="1"/>
          </p:cNvSpPr>
          <p:nvPr>
            <p:ph type="ftr" sz="quarter" idx="12"/>
          </p:nvPr>
        </p:nvSpPr>
        <p:spPr/>
        <p:txBody>
          <a:bodyPr/>
          <a:lstStyle/>
          <a:p>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26954816-A048-4271-8B1A-D39805E7BB51}" type="datetimeFigureOut">
              <a:rPr lang="it-IT" smtClean="0"/>
              <a:t>02/03/2018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A0C307-F14F-4A5B-AA54-1D3B46E6A4AE}"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26954816-A048-4271-8B1A-D39805E7BB51}" type="datetimeFigureOut">
              <a:rPr lang="it-IT" smtClean="0"/>
              <a:t>02/03/2018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A0C307-F14F-4A5B-AA54-1D3B46E6A4AE}"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9" name="Segnaposto contenuto 8"/>
          <p:cNvSpPr>
            <a:spLocks noGrp="1"/>
          </p:cNvSpPr>
          <p:nvPr>
            <p:ph idx="1"/>
          </p:nvPr>
        </p:nvSpPr>
        <p:spPr>
          <a:xfrm>
            <a:off x="457200" y="1524000"/>
            <a:ext cx="8229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4" name="Segnaposto data 13"/>
          <p:cNvSpPr>
            <a:spLocks noGrp="1"/>
          </p:cNvSpPr>
          <p:nvPr>
            <p:ph type="dt" sz="half" idx="14"/>
          </p:nvPr>
        </p:nvSpPr>
        <p:spPr/>
        <p:txBody>
          <a:bodyPr/>
          <a:lstStyle/>
          <a:p>
            <a:fld id="{26954816-A048-4271-8B1A-D39805E7BB51}" type="datetimeFigureOut">
              <a:rPr lang="it-IT" smtClean="0"/>
              <a:t>02/03/2018</a:t>
            </a:fld>
            <a:endParaRPr lang="it-IT"/>
          </a:p>
        </p:txBody>
      </p:sp>
      <p:sp>
        <p:nvSpPr>
          <p:cNvPr id="15" name="Segnaposto numero diapositiva 14"/>
          <p:cNvSpPr>
            <a:spLocks noGrp="1"/>
          </p:cNvSpPr>
          <p:nvPr>
            <p:ph type="sldNum" sz="quarter" idx="15"/>
          </p:nvPr>
        </p:nvSpPr>
        <p:spPr/>
        <p:txBody>
          <a:bodyPr/>
          <a:lstStyle>
            <a:lvl1pPr algn="ctr">
              <a:defRPr/>
            </a:lvl1pPr>
          </a:lstStyle>
          <a:p>
            <a:fld id="{DAA0C307-F14F-4A5B-AA54-1D3B46E6A4AE}" type="slidenum">
              <a:rPr lang="it-IT" smtClean="0"/>
              <a:t>‹N›</a:t>
            </a:fld>
            <a:endParaRPr lang="it-IT"/>
          </a:p>
        </p:txBody>
      </p:sp>
      <p:sp>
        <p:nvSpPr>
          <p:cNvPr id="16" name="Segnaposto piè di pagina 15"/>
          <p:cNvSpPr>
            <a:spLocks noGrp="1"/>
          </p:cNvSpPr>
          <p:nvPr>
            <p:ph type="ftr" sz="quarter" idx="16"/>
          </p:nvPr>
        </p:nvSpPr>
        <p:spPr/>
        <p:txBody>
          <a:bodyPr/>
          <a:lstStyle/>
          <a:p>
            <a:endParaRPr lang="it-IT"/>
          </a:p>
        </p:txBody>
      </p:sp>
      <p:sp>
        <p:nvSpPr>
          <p:cNvPr id="17" name="Titolo 16"/>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fld id="{26954816-A048-4271-8B1A-D39805E7BB51}" type="datetimeFigureOut">
              <a:rPr lang="it-IT" smtClean="0"/>
              <a:t>02/03/2018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A0C307-F14F-4A5B-AA54-1D3B46E6A4AE}" type="slidenum">
              <a:rPr lang="it-IT" smtClean="0"/>
              <a:t>‹N›</a:t>
            </a:fld>
            <a:endParaRPr lang="it-IT"/>
          </a:p>
        </p:txBody>
      </p:sp>
      <p:sp>
        <p:nvSpPr>
          <p:cNvPr id="2" name="Tito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cxnSp>
        <p:nvCxnSpPr>
          <p:cNvPr id="7" name="Connettore 1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Segnaposto data 4"/>
          <p:cNvSpPr>
            <a:spLocks noGrp="1"/>
          </p:cNvSpPr>
          <p:nvPr>
            <p:ph type="dt" sz="half" idx="10"/>
          </p:nvPr>
        </p:nvSpPr>
        <p:spPr/>
        <p:txBody>
          <a:bodyPr/>
          <a:lstStyle/>
          <a:p>
            <a:fld id="{26954816-A048-4271-8B1A-D39805E7BB51}" type="datetimeFigureOut">
              <a:rPr lang="it-IT" smtClean="0"/>
              <a:t>02/03/2018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A0C307-F14F-4A5B-AA54-1D3B46E6A4AE}" type="slidenum">
              <a:rPr lang="it-IT" smtClean="0"/>
              <a:t>‹N›</a:t>
            </a:fld>
            <a:endParaRPr lang="it-IT"/>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11" name="Segnaposto contenuto 10"/>
          <p:cNvSpPr>
            <a:spLocks noGrp="1"/>
          </p:cNvSpPr>
          <p:nvPr>
            <p:ph sz="half" idx="1"/>
          </p:nvPr>
        </p:nvSpPr>
        <p:spPr>
          <a:xfrm>
            <a:off x="457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2"/>
          </p:nvPr>
        </p:nvSpPr>
        <p:spPr>
          <a:xfrm>
            <a:off x="4648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9" name="Segnaposto numero diapositiva 8"/>
          <p:cNvSpPr>
            <a:spLocks noGrp="1"/>
          </p:cNvSpPr>
          <p:nvPr>
            <p:ph type="sldNum" sz="quarter" idx="12"/>
          </p:nvPr>
        </p:nvSpPr>
        <p:spPr/>
        <p:txBody>
          <a:bodyPr/>
          <a:lstStyle/>
          <a:p>
            <a:fld id="{DAA0C307-F14F-4A5B-AA54-1D3B46E6A4AE}" type="slidenum">
              <a:rPr lang="it-IT" smtClean="0"/>
              <a:t>‹N›</a:t>
            </a:fld>
            <a:endParaRPr lang="it-IT"/>
          </a:p>
        </p:txBody>
      </p:sp>
      <p:sp>
        <p:nvSpPr>
          <p:cNvPr id="8" name="Segnaposto piè di pagina 7"/>
          <p:cNvSpPr>
            <a:spLocks noGrp="1"/>
          </p:cNvSpPr>
          <p:nvPr>
            <p:ph type="ftr" sz="quarter" idx="11"/>
          </p:nvPr>
        </p:nvSpPr>
        <p:spPr/>
        <p:txBody>
          <a:bodyPr/>
          <a:lstStyle/>
          <a:p>
            <a:endParaRPr lang="it-IT"/>
          </a:p>
        </p:txBody>
      </p:sp>
      <p:sp>
        <p:nvSpPr>
          <p:cNvPr id="7" name="Segnaposto data 6"/>
          <p:cNvSpPr>
            <a:spLocks noGrp="1"/>
          </p:cNvSpPr>
          <p:nvPr>
            <p:ph type="dt" sz="half" idx="10"/>
          </p:nvPr>
        </p:nvSpPr>
        <p:spPr/>
        <p:txBody>
          <a:bodyPr/>
          <a:lstStyle/>
          <a:p>
            <a:fld id="{26954816-A048-4271-8B1A-D39805E7BB51}" type="datetimeFigureOut">
              <a:rPr lang="it-IT" smtClean="0"/>
              <a:t>02/03/2018</a:t>
            </a:fld>
            <a:endParaRPr lang="it-IT"/>
          </a:p>
        </p:txBody>
      </p:sp>
      <p:sp>
        <p:nvSpPr>
          <p:cNvPr id="3" name="Segnaposto tes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32" name="Segnaposto contenuto 31"/>
          <p:cNvSpPr>
            <a:spLocks noGrp="1"/>
          </p:cNvSpPr>
          <p:nvPr>
            <p:ph sz="half" idx="2"/>
          </p:nvPr>
        </p:nvSpPr>
        <p:spPr>
          <a:xfrm>
            <a:off x="457200"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4" name="Segnaposto contenuto 33"/>
          <p:cNvSpPr>
            <a:spLocks noGrp="1"/>
          </p:cNvSpPr>
          <p:nvPr>
            <p:ph sz="quarter" idx="4"/>
          </p:nvPr>
        </p:nvSpPr>
        <p:spPr>
          <a:xfrm>
            <a:off x="4649788"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 name="Titolo 1"/>
          <p:cNvSpPr>
            <a:spLocks noGrp="1"/>
          </p:cNvSpPr>
          <p:nvPr>
            <p:ph type="title"/>
          </p:nvPr>
        </p:nvSpPr>
        <p:spPr>
          <a:xfrm>
            <a:off x="457200" y="155448"/>
            <a:ext cx="8229600" cy="1143000"/>
          </a:xfrm>
        </p:spPr>
        <p:txBody>
          <a:bodyPr anchor="b" anchorCtr="0"/>
          <a:lstStyle>
            <a:lvl1pPr>
              <a:defRPr/>
            </a:lvl1pPr>
          </a:lstStyle>
          <a:p>
            <a:r>
              <a:rPr kumimoji="0" lang="it-IT" smtClean="0"/>
              <a:t>Fare clic per modificare lo stile del titolo</a:t>
            </a:r>
            <a:endParaRPr kumimoji="0" lang="en-US"/>
          </a:p>
        </p:txBody>
      </p:sp>
      <p:sp>
        <p:nvSpPr>
          <p:cNvPr id="12" name="Segnaposto tes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cxnSp>
        <p:nvCxnSpPr>
          <p:cNvPr id="10" name="Connettore 1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26954816-A048-4271-8B1A-D39805E7BB51}" type="datetimeFigureOut">
              <a:rPr lang="it-IT" smtClean="0"/>
              <a:t>02/03/2018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AA0C307-F14F-4A5B-AA54-1D3B46E6A4AE}" type="slidenum">
              <a:rPr lang="it-IT" smtClean="0"/>
              <a:t>‹N›</a:t>
            </a:fld>
            <a:endParaRPr lang="it-IT"/>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6954816-A048-4271-8B1A-D39805E7BB51}" type="datetimeFigureOut">
              <a:rPr lang="it-IT" smtClean="0"/>
              <a:t>02/03/2018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AA0C307-F14F-4A5B-AA54-1D3B46E6A4AE}"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9" name="Segnaposto contenuto 28"/>
          <p:cNvSpPr>
            <a:spLocks noGrp="1"/>
          </p:cNvSpPr>
          <p:nvPr>
            <p:ph sz="quarter" idx="1"/>
          </p:nvPr>
        </p:nvSpPr>
        <p:spPr>
          <a:xfrm>
            <a:off x="457200" y="457200"/>
            <a:ext cx="6248400" cy="5715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 name="Segnaposto tes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31" name="Tito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8" name="Segnaposto data 7"/>
          <p:cNvSpPr>
            <a:spLocks noGrp="1"/>
          </p:cNvSpPr>
          <p:nvPr>
            <p:ph type="dt" sz="half" idx="14"/>
          </p:nvPr>
        </p:nvSpPr>
        <p:spPr/>
        <p:txBody>
          <a:bodyPr/>
          <a:lstStyle/>
          <a:p>
            <a:fld id="{26954816-A048-4271-8B1A-D39805E7BB51}" type="datetimeFigureOut">
              <a:rPr lang="it-IT" smtClean="0"/>
              <a:t>02/03/2018</a:t>
            </a:fld>
            <a:endParaRPr lang="it-IT"/>
          </a:p>
        </p:txBody>
      </p:sp>
      <p:sp>
        <p:nvSpPr>
          <p:cNvPr id="9" name="Segnaposto numero diapositiva 8"/>
          <p:cNvSpPr>
            <a:spLocks noGrp="1"/>
          </p:cNvSpPr>
          <p:nvPr>
            <p:ph type="sldNum" sz="quarter" idx="15"/>
          </p:nvPr>
        </p:nvSpPr>
        <p:spPr/>
        <p:txBody>
          <a:bodyPr/>
          <a:lstStyle/>
          <a:p>
            <a:fld id="{DAA0C307-F14F-4A5B-AA54-1D3B46E6A4AE}" type="slidenum">
              <a:rPr lang="it-IT" smtClean="0"/>
              <a:t>‹N›</a:t>
            </a:fld>
            <a:endParaRPr lang="it-IT"/>
          </a:p>
        </p:txBody>
      </p:sp>
      <p:sp>
        <p:nvSpPr>
          <p:cNvPr id="10" name="Segnaposto piè di pagina 9"/>
          <p:cNvSpPr>
            <a:spLocks noGrp="1"/>
          </p:cNvSpPr>
          <p:nvPr>
            <p:ph type="ftr" sz="quarter" idx="16"/>
          </p:nvPr>
        </p:nvSpPr>
        <p:spPr/>
        <p:txBody>
          <a:bodyPr/>
          <a:lstStyle/>
          <a:p>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it-IT" smtClean="0"/>
              <a:t>Fare clic sull'icona per inserire un'immagine</a:t>
            </a:r>
            <a:endParaRPr kumimoji="0" lang="en-US"/>
          </a:p>
        </p:txBody>
      </p:sp>
      <p:sp>
        <p:nvSpPr>
          <p:cNvPr id="4" name="Segnaposto tes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8" name="Segnaposto data 7"/>
          <p:cNvSpPr>
            <a:spLocks noGrp="1"/>
          </p:cNvSpPr>
          <p:nvPr>
            <p:ph type="dt" sz="half" idx="10"/>
          </p:nvPr>
        </p:nvSpPr>
        <p:spPr/>
        <p:txBody>
          <a:bodyPr/>
          <a:lstStyle/>
          <a:p>
            <a:fld id="{26954816-A048-4271-8B1A-D39805E7BB51}" type="datetimeFigureOut">
              <a:rPr lang="it-IT" smtClean="0"/>
              <a:t>02/03/2018</a:t>
            </a:fld>
            <a:endParaRPr lang="it-IT"/>
          </a:p>
        </p:txBody>
      </p:sp>
      <p:sp>
        <p:nvSpPr>
          <p:cNvPr id="9" name="Segnaposto numero diapositiva 8"/>
          <p:cNvSpPr>
            <a:spLocks noGrp="1"/>
          </p:cNvSpPr>
          <p:nvPr>
            <p:ph type="sldNum" sz="quarter" idx="11"/>
          </p:nvPr>
        </p:nvSpPr>
        <p:spPr/>
        <p:txBody>
          <a:bodyPr/>
          <a:lstStyle/>
          <a:p>
            <a:fld id="{DAA0C307-F14F-4A5B-AA54-1D3B46E6A4AE}" type="slidenum">
              <a:rPr lang="it-IT" smtClean="0"/>
              <a:t>‹N›</a:t>
            </a:fld>
            <a:endParaRPr lang="it-IT"/>
          </a:p>
        </p:txBody>
      </p:sp>
      <p:sp>
        <p:nvSpPr>
          <p:cNvPr id="10" name="Segnaposto piè di pagina 9"/>
          <p:cNvSpPr>
            <a:spLocks noGrp="1"/>
          </p:cNvSpPr>
          <p:nvPr>
            <p:ph type="ftr" sz="quarter" idx="12"/>
          </p:nvPr>
        </p:nvSpPr>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egnaposto tes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6954816-A048-4271-8B1A-D39805E7BB51}" type="datetimeFigureOut">
              <a:rPr lang="it-IT" smtClean="0"/>
              <a:t>02/03/2018</a:t>
            </a:fld>
            <a:endParaRPr lang="it-IT"/>
          </a:p>
        </p:txBody>
      </p:sp>
      <p:sp>
        <p:nvSpPr>
          <p:cNvPr id="10" name="Segnaposto piè di pa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it-IT"/>
          </a:p>
        </p:txBody>
      </p:sp>
      <p:sp>
        <p:nvSpPr>
          <p:cNvPr id="22" name="Segnaposto numero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AA0C307-F14F-4A5B-AA54-1D3B46E6A4AE}" type="slidenum">
              <a:rPr lang="it-IT" smtClean="0"/>
              <a:t>‹N›</a:t>
            </a:fld>
            <a:endParaRPr lang="it-IT"/>
          </a:p>
        </p:txBody>
      </p:sp>
      <p:sp>
        <p:nvSpPr>
          <p:cNvPr id="5" name="Segnaposto tito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it-IT" smtClean="0"/>
              <a:t>Fare clic per modificare lo stile del titolo</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ttotitolo 6"/>
          <p:cNvSpPr>
            <a:spLocks noGrp="1"/>
          </p:cNvSpPr>
          <p:nvPr>
            <p:ph type="subTitle" idx="1"/>
          </p:nvPr>
        </p:nvSpPr>
        <p:spPr/>
        <p:txBody>
          <a:bodyPr/>
          <a:lstStyle/>
          <a:p>
            <a:r>
              <a:rPr lang="it-IT" dirty="0" smtClean="0"/>
              <a:t>Lezione II</a:t>
            </a:r>
          </a:p>
          <a:p>
            <a:r>
              <a:rPr lang="it-IT" dirty="0" smtClean="0"/>
              <a:t>La funzione della pena.</a:t>
            </a:r>
          </a:p>
          <a:p>
            <a:r>
              <a:rPr lang="it-IT" dirty="0" smtClean="0"/>
              <a:t>La teoria della retribuzione</a:t>
            </a:r>
            <a:endParaRPr lang="it-IT" dirty="0"/>
          </a:p>
        </p:txBody>
      </p:sp>
      <p:sp>
        <p:nvSpPr>
          <p:cNvPr id="6" name="Titolo 5"/>
          <p:cNvSpPr>
            <a:spLocks noGrp="1"/>
          </p:cNvSpPr>
          <p:nvPr>
            <p:ph type="ctrTitle"/>
          </p:nvPr>
        </p:nvSpPr>
        <p:spPr/>
        <p:txBody>
          <a:bodyPr/>
          <a:lstStyle/>
          <a:p>
            <a:r>
              <a:rPr lang="it-IT" dirty="0" smtClean="0"/>
              <a:t>DIRITTO PENALE- ANNO ACCADEMICO 2017-2018</a:t>
            </a:r>
            <a:endParaRPr lang="it-IT" dirty="0"/>
          </a:p>
        </p:txBody>
      </p:sp>
    </p:spTree>
    <p:extLst>
      <p:ext uri="{BB962C8B-B14F-4D97-AF65-F5344CB8AC3E}">
        <p14:creationId xmlns:p14="http://schemas.microsoft.com/office/powerpoint/2010/main" val="419375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smtClean="0"/>
              <a:t>«Anche quando la società civile si dissolvesse col consenso di tutti i suoi membri (se per esempio un popolo abitante su un’isola si decidesse  a separarsi  e a disperdersi per tutto il mondo), </a:t>
            </a:r>
            <a:r>
              <a:rPr lang="it-IT" dirty="0" smtClean="0">
                <a:solidFill>
                  <a:srgbClr val="FFFF00"/>
                </a:solidFill>
              </a:rPr>
              <a:t>l’ultimo assassino che si trovasse in prigione dovrebbe prima venir giustiziato, affinché ciascuno porti la pena della sua condotta e il sangue versato non ricada sul popolo che non ha reclamato quella punizione: perché questo popolo potrebbe allora venir considerato come complice di questa violazione pubblica della giustizia</a:t>
            </a:r>
            <a:r>
              <a:rPr lang="it-IT" dirty="0" smtClean="0"/>
              <a:t>». </a:t>
            </a:r>
            <a:endParaRPr lang="it-IT" dirty="0"/>
          </a:p>
        </p:txBody>
      </p:sp>
      <p:sp>
        <p:nvSpPr>
          <p:cNvPr id="3" name="Titolo 2"/>
          <p:cNvSpPr>
            <a:spLocks noGrp="1"/>
          </p:cNvSpPr>
          <p:nvPr>
            <p:ph type="title"/>
          </p:nvPr>
        </p:nvSpPr>
        <p:spPr/>
        <p:txBody>
          <a:bodyPr/>
          <a:lstStyle/>
          <a:p>
            <a:r>
              <a:rPr lang="it-IT" dirty="0" smtClean="0"/>
              <a:t>Kant – La Metafisica dei Costumi</a:t>
            </a:r>
            <a:endParaRPr lang="it-IT" dirty="0"/>
          </a:p>
        </p:txBody>
      </p:sp>
    </p:spTree>
    <p:extLst>
      <p:ext uri="{BB962C8B-B14F-4D97-AF65-F5344CB8AC3E}">
        <p14:creationId xmlns:p14="http://schemas.microsoft.com/office/powerpoint/2010/main" val="34065104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smtClean="0"/>
              <a:t>«Invece, il marchese </a:t>
            </a:r>
            <a:r>
              <a:rPr lang="it-IT" dirty="0" smtClean="0">
                <a:solidFill>
                  <a:srgbClr val="FFFF00"/>
                </a:solidFill>
              </a:rPr>
              <a:t>Beccaria</a:t>
            </a:r>
            <a:r>
              <a:rPr lang="it-IT" dirty="0" smtClean="0"/>
              <a:t>, per un affettato sentimentalismo umanitario …, </a:t>
            </a:r>
            <a:r>
              <a:rPr lang="it-IT" dirty="0" smtClean="0">
                <a:solidFill>
                  <a:srgbClr val="FFFF00"/>
                </a:solidFill>
              </a:rPr>
              <a:t>sostiene di contro a ciò l’illegalità di ogni pena di morte</a:t>
            </a:r>
            <a:r>
              <a:rPr lang="it-IT" dirty="0" smtClean="0"/>
              <a:t>: essa infatti non potrebbe essere contenuta nel contratto civile originario, perché allora ogni individuo del popolo avrebbe dovuto acconsentire a perdere la vita nel caso ch’egli avesse a uccidere un altro (nel popolo); ora, questo consenso sarebbe impossibile perché nessuno può disporre della propria vita. </a:t>
            </a:r>
            <a:r>
              <a:rPr lang="it-IT" dirty="0" smtClean="0">
                <a:solidFill>
                  <a:srgbClr val="FFFF00"/>
                </a:solidFill>
              </a:rPr>
              <a:t>Tutto ciò, però, non è che sofisma e snaturamento del diritto</a:t>
            </a:r>
            <a:r>
              <a:rPr lang="it-IT" dirty="0" smtClean="0"/>
              <a:t>».</a:t>
            </a:r>
            <a:endParaRPr lang="it-IT" dirty="0"/>
          </a:p>
        </p:txBody>
      </p:sp>
      <p:sp>
        <p:nvSpPr>
          <p:cNvPr id="3" name="Titolo 2"/>
          <p:cNvSpPr>
            <a:spLocks noGrp="1"/>
          </p:cNvSpPr>
          <p:nvPr>
            <p:ph type="title"/>
          </p:nvPr>
        </p:nvSpPr>
        <p:spPr/>
        <p:txBody>
          <a:bodyPr/>
          <a:lstStyle/>
          <a:p>
            <a:r>
              <a:rPr lang="it-IT" dirty="0" smtClean="0"/>
              <a:t>Kant – La Metafisica dei Costumi</a:t>
            </a:r>
            <a:endParaRPr lang="it-IT" dirty="0"/>
          </a:p>
        </p:txBody>
      </p:sp>
    </p:spTree>
    <p:extLst>
      <p:ext uri="{BB962C8B-B14F-4D97-AF65-F5344CB8AC3E}">
        <p14:creationId xmlns:p14="http://schemas.microsoft.com/office/powerpoint/2010/main" val="1495952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ctr"/>
            <a:r>
              <a:rPr lang="it-IT" sz="3200" dirty="0" smtClean="0"/>
              <a:t>«</a:t>
            </a:r>
            <a:r>
              <a:rPr lang="it-IT" sz="3200" i="1" dirty="0" smtClean="0"/>
              <a:t>Lo spirito luminoso di Kant, nella formulazione della teoria della pena, sembra oscurato da visioni depressive»</a:t>
            </a:r>
          </a:p>
          <a:p>
            <a:endParaRPr lang="it-IT" i="1" dirty="0"/>
          </a:p>
          <a:p>
            <a:r>
              <a:rPr lang="it-IT" dirty="0" smtClean="0"/>
              <a:t>Ulrich </a:t>
            </a:r>
            <a:r>
              <a:rPr lang="it-IT" dirty="0" err="1" smtClean="0"/>
              <a:t>Klug</a:t>
            </a:r>
            <a:r>
              <a:rPr lang="it-IT" dirty="0" smtClean="0"/>
              <a:t> - 1981</a:t>
            </a:r>
            <a:endParaRPr lang="it-IT" dirty="0"/>
          </a:p>
        </p:txBody>
      </p:sp>
      <p:sp>
        <p:nvSpPr>
          <p:cNvPr id="3" name="Titolo 2"/>
          <p:cNvSpPr>
            <a:spLocks noGrp="1"/>
          </p:cNvSpPr>
          <p:nvPr>
            <p:ph type="title"/>
          </p:nvPr>
        </p:nvSpPr>
        <p:spPr>
          <a:xfrm>
            <a:off x="395536" y="404664"/>
            <a:ext cx="8229600" cy="1008112"/>
          </a:xfrm>
        </p:spPr>
        <p:txBody>
          <a:bodyPr>
            <a:normAutofit fontScale="90000"/>
          </a:bodyPr>
          <a:lstStyle/>
          <a:p>
            <a:r>
              <a:rPr lang="it-IT" dirty="0"/>
              <a:t/>
            </a:r>
            <a:br>
              <a:rPr lang="it-IT" dirty="0"/>
            </a:br>
            <a:endParaRPr lang="it-IT" dirty="0"/>
          </a:p>
        </p:txBody>
      </p:sp>
    </p:spTree>
    <p:extLst>
      <p:ext uri="{BB962C8B-B14F-4D97-AF65-F5344CB8AC3E}">
        <p14:creationId xmlns:p14="http://schemas.microsoft.com/office/powerpoint/2010/main" val="2860657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524000"/>
            <a:ext cx="4834880" cy="4572000"/>
          </a:xfrm>
        </p:spPr>
        <p:txBody>
          <a:bodyPr>
            <a:normAutofit lnSpcReduction="10000"/>
          </a:bodyPr>
          <a:lstStyle/>
          <a:p>
            <a:r>
              <a:rPr lang="it-IT" dirty="0" err="1" smtClean="0"/>
              <a:t>Hegel</a:t>
            </a:r>
            <a:r>
              <a:rPr lang="it-IT" dirty="0" smtClean="0"/>
              <a:t>, come Kant, è un teorico della retribuzione</a:t>
            </a:r>
          </a:p>
          <a:p>
            <a:r>
              <a:rPr lang="it-IT" dirty="0" smtClean="0"/>
              <a:t>Famosa è la sua definizione della pena come «</a:t>
            </a:r>
            <a:r>
              <a:rPr lang="it-IT" dirty="0" smtClean="0">
                <a:solidFill>
                  <a:srgbClr val="FFFF00"/>
                </a:solidFill>
              </a:rPr>
              <a:t>negazione di una negazione</a:t>
            </a:r>
            <a:r>
              <a:rPr lang="it-IT" dirty="0" smtClean="0"/>
              <a:t>», o «lesione di una lesione», che ci proviene non dalla sua opera fondamentale </a:t>
            </a:r>
            <a:r>
              <a:rPr lang="it-IT" i="1" dirty="0" smtClean="0"/>
              <a:t>Lineamenti di </a:t>
            </a:r>
            <a:r>
              <a:rPr lang="it-IT" i="1" dirty="0" smtClean="0"/>
              <a:t>filosofia </a:t>
            </a:r>
            <a:r>
              <a:rPr lang="it-IT" i="1" dirty="0" smtClean="0"/>
              <a:t>del diritto </a:t>
            </a:r>
            <a:r>
              <a:rPr lang="it-IT" dirty="0" smtClean="0"/>
              <a:t>(1821), ma dalle </a:t>
            </a:r>
            <a:r>
              <a:rPr lang="it-IT" i="1" dirty="0" smtClean="0"/>
              <a:t>Aggiunte alle lezioni di </a:t>
            </a:r>
            <a:r>
              <a:rPr lang="it-IT" i="1" dirty="0" err="1" smtClean="0"/>
              <a:t>Hegel</a:t>
            </a:r>
            <a:r>
              <a:rPr lang="it-IT" i="1" dirty="0" smtClean="0"/>
              <a:t> </a:t>
            </a:r>
            <a:r>
              <a:rPr lang="it-IT" dirty="0" smtClean="0"/>
              <a:t>, del suo allievo Eduard </a:t>
            </a:r>
            <a:r>
              <a:rPr lang="it-IT" dirty="0" err="1" smtClean="0"/>
              <a:t>Gans</a:t>
            </a:r>
            <a:r>
              <a:rPr lang="it-IT" dirty="0" smtClean="0"/>
              <a:t>.</a:t>
            </a:r>
            <a:endParaRPr lang="it-IT" dirty="0"/>
          </a:p>
        </p:txBody>
      </p:sp>
      <p:sp>
        <p:nvSpPr>
          <p:cNvPr id="3" name="Titolo 2"/>
          <p:cNvSpPr>
            <a:spLocks noGrp="1"/>
          </p:cNvSpPr>
          <p:nvPr>
            <p:ph type="title"/>
          </p:nvPr>
        </p:nvSpPr>
        <p:spPr/>
        <p:txBody>
          <a:bodyPr>
            <a:normAutofit fontScale="90000"/>
          </a:bodyPr>
          <a:lstStyle/>
          <a:p>
            <a:r>
              <a:rPr lang="it-IT" dirty="0" smtClean="0"/>
              <a:t>Georg Wilhelm </a:t>
            </a:r>
            <a:r>
              <a:rPr lang="it-IT" dirty="0" err="1" smtClean="0"/>
              <a:t>Friederich</a:t>
            </a:r>
            <a:r>
              <a:rPr lang="it-IT" dirty="0" smtClean="0"/>
              <a:t> HEGEL</a:t>
            </a:r>
            <a:br>
              <a:rPr lang="it-IT" dirty="0" smtClean="0"/>
            </a:br>
            <a:r>
              <a:rPr lang="it-IT" dirty="0" smtClean="0"/>
              <a:t>(1770 – 1831)</a:t>
            </a:r>
            <a:endParaRPr lang="it-IT" dirty="0"/>
          </a:p>
        </p:txBody>
      </p:sp>
      <p:pic>
        <p:nvPicPr>
          <p:cNvPr id="1026" name="Picture 2" descr="Risultati immagin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1484784"/>
            <a:ext cx="3729236" cy="453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20305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algn="ctr"/>
            <a:r>
              <a:rPr lang="it-IT" sz="3200" dirty="0" smtClean="0"/>
              <a:t>Il delitto nega il diritto</a:t>
            </a:r>
          </a:p>
          <a:p>
            <a:pPr algn="ctr"/>
            <a:r>
              <a:rPr lang="it-IT" sz="3200" dirty="0" smtClean="0"/>
              <a:t>La pena nega il delitto</a:t>
            </a:r>
          </a:p>
          <a:p>
            <a:pPr algn="ctr"/>
            <a:r>
              <a:rPr lang="it-IT" sz="3200" dirty="0" smtClean="0"/>
              <a:t>La pena ricostituisce il diritto</a:t>
            </a:r>
          </a:p>
          <a:p>
            <a:pPr algn="ctr"/>
            <a:endParaRPr lang="it-IT" sz="3200" dirty="0"/>
          </a:p>
          <a:p>
            <a:pPr algn="just"/>
            <a:r>
              <a:rPr lang="it-IT" sz="2800" dirty="0" smtClean="0"/>
              <a:t>Il delitto non è una negazione (lesione) di un interesse particolare (vita, proprietà) ma del diritto in sé, che è dello Stato – divinizzato da </a:t>
            </a:r>
            <a:r>
              <a:rPr lang="it-IT" sz="2800" dirty="0" err="1" smtClean="0"/>
              <a:t>Hegel</a:t>
            </a:r>
            <a:endParaRPr lang="it-IT" sz="2800" dirty="0" smtClean="0"/>
          </a:p>
          <a:p>
            <a:pPr algn="just"/>
            <a:r>
              <a:rPr lang="it-IT" sz="2800" dirty="0" smtClean="0"/>
              <a:t>Ogni delitto è un delitto di lesa maestà</a:t>
            </a:r>
            <a:endParaRPr lang="it-IT" sz="2800" dirty="0"/>
          </a:p>
        </p:txBody>
      </p:sp>
      <p:sp>
        <p:nvSpPr>
          <p:cNvPr id="3" name="Titolo 2"/>
          <p:cNvSpPr>
            <a:spLocks noGrp="1"/>
          </p:cNvSpPr>
          <p:nvPr>
            <p:ph type="title"/>
          </p:nvPr>
        </p:nvSpPr>
        <p:spPr/>
        <p:txBody>
          <a:bodyPr/>
          <a:lstStyle/>
          <a:p>
            <a:r>
              <a:rPr lang="it-IT" dirty="0" err="1" smtClean="0"/>
              <a:t>Hegel</a:t>
            </a:r>
            <a:r>
              <a:rPr lang="it-IT" dirty="0" smtClean="0"/>
              <a:t> – la retribuzione</a:t>
            </a:r>
            <a:endParaRPr lang="it-IT" dirty="0"/>
          </a:p>
        </p:txBody>
      </p:sp>
    </p:spTree>
    <p:extLst>
      <p:ext uri="{BB962C8B-B14F-4D97-AF65-F5344CB8AC3E}">
        <p14:creationId xmlns:p14="http://schemas.microsoft.com/office/powerpoint/2010/main" val="2443256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524000"/>
            <a:ext cx="8229600" cy="5145360"/>
          </a:xfrm>
        </p:spPr>
        <p:txBody>
          <a:bodyPr>
            <a:normAutofit fontScale="62500" lnSpcReduction="20000"/>
          </a:bodyPr>
          <a:lstStyle/>
          <a:p>
            <a:r>
              <a:rPr lang="it-IT" i="1" dirty="0"/>
              <a:t>“Lo Stato (…) è il razionale in sé e per sé. Questa unità sostanziale è assoluto immobile fine in sé stesso, nel quale la libertà perviene al suo supremo diritto, così come questo fine ultimo ha il supremo diritto di fronte agli individui, il cui supremo dovere è d’essere membri dello Stato</a:t>
            </a:r>
            <a:r>
              <a:rPr lang="it-IT" dirty="0"/>
              <a:t>”</a:t>
            </a:r>
            <a:r>
              <a:rPr lang="it-IT" i="1" dirty="0"/>
              <a:t> </a:t>
            </a:r>
            <a:r>
              <a:rPr lang="it-IT" dirty="0"/>
              <a:t>(Georg Wilhelm Friedrich </a:t>
            </a:r>
            <a:r>
              <a:rPr lang="it-IT" dirty="0" err="1"/>
              <a:t>Hegel</a:t>
            </a:r>
            <a:r>
              <a:rPr lang="it-IT" dirty="0"/>
              <a:t>, </a:t>
            </a:r>
            <a:r>
              <a:rPr lang="it-IT" i="1" dirty="0"/>
              <a:t>Lineamenti di filosofia del diritto</a:t>
            </a:r>
            <a:r>
              <a:rPr lang="it-IT" dirty="0"/>
              <a:t>, Laterza, 1987, pag. 195, §258). E ancora: </a:t>
            </a:r>
            <a:r>
              <a:rPr lang="it-IT" i="1" dirty="0"/>
              <a:t>“Lo Stato è l'ingresso di Dio nel mondo</a:t>
            </a:r>
            <a:r>
              <a:rPr lang="it-IT" dirty="0"/>
              <a:t> </a:t>
            </a:r>
            <a:r>
              <a:rPr lang="it-IT" i="1" dirty="0"/>
              <a:t>; il suo fondamento è la potenza della ragione che si realizza come volontà. Nell' idea dello Stato, non devono tenersi presenti Stati particolari; anzi si deve considerare per sé l' idea, questo Dio reale”</a:t>
            </a:r>
            <a:r>
              <a:rPr lang="it-IT" dirty="0"/>
              <a:t> (par. 258, aggiunta).</a:t>
            </a:r>
          </a:p>
          <a:p>
            <a:r>
              <a:rPr lang="it-IT" dirty="0"/>
              <a:t>Lo Stato, sintesi di un processo dove la famiglia è la tesi e la società civile l’antitesi, è “</a:t>
            </a:r>
            <a:r>
              <a:rPr lang="it-IT" i="1" dirty="0"/>
              <a:t>la realtà dell’idea etica</a:t>
            </a:r>
            <a:r>
              <a:rPr lang="it-IT" dirty="0"/>
              <a:t>”, nella quale l’intera etica si riassume e si realizza. Lo </a:t>
            </a:r>
            <a:r>
              <a:rPr lang="it-IT" i="1" dirty="0"/>
              <a:t>Stato etico</a:t>
            </a:r>
            <a:r>
              <a:rPr lang="it-IT" dirty="0"/>
              <a:t> non è somma delle volontà individuali, non nasce dal contratto sociale, come sosteneva la tradizione illuministica, proprio perché non prende la sua forza, il suo potere, dai singoli, ma viene prima, e sta sopra, di essi.</a:t>
            </a:r>
          </a:p>
          <a:p>
            <a:r>
              <a:rPr lang="it-IT" dirty="0"/>
              <a:t>Proprio per questo, lo Stato è </a:t>
            </a:r>
            <a:r>
              <a:rPr lang="it-IT" i="1" dirty="0"/>
              <a:t>giusto</a:t>
            </a:r>
            <a:r>
              <a:rPr lang="it-IT" dirty="0"/>
              <a:t>, per definizione, e non è soggetto al diritto, ma al contrario del diritto è l’unica fonte legittima e possibile. </a:t>
            </a:r>
            <a:r>
              <a:rPr lang="it-IT" dirty="0" err="1"/>
              <a:t>Hegel</a:t>
            </a:r>
            <a:r>
              <a:rPr lang="it-IT" dirty="0"/>
              <a:t> rigetta sia il contrattualismo (secondo cui il diritto è una convenzione che nasce dall’accordo dei consociati) che il giusnaturalismo (secondo cui le basi del diritto esistono in natura, prima di essere codificate da qualsiasi Stato), ma è fondamentalmente un </a:t>
            </a:r>
            <a:r>
              <a:rPr lang="it-IT" dirty="0" err="1"/>
              <a:t>gius</a:t>
            </a:r>
            <a:r>
              <a:rPr lang="it-IT" dirty="0"/>
              <a:t>-positivista; il diritto non esiste in natura prima dello Stato: è lo Stato che lo crea. E il diritto positivo creato da un determinato Stato, in un determinato momento, è giusto per definizione. Anzi, è l’unica forma di giustizia possibile.</a:t>
            </a:r>
          </a:p>
          <a:p>
            <a:endParaRPr lang="it-IT" dirty="0"/>
          </a:p>
        </p:txBody>
      </p:sp>
      <p:sp>
        <p:nvSpPr>
          <p:cNvPr id="3" name="Titolo 2"/>
          <p:cNvSpPr>
            <a:spLocks noGrp="1"/>
          </p:cNvSpPr>
          <p:nvPr>
            <p:ph type="title"/>
          </p:nvPr>
        </p:nvSpPr>
        <p:spPr/>
        <p:txBody>
          <a:bodyPr>
            <a:normAutofit fontScale="90000"/>
          </a:bodyPr>
          <a:lstStyle/>
          <a:p>
            <a:r>
              <a:rPr lang="it-IT" dirty="0" smtClean="0"/>
              <a:t>HEGEL  - LA CONCEZIONE DI STATO</a:t>
            </a:r>
            <a:endParaRPr lang="it-IT" dirty="0"/>
          </a:p>
        </p:txBody>
      </p:sp>
    </p:spTree>
    <p:extLst>
      <p:ext uri="{BB962C8B-B14F-4D97-AF65-F5344CB8AC3E}">
        <p14:creationId xmlns:p14="http://schemas.microsoft.com/office/powerpoint/2010/main" val="24236663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r>
              <a:rPr lang="it-IT" dirty="0" smtClean="0"/>
              <a:t>Ne discende, naturalmente, che la commisurazione della pena secondo la legge del taglione, prevista da Kant, viene rivisitata, secondo il concetto dell’ «identica qualità di lesione», o «identità del concetto».</a:t>
            </a:r>
          </a:p>
          <a:p>
            <a:r>
              <a:rPr lang="it-IT" dirty="0" smtClean="0"/>
              <a:t>Ne discende altresì che il reo deve sentirsi nobilitato, riconosciuto nel suo valore di uomo, dal subire (e persino dall’accettare) la punizione, che ricostituisce l’armonia del diritto. </a:t>
            </a:r>
          </a:p>
          <a:p>
            <a:r>
              <a:rPr lang="it-IT" dirty="0" smtClean="0"/>
              <a:t>«</a:t>
            </a:r>
            <a:r>
              <a:rPr lang="it-IT" i="1" dirty="0" smtClean="0"/>
              <a:t>Le diverse considerazioni che attengono alla pena come apparenza … presuppongono la fondazione che il punire sia giusto in sé e per sé. In questa discussione importa unicamente che il delitto, e non inteso come la produzione di un male, bensì come lesione del diritto come diritto, dev’esser tolto</a:t>
            </a:r>
            <a:r>
              <a:rPr lang="it-IT" dirty="0" smtClean="0"/>
              <a:t>»</a:t>
            </a:r>
            <a:endParaRPr lang="it-IT" dirty="0"/>
          </a:p>
        </p:txBody>
      </p:sp>
      <p:sp>
        <p:nvSpPr>
          <p:cNvPr id="3" name="Titolo 2"/>
          <p:cNvSpPr>
            <a:spLocks noGrp="1"/>
          </p:cNvSpPr>
          <p:nvPr>
            <p:ph type="title"/>
          </p:nvPr>
        </p:nvSpPr>
        <p:spPr/>
        <p:txBody>
          <a:bodyPr>
            <a:normAutofit fontScale="90000"/>
          </a:bodyPr>
          <a:lstStyle/>
          <a:p>
            <a:r>
              <a:rPr lang="it-IT" dirty="0" err="1" smtClean="0"/>
              <a:t>Hegel</a:t>
            </a:r>
            <a:r>
              <a:rPr lang="it-IT" dirty="0" smtClean="0"/>
              <a:t> – Lineamenti di Filosofia del diritto</a:t>
            </a:r>
            <a:endParaRPr lang="it-IT" dirty="0"/>
          </a:p>
        </p:txBody>
      </p:sp>
    </p:spTree>
    <p:extLst>
      <p:ext uri="{BB962C8B-B14F-4D97-AF65-F5344CB8AC3E}">
        <p14:creationId xmlns:p14="http://schemas.microsoft.com/office/powerpoint/2010/main" val="33099352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524000"/>
            <a:ext cx="8229600" cy="4929336"/>
          </a:xfrm>
        </p:spPr>
        <p:txBody>
          <a:bodyPr>
            <a:normAutofit fontScale="92500" lnSpcReduction="10000"/>
          </a:bodyPr>
          <a:lstStyle/>
          <a:p>
            <a:r>
              <a:rPr lang="it-IT" dirty="0" smtClean="0"/>
              <a:t>«La lesione che ricade sul delinquente, è non soltanto giusta </a:t>
            </a:r>
            <a:r>
              <a:rPr lang="it-IT" i="1" dirty="0" smtClean="0"/>
              <a:t>in sé …; </a:t>
            </a:r>
            <a:r>
              <a:rPr lang="it-IT" dirty="0" smtClean="0"/>
              <a:t>bensì essa è anche </a:t>
            </a:r>
            <a:r>
              <a:rPr lang="it-IT" i="1" dirty="0" smtClean="0"/>
              <a:t>un diritto posto nel delinquente stesso</a:t>
            </a:r>
            <a:r>
              <a:rPr lang="it-IT" dirty="0"/>
              <a:t> </a:t>
            </a:r>
            <a:r>
              <a:rPr lang="it-IT" dirty="0" smtClean="0"/>
              <a:t>…» che vi «viene onorato come essere razionale»</a:t>
            </a:r>
          </a:p>
          <a:p>
            <a:r>
              <a:rPr lang="it-IT" dirty="0" smtClean="0"/>
              <a:t>«Come si sa, Beccaria ha negato allo Stato il diritto alla pena di morte, sul fondamento che non si possa presumere che nel contratto sociale sia contenuto il consenso degli individui a lasciarsi uccidere, anzi si debba assumere il contrario. Ma lo Stato in genere, non è un contratto, né la sua essenza sostanziale è la protezione e l’assicurazione della vita e della proprietà degli individui … anzi, esso è l’entità superiore, la quale anche avanza la pretesa su questa vita e proprietà ed esige il sacrificio della medesima».</a:t>
            </a:r>
          </a:p>
          <a:p>
            <a:endParaRPr lang="it-IT" dirty="0"/>
          </a:p>
        </p:txBody>
      </p:sp>
      <p:sp>
        <p:nvSpPr>
          <p:cNvPr id="3" name="Titolo 2"/>
          <p:cNvSpPr>
            <a:spLocks noGrp="1"/>
          </p:cNvSpPr>
          <p:nvPr>
            <p:ph type="title"/>
          </p:nvPr>
        </p:nvSpPr>
        <p:spPr/>
        <p:txBody>
          <a:bodyPr/>
          <a:lstStyle/>
          <a:p>
            <a:r>
              <a:rPr lang="it-IT" dirty="0" err="1" smtClean="0"/>
              <a:t>Hegel</a:t>
            </a:r>
            <a:r>
              <a:rPr lang="it-IT" dirty="0" smtClean="0"/>
              <a:t> – Lineamenti Filosofia Diritto</a:t>
            </a:r>
            <a:endParaRPr lang="it-IT" dirty="0"/>
          </a:p>
        </p:txBody>
      </p:sp>
    </p:spTree>
    <p:extLst>
      <p:ext uri="{BB962C8B-B14F-4D97-AF65-F5344CB8AC3E}">
        <p14:creationId xmlns:p14="http://schemas.microsoft.com/office/powerpoint/2010/main" val="13487682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r>
              <a:rPr lang="it-IT" dirty="0" smtClean="0"/>
              <a:t>Il Male deve essere retribuito con il Male</a:t>
            </a:r>
          </a:p>
          <a:p>
            <a:endParaRPr lang="it-IT" dirty="0"/>
          </a:p>
          <a:p>
            <a:r>
              <a:rPr lang="it-IT" dirty="0" smtClean="0"/>
              <a:t>Ma cosa è il Male?</a:t>
            </a:r>
          </a:p>
          <a:p>
            <a:endParaRPr lang="it-IT" dirty="0"/>
          </a:p>
          <a:p>
            <a:r>
              <a:rPr lang="it-IT" dirty="0" smtClean="0"/>
              <a:t>Dipende dalle Prospettive: cioè dai punti di vista</a:t>
            </a:r>
          </a:p>
          <a:p>
            <a:endParaRPr lang="it-IT" dirty="0"/>
          </a:p>
          <a:p>
            <a:r>
              <a:rPr lang="it-IT" dirty="0" smtClean="0"/>
              <a:t>Cioè dipende da chi decide: nel caso del diritto penale,</a:t>
            </a:r>
          </a:p>
          <a:p>
            <a:r>
              <a:rPr lang="it-IT" dirty="0" smtClean="0"/>
              <a:t>LO STATO DECIDE CIO’ CHE E’ BENE E CIO’ CHE E’ MALE</a:t>
            </a:r>
          </a:p>
          <a:p>
            <a:r>
              <a:rPr lang="it-IT" dirty="0" smtClean="0"/>
              <a:t>Per cui: il modello retributivo finisce con il servire il dittatore di turno. Finisce con il confermare l’autorità dello Stato (qualsiasi Stato).</a:t>
            </a:r>
            <a:endParaRPr lang="it-IT" dirty="0"/>
          </a:p>
        </p:txBody>
      </p:sp>
      <p:sp>
        <p:nvSpPr>
          <p:cNvPr id="3" name="Titolo 2"/>
          <p:cNvSpPr>
            <a:spLocks noGrp="1"/>
          </p:cNvSpPr>
          <p:nvPr>
            <p:ph type="title"/>
          </p:nvPr>
        </p:nvSpPr>
        <p:spPr/>
        <p:txBody>
          <a:bodyPr/>
          <a:lstStyle/>
          <a:p>
            <a:r>
              <a:rPr lang="it-IT" dirty="0" smtClean="0"/>
              <a:t>Critiche alla retribuzione - I</a:t>
            </a:r>
            <a:endParaRPr lang="it-IT" dirty="0"/>
          </a:p>
        </p:txBody>
      </p:sp>
    </p:spTree>
    <p:extLst>
      <p:ext uri="{BB962C8B-B14F-4D97-AF65-F5344CB8AC3E}">
        <p14:creationId xmlns:p14="http://schemas.microsoft.com/office/powerpoint/2010/main" val="3986584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r>
              <a:rPr lang="it-IT" dirty="0" smtClean="0"/>
              <a:t>Il modello di pensiero morale sottostante è un modello Nibelungico.</a:t>
            </a:r>
          </a:p>
          <a:p>
            <a:endParaRPr lang="it-IT" dirty="0"/>
          </a:p>
          <a:p>
            <a:r>
              <a:rPr lang="it-IT" dirty="0" smtClean="0"/>
              <a:t>Se violi la legge finisce il mondo.</a:t>
            </a:r>
          </a:p>
          <a:p>
            <a:endParaRPr lang="it-IT" dirty="0"/>
          </a:p>
          <a:p>
            <a:r>
              <a:rPr lang="it-IT" dirty="0" smtClean="0"/>
              <a:t>Un modello sociale completamente diverso, sotteso ad una concezione democratica dello Stato vede il «male» sociale, come INFRAZIONE, LESIONE DI BENI GIURIDICI NECESSARI ALLA CONVIVENZA CIVILE, </a:t>
            </a:r>
          </a:p>
          <a:p>
            <a:r>
              <a:rPr lang="it-IT" dirty="0" smtClean="0"/>
              <a:t>COME «STRAPPO» AL TESSUTO SOCIALE.</a:t>
            </a:r>
          </a:p>
          <a:p>
            <a:r>
              <a:rPr lang="it-IT" dirty="0" smtClean="0"/>
              <a:t>La punizione «in sé» non mi cancella questo Male.</a:t>
            </a:r>
            <a:endParaRPr lang="it-IT" dirty="0"/>
          </a:p>
        </p:txBody>
      </p:sp>
      <p:sp>
        <p:nvSpPr>
          <p:cNvPr id="3" name="Titolo 2"/>
          <p:cNvSpPr>
            <a:spLocks noGrp="1"/>
          </p:cNvSpPr>
          <p:nvPr>
            <p:ph type="title"/>
          </p:nvPr>
        </p:nvSpPr>
        <p:spPr/>
        <p:txBody>
          <a:bodyPr/>
          <a:lstStyle/>
          <a:p>
            <a:r>
              <a:rPr lang="it-IT" dirty="0" smtClean="0"/>
              <a:t>Critiche alla retribuzione II</a:t>
            </a:r>
            <a:endParaRPr lang="it-IT" dirty="0"/>
          </a:p>
        </p:txBody>
      </p:sp>
    </p:spTree>
    <p:extLst>
      <p:ext uri="{BB962C8B-B14F-4D97-AF65-F5344CB8AC3E}">
        <p14:creationId xmlns:p14="http://schemas.microsoft.com/office/powerpoint/2010/main" val="2078431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2060848"/>
            <a:ext cx="8229600" cy="4035152"/>
          </a:xfrm>
        </p:spPr>
        <p:txBody>
          <a:bodyPr/>
          <a:lstStyle/>
          <a:p>
            <a:r>
              <a:rPr lang="it-IT" dirty="0" smtClean="0"/>
              <a:t>TEORIA ASSOLUTA</a:t>
            </a:r>
          </a:p>
          <a:p>
            <a:pPr lvl="1"/>
            <a:r>
              <a:rPr lang="it-IT" dirty="0" smtClean="0"/>
              <a:t>La pena come Retribuzione</a:t>
            </a:r>
          </a:p>
          <a:p>
            <a:pPr lvl="1"/>
            <a:endParaRPr lang="it-IT" dirty="0"/>
          </a:p>
          <a:p>
            <a:pPr lvl="1"/>
            <a:endParaRPr lang="it-IT" dirty="0" smtClean="0"/>
          </a:p>
          <a:p>
            <a:pPr marL="0" indent="0">
              <a:buNone/>
            </a:pPr>
            <a:r>
              <a:rPr lang="it-IT" dirty="0" smtClean="0"/>
              <a:t>TEORIE RELATIVE – La pena come prevenzione</a:t>
            </a:r>
          </a:p>
          <a:p>
            <a:pPr marL="365760" lvl="1" indent="0">
              <a:buNone/>
            </a:pPr>
            <a:r>
              <a:rPr lang="it-IT" dirty="0" smtClean="0"/>
              <a:t>La prevenzione generale</a:t>
            </a:r>
          </a:p>
          <a:p>
            <a:pPr marL="365760" lvl="1" indent="0">
              <a:buNone/>
            </a:pPr>
            <a:r>
              <a:rPr lang="it-IT" dirty="0" smtClean="0"/>
              <a:t>La prevenzione speciale</a:t>
            </a:r>
          </a:p>
        </p:txBody>
      </p:sp>
      <p:sp>
        <p:nvSpPr>
          <p:cNvPr id="3" name="Titolo 2"/>
          <p:cNvSpPr>
            <a:spLocks noGrp="1"/>
          </p:cNvSpPr>
          <p:nvPr>
            <p:ph type="title"/>
          </p:nvPr>
        </p:nvSpPr>
        <p:spPr/>
        <p:txBody>
          <a:bodyPr/>
          <a:lstStyle/>
          <a:p>
            <a:r>
              <a:rPr lang="it-IT" dirty="0" smtClean="0"/>
              <a:t>La funzione della pena</a:t>
            </a:r>
            <a:endParaRPr lang="it-IT" dirty="0"/>
          </a:p>
        </p:txBody>
      </p:sp>
    </p:spTree>
    <p:extLst>
      <p:ext uri="{BB962C8B-B14F-4D97-AF65-F5344CB8AC3E}">
        <p14:creationId xmlns:p14="http://schemas.microsoft.com/office/powerpoint/2010/main" val="20935040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r>
              <a:rPr lang="it-IT" dirty="0" smtClean="0"/>
              <a:t>La pena come Vendetta.</a:t>
            </a:r>
          </a:p>
          <a:p>
            <a:endParaRPr lang="it-IT" dirty="0"/>
          </a:p>
          <a:p>
            <a:r>
              <a:rPr lang="it-IT" dirty="0" smtClean="0"/>
              <a:t>È giusta la Vendetta? La vendetta dello Stato in sostituzione di quella private?</a:t>
            </a:r>
          </a:p>
          <a:p>
            <a:endParaRPr lang="it-IT" dirty="0"/>
          </a:p>
          <a:p>
            <a:r>
              <a:rPr lang="it-IT" dirty="0" smtClean="0"/>
              <a:t>Retribuzione come «limite» alla vendetta (legge del taglione): riserva Statale alla pena.</a:t>
            </a:r>
          </a:p>
          <a:p>
            <a:endParaRPr lang="it-IT" dirty="0"/>
          </a:p>
          <a:p>
            <a:r>
              <a:rPr lang="it-IT" smtClean="0"/>
              <a:t>MA: l’ISTINTO DI VENDETTA E’ POTENTE DENTRO TUTTI NOI – E CI FA PERCEPIRE LA PENA COME GIUSTA ALMENO PER I CRIMINI PIU’ ATROCI</a:t>
            </a:r>
            <a:endParaRPr lang="it-IT"/>
          </a:p>
        </p:txBody>
      </p:sp>
      <p:sp>
        <p:nvSpPr>
          <p:cNvPr id="3" name="Titolo 2"/>
          <p:cNvSpPr>
            <a:spLocks noGrp="1"/>
          </p:cNvSpPr>
          <p:nvPr>
            <p:ph type="title"/>
          </p:nvPr>
        </p:nvSpPr>
        <p:spPr/>
        <p:txBody>
          <a:bodyPr/>
          <a:lstStyle/>
          <a:p>
            <a:r>
              <a:rPr lang="it-IT" dirty="0" smtClean="0"/>
              <a:t>Critiche alla retribuzione III</a:t>
            </a:r>
            <a:endParaRPr lang="it-IT" dirty="0"/>
          </a:p>
        </p:txBody>
      </p:sp>
    </p:spTree>
    <p:extLst>
      <p:ext uri="{BB962C8B-B14F-4D97-AF65-F5344CB8AC3E}">
        <p14:creationId xmlns:p14="http://schemas.microsoft.com/office/powerpoint/2010/main" val="669311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smtClean="0"/>
              <a:t>Teoria assoluta della pena, perché non cerca giustificazione all’esterno di se stessa.</a:t>
            </a:r>
          </a:p>
          <a:p>
            <a:pPr lvl="1"/>
            <a:r>
              <a:rPr lang="it-IT" dirty="0" smtClean="0"/>
              <a:t>JUST DESERT	:  La pena è ciò che si merita chi ha commesso un fatto che costituisce reato (incompatibile con la convivenza </a:t>
            </a:r>
            <a:r>
              <a:rPr lang="it-IT" dirty="0" smtClean="0"/>
              <a:t>civile).</a:t>
            </a:r>
            <a:endParaRPr lang="it-IT" dirty="0" smtClean="0"/>
          </a:p>
          <a:p>
            <a:pPr lvl="1"/>
            <a:endParaRPr lang="it-IT" dirty="0"/>
          </a:p>
          <a:p>
            <a:pPr lvl="1"/>
            <a:r>
              <a:rPr lang="it-IT" dirty="0" smtClean="0"/>
              <a:t>Al male bisogna rispondere con il male: può apparire ovvio, ma perché?</a:t>
            </a:r>
          </a:p>
          <a:p>
            <a:pPr lvl="1"/>
            <a:r>
              <a:rPr lang="it-IT" dirty="0" smtClean="0"/>
              <a:t>È una tautologia: perché puniamo chi ha commesso un reato? Perché ha commesso un reato.</a:t>
            </a:r>
          </a:p>
          <a:p>
            <a:pPr lvl="1"/>
            <a:r>
              <a:rPr lang="it-IT" dirty="0" smtClean="0"/>
              <a:t>QUINDI: NESSUNO SCOPO. SI PUNISCE PERCHE’ SI’.</a:t>
            </a:r>
            <a:endParaRPr lang="it-IT" dirty="0"/>
          </a:p>
        </p:txBody>
      </p:sp>
      <p:sp>
        <p:nvSpPr>
          <p:cNvPr id="3" name="Titolo 2"/>
          <p:cNvSpPr>
            <a:spLocks noGrp="1"/>
          </p:cNvSpPr>
          <p:nvPr>
            <p:ph type="title"/>
          </p:nvPr>
        </p:nvSpPr>
        <p:spPr/>
        <p:txBody>
          <a:bodyPr/>
          <a:lstStyle/>
          <a:p>
            <a:r>
              <a:rPr lang="it-IT" dirty="0"/>
              <a:t>	</a:t>
            </a:r>
            <a:r>
              <a:rPr lang="it-IT" dirty="0" smtClean="0"/>
              <a:t>la pena come retribuzione</a:t>
            </a:r>
            <a:endParaRPr lang="it-IT" dirty="0"/>
          </a:p>
        </p:txBody>
      </p:sp>
    </p:spTree>
    <p:extLst>
      <p:ext uri="{BB962C8B-B14F-4D97-AF65-F5344CB8AC3E}">
        <p14:creationId xmlns:p14="http://schemas.microsoft.com/office/powerpoint/2010/main" val="6046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smtClean="0"/>
              <a:t>IMMANUEL KANT (1724 – 1804)</a:t>
            </a:r>
            <a:endParaRPr lang="it-IT"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36096" y="1844824"/>
            <a:ext cx="2887588" cy="38164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sellaDiTesto 3"/>
          <p:cNvSpPr txBox="1"/>
          <p:nvPr/>
        </p:nvSpPr>
        <p:spPr>
          <a:xfrm>
            <a:off x="1043608" y="1844824"/>
            <a:ext cx="3816424" cy="4247317"/>
          </a:xfrm>
          <a:prstGeom prst="rect">
            <a:avLst/>
          </a:prstGeom>
          <a:noFill/>
        </p:spPr>
        <p:txBody>
          <a:bodyPr wrap="square" rtlCol="0">
            <a:spAutoFit/>
          </a:bodyPr>
          <a:lstStyle/>
          <a:p>
            <a:r>
              <a:rPr lang="it-IT" sz="2400" dirty="0" smtClean="0"/>
              <a:t>Imperativo categorico</a:t>
            </a:r>
            <a:r>
              <a:rPr lang="it-IT" dirty="0" smtClean="0"/>
              <a:t>: </a:t>
            </a:r>
          </a:p>
          <a:p>
            <a:r>
              <a:rPr lang="it-IT" dirty="0" smtClean="0"/>
              <a:t>Agisci come se la massima del tuo agire fosse una legge universale</a:t>
            </a:r>
          </a:p>
          <a:p>
            <a:r>
              <a:rPr lang="it-IT" dirty="0" smtClean="0"/>
              <a:t>La volontà umana è universalmente legislatrice</a:t>
            </a:r>
          </a:p>
          <a:p>
            <a:r>
              <a:rPr lang="it-IT" dirty="0" smtClean="0"/>
              <a:t>L’uomo deve sempre essere considerato un fine e mai un mezzo </a:t>
            </a:r>
          </a:p>
          <a:p>
            <a:endParaRPr lang="it-IT" dirty="0"/>
          </a:p>
          <a:p>
            <a:pPr algn="ctr"/>
            <a:r>
              <a:rPr lang="it-IT" dirty="0" smtClean="0">
                <a:solidFill>
                  <a:srgbClr val="FFFF00"/>
                </a:solidFill>
              </a:rPr>
              <a:t>la morale appartiene alla sfera dell’imperativo categorico</a:t>
            </a:r>
          </a:p>
          <a:p>
            <a:endParaRPr lang="it-IT" dirty="0"/>
          </a:p>
          <a:p>
            <a:r>
              <a:rPr lang="it-IT" sz="2400" dirty="0" smtClean="0"/>
              <a:t>Imperativo ipotetico – è il regno dell’utile</a:t>
            </a:r>
            <a:r>
              <a:rPr lang="it-IT" dirty="0" smtClean="0"/>
              <a:t>: a questo ambito appartiene la norma giuridica</a:t>
            </a:r>
            <a:endParaRPr lang="it-IT" dirty="0"/>
          </a:p>
        </p:txBody>
      </p:sp>
    </p:spTree>
    <p:extLst>
      <p:ext uri="{BB962C8B-B14F-4D97-AF65-F5344CB8AC3E}">
        <p14:creationId xmlns:p14="http://schemas.microsoft.com/office/powerpoint/2010/main" val="961492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524000"/>
            <a:ext cx="8229600" cy="4929336"/>
          </a:xfrm>
        </p:spPr>
        <p:txBody>
          <a:bodyPr>
            <a:normAutofit fontScale="92500" lnSpcReduction="10000"/>
          </a:bodyPr>
          <a:lstStyle/>
          <a:p>
            <a:r>
              <a:rPr lang="it-IT" dirty="0" smtClean="0"/>
              <a:t>EPPURE, PER KANT, IL DIRITTO PENALE APPARTIENE ALLA SFERA DELL’IMPERATIVO CATEGORICO</a:t>
            </a:r>
          </a:p>
          <a:p>
            <a:r>
              <a:rPr lang="it-IT" dirty="0" smtClean="0"/>
              <a:t>Kant, «La metafisica dei costumi», 1797</a:t>
            </a:r>
          </a:p>
          <a:p>
            <a:r>
              <a:rPr lang="it-IT" dirty="0" smtClean="0"/>
              <a:t>«Il diritto penale è il diritto che ha il sovrano, verso chi gli è soggetto, di infliggergli una pena quando </a:t>
            </a:r>
            <a:r>
              <a:rPr lang="it-IT" dirty="0" err="1" smtClean="0"/>
              <a:t>siasi</a:t>
            </a:r>
            <a:r>
              <a:rPr lang="it-IT" dirty="0" smtClean="0"/>
              <a:t> reso colpevole di un delitto.»</a:t>
            </a:r>
          </a:p>
          <a:p>
            <a:r>
              <a:rPr lang="it-IT" dirty="0" smtClean="0"/>
              <a:t>«la punizione giuridica (</a:t>
            </a:r>
            <a:r>
              <a:rPr lang="it-IT" dirty="0" err="1" smtClean="0"/>
              <a:t>poena</a:t>
            </a:r>
            <a:r>
              <a:rPr lang="it-IT" dirty="0" smtClean="0"/>
              <a:t> </a:t>
            </a:r>
            <a:r>
              <a:rPr lang="it-IT" dirty="0" err="1" smtClean="0"/>
              <a:t>forensis</a:t>
            </a:r>
            <a:r>
              <a:rPr lang="it-IT" dirty="0" smtClean="0"/>
              <a:t>), distinta da quella naturale (</a:t>
            </a:r>
            <a:r>
              <a:rPr lang="it-IT" dirty="0" err="1" smtClean="0"/>
              <a:t>poena</a:t>
            </a:r>
            <a:r>
              <a:rPr lang="it-IT" dirty="0" smtClean="0"/>
              <a:t> </a:t>
            </a:r>
            <a:r>
              <a:rPr lang="it-IT" dirty="0" err="1" smtClean="0"/>
              <a:t>naturalis</a:t>
            </a:r>
            <a:r>
              <a:rPr lang="it-IT" dirty="0" smtClean="0"/>
              <a:t>), mediante la quale il vizio si punisce da se stesso e che il legislatore non prende affatto in considerazione, non può mai venir decretata semplicemente come un mezzo per raggiungere un bene, … ma deve sempre venirgli inflitta soltanto </a:t>
            </a:r>
            <a:r>
              <a:rPr lang="it-IT" i="1" dirty="0" smtClean="0"/>
              <a:t>perché egli ha commesso un crimine»</a:t>
            </a:r>
            <a:r>
              <a:rPr lang="it-IT" dirty="0" smtClean="0"/>
              <a:t>.</a:t>
            </a:r>
            <a:endParaRPr lang="it-IT" dirty="0"/>
          </a:p>
        </p:txBody>
      </p:sp>
      <p:sp>
        <p:nvSpPr>
          <p:cNvPr id="3" name="Titolo 2"/>
          <p:cNvSpPr>
            <a:spLocks noGrp="1"/>
          </p:cNvSpPr>
          <p:nvPr>
            <p:ph type="title"/>
          </p:nvPr>
        </p:nvSpPr>
        <p:spPr/>
        <p:txBody>
          <a:bodyPr/>
          <a:lstStyle/>
          <a:p>
            <a:r>
              <a:rPr lang="it-IT" dirty="0" smtClean="0"/>
              <a:t>KANT</a:t>
            </a:r>
            <a:endParaRPr lang="it-IT" dirty="0"/>
          </a:p>
        </p:txBody>
      </p:sp>
    </p:spTree>
    <p:extLst>
      <p:ext uri="{BB962C8B-B14F-4D97-AF65-F5344CB8AC3E}">
        <p14:creationId xmlns:p14="http://schemas.microsoft.com/office/powerpoint/2010/main" val="2177227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524000"/>
            <a:ext cx="8229600" cy="4857328"/>
          </a:xfrm>
        </p:spPr>
        <p:txBody>
          <a:bodyPr>
            <a:normAutofit fontScale="92500" lnSpcReduction="10000"/>
          </a:bodyPr>
          <a:lstStyle/>
          <a:p>
            <a:r>
              <a:rPr lang="it-IT" dirty="0" smtClean="0"/>
              <a:t>«e ciò perché l’uomo non deve mai essere trattato come un puro mezzo in servizio dei fini di un altro ed essere confuso con gli oggetti di diritto reale, contro che egli è garantito dalla sua personalità innata, quantunque possa benissimo essere condannato a perdere la personalità civile. </a:t>
            </a:r>
            <a:r>
              <a:rPr lang="it-IT" dirty="0"/>
              <a:t> </a:t>
            </a:r>
            <a:r>
              <a:rPr lang="it-IT" dirty="0" smtClean="0"/>
              <a:t>…</a:t>
            </a:r>
          </a:p>
          <a:p>
            <a:r>
              <a:rPr lang="it-IT" dirty="0" smtClean="0"/>
              <a:t>La legge penale è un </a:t>
            </a:r>
            <a:r>
              <a:rPr lang="it-IT" i="1" dirty="0" smtClean="0"/>
              <a:t>imperativo categorico </a:t>
            </a:r>
            <a:r>
              <a:rPr lang="it-IT" dirty="0" smtClean="0"/>
              <a:t>e guai a colui che si insinua nelle spire tortuose dell’</a:t>
            </a:r>
            <a:r>
              <a:rPr lang="it-IT" dirty="0" err="1" smtClean="0"/>
              <a:t>eudaimonismo</a:t>
            </a:r>
            <a:r>
              <a:rPr lang="it-IT" dirty="0" smtClean="0"/>
              <a:t>» [leggi buonismo, e il riferimento è a Beccaria] «per scoprirvi qualche vantaggio, la speranza del quale, secondo la sentenza farisaica per cui è meglio che muori un uomo solo, piuttosto che si corrompa tutto un popolo, dissipi ai suoi occhi l’idea di punizione o l’attenui anche soltanto di un grado; perché se la giustizia scompare, non ha più senso che gli uomini vivano sulla terra»</a:t>
            </a:r>
            <a:endParaRPr lang="it-IT" dirty="0"/>
          </a:p>
        </p:txBody>
      </p:sp>
      <p:sp>
        <p:nvSpPr>
          <p:cNvPr id="3" name="Titolo 2"/>
          <p:cNvSpPr>
            <a:spLocks noGrp="1"/>
          </p:cNvSpPr>
          <p:nvPr>
            <p:ph type="title"/>
          </p:nvPr>
        </p:nvSpPr>
        <p:spPr/>
        <p:txBody>
          <a:bodyPr/>
          <a:lstStyle/>
          <a:p>
            <a:r>
              <a:rPr lang="it-IT" dirty="0" smtClean="0"/>
              <a:t>KANT – La Metafisica dei Costumi</a:t>
            </a:r>
            <a:endParaRPr lang="it-IT" dirty="0"/>
          </a:p>
        </p:txBody>
      </p:sp>
    </p:spTree>
    <p:extLst>
      <p:ext uri="{BB962C8B-B14F-4D97-AF65-F5344CB8AC3E}">
        <p14:creationId xmlns:p14="http://schemas.microsoft.com/office/powerpoint/2010/main" val="3292643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smtClean="0"/>
              <a:t>«Che cosa si dovrebbe pensare della proposta di offrire la vita ad un criminale condannato a morte, alla condizione che egli acconsenta di lasciar praticare su di sé esperimenti pericolosi, ma da cui potrebbe sperare di uscire felicemente, e ciò perché i medici possano conseguire nuove cognizioni giovevoli alla comunità? Un tribunale respingerebbe con sdegno il collegio medico che gli facesse una tale proposta, perché la giustizia cessa di essere tale quand’essa si dà per un prezzo»</a:t>
            </a:r>
          </a:p>
          <a:p>
            <a:endParaRPr lang="it-IT" dirty="0"/>
          </a:p>
        </p:txBody>
      </p:sp>
      <p:sp>
        <p:nvSpPr>
          <p:cNvPr id="3" name="Titolo 2"/>
          <p:cNvSpPr>
            <a:spLocks noGrp="1"/>
          </p:cNvSpPr>
          <p:nvPr>
            <p:ph type="title"/>
          </p:nvPr>
        </p:nvSpPr>
        <p:spPr/>
        <p:txBody>
          <a:bodyPr/>
          <a:lstStyle/>
          <a:p>
            <a:r>
              <a:rPr lang="it-IT" dirty="0" smtClean="0"/>
              <a:t>Kant – La Metafisica dei Costumi</a:t>
            </a:r>
            <a:endParaRPr lang="it-IT" dirty="0"/>
          </a:p>
        </p:txBody>
      </p:sp>
    </p:spTree>
    <p:extLst>
      <p:ext uri="{BB962C8B-B14F-4D97-AF65-F5344CB8AC3E}">
        <p14:creationId xmlns:p14="http://schemas.microsoft.com/office/powerpoint/2010/main" val="723120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smtClean="0"/>
              <a:t>«Ma quale principio e quale misura la giustizia pubblica deve mai seguire per determinare la specie e il grado della punizione? Nessun altro principio se non quello dell’uguaglianza. …</a:t>
            </a:r>
          </a:p>
          <a:p>
            <a:r>
              <a:rPr lang="it-IT" dirty="0" smtClean="0"/>
              <a:t>Soltanto la </a:t>
            </a:r>
            <a:r>
              <a:rPr lang="it-IT" i="1" dirty="0" smtClean="0"/>
              <a:t>legge del taglione </a:t>
            </a:r>
            <a:r>
              <a:rPr lang="it-IT" dirty="0" smtClean="0"/>
              <a:t>…, ma, ben inteso, solo davanti alla sbarra del tribunale (non del tuo giudizio privato), può determinare con precisione la qualità  e la quantità della punizione; tutti gli altri principi sono oscillanti e non possono, per le considerazioni estranee che vi si mescolano, accordarsi con la sentenza della pura e stretta giustizia»</a:t>
            </a:r>
            <a:endParaRPr lang="it-IT" dirty="0"/>
          </a:p>
        </p:txBody>
      </p:sp>
      <p:sp>
        <p:nvSpPr>
          <p:cNvPr id="3" name="Titolo 2"/>
          <p:cNvSpPr>
            <a:spLocks noGrp="1"/>
          </p:cNvSpPr>
          <p:nvPr>
            <p:ph type="title"/>
          </p:nvPr>
        </p:nvSpPr>
        <p:spPr/>
        <p:txBody>
          <a:bodyPr/>
          <a:lstStyle/>
          <a:p>
            <a:r>
              <a:rPr lang="it-IT" dirty="0" smtClean="0"/>
              <a:t>Kant – La Metafisica dei Costumi</a:t>
            </a:r>
            <a:endParaRPr lang="it-IT" dirty="0"/>
          </a:p>
        </p:txBody>
      </p:sp>
    </p:spTree>
    <p:extLst>
      <p:ext uri="{BB962C8B-B14F-4D97-AF65-F5344CB8AC3E}">
        <p14:creationId xmlns:p14="http://schemas.microsoft.com/office/powerpoint/2010/main" val="3510441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smtClean="0"/>
              <a:t>Quindi sanzione pecuniaria per lesione al patrimonio, offesa all’onore per i reati a tutela dell’onore ….</a:t>
            </a:r>
          </a:p>
          <a:p>
            <a:r>
              <a:rPr lang="it-IT" dirty="0" smtClean="0"/>
              <a:t>«Se poi egli ha ucciso, </a:t>
            </a:r>
            <a:r>
              <a:rPr lang="it-IT" i="1" dirty="0" smtClean="0"/>
              <a:t>deve morire</a:t>
            </a:r>
            <a:r>
              <a:rPr lang="it-IT" dirty="0" smtClean="0"/>
              <a:t>. Qui non esiste nessun altro surrogato che possa soddisfare la giustizia. Non c’è nessuna </a:t>
            </a:r>
            <a:r>
              <a:rPr lang="it-IT" i="1" dirty="0" smtClean="0"/>
              <a:t>omogeneità </a:t>
            </a:r>
            <a:r>
              <a:rPr lang="it-IT" dirty="0" smtClean="0"/>
              <a:t>tra una vita, per quanto penosa, e la morte; e di conseguenza non esiste altra uguaglianza tra il delitto e la punizione fuorché la morte giuridicamente inflitta al criminale, spogliata però di ogni maltrattamento che potrebbe mostruosamente degradare l’umanità nella persona del paziente». </a:t>
            </a:r>
            <a:endParaRPr lang="it-IT" dirty="0"/>
          </a:p>
        </p:txBody>
      </p:sp>
      <p:sp>
        <p:nvSpPr>
          <p:cNvPr id="3" name="Titolo 2"/>
          <p:cNvSpPr>
            <a:spLocks noGrp="1"/>
          </p:cNvSpPr>
          <p:nvPr>
            <p:ph type="title"/>
          </p:nvPr>
        </p:nvSpPr>
        <p:spPr/>
        <p:txBody>
          <a:bodyPr/>
          <a:lstStyle/>
          <a:p>
            <a:r>
              <a:rPr lang="it-IT" dirty="0" smtClean="0"/>
              <a:t>Kant – La Metafisica dei Costumi</a:t>
            </a:r>
            <a:endParaRPr lang="it-IT" dirty="0"/>
          </a:p>
        </p:txBody>
      </p:sp>
    </p:spTree>
    <p:extLst>
      <p:ext uri="{BB962C8B-B14F-4D97-AF65-F5344CB8AC3E}">
        <p14:creationId xmlns:p14="http://schemas.microsoft.com/office/powerpoint/2010/main" val="17816641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a">
  <a:themeElements>
    <a:clrScheme name="Carta">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rta">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277</TotalTime>
  <Words>1868</Words>
  <Application>Microsoft Office PowerPoint</Application>
  <PresentationFormat>Presentazione su schermo (4:3)</PresentationFormat>
  <Paragraphs>99</Paragraphs>
  <Slides>20</Slides>
  <Notes>0</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Carta</vt:lpstr>
      <vt:lpstr>DIRITTO PENALE- ANNO ACCADEMICO 2017-2018</vt:lpstr>
      <vt:lpstr>La funzione della pena</vt:lpstr>
      <vt:lpstr> la pena come retribuzione</vt:lpstr>
      <vt:lpstr>IMMANUEL KANT (1724 – 1804)</vt:lpstr>
      <vt:lpstr>KANT</vt:lpstr>
      <vt:lpstr>KANT – La Metafisica dei Costumi</vt:lpstr>
      <vt:lpstr>Kant – La Metafisica dei Costumi</vt:lpstr>
      <vt:lpstr>Kant – La Metafisica dei Costumi</vt:lpstr>
      <vt:lpstr>Kant – La Metafisica dei Costumi</vt:lpstr>
      <vt:lpstr>Kant – La Metafisica dei Costumi</vt:lpstr>
      <vt:lpstr>Kant – La Metafisica dei Costumi</vt:lpstr>
      <vt:lpstr> </vt:lpstr>
      <vt:lpstr>Georg Wilhelm Friederich HEGEL (1770 – 1831)</vt:lpstr>
      <vt:lpstr>Hegel – la retribuzione</vt:lpstr>
      <vt:lpstr>HEGEL  - LA CONCEZIONE DI STATO</vt:lpstr>
      <vt:lpstr>Hegel – Lineamenti di Filosofia del diritto</vt:lpstr>
      <vt:lpstr>Hegel – Lineamenti Filosofia Diritto</vt:lpstr>
      <vt:lpstr>Critiche alla retribuzione - I</vt:lpstr>
      <vt:lpstr>Critiche alla retribuzione II</vt:lpstr>
      <vt:lpstr>Critiche alla retribuzione III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PENALE- ANNO ACCADEMICO 2017-2018</dc:title>
  <dc:creator>Mario</dc:creator>
  <cp:lastModifiedBy>Mario</cp:lastModifiedBy>
  <cp:revision>21</cp:revision>
  <dcterms:created xsi:type="dcterms:W3CDTF">2018-01-19T22:58:37Z</dcterms:created>
  <dcterms:modified xsi:type="dcterms:W3CDTF">2018-03-02T15:32:59Z</dcterms:modified>
</cp:coreProperties>
</file>