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p:cViewPr varScale="1">
        <p:scale>
          <a:sx n="78" d="100"/>
          <a:sy n="78" d="100"/>
        </p:scale>
        <p:origin x="2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7E0CF85-9066-481E-B3EB-3310A1007E78}" type="datetimeFigureOut">
              <a:rPr lang="it-IT" smtClean="0"/>
              <a:t>05/10/2017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7FDECE-FCFC-4EE7-BED5-974B9C4949F9}"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59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E0CF85-9066-481E-B3EB-3310A1007E78}" type="datetimeFigureOut">
              <a:rPr lang="it-IT" smtClean="0"/>
              <a:t>05/10/2017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228648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E0CF85-9066-481E-B3EB-3310A1007E78}" type="datetimeFigureOut">
              <a:rPr lang="it-IT" smtClean="0"/>
              <a:t>05/10/2017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84448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7E0CF85-9066-481E-B3EB-3310A1007E78}" type="datetimeFigureOut">
              <a:rPr lang="it-IT" smtClean="0"/>
              <a:t>05/10/2017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9360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7E0CF85-9066-481E-B3EB-3310A1007E78}" type="datetimeFigureOut">
              <a:rPr lang="it-IT" smtClean="0"/>
              <a:t>05/10/2017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37FDECE-FCFC-4EE7-BED5-974B9C4949F9}"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88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7E0CF85-9066-481E-B3EB-3310A1007E78}" type="datetimeFigureOut">
              <a:rPr lang="it-IT" smtClean="0"/>
              <a:t>05/10/2017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66551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7E0CF85-9066-481E-B3EB-3310A1007E78}" type="datetimeFigureOut">
              <a:rPr lang="it-IT" smtClean="0"/>
              <a:t>05/10/2017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240257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7E0CF85-9066-481E-B3EB-3310A1007E78}" type="datetimeFigureOut">
              <a:rPr lang="it-IT" smtClean="0"/>
              <a:t>05/10/2017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3752324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E0CF85-9066-481E-B3EB-3310A1007E78}" type="datetimeFigureOut">
              <a:rPr lang="it-IT" smtClean="0"/>
              <a:t>05/10/2017</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268664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E0CF85-9066-481E-B3EB-3310A1007E78}" type="datetimeFigureOut">
              <a:rPr lang="it-IT" smtClean="0"/>
              <a:t>05/10/2017</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7FDECE-FCFC-4EE7-BED5-974B9C4949F9}" type="slidenum">
              <a:rPr lang="it-IT" smtClean="0"/>
              <a:t>‹N›</a:t>
            </a:fld>
            <a:endParaRPr lang="it-IT"/>
          </a:p>
        </p:txBody>
      </p:sp>
    </p:spTree>
    <p:extLst>
      <p:ext uri="{BB962C8B-B14F-4D97-AF65-F5344CB8AC3E}">
        <p14:creationId xmlns:p14="http://schemas.microsoft.com/office/powerpoint/2010/main" val="61469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7E0CF85-9066-481E-B3EB-3310A1007E78}" type="datetimeFigureOut">
              <a:rPr lang="it-IT" smtClean="0"/>
              <a:t>05/10/2017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37FDECE-FCFC-4EE7-BED5-974B9C4949F9}" type="slidenum">
              <a:rPr lang="it-IT" smtClean="0"/>
              <a:t>‹N›</a:t>
            </a:fld>
            <a:endParaRPr lang="it-IT"/>
          </a:p>
        </p:txBody>
      </p:sp>
    </p:spTree>
    <p:extLst>
      <p:ext uri="{BB962C8B-B14F-4D97-AF65-F5344CB8AC3E}">
        <p14:creationId xmlns:p14="http://schemas.microsoft.com/office/powerpoint/2010/main" val="99488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E0CF85-9066-481E-B3EB-3310A1007E78}" type="datetimeFigureOut">
              <a:rPr lang="it-IT" smtClean="0"/>
              <a:t>05/10/2017</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7FDECE-FCFC-4EE7-BED5-974B9C4949F9}"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198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IL CONCETTO DI PATRIMONIO E DI ECONOMIA PUBBLICA COME INTERESSI TUTELATI</a:t>
            </a:r>
            <a:endParaRPr lang="it-IT" dirty="0"/>
          </a:p>
        </p:txBody>
      </p:sp>
      <p:sp>
        <p:nvSpPr>
          <p:cNvPr id="3" name="Sottotitolo 2"/>
          <p:cNvSpPr>
            <a:spLocks noGrp="1"/>
          </p:cNvSpPr>
          <p:nvPr>
            <p:ph type="subTitle" idx="1"/>
          </p:nvPr>
        </p:nvSpPr>
        <p:spPr/>
        <p:txBody>
          <a:bodyPr/>
          <a:lstStyle/>
          <a:p>
            <a:r>
              <a:rPr lang="it-IT" dirty="0" smtClean="0"/>
              <a:t>DIRITTO PENALE DELL’ECONOMIA – LEZIONE 3</a:t>
            </a:r>
            <a:endParaRPr lang="it-IT" dirty="0"/>
          </a:p>
        </p:txBody>
      </p:sp>
    </p:spTree>
    <p:extLst>
      <p:ext uri="{BB962C8B-B14F-4D97-AF65-F5344CB8AC3E}">
        <p14:creationId xmlns:p14="http://schemas.microsoft.com/office/powerpoint/2010/main" val="109678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 sono oggi il patrimonio e l’economia pubblica?</a:t>
            </a:r>
            <a:endParaRPr lang="it-IT" dirty="0"/>
          </a:p>
        </p:txBody>
      </p:sp>
      <p:sp>
        <p:nvSpPr>
          <p:cNvPr id="3" name="Segnaposto contenuto 2"/>
          <p:cNvSpPr>
            <a:spLocks noGrp="1"/>
          </p:cNvSpPr>
          <p:nvPr>
            <p:ph idx="1"/>
          </p:nvPr>
        </p:nvSpPr>
        <p:spPr/>
        <p:txBody>
          <a:bodyPr>
            <a:normAutofit/>
          </a:bodyPr>
          <a:lstStyle/>
          <a:p>
            <a:endParaRPr lang="it-IT" dirty="0" smtClean="0"/>
          </a:p>
          <a:p>
            <a:r>
              <a:rPr lang="it-IT" dirty="0" smtClean="0"/>
              <a:t>I </a:t>
            </a:r>
            <a:r>
              <a:rPr lang="it-IT" dirty="0"/>
              <a:t>reati contro l’economia pubblica nascono in epoca fascista, a </a:t>
            </a:r>
            <a:r>
              <a:rPr lang="it-IT" b="1" dirty="0"/>
              <a:t>tutela dello Stato come soggetto economico oltre che politico</a:t>
            </a:r>
            <a:r>
              <a:rPr lang="it-IT" dirty="0"/>
              <a:t>, ma subiscono una profonda trasformazione a partire dagli anni settanta del novecento: quando nascono fattispecie che usiamo chiamare, nella letteratura penalistica “di seconda generazione”, a </a:t>
            </a:r>
            <a:r>
              <a:rPr lang="it-IT" b="1" dirty="0"/>
              <a:t>tutela delle “</a:t>
            </a:r>
            <a:r>
              <a:rPr lang="it-IT" b="1" i="1" dirty="0"/>
              <a:t>regole del gioco</a:t>
            </a:r>
            <a:r>
              <a:rPr lang="it-IT" b="1" dirty="0"/>
              <a:t>” economico</a:t>
            </a:r>
            <a:r>
              <a:rPr lang="it-IT" dirty="0"/>
              <a:t>. </a:t>
            </a:r>
            <a:endParaRPr lang="it-IT" dirty="0" smtClean="0"/>
          </a:p>
          <a:p>
            <a:r>
              <a:rPr lang="it-IT" dirty="0" smtClean="0"/>
              <a:t>Fattispecie </a:t>
            </a:r>
            <a:r>
              <a:rPr lang="it-IT" dirty="0"/>
              <a:t>costruite secondo la tecnica dei reati di pericolo, poste a protezione della libera circolazione economica nel suo complesso, più che degli interessi economici dei singoli: e quindi a protezione dell’intervento dello Stato come regolatore dell’economia. Una protezione che, a sua volta, ha due aspetti: la diretta salvaguardia del rispetto delle regole, e quella mediata attraverso i poteri di controllo delle autorità preposte a vigilare sul sistema.</a:t>
            </a:r>
          </a:p>
          <a:p>
            <a:r>
              <a:rPr lang="it-IT" dirty="0"/>
              <a:t>  </a:t>
            </a:r>
            <a:endParaRPr lang="it-IT" dirty="0"/>
          </a:p>
        </p:txBody>
      </p:sp>
    </p:spTree>
    <p:extLst>
      <p:ext uri="{BB962C8B-B14F-4D97-AF65-F5344CB8AC3E}">
        <p14:creationId xmlns:p14="http://schemas.microsoft.com/office/powerpoint/2010/main" val="363140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0833" y="1495326"/>
            <a:ext cx="10836875" cy="3693319"/>
          </a:xfrm>
          <a:prstGeom prst="rect">
            <a:avLst/>
          </a:prstGeom>
        </p:spPr>
        <p:txBody>
          <a:bodyPr wrap="square">
            <a:spAutoFit/>
          </a:bodyPr>
          <a:lstStyle/>
          <a:p>
            <a:r>
              <a:rPr lang="it-IT" dirty="0" smtClean="0"/>
              <a:t>Più o meno contemporaneamente, e sotto l’influsso degli stessi, profondi, cambiamenti economici e politici che portavano l’Italia ad integrarsi nel sistema economico e finanziario europeo, mutava geneticamente anche il </a:t>
            </a:r>
            <a:r>
              <a:rPr lang="it-IT" b="1" dirty="0" smtClean="0"/>
              <a:t>concetto di “patrimonio”, che diventava “</a:t>
            </a:r>
            <a:r>
              <a:rPr lang="it-IT" b="1" i="1" dirty="0" smtClean="0"/>
              <a:t>investimento</a:t>
            </a:r>
            <a:r>
              <a:rPr lang="it-IT" dirty="0" smtClean="0"/>
              <a:t>”: spostando persino l’aggancio costituzionale, dalla norma a tutela della proprietà a quella a tutela del </a:t>
            </a:r>
            <a:r>
              <a:rPr lang="it-IT" b="1" dirty="0" smtClean="0"/>
              <a:t>risparmio</a:t>
            </a:r>
            <a:r>
              <a:rPr lang="it-IT" dirty="0" smtClean="0"/>
              <a:t>. </a:t>
            </a:r>
          </a:p>
          <a:p>
            <a:endParaRPr lang="it-IT" dirty="0"/>
          </a:p>
          <a:p>
            <a:r>
              <a:rPr lang="it-IT" dirty="0" smtClean="0"/>
              <a:t>Se già come oggetto di tutela dei tradizionali reati previsti da codice penale – furto, truffa, ecc. – il concetto patrimonio è ricostruito bilanciando le due anime economica e giuridica (il patrimonio è un coacervo di diritti su beni di valore economico), questo equilibrio si propone in termini diversi di fronte ad una ricchezza ormai </a:t>
            </a:r>
            <a:r>
              <a:rPr lang="it-IT" dirty="0" err="1" smtClean="0"/>
              <a:t>finanziarizzata</a:t>
            </a:r>
            <a:r>
              <a:rPr lang="it-IT" dirty="0" smtClean="0"/>
              <a:t>: e quindi smaterializzata. Non è possibile proteggerlo, oggi, solo con le tradizionali fattispecie di danno previste dal codice penale, ma occorre una protezione anticipata al livello del pericolo (appunto “di seconda generazione”) che punisca chi, violando le regole del gioco, mette a concreto rischio i diritti (patrimoniali) degli investitori. </a:t>
            </a:r>
          </a:p>
          <a:p>
            <a:endParaRPr lang="it-IT" dirty="0"/>
          </a:p>
        </p:txBody>
      </p:sp>
    </p:spTree>
    <p:extLst>
      <p:ext uri="{BB962C8B-B14F-4D97-AF65-F5344CB8AC3E}">
        <p14:creationId xmlns:p14="http://schemas.microsoft.com/office/powerpoint/2010/main" val="81060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64973" y="1305342"/>
            <a:ext cx="8279027" cy="4801314"/>
          </a:xfrm>
          <a:prstGeom prst="rect">
            <a:avLst/>
          </a:prstGeom>
        </p:spPr>
        <p:txBody>
          <a:bodyPr wrap="square">
            <a:spAutoFit/>
          </a:bodyPr>
          <a:lstStyle/>
          <a:p>
            <a:r>
              <a:rPr lang="it-IT" dirty="0" smtClean="0"/>
              <a:t>Nel diritto penale del moderno mercato, che è ormai essenzialmente un </a:t>
            </a:r>
            <a:r>
              <a:rPr lang="it-IT" b="1" dirty="0" smtClean="0"/>
              <a:t>mercato</a:t>
            </a:r>
            <a:r>
              <a:rPr lang="it-IT" dirty="0" smtClean="0"/>
              <a:t> finanziario, la </a:t>
            </a:r>
            <a:r>
              <a:rPr lang="it-IT" b="1" dirty="0" smtClean="0"/>
              <a:t>distinzione fra protezione dell’economia pubblica modernamente intesa e protezione del patrimonio come investimento è diventata, tutto sommato, accademica</a:t>
            </a:r>
            <a:r>
              <a:rPr lang="it-IT" dirty="0" smtClean="0"/>
              <a:t>. </a:t>
            </a:r>
          </a:p>
          <a:p>
            <a:endParaRPr lang="it-IT" dirty="0"/>
          </a:p>
          <a:p>
            <a:r>
              <a:rPr lang="it-IT" dirty="0" smtClean="0"/>
              <a:t>L’investimento – reale o anche solo potenziale – del singolo deve essere protetto da comportamenti fraudolenti, che possono compromettere la solidità degli investimenti passati e futuri, ma questa tutela può essere garantita solo attraverso la tutela di una pubblica economia modernamente intesa, come rispetto delle regole che disciplinano il mercato e consentono parità di accesso concorrenziale a tutti i potenziali investitori.</a:t>
            </a:r>
          </a:p>
          <a:p>
            <a:endParaRPr lang="it-IT" dirty="0"/>
          </a:p>
          <a:p>
            <a:r>
              <a:rPr lang="it-IT" dirty="0" smtClean="0"/>
              <a:t>Non stupisce che questo comporti l’adozione di fattispecie penali a tutela di interessi «indiretti» o minori: vedremo, in particolare, nelle lezioni dedicate alla tutela del mercato finanziario, ma anche in quelle dedicate al diritto penale societario, come la </a:t>
            </a:r>
            <a:r>
              <a:rPr lang="it-IT" b="1" dirty="0" smtClean="0"/>
              <a:t>«trasparenza» </a:t>
            </a:r>
            <a:r>
              <a:rPr lang="it-IT" dirty="0" smtClean="0"/>
              <a:t>sia diventata oggi un chiaro – seppur indiretto oggetto di tutela «anticipata» del mercato, e quindi dell’economia pubblica.</a:t>
            </a:r>
          </a:p>
          <a:p>
            <a:r>
              <a:rPr lang="it-IT" dirty="0" smtClean="0"/>
              <a:t> 	</a:t>
            </a:r>
            <a:endParaRPr lang="it-IT" dirty="0" smtClean="0"/>
          </a:p>
        </p:txBody>
      </p:sp>
    </p:spTree>
    <p:extLst>
      <p:ext uri="{BB962C8B-B14F-4D97-AF65-F5344CB8AC3E}">
        <p14:creationId xmlns:p14="http://schemas.microsoft.com/office/powerpoint/2010/main" val="382647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CONCETTO DI PATRIMONIO</a:t>
            </a:r>
            <a:endParaRPr lang="it-IT" dirty="0"/>
          </a:p>
        </p:txBody>
      </p:sp>
      <p:sp>
        <p:nvSpPr>
          <p:cNvPr id="3" name="Segnaposto contenuto 2"/>
          <p:cNvSpPr>
            <a:spLocks noGrp="1"/>
          </p:cNvSpPr>
          <p:nvPr>
            <p:ph idx="1"/>
          </p:nvPr>
        </p:nvSpPr>
        <p:spPr/>
        <p:txBody>
          <a:bodyPr>
            <a:normAutofit lnSpcReduction="10000"/>
          </a:bodyPr>
          <a:lstStyle/>
          <a:p>
            <a:r>
              <a:rPr lang="it-IT" dirty="0" smtClean="0"/>
              <a:t>La concezione </a:t>
            </a:r>
            <a:r>
              <a:rPr lang="it-IT" b="1" dirty="0" smtClean="0"/>
              <a:t>personalistica </a:t>
            </a:r>
            <a:r>
              <a:rPr lang="it-IT" dirty="0" smtClean="0"/>
              <a:t>di patrimonio: nella tutela del bene giuridico viene valorizzata la </a:t>
            </a:r>
            <a:r>
              <a:rPr lang="it-IT" i="1" dirty="0" smtClean="0"/>
              <a:t>relazione di interesse del soggetto con gli oggetti sui quali esercita la signoria.</a:t>
            </a:r>
          </a:p>
          <a:p>
            <a:r>
              <a:rPr lang="it-IT" dirty="0" smtClean="0"/>
              <a:t>Il </a:t>
            </a:r>
            <a:r>
              <a:rPr lang="it-IT" dirty="0" err="1" smtClean="0"/>
              <a:t>patrmonio</a:t>
            </a:r>
            <a:r>
              <a:rPr lang="it-IT" dirty="0" smtClean="0"/>
              <a:t> «</a:t>
            </a:r>
            <a:r>
              <a:rPr lang="it-IT" i="1" dirty="0" smtClean="0"/>
              <a:t>costituisce bene individuale, anche se soltanto bene mezzo, perché funzionale alla conservazione , </a:t>
            </a:r>
            <a:r>
              <a:rPr lang="it-IT" i="1" dirty="0"/>
              <a:t>autonomia </a:t>
            </a:r>
            <a:r>
              <a:rPr lang="it-IT" i="1" dirty="0" smtClean="0"/>
              <a:t>e sviluppo </a:t>
            </a:r>
            <a:r>
              <a:rPr lang="it-IT" i="1" dirty="0"/>
              <a:t>della persona umana, e di rilevanza costituzionale, poiché la Costituzione, riconoscendone esplicitamente la componente più pregnante, rappresentata dal diritto di proprietà (art. 42), appare garantire, implicitamente, anche i rapporti patrimoniali che dalla proprietà si diramano e che con essa possono anche collidere, ma sono parimenti funzionali alla persona umana” </a:t>
            </a:r>
            <a:endParaRPr lang="it-IT" dirty="0"/>
          </a:p>
          <a:p>
            <a:r>
              <a:rPr lang="it-IT" dirty="0" smtClean="0"/>
              <a:t>La concezione critica l’</a:t>
            </a:r>
            <a:r>
              <a:rPr lang="it-IT" dirty="0" err="1" smtClean="0"/>
              <a:t>ipertrofismo</a:t>
            </a:r>
            <a:r>
              <a:rPr lang="it-IT" dirty="0" smtClean="0"/>
              <a:t> punitivo apprestato dal codice Rocco rispetto (anche) alla tutela del patrimonio.</a:t>
            </a:r>
          </a:p>
          <a:p>
            <a:r>
              <a:rPr lang="it-IT" dirty="0" smtClean="0"/>
              <a:t>D’altra parte, in un quadro costituzionale, il patrimonio è riconosciuto nell’ambito dei </a:t>
            </a:r>
            <a:r>
              <a:rPr lang="it-IT" i="1" dirty="0" smtClean="0"/>
              <a:t>diritti: </a:t>
            </a:r>
            <a:r>
              <a:rPr lang="it-IT" dirty="0" smtClean="0"/>
              <a:t>non possono quindi imporsi vedute statalistiche dominanti su quali siano i beni utili alla piena realizzazione della personalità umana.</a:t>
            </a:r>
            <a:endParaRPr lang="it-IT" dirty="0"/>
          </a:p>
        </p:txBody>
      </p:sp>
    </p:spTree>
    <p:extLst>
      <p:ext uri="{BB962C8B-B14F-4D97-AF65-F5344CB8AC3E}">
        <p14:creationId xmlns:p14="http://schemas.microsoft.com/office/powerpoint/2010/main" val="205666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quadro costituzionale:</a:t>
            </a:r>
            <a:endParaRPr lang="it-IT" dirty="0"/>
          </a:p>
        </p:txBody>
      </p:sp>
      <p:sp>
        <p:nvSpPr>
          <p:cNvPr id="3" name="Segnaposto contenuto 2"/>
          <p:cNvSpPr>
            <a:spLocks noGrp="1"/>
          </p:cNvSpPr>
          <p:nvPr>
            <p:ph idx="1"/>
          </p:nvPr>
        </p:nvSpPr>
        <p:spPr/>
        <p:txBody>
          <a:bodyPr>
            <a:normAutofit fontScale="92500" lnSpcReduction="10000"/>
          </a:bodyPr>
          <a:lstStyle/>
          <a:p>
            <a:r>
              <a:rPr lang="it-IT" b="1" dirty="0"/>
              <a:t>Art. 41.</a:t>
            </a:r>
            <a:br>
              <a:rPr lang="it-IT" b="1" dirty="0"/>
            </a:br>
            <a:r>
              <a:rPr lang="it-IT" dirty="0"/>
              <a:t>L'iniziativa economica privata è libera.</a:t>
            </a:r>
            <a:r>
              <a:rPr lang="it-IT" dirty="0"/>
              <a:t/>
            </a:r>
            <a:br>
              <a:rPr lang="it-IT" dirty="0"/>
            </a:br>
            <a:r>
              <a:rPr lang="it-IT" dirty="0"/>
              <a:t>Non può svolgersi in contrasto con l'utilità sociale o in modo da recare danno alla sicurezza, alla libertà, alla dignità umana.</a:t>
            </a:r>
            <a:r>
              <a:rPr lang="it-IT" dirty="0"/>
              <a:t/>
            </a:r>
            <a:br>
              <a:rPr lang="it-IT" dirty="0"/>
            </a:br>
            <a:r>
              <a:rPr lang="it-IT" dirty="0"/>
              <a:t>La legge determina i programmi e i controlli opportuni perché l'attività economica pubblica e privata possa essere indirizzata e coordinata a fini sociali.</a:t>
            </a:r>
            <a:r>
              <a:rPr lang="it-IT" dirty="0"/>
              <a:t/>
            </a:r>
            <a:br>
              <a:rPr lang="it-IT" dirty="0"/>
            </a:br>
            <a:r>
              <a:rPr lang="it-IT" dirty="0"/>
              <a:t/>
            </a:r>
            <a:br>
              <a:rPr lang="it-IT" dirty="0"/>
            </a:br>
            <a:r>
              <a:rPr lang="it-IT" b="1" dirty="0"/>
              <a:t>Art. 42.</a:t>
            </a:r>
            <a:br>
              <a:rPr lang="it-IT" b="1" dirty="0"/>
            </a:br>
            <a:r>
              <a:rPr lang="it-IT" dirty="0"/>
              <a:t>La proprietà è pubblica o privata. I beni economici appartengono allo Stato, ad enti o a privati.</a:t>
            </a:r>
            <a:r>
              <a:rPr lang="it-IT" dirty="0"/>
              <a:t/>
            </a:r>
            <a:br>
              <a:rPr lang="it-IT" dirty="0"/>
            </a:br>
            <a:r>
              <a:rPr lang="it-IT" dirty="0"/>
              <a:t>La proprietà privata è riconosciuta e garantita dalla legge, che ne determina i modi di acquisto, di godimento e i limiti allo scopo di assicurarne la funzione sociale e di renderla accessibile a tutti.</a:t>
            </a:r>
            <a:r>
              <a:rPr lang="it-IT" dirty="0"/>
              <a:t/>
            </a:r>
            <a:br>
              <a:rPr lang="it-IT" dirty="0"/>
            </a:br>
            <a:r>
              <a:rPr lang="it-IT" dirty="0"/>
              <a:t>La proprietà privata può essere, nei casi preveduti dalla legge, e salvo indennizzo, espropriata per motivi d'interesse generale.</a:t>
            </a:r>
            <a:r>
              <a:rPr lang="it-IT" dirty="0"/>
              <a:t/>
            </a:r>
            <a:br>
              <a:rPr lang="it-IT" dirty="0"/>
            </a:br>
            <a:r>
              <a:rPr lang="it-IT" dirty="0"/>
              <a:t>La legge stabilisce le norme ed i limiti della successione legittima e testamentaria e i diritti dello Stato sulle eredità.</a:t>
            </a:r>
            <a:r>
              <a:rPr lang="it-IT" dirty="0"/>
              <a:t/>
            </a:r>
            <a:br>
              <a:rPr lang="it-IT" dirty="0"/>
            </a:br>
            <a:endParaRPr lang="it-IT" dirty="0"/>
          </a:p>
        </p:txBody>
      </p:sp>
    </p:spTree>
    <p:extLst>
      <p:ext uri="{BB962C8B-B14F-4D97-AF65-F5344CB8AC3E}">
        <p14:creationId xmlns:p14="http://schemas.microsoft.com/office/powerpoint/2010/main" val="711968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quadro costituzionale:</a:t>
            </a:r>
            <a:endParaRPr lang="it-IT" dirty="0"/>
          </a:p>
        </p:txBody>
      </p:sp>
      <p:sp>
        <p:nvSpPr>
          <p:cNvPr id="3" name="Segnaposto contenuto 2"/>
          <p:cNvSpPr>
            <a:spLocks noGrp="1"/>
          </p:cNvSpPr>
          <p:nvPr>
            <p:ph idx="1"/>
          </p:nvPr>
        </p:nvSpPr>
        <p:spPr/>
        <p:txBody>
          <a:bodyPr>
            <a:normAutofit/>
          </a:bodyPr>
          <a:lstStyle/>
          <a:p>
            <a:r>
              <a:rPr lang="it-IT" b="1" dirty="0"/>
              <a:t>Art. 43.</a:t>
            </a:r>
            <a:br>
              <a:rPr lang="it-IT" b="1" dirty="0"/>
            </a:br>
            <a:r>
              <a:rPr lang="it-IT" dirty="0"/>
              <a:t>A fini di utilità generale la legge può riservare originariamente o trasferire, mediante espropriazione e salvo indennizzo, allo Stato, ad enti pubblici o a comunità di lavoratori o di utenti determinate imprese o categorie di imprese, che si riferiscano a servizi pubblici essenziali o a fonti di energia o a situazioni di monopolio ed abbiano carattere di preminente interesse generale.</a:t>
            </a:r>
            <a:r>
              <a:rPr lang="it-IT" dirty="0"/>
              <a:t/>
            </a:r>
            <a:br>
              <a:rPr lang="it-IT" dirty="0"/>
            </a:br>
            <a:r>
              <a:rPr lang="it-IT" dirty="0"/>
              <a:t/>
            </a:r>
            <a:br>
              <a:rPr lang="it-IT" dirty="0"/>
            </a:br>
            <a:r>
              <a:rPr lang="it-IT" b="1" dirty="0"/>
              <a:t>Art. 44.</a:t>
            </a:r>
            <a:br>
              <a:rPr lang="it-IT" b="1" dirty="0"/>
            </a:br>
            <a:r>
              <a:rPr lang="it-IT" dirty="0"/>
              <a:t>Al fine di conseguire il razionale sfruttamento del suolo e di stabilire equi rapporti sociali, la legge impone obblighi e vincoli alla proprietà terriera privata, fissa limiti alla sua estensione secondo le regioni e le zone agrarie, promuove ed impone la bonifica delle terre, la trasformazione del latifondo e la ricostituzione delle unità produttive; aiuta la piccola e la media proprietà.</a:t>
            </a:r>
            <a:r>
              <a:rPr lang="it-IT" dirty="0"/>
              <a:t/>
            </a:r>
            <a:br>
              <a:rPr lang="it-IT" dirty="0"/>
            </a:br>
            <a:r>
              <a:rPr lang="it-IT" dirty="0"/>
              <a:t>La legge dispone provvedimenti a favore delle zone montane.</a:t>
            </a:r>
            <a:endParaRPr lang="it-IT" dirty="0"/>
          </a:p>
        </p:txBody>
      </p:sp>
    </p:spTree>
    <p:extLst>
      <p:ext uri="{BB962C8B-B14F-4D97-AF65-F5344CB8AC3E}">
        <p14:creationId xmlns:p14="http://schemas.microsoft.com/office/powerpoint/2010/main" val="113737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concezione giuridica ed economica di patrimonio:</a:t>
            </a:r>
            <a:endParaRPr lang="it-IT" dirty="0"/>
          </a:p>
        </p:txBody>
      </p:sp>
      <p:sp>
        <p:nvSpPr>
          <p:cNvPr id="3" name="Segnaposto contenuto 2"/>
          <p:cNvSpPr>
            <a:spLocks noGrp="1"/>
          </p:cNvSpPr>
          <p:nvPr>
            <p:ph idx="1"/>
          </p:nvPr>
        </p:nvSpPr>
        <p:spPr/>
        <p:txBody>
          <a:bodyPr/>
          <a:lstStyle/>
          <a:p>
            <a:r>
              <a:rPr lang="it-IT" b="1" dirty="0" smtClean="0"/>
              <a:t>Concezione giuridica: </a:t>
            </a:r>
            <a:r>
              <a:rPr lang="it-IT" dirty="0" smtClean="0"/>
              <a:t>il </a:t>
            </a:r>
            <a:r>
              <a:rPr lang="it-IT" dirty="0"/>
              <a:t>patrimonio </a:t>
            </a:r>
            <a:r>
              <a:rPr lang="it-IT" dirty="0" smtClean="0"/>
              <a:t>è un </a:t>
            </a:r>
            <a:r>
              <a:rPr lang="it-IT" dirty="0"/>
              <a:t>insieme di rapporti giuridici di contenuto patrimoniale facenti capo ad una </a:t>
            </a:r>
            <a:r>
              <a:rPr lang="it-IT" dirty="0" smtClean="0"/>
              <a:t>persona.</a:t>
            </a:r>
          </a:p>
          <a:p>
            <a:r>
              <a:rPr lang="it-IT" b="1" dirty="0"/>
              <a:t>Concezione economica</a:t>
            </a:r>
            <a:r>
              <a:rPr lang="it-IT" dirty="0"/>
              <a:t>: il patrimonio </a:t>
            </a:r>
            <a:r>
              <a:rPr lang="it-IT" dirty="0" smtClean="0"/>
              <a:t>è un insieme </a:t>
            </a:r>
            <a:r>
              <a:rPr lang="it-IT" dirty="0"/>
              <a:t>di beni economicamente </a:t>
            </a:r>
            <a:r>
              <a:rPr lang="it-IT" dirty="0" smtClean="0"/>
              <a:t>valutabili facenti capo ad una </a:t>
            </a:r>
            <a:r>
              <a:rPr lang="it-IT" dirty="0" err="1" smtClean="0"/>
              <a:t>pesona</a:t>
            </a:r>
            <a:r>
              <a:rPr lang="it-IT" dirty="0" smtClean="0"/>
              <a:t>.</a:t>
            </a:r>
          </a:p>
          <a:p>
            <a:pPr marL="0" indent="0">
              <a:buNone/>
            </a:pPr>
            <a:r>
              <a:rPr lang="it-IT" b="1" dirty="0" smtClean="0"/>
              <a:t>  Concezioni miste</a:t>
            </a:r>
          </a:p>
          <a:p>
            <a:pPr marL="0" indent="0">
              <a:buNone/>
            </a:pPr>
            <a:r>
              <a:rPr lang="it-IT" b="1" dirty="0"/>
              <a:t>	</a:t>
            </a:r>
            <a:r>
              <a:rPr lang="it-IT" b="1" dirty="0" smtClean="0"/>
              <a:t>Il problema centrale è la soglia </a:t>
            </a:r>
            <a:r>
              <a:rPr lang="it-IT" b="1" dirty="0"/>
              <a:t>della tutela: </a:t>
            </a:r>
            <a:r>
              <a:rPr lang="it-IT" dirty="0" smtClean="0"/>
              <a:t>porre </a:t>
            </a:r>
            <a:r>
              <a:rPr lang="it-IT" dirty="0"/>
              <a:t>l’accento sui profili giuridici (patrimonio come complesso di diritti) è argomento a sostegno di una tutela più anticipata, che prescinda dal verificarsi di un concreto pregiudizio economico. Viceversa, porre l’accento sul il profilo economico è argomento a sostegno di soluzioni legislative o ermeneutiche interpretazioni più </a:t>
            </a:r>
            <a:r>
              <a:rPr lang="it-IT" dirty="0" smtClean="0"/>
              <a:t>restrittive.</a:t>
            </a:r>
          </a:p>
          <a:p>
            <a:pPr marL="0" indent="0">
              <a:buNone/>
            </a:pPr>
            <a:endParaRPr lang="it-IT" b="1" dirty="0"/>
          </a:p>
        </p:txBody>
      </p:sp>
    </p:spTree>
    <p:extLst>
      <p:ext uri="{BB962C8B-B14F-4D97-AF65-F5344CB8AC3E}">
        <p14:creationId xmlns:p14="http://schemas.microsoft.com/office/powerpoint/2010/main" val="361349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tutela della proprietà come rapporto sociale.</a:t>
            </a:r>
            <a:endParaRPr lang="it-IT" dirty="0"/>
          </a:p>
        </p:txBody>
      </p:sp>
      <p:sp>
        <p:nvSpPr>
          <p:cNvPr id="3" name="Segnaposto contenuto 2"/>
          <p:cNvSpPr>
            <a:spLocks noGrp="1"/>
          </p:cNvSpPr>
          <p:nvPr>
            <p:ph idx="1"/>
          </p:nvPr>
        </p:nvSpPr>
        <p:spPr/>
        <p:txBody>
          <a:bodyPr/>
          <a:lstStyle/>
          <a:p>
            <a:r>
              <a:rPr lang="it-IT" dirty="0" smtClean="0"/>
              <a:t>Teoria del prof. </a:t>
            </a:r>
            <a:r>
              <a:rPr lang="it-IT" dirty="0" err="1" smtClean="0"/>
              <a:t>Sgubbi</a:t>
            </a:r>
            <a:r>
              <a:rPr lang="it-IT" dirty="0" smtClean="0"/>
              <a:t>: </a:t>
            </a:r>
            <a:r>
              <a:rPr lang="it-IT" dirty="0"/>
              <a:t>Il diritto penale del patrimonio </a:t>
            </a:r>
            <a:r>
              <a:rPr lang="it-IT" dirty="0" smtClean="0"/>
              <a:t> </a:t>
            </a:r>
            <a:r>
              <a:rPr lang="it-IT" dirty="0"/>
              <a:t>sarebbe orientato verso la tutela </a:t>
            </a:r>
            <a:r>
              <a:rPr lang="it-IT" i="1" dirty="0"/>
              <a:t>della proprietà come rapporto sociale</a:t>
            </a:r>
            <a:r>
              <a:rPr lang="it-IT" dirty="0"/>
              <a:t>, avrebbe cioè una funzione più pregnante della tutela della proprietà come diritto soggettivo. </a:t>
            </a:r>
            <a:endParaRPr lang="it-IT" dirty="0" smtClean="0"/>
          </a:p>
          <a:p>
            <a:r>
              <a:rPr lang="it-IT" dirty="0" smtClean="0"/>
              <a:t>Le </a:t>
            </a:r>
            <a:r>
              <a:rPr lang="it-IT" dirty="0"/>
              <a:t>differenziazioni di fattispecie degli ordinamenti giuridici moderni, scaturenti dalla frammentazione della figura madre del </a:t>
            </a:r>
            <a:r>
              <a:rPr lang="it-IT" i="1" dirty="0" err="1"/>
              <a:t>furtum</a:t>
            </a:r>
            <a:r>
              <a:rPr lang="it-IT" dirty="0"/>
              <a:t> in relazione a diversi modi di attacco alla proprietà, rifletterebbero aspetti e valori costitutivi della moderna società borghese, e, in una con le differenziazioni nel trattamento punitivo, adempirebbero a funzioni politiche, per un verso di sicurezza e per altro verso di salvaguardia della libertà economica. </a:t>
            </a:r>
          </a:p>
          <a:p>
            <a:endParaRPr lang="it-IT" dirty="0"/>
          </a:p>
        </p:txBody>
      </p:sp>
    </p:spTree>
    <p:extLst>
      <p:ext uri="{BB962C8B-B14F-4D97-AF65-F5344CB8AC3E}">
        <p14:creationId xmlns:p14="http://schemas.microsoft.com/office/powerpoint/2010/main" val="189248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codice penale Zanardelli del 1889 </a:t>
            </a:r>
            <a:r>
              <a:rPr lang="it-IT" sz="2400" dirty="0" smtClean="0"/>
              <a:t>(in vigore dal 1 gennaio 1890, in sostituzione del codice del regno di Sardegna, del 1859, esteso, con poche modifiche, all’intero paese nel 1865)</a:t>
            </a:r>
            <a:endParaRPr lang="it-IT" sz="2400" dirty="0"/>
          </a:p>
        </p:txBody>
      </p:sp>
      <p:sp>
        <p:nvSpPr>
          <p:cNvPr id="4" name="Rectangle 1"/>
          <p:cNvSpPr>
            <a:spLocks noGrp="1" noChangeArrowheads="1"/>
          </p:cNvSpPr>
          <p:nvPr>
            <p:ph idx="1"/>
          </p:nvPr>
        </p:nvSpPr>
        <p:spPr bwMode="auto">
          <a:xfrm>
            <a:off x="679623" y="2429747"/>
            <a:ext cx="11293782" cy="298797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800" b="0" i="0" u="none" strike="noStrike" cap="none" normalizeH="0" baseline="0" dirty="0" smtClean="0">
                <a:ln>
                  <a:noFill/>
                </a:ln>
                <a:solidFill>
                  <a:srgbClr val="333333"/>
                </a:solidFill>
                <a:effectLst/>
                <a:latin typeface="Monaco"/>
              </a:rPr>
              <a:t>TITOLO X. Dei delitti contro la proprietà.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rgbClr val="333333"/>
                </a:solidFill>
                <a:effectLst/>
                <a:latin typeface="Monaco"/>
              </a:rPr>
              <a:t>CAPO I. Del furto </a:t>
            </a:r>
            <a:r>
              <a:rPr kumimoji="0" lang="it-IT" altLang="it-IT" sz="1400" b="0" i="0" u="none" strike="noStrike" cap="none" normalizeH="0" baseline="0" dirty="0" smtClean="0">
                <a:ln>
                  <a:noFill/>
                </a:ln>
                <a:solidFill>
                  <a:srgbClr val="333333"/>
                </a:solidFill>
                <a:effectLst/>
                <a:latin typeface="Monaco"/>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dirty="0" smtClean="0">
              <a:ln>
                <a:noFill/>
              </a:ln>
              <a:solidFill>
                <a:srgbClr val="333333"/>
              </a:solidFill>
              <a:effectLst/>
              <a:latin typeface="Monac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402. Chiunque s'impossessa della cosa mobile altrui per trarne profitto, togliendola dal luogo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dove si trova, senza il consenso di colui al quale essa appartiene,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è punito con la reclusione sino a tre anni. Il delitto si commette anche sopra le cose di una eredità</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 non ancora accettata (e. civ. 929 s.), e dal comproprietario, socio o coerede sopra le cose comuni,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 o </a:t>
            </a:r>
            <a:r>
              <a:rPr kumimoji="0" lang="it-IT" altLang="it-IT" b="0" i="0" u="none" strike="noStrike" cap="none" normalizeH="0" baseline="0" dirty="0" err="1" smtClean="0">
                <a:ln>
                  <a:noFill/>
                </a:ln>
                <a:solidFill>
                  <a:srgbClr val="333333"/>
                </a:solidFill>
                <a:effectLst/>
                <a:latin typeface="Monaco"/>
              </a:rPr>
              <a:t>dell'eredita</a:t>
            </a:r>
            <a:r>
              <a:rPr kumimoji="0" lang="it-IT" altLang="it-IT" b="0" i="0" u="none" strike="noStrike" cap="none" normalizeH="0" baseline="0" dirty="0" smtClean="0">
                <a:ln>
                  <a:noFill/>
                </a:ln>
                <a:solidFill>
                  <a:srgbClr val="333333"/>
                </a:solidFill>
                <a:effectLst/>
                <a:latin typeface="Monaco"/>
              </a:rPr>
              <a:t> indivisa, da lui non detenute. La quantità del tolto si misura detraendo la parte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smtClean="0">
                <a:ln>
                  <a:noFill/>
                </a:ln>
                <a:solidFill>
                  <a:srgbClr val="333333"/>
                </a:solidFill>
                <a:effectLst/>
                <a:latin typeface="Monaco"/>
              </a:rPr>
              <a:t>spettante al colpevole (403, 404, 431- 433</a:t>
            </a:r>
            <a:r>
              <a:rPr kumimoji="0" lang="it-IT" altLang="it-IT" sz="900" b="0" i="0" u="none" strike="noStrike" cap="none" normalizeH="0" baseline="0" dirty="0" smtClean="0">
                <a:ln>
                  <a:noFill/>
                </a:ln>
                <a:solidFill>
                  <a:srgbClr val="333333"/>
                </a:solidFill>
                <a:effectLst/>
                <a:latin typeface="Monaco"/>
              </a:rPr>
              <a:t>). </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404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Codice penale vigente (1930)</a:t>
            </a:r>
            <a:endParaRPr lang="it-IT" dirty="0"/>
          </a:p>
        </p:txBody>
      </p:sp>
      <p:sp>
        <p:nvSpPr>
          <p:cNvPr id="3" name="Segnaposto contenuto 2"/>
          <p:cNvSpPr>
            <a:spLocks noGrp="1"/>
          </p:cNvSpPr>
          <p:nvPr>
            <p:ph idx="1"/>
          </p:nvPr>
        </p:nvSpPr>
        <p:spPr/>
        <p:txBody>
          <a:bodyPr/>
          <a:lstStyle/>
          <a:p>
            <a:r>
              <a:rPr lang="it-IT" b="1" dirty="0"/>
              <a:t>LIBRO SECONDO</a:t>
            </a:r>
          </a:p>
          <a:p>
            <a:r>
              <a:rPr lang="it-IT" b="1" dirty="0"/>
              <a:t>Dei delitti in particolare</a:t>
            </a:r>
          </a:p>
          <a:p>
            <a:r>
              <a:rPr lang="it-IT" b="1" dirty="0"/>
              <a:t>TITOLO VIII</a:t>
            </a:r>
          </a:p>
          <a:p>
            <a:r>
              <a:rPr lang="it-IT" b="1" dirty="0"/>
              <a:t>Dei delitti contro l'economia pubblica, l'industria e il commercio</a:t>
            </a:r>
          </a:p>
          <a:p>
            <a:r>
              <a:rPr lang="it-IT" b="1" dirty="0"/>
              <a:t>CAPO I</a:t>
            </a:r>
          </a:p>
          <a:p>
            <a:r>
              <a:rPr lang="it-IT" b="1" dirty="0"/>
              <a:t>Dei delitti contro l'economia pubblica</a:t>
            </a:r>
          </a:p>
          <a:p>
            <a:r>
              <a:rPr lang="it-IT" b="1" dirty="0"/>
              <a:t>CAPO II</a:t>
            </a:r>
          </a:p>
          <a:p>
            <a:r>
              <a:rPr lang="it-IT" b="1" dirty="0"/>
              <a:t>Dei delitti contro l'industria e il commercio</a:t>
            </a:r>
          </a:p>
          <a:p>
            <a:endParaRPr lang="it-IT" dirty="0"/>
          </a:p>
        </p:txBody>
      </p:sp>
    </p:spTree>
    <p:extLst>
      <p:ext uri="{BB962C8B-B14F-4D97-AF65-F5344CB8AC3E}">
        <p14:creationId xmlns:p14="http://schemas.microsoft.com/office/powerpoint/2010/main" val="1995437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Codice penale vigente</a:t>
            </a:r>
            <a:endParaRPr lang="it-IT" dirty="0"/>
          </a:p>
        </p:txBody>
      </p:sp>
      <p:sp>
        <p:nvSpPr>
          <p:cNvPr id="3" name="Segnaposto contenuto 2"/>
          <p:cNvSpPr>
            <a:spLocks noGrp="1"/>
          </p:cNvSpPr>
          <p:nvPr>
            <p:ph idx="1"/>
          </p:nvPr>
        </p:nvSpPr>
        <p:spPr/>
        <p:txBody>
          <a:bodyPr/>
          <a:lstStyle/>
          <a:p>
            <a:r>
              <a:rPr lang="it-IT" b="1" dirty="0"/>
              <a:t>TITOLO XIII</a:t>
            </a:r>
          </a:p>
          <a:p>
            <a:r>
              <a:rPr lang="it-IT" b="1" dirty="0"/>
              <a:t>Dei delitti contro il patrimonio</a:t>
            </a:r>
          </a:p>
          <a:p>
            <a:r>
              <a:rPr lang="it-IT" b="1" dirty="0"/>
              <a:t>CAPO I</a:t>
            </a:r>
          </a:p>
          <a:p>
            <a:r>
              <a:rPr lang="it-IT" b="1" dirty="0"/>
              <a:t>Dei delitti contro il patrimonio mediante violenza alle cose o alle persone</a:t>
            </a:r>
          </a:p>
          <a:p>
            <a:r>
              <a:rPr lang="it-IT" b="1" dirty="0"/>
              <a:t>CAPO II</a:t>
            </a:r>
          </a:p>
          <a:p>
            <a:r>
              <a:rPr lang="it-IT" b="1" dirty="0"/>
              <a:t>Dei delitti contro il patrimonio mediante frode</a:t>
            </a:r>
          </a:p>
          <a:p>
            <a:endParaRPr lang="it-IT" dirty="0"/>
          </a:p>
        </p:txBody>
      </p:sp>
    </p:spTree>
    <p:extLst>
      <p:ext uri="{BB962C8B-B14F-4D97-AF65-F5344CB8AC3E}">
        <p14:creationId xmlns:p14="http://schemas.microsoft.com/office/powerpoint/2010/main" val="3096337840"/>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70</TotalTime>
  <Words>1090</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Monaco</vt:lpstr>
      <vt:lpstr>Retrospettivo</vt:lpstr>
      <vt:lpstr>IL CONCETTO DI PATRIMONIO E DI ECONOMIA PUBBLICA COME INTERESSI TUTELATI</vt:lpstr>
      <vt:lpstr>IL CONCETTO DI PATRIMONIO</vt:lpstr>
      <vt:lpstr>Il quadro costituzionale:</vt:lpstr>
      <vt:lpstr>Il quadro costituzionale:</vt:lpstr>
      <vt:lpstr>La concezione giuridica ed economica di patrimonio:</vt:lpstr>
      <vt:lpstr>La tutela della proprietà come rapporto sociale.</vt:lpstr>
      <vt:lpstr>Il codice penale Zanardelli del 1889 (in vigore dal 1 gennaio 1890, in sostituzione del codice del regno di Sardegna, del 1859, esteso, con poche modifiche, all’intero paese nel 1865)</vt:lpstr>
      <vt:lpstr>Codice penale vigente (1930)</vt:lpstr>
      <vt:lpstr>Codice penale vigente</vt:lpstr>
      <vt:lpstr>Cosa sono oggi il patrimonio e l’economia pubblica?</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CONCETTO DI PATRIMONIO E DI ECONOMIA PUBBLICA COME INTERESSI TUTELATI</dc:title>
  <dc:creator>Mario Zanchetti</dc:creator>
  <cp:lastModifiedBy>Mario Zanchetti</cp:lastModifiedBy>
  <cp:revision>8</cp:revision>
  <dcterms:created xsi:type="dcterms:W3CDTF">2017-10-05T09:13:28Z</dcterms:created>
  <dcterms:modified xsi:type="dcterms:W3CDTF">2017-10-05T10:24:14Z</dcterms:modified>
</cp:coreProperties>
</file>