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1" r:id="rId3"/>
    <p:sldId id="262" r:id="rId4"/>
    <p:sldId id="346" r:id="rId5"/>
    <p:sldId id="347" r:id="rId6"/>
    <p:sldId id="348" r:id="rId7"/>
    <p:sldId id="349" r:id="rId8"/>
    <p:sldId id="350" r:id="rId9"/>
    <p:sldId id="309" r:id="rId10"/>
    <p:sldId id="317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26/04/2018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371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6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257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403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01798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5230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5294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6672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38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587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899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909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6048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1456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4579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71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delegation</a:t>
            </a:r>
            <a:r>
              <a:rPr lang="it-IT" dirty="0" smtClean="0"/>
              <a:t> of </a:t>
            </a:r>
            <a:r>
              <a:rPr lang="it-IT" dirty="0" err="1" smtClean="0"/>
              <a:t>power</a:t>
            </a:r>
            <a:r>
              <a:rPr lang="it-IT" dirty="0" smtClean="0"/>
              <a:t> from 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to the intermediate line</a:t>
            </a:r>
          </a:p>
          <a:p>
            <a:r>
              <a:rPr lang="it-IT" dirty="0" smtClean="0"/>
              <a:t>Focus: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smtClean="0"/>
              <a:t>Three </a:t>
            </a:r>
            <a:r>
              <a:rPr lang="it-IT" dirty="0" err="1" smtClean="0"/>
              <a:t>key</a:t>
            </a:r>
            <a:r>
              <a:rPr lang="it-IT" dirty="0" smtClean="0"/>
              <a:t> </a:t>
            </a:r>
            <a:r>
              <a:rPr lang="it-IT" dirty="0" err="1" smtClean="0"/>
              <a:t>questions</a:t>
            </a:r>
            <a:r>
              <a:rPr lang="it-IT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be delegate?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How to coordinate and control the </a:t>
            </a:r>
            <a:r>
              <a:rPr lang="it-IT" dirty="0" err="1" smtClean="0"/>
              <a:t>delegated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?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349025" y="5190186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87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Selective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sz="2400" dirty="0" smtClean="0"/>
              <a:t>Work </a:t>
            </a:r>
            <a:r>
              <a:rPr lang="it-IT" sz="2400" dirty="0" err="1" smtClean="0"/>
              <a:t>constellation</a:t>
            </a:r>
            <a:r>
              <a:rPr lang="it-IT" sz="2400" dirty="0" smtClean="0"/>
              <a:t>: </a:t>
            </a:r>
            <a:r>
              <a:rPr lang="it-IT" sz="2400" dirty="0" err="1" smtClean="0"/>
              <a:t>each</a:t>
            </a:r>
            <a:r>
              <a:rPr lang="it-IT" sz="2400" dirty="0" smtClean="0"/>
              <a:t> </a:t>
            </a:r>
            <a:r>
              <a:rPr lang="it-IT" sz="2400" dirty="0" err="1" smtClean="0"/>
              <a:t>constellation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situated</a:t>
            </a:r>
            <a:r>
              <a:rPr lang="it-IT" sz="2400" dirty="0" smtClean="0"/>
              <a:t>, </a:t>
            </a:r>
            <a:r>
              <a:rPr lang="it-IT" sz="2400" dirty="0" err="1" smtClean="0"/>
              <a:t>within</a:t>
            </a:r>
            <a:r>
              <a:rPr lang="it-IT" sz="2400" dirty="0" smtClean="0"/>
              <a:t> 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, </a:t>
            </a:r>
            <a:r>
              <a:rPr lang="it-IT" sz="2400" dirty="0" err="1" smtClean="0"/>
              <a:t>where</a:t>
            </a:r>
            <a:r>
              <a:rPr lang="it-IT" sz="2400" dirty="0" smtClean="0"/>
              <a:t> more information are </a:t>
            </a:r>
            <a:r>
              <a:rPr lang="it-IT" sz="2400" dirty="0" err="1" smtClean="0"/>
              <a:t>available</a:t>
            </a:r>
            <a:r>
              <a:rPr lang="it-IT" sz="2400" dirty="0" smtClean="0"/>
              <a:t> (to take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69" y="2295994"/>
            <a:ext cx="5084661" cy="4663258"/>
          </a:xfrm>
          <a:prstGeom prst="rect">
            <a:avLst/>
          </a:prstGeom>
        </p:spPr>
      </p:pic>
      <p:sp>
        <p:nvSpPr>
          <p:cNvPr id="8" name="Ovale 7"/>
          <p:cNvSpPr/>
          <p:nvPr/>
        </p:nvSpPr>
        <p:spPr>
          <a:xfrm>
            <a:off x="3915627" y="2832681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2 9"/>
          <p:cNvCxnSpPr/>
          <p:nvPr/>
        </p:nvCxnSpPr>
        <p:spPr>
          <a:xfrm>
            <a:off x="2220807" y="3039414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98236" y="2768103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FINANCE CONSTELLATION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852391" y="3518373"/>
            <a:ext cx="1120462" cy="785611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/>
          <p:cNvCxnSpPr/>
          <p:nvPr/>
        </p:nvCxnSpPr>
        <p:spPr>
          <a:xfrm>
            <a:off x="6275506" y="3911179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/>
          <p:cNvSpPr/>
          <p:nvPr/>
        </p:nvSpPr>
        <p:spPr>
          <a:xfrm>
            <a:off x="8023191" y="3662515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PRODUCTION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CONSTELLATION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3890319" y="4552883"/>
            <a:ext cx="2639719" cy="39513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/>
          <p:cNvCxnSpPr/>
          <p:nvPr/>
        </p:nvCxnSpPr>
        <p:spPr>
          <a:xfrm>
            <a:off x="6530038" y="4750452"/>
            <a:ext cx="169482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16"/>
          <p:cNvSpPr/>
          <p:nvPr/>
        </p:nvSpPr>
        <p:spPr>
          <a:xfrm>
            <a:off x="8350216" y="4479141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MARKETING</a:t>
            </a: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CONSTELLATION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8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Selective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4531567"/>
          </a:xfrm>
        </p:spPr>
        <p:txBody>
          <a:bodyPr>
            <a:normAutofit/>
          </a:bodyPr>
          <a:lstStyle/>
          <a:p>
            <a:r>
              <a:rPr lang="it-IT" dirty="0" err="1" smtClean="0"/>
              <a:t>Functional</a:t>
            </a:r>
            <a:r>
              <a:rPr lang="it-IT" dirty="0" smtClean="0"/>
              <a:t>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endParaRPr lang="it-IT" dirty="0" smtClean="0"/>
          </a:p>
          <a:p>
            <a:r>
              <a:rPr lang="it-IT" dirty="0" err="1" smtClean="0"/>
              <a:t>Interdependencies</a:t>
            </a:r>
            <a:r>
              <a:rPr lang="it-IT" dirty="0"/>
              <a:t> </a:t>
            </a:r>
            <a:r>
              <a:rPr lang="it-IT" dirty="0" smtClean="0"/>
              <a:t>and, </a:t>
            </a:r>
            <a:r>
              <a:rPr lang="it-IT" dirty="0" err="1" smtClean="0"/>
              <a:t>therefore</a:t>
            </a:r>
            <a:r>
              <a:rPr lang="it-IT" dirty="0" smtClean="0"/>
              <a:t>, </a:t>
            </a:r>
            <a:r>
              <a:rPr lang="it-IT" dirty="0" err="1" smtClean="0"/>
              <a:t>problem</a:t>
            </a:r>
            <a:r>
              <a:rPr lang="it-IT" dirty="0" smtClean="0"/>
              <a:t> of </a:t>
            </a:r>
            <a:r>
              <a:rPr lang="it-IT" dirty="0" err="1" smtClean="0"/>
              <a:t>coordination</a:t>
            </a:r>
            <a:r>
              <a:rPr lang="it-IT" dirty="0" smtClean="0"/>
              <a:t> and control:</a:t>
            </a:r>
          </a:p>
          <a:p>
            <a:pPr lvl="1"/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degree</a:t>
            </a:r>
            <a:r>
              <a:rPr lang="it-IT" dirty="0" smtClean="0"/>
              <a:t> of </a:t>
            </a:r>
            <a:r>
              <a:rPr lang="it-IT" dirty="0" err="1" smtClean="0"/>
              <a:t>direct</a:t>
            </a:r>
            <a:r>
              <a:rPr lang="it-IT" dirty="0" smtClean="0"/>
              <a:t> </a:t>
            </a:r>
            <a:r>
              <a:rPr lang="it-IT" dirty="0" err="1" smtClean="0"/>
              <a:t>supervision</a:t>
            </a:r>
            <a:endParaRPr lang="it-IT" dirty="0" smtClean="0"/>
          </a:p>
          <a:p>
            <a:pPr lvl="1"/>
            <a:r>
              <a:rPr lang="it-IT" dirty="0" smtClean="0"/>
              <a:t>Process </a:t>
            </a:r>
            <a:r>
              <a:rPr lang="it-IT" dirty="0" smtClean="0"/>
              <a:t>and output standardization</a:t>
            </a:r>
            <a:endParaRPr lang="it-IT" dirty="0" smtClean="0"/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Mutual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adjustment</a:t>
            </a:r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Parallel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vertical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2050841"/>
          </a:xfrm>
        </p:spPr>
        <p:txBody>
          <a:bodyPr>
            <a:normAutofit/>
          </a:bodyPr>
          <a:lstStyle/>
          <a:p>
            <a:r>
              <a:rPr lang="it-IT" dirty="0" smtClean="0"/>
              <a:t>Market </a:t>
            </a:r>
            <a:r>
              <a:rPr lang="it-IT" dirty="0" err="1" smtClean="0"/>
              <a:t>grouping</a:t>
            </a:r>
            <a:r>
              <a:rPr lang="it-IT" dirty="0" smtClean="0"/>
              <a:t> </a:t>
            </a:r>
            <a:r>
              <a:rPr lang="it-IT" dirty="0" err="1" smtClean="0"/>
              <a:t>basis</a:t>
            </a:r>
            <a:endParaRPr lang="it-IT" dirty="0" smtClean="0"/>
          </a:p>
          <a:p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takes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independently</a:t>
            </a:r>
            <a:r>
              <a:rPr lang="it-IT" dirty="0" smtClean="0"/>
              <a:t> from the </a:t>
            </a:r>
            <a:r>
              <a:rPr lang="it-IT" dirty="0" err="1" smtClean="0"/>
              <a:t>others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strategic</a:t>
            </a:r>
            <a:r>
              <a:rPr lang="it-IT" dirty="0" smtClean="0"/>
              <a:t> </a:t>
            </a:r>
            <a:r>
              <a:rPr lang="it-IT" dirty="0" err="1" smtClean="0"/>
              <a:t>apex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control the </a:t>
            </a:r>
            <a:r>
              <a:rPr lang="it-IT" dirty="0" err="1" smtClean="0"/>
              <a:t>decision</a:t>
            </a:r>
            <a:r>
              <a:rPr lang="it-IT" dirty="0" smtClean="0"/>
              <a:t> of </a:t>
            </a:r>
            <a:r>
              <a:rPr lang="it-IT" dirty="0" err="1" smtClean="0"/>
              <a:t>each</a:t>
            </a:r>
            <a:r>
              <a:rPr lang="it-IT" dirty="0" smtClean="0"/>
              <a:t> </a:t>
            </a:r>
            <a:r>
              <a:rPr lang="it-IT" dirty="0" err="1" smtClean="0"/>
              <a:t>unit</a:t>
            </a:r>
            <a:r>
              <a:rPr lang="it-IT" dirty="0" smtClean="0"/>
              <a:t> </a:t>
            </a:r>
            <a:r>
              <a:rPr lang="it-IT" dirty="0" err="1" smtClean="0"/>
              <a:t>without</a:t>
            </a:r>
            <a:r>
              <a:rPr lang="it-IT" dirty="0" smtClean="0"/>
              <a:t> </a:t>
            </a:r>
            <a:r>
              <a:rPr lang="it-IT" dirty="0" err="1" smtClean="0"/>
              <a:t>reducing</a:t>
            </a:r>
            <a:r>
              <a:rPr lang="it-IT" dirty="0" smtClean="0"/>
              <a:t>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own</a:t>
            </a:r>
            <a:r>
              <a:rPr lang="it-IT" dirty="0" smtClean="0"/>
              <a:t> </a:t>
            </a:r>
            <a:r>
              <a:rPr lang="it-IT" dirty="0" err="1" smtClean="0"/>
              <a:t>autonomy</a:t>
            </a: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13</a:t>
            </a:fld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4924022" y="3696237"/>
            <a:ext cx="746975" cy="5924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096000" y="3583136"/>
            <a:ext cx="1725769" cy="5426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29237" y="4354464"/>
            <a:ext cx="10515600" cy="205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Direct </a:t>
            </a:r>
            <a:r>
              <a:rPr lang="it-IT" dirty="0" err="1" smtClean="0"/>
              <a:t>supervision</a:t>
            </a:r>
            <a:endParaRPr lang="it-IT" dirty="0" smtClean="0"/>
          </a:p>
          <a:p>
            <a:r>
              <a:rPr lang="it-IT" dirty="0" err="1" smtClean="0"/>
              <a:t>Capabilities</a:t>
            </a:r>
            <a:r>
              <a:rPr lang="it-IT" dirty="0" smtClean="0"/>
              <a:t>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r>
              <a:rPr lang="it-IT" dirty="0" smtClean="0"/>
              <a:t>Output </a:t>
            </a:r>
            <a:r>
              <a:rPr lang="it-IT" dirty="0" err="1" smtClean="0"/>
              <a:t>standardization</a:t>
            </a:r>
            <a:endParaRPr lang="it-IT" dirty="0" smtClean="0"/>
          </a:p>
          <a:p>
            <a:r>
              <a:rPr lang="it-IT" dirty="0" smtClean="0"/>
              <a:t>Performance control</a:t>
            </a:r>
          </a:p>
        </p:txBody>
      </p:sp>
    </p:spTree>
    <p:extLst>
      <p:ext uri="{BB962C8B-B14F-4D97-AF65-F5344CB8AC3E}">
        <p14:creationId xmlns:p14="http://schemas.microsoft.com/office/powerpoint/2010/main" val="32177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HORIZONTAL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2561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Horizontal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488798"/>
          </a:xfrm>
        </p:spPr>
        <p:txBody>
          <a:bodyPr>
            <a:normAutofit/>
          </a:bodyPr>
          <a:lstStyle/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flow of </a:t>
            </a:r>
            <a:r>
              <a:rPr lang="it-IT" dirty="0" err="1" smtClean="0"/>
              <a:t>power</a:t>
            </a:r>
            <a:r>
              <a:rPr lang="it-IT" dirty="0" smtClean="0"/>
              <a:t> from </a:t>
            </a:r>
            <a:r>
              <a:rPr lang="it-IT" dirty="0" err="1" smtClean="0"/>
              <a:t>managers</a:t>
            </a:r>
            <a:r>
              <a:rPr lang="it-IT" dirty="0" smtClean="0"/>
              <a:t> to «non-</a:t>
            </a:r>
            <a:r>
              <a:rPr lang="it-IT" dirty="0" err="1" smtClean="0"/>
              <a:t>managers</a:t>
            </a:r>
            <a:r>
              <a:rPr lang="it-IT" dirty="0" smtClean="0"/>
              <a:t>»</a:t>
            </a:r>
          </a:p>
          <a:p>
            <a:r>
              <a:rPr lang="it-IT" dirty="0" smtClean="0"/>
              <a:t>Focus: </a:t>
            </a:r>
            <a:r>
              <a:rPr lang="it-IT" dirty="0" err="1" smtClean="0"/>
              <a:t>informal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hp</a:t>
            </a:r>
            <a:r>
              <a:rPr lang="it-IT" dirty="0" smtClean="0"/>
              <a:t> </a:t>
            </a:r>
            <a:r>
              <a:rPr lang="it-IT" dirty="0" err="1" smtClean="0"/>
              <a:t>according</a:t>
            </a:r>
            <a:r>
              <a:rPr lang="it-IT" dirty="0" smtClean="0"/>
              <a:t> to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fromal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in the </a:t>
            </a:r>
            <a:r>
              <a:rPr lang="it-IT" dirty="0" err="1" smtClean="0"/>
              <a:t>hand</a:t>
            </a:r>
            <a:r>
              <a:rPr lang="it-IT" dirty="0" smtClean="0"/>
              <a:t> of line </a:t>
            </a:r>
            <a:r>
              <a:rPr lang="it-IT" dirty="0" err="1" smtClean="0"/>
              <a:t>structure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no </a:t>
            </a:r>
            <a:r>
              <a:rPr lang="it-IT" dirty="0" err="1" smtClean="0"/>
              <a:t>longer</a:t>
            </a:r>
            <a:r>
              <a:rPr lang="it-IT" dirty="0" smtClean="0"/>
              <a:t> </a:t>
            </a:r>
            <a:r>
              <a:rPr lang="it-IT" dirty="0" err="1" smtClean="0"/>
              <a:t>valid</a:t>
            </a:r>
            <a:endParaRPr lang="it-IT" dirty="0" smtClean="0"/>
          </a:p>
          <a:p>
            <a:r>
              <a:rPr lang="it-IT" dirty="0" smtClean="0"/>
              <a:t>Continuum of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965915" y="5563673"/>
            <a:ext cx="85708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V="1">
            <a:off x="965915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287628" y="4562770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one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person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2" name="Connettore 1 11"/>
          <p:cNvCxnSpPr/>
          <p:nvPr/>
        </p:nvCxnSpPr>
        <p:spPr>
          <a:xfrm flipV="1">
            <a:off x="3848636" y="5112913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5958624" y="4555246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experts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4" name="Connettore 1 13"/>
          <p:cNvCxnSpPr/>
          <p:nvPr/>
        </p:nvCxnSpPr>
        <p:spPr>
          <a:xfrm flipV="1">
            <a:off x="6821509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3123126" y="4531219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some </a:t>
            </a:r>
            <a:r>
              <a:rPr lang="it-IT" dirty="0" err="1" smtClean="0">
                <a:solidFill>
                  <a:schemeClr val="tx1"/>
                </a:solidFill>
              </a:rPr>
              <a:t>analysists</a:t>
            </a:r>
            <a:endParaRPr lang="it-IT" dirty="0" smtClean="0">
              <a:solidFill>
                <a:schemeClr val="tx1"/>
              </a:solidFill>
            </a:endParaRPr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9536805" y="5105390"/>
            <a:ext cx="0" cy="4507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8616951" y="4565103"/>
            <a:ext cx="1725769" cy="54262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chemeClr val="tx1"/>
                </a:solidFill>
              </a:rPr>
              <a:t>Power</a:t>
            </a:r>
            <a:r>
              <a:rPr lang="it-IT" dirty="0" smtClean="0">
                <a:solidFill>
                  <a:schemeClr val="tx1"/>
                </a:solidFill>
              </a:rPr>
              <a:t> to </a:t>
            </a:r>
            <a:r>
              <a:rPr lang="it-IT" dirty="0" err="1" smtClean="0">
                <a:solidFill>
                  <a:schemeClr val="tx1"/>
                </a:solidFill>
              </a:rPr>
              <a:t>everyone</a:t>
            </a:r>
            <a:endParaRPr lang="it-IT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13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analysts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6"/>
            <a:ext cx="10515600" cy="1638717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/>
              <a:t>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«</a:t>
            </a:r>
            <a:r>
              <a:rPr lang="it-IT" sz="2400" dirty="0" err="1" smtClean="0"/>
              <a:t>standardization</a:t>
            </a:r>
            <a:r>
              <a:rPr lang="it-IT" sz="2400" dirty="0" smtClean="0"/>
              <a:t>» to coordinate </a:t>
            </a:r>
            <a:r>
              <a:rPr lang="it-IT" sz="2400" dirty="0" err="1" smtClean="0"/>
              <a:t>activities</a:t>
            </a:r>
            <a:endParaRPr lang="it-IT" sz="2400" dirty="0" smtClean="0"/>
          </a:p>
          <a:p>
            <a:r>
              <a:rPr lang="it-IT" sz="2400" dirty="0" err="1" smtClean="0"/>
              <a:t>Informal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r>
              <a:rPr lang="it-IT" sz="2400" dirty="0" smtClean="0"/>
              <a:t>, </a:t>
            </a:r>
            <a:r>
              <a:rPr lang="it-IT" sz="2400" dirty="0" err="1" smtClean="0"/>
              <a:t>therefore</a:t>
            </a:r>
            <a:r>
              <a:rPr lang="it-IT" sz="2400" dirty="0" smtClean="0"/>
              <a:t>, </a:t>
            </a:r>
            <a:r>
              <a:rPr lang="it-IT" sz="2400" dirty="0" err="1" smtClean="0"/>
              <a:t>is</a:t>
            </a:r>
            <a:r>
              <a:rPr lang="it-IT" sz="2400" dirty="0" smtClean="0"/>
              <a:t> in the </a:t>
            </a:r>
            <a:r>
              <a:rPr lang="it-IT" sz="2400" dirty="0" err="1" smtClean="0"/>
              <a:t>hand</a:t>
            </a:r>
            <a:r>
              <a:rPr lang="it-IT" sz="2400" dirty="0" smtClean="0"/>
              <a:t> of </a:t>
            </a:r>
            <a:r>
              <a:rPr lang="it-IT" sz="2400" dirty="0" err="1" smtClean="0"/>
              <a:t>people</a:t>
            </a:r>
            <a:r>
              <a:rPr lang="it-IT" sz="2400" dirty="0" smtClean="0"/>
              <a:t> </a:t>
            </a:r>
            <a:r>
              <a:rPr lang="it-IT" sz="2400" dirty="0" err="1" smtClean="0"/>
              <a:t>who</a:t>
            </a:r>
            <a:r>
              <a:rPr lang="it-IT" sz="2400" dirty="0" smtClean="0"/>
              <a:t> design and </a:t>
            </a:r>
            <a:r>
              <a:rPr lang="it-IT" sz="2400" dirty="0" err="1" smtClean="0"/>
              <a:t>define</a:t>
            </a:r>
            <a:r>
              <a:rPr lang="it-IT" sz="2400" dirty="0" smtClean="0"/>
              <a:t>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  <a:p>
            <a:r>
              <a:rPr lang="it-IT" sz="2400" dirty="0" err="1" smtClean="0"/>
              <a:t>Their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r>
              <a:rPr lang="it-IT" sz="2400" dirty="0" smtClean="0"/>
              <a:t> </a:t>
            </a:r>
            <a:r>
              <a:rPr lang="it-IT" sz="2400" dirty="0" err="1" smtClean="0"/>
              <a:t>depends</a:t>
            </a:r>
            <a:r>
              <a:rPr lang="it-IT" sz="2400" dirty="0" smtClean="0"/>
              <a:t> on the </a:t>
            </a:r>
            <a:r>
              <a:rPr lang="it-IT" sz="2400" dirty="0" err="1" smtClean="0"/>
              <a:t>extension</a:t>
            </a:r>
            <a:r>
              <a:rPr lang="it-IT" sz="2400" dirty="0" smtClean="0"/>
              <a:t> and </a:t>
            </a:r>
            <a:r>
              <a:rPr lang="it-IT" sz="2400" dirty="0" err="1" smtClean="0"/>
              <a:t>type</a:t>
            </a:r>
            <a:r>
              <a:rPr lang="it-IT" sz="2400" dirty="0" smtClean="0"/>
              <a:t> of </a:t>
            </a:r>
            <a:r>
              <a:rPr lang="it-IT" sz="2400" dirty="0" err="1" smtClean="0"/>
              <a:t>standardization</a:t>
            </a: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964843" y="3284113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WHO GIVES POWER TO ANALYSTS?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5722513" y="3649238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962697" y="4247770"/>
            <a:ext cx="10515600" cy="515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b="1" dirty="0" smtClean="0">
                <a:solidFill>
                  <a:srgbClr val="0070C0"/>
                </a:solidFill>
              </a:rPr>
              <a:t>WORKER, WHOSE WORK IS STANDRIZED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962697" y="4889456"/>
            <a:ext cx="10515600" cy="1638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/>
              <a:t>«</a:t>
            </a:r>
            <a:r>
              <a:rPr lang="it-IT" sz="2400" dirty="0" err="1" smtClean="0"/>
              <a:t>Power</a:t>
            </a:r>
            <a:r>
              <a:rPr lang="it-IT" sz="2400" dirty="0" smtClean="0"/>
              <a:t> to </a:t>
            </a:r>
            <a:r>
              <a:rPr lang="it-IT" sz="2400" dirty="0" err="1" smtClean="0"/>
              <a:t>analysts</a:t>
            </a:r>
            <a:r>
              <a:rPr lang="it-IT" sz="2400" dirty="0" smtClean="0"/>
              <a:t>» </a:t>
            </a:r>
            <a:r>
              <a:rPr lang="it-IT" sz="2400" dirty="0" err="1" smtClean="0"/>
              <a:t>is</a:t>
            </a:r>
            <a:r>
              <a:rPr lang="it-IT" sz="2400" dirty="0" smtClean="0"/>
              <a:t> a </a:t>
            </a:r>
            <a:r>
              <a:rPr lang="it-IT" sz="2400" dirty="0" err="1" smtClean="0"/>
              <a:t>limited</a:t>
            </a:r>
            <a:r>
              <a:rPr lang="it-IT" sz="2400" dirty="0" smtClean="0"/>
              <a:t> </a:t>
            </a:r>
            <a:r>
              <a:rPr lang="it-IT" sz="2400" dirty="0" err="1" smtClean="0"/>
              <a:t>form</a:t>
            </a:r>
            <a:r>
              <a:rPr lang="it-IT" sz="2400" dirty="0" smtClean="0"/>
              <a:t> of </a:t>
            </a:r>
            <a:r>
              <a:rPr lang="it-IT" sz="2400" dirty="0" err="1" smtClean="0"/>
              <a:t>horizontal</a:t>
            </a:r>
            <a:r>
              <a:rPr lang="it-IT" sz="2400" dirty="0" smtClean="0"/>
              <a:t> </a:t>
            </a:r>
            <a:r>
              <a:rPr lang="it-IT" sz="2400" dirty="0" err="1" smtClean="0"/>
              <a:t>decentralization</a:t>
            </a:r>
            <a:endParaRPr lang="it-IT" sz="2400" dirty="0" smtClean="0"/>
          </a:p>
          <a:p>
            <a:r>
              <a:rPr lang="it-IT" sz="2400" dirty="0" smtClean="0"/>
              <a:t>«</a:t>
            </a:r>
            <a:r>
              <a:rPr lang="it-IT" sz="2400" dirty="0" err="1" smtClean="0"/>
              <a:t>Power</a:t>
            </a:r>
            <a:r>
              <a:rPr lang="it-IT" sz="2400" dirty="0" smtClean="0"/>
              <a:t> to </a:t>
            </a:r>
            <a:r>
              <a:rPr lang="it-IT" sz="2400" dirty="0" err="1" smtClean="0"/>
              <a:t>analysts</a:t>
            </a:r>
            <a:r>
              <a:rPr lang="it-IT" sz="2400" dirty="0" smtClean="0"/>
              <a:t>» </a:t>
            </a:r>
            <a:r>
              <a:rPr lang="it-IT" sz="2400" dirty="0" err="1" smtClean="0"/>
              <a:t>favor</a:t>
            </a:r>
            <a:r>
              <a:rPr lang="it-IT" sz="2400" dirty="0" smtClean="0"/>
              <a:t> a </a:t>
            </a:r>
            <a:r>
              <a:rPr lang="it-IT" sz="2400" dirty="0" err="1" smtClean="0"/>
              <a:t>degree</a:t>
            </a:r>
            <a:r>
              <a:rPr lang="it-IT" sz="2400" dirty="0" smtClean="0"/>
              <a:t> of </a:t>
            </a:r>
            <a:r>
              <a:rPr lang="it-IT" sz="2400" dirty="0" err="1" smtClean="0"/>
              <a:t>vertical</a:t>
            </a:r>
            <a:r>
              <a:rPr lang="it-IT" sz="2400" dirty="0" smtClean="0"/>
              <a:t> </a:t>
            </a:r>
            <a:r>
              <a:rPr lang="it-IT" sz="2400" dirty="0" err="1" smtClean="0"/>
              <a:t>centralization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35551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experts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45397"/>
            <a:ext cx="10515600" cy="2485973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Relevance</a:t>
            </a:r>
            <a:r>
              <a:rPr lang="it-IT" sz="2400" dirty="0" smtClean="0"/>
              <a:t> of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endParaRPr lang="it-IT" sz="2400" dirty="0" smtClean="0"/>
          </a:p>
          <a:p>
            <a:r>
              <a:rPr lang="it-IT" sz="2400" dirty="0" err="1" smtClean="0"/>
              <a:t>Therefore</a:t>
            </a:r>
            <a:r>
              <a:rPr lang="it-IT" sz="2400" dirty="0" smtClean="0"/>
              <a:t>, </a:t>
            </a:r>
            <a:r>
              <a:rPr lang="it-IT" sz="2400" dirty="0" err="1" smtClean="0"/>
              <a:t>who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technical</a:t>
            </a:r>
            <a:r>
              <a:rPr lang="it-IT" sz="2400" dirty="0" smtClean="0"/>
              <a:t> </a:t>
            </a:r>
            <a:r>
              <a:rPr lang="it-IT" sz="2400" dirty="0" err="1" smtClean="0"/>
              <a:t>knowledge</a:t>
            </a:r>
            <a:r>
              <a:rPr lang="it-IT" sz="2400" dirty="0" smtClean="0"/>
              <a:t> </a:t>
            </a:r>
            <a:r>
              <a:rPr lang="it-IT" sz="2400" dirty="0" err="1" smtClean="0"/>
              <a:t>also</a:t>
            </a:r>
            <a:r>
              <a:rPr lang="it-IT" sz="2400" dirty="0" smtClean="0"/>
              <a:t> </a:t>
            </a:r>
            <a:r>
              <a:rPr lang="it-IT" sz="2400" dirty="0" err="1" smtClean="0"/>
              <a:t>has</a:t>
            </a:r>
            <a:r>
              <a:rPr lang="it-IT" sz="2400" dirty="0" smtClean="0"/>
              <a:t> </a:t>
            </a:r>
            <a:r>
              <a:rPr lang="it-IT" sz="2400" dirty="0" err="1" smtClean="0"/>
              <a:t>informal</a:t>
            </a:r>
            <a:r>
              <a:rPr lang="it-IT" sz="2400" dirty="0" smtClean="0"/>
              <a:t> </a:t>
            </a:r>
            <a:r>
              <a:rPr lang="it-IT" sz="2400" dirty="0" err="1" smtClean="0"/>
              <a:t>power</a:t>
            </a:r>
            <a:endParaRPr lang="it-IT" sz="2400" dirty="0" smtClean="0"/>
          </a:p>
          <a:p>
            <a:r>
              <a:rPr lang="it-IT" sz="2400" dirty="0" err="1" smtClean="0"/>
              <a:t>Experts</a:t>
            </a:r>
            <a:r>
              <a:rPr lang="it-IT" sz="240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Provide</a:t>
            </a:r>
            <a:r>
              <a:rPr lang="it-IT" sz="2000" dirty="0" smtClean="0"/>
              <a:t> </a:t>
            </a:r>
            <a:r>
              <a:rPr lang="it-IT" sz="2000" dirty="0" err="1" smtClean="0"/>
              <a:t>advice</a:t>
            </a:r>
            <a:endParaRPr lang="it-IT" sz="20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dirty="0" err="1" smtClean="0"/>
              <a:t>Actively</a:t>
            </a:r>
            <a:r>
              <a:rPr lang="it-IT" sz="2000" dirty="0" smtClean="0"/>
              <a:t> take part </a:t>
            </a:r>
            <a:r>
              <a:rPr lang="it-IT" sz="2000" dirty="0" err="1" smtClean="0"/>
              <a:t>during</a:t>
            </a:r>
            <a:r>
              <a:rPr lang="it-IT" sz="2000" dirty="0" smtClean="0"/>
              <a:t> the </a:t>
            </a:r>
            <a:r>
              <a:rPr lang="it-IT" sz="2000" dirty="0" err="1" smtClean="0"/>
              <a:t>decision-making</a:t>
            </a:r>
            <a:r>
              <a:rPr lang="it-IT" sz="2000" dirty="0" smtClean="0"/>
              <a:t> </a:t>
            </a:r>
            <a:r>
              <a:rPr lang="it-IT" sz="2000" dirty="0" err="1" smtClean="0"/>
              <a:t>process</a:t>
            </a:r>
            <a:endParaRPr lang="it-IT" sz="2000" dirty="0" smtClean="0"/>
          </a:p>
          <a:p>
            <a:r>
              <a:rPr lang="it-IT" sz="2400" dirty="0" smtClean="0"/>
              <a:t>Three </a:t>
            </a:r>
            <a:r>
              <a:rPr lang="it-IT" sz="2400" dirty="0" err="1" smtClean="0"/>
              <a:t>situations</a:t>
            </a:r>
            <a:r>
              <a:rPr lang="it-IT" sz="2400" dirty="0" smtClean="0"/>
              <a:t>: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17</a:t>
            </a:fld>
            <a:endParaRPr lang="it-IT"/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838200" y="4541787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 smtClean="0">
                <a:solidFill>
                  <a:srgbClr val="00B0F0"/>
                </a:solidFill>
              </a:rPr>
              <a:t>Informal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power</a:t>
            </a:r>
            <a:r>
              <a:rPr lang="it-IT" sz="2400" dirty="0">
                <a:solidFill>
                  <a:srgbClr val="00B0F0"/>
                </a:solidFill>
              </a:rPr>
              <a:t> </a:t>
            </a:r>
            <a:r>
              <a:rPr lang="it-IT" sz="2400" dirty="0" smtClean="0">
                <a:solidFill>
                  <a:srgbClr val="00B0F0"/>
                </a:solidFill>
              </a:rPr>
              <a:t>of </a:t>
            </a:r>
            <a:r>
              <a:rPr lang="it-IT" sz="2400" dirty="0" err="1" smtClean="0">
                <a:solidFill>
                  <a:srgbClr val="00B0F0"/>
                </a:solidFill>
              </a:rPr>
              <a:t>experts</a:t>
            </a:r>
            <a:r>
              <a:rPr lang="it-IT" sz="2400" dirty="0" smtClean="0">
                <a:solidFill>
                  <a:srgbClr val="00B0F0"/>
                </a:solidFill>
              </a:rPr>
              <a:t> </a:t>
            </a:r>
            <a:r>
              <a:rPr lang="it-IT" sz="2400" dirty="0" err="1" smtClean="0">
                <a:solidFill>
                  <a:srgbClr val="00B0F0"/>
                </a:solidFill>
              </a:rPr>
              <a:t>overlaps</a:t>
            </a:r>
            <a:r>
              <a:rPr lang="it-IT" sz="2400" dirty="0" smtClean="0">
                <a:solidFill>
                  <a:srgbClr val="00B0F0"/>
                </a:solidFill>
              </a:rPr>
              <a:t> the </a:t>
            </a:r>
            <a:r>
              <a:rPr lang="it-IT" sz="2400" dirty="0" err="1" smtClean="0">
                <a:solidFill>
                  <a:srgbClr val="00B0F0"/>
                </a:solidFill>
              </a:rPr>
              <a:t>traditional</a:t>
            </a:r>
            <a:r>
              <a:rPr lang="it-IT" sz="2400" dirty="0" smtClean="0">
                <a:solidFill>
                  <a:srgbClr val="00B0F0"/>
                </a:solidFill>
              </a:rPr>
              <a:t> authority </a:t>
            </a:r>
            <a:r>
              <a:rPr lang="it-IT" sz="2400" dirty="0" err="1" smtClean="0">
                <a:solidFill>
                  <a:srgbClr val="00B0F0"/>
                </a:solidFill>
              </a:rPr>
              <a:t>structure</a:t>
            </a:r>
            <a:endParaRPr lang="it-IT" sz="2400" dirty="0" smtClean="0">
              <a:solidFill>
                <a:srgbClr val="00B0F0"/>
              </a:solidFill>
            </a:endParaRPr>
          </a:p>
        </p:txBody>
      </p:sp>
      <p:sp>
        <p:nvSpPr>
          <p:cNvPr id="11" name="Segnaposto contenuto 2"/>
          <p:cNvSpPr txBox="1">
            <a:spLocks/>
          </p:cNvSpPr>
          <p:nvPr/>
        </p:nvSpPr>
        <p:spPr>
          <a:xfrm>
            <a:off x="838200" y="5031186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err="1">
                <a:solidFill>
                  <a:srgbClr val="0070C0"/>
                </a:solidFill>
              </a:rPr>
              <a:t>P</a:t>
            </a:r>
            <a:r>
              <a:rPr lang="it-IT" sz="2400" dirty="0" err="1" smtClean="0">
                <a:solidFill>
                  <a:srgbClr val="0070C0"/>
                </a:solidFill>
              </a:rPr>
              <a:t>ower</a:t>
            </a:r>
            <a:r>
              <a:rPr lang="it-IT" sz="2400" dirty="0" smtClean="0">
                <a:solidFill>
                  <a:srgbClr val="0070C0"/>
                </a:solidFill>
              </a:rPr>
              <a:t> of </a:t>
            </a:r>
            <a:r>
              <a:rPr lang="it-IT" sz="2400" dirty="0" err="1" smtClean="0">
                <a:solidFill>
                  <a:srgbClr val="0070C0"/>
                </a:solidFill>
              </a:rPr>
              <a:t>experts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is</a:t>
            </a:r>
            <a:r>
              <a:rPr lang="it-IT" sz="2400" dirty="0" smtClean="0">
                <a:solidFill>
                  <a:srgbClr val="0070C0"/>
                </a:solidFill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</a:rPr>
              <a:t>combined</a:t>
            </a:r>
            <a:r>
              <a:rPr lang="it-IT" sz="2400" dirty="0" smtClean="0">
                <a:solidFill>
                  <a:srgbClr val="0070C0"/>
                </a:solidFill>
              </a:rPr>
              <a:t> and </a:t>
            </a:r>
            <a:r>
              <a:rPr lang="it-IT" sz="2400" dirty="0" err="1" smtClean="0">
                <a:solidFill>
                  <a:srgbClr val="0070C0"/>
                </a:solidFill>
              </a:rPr>
              <a:t>matched</a:t>
            </a:r>
            <a:r>
              <a:rPr lang="it-IT" sz="2400" dirty="0" smtClean="0">
                <a:solidFill>
                  <a:srgbClr val="0070C0"/>
                </a:solidFill>
              </a:rPr>
              <a:t> with </a:t>
            </a:r>
            <a:r>
              <a:rPr lang="it-IT" sz="2400" dirty="0" err="1" smtClean="0">
                <a:solidFill>
                  <a:srgbClr val="0070C0"/>
                </a:solidFill>
              </a:rPr>
              <a:t>formal</a:t>
            </a:r>
            <a:r>
              <a:rPr lang="it-IT" sz="2400" dirty="0" smtClean="0">
                <a:solidFill>
                  <a:srgbClr val="0070C0"/>
                </a:solidFill>
              </a:rPr>
              <a:t> authority</a:t>
            </a: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>
          <a:xfrm>
            <a:off x="838200" y="5632903"/>
            <a:ext cx="10515600" cy="468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>
                <a:solidFill>
                  <a:srgbClr val="002060"/>
                </a:solidFill>
              </a:rPr>
              <a:t>P</a:t>
            </a:r>
            <a:r>
              <a:rPr lang="it-IT" sz="2400" dirty="0" smtClean="0">
                <a:solidFill>
                  <a:srgbClr val="002060"/>
                </a:solidFill>
              </a:rPr>
              <a:t>ower based on technical knowledge is in </a:t>
            </a:r>
            <a:r>
              <a:rPr lang="it-IT" sz="2400" dirty="0" smtClean="0">
                <a:solidFill>
                  <a:srgbClr val="002060"/>
                </a:solidFill>
              </a:rPr>
              <a:t>the </a:t>
            </a:r>
            <a:r>
              <a:rPr lang="it-IT" sz="2400" dirty="0" smtClean="0">
                <a:solidFill>
                  <a:srgbClr val="002060"/>
                </a:solidFill>
              </a:rPr>
              <a:t>hand of workers</a:t>
            </a:r>
          </a:p>
        </p:txBody>
      </p:sp>
      <p:sp>
        <p:nvSpPr>
          <p:cNvPr id="13" name="Freccia in giù 12"/>
          <p:cNvSpPr/>
          <p:nvPr/>
        </p:nvSpPr>
        <p:spPr>
          <a:xfrm>
            <a:off x="5258874" y="3906021"/>
            <a:ext cx="497984" cy="4720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23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  <p:bldP spid="12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r>
              <a:rPr lang="it-IT" b="1" dirty="0" smtClean="0">
                <a:solidFill>
                  <a:srgbClr val="FF0000"/>
                </a:solidFill>
              </a:rPr>
              <a:t> to </a:t>
            </a:r>
            <a:r>
              <a:rPr lang="it-IT" b="1" dirty="0" err="1" smtClean="0">
                <a:solidFill>
                  <a:srgbClr val="FF0000"/>
                </a:solidFill>
              </a:rPr>
              <a:t>everyone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90097"/>
            <a:ext cx="10515600" cy="1909172"/>
          </a:xfrm>
        </p:spPr>
        <p:txBody>
          <a:bodyPr>
            <a:normAutofit/>
          </a:bodyPr>
          <a:lstStyle/>
          <a:p>
            <a:r>
              <a:rPr lang="it-IT" sz="2400" dirty="0" err="1" smtClean="0"/>
              <a:t>Decentralization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</a:t>
            </a:r>
            <a:r>
              <a:rPr lang="it-IT" sz="2400" dirty="0" err="1" smtClean="0"/>
              <a:t>based</a:t>
            </a:r>
            <a:r>
              <a:rPr lang="it-IT" sz="2400" dirty="0" smtClean="0"/>
              <a:t> on the feeling of «</a:t>
            </a:r>
            <a:r>
              <a:rPr lang="it-IT" sz="2400" dirty="0" err="1" smtClean="0"/>
              <a:t>being</a:t>
            </a:r>
            <a:r>
              <a:rPr lang="it-IT" sz="2400" dirty="0" smtClean="0"/>
              <a:t> part of the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»</a:t>
            </a:r>
          </a:p>
          <a:p>
            <a:r>
              <a:rPr lang="it-IT" sz="2400" dirty="0" err="1" smtClean="0"/>
              <a:t>Democratic</a:t>
            </a:r>
            <a:r>
              <a:rPr lang="it-IT" sz="2400" dirty="0" smtClean="0"/>
              <a:t>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= an </a:t>
            </a:r>
            <a:r>
              <a:rPr lang="it-IT" sz="2400" dirty="0" err="1" smtClean="0"/>
              <a:t>organization</a:t>
            </a:r>
            <a:r>
              <a:rPr lang="it-IT" sz="2400" dirty="0" smtClean="0"/>
              <a:t> in </a:t>
            </a:r>
            <a:r>
              <a:rPr lang="it-IT" sz="2400" dirty="0" err="1" smtClean="0"/>
              <a:t>which</a:t>
            </a:r>
            <a:r>
              <a:rPr lang="it-IT" sz="2400" dirty="0" smtClean="0"/>
              <a:t> </a:t>
            </a:r>
            <a:r>
              <a:rPr lang="it-IT" sz="2400" dirty="0" err="1" smtClean="0"/>
              <a:t>everyone</a:t>
            </a:r>
            <a:r>
              <a:rPr lang="it-IT" sz="2400" dirty="0" smtClean="0"/>
              <a:t> </a:t>
            </a:r>
            <a:r>
              <a:rPr lang="it-IT" sz="2400" dirty="0" err="1" smtClean="0"/>
              <a:t>takes</a:t>
            </a:r>
            <a:r>
              <a:rPr lang="it-IT" sz="2400" dirty="0" smtClean="0"/>
              <a:t> part in the </a:t>
            </a:r>
            <a:r>
              <a:rPr lang="it-IT" sz="2400" dirty="0" err="1" smtClean="0"/>
              <a:t>decision</a:t>
            </a:r>
            <a:r>
              <a:rPr lang="it-IT" sz="2400" dirty="0" smtClean="0"/>
              <a:t> </a:t>
            </a:r>
            <a:r>
              <a:rPr lang="it-IT" sz="2400" dirty="0" err="1" smtClean="0"/>
              <a:t>making</a:t>
            </a:r>
            <a:r>
              <a:rPr lang="it-IT" sz="2400" dirty="0" smtClean="0"/>
              <a:t> </a:t>
            </a:r>
            <a:r>
              <a:rPr lang="it-IT" sz="2400" dirty="0" err="1" smtClean="0"/>
              <a:t>process</a:t>
            </a:r>
            <a:endParaRPr lang="it-IT" sz="2400" dirty="0" smtClean="0"/>
          </a:p>
          <a:p>
            <a:r>
              <a:rPr lang="it-IT" sz="2400" dirty="0" err="1" smtClean="0"/>
              <a:t>Example</a:t>
            </a:r>
            <a:r>
              <a:rPr lang="it-IT" sz="2400" dirty="0" smtClean="0"/>
              <a:t>: </a:t>
            </a:r>
            <a:r>
              <a:rPr lang="it-IT" sz="2400" dirty="0" err="1" smtClean="0"/>
              <a:t>voluntary</a:t>
            </a:r>
            <a:r>
              <a:rPr lang="it-IT" sz="2400" dirty="0" smtClean="0"/>
              <a:t> </a:t>
            </a:r>
            <a:r>
              <a:rPr lang="it-IT" sz="2400" dirty="0" err="1" smtClean="0"/>
              <a:t>association</a:t>
            </a:r>
            <a:r>
              <a:rPr lang="it-IT" sz="2400" dirty="0" smtClean="0"/>
              <a:t>, private club</a:t>
            </a:r>
          </a:p>
          <a:p>
            <a:pPr marL="0" indent="0">
              <a:buNone/>
            </a:pPr>
            <a:endParaRPr lang="it-IT" sz="2400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7116113" y="3650955"/>
            <a:ext cx="3694091" cy="54262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PARTICIPATORY MANAGEMENT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34" y="4118974"/>
            <a:ext cx="3462270" cy="259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5 TYPES of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2015/2016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84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Introduction</a:t>
            </a:r>
            <a:endParaRPr lang="it-IT" dirty="0" smtClean="0"/>
          </a:p>
          <a:p>
            <a:r>
              <a:rPr lang="it-IT" dirty="0" smtClean="0"/>
              <a:t>Vertical </a:t>
            </a:r>
            <a:r>
              <a:rPr lang="it-IT" dirty="0" err="1" smtClean="0"/>
              <a:t>decentralization</a:t>
            </a:r>
            <a:endParaRPr lang="it-IT" dirty="0" smtClean="0"/>
          </a:p>
          <a:p>
            <a:r>
              <a:rPr lang="it-IT" dirty="0" err="1" smtClean="0"/>
              <a:t>Horizontal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endParaRPr lang="it-IT" dirty="0" smtClean="0"/>
          </a:p>
          <a:p>
            <a:r>
              <a:rPr lang="it-IT" dirty="0" err="1" smtClean="0"/>
              <a:t>Five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551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267" y="1506202"/>
            <a:ext cx="5125792" cy="5194749"/>
          </a:xfrm>
          <a:prstGeom prst="rect">
            <a:avLst/>
          </a:prstGeom>
        </p:spPr>
      </p:pic>
      <p:sp>
        <p:nvSpPr>
          <p:cNvPr id="12" name="Ovale 11"/>
          <p:cNvSpPr/>
          <p:nvPr/>
        </p:nvSpPr>
        <p:spPr>
          <a:xfrm>
            <a:off x="2909017" y="1280271"/>
            <a:ext cx="2184041" cy="2351571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275286" y="1219331"/>
            <a:ext cx="2462545" cy="294054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VERTICAL AND HORIZONTAL 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One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person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making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He/</a:t>
            </a:r>
            <a:r>
              <a:rPr lang="it-IT" sz="1600" dirty="0" err="1" smtClean="0">
                <a:solidFill>
                  <a:schemeClr val="tx1"/>
                </a:solidFill>
              </a:rPr>
              <a:t>She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and </a:t>
            </a:r>
            <a:r>
              <a:rPr lang="it-IT" sz="1600" dirty="0" err="1" smtClean="0">
                <a:solidFill>
                  <a:schemeClr val="tx1"/>
                </a:solidFill>
              </a:rPr>
              <a:t>informal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He/</a:t>
            </a:r>
            <a:r>
              <a:rPr lang="it-IT" sz="1600" dirty="0" err="1" smtClean="0">
                <a:solidFill>
                  <a:schemeClr val="tx1"/>
                </a:solidFill>
              </a:rPr>
              <a:t>She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takes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</a:t>
            </a:r>
            <a:r>
              <a:rPr lang="it-IT" sz="1600" dirty="0" smtClean="0">
                <a:solidFill>
                  <a:schemeClr val="tx1"/>
                </a:solidFill>
              </a:rPr>
              <a:t> and control </a:t>
            </a:r>
            <a:r>
              <a:rPr lang="it-IT" sz="1600" dirty="0" err="1" smtClean="0">
                <a:solidFill>
                  <a:schemeClr val="tx1"/>
                </a:solidFill>
              </a:rPr>
              <a:t>their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implementation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4842456" y="1280271"/>
            <a:ext cx="1783414" cy="2351571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2060620" y="166935"/>
            <a:ext cx="7044743" cy="946399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LIMITED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Burocratic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organizations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</a:t>
            </a:r>
            <a:r>
              <a:rPr lang="it-IT" sz="1600" dirty="0" err="1" smtClean="0">
                <a:solidFill>
                  <a:schemeClr val="tx1"/>
                </a:solidFill>
              </a:rPr>
              <a:t>standardization</a:t>
            </a:r>
            <a:r>
              <a:rPr lang="it-IT" sz="1600" dirty="0" smtClean="0">
                <a:solidFill>
                  <a:schemeClr val="tx1"/>
                </a:solidFill>
              </a:rPr>
              <a:t> of </a:t>
            </a:r>
            <a:r>
              <a:rPr lang="it-IT" sz="1600" dirty="0" err="1" smtClean="0">
                <a:solidFill>
                  <a:schemeClr val="tx1"/>
                </a:solidFill>
              </a:rPr>
              <a:t>processes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Vertical </a:t>
            </a:r>
            <a:r>
              <a:rPr lang="it-IT" sz="1600" dirty="0" err="1" smtClean="0">
                <a:solidFill>
                  <a:schemeClr val="tx1"/>
                </a:solidFill>
              </a:rPr>
              <a:t>centralization</a:t>
            </a:r>
            <a:r>
              <a:rPr lang="it-IT" sz="1600" dirty="0" smtClean="0">
                <a:solidFill>
                  <a:schemeClr val="tx1"/>
                </a:solidFill>
              </a:rPr>
              <a:t> (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in the </a:t>
            </a:r>
            <a:r>
              <a:rPr lang="it-IT" sz="1600" dirty="0" err="1" smtClean="0">
                <a:solidFill>
                  <a:schemeClr val="tx1"/>
                </a:solidFill>
              </a:rPr>
              <a:t>hand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strategic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apex</a:t>
            </a:r>
            <a:r>
              <a:rPr lang="it-IT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Relevance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technostructure</a:t>
            </a:r>
            <a:r>
              <a:rPr lang="it-IT" sz="1600" dirty="0" smtClean="0">
                <a:solidFill>
                  <a:schemeClr val="tx1"/>
                </a:solidFill>
              </a:rPr>
              <a:t> (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</a:t>
            </a:r>
            <a:r>
              <a:rPr lang="it-IT" sz="1600" dirty="0" err="1" smtClean="0">
                <a:solidFill>
                  <a:schemeClr val="tx1"/>
                </a:solidFill>
              </a:rPr>
              <a:t>processes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strandarization</a:t>
            </a:r>
            <a:r>
              <a:rPr lang="it-IT" sz="1600" dirty="0" smtClean="0">
                <a:solidFill>
                  <a:schemeClr val="tx1"/>
                </a:solidFill>
              </a:rPr>
              <a:t>)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7" name="Ovale 16"/>
          <p:cNvSpPr/>
          <p:nvPr/>
        </p:nvSpPr>
        <p:spPr>
          <a:xfrm>
            <a:off x="6625869" y="1280270"/>
            <a:ext cx="2006729" cy="2351571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8803783" y="1451152"/>
            <a:ext cx="2356834" cy="24769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LIMITED VERTICAL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Units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based</a:t>
            </a:r>
            <a:r>
              <a:rPr lang="it-IT" sz="1600" dirty="0" smtClean="0">
                <a:solidFill>
                  <a:schemeClr val="tx1"/>
                </a:solidFill>
              </a:rPr>
              <a:t> on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Units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managers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have</a:t>
            </a:r>
            <a:r>
              <a:rPr lang="it-IT" sz="1600" dirty="0" smtClean="0">
                <a:solidFill>
                  <a:schemeClr val="tx1"/>
                </a:solidFill>
              </a:rPr>
              <a:t> the </a:t>
            </a:r>
            <a:r>
              <a:rPr lang="it-IT" sz="1600" dirty="0" err="1" smtClean="0">
                <a:solidFill>
                  <a:schemeClr val="tx1"/>
                </a:solidFill>
              </a:rPr>
              <a:t>formal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of </a:t>
            </a:r>
            <a:r>
              <a:rPr lang="it-IT" sz="1600" dirty="0" err="1" smtClean="0">
                <a:solidFill>
                  <a:schemeClr val="tx1"/>
                </a:solidFill>
              </a:rPr>
              <a:t>taking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decisions</a:t>
            </a:r>
            <a:endParaRPr lang="it-IT" sz="1600" dirty="0">
              <a:solidFill>
                <a:schemeClr val="tx1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3530182" y="4159875"/>
            <a:ext cx="2006729" cy="2351571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829347" y="4265872"/>
            <a:ext cx="2462545" cy="2380029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SELECTIVE HORIZONTAL AND VERTICAL DECENTRALIZATION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Work </a:t>
            </a:r>
            <a:r>
              <a:rPr lang="it-IT" sz="1600" dirty="0" err="1" smtClean="0">
                <a:solidFill>
                  <a:schemeClr val="tx1"/>
                </a:solidFill>
              </a:rPr>
              <a:t>constellations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have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r>
              <a:rPr lang="it-IT" sz="1600" dirty="0" smtClean="0">
                <a:solidFill>
                  <a:schemeClr val="tx1"/>
                </a:solidFill>
              </a:rPr>
              <a:t> in relation to </a:t>
            </a:r>
            <a:r>
              <a:rPr lang="it-IT" sz="1600" dirty="0" err="1" smtClean="0">
                <a:solidFill>
                  <a:schemeClr val="tx1"/>
                </a:solidFill>
              </a:rPr>
              <a:t>specific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decisions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err="1" smtClean="0">
                <a:solidFill>
                  <a:schemeClr val="tx1"/>
                </a:solidFill>
              </a:rPr>
              <a:t>Constellations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select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experts</a:t>
            </a:r>
            <a:endParaRPr lang="it-IT" sz="1600" dirty="0" smtClean="0">
              <a:solidFill>
                <a:schemeClr val="tx1"/>
              </a:solidFill>
            </a:endParaRPr>
          </a:p>
        </p:txBody>
      </p:sp>
      <p:sp>
        <p:nvSpPr>
          <p:cNvPr id="21" name="Ovale 20"/>
          <p:cNvSpPr/>
          <p:nvPr/>
        </p:nvSpPr>
        <p:spPr>
          <a:xfrm>
            <a:off x="5964292" y="4155030"/>
            <a:ext cx="2332767" cy="2490871"/>
          </a:xfrm>
          <a:prstGeom prst="ellipse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8455718" y="4503333"/>
            <a:ext cx="3052963" cy="1905106"/>
          </a:xfrm>
          <a:prstGeom prst="rect">
            <a:avLst/>
          </a:prstGeom>
          <a:noFill/>
          <a:ln w="5715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VERTICAL AND HORIZONTAL DECENTRALIZATION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The </a:t>
            </a:r>
            <a:r>
              <a:rPr lang="it-IT" sz="1600" dirty="0" err="1" smtClean="0">
                <a:solidFill>
                  <a:schemeClr val="tx1"/>
                </a:solidFill>
              </a:rPr>
              <a:t>operating</a:t>
            </a:r>
            <a:r>
              <a:rPr lang="it-IT" sz="1600" dirty="0" smtClean="0">
                <a:solidFill>
                  <a:schemeClr val="tx1"/>
                </a:solidFill>
              </a:rPr>
              <a:t> core </a:t>
            </a:r>
            <a:r>
              <a:rPr lang="it-IT" sz="1600" dirty="0" err="1" smtClean="0">
                <a:solidFill>
                  <a:schemeClr val="tx1"/>
                </a:solidFill>
              </a:rPr>
              <a:t>has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alomost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all</a:t>
            </a:r>
            <a:r>
              <a:rPr lang="it-IT" sz="1600" dirty="0" smtClean="0">
                <a:solidFill>
                  <a:schemeClr val="tx1"/>
                </a:solidFill>
              </a:rPr>
              <a:t> the </a:t>
            </a:r>
            <a:r>
              <a:rPr lang="it-IT" sz="1600" dirty="0" err="1" smtClean="0">
                <a:solidFill>
                  <a:schemeClr val="tx1"/>
                </a:solidFill>
              </a:rPr>
              <a:t>decision-making</a:t>
            </a:r>
            <a:r>
              <a:rPr lang="it-IT" sz="1600" dirty="0" smtClean="0">
                <a:solidFill>
                  <a:schemeClr val="tx1"/>
                </a:solidFill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</a:rPr>
              <a:t>power</a:t>
            </a:r>
            <a:endParaRPr lang="it-IT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chemeClr val="tx1"/>
                </a:solidFill>
              </a:rPr>
              <a:t>Technical </a:t>
            </a:r>
            <a:r>
              <a:rPr lang="it-IT" sz="1600" dirty="0" err="1" smtClean="0">
                <a:solidFill>
                  <a:schemeClr val="tx1"/>
                </a:solidFill>
              </a:rPr>
              <a:t>skills</a:t>
            </a:r>
            <a:r>
              <a:rPr lang="it-IT" sz="1600" dirty="0" smtClean="0">
                <a:solidFill>
                  <a:schemeClr val="tx1"/>
                </a:solidFill>
              </a:rPr>
              <a:t> and </a:t>
            </a:r>
            <a:r>
              <a:rPr lang="it-IT" sz="1600" dirty="0" err="1" smtClean="0">
                <a:solidFill>
                  <a:schemeClr val="tx1"/>
                </a:solidFill>
              </a:rPr>
              <a:t>knowledge</a:t>
            </a:r>
            <a:r>
              <a:rPr lang="it-IT" sz="1600" dirty="0" smtClean="0">
                <a:solidFill>
                  <a:schemeClr val="tx1"/>
                </a:solidFill>
              </a:rPr>
              <a:t> of the </a:t>
            </a:r>
            <a:r>
              <a:rPr lang="it-IT" sz="1600" dirty="0" err="1" smtClean="0">
                <a:solidFill>
                  <a:schemeClr val="tx1"/>
                </a:solidFill>
              </a:rPr>
              <a:t>operating</a:t>
            </a:r>
            <a:r>
              <a:rPr lang="it-IT" sz="1600" dirty="0" smtClean="0">
                <a:solidFill>
                  <a:schemeClr val="tx1"/>
                </a:solidFill>
              </a:rPr>
              <a:t> core</a:t>
            </a:r>
            <a:endParaRPr lang="it-IT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7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Introduction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/>
          <a:lstStyle/>
          <a:p>
            <a:r>
              <a:rPr lang="it-IT" dirty="0" err="1" smtClean="0"/>
              <a:t>Centralization</a:t>
            </a:r>
            <a:r>
              <a:rPr lang="it-IT" dirty="0" smtClean="0"/>
              <a:t>/ </a:t>
            </a:r>
            <a:r>
              <a:rPr lang="it-IT" dirty="0" err="1" smtClean="0"/>
              <a:t>decentralization</a:t>
            </a:r>
            <a:r>
              <a:rPr lang="it-IT" dirty="0" smtClean="0"/>
              <a:t> are common </a:t>
            </a:r>
            <a:r>
              <a:rPr lang="it-IT" dirty="0" err="1" smtClean="0"/>
              <a:t>terms</a:t>
            </a:r>
            <a:r>
              <a:rPr lang="it-IT" dirty="0" smtClean="0"/>
              <a:t> in the </a:t>
            </a:r>
            <a:r>
              <a:rPr lang="it-IT" dirty="0" err="1" smtClean="0"/>
              <a:t>organizational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r>
              <a:rPr lang="it-IT" dirty="0" smtClean="0"/>
              <a:t> and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context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2874977"/>
            <a:ext cx="10515600" cy="943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Here </a:t>
            </a:r>
            <a:r>
              <a:rPr lang="it-IT" b="1" dirty="0" err="1"/>
              <a:t>c</a:t>
            </a:r>
            <a:r>
              <a:rPr lang="it-IT" b="1" dirty="0" err="1" smtClean="0"/>
              <a:t>entralization</a:t>
            </a:r>
            <a:r>
              <a:rPr lang="it-IT" b="1" dirty="0" smtClean="0"/>
              <a:t>/ </a:t>
            </a:r>
            <a:r>
              <a:rPr lang="it-IT" b="1" dirty="0" err="1" smtClean="0"/>
              <a:t>decentralization</a:t>
            </a:r>
            <a:r>
              <a:rPr lang="it-IT" b="1" dirty="0" smtClean="0"/>
              <a:t> </a:t>
            </a:r>
            <a:r>
              <a:rPr lang="it-IT" dirty="0" smtClean="0"/>
              <a:t>are </a:t>
            </a:r>
            <a:r>
              <a:rPr lang="it-IT" dirty="0" err="1" smtClean="0"/>
              <a:t>used</a:t>
            </a:r>
            <a:r>
              <a:rPr lang="it-IT" dirty="0" smtClean="0"/>
              <a:t> in relation with the </a:t>
            </a:r>
            <a:r>
              <a:rPr lang="it-IT" b="1" dirty="0" err="1" smtClean="0"/>
              <a:t>allocation</a:t>
            </a:r>
            <a:r>
              <a:rPr lang="it-IT" b="1" dirty="0" smtClean="0"/>
              <a:t> of the </a:t>
            </a:r>
            <a:r>
              <a:rPr lang="it-IT" b="1" dirty="0" err="1" smtClean="0"/>
              <a:t>decision-making</a:t>
            </a:r>
            <a:r>
              <a:rPr lang="it-IT" b="1" dirty="0" smtClean="0"/>
              <a:t> </a:t>
            </a:r>
            <a:r>
              <a:rPr lang="it-IT" b="1" dirty="0" err="1" smtClean="0"/>
              <a:t>power</a:t>
            </a:r>
            <a:endParaRPr lang="it-IT" b="1" dirty="0"/>
          </a:p>
        </p:txBody>
      </p:sp>
      <p:sp>
        <p:nvSpPr>
          <p:cNvPr id="7" name="Freccia in giù 6"/>
          <p:cNvSpPr/>
          <p:nvPr/>
        </p:nvSpPr>
        <p:spPr>
          <a:xfrm>
            <a:off x="1481070" y="3818310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Segnaposto contenuto 5"/>
          <p:cNvSpPr txBox="1">
            <a:spLocks/>
          </p:cNvSpPr>
          <p:nvPr/>
        </p:nvSpPr>
        <p:spPr>
          <a:xfrm>
            <a:off x="655749" y="4615663"/>
            <a:ext cx="4521558" cy="11927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 smtClean="0"/>
              <a:t>Centralized</a:t>
            </a:r>
            <a:r>
              <a:rPr lang="it-IT" b="1" dirty="0" smtClean="0"/>
              <a:t> </a:t>
            </a:r>
            <a:r>
              <a:rPr lang="it-IT" b="1" dirty="0" err="1" smtClean="0"/>
              <a:t>organization</a:t>
            </a:r>
            <a:r>
              <a:rPr lang="it-IT" b="1" dirty="0" smtClean="0"/>
              <a:t> </a:t>
            </a:r>
            <a:r>
              <a:rPr lang="it-IT" dirty="0" smtClean="0"/>
              <a:t>=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in </a:t>
            </a:r>
            <a:r>
              <a:rPr lang="it-IT" dirty="0" err="1" smtClean="0"/>
              <a:t>one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b="1" dirty="0"/>
          </a:p>
        </p:txBody>
      </p:sp>
      <p:sp>
        <p:nvSpPr>
          <p:cNvPr id="22" name="Freccia in giù 21"/>
          <p:cNvSpPr/>
          <p:nvPr/>
        </p:nvSpPr>
        <p:spPr>
          <a:xfrm>
            <a:off x="8343363" y="3818309"/>
            <a:ext cx="746975" cy="6310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Segnaposto contenuto 5"/>
          <p:cNvSpPr txBox="1">
            <a:spLocks/>
          </p:cNvSpPr>
          <p:nvPr/>
        </p:nvSpPr>
        <p:spPr>
          <a:xfrm>
            <a:off x="6832242" y="4532577"/>
            <a:ext cx="4521558" cy="1687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b="1" dirty="0" err="1" smtClean="0"/>
              <a:t>Decentralized</a:t>
            </a:r>
            <a:r>
              <a:rPr lang="it-IT" b="1" dirty="0" smtClean="0"/>
              <a:t> </a:t>
            </a:r>
            <a:r>
              <a:rPr lang="it-IT" b="1" dirty="0" err="1" smtClean="0"/>
              <a:t>organization</a:t>
            </a:r>
            <a:r>
              <a:rPr lang="it-IT" b="1" dirty="0" smtClean="0"/>
              <a:t> </a:t>
            </a:r>
            <a:r>
              <a:rPr lang="it-IT" dirty="0" smtClean="0"/>
              <a:t>=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shared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9689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8" grpId="0"/>
      <p:bldP spid="7" grpId="0" animBg="1"/>
      <p:bldP spid="21" grpId="0"/>
      <p:bldP spid="22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43333"/>
          </a:xfrm>
        </p:spPr>
        <p:txBody>
          <a:bodyPr>
            <a:normAutofit fontScale="92500"/>
          </a:bodyPr>
          <a:lstStyle/>
          <a:p>
            <a:r>
              <a:rPr lang="it-IT" dirty="0" err="1" smtClean="0"/>
              <a:t>Centralization</a:t>
            </a:r>
            <a:r>
              <a:rPr lang="it-IT" dirty="0" smtClean="0"/>
              <a:t> ( i.e.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taken</a:t>
            </a:r>
            <a:r>
              <a:rPr lang="it-IT" dirty="0" smtClean="0"/>
              <a:t> by </a:t>
            </a:r>
            <a:r>
              <a:rPr lang="it-IT" dirty="0" err="1" smtClean="0"/>
              <a:t>one</a:t>
            </a:r>
            <a:r>
              <a:rPr lang="it-IT" dirty="0" smtClean="0"/>
              <a:t> part of an </a:t>
            </a:r>
            <a:r>
              <a:rPr lang="it-IT" dirty="0" err="1" smtClean="0"/>
              <a:t>organization</a:t>
            </a:r>
            <a:r>
              <a:rPr lang="it-IT" dirty="0" smtClean="0"/>
              <a:t>) </a:t>
            </a:r>
            <a:r>
              <a:rPr lang="it-IT" dirty="0" err="1" smtClean="0"/>
              <a:t>is</a:t>
            </a:r>
            <a:r>
              <a:rPr lang="it-IT" dirty="0" smtClean="0"/>
              <a:t> the </a:t>
            </a:r>
            <a:r>
              <a:rPr lang="it-IT" dirty="0" err="1" smtClean="0"/>
              <a:t>easiest</a:t>
            </a:r>
            <a:r>
              <a:rPr lang="it-IT" dirty="0" smtClean="0"/>
              <a:t> way to coordinate the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: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97159"/>
            <a:ext cx="2331076" cy="2511734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169276" y="3941251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4172755" y="3374265"/>
            <a:ext cx="2150772" cy="2099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DECISION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734578" y="4017150"/>
            <a:ext cx="489397" cy="447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336" y="3128516"/>
            <a:ext cx="2580377" cy="2580377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1185929" y="3197159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NEED FOR COORDINATION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 smtClean="0">
                <a:solidFill>
                  <a:srgbClr val="C00000"/>
                </a:solidFill>
              </a:rPr>
              <a:t>THE BOSS DOESN’T HAVE ALL THE REQUIRED INFORMATION</a:t>
            </a:r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9" name="Freccia a destra 18"/>
          <p:cNvSpPr/>
          <p:nvPr/>
        </p:nvSpPr>
        <p:spPr>
          <a:xfrm>
            <a:off x="5539593" y="3941251"/>
            <a:ext cx="489397" cy="447696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Rettangolo 19"/>
          <p:cNvSpPr/>
          <p:nvPr/>
        </p:nvSpPr>
        <p:spPr>
          <a:xfrm>
            <a:off x="6415961" y="3128516"/>
            <a:ext cx="3966693" cy="18315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DECENTRALIZATION</a:t>
            </a:r>
            <a:endParaRPr lang="it-I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02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animBg="1"/>
      <p:bldP spid="9" grpId="0" animBg="1"/>
      <p:bldP spid="15" grpId="0" animBg="1"/>
      <p:bldP spid="12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decentralization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14" name="Segnaposto contenuto 5"/>
          <p:cNvSpPr txBox="1">
            <a:spLocks/>
          </p:cNvSpPr>
          <p:nvPr/>
        </p:nvSpPr>
        <p:spPr>
          <a:xfrm>
            <a:off x="838200" y="256493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Flow of information</a:t>
            </a:r>
            <a:endParaRPr lang="it-IT" dirty="0"/>
          </a:p>
        </p:txBody>
      </p:sp>
      <p:sp>
        <p:nvSpPr>
          <p:cNvPr id="16" name="Segnaposto contenuto 5"/>
          <p:cNvSpPr txBox="1">
            <a:spLocks/>
          </p:cNvSpPr>
          <p:nvPr/>
        </p:nvSpPr>
        <p:spPr>
          <a:xfrm>
            <a:off x="838200" y="3119676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err="1" smtClean="0"/>
              <a:t>Ability</a:t>
            </a:r>
            <a:r>
              <a:rPr lang="it-IT" dirty="0" smtClean="0"/>
              <a:t> to </a:t>
            </a:r>
            <a:r>
              <a:rPr lang="it-IT" dirty="0" err="1" smtClean="0"/>
              <a:t>understand</a:t>
            </a:r>
            <a:r>
              <a:rPr lang="it-IT" dirty="0" smtClean="0"/>
              <a:t> information </a:t>
            </a:r>
            <a:r>
              <a:rPr lang="it-IT" dirty="0" err="1" smtClean="0"/>
              <a:t>transmitted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7" name="Segnaposto contenuto 5"/>
          <p:cNvSpPr txBox="1">
            <a:spLocks/>
          </p:cNvSpPr>
          <p:nvPr/>
        </p:nvSpPr>
        <p:spPr>
          <a:xfrm>
            <a:off x="838200" y="3818310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To </a:t>
            </a:r>
            <a:r>
              <a:rPr lang="it-IT" dirty="0" err="1" smtClean="0"/>
              <a:t>answer</a:t>
            </a:r>
            <a:r>
              <a:rPr lang="it-IT" dirty="0" smtClean="0"/>
              <a:t> to </a:t>
            </a:r>
            <a:r>
              <a:rPr lang="it-IT" dirty="0" err="1" smtClean="0"/>
              <a:t>external</a:t>
            </a:r>
            <a:r>
              <a:rPr lang="it-IT" dirty="0" smtClean="0"/>
              <a:t> </a:t>
            </a:r>
            <a:r>
              <a:rPr lang="it-IT" dirty="0" err="1" smtClean="0"/>
              <a:t>contextual</a:t>
            </a:r>
            <a:r>
              <a:rPr lang="it-IT" dirty="0" smtClean="0"/>
              <a:t> </a:t>
            </a:r>
            <a:r>
              <a:rPr lang="it-IT" dirty="0" err="1" smtClean="0"/>
              <a:t>changes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18" name="Segnaposto contenuto 5"/>
          <p:cNvSpPr txBox="1">
            <a:spLocks/>
          </p:cNvSpPr>
          <p:nvPr/>
        </p:nvSpPr>
        <p:spPr>
          <a:xfrm>
            <a:off x="838200" y="4627532"/>
            <a:ext cx="10515600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To motivate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886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build="p"/>
      <p:bldP spid="16" grpId="0" build="p"/>
      <p:bldP spid="17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(2/3)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Three </a:t>
            </a:r>
            <a:r>
              <a:rPr lang="it-IT" dirty="0" err="1" smtClean="0"/>
              <a:t>meanings</a:t>
            </a:r>
            <a:r>
              <a:rPr lang="it-IT" dirty="0" smtClean="0"/>
              <a:t> of «</a:t>
            </a:r>
            <a:r>
              <a:rPr lang="it-IT" dirty="0" err="1" smtClean="0"/>
              <a:t>decentralization</a:t>
            </a:r>
            <a:r>
              <a:rPr lang="it-IT" dirty="0" smtClean="0"/>
              <a:t>»: 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Diffusion</a:t>
            </a:r>
            <a:r>
              <a:rPr lang="it-IT" dirty="0" smtClean="0"/>
              <a:t> of </a:t>
            </a:r>
            <a:r>
              <a:rPr lang="it-IT" dirty="0" err="1" smtClean="0"/>
              <a:t>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along</a:t>
            </a:r>
            <a:r>
              <a:rPr lang="it-IT" dirty="0" smtClean="0"/>
              <a:t> the </a:t>
            </a:r>
            <a:r>
              <a:rPr lang="it-IT" dirty="0" err="1" smtClean="0"/>
              <a:t>hierarchical</a:t>
            </a:r>
            <a:r>
              <a:rPr lang="it-IT" dirty="0" smtClean="0"/>
              <a:t> line of authority, i.e. </a:t>
            </a:r>
            <a:r>
              <a:rPr lang="it-IT" b="1" dirty="0" err="1" smtClean="0"/>
              <a:t>vertical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199" y="3432631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Diffusion</a:t>
            </a:r>
            <a:r>
              <a:rPr lang="it-IT" dirty="0" smtClean="0"/>
              <a:t> of </a:t>
            </a:r>
            <a:r>
              <a:rPr lang="it-IT" dirty="0" err="1" smtClean="0"/>
              <a:t>informal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, i.e. the control over the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, of non-</a:t>
            </a:r>
            <a:r>
              <a:rPr lang="it-IT" dirty="0" err="1" smtClean="0"/>
              <a:t>managers</a:t>
            </a:r>
            <a:r>
              <a:rPr lang="it-IT" dirty="0" smtClean="0"/>
              <a:t> </a:t>
            </a:r>
            <a:r>
              <a:rPr lang="it-IT" dirty="0" err="1" smtClean="0"/>
              <a:t>along</a:t>
            </a:r>
            <a:r>
              <a:rPr lang="it-IT" dirty="0" smtClean="0"/>
              <a:t>, i.e. </a:t>
            </a:r>
            <a:r>
              <a:rPr lang="it-IT" b="1" dirty="0" err="1" smtClean="0"/>
              <a:t>horizontal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12" name="Segnaposto contenuto 5"/>
          <p:cNvSpPr txBox="1">
            <a:spLocks/>
          </p:cNvSpPr>
          <p:nvPr/>
        </p:nvSpPr>
        <p:spPr>
          <a:xfrm>
            <a:off x="838199" y="4777886"/>
            <a:ext cx="11177788" cy="747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dirty="0" err="1" smtClean="0"/>
              <a:t>Physical</a:t>
            </a:r>
            <a:r>
              <a:rPr lang="it-IT" dirty="0" smtClean="0"/>
              <a:t> </a:t>
            </a:r>
            <a:r>
              <a:rPr lang="it-IT" dirty="0" err="1" smtClean="0"/>
              <a:t>dispersion</a:t>
            </a:r>
            <a:r>
              <a:rPr lang="it-IT" dirty="0" smtClean="0"/>
              <a:t> of </a:t>
            </a:r>
            <a:r>
              <a:rPr lang="it-IT" dirty="0" err="1" smtClean="0"/>
              <a:t>services</a:t>
            </a:r>
            <a:r>
              <a:rPr lang="it-IT" dirty="0" smtClean="0"/>
              <a:t> (e.g. </a:t>
            </a:r>
            <a:r>
              <a:rPr lang="it-IT" dirty="0" err="1" smtClean="0"/>
              <a:t>library</a:t>
            </a:r>
            <a:r>
              <a:rPr lang="it-IT" dirty="0" smtClean="0"/>
              <a:t>, </a:t>
            </a:r>
            <a:r>
              <a:rPr lang="it-IT" dirty="0" err="1" smtClean="0"/>
              <a:t>printer</a:t>
            </a:r>
            <a:r>
              <a:rPr lang="it-IT" dirty="0" smtClean="0"/>
              <a:t>), i.e. </a:t>
            </a:r>
            <a:r>
              <a:rPr lang="it-IT" b="1" dirty="0" err="1" smtClean="0"/>
              <a:t>decentralization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40913" y="2131591"/>
            <a:ext cx="11243256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/>
          <p:cNvSpPr/>
          <p:nvPr/>
        </p:nvSpPr>
        <p:spPr>
          <a:xfrm>
            <a:off x="540913" y="3441146"/>
            <a:ext cx="11540542" cy="101085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69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  <p:bldP spid="12" grpId="0" build="p"/>
      <p:bldP spid="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Decentralization</a:t>
            </a:r>
            <a:r>
              <a:rPr lang="it-IT" b="1" dirty="0" smtClean="0">
                <a:solidFill>
                  <a:srgbClr val="FF0000"/>
                </a:solidFill>
              </a:rPr>
              <a:t> (3/3)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types</a:t>
            </a:r>
            <a:r>
              <a:rPr lang="it-IT" dirty="0" smtClean="0"/>
              <a:t> of </a:t>
            </a:r>
            <a:r>
              <a:rPr lang="it-IT" dirty="0" err="1" smtClean="0"/>
              <a:t>decentralization</a:t>
            </a:r>
            <a:endParaRPr lang="it-IT" dirty="0"/>
          </a:p>
        </p:txBody>
      </p:sp>
      <p:sp>
        <p:nvSpPr>
          <p:cNvPr id="10" name="Segnaposto contenuto 5"/>
          <p:cNvSpPr txBox="1">
            <a:spLocks/>
          </p:cNvSpPr>
          <p:nvPr/>
        </p:nvSpPr>
        <p:spPr>
          <a:xfrm>
            <a:off x="838199" y="2283593"/>
            <a:ext cx="11177789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 smtClean="0"/>
              <a:t>Selective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dirty="0"/>
          </a:p>
        </p:txBody>
      </p:sp>
      <p:sp>
        <p:nvSpPr>
          <p:cNvPr id="11" name="Segnaposto contenuto 5"/>
          <p:cNvSpPr txBox="1">
            <a:spLocks/>
          </p:cNvSpPr>
          <p:nvPr/>
        </p:nvSpPr>
        <p:spPr>
          <a:xfrm>
            <a:off x="838200" y="3635324"/>
            <a:ext cx="11177788" cy="8588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it-IT" b="1" dirty="0" err="1" smtClean="0"/>
              <a:t>Parallel</a:t>
            </a:r>
            <a:r>
              <a:rPr lang="it-IT" b="1" dirty="0" smtClean="0"/>
              <a:t> </a:t>
            </a:r>
            <a:r>
              <a:rPr lang="it-IT" b="1" dirty="0" err="1" smtClean="0"/>
              <a:t>decentralization</a:t>
            </a:r>
            <a:r>
              <a:rPr lang="it-IT" dirty="0" smtClean="0"/>
              <a:t>:</a:t>
            </a:r>
            <a:r>
              <a:rPr lang="it-IT" b="1" dirty="0" smtClean="0"/>
              <a:t> 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related</a:t>
            </a:r>
            <a:r>
              <a:rPr lang="it-IT" dirty="0" smtClean="0"/>
              <a:t> to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r>
              <a:rPr lang="it-IT" dirty="0" smtClean="0"/>
              <a:t> part of the </a:t>
            </a:r>
            <a:r>
              <a:rPr lang="it-IT" dirty="0" err="1" smtClean="0"/>
              <a:t>organization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7497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Decision-making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power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432957"/>
            <a:ext cx="10515600" cy="6986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«</a:t>
            </a:r>
            <a:r>
              <a:rPr lang="it-IT" dirty="0" err="1" smtClean="0"/>
              <a:t>decision-making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»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8" name="Segnaposto contenuto 5"/>
          <p:cNvSpPr txBox="1">
            <a:spLocks/>
          </p:cNvSpPr>
          <p:nvPr/>
        </p:nvSpPr>
        <p:spPr>
          <a:xfrm>
            <a:off x="269383" y="5840278"/>
            <a:ext cx="2525332" cy="698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t-IT" sz="2000" dirty="0" smtClean="0"/>
              <a:t>Paterson, 1969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794715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COUNSELLING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2266682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564524" y="3140299"/>
            <a:ext cx="1661375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INFORMATION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3" name="Freccia a destra 12"/>
          <p:cNvSpPr/>
          <p:nvPr/>
        </p:nvSpPr>
        <p:spPr>
          <a:xfrm>
            <a:off x="4456090" y="3364727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5024906" y="3140299"/>
            <a:ext cx="1388773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CHOICE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5" name="Freccia a destra 14"/>
          <p:cNvSpPr/>
          <p:nvPr/>
        </p:nvSpPr>
        <p:spPr>
          <a:xfrm>
            <a:off x="641367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6971764" y="3130761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AUTHORIZATION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Freccia a destra 16"/>
          <p:cNvSpPr/>
          <p:nvPr/>
        </p:nvSpPr>
        <p:spPr>
          <a:xfrm>
            <a:off x="8815589" y="3349702"/>
            <a:ext cx="386366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9310353" y="3068540"/>
            <a:ext cx="1760112" cy="79849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EXECUTION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9594761" y="4198513"/>
            <a:ext cx="1030309" cy="6697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9359721" y="4955921"/>
            <a:ext cx="1661375" cy="79849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ACTION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0" name="Ovale 19"/>
          <p:cNvSpPr/>
          <p:nvPr/>
        </p:nvSpPr>
        <p:spPr>
          <a:xfrm>
            <a:off x="269383" y="2781837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2570946" y="2758520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4671276" y="2745641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6842440" y="2673004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9253470" y="2637098"/>
            <a:ext cx="2087451" cy="1661374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2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3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369713"/>
            <a:ext cx="9144000" cy="1462222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VERTICAL DECENTRALIZATION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AY 2017/2018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170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807</Words>
  <Application>Microsoft Office PowerPoint</Application>
  <PresentationFormat>Widescreen</PresentationFormat>
  <Paragraphs>160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Tema di Office</vt:lpstr>
      <vt:lpstr>DECENTRALIZATION</vt:lpstr>
      <vt:lpstr>Agenda</vt:lpstr>
      <vt:lpstr>Introduction </vt:lpstr>
      <vt:lpstr>Centralization</vt:lpstr>
      <vt:lpstr>Decentralization (1/3)</vt:lpstr>
      <vt:lpstr>Decentralization (2/3)</vt:lpstr>
      <vt:lpstr>Decentralization (3/3)</vt:lpstr>
      <vt:lpstr>Decision-making power</vt:lpstr>
      <vt:lpstr>VERTICAL DECENTRALIZATION</vt:lpstr>
      <vt:lpstr>Vertical decentralization</vt:lpstr>
      <vt:lpstr>Selective vertical decentralization (1/2)</vt:lpstr>
      <vt:lpstr>Selective vertical decentralization (2/2)</vt:lpstr>
      <vt:lpstr>Parallel vertical decentralization </vt:lpstr>
      <vt:lpstr>HORIZONTAL DECENTRALIZATION</vt:lpstr>
      <vt:lpstr>Horizontal decentralization</vt:lpstr>
      <vt:lpstr>Power to analysts</vt:lpstr>
      <vt:lpstr>Power to experts</vt:lpstr>
      <vt:lpstr>Power to everyone</vt:lpstr>
      <vt:lpstr>5 TYPES of DECENTRALIZATION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</cp:lastModifiedBy>
  <cp:revision>182</cp:revision>
  <dcterms:created xsi:type="dcterms:W3CDTF">2016-01-08T15:46:19Z</dcterms:created>
  <dcterms:modified xsi:type="dcterms:W3CDTF">2018-04-26T09:40:05Z</dcterms:modified>
</cp:coreProperties>
</file>