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361" r:id="rId5"/>
    <p:sldId id="347" r:id="rId6"/>
    <p:sldId id="362" r:id="rId7"/>
    <p:sldId id="364" r:id="rId8"/>
    <p:sldId id="365" r:id="rId9"/>
    <p:sldId id="366" r:id="rId10"/>
    <p:sldId id="367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26/04/2018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371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382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1075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899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72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3276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382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973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65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26/04/2018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26/04/2018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26/04/2018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26/04/2018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26/04/2018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26/04/2018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EXTERNAL ENVIRONMENT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 smtClean="0"/>
              <a:t>Martina Dal Molin</a:t>
            </a:r>
          </a:p>
          <a:p>
            <a:r>
              <a:rPr lang="it-IT" dirty="0" smtClean="0"/>
              <a:t>mdalmolin@liuc.it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AY 2017/2018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1760" y="304025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Exercise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39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Introduction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</a:t>
            </a:fld>
            <a:endParaRPr lang="it-IT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09" y="2055813"/>
            <a:ext cx="4668982" cy="3554917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5514109" y="3436433"/>
            <a:ext cx="949036" cy="6338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145" y="2389549"/>
            <a:ext cx="5514108" cy="310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51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external environment (1/2)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43333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Organization’s environment, i.e. Everything outside the organization (government, social and cultural values, technology, financial resources)</a:t>
            </a:r>
            <a:endParaRPr lang="it-IT" dirty="0"/>
          </a:p>
        </p:txBody>
      </p:sp>
      <p:sp>
        <p:nvSpPr>
          <p:cNvPr id="18" name="Segnaposto contenuto 5"/>
          <p:cNvSpPr txBox="1">
            <a:spLocks/>
          </p:cNvSpPr>
          <p:nvPr/>
        </p:nvSpPr>
        <p:spPr>
          <a:xfrm>
            <a:off x="751760" y="3626198"/>
            <a:ext cx="10515600" cy="943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b="1" dirty="0"/>
          </a:p>
        </p:txBody>
      </p:sp>
      <p:sp>
        <p:nvSpPr>
          <p:cNvPr id="11" name="Segnaposto contenuto 5"/>
          <p:cNvSpPr txBox="1">
            <a:spLocks/>
          </p:cNvSpPr>
          <p:nvPr/>
        </p:nvSpPr>
        <p:spPr>
          <a:xfrm>
            <a:off x="838200" y="3220612"/>
            <a:ext cx="10515600" cy="943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Organization’s environment, i. e. All the elements that do not have a direct impact on daily operations, but they indirectly influence 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68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external environment (2/2)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4</a:t>
            </a:fld>
            <a:endParaRPr lang="it-IT"/>
          </a:p>
        </p:txBody>
      </p:sp>
      <p:sp>
        <p:nvSpPr>
          <p:cNvPr id="18" name="Segnaposto contenuto 5"/>
          <p:cNvSpPr txBox="1">
            <a:spLocks/>
          </p:cNvSpPr>
          <p:nvPr/>
        </p:nvSpPr>
        <p:spPr>
          <a:xfrm>
            <a:off x="751760" y="3626198"/>
            <a:ext cx="10515600" cy="943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193990"/>
              </p:ext>
            </p:extLst>
          </p:nvPr>
        </p:nvGraphicFramePr>
        <p:xfrm>
          <a:off x="1345044" y="1662630"/>
          <a:ext cx="10008755" cy="4145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441"/>
                <a:gridCol w="7647314"/>
              </a:tblGrid>
              <a:tr h="579070">
                <a:tc>
                  <a:txBody>
                    <a:bodyPr/>
                    <a:lstStyle/>
                    <a:p>
                      <a:r>
                        <a:rPr lang="it-IT" dirty="0" smtClean="0"/>
                        <a:t>External environment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Effects</a:t>
                      </a:r>
                      <a:r>
                        <a:rPr lang="it-IT" baseline="0" dirty="0" smtClean="0"/>
                        <a:t> on the organizations</a:t>
                      </a:r>
                      <a:endParaRPr lang="it-IT" dirty="0"/>
                    </a:p>
                  </a:txBody>
                  <a:tcPr/>
                </a:tc>
              </a:tr>
              <a:tr h="579070">
                <a:tc>
                  <a:txBody>
                    <a:bodyPr/>
                    <a:lstStyle/>
                    <a:p>
                      <a:r>
                        <a:rPr lang="it-IT" dirty="0" smtClean="0"/>
                        <a:t>Government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corporate governance reforms, including better internal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monitoring to reduce the risk of fraud, certification of financial results by</a:t>
                      </a:r>
                    </a:p>
                    <a:p>
                      <a:r>
                        <a:rPr lang="en-US" dirty="0" smtClean="0"/>
                        <a:t>top executives, improved measures for internal auditing, and enhancing public</a:t>
                      </a:r>
                    </a:p>
                    <a:p>
                      <a:r>
                        <a:rPr lang="en-US" dirty="0" smtClean="0"/>
                        <a:t>financial disclosure.</a:t>
                      </a:r>
                      <a:endParaRPr lang="it-IT" dirty="0"/>
                    </a:p>
                  </a:txBody>
                  <a:tcPr/>
                </a:tc>
              </a:tr>
              <a:tr h="579070">
                <a:tc>
                  <a:txBody>
                    <a:bodyPr/>
                    <a:lstStyle/>
                    <a:p>
                      <a:r>
                        <a:rPr lang="it-IT" dirty="0" smtClean="0"/>
                        <a:t>Economic conditions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It effects how to do business, e.g.</a:t>
                      </a:r>
                      <a:r>
                        <a:rPr lang="it-IT" baseline="0" dirty="0" smtClean="0"/>
                        <a:t> </a:t>
                      </a:r>
                      <a:r>
                        <a:rPr lang="en-US" baseline="0" dirty="0" smtClean="0"/>
                        <a:t>sport utility vehicles slowed to a crawl due to high gas prices, a weakening economy, the credit crunch, and declining consumer confidence.</a:t>
                      </a:r>
                      <a:endParaRPr lang="it-IT" dirty="0"/>
                    </a:p>
                  </a:txBody>
                  <a:tcPr/>
                </a:tc>
              </a:tr>
              <a:tr h="579070">
                <a:tc>
                  <a:txBody>
                    <a:bodyPr/>
                    <a:lstStyle/>
                    <a:p>
                      <a:r>
                        <a:rPr lang="it-IT" dirty="0" smtClean="0"/>
                        <a:t>Technology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Mobile devices extend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 phenomenal power of blogging and social networking, which are breaking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down barriers to the exchange of knowledge, information, opinions, and ideas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around the world. The exchange of new scientific insights, for example, now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happens in hours instead of years. So, too, does the exchange of opinions about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 company’s products or services.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80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04025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external environment and the organization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5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933613"/>
            <a:ext cx="10515600" cy="549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How do the environment influence the organization?</a:t>
            </a:r>
            <a:endParaRPr lang="it-IT" dirty="0"/>
          </a:p>
        </p:txBody>
      </p:sp>
      <p:sp>
        <p:nvSpPr>
          <p:cNvPr id="10" name="Segnaposto contenuto 5"/>
          <p:cNvSpPr txBox="1">
            <a:spLocks/>
          </p:cNvSpPr>
          <p:nvPr/>
        </p:nvSpPr>
        <p:spPr>
          <a:xfrm>
            <a:off x="1000991" y="3136769"/>
            <a:ext cx="10515600" cy="549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The need for information about the environment</a:t>
            </a:r>
            <a:endParaRPr lang="it-IT" dirty="0"/>
          </a:p>
        </p:txBody>
      </p:sp>
      <p:sp>
        <p:nvSpPr>
          <p:cNvPr id="11" name="Segnaposto contenuto 5"/>
          <p:cNvSpPr txBox="1">
            <a:spLocks/>
          </p:cNvSpPr>
          <p:nvPr/>
        </p:nvSpPr>
        <p:spPr>
          <a:xfrm>
            <a:off x="1000991" y="4024448"/>
            <a:ext cx="10515600" cy="549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The need for resources from the environment</a:t>
            </a:r>
            <a:endParaRPr lang="it-IT" dirty="0"/>
          </a:p>
        </p:txBody>
      </p:sp>
      <p:sp>
        <p:nvSpPr>
          <p:cNvPr id="12" name="Segnaposto contenuto 5"/>
          <p:cNvSpPr txBox="1">
            <a:spLocks/>
          </p:cNvSpPr>
          <p:nvPr/>
        </p:nvSpPr>
        <p:spPr>
          <a:xfrm>
            <a:off x="914400" y="5382193"/>
            <a:ext cx="10515600" cy="1049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>
                <a:solidFill>
                  <a:srgbClr val="FF0000"/>
                </a:solidFill>
              </a:rPr>
              <a:t>Complexity and change generate a greater need for information to respond to external change based on that information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6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build="p"/>
      <p:bldP spid="11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1760" y="304025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Uncertainty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6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933613"/>
            <a:ext cx="10515600" cy="549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What does uncertainty mean?</a:t>
            </a:r>
            <a:endParaRPr lang="it-IT" dirty="0"/>
          </a:p>
        </p:txBody>
      </p:sp>
      <p:sp>
        <p:nvSpPr>
          <p:cNvPr id="12" name="Segnaposto contenuto 5"/>
          <p:cNvSpPr txBox="1">
            <a:spLocks/>
          </p:cNvSpPr>
          <p:nvPr/>
        </p:nvSpPr>
        <p:spPr>
          <a:xfrm>
            <a:off x="751760" y="2691842"/>
            <a:ext cx="10515600" cy="1049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>
                <a:solidFill>
                  <a:srgbClr val="FF0000"/>
                </a:solidFill>
              </a:rPr>
              <a:t>Uncertainty means that decision makers do not have sufficient information about the environmental factors and they have a difficult in predicting external changes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527964" y="3979718"/>
            <a:ext cx="758536" cy="6754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Segnaposto contenuto 5"/>
          <p:cNvSpPr txBox="1">
            <a:spLocks/>
          </p:cNvSpPr>
          <p:nvPr/>
        </p:nvSpPr>
        <p:spPr>
          <a:xfrm>
            <a:off x="838200" y="4803876"/>
            <a:ext cx="10515600" cy="1049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>
                <a:solidFill>
                  <a:srgbClr val="FF0000"/>
                </a:solidFill>
              </a:rPr>
              <a:t>Organization have to manage uncertainties to be effective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06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2" grpId="0" build="p"/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1760" y="304025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Dealing with uncertainty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933613"/>
            <a:ext cx="10515600" cy="1536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Simple- complex dimension:</a:t>
            </a:r>
          </a:p>
          <a:p>
            <a:r>
              <a:rPr lang="it-IT" dirty="0" smtClean="0"/>
              <a:t>It refers to the heterogeneity or the number of dissimilarities of external elements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9" name="Segnaposto contenuto 5"/>
          <p:cNvSpPr txBox="1">
            <a:spLocks/>
          </p:cNvSpPr>
          <p:nvPr/>
        </p:nvSpPr>
        <p:spPr>
          <a:xfrm>
            <a:off x="751760" y="3883641"/>
            <a:ext cx="10515600" cy="1536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dirty="0" smtClean="0"/>
              <a:t>Stable-unstable dimension:</a:t>
            </a:r>
          </a:p>
          <a:p>
            <a:r>
              <a:rPr lang="it-IT" dirty="0" smtClean="0"/>
              <a:t>It refers to whether elements in the environment are dynamic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238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1760" y="304025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A framework to deal with uncertainty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8</a:t>
            </a:fld>
            <a:endParaRPr lang="it-IT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167830"/>
              </p:ext>
            </p:extLst>
          </p:nvPr>
        </p:nvGraphicFramePr>
        <p:xfrm>
          <a:off x="2032000" y="1596496"/>
          <a:ext cx="8128000" cy="4710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</a:tblGrid>
              <a:tr h="2150466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SIMPLE + STABLE = LOW UNCERTAINTY</a:t>
                      </a:r>
                    </a:p>
                    <a:p>
                      <a:endParaRPr lang="it-IT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dirty="0" smtClean="0"/>
                        <a:t>Small number of external elements and elements are similar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dirty="0" smtClean="0"/>
                        <a:t>Elements</a:t>
                      </a:r>
                      <a:r>
                        <a:rPr lang="it-IT" baseline="0" dirty="0" smtClean="0"/>
                        <a:t> remain the same  or change slowly</a:t>
                      </a:r>
                    </a:p>
                    <a:p>
                      <a:r>
                        <a:rPr lang="it-IT" baseline="0" dirty="0" smtClean="0"/>
                        <a:t>e.g. Beers distributors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COMPLEX + STABLE = LOW-MODERATE UNCERTAINTY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baseline="0" dirty="0" smtClean="0"/>
                        <a:t>Large number of external elements and elements are dissimilar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t-IT" baseline="0" dirty="0" smtClean="0"/>
                        <a:t>Elements remain the same or chane slowly</a:t>
                      </a:r>
                    </a:p>
                    <a:p>
                      <a:pPr marL="0" indent="0">
                        <a:buNone/>
                      </a:pPr>
                      <a:r>
                        <a:rPr lang="it-IT" baseline="0" dirty="0" smtClean="0"/>
                        <a:t>e.g. universities</a:t>
                      </a:r>
                      <a:endParaRPr lang="it-IT" dirty="0"/>
                    </a:p>
                  </a:txBody>
                  <a:tcPr/>
                </a:tc>
              </a:tr>
              <a:tr h="2223204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SIMPLE</a:t>
                      </a:r>
                      <a:r>
                        <a:rPr lang="it-IT" b="1" baseline="0" dirty="0" smtClean="0"/>
                        <a:t> + UNSTABLE = HIGH-MODERATE UNCERTAINTY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Small number of external elements and elements are similar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baseline="0" dirty="0" smtClean="0"/>
                        <a:t>Elements change frequently and unpredictably</a:t>
                      </a:r>
                    </a:p>
                    <a:p>
                      <a:r>
                        <a:rPr lang="it-IT" baseline="0" dirty="0" smtClean="0"/>
                        <a:t>e.g. Fashion clothing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COMPLEX + UNSTABLE = HIGH</a:t>
                      </a:r>
                      <a:r>
                        <a:rPr lang="it-IT" b="1" baseline="0" dirty="0" smtClean="0"/>
                        <a:t> </a:t>
                      </a:r>
                      <a:r>
                        <a:rPr lang="it-IT" b="1" dirty="0" smtClean="0"/>
                        <a:t>UNCERTAINTY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Large number of external elements and elements are dissimilar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/>
                        <a:t>Elements change frequently and unpredictably</a:t>
                      </a:r>
                    </a:p>
                    <a:p>
                      <a:r>
                        <a:rPr lang="it-IT" dirty="0" smtClean="0"/>
                        <a:t>e.g. Computer firms</a:t>
                      </a: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74073" y="3200400"/>
            <a:ext cx="1319645" cy="924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Env. change</a:t>
            </a:r>
            <a:endParaRPr lang="it-IT" dirty="0"/>
          </a:p>
        </p:txBody>
      </p:sp>
      <p:sp>
        <p:nvSpPr>
          <p:cNvPr id="10" name="Rectangle 9"/>
          <p:cNvSpPr/>
          <p:nvPr/>
        </p:nvSpPr>
        <p:spPr>
          <a:xfrm>
            <a:off x="374072" y="1629588"/>
            <a:ext cx="1319645" cy="92479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STABLE</a:t>
            </a:r>
            <a:endParaRPr lang="it-IT" dirty="0"/>
          </a:p>
        </p:txBody>
      </p:sp>
      <p:sp>
        <p:nvSpPr>
          <p:cNvPr id="11" name="Rectangle 10"/>
          <p:cNvSpPr/>
          <p:nvPr/>
        </p:nvSpPr>
        <p:spPr>
          <a:xfrm>
            <a:off x="374071" y="4771212"/>
            <a:ext cx="1319645" cy="92479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UNSTABLE</a:t>
            </a:r>
            <a:endParaRPr lang="it-IT" dirty="0"/>
          </a:p>
        </p:txBody>
      </p:sp>
      <p:sp>
        <p:nvSpPr>
          <p:cNvPr id="12" name="Rectangle 11"/>
          <p:cNvSpPr/>
          <p:nvPr/>
        </p:nvSpPr>
        <p:spPr>
          <a:xfrm>
            <a:off x="4748645" y="6076516"/>
            <a:ext cx="2754595" cy="924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Env. complexity</a:t>
            </a:r>
            <a:endParaRPr lang="it-IT" dirty="0"/>
          </a:p>
        </p:txBody>
      </p:sp>
      <p:sp>
        <p:nvSpPr>
          <p:cNvPr id="13" name="Rectangle 12"/>
          <p:cNvSpPr/>
          <p:nvPr/>
        </p:nvSpPr>
        <p:spPr>
          <a:xfrm>
            <a:off x="526472" y="1781988"/>
            <a:ext cx="1319645" cy="92479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STABLE</a:t>
            </a:r>
            <a:endParaRPr lang="it-IT" dirty="0"/>
          </a:p>
        </p:txBody>
      </p:sp>
      <p:sp>
        <p:nvSpPr>
          <p:cNvPr id="14" name="Rectangle 13"/>
          <p:cNvSpPr/>
          <p:nvPr/>
        </p:nvSpPr>
        <p:spPr>
          <a:xfrm>
            <a:off x="2263987" y="6076516"/>
            <a:ext cx="2754595" cy="924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SIMPLE</a:t>
            </a:r>
            <a:endParaRPr lang="it-IT" dirty="0"/>
          </a:p>
        </p:txBody>
      </p:sp>
      <p:sp>
        <p:nvSpPr>
          <p:cNvPr id="15" name="Rectangle 14"/>
          <p:cNvSpPr/>
          <p:nvPr/>
        </p:nvSpPr>
        <p:spPr>
          <a:xfrm>
            <a:off x="6905260" y="6076516"/>
            <a:ext cx="2754595" cy="924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COMPLEX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5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1760" y="304025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Organization and uncertainty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9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933613"/>
            <a:ext cx="10515600" cy="15369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How to deal with uncertainty?</a:t>
            </a:r>
          </a:p>
          <a:p>
            <a:r>
              <a:rPr lang="it-IT" dirty="0" smtClean="0"/>
              <a:t>Adding organizational unit</a:t>
            </a:r>
          </a:p>
          <a:p>
            <a:r>
              <a:rPr lang="it-IT" dirty="0" smtClean="0"/>
              <a:t>Creating boundary spanning role</a:t>
            </a:r>
          </a:p>
          <a:p>
            <a:r>
              <a:rPr lang="it-IT" dirty="0" smtClean="0"/>
              <a:t>Favoring integration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0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</TotalTime>
  <Words>486</Words>
  <Application>Microsoft Office PowerPoint</Application>
  <PresentationFormat>Widescreen</PresentationFormat>
  <Paragraphs>82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THE EXTERNAL ENVIRONMENT</vt:lpstr>
      <vt:lpstr>Introduction</vt:lpstr>
      <vt:lpstr>The external environment (1/2)</vt:lpstr>
      <vt:lpstr>The external environment (2/2)</vt:lpstr>
      <vt:lpstr>The external environment and the organization</vt:lpstr>
      <vt:lpstr>Uncertainty</vt:lpstr>
      <vt:lpstr>Dealing with uncertainty</vt:lpstr>
      <vt:lpstr>A framework to deal with uncertainty</vt:lpstr>
      <vt:lpstr>Organization and uncertainty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</cp:lastModifiedBy>
  <cp:revision>190</cp:revision>
  <dcterms:created xsi:type="dcterms:W3CDTF">2016-01-08T15:46:19Z</dcterms:created>
  <dcterms:modified xsi:type="dcterms:W3CDTF">2018-04-26T10:55:50Z</dcterms:modified>
</cp:coreProperties>
</file>