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3.jpg" ContentType="image/pn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97" r:id="rId6"/>
    <p:sldId id="298" r:id="rId7"/>
    <p:sldId id="260" r:id="rId8"/>
    <p:sldId id="261" r:id="rId9"/>
    <p:sldId id="293" r:id="rId10"/>
    <p:sldId id="294" r:id="rId11"/>
    <p:sldId id="262" r:id="rId12"/>
    <p:sldId id="295" r:id="rId13"/>
    <p:sldId id="296" r:id="rId14"/>
    <p:sldId id="299" r:id="rId15"/>
    <p:sldId id="300" r:id="rId16"/>
    <p:sldId id="30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286" r:id="rId39"/>
    <p:sldId id="287" r:id="rId40"/>
    <p:sldId id="288" r:id="rId41"/>
    <p:sldId id="289" r:id="rId42"/>
    <p:sldId id="290" r:id="rId43"/>
    <p:sldId id="292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9EA5-D4C3-43D1-BE6C-48A0A0EAA797}" type="datetimeFigureOut">
              <a:rPr lang="it-IT" smtClean="0"/>
              <a:t>10/04/2018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6164-923F-45A4-8990-77AE7AE3C16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49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8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51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0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25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798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008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151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80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17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42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71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938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35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05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7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601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221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15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89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933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67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8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3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85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53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02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89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3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CE5-80DA-4CA5-BD7D-910DF6306A81}" type="datetime1">
              <a:rPr lang="it-IT" smtClean="0"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88B-3983-402C-84AD-AA73F3CA2DAC}" type="datetime1">
              <a:rPr lang="it-IT" smtClean="0"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AA3-DB05-4BF3-8282-95DCEBEC98AE}" type="datetime1">
              <a:rPr lang="it-IT" smtClean="0"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064-5F18-4BBF-B9A7-C861DCD6A268}" type="datetime1">
              <a:rPr lang="it-IT" smtClean="0"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0F4-79C0-428E-AF0B-01358A15B2DA}" type="datetime1">
              <a:rPr lang="it-IT" smtClean="0"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6F91-6708-4534-B2FB-E1F6FDD91E7D}" type="datetime1">
              <a:rPr lang="it-IT" smtClean="0"/>
              <a:t>10/04/2018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050C-8EDC-4FDC-8F62-F69B12F295B4}" type="datetime1">
              <a:rPr lang="it-IT" smtClean="0"/>
              <a:t>10/04/2018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1D1-3062-41FC-8FA2-5D224BA3997B}" type="datetime1">
              <a:rPr lang="it-IT" smtClean="0"/>
              <a:t>10/04/2018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4BF-D6C8-407C-80BF-C8194DC76C69}" type="datetime1">
              <a:rPr lang="it-IT" smtClean="0"/>
              <a:t>10/04/2018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3D3-38A8-4865-8202-87032C0B0679}" type="datetime1">
              <a:rPr lang="it-IT" smtClean="0"/>
              <a:t>10/04/2018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2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E66C-213D-49C5-A4F2-FAE1A7FFF1A8}" type="datetime1">
              <a:rPr lang="it-IT" smtClean="0"/>
              <a:t>10/04/2018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5FEA-E08B-4BBE-81AC-B3AED2379932}" type="datetime1">
              <a:rPr lang="it-IT" smtClean="0"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123-ECD0-4B58-8863-A186CF5279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dalmolin@liuc.i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ORGANIZATIONAL STRUCTURES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2450"/>
            <a:ext cx="9144000" cy="953037"/>
          </a:xfrm>
        </p:spPr>
        <p:txBody>
          <a:bodyPr/>
          <a:lstStyle/>
          <a:p>
            <a:r>
              <a:rPr lang="it-IT" dirty="0" smtClean="0"/>
              <a:t>Martina Dal Molin</a:t>
            </a:r>
          </a:p>
          <a:p>
            <a:r>
              <a:rPr lang="it-IT" dirty="0" smtClean="0"/>
              <a:t>mdalmolin@liuc.it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2017/2018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Why to study organization theory?</a:t>
            </a:r>
          </a:p>
          <a:p>
            <a:pPr marL="0" indent="0" algn="ctr">
              <a:buNone/>
            </a:pPr>
            <a:endParaRPr lang="it-IT" dirty="0" smtClean="0"/>
          </a:p>
          <a:p>
            <a:pPr algn="ctr"/>
            <a:r>
              <a:rPr lang="it-IT" dirty="0" smtClean="0"/>
              <a:t>It helps us understanding why a company can die or survive</a:t>
            </a:r>
          </a:p>
          <a:p>
            <a:pPr algn="ctr"/>
            <a:r>
              <a:rPr lang="it-IT" dirty="0" smtClean="0"/>
              <a:t>It help us understanding what happened in the past as well well as what might happen in the future</a:t>
            </a:r>
          </a:p>
          <a:p>
            <a:pPr algn="ctr"/>
            <a:r>
              <a:rPr lang="it-IT" dirty="0" smtClean="0"/>
              <a:t>It gives us guidelines on how to manage organizations more effectively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10</a:t>
            </a:fld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Why organization theory?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2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Defining organization (1/2)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 smtClean="0"/>
              <a:t>Organizations</a:t>
            </a:r>
            <a:r>
              <a:rPr lang="it-IT" dirty="0" smtClean="0"/>
              <a:t> are</a:t>
            </a:r>
          </a:p>
          <a:p>
            <a:pPr marL="0" indent="0" algn="ctr">
              <a:buNone/>
            </a:pPr>
            <a:r>
              <a:rPr lang="it-IT" b="1" dirty="0" smtClean="0"/>
              <a:t>Social </a:t>
            </a:r>
            <a:r>
              <a:rPr lang="it-IT" b="1" dirty="0" err="1" smtClean="0"/>
              <a:t>entities</a:t>
            </a:r>
            <a:r>
              <a:rPr lang="it-IT" b="1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b="1" dirty="0" err="1" smtClean="0"/>
              <a:t>goals</a:t>
            </a:r>
            <a:r>
              <a:rPr lang="it-IT" b="1" dirty="0" smtClean="0"/>
              <a:t> </a:t>
            </a:r>
            <a:r>
              <a:rPr lang="it-IT" b="1" dirty="0" err="1" smtClean="0"/>
              <a:t>directed</a:t>
            </a:r>
            <a:r>
              <a:rPr lang="it-IT" b="1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b="1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deliberated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and </a:t>
            </a:r>
            <a:r>
              <a:rPr lang="it-IT" dirty="0" err="1" smtClean="0"/>
              <a:t>coordinated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and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b="1" dirty="0" err="1" smtClean="0"/>
              <a:t>linked</a:t>
            </a:r>
            <a:r>
              <a:rPr lang="it-IT" b="1" dirty="0" smtClean="0"/>
              <a:t> to the </a:t>
            </a:r>
            <a:r>
              <a:rPr lang="it-IT" b="1" dirty="0" err="1" smtClean="0"/>
              <a:t>external</a:t>
            </a:r>
            <a:r>
              <a:rPr lang="it-IT" b="1" dirty="0" smtClean="0"/>
              <a:t> </a:t>
            </a:r>
            <a:r>
              <a:rPr lang="it-IT" b="1" dirty="0" err="1" smtClean="0"/>
              <a:t>environment</a:t>
            </a:r>
            <a:endParaRPr lang="it-IT" b="1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4" y="4309302"/>
            <a:ext cx="3391460" cy="20470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41" y="3581249"/>
            <a:ext cx="3588748" cy="18744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70" y="5523197"/>
            <a:ext cx="3296357" cy="1307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76" y="38892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Defining organization </a:t>
            </a:r>
            <a:r>
              <a:rPr lang="it-IT" b="1" dirty="0" smtClean="0">
                <a:solidFill>
                  <a:srgbClr val="FF0000"/>
                </a:solidFill>
              </a:rPr>
              <a:t>(2/2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Social entitites</a:t>
            </a:r>
            <a:r>
              <a:rPr lang="it-IT" dirty="0" smtClean="0"/>
              <a:t>, because organizations are made up of people and their mutual relationships;</a:t>
            </a:r>
          </a:p>
          <a:p>
            <a:r>
              <a:rPr lang="it-IT" b="1" dirty="0" smtClean="0"/>
              <a:t>Goal-directed</a:t>
            </a:r>
            <a:r>
              <a:rPr lang="it-IT" dirty="0" smtClean="0"/>
              <a:t>, because organizations have a mission and goals to be achieved</a:t>
            </a:r>
          </a:p>
          <a:p>
            <a:r>
              <a:rPr lang="it-IT" b="1" dirty="0" smtClean="0"/>
              <a:t>Designed</a:t>
            </a:r>
            <a:r>
              <a:rPr lang="it-IT" dirty="0" smtClean="0"/>
              <a:t>, because managers organize resourses with the purpose of achieving goals</a:t>
            </a:r>
          </a:p>
          <a:p>
            <a:r>
              <a:rPr lang="it-IT" b="1" dirty="0" smtClean="0"/>
              <a:t>Linked to the external enviroment</a:t>
            </a:r>
            <a:r>
              <a:rPr lang="it-IT" dirty="0" smtClean="0"/>
              <a:t>, beacuse organizations do not exist in isolation, but they interact with the external enviroment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67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Organizational dimensions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Organizational dimensions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   Structural dimension                         Contextual dimenion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13</a:t>
            </a:fld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67991" y="2265218"/>
            <a:ext cx="2265218" cy="1049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2265218"/>
            <a:ext cx="2556164" cy="935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58636" y="4384964"/>
            <a:ext cx="3834246" cy="904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i.e. The internal characteristics 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53691" y="3730336"/>
            <a:ext cx="0" cy="561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724900" y="3823855"/>
            <a:ext cx="0" cy="561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07777" y="4376954"/>
            <a:ext cx="3834246" cy="904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i.e. Characteristics of the whole organization 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4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Structural dimensions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465989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Formalization</a:t>
            </a:r>
            <a:r>
              <a:rPr lang="it-IT" dirty="0" smtClean="0"/>
              <a:t>, i.e. The amount of written material and documentation that describe behaviour</a:t>
            </a:r>
          </a:p>
          <a:p>
            <a:r>
              <a:rPr lang="it-IT" b="1" dirty="0" smtClean="0"/>
              <a:t>Specialization</a:t>
            </a:r>
            <a:r>
              <a:rPr lang="it-IT" dirty="0" smtClean="0"/>
              <a:t>, i.e. The degree to which organizational tasks are subdivided into sepratae jobs (extensive vs low)</a:t>
            </a:r>
          </a:p>
          <a:p>
            <a:r>
              <a:rPr lang="it-IT" b="1" dirty="0" smtClean="0"/>
              <a:t>Hierarchy of authority</a:t>
            </a:r>
            <a:r>
              <a:rPr lang="it-IT" dirty="0" smtClean="0"/>
              <a:t>, that describes who reports to whom and the span of control of each managers</a:t>
            </a:r>
          </a:p>
          <a:p>
            <a:r>
              <a:rPr lang="it-IT" b="1" dirty="0" smtClean="0"/>
              <a:t>Centralization</a:t>
            </a:r>
            <a:r>
              <a:rPr lang="it-IT" dirty="0" smtClean="0"/>
              <a:t>, i.e. The hierarchical level that has formal decision making power (centralized vs decentralized)</a:t>
            </a:r>
          </a:p>
          <a:p>
            <a:r>
              <a:rPr lang="it-IT" b="1" dirty="0" smtClean="0"/>
              <a:t>Professionalism</a:t>
            </a:r>
            <a:r>
              <a:rPr lang="it-IT" dirty="0" smtClean="0"/>
              <a:t>, i.e. The level of formal education and training of employes</a:t>
            </a:r>
          </a:p>
          <a:p>
            <a:r>
              <a:rPr lang="it-IT" b="1" dirty="0" smtClean="0"/>
              <a:t>Personnel ratio</a:t>
            </a:r>
            <a:r>
              <a:rPr lang="it-IT" dirty="0" smtClean="0"/>
              <a:t>, i.e. The deployment of people to various functions and department 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5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Contextual dimensions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073"/>
            <a:ext cx="10515600" cy="4659890"/>
          </a:xfrm>
        </p:spPr>
        <p:txBody>
          <a:bodyPr>
            <a:normAutofit/>
          </a:bodyPr>
          <a:lstStyle/>
          <a:p>
            <a:r>
              <a:rPr lang="it-IT" b="1" dirty="0" smtClean="0"/>
              <a:t>Size, </a:t>
            </a:r>
            <a:r>
              <a:rPr lang="it-IT" dirty="0" smtClean="0"/>
              <a:t>i.e. The dimension of the organization and it is typically measured by the n. Of employees</a:t>
            </a:r>
          </a:p>
          <a:p>
            <a:r>
              <a:rPr lang="it-IT" b="1" dirty="0" smtClean="0"/>
              <a:t>Organizational technology</a:t>
            </a:r>
            <a:r>
              <a:rPr lang="it-IT" dirty="0" smtClean="0"/>
              <a:t>, it refers to the tools, techniques and actions needed to transform inputs into outputs</a:t>
            </a:r>
          </a:p>
          <a:p>
            <a:r>
              <a:rPr lang="it-IT" b="1" dirty="0" smtClean="0"/>
              <a:t>Environment</a:t>
            </a:r>
            <a:r>
              <a:rPr lang="it-IT" dirty="0" smtClean="0"/>
              <a:t>, it includes all the elements outside the boundary of the organization</a:t>
            </a:r>
          </a:p>
          <a:p>
            <a:r>
              <a:rPr lang="it-IT" b="1" dirty="0" smtClean="0"/>
              <a:t>Goals and strategy</a:t>
            </a:r>
            <a:r>
              <a:rPr lang="it-IT" dirty="0" smtClean="0"/>
              <a:t>, i.e. The mission and the purpose of the organization</a:t>
            </a:r>
          </a:p>
          <a:p>
            <a:r>
              <a:rPr lang="it-IT" b="1" dirty="0" smtClean="0"/>
              <a:t>Organization’s culture</a:t>
            </a:r>
            <a:r>
              <a:rPr lang="it-IT" dirty="0" smtClean="0"/>
              <a:t>, i.e. The set of key values and beliefs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53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3582" y="2759751"/>
            <a:ext cx="10515600" cy="1325563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Exercise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How to design an </a:t>
            </a:r>
            <a:r>
              <a:rPr lang="it-IT" b="1" dirty="0" err="1" smtClean="0">
                <a:solidFill>
                  <a:srgbClr val="FF0000"/>
                </a:solidFill>
              </a:rPr>
              <a:t>organization</a:t>
            </a:r>
            <a:r>
              <a:rPr lang="it-IT" b="1" dirty="0" smtClean="0">
                <a:solidFill>
                  <a:srgbClr val="FF0000"/>
                </a:solidFill>
              </a:rPr>
              <a:t>?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17</a:t>
            </a:fld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813"/>
            <a:ext cx="2765135" cy="3387290"/>
          </a:xfrm>
        </p:spPr>
      </p:pic>
      <p:sp>
        <p:nvSpPr>
          <p:cNvPr id="8" name="Fumetto 3 7"/>
          <p:cNvSpPr/>
          <p:nvPr/>
        </p:nvSpPr>
        <p:spPr>
          <a:xfrm>
            <a:off x="5101107" y="1506828"/>
            <a:ext cx="5717147" cy="2009104"/>
          </a:xfrm>
          <a:prstGeom prst="wedgeEllipseCallout">
            <a:avLst>
              <a:gd name="adj1" fmla="val -75714"/>
              <a:gd name="adj2" fmla="val 633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>
                <a:solidFill>
                  <a:schemeClr val="tx1"/>
                </a:solidFill>
              </a:rPr>
              <a:t>Organizational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variables</a:t>
            </a:r>
            <a:r>
              <a:rPr lang="it-IT" dirty="0" smtClean="0">
                <a:solidFill>
                  <a:schemeClr val="tx1"/>
                </a:solidFill>
              </a:rPr>
              <a:t> MUST be </a:t>
            </a:r>
            <a:r>
              <a:rPr lang="it-IT" dirty="0" err="1" smtClean="0">
                <a:solidFill>
                  <a:schemeClr val="tx1"/>
                </a:solidFill>
              </a:rPr>
              <a:t>designed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selected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following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internal</a:t>
            </a:r>
            <a:r>
              <a:rPr lang="it-IT" dirty="0" smtClean="0">
                <a:solidFill>
                  <a:schemeClr val="tx1"/>
                </a:solidFill>
              </a:rPr>
              <a:t> situation and with the </a:t>
            </a:r>
            <a:r>
              <a:rPr lang="it-IT" dirty="0" err="1" smtClean="0">
                <a:solidFill>
                  <a:schemeClr val="tx1"/>
                </a:solidFill>
              </a:rPr>
              <a:t>external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context</a:t>
            </a:r>
            <a:r>
              <a:rPr lang="it-IT" dirty="0" smtClean="0">
                <a:solidFill>
                  <a:schemeClr val="tx1"/>
                </a:solidFill>
              </a:rPr>
              <a:t> in </a:t>
            </a:r>
            <a:r>
              <a:rPr lang="it-IT" dirty="0" err="1" smtClean="0">
                <a:solidFill>
                  <a:schemeClr val="tx1"/>
                </a:solidFill>
              </a:rPr>
              <a:t>which</a:t>
            </a:r>
            <a:r>
              <a:rPr lang="it-IT" dirty="0" smtClean="0">
                <a:solidFill>
                  <a:schemeClr val="tx1"/>
                </a:solidFill>
              </a:rPr>
              <a:t> the company </a:t>
            </a:r>
            <a:r>
              <a:rPr lang="it-IT" dirty="0" err="1" smtClean="0">
                <a:solidFill>
                  <a:schemeClr val="tx1"/>
                </a:solidFill>
              </a:rPr>
              <a:t>works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6227" y="5589287"/>
            <a:ext cx="3192887" cy="437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Henry </a:t>
            </a:r>
            <a:r>
              <a:rPr lang="it-IT" dirty="0" err="1" smtClean="0">
                <a:solidFill>
                  <a:schemeClr val="tx1"/>
                </a:solidFill>
              </a:rPr>
              <a:t>Mintzberg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86400" y="4402869"/>
            <a:ext cx="5867400" cy="1953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parameters</a:t>
            </a:r>
            <a:r>
              <a:rPr lang="it-IT" sz="2400" dirty="0" smtClean="0">
                <a:solidFill>
                  <a:schemeClr val="tx1"/>
                </a:solidFill>
              </a:rPr>
              <a:t> for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design </a:t>
            </a:r>
            <a:r>
              <a:rPr lang="it-IT" sz="2400" dirty="0" err="1" smtClean="0">
                <a:solidFill>
                  <a:schemeClr val="tx1"/>
                </a:solidFill>
              </a:rPr>
              <a:t>should</a:t>
            </a:r>
            <a:r>
              <a:rPr lang="it-IT" sz="2400" dirty="0" smtClean="0">
                <a:solidFill>
                  <a:schemeClr val="tx1"/>
                </a:solidFill>
              </a:rPr>
              <a:t> be </a:t>
            </a:r>
            <a:r>
              <a:rPr lang="it-IT" sz="2400" dirty="0" err="1" smtClean="0">
                <a:solidFill>
                  <a:schemeClr val="tx1"/>
                </a:solidFill>
              </a:rPr>
              <a:t>combined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order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define</a:t>
            </a:r>
            <a:r>
              <a:rPr lang="it-IT" sz="2400" dirty="0" smtClean="0">
                <a:solidFill>
                  <a:schemeClr val="tx1"/>
                </a:solidFill>
              </a:rPr>
              <a:t> some </a:t>
            </a:r>
            <a:r>
              <a:rPr lang="it-IT" sz="2400" b="1" dirty="0" err="1" smtClean="0">
                <a:solidFill>
                  <a:schemeClr val="tx1"/>
                </a:solidFill>
              </a:rPr>
              <a:t>ideal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</a:rPr>
              <a:t>configurations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Literature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distinguishes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between</a:t>
            </a:r>
            <a:r>
              <a:rPr lang="it-IT" sz="2400" dirty="0" smtClean="0">
                <a:solidFill>
                  <a:schemeClr val="tx1"/>
                </a:solidFill>
              </a:rPr>
              <a:t> 5 </a:t>
            </a:r>
            <a:r>
              <a:rPr lang="it-IT" sz="2400" dirty="0" err="1" smtClean="0">
                <a:solidFill>
                  <a:schemeClr val="tx1"/>
                </a:solidFill>
              </a:rPr>
              <a:t>ideal-type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configurations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8165206" y="3631842"/>
            <a:ext cx="445394" cy="489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2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How to design an </a:t>
            </a:r>
            <a:r>
              <a:rPr lang="it-IT" b="1" dirty="0" err="1" smtClean="0">
                <a:solidFill>
                  <a:srgbClr val="FF0000"/>
                </a:solidFill>
              </a:rPr>
              <a:t>organization</a:t>
            </a:r>
            <a:r>
              <a:rPr lang="it-IT" b="1" dirty="0" smtClean="0">
                <a:solidFill>
                  <a:srgbClr val="FF0000"/>
                </a:solidFill>
              </a:rPr>
              <a:t>?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18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6342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elements</a:t>
            </a:r>
            <a:r>
              <a:rPr lang="it-IT" dirty="0" smtClean="0"/>
              <a:t> or </a:t>
            </a:r>
            <a:r>
              <a:rPr lang="it-IT" dirty="0" err="1" smtClean="0"/>
              <a:t>variable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FIRST </a:t>
            </a:r>
            <a:r>
              <a:rPr lang="it-IT" dirty="0" err="1" smtClean="0"/>
              <a:t>consider</a:t>
            </a:r>
            <a:r>
              <a:rPr lang="it-IT" dirty="0" smtClean="0"/>
              <a:t> to design </a:t>
            </a:r>
            <a:r>
              <a:rPr lang="it-IT" dirty="0" err="1" smtClean="0"/>
              <a:t>organization</a:t>
            </a:r>
            <a:r>
              <a:rPr lang="it-IT" dirty="0" smtClean="0"/>
              <a:t>?</a:t>
            </a:r>
          </a:p>
          <a:p>
            <a:pPr marL="0" indent="0" algn="ctr">
              <a:buNone/>
            </a:pPr>
            <a:endParaRPr lang="it-IT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1168690" y="2329351"/>
            <a:ext cx="4340137" cy="94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COORDINATION MECHANISMS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597695" y="2298017"/>
            <a:ext cx="5086595" cy="113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THE (5) PARTS OF AN ORGANIZATION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4" name="Connettore 2 13"/>
          <p:cNvCxnSpPr>
            <a:stCxn id="3" idx="2"/>
          </p:cNvCxnSpPr>
          <p:nvPr/>
        </p:nvCxnSpPr>
        <p:spPr>
          <a:xfrm flipH="1">
            <a:off x="5278103" y="2459865"/>
            <a:ext cx="817897" cy="342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096000" y="2459865"/>
            <a:ext cx="588135" cy="342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1" y="3223356"/>
            <a:ext cx="4499915" cy="3374936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339401" y="6168980"/>
            <a:ext cx="1545467" cy="36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22" y="3223356"/>
            <a:ext cx="3747752" cy="34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COORDINATION MECHANISMS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AY 2017/2018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66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General information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Lessons: from 11/04 to 30/05</a:t>
            </a:r>
          </a:p>
          <a:p>
            <a:r>
              <a:rPr lang="it-IT" dirty="0" smtClean="0"/>
              <a:t>Time: 9.00 – 12.00 (20 minutes break)</a:t>
            </a:r>
          </a:p>
          <a:p>
            <a:r>
              <a:rPr lang="it-IT" dirty="0" smtClean="0"/>
              <a:t>1° oral exam: 1° June at 9.00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Appointment</a:t>
            </a:r>
            <a:r>
              <a:rPr lang="it-IT" dirty="0" smtClean="0"/>
              <a:t>: </a:t>
            </a:r>
            <a:r>
              <a:rPr lang="it-IT" dirty="0" err="1" smtClean="0"/>
              <a:t>write</a:t>
            </a:r>
            <a:r>
              <a:rPr lang="it-IT" dirty="0" smtClean="0"/>
              <a:t> to </a:t>
            </a:r>
            <a:r>
              <a:rPr lang="it-IT" dirty="0" smtClean="0">
                <a:hlinkClick r:id="rId2"/>
              </a:rPr>
              <a:t>mdalmolin@liuc.it</a:t>
            </a:r>
            <a:endParaRPr lang="it-IT" dirty="0" smtClean="0"/>
          </a:p>
          <a:p>
            <a:r>
              <a:rPr lang="it-IT" dirty="0" smtClean="0"/>
              <a:t>La Torre building, first </a:t>
            </a:r>
            <a:r>
              <a:rPr lang="it-IT" dirty="0" err="1" smtClean="0"/>
              <a:t>floor</a:t>
            </a:r>
            <a:r>
              <a:rPr lang="it-IT" dirty="0" smtClean="0"/>
              <a:t>, office 1.4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58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Coordination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mechanisms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212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ORGANIZE: </a:t>
            </a: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does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mean</a:t>
            </a:r>
            <a:r>
              <a:rPr lang="it-IT" b="1" dirty="0" smtClean="0"/>
              <a:t> in </a:t>
            </a:r>
            <a:r>
              <a:rPr lang="it-IT" b="1" dirty="0" err="1" smtClean="0"/>
              <a:t>your</a:t>
            </a:r>
            <a:r>
              <a:rPr lang="it-IT" b="1" dirty="0" smtClean="0"/>
              <a:t> opinion?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20</a:t>
            </a:fld>
            <a:endParaRPr lang="it-IT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4" y="2786688"/>
            <a:ext cx="2765135" cy="338729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432972" y="3383006"/>
            <a:ext cx="6705600" cy="49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division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labour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different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33362" y="4711023"/>
            <a:ext cx="6605209" cy="49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coordination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these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endParaRPr lang="it-IT" sz="2400" dirty="0">
              <a:solidFill>
                <a:schemeClr val="tx1"/>
              </a:solidFill>
            </a:endParaRPr>
          </a:p>
        </p:txBody>
      </p:sp>
      <p:cxnSp>
        <p:nvCxnSpPr>
          <p:cNvPr id="11" name="Connettore 2 10"/>
          <p:cNvCxnSpPr>
            <a:stCxn id="7" idx="3"/>
          </p:cNvCxnSpPr>
          <p:nvPr/>
        </p:nvCxnSpPr>
        <p:spPr>
          <a:xfrm flipV="1">
            <a:off x="3332879" y="3747752"/>
            <a:ext cx="1200483" cy="732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7" idx="3"/>
            <a:endCxn id="9" idx="1"/>
          </p:cNvCxnSpPr>
          <p:nvPr/>
        </p:nvCxnSpPr>
        <p:spPr>
          <a:xfrm>
            <a:off x="3332879" y="4480333"/>
            <a:ext cx="1200483" cy="480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Coordination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mechanisms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21</a:t>
            </a:fld>
            <a:endParaRPr lang="it-IT"/>
          </a:p>
        </p:txBody>
      </p:sp>
      <p:pic>
        <p:nvPicPr>
          <p:cNvPr id="7" name="Segnaposto contenuto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0" y="2181381"/>
            <a:ext cx="2765135" cy="33872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1462833"/>
            <a:ext cx="7205986" cy="540448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563671" y="1685880"/>
            <a:ext cx="4597760" cy="76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239294" y="6207617"/>
            <a:ext cx="2638024" cy="51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400023" y="3696237"/>
            <a:ext cx="2356833" cy="450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Mutual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adjustment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22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MANAGER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ANALYST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8759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91220" y="4693004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2820473" y="4956153"/>
            <a:ext cx="131364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1998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Coordination is achieved through  </a:t>
            </a:r>
            <a:r>
              <a:rPr lang="it-IT" sz="2000" dirty="0" smtClean="0">
                <a:solidFill>
                  <a:schemeClr val="tx1"/>
                </a:solidFill>
              </a:rPr>
              <a:t>informal </a:t>
            </a:r>
            <a:r>
              <a:rPr lang="it-IT" sz="2000" dirty="0" smtClean="0">
                <a:solidFill>
                  <a:schemeClr val="tx1"/>
                </a:solidFill>
              </a:rPr>
              <a:t>communication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Activities</a:t>
            </a:r>
            <a:r>
              <a:rPr lang="it-IT" sz="2000" dirty="0" smtClean="0">
                <a:solidFill>
                  <a:schemeClr val="tx1"/>
                </a:solidFill>
              </a:rPr>
              <a:t> are </a:t>
            </a:r>
            <a:r>
              <a:rPr lang="it-IT" sz="2000" dirty="0" err="1" smtClean="0">
                <a:solidFill>
                  <a:schemeClr val="tx1"/>
                </a:solidFill>
              </a:rPr>
              <a:t>monitored</a:t>
            </a:r>
            <a:r>
              <a:rPr lang="it-IT" sz="2000" dirty="0" smtClean="0">
                <a:solidFill>
                  <a:schemeClr val="tx1"/>
                </a:solidFill>
              </a:rPr>
              <a:t> by </a:t>
            </a:r>
            <a:r>
              <a:rPr lang="it-IT" sz="2000" dirty="0" err="1" smtClean="0">
                <a:solidFill>
                  <a:schemeClr val="tx1"/>
                </a:solidFill>
              </a:rPr>
              <a:t>who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carries</a:t>
            </a:r>
            <a:r>
              <a:rPr lang="it-IT" sz="2000" dirty="0" smtClean="0">
                <a:solidFill>
                  <a:schemeClr val="tx1"/>
                </a:solidFill>
              </a:rPr>
              <a:t> out </a:t>
            </a:r>
            <a:r>
              <a:rPr lang="it-IT" sz="2000" dirty="0" err="1" smtClean="0">
                <a:solidFill>
                  <a:schemeClr val="tx1"/>
                </a:solidFill>
              </a:rPr>
              <a:t>these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actvities</a:t>
            </a:r>
            <a:r>
              <a:rPr lang="it-IT" sz="2000" dirty="0" smtClean="0">
                <a:solidFill>
                  <a:schemeClr val="tx1"/>
                </a:solidFill>
              </a:rPr>
              <a:t> (i.e. the operator)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Simple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2820473" y="4478962"/>
            <a:ext cx="1403797" cy="994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1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Mutual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adjustment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23</a:t>
            </a:fld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1918952" y="1481472"/>
            <a:ext cx="8989454" cy="932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In </a:t>
            </a:r>
            <a:r>
              <a:rPr lang="it-IT" sz="2800" b="1" dirty="0" err="1" smtClean="0">
                <a:solidFill>
                  <a:schemeClr val="tx1"/>
                </a:solidFill>
              </a:rPr>
              <a:t>which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type</a:t>
            </a:r>
            <a:r>
              <a:rPr lang="it-IT" sz="2800" b="1" dirty="0" smtClean="0">
                <a:solidFill>
                  <a:schemeClr val="tx1"/>
                </a:solidFill>
              </a:rPr>
              <a:t> of companies do </a:t>
            </a:r>
            <a:r>
              <a:rPr lang="it-IT" sz="2800" b="1" dirty="0" err="1" smtClean="0">
                <a:solidFill>
                  <a:schemeClr val="tx1"/>
                </a:solidFill>
              </a:rPr>
              <a:t>you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expect</a:t>
            </a:r>
            <a:r>
              <a:rPr lang="it-IT" sz="2800" b="1" dirty="0" smtClean="0">
                <a:solidFill>
                  <a:schemeClr val="tx1"/>
                </a:solidFill>
              </a:rPr>
              <a:t> to </a:t>
            </a:r>
            <a:r>
              <a:rPr lang="it-IT" sz="2800" b="1" dirty="0" err="1" smtClean="0">
                <a:solidFill>
                  <a:schemeClr val="tx1"/>
                </a:solidFill>
              </a:rPr>
              <a:t>find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this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coordination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mechanism</a:t>
            </a:r>
            <a:r>
              <a:rPr lang="it-IT" sz="2800" b="1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" y="2008550"/>
            <a:ext cx="3038320" cy="20145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60" y="2456459"/>
            <a:ext cx="3662720" cy="19131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096415"/>
            <a:ext cx="2992717" cy="224453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1918952" y="4415845"/>
            <a:ext cx="8989454" cy="51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But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also</a:t>
            </a:r>
            <a:r>
              <a:rPr lang="it-IT" sz="2800" b="1" dirty="0" smtClean="0">
                <a:solidFill>
                  <a:schemeClr val="tx1"/>
                </a:solidFill>
              </a:rPr>
              <a:t>…..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51" y="4762333"/>
            <a:ext cx="2415569" cy="20085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38" y="4879031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Direct </a:t>
            </a:r>
            <a:r>
              <a:rPr lang="it-IT" b="1" dirty="0" err="1" smtClean="0">
                <a:solidFill>
                  <a:srgbClr val="FF0000"/>
                </a:solidFill>
              </a:rPr>
              <a:t>supervision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24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MANAGER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ANALYST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129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677992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1998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Coordination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achieved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through</a:t>
            </a:r>
            <a:r>
              <a:rPr lang="it-IT" sz="2000" dirty="0" smtClean="0">
                <a:solidFill>
                  <a:schemeClr val="tx1"/>
                </a:solidFill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</a:rPr>
              <a:t>direct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supervision</a:t>
            </a:r>
            <a:r>
              <a:rPr lang="it-IT" sz="2000" dirty="0" smtClean="0">
                <a:solidFill>
                  <a:schemeClr val="tx1"/>
                </a:solidFill>
              </a:rPr>
              <a:t> of the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The manager </a:t>
            </a:r>
            <a:r>
              <a:rPr lang="it-IT" sz="2000" dirty="0" err="1" smtClean="0">
                <a:solidFill>
                  <a:schemeClr val="tx1"/>
                </a:solidFill>
              </a:rPr>
              <a:t>has</a:t>
            </a:r>
            <a:r>
              <a:rPr lang="it-IT" sz="2000" dirty="0" smtClean="0">
                <a:solidFill>
                  <a:schemeClr val="tx1"/>
                </a:solidFill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</a:rPr>
              <a:t>responsibility</a:t>
            </a:r>
            <a:r>
              <a:rPr lang="it-IT" sz="2000" dirty="0" smtClean="0">
                <a:solidFill>
                  <a:schemeClr val="tx1"/>
                </a:solidFill>
              </a:rPr>
              <a:t> over the </a:t>
            </a:r>
            <a:r>
              <a:rPr lang="it-IT" sz="2000" dirty="0" err="1" smtClean="0">
                <a:solidFill>
                  <a:schemeClr val="tx1"/>
                </a:solidFill>
              </a:rPr>
              <a:t>others</a:t>
            </a:r>
            <a:r>
              <a:rPr lang="it-IT" sz="2000" dirty="0" smtClean="0">
                <a:solidFill>
                  <a:schemeClr val="tx1"/>
                </a:solidFill>
              </a:rPr>
              <a:t>’ </a:t>
            </a:r>
            <a:r>
              <a:rPr lang="it-IT" sz="2000" dirty="0" err="1" smtClean="0">
                <a:solidFill>
                  <a:schemeClr val="tx1"/>
                </a:solidFill>
              </a:rPr>
              <a:t>activities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712890" y="4043966"/>
            <a:ext cx="0" cy="737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712890" y="4043966"/>
            <a:ext cx="16871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400022" y="2373268"/>
            <a:ext cx="0" cy="16706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3677992" y="2373268"/>
            <a:ext cx="0" cy="16706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677992" y="4067577"/>
            <a:ext cx="16871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365124" y="4043966"/>
            <a:ext cx="0" cy="737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2681758" y="2373268"/>
            <a:ext cx="1508438" cy="2376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8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Direct </a:t>
            </a:r>
            <a:r>
              <a:rPr lang="it-IT" b="1" dirty="0" err="1" smtClean="0">
                <a:solidFill>
                  <a:srgbClr val="FF0000"/>
                </a:solidFill>
              </a:rPr>
              <a:t>supervision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25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992746" y="1354579"/>
            <a:ext cx="8989454" cy="51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800" b="1" dirty="0" err="1" smtClean="0">
                <a:solidFill>
                  <a:schemeClr val="tx1"/>
                </a:solidFill>
              </a:rPr>
              <a:t>Think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about</a:t>
            </a:r>
            <a:r>
              <a:rPr lang="it-IT" sz="2800" b="1" dirty="0" smtClean="0">
                <a:solidFill>
                  <a:schemeClr val="tx1"/>
                </a:solidFill>
              </a:rPr>
              <a:t> a football team…..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87" y="1871343"/>
            <a:ext cx="3773985" cy="4717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84" y="2588131"/>
            <a:ext cx="3637686" cy="23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Standardization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26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15355" y="169068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MANAGER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71388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ANALYST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48557" y="4681668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30898" y="4648127"/>
            <a:ext cx="2820473" cy="682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OPERATOR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cxnSp>
        <p:nvCxnSpPr>
          <p:cNvPr id="12" name="Connettore 1 11"/>
          <p:cNvCxnSpPr>
            <a:stCxn id="7" idx="2"/>
          </p:cNvCxnSpPr>
          <p:nvPr/>
        </p:nvCxnSpPr>
        <p:spPr>
          <a:xfrm flipH="1">
            <a:off x="3525591" y="2373268"/>
            <a:ext cx="1" cy="180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010177" y="4176310"/>
            <a:ext cx="307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162577" y="3075667"/>
            <a:ext cx="136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2010177" y="4176310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088229" y="4176309"/>
            <a:ext cx="0" cy="605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898524" y="2480095"/>
            <a:ext cx="6070243" cy="1998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CORE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Definition of </a:t>
            </a:r>
            <a:r>
              <a:rPr lang="it-IT" sz="2000" dirty="0" err="1" smtClean="0">
                <a:solidFill>
                  <a:schemeClr val="tx1"/>
                </a:solidFill>
              </a:rPr>
              <a:t>activities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Three </a:t>
            </a:r>
            <a:r>
              <a:rPr lang="it-IT" sz="2000" dirty="0" err="1" smtClean="0">
                <a:solidFill>
                  <a:schemeClr val="tx1"/>
                </a:solidFill>
              </a:rPr>
              <a:t>types</a:t>
            </a:r>
            <a:r>
              <a:rPr lang="it-IT" sz="2000" dirty="0" smtClean="0">
                <a:solidFill>
                  <a:schemeClr val="tx1"/>
                </a:solidFill>
              </a:rPr>
              <a:t> of </a:t>
            </a:r>
            <a:r>
              <a:rPr lang="it-IT" sz="2000" dirty="0" err="1" smtClean="0">
                <a:solidFill>
                  <a:schemeClr val="tx1"/>
                </a:solidFill>
              </a:rPr>
              <a:t>standardization</a:t>
            </a:r>
            <a:r>
              <a:rPr lang="it-IT" sz="20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/>
                </a:solidFill>
              </a:rPr>
              <a:t>Input and </a:t>
            </a:r>
            <a:r>
              <a:rPr lang="it-IT" sz="2000" dirty="0" err="1" smtClean="0">
                <a:solidFill>
                  <a:schemeClr val="tx1"/>
                </a:solidFill>
              </a:rPr>
              <a:t>skills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smtClean="0">
                <a:solidFill>
                  <a:schemeClr val="tx1"/>
                </a:solidFill>
              </a:rPr>
              <a:t>Work </a:t>
            </a:r>
            <a:r>
              <a:rPr lang="it-IT" sz="2000" dirty="0" err="1" smtClean="0">
                <a:solidFill>
                  <a:schemeClr val="tx1"/>
                </a:solidFill>
              </a:rPr>
              <a:t>processes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solidFill>
                  <a:schemeClr val="tx1"/>
                </a:solidFill>
              </a:rPr>
              <a:t>outputs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62059" y="5061397"/>
            <a:ext cx="135228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323823" y="5020614"/>
            <a:ext cx="135228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250863" y="3437448"/>
            <a:ext cx="0" cy="12852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1250863" y="3437448"/>
            <a:ext cx="1207930" cy="13441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269108" y="3487456"/>
            <a:ext cx="2599922" cy="13686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57577" y="5602310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INPUT SKILLS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115355" y="5613780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WORK PROCESSES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641760" y="5551385"/>
            <a:ext cx="1256764" cy="502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OUTPUTS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163666" y="5385351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010177" y="5356498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4547849" y="5268369"/>
            <a:ext cx="1444585" cy="115356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Standardization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27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….Of WORK PROCESSES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r>
              <a:rPr lang="it-IT" sz="2400" dirty="0" smtClean="0">
                <a:solidFill>
                  <a:schemeClr val="tx1"/>
                </a:solidFill>
              </a:rPr>
              <a:t> and «</a:t>
            </a:r>
            <a:r>
              <a:rPr lang="it-IT" sz="2400" dirty="0" err="1" smtClean="0">
                <a:solidFill>
                  <a:schemeClr val="tx1"/>
                </a:solidFill>
              </a:rPr>
              <a:t>content</a:t>
            </a:r>
            <a:r>
              <a:rPr lang="it-IT" sz="2400" dirty="0" smtClean="0">
                <a:solidFill>
                  <a:schemeClr val="tx1"/>
                </a:solidFill>
              </a:rPr>
              <a:t>» are </a:t>
            </a:r>
            <a:r>
              <a:rPr lang="it-IT" sz="2400" dirty="0" err="1" smtClean="0">
                <a:solidFill>
                  <a:schemeClr val="tx1"/>
                </a:solidFill>
              </a:rPr>
              <a:t>specify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….Of OUTPUTS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Final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characteristics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products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defined</a:t>
            </a:r>
            <a:r>
              <a:rPr lang="it-IT" sz="2400" dirty="0" smtClean="0">
                <a:solidFill>
                  <a:schemeClr val="tx1"/>
                </a:solidFill>
              </a:rPr>
              <a:t> (e.g. </a:t>
            </a:r>
            <a:r>
              <a:rPr lang="it-IT" sz="2400" dirty="0" err="1" smtClean="0">
                <a:solidFill>
                  <a:schemeClr val="tx1"/>
                </a:solidFill>
              </a:rPr>
              <a:t>features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dimension</a:t>
            </a:r>
            <a:r>
              <a:rPr lang="it-IT" sz="2400" dirty="0" smtClean="0">
                <a:solidFill>
                  <a:schemeClr val="tx1"/>
                </a:solidFill>
              </a:rPr>
              <a:t>, performance)</a:t>
            </a: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….Of INPUT SKILLS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Education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skills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and </a:t>
            </a:r>
            <a:r>
              <a:rPr lang="it-IT" sz="2400" dirty="0" err="1" smtClean="0">
                <a:solidFill>
                  <a:schemeClr val="tx1"/>
                </a:solidFill>
              </a:rPr>
              <a:t>capabilities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defined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9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Summary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28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685352" y="4934039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HIGH COMPLEXITY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29673" y="3160283"/>
            <a:ext cx="1830947" cy="7557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MUTUAL ADJUSTMENT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2171172" y="3165242"/>
            <a:ext cx="1830947" cy="7557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DIRECT SUPERVISION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4132496" y="3160283"/>
            <a:ext cx="1830947" cy="7557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PROCESSES STANDARDIZ.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6093820" y="3165242"/>
            <a:ext cx="1830947" cy="75578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OUTPUTS STANDARDIZ.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8055144" y="3152363"/>
            <a:ext cx="1830947" cy="75578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INPUT SKILLS STANDARDIZ.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229673" y="4593554"/>
            <a:ext cx="115931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arrotondato 28"/>
          <p:cNvSpPr/>
          <p:nvPr/>
        </p:nvSpPr>
        <p:spPr>
          <a:xfrm>
            <a:off x="10146845" y="3169964"/>
            <a:ext cx="1830947" cy="7557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MUTUAL ADJUSTMENT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29673" y="4738053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LOW COMPLEXITY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944710" y="5474952"/>
            <a:ext cx="7941381" cy="881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!!! ORGANIZATIONS USUALLY COMBINE THE FIVE TYPE OF MECHANISMS!!!</a:t>
            </a:r>
          </a:p>
          <a:p>
            <a:pPr algn="ctr"/>
            <a:r>
              <a:rPr lang="it-IT" sz="2400" b="1" dirty="0" err="1" smtClean="0">
                <a:solidFill>
                  <a:srgbClr val="FF0000"/>
                </a:solidFill>
              </a:rPr>
              <a:t>Indeed</a:t>
            </a:r>
            <a:r>
              <a:rPr lang="it-IT" sz="2400" b="1" dirty="0" smtClean="0">
                <a:solidFill>
                  <a:srgbClr val="FF0000"/>
                </a:solidFill>
              </a:rPr>
              <a:t>, </a:t>
            </a:r>
            <a:r>
              <a:rPr lang="it-IT" sz="2400" b="1" dirty="0" err="1">
                <a:solidFill>
                  <a:srgbClr val="FF0000"/>
                </a:solidFill>
              </a:rPr>
              <a:t>f</a:t>
            </a:r>
            <a:r>
              <a:rPr lang="it-IT" sz="2400" b="1" dirty="0" err="1" smtClean="0">
                <a:solidFill>
                  <a:srgbClr val="FF0000"/>
                </a:solidFill>
              </a:rPr>
              <a:t>ormal</a:t>
            </a:r>
            <a:r>
              <a:rPr lang="it-IT" sz="2400" b="1" dirty="0" smtClean="0">
                <a:solidFill>
                  <a:srgbClr val="FF0000"/>
                </a:solidFill>
              </a:rPr>
              <a:t> and </a:t>
            </a:r>
            <a:r>
              <a:rPr lang="it-IT" sz="2400" b="1" dirty="0" err="1" smtClean="0">
                <a:solidFill>
                  <a:srgbClr val="FF0000"/>
                </a:solidFill>
              </a:rPr>
              <a:t>Informal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organization</a:t>
            </a:r>
            <a:r>
              <a:rPr lang="it-IT" sz="2400" b="1" dirty="0" smtClean="0">
                <a:solidFill>
                  <a:srgbClr val="FF0000"/>
                </a:solidFill>
              </a:rPr>
              <a:t> are </a:t>
            </a:r>
            <a:r>
              <a:rPr lang="it-IT" sz="2400" b="1" dirty="0" err="1" smtClean="0">
                <a:solidFill>
                  <a:srgbClr val="FF0000"/>
                </a:solidFill>
              </a:rPr>
              <a:t>interconnected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FIVE PARTS OF AN ORGANIZATION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2017/2018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6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Course </a:t>
            </a:r>
            <a:r>
              <a:rPr lang="it-IT" b="1" dirty="0" err="1" smtClean="0">
                <a:solidFill>
                  <a:srgbClr val="FF0000"/>
                </a:solidFill>
              </a:rPr>
              <a:t>structure</a:t>
            </a:r>
            <a:r>
              <a:rPr lang="it-IT" b="1" dirty="0" smtClean="0">
                <a:solidFill>
                  <a:srgbClr val="FF0000"/>
                </a:solidFill>
              </a:rPr>
              <a:t> (1/3)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err="1" smtClean="0"/>
              <a:t>Topics</a:t>
            </a:r>
            <a:endParaRPr lang="it-IT" b="1" dirty="0" smtClean="0"/>
          </a:p>
          <a:p>
            <a:r>
              <a:rPr lang="it-IT" dirty="0" err="1" smtClean="0"/>
              <a:t>Organizational</a:t>
            </a:r>
            <a:r>
              <a:rPr lang="it-IT" dirty="0" smtClean="0"/>
              <a:t> design: the core </a:t>
            </a:r>
            <a:r>
              <a:rPr lang="it-IT" dirty="0" err="1" smtClean="0"/>
              <a:t>elements</a:t>
            </a:r>
            <a:endParaRPr lang="it-IT" dirty="0" smtClean="0"/>
          </a:p>
          <a:p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five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of an </a:t>
            </a:r>
            <a:r>
              <a:rPr lang="it-IT" dirty="0" err="1" smtClean="0"/>
              <a:t>organization</a:t>
            </a:r>
            <a:endParaRPr lang="it-IT" dirty="0" smtClean="0"/>
          </a:p>
          <a:p>
            <a:r>
              <a:rPr lang="it-IT" dirty="0" smtClean="0"/>
              <a:t>The design of the </a:t>
            </a:r>
            <a:r>
              <a:rPr lang="it-IT" dirty="0" err="1" smtClean="0"/>
              <a:t>individual</a:t>
            </a:r>
            <a:r>
              <a:rPr lang="it-IT" dirty="0" smtClean="0"/>
              <a:t> positions</a:t>
            </a:r>
          </a:p>
          <a:p>
            <a:r>
              <a:rPr lang="it-IT" dirty="0" smtClean="0"/>
              <a:t>The design of the macro-</a:t>
            </a:r>
            <a:r>
              <a:rPr lang="it-IT" dirty="0" err="1" smtClean="0"/>
              <a:t>structure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configurations</a:t>
            </a:r>
            <a:endParaRPr lang="it-IT" dirty="0" smtClean="0"/>
          </a:p>
          <a:p>
            <a:r>
              <a:rPr lang="it-IT" dirty="0" smtClean="0"/>
              <a:t>The organizational chart</a:t>
            </a:r>
          </a:p>
          <a:p>
            <a:r>
              <a:rPr lang="it-IT" dirty="0" smtClean="0"/>
              <a:t>Exercises</a:t>
            </a:r>
          </a:p>
          <a:p>
            <a:r>
              <a:rPr lang="it-IT" dirty="0" smtClean="0"/>
              <a:t>Assignment presentation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998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8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five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parts</a:t>
            </a:r>
            <a:r>
              <a:rPr lang="it-IT" b="1" dirty="0" smtClean="0">
                <a:solidFill>
                  <a:srgbClr val="FF0000"/>
                </a:solidFill>
              </a:rPr>
              <a:t> of an </a:t>
            </a:r>
            <a:r>
              <a:rPr lang="it-IT" b="1" dirty="0" err="1" smtClean="0">
                <a:solidFill>
                  <a:srgbClr val="FF0000"/>
                </a:solidFill>
              </a:rPr>
              <a:t>organization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98" y="1414851"/>
            <a:ext cx="5935028" cy="54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five parts of an organization </a:t>
            </a:r>
            <a:r>
              <a:rPr lang="en-US" b="1" dirty="0" smtClean="0">
                <a:solidFill>
                  <a:srgbClr val="FF0000"/>
                </a:solidFill>
              </a:rPr>
              <a:t>(2/2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31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120463"/>
            <a:ext cx="9853323" cy="1210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89397" y="5692293"/>
            <a:ext cx="789904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OPERATING CORE: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Output </a:t>
            </a:r>
            <a:r>
              <a:rPr lang="it-IT" dirty="0"/>
              <a:t>production and/or </a:t>
            </a:r>
            <a:r>
              <a:rPr lang="it-IT" dirty="0" err="1"/>
              <a:t>provision</a:t>
            </a:r>
            <a:r>
              <a:rPr lang="it-IT" dirty="0"/>
              <a:t> of </a:t>
            </a:r>
            <a:r>
              <a:rPr lang="it-IT" dirty="0" err="1"/>
              <a:t>services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/>
              <a:t>Mutual</a:t>
            </a:r>
            <a:r>
              <a:rPr lang="it-IT" dirty="0"/>
              <a:t> </a:t>
            </a:r>
            <a:r>
              <a:rPr lang="it-IT" dirty="0" err="1"/>
              <a:t>adjustement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9397" y="4256256"/>
            <a:ext cx="789904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STRATEGIC APEX: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Increased</a:t>
            </a:r>
            <a:r>
              <a:rPr lang="it-IT" dirty="0" smtClean="0"/>
              <a:t> </a:t>
            </a:r>
            <a:r>
              <a:rPr lang="it-IT" dirty="0" err="1" smtClean="0"/>
              <a:t>dimension</a:t>
            </a:r>
            <a:r>
              <a:rPr lang="it-IT" dirty="0" smtClean="0"/>
              <a:t> of the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More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division</a:t>
            </a:r>
            <a:r>
              <a:rPr lang="it-IT" dirty="0" smtClean="0"/>
              <a:t> of </a:t>
            </a:r>
            <a:r>
              <a:rPr lang="it-IT" dirty="0" err="1" smtClean="0"/>
              <a:t>labour</a:t>
            </a:r>
            <a:endParaRPr lang="it-IT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Direct </a:t>
            </a:r>
            <a:r>
              <a:rPr lang="it-IT" dirty="0" err="1" smtClean="0"/>
              <a:t>supervision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89397" y="3374217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MIDDLE LINE: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Line of authority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strategic</a:t>
            </a:r>
            <a:r>
              <a:rPr lang="it-IT" dirty="0" smtClean="0"/>
              <a:t> </a:t>
            </a:r>
            <a:r>
              <a:rPr lang="it-IT" dirty="0" err="1" smtClean="0"/>
              <a:t>apex</a:t>
            </a:r>
            <a:r>
              <a:rPr lang="it-IT" dirty="0" smtClean="0"/>
              <a:t> and the </a:t>
            </a:r>
            <a:r>
              <a:rPr lang="it-IT" dirty="0" err="1" smtClean="0"/>
              <a:t>operating</a:t>
            </a:r>
            <a:r>
              <a:rPr lang="it-IT" dirty="0" smtClean="0"/>
              <a:t> core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9397" y="2487579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TECHNOSTRUCTURE: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complexity</a:t>
            </a:r>
            <a:r>
              <a:rPr lang="it-IT" dirty="0" smtClean="0"/>
              <a:t> of the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requires</a:t>
            </a:r>
            <a:r>
              <a:rPr lang="it-IT" dirty="0" smtClean="0"/>
              <a:t> </a:t>
            </a:r>
            <a:r>
              <a:rPr lang="it-IT" dirty="0" err="1" smtClean="0"/>
              <a:t>standardization</a:t>
            </a:r>
            <a:endParaRPr lang="it-IT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489397" y="1519146"/>
            <a:ext cx="789904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SUPPORT STAFF:</a:t>
            </a: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Provision</a:t>
            </a:r>
            <a:r>
              <a:rPr lang="it-IT" dirty="0" smtClean="0"/>
              <a:t> of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 smtClean="0"/>
          </a:p>
        </p:txBody>
      </p:sp>
      <p:sp>
        <p:nvSpPr>
          <p:cNvPr id="12" name="Freccia in giù 11"/>
          <p:cNvSpPr/>
          <p:nvPr/>
        </p:nvSpPr>
        <p:spPr>
          <a:xfrm>
            <a:off x="8610600" y="1491562"/>
            <a:ext cx="1459605" cy="5124061"/>
          </a:xfrm>
          <a:prstGeom prst="downArrow">
            <a:avLst/>
          </a:prstGeom>
          <a:solidFill>
            <a:schemeClr val="accent5"/>
          </a:solidFill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703158" y="6072567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LOW COMPLEXITY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838298" y="1602507"/>
            <a:ext cx="2292440" cy="54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HIGH COMPLEXITY</a:t>
            </a:r>
            <a:endParaRPr lang="it-IT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Operating core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32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People </a:t>
            </a:r>
            <a:r>
              <a:rPr lang="it-IT" sz="2400" dirty="0" err="1" smtClean="0">
                <a:solidFill>
                  <a:schemeClr val="tx1"/>
                </a:solidFill>
              </a:rPr>
              <a:t>directly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involved</a:t>
            </a:r>
            <a:r>
              <a:rPr lang="it-IT" sz="2400" dirty="0" smtClean="0">
                <a:solidFill>
                  <a:schemeClr val="tx1"/>
                </a:solidFill>
              </a:rPr>
              <a:t> in the production of output/</a:t>
            </a:r>
            <a:r>
              <a:rPr lang="it-IT" sz="2400" dirty="0" err="1" smtClean="0">
                <a:solidFill>
                  <a:schemeClr val="tx1"/>
                </a:solidFill>
              </a:rPr>
              <a:t>provision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services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Principal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Find</a:t>
            </a:r>
            <a:r>
              <a:rPr lang="it-IT" sz="2400" dirty="0" smtClean="0">
                <a:solidFill>
                  <a:schemeClr val="tx1"/>
                </a:solidFill>
              </a:rPr>
              <a:t> input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Trasformation</a:t>
            </a:r>
            <a:r>
              <a:rPr lang="it-IT" sz="2400" dirty="0" smtClean="0">
                <a:solidFill>
                  <a:schemeClr val="tx1"/>
                </a:solidFill>
              </a:rPr>
              <a:t> of input in output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Support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services</a:t>
            </a:r>
            <a:r>
              <a:rPr lang="it-IT" sz="2400" dirty="0" smtClean="0">
                <a:solidFill>
                  <a:schemeClr val="tx1"/>
                </a:solidFill>
              </a:rPr>
              <a:t> (from input to output)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Max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standardization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the «core» of </a:t>
            </a:r>
            <a:r>
              <a:rPr lang="it-IT" sz="2400" dirty="0" err="1" smtClean="0">
                <a:solidFill>
                  <a:schemeClr val="tx1"/>
                </a:solidFill>
              </a:rPr>
              <a:t>every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13240" y="5344427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7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Strategic </a:t>
            </a:r>
            <a:r>
              <a:rPr lang="it-IT" b="1" dirty="0" err="1" smtClean="0">
                <a:solidFill>
                  <a:srgbClr val="FF0000"/>
                </a:solidFill>
              </a:rPr>
              <a:t>Apex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33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People </a:t>
            </a:r>
            <a:r>
              <a:rPr lang="it-IT" sz="2400" dirty="0" err="1" smtClean="0">
                <a:solidFill>
                  <a:schemeClr val="tx1"/>
                </a:solidFill>
              </a:rPr>
              <a:t>who</a:t>
            </a:r>
            <a:r>
              <a:rPr lang="it-IT" sz="2400" dirty="0" smtClean="0">
                <a:solidFill>
                  <a:schemeClr val="tx1"/>
                </a:solidFill>
              </a:rPr>
              <a:t> are in </a:t>
            </a:r>
            <a:r>
              <a:rPr lang="it-IT" sz="2400" dirty="0" err="1" smtClean="0">
                <a:solidFill>
                  <a:schemeClr val="tx1"/>
                </a:solidFill>
              </a:rPr>
              <a:t>charge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monitoring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whole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who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responsibile</a:t>
            </a:r>
            <a:r>
              <a:rPr lang="it-IT" sz="2400" dirty="0" smtClean="0">
                <a:solidFill>
                  <a:schemeClr val="tx1"/>
                </a:solidFill>
              </a:rPr>
              <a:t> for </a:t>
            </a:r>
            <a:r>
              <a:rPr lang="it-IT" sz="2400" dirty="0" err="1" smtClean="0">
                <a:solidFill>
                  <a:schemeClr val="tx1"/>
                </a:solidFill>
              </a:rPr>
              <a:t>its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results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Principal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Direct </a:t>
            </a:r>
            <a:r>
              <a:rPr lang="it-IT" sz="2400" dirty="0" err="1" smtClean="0">
                <a:solidFill>
                  <a:schemeClr val="tx1"/>
                </a:solidFill>
              </a:rPr>
              <a:t>supervision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Managing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boundaries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Strategy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definition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They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represent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vision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mission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Low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repetitiveness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complex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decision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it-IT" sz="2400" dirty="0" err="1">
                <a:solidFill>
                  <a:schemeClr val="tx1"/>
                </a:solidFill>
              </a:rPr>
              <a:t>m</a:t>
            </a:r>
            <a:r>
              <a:rPr lang="it-IT" sz="2400" dirty="0" err="1" smtClean="0">
                <a:solidFill>
                  <a:schemeClr val="tx1"/>
                </a:solidFill>
              </a:rPr>
              <a:t>aking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low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standardization</a:t>
            </a:r>
            <a:r>
              <a:rPr lang="it-IT" sz="2400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41267" y="2118578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0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Middle line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34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M</a:t>
            </a:r>
            <a:r>
              <a:rPr lang="it-IT" sz="2400" dirty="0" smtClean="0">
                <a:solidFill>
                  <a:schemeClr val="tx1"/>
                </a:solidFill>
              </a:rPr>
              <a:t>iddle management and </a:t>
            </a:r>
            <a:r>
              <a:rPr lang="it-IT" sz="2400" dirty="0" err="1" smtClean="0">
                <a:solidFill>
                  <a:schemeClr val="tx1"/>
                </a:solidFill>
              </a:rPr>
              <a:t>they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responsible</a:t>
            </a:r>
            <a:r>
              <a:rPr lang="it-IT" sz="2400" dirty="0" smtClean="0">
                <a:solidFill>
                  <a:schemeClr val="tx1"/>
                </a:solidFill>
              </a:rPr>
              <a:t> for the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operating</a:t>
            </a:r>
            <a:r>
              <a:rPr lang="it-IT" sz="2400" dirty="0" smtClean="0">
                <a:solidFill>
                  <a:schemeClr val="tx1"/>
                </a:solidFill>
              </a:rPr>
              <a:t> core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Principal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Collect</a:t>
            </a:r>
            <a:r>
              <a:rPr lang="it-IT" sz="2400" dirty="0" smtClean="0">
                <a:solidFill>
                  <a:schemeClr val="tx1"/>
                </a:solidFill>
              </a:rPr>
              <a:t> performance information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Provide</a:t>
            </a:r>
            <a:r>
              <a:rPr lang="it-IT" sz="2400" dirty="0" smtClean="0">
                <a:solidFill>
                  <a:schemeClr val="tx1"/>
                </a:solidFill>
              </a:rPr>
              <a:t> performance information to the </a:t>
            </a:r>
          </a:p>
          <a:p>
            <a:pPr lvl="1" algn="just"/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   </a:t>
            </a:r>
            <a:r>
              <a:rPr lang="it-IT" sz="2400" dirty="0" err="1" smtClean="0">
                <a:solidFill>
                  <a:schemeClr val="tx1"/>
                </a:solidFill>
              </a:rPr>
              <a:t>strategic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apex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Internal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boundaries</a:t>
            </a:r>
            <a:r>
              <a:rPr lang="it-IT" sz="2400" dirty="0" smtClean="0">
                <a:solidFill>
                  <a:schemeClr val="tx1"/>
                </a:solidFill>
              </a:rPr>
              <a:t> management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Defne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internal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strategy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Direct </a:t>
            </a:r>
            <a:r>
              <a:rPr lang="it-IT" sz="2400" dirty="0" err="1" smtClean="0">
                <a:solidFill>
                  <a:schemeClr val="tx1"/>
                </a:solidFill>
              </a:rPr>
              <a:t>supervision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913240" y="4359502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4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Technostructure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35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Analysts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who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define</a:t>
            </a:r>
            <a:r>
              <a:rPr lang="it-IT" sz="2400" dirty="0" smtClean="0">
                <a:solidFill>
                  <a:schemeClr val="tx1"/>
                </a:solidFill>
              </a:rPr>
              <a:t> «</a:t>
            </a:r>
            <a:r>
              <a:rPr lang="it-IT" sz="2400" dirty="0" err="1" smtClean="0">
                <a:solidFill>
                  <a:schemeClr val="tx1"/>
                </a:solidFill>
              </a:rPr>
              <a:t>rule</a:t>
            </a:r>
            <a:r>
              <a:rPr lang="it-IT" sz="2400" dirty="0" smtClean="0">
                <a:solidFill>
                  <a:schemeClr val="tx1"/>
                </a:solidFill>
              </a:rPr>
              <a:t>» for the </a:t>
            </a:r>
            <a:r>
              <a:rPr lang="it-IT" sz="2400" dirty="0" err="1" smtClean="0">
                <a:solidFill>
                  <a:schemeClr val="tx1"/>
                </a:solidFill>
              </a:rPr>
              <a:t>others</a:t>
            </a:r>
            <a:r>
              <a:rPr lang="it-IT" sz="2400" dirty="0" smtClean="0">
                <a:solidFill>
                  <a:schemeClr val="tx1"/>
                </a:solidFill>
              </a:rPr>
              <a:t>’ core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Principal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To design and </a:t>
            </a:r>
            <a:r>
              <a:rPr lang="it-IT" sz="2400" dirty="0" err="1" smtClean="0">
                <a:solidFill>
                  <a:schemeClr val="tx1"/>
                </a:solidFill>
              </a:rPr>
              <a:t>plan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others</a:t>
            </a:r>
            <a:r>
              <a:rPr lang="it-IT" sz="2400" dirty="0" smtClean="0">
                <a:solidFill>
                  <a:schemeClr val="tx1"/>
                </a:solidFill>
              </a:rPr>
              <a:t>’ work </a:t>
            </a:r>
          </a:p>
          <a:p>
            <a:pPr lvl="1" algn="just"/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   </a:t>
            </a:r>
            <a:r>
              <a:rPr lang="it-IT" sz="2400" dirty="0" err="1" smtClean="0">
                <a:solidFill>
                  <a:schemeClr val="tx1"/>
                </a:solidFill>
              </a:rPr>
              <a:t>processes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Three </a:t>
            </a:r>
            <a:r>
              <a:rPr lang="it-IT" sz="2400" dirty="0" err="1" smtClean="0">
                <a:solidFill>
                  <a:schemeClr val="tx1"/>
                </a:solidFill>
              </a:rPr>
              <a:t>categories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Work </a:t>
            </a:r>
            <a:r>
              <a:rPr lang="it-IT" sz="2400" dirty="0" err="1" smtClean="0">
                <a:solidFill>
                  <a:schemeClr val="tx1"/>
                </a:solidFill>
              </a:rPr>
              <a:t>analysists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Audit and control </a:t>
            </a:r>
            <a:r>
              <a:rPr lang="it-IT" sz="2400" dirty="0" err="1" smtClean="0">
                <a:solidFill>
                  <a:schemeClr val="tx1"/>
                </a:solidFill>
              </a:rPr>
              <a:t>analysists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Human </a:t>
            </a:r>
            <a:r>
              <a:rPr lang="it-IT" sz="2400" dirty="0" err="1" smtClean="0">
                <a:solidFill>
                  <a:schemeClr val="tx1"/>
                </a:solidFill>
              </a:rPr>
              <a:t>Resources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analysts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6684135" y="3728437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Support</a:t>
            </a:r>
            <a:r>
              <a:rPr lang="it-IT" b="1" dirty="0" smtClean="0">
                <a:solidFill>
                  <a:srgbClr val="FF0000"/>
                </a:solidFill>
              </a:rPr>
              <a:t> Staff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36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Provision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support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services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Provision</a:t>
            </a:r>
            <a:r>
              <a:rPr lang="it-IT" sz="2400" dirty="0" smtClean="0">
                <a:solidFill>
                  <a:schemeClr val="tx1"/>
                </a:solidFill>
              </a:rPr>
              <a:t> of SPECIFIC </a:t>
            </a:r>
            <a:r>
              <a:rPr lang="it-IT" sz="2400" dirty="0" err="1" smtClean="0">
                <a:solidFill>
                  <a:schemeClr val="tx1"/>
                </a:solidFill>
              </a:rPr>
              <a:t>functions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without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defining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   </a:t>
            </a:r>
            <a:r>
              <a:rPr lang="it-IT" sz="2400" dirty="0" err="1" smtClean="0">
                <a:solidFill>
                  <a:schemeClr val="tx1"/>
                </a:solidFill>
              </a:rPr>
              <a:t>rules</a:t>
            </a:r>
            <a:r>
              <a:rPr lang="it-IT" sz="2400" dirty="0" smtClean="0">
                <a:solidFill>
                  <a:schemeClr val="tx1"/>
                </a:solidFill>
              </a:rPr>
              <a:t> for </a:t>
            </a:r>
            <a:r>
              <a:rPr lang="it-IT" sz="2400" dirty="0" err="1" smtClean="0">
                <a:solidFill>
                  <a:schemeClr val="tx1"/>
                </a:solidFill>
              </a:rPr>
              <a:t>standardization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«small»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with </a:t>
            </a:r>
            <a:r>
              <a:rPr lang="it-IT" sz="2400" dirty="0" err="1" smtClean="0">
                <a:solidFill>
                  <a:schemeClr val="tx1"/>
                </a:solidFill>
              </a:rPr>
              <a:t>its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own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    </a:t>
            </a:r>
            <a:r>
              <a:rPr lang="it-IT" sz="2400" dirty="0" err="1" smtClean="0">
                <a:solidFill>
                  <a:schemeClr val="tx1"/>
                </a:solidFill>
              </a:rPr>
              <a:t>operating</a:t>
            </a:r>
            <a:r>
              <a:rPr lang="it-IT" sz="2400" dirty="0" smtClean="0">
                <a:solidFill>
                  <a:schemeClr val="tx1"/>
                </a:solidFill>
              </a:rPr>
              <a:t> core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18578"/>
            <a:ext cx="4583225" cy="420338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9009845" y="3626596"/>
            <a:ext cx="2068960" cy="61397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9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How the </a:t>
            </a:r>
            <a:r>
              <a:rPr lang="it-IT" b="1" dirty="0" err="1" smtClean="0">
                <a:solidFill>
                  <a:srgbClr val="FF0000"/>
                </a:solidFill>
              </a:rPr>
              <a:t>organization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works</a:t>
            </a:r>
            <a:r>
              <a:rPr lang="it-IT" b="1" dirty="0" smtClean="0">
                <a:solidFill>
                  <a:srgbClr val="FF0000"/>
                </a:solidFill>
              </a:rPr>
              <a:t>?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37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5 </a:t>
            </a:r>
            <a:r>
              <a:rPr lang="it-IT" sz="2400" dirty="0" err="1" smtClean="0">
                <a:solidFill>
                  <a:schemeClr val="tx1"/>
                </a:solidFill>
              </a:rPr>
              <a:t>perspectives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Flow of </a:t>
            </a:r>
            <a:r>
              <a:rPr lang="it-IT" sz="2400" dirty="0" err="1" smtClean="0">
                <a:solidFill>
                  <a:schemeClr val="tx1"/>
                </a:solidFill>
              </a:rPr>
              <a:t>formal</a:t>
            </a:r>
            <a:r>
              <a:rPr lang="it-IT" sz="2400" dirty="0" smtClean="0">
                <a:solidFill>
                  <a:schemeClr val="tx1"/>
                </a:solidFill>
              </a:rPr>
              <a:t> authority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Flow of </a:t>
            </a:r>
            <a:r>
              <a:rPr lang="it-IT" sz="2400" dirty="0" err="1" smtClean="0">
                <a:solidFill>
                  <a:schemeClr val="tx1"/>
                </a:solidFill>
              </a:rPr>
              <a:t>defined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regulated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actvities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Flow of </a:t>
            </a:r>
            <a:r>
              <a:rPr lang="it-IT" sz="2400" dirty="0" err="1" smtClean="0">
                <a:solidFill>
                  <a:schemeClr val="tx1"/>
                </a:solidFill>
              </a:rPr>
              <a:t>informal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communication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Work </a:t>
            </a:r>
            <a:r>
              <a:rPr lang="it-IT" sz="2400" dirty="0" err="1" smtClean="0">
                <a:solidFill>
                  <a:schemeClr val="tx1"/>
                </a:solidFill>
              </a:rPr>
              <a:t>constellation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Ad hoc </a:t>
            </a:r>
            <a:r>
              <a:rPr lang="it-IT" sz="2400" dirty="0" err="1" smtClean="0">
                <a:solidFill>
                  <a:schemeClr val="tx1"/>
                </a:solidFill>
              </a:rPr>
              <a:t>decision-making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process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Flow of </a:t>
            </a:r>
            <a:r>
              <a:rPr lang="it-IT" b="1" dirty="0" err="1" smtClean="0">
                <a:solidFill>
                  <a:srgbClr val="FF0000"/>
                </a:solidFill>
              </a:rPr>
              <a:t>formal</a:t>
            </a:r>
            <a:r>
              <a:rPr lang="it-IT" b="1" dirty="0" smtClean="0">
                <a:solidFill>
                  <a:srgbClr val="FF0000"/>
                </a:solidFill>
              </a:rPr>
              <a:t> authority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38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seen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as</a:t>
            </a:r>
            <a:r>
              <a:rPr lang="it-IT" sz="2400" dirty="0" smtClean="0">
                <a:solidFill>
                  <a:schemeClr val="tx1"/>
                </a:solidFill>
              </a:rPr>
              <a:t> a </a:t>
            </a:r>
            <a:r>
              <a:rPr lang="it-IT" sz="2400" dirty="0" err="1" smtClean="0">
                <a:solidFill>
                  <a:schemeClr val="tx1"/>
                </a:solidFill>
              </a:rPr>
              <a:t>system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formal</a:t>
            </a:r>
            <a:r>
              <a:rPr lang="it-IT" sz="2400" dirty="0" smtClean="0">
                <a:solidFill>
                  <a:schemeClr val="tx1"/>
                </a:solidFill>
              </a:rPr>
              <a:t> authority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represented</a:t>
            </a:r>
            <a:r>
              <a:rPr lang="it-IT" sz="2400" dirty="0" smtClean="0">
                <a:solidFill>
                  <a:schemeClr val="tx1"/>
                </a:solidFill>
              </a:rPr>
              <a:t> by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chart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does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not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represent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informal</a:t>
            </a:r>
            <a:r>
              <a:rPr lang="it-IT" sz="2400" dirty="0" smtClean="0">
                <a:solidFill>
                  <a:schemeClr val="tx1"/>
                </a:solidFill>
              </a:rPr>
              <a:t> flow of </a:t>
            </a:r>
            <a:r>
              <a:rPr lang="it-IT" sz="2400" dirty="0" err="1" smtClean="0">
                <a:solidFill>
                  <a:schemeClr val="tx1"/>
                </a:solidFill>
              </a:rPr>
              <a:t>power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communication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chart </a:t>
            </a:r>
            <a:r>
              <a:rPr lang="it-IT" sz="2400" dirty="0" err="1" smtClean="0">
                <a:solidFill>
                  <a:schemeClr val="tx1"/>
                </a:solidFill>
              </a:rPr>
              <a:t>represent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division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labour</a:t>
            </a:r>
            <a:r>
              <a:rPr lang="it-IT" sz="2400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Which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working</a:t>
            </a:r>
            <a:r>
              <a:rPr lang="it-IT" sz="2400" dirty="0" smtClean="0">
                <a:solidFill>
                  <a:schemeClr val="tx1"/>
                </a:solidFill>
              </a:rPr>
              <a:t> positions </a:t>
            </a:r>
            <a:r>
              <a:rPr lang="it-IT" sz="2400" dirty="0" err="1" smtClean="0">
                <a:solidFill>
                  <a:schemeClr val="tx1"/>
                </a:solidFill>
              </a:rPr>
              <a:t>exist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How </a:t>
            </a:r>
            <a:r>
              <a:rPr lang="it-IT" sz="2400" dirty="0" err="1" smtClean="0">
                <a:solidFill>
                  <a:schemeClr val="tx1"/>
                </a:solidFill>
              </a:rPr>
              <a:t>these</a:t>
            </a:r>
            <a:r>
              <a:rPr lang="it-IT" sz="2400" dirty="0" smtClean="0">
                <a:solidFill>
                  <a:schemeClr val="tx1"/>
                </a:solidFill>
              </a:rPr>
              <a:t> positions are </a:t>
            </a:r>
            <a:r>
              <a:rPr lang="it-IT" sz="2400" dirty="0" err="1" smtClean="0">
                <a:solidFill>
                  <a:schemeClr val="tx1"/>
                </a:solidFill>
              </a:rPr>
              <a:t>grouped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form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units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formal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power</a:t>
            </a:r>
            <a:r>
              <a:rPr lang="it-IT" sz="2400" dirty="0" smtClean="0">
                <a:solidFill>
                  <a:schemeClr val="tx1"/>
                </a:solidFill>
              </a:rPr>
              <a:t> over </a:t>
            </a:r>
            <a:r>
              <a:rPr lang="it-IT" sz="2400" dirty="0" err="1" smtClean="0">
                <a:solidFill>
                  <a:schemeClr val="tx1"/>
                </a:solidFill>
              </a:rPr>
              <a:t>organizational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units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19" y="1554211"/>
            <a:ext cx="5296689" cy="47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Flow of </a:t>
            </a:r>
            <a:r>
              <a:rPr lang="it-IT" b="1" dirty="0" err="1" smtClean="0">
                <a:solidFill>
                  <a:srgbClr val="FF0000"/>
                </a:solidFill>
              </a:rPr>
              <a:t>regulated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activities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39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seen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as</a:t>
            </a:r>
            <a:r>
              <a:rPr lang="it-IT" sz="2400" dirty="0" smtClean="0">
                <a:solidFill>
                  <a:schemeClr val="tx1"/>
                </a:solidFill>
              </a:rPr>
              <a:t> a set of </a:t>
            </a:r>
            <a:r>
              <a:rPr lang="it-IT" sz="2400" dirty="0" err="1" smtClean="0">
                <a:solidFill>
                  <a:schemeClr val="tx1"/>
                </a:solidFill>
              </a:rPr>
              <a:t>rules</a:t>
            </a:r>
            <a:r>
              <a:rPr lang="it-IT" sz="2400" dirty="0" smtClean="0">
                <a:solidFill>
                  <a:schemeClr val="tx1"/>
                </a:solidFill>
              </a:rPr>
              <a:t> to monitor the </a:t>
            </a:r>
            <a:r>
              <a:rPr lang="it-IT" sz="2400" dirty="0" err="1" smtClean="0">
                <a:solidFill>
                  <a:schemeClr val="tx1"/>
                </a:solidFill>
              </a:rPr>
              <a:t>operating</a:t>
            </a:r>
            <a:r>
              <a:rPr lang="it-IT" sz="2400" dirty="0" smtClean="0">
                <a:solidFill>
                  <a:schemeClr val="tx1"/>
                </a:solidFill>
              </a:rPr>
              <a:t> core and to </a:t>
            </a:r>
            <a:r>
              <a:rPr lang="it-IT" sz="2400" dirty="0" err="1" smtClean="0">
                <a:solidFill>
                  <a:schemeClr val="tx1"/>
                </a:solidFill>
              </a:rPr>
              <a:t>provide</a:t>
            </a:r>
            <a:r>
              <a:rPr lang="it-IT" sz="2400" dirty="0" smtClean="0">
                <a:solidFill>
                  <a:schemeClr val="tx1"/>
                </a:solidFill>
              </a:rPr>
              <a:t> performance information to the </a:t>
            </a:r>
            <a:r>
              <a:rPr lang="it-IT" sz="2400" dirty="0" err="1" smtClean="0">
                <a:solidFill>
                  <a:schemeClr val="tx1"/>
                </a:solidFill>
              </a:rPr>
              <a:t>strategic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apex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Focus on: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err="1" smtClean="0">
                <a:solidFill>
                  <a:schemeClr val="tx1"/>
                </a:solidFill>
              </a:rPr>
              <a:t>Standardization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it-IT" sz="2400" dirty="0" smtClean="0">
                <a:solidFill>
                  <a:schemeClr val="tx1"/>
                </a:solidFill>
              </a:rPr>
              <a:t>Direct </a:t>
            </a:r>
            <a:r>
              <a:rPr lang="it-IT" sz="2400" dirty="0" err="1" smtClean="0">
                <a:solidFill>
                  <a:schemeClr val="tx1"/>
                </a:solidFill>
              </a:rPr>
              <a:t>supervision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07" y="1645000"/>
            <a:ext cx="4659693" cy="4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Course </a:t>
            </a:r>
            <a:r>
              <a:rPr lang="it-IT" b="1" dirty="0" err="1" smtClean="0">
                <a:solidFill>
                  <a:srgbClr val="FF0000"/>
                </a:solidFill>
              </a:rPr>
              <a:t>structure</a:t>
            </a:r>
            <a:r>
              <a:rPr lang="it-IT" b="1" dirty="0" smtClean="0">
                <a:solidFill>
                  <a:srgbClr val="FF0000"/>
                </a:solidFill>
              </a:rPr>
              <a:t> (2/3)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we</a:t>
            </a:r>
            <a:r>
              <a:rPr lang="it-IT" b="1" dirty="0" smtClean="0"/>
              <a:t> are </a:t>
            </a:r>
            <a:r>
              <a:rPr lang="it-IT" b="1" dirty="0" err="1" smtClean="0"/>
              <a:t>going</a:t>
            </a:r>
            <a:r>
              <a:rPr lang="it-IT" b="1" dirty="0" smtClean="0"/>
              <a:t> to do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Frontal</a:t>
            </a:r>
            <a:r>
              <a:rPr lang="it-IT" dirty="0" smtClean="0"/>
              <a:t> </a:t>
            </a:r>
            <a:r>
              <a:rPr lang="it-IT" dirty="0" err="1" smtClean="0"/>
              <a:t>lessons</a:t>
            </a:r>
            <a:endParaRPr lang="it-IT" dirty="0" smtClean="0"/>
          </a:p>
          <a:p>
            <a:r>
              <a:rPr lang="it-IT" dirty="0" err="1" smtClean="0"/>
              <a:t>Assignment</a:t>
            </a:r>
            <a:r>
              <a:rPr lang="it-IT" dirty="0" smtClean="0"/>
              <a:t> (</a:t>
            </a:r>
            <a:r>
              <a:rPr lang="it-IT" dirty="0" err="1" smtClean="0"/>
              <a:t>individual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r>
              <a:rPr lang="it-IT" b="1" dirty="0" err="1" smtClean="0"/>
              <a:t>Material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Slides</a:t>
            </a:r>
            <a:endParaRPr lang="it-IT" dirty="0" smtClean="0"/>
          </a:p>
          <a:p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 by the </a:t>
            </a:r>
            <a:r>
              <a:rPr lang="it-IT" dirty="0" err="1" smtClean="0"/>
              <a:t>teacher</a:t>
            </a:r>
            <a:endParaRPr lang="it-IT" dirty="0" smtClean="0"/>
          </a:p>
          <a:p>
            <a:pPr marL="0" indent="0">
              <a:buNone/>
            </a:pPr>
            <a:r>
              <a:rPr lang="it-IT" b="1" dirty="0" err="1" smtClean="0"/>
              <a:t>Assignment</a:t>
            </a:r>
            <a:r>
              <a:rPr lang="it-IT" b="1" dirty="0" smtClean="0"/>
              <a:t>:</a:t>
            </a:r>
          </a:p>
          <a:p>
            <a:pPr marL="0" indent="0">
              <a:buNone/>
            </a:pPr>
            <a:r>
              <a:rPr lang="it-IT" dirty="0" err="1" smtClean="0"/>
              <a:t>Each</a:t>
            </a:r>
            <a:r>
              <a:rPr lang="it-IT" dirty="0" smtClean="0"/>
              <a:t> of </a:t>
            </a:r>
            <a:r>
              <a:rPr lang="it-IT" dirty="0" err="1" smtClean="0"/>
              <a:t>view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chose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article</a:t>
            </a:r>
            <a:r>
              <a:rPr lang="it-IT" dirty="0" smtClean="0"/>
              <a:t> and </a:t>
            </a:r>
            <a:r>
              <a:rPr lang="it-IT" dirty="0" err="1" smtClean="0"/>
              <a:t>then</a:t>
            </a:r>
            <a:r>
              <a:rPr lang="it-IT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Ppt presentation (last day of course) (25/05)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dirty="0" smtClean="0"/>
              <a:t>Word (Deadline: 30/05)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Flow of </a:t>
            </a:r>
            <a:r>
              <a:rPr lang="it-IT" b="1" dirty="0" err="1" smtClean="0">
                <a:solidFill>
                  <a:srgbClr val="FF0000"/>
                </a:solidFill>
              </a:rPr>
              <a:t>informal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communication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40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6053071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Representation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real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system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communication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power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within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It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highlights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existence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informal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communication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flows</a:t>
            </a:r>
            <a:r>
              <a:rPr lang="it-IT" sz="2400" dirty="0" smtClean="0">
                <a:solidFill>
                  <a:schemeClr val="tx1"/>
                </a:solidFill>
              </a:rPr>
              <a:t> and «non-</a:t>
            </a:r>
            <a:r>
              <a:rPr lang="it-IT" sz="2400" dirty="0" err="1" smtClean="0">
                <a:solidFill>
                  <a:schemeClr val="tx1"/>
                </a:solidFill>
              </a:rPr>
              <a:t>official</a:t>
            </a:r>
            <a:r>
              <a:rPr lang="it-IT" sz="2400" dirty="0" smtClean="0">
                <a:solidFill>
                  <a:schemeClr val="tx1"/>
                </a:solidFill>
              </a:rPr>
              <a:t>» </a:t>
            </a:r>
            <a:r>
              <a:rPr lang="it-IT" sz="2400" dirty="0" err="1" smtClean="0">
                <a:solidFill>
                  <a:schemeClr val="tx1"/>
                </a:solidFill>
              </a:rPr>
              <a:t>decision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making</a:t>
            </a:r>
            <a:r>
              <a:rPr lang="it-IT" sz="2400" dirty="0" smtClean="0">
                <a:solidFill>
                  <a:schemeClr val="tx1"/>
                </a:solidFill>
              </a:rPr>
              <a:t> centres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Focus of </a:t>
            </a:r>
            <a:r>
              <a:rPr lang="it-IT" sz="2400" dirty="0" err="1" smtClean="0">
                <a:solidFill>
                  <a:schemeClr val="tx1"/>
                </a:solidFill>
              </a:rPr>
              <a:t>mutual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adjustement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98" y="1612166"/>
            <a:ext cx="5158705" cy="4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Work </a:t>
            </a:r>
            <a:r>
              <a:rPr lang="it-IT" b="1" dirty="0" err="1" smtClean="0">
                <a:solidFill>
                  <a:srgbClr val="FF0000"/>
                </a:solidFill>
              </a:rPr>
              <a:t>constellation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41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740395"/>
            <a:ext cx="6053071" cy="2947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«Work </a:t>
            </a:r>
            <a:r>
              <a:rPr lang="it-IT" sz="2400" dirty="0" err="1" smtClean="0">
                <a:solidFill>
                  <a:schemeClr val="tx1"/>
                </a:solidFill>
              </a:rPr>
              <a:t>constellation</a:t>
            </a:r>
            <a:r>
              <a:rPr lang="it-IT" sz="2400" dirty="0" smtClean="0">
                <a:solidFill>
                  <a:schemeClr val="tx1"/>
                </a:solidFill>
              </a:rPr>
              <a:t>» </a:t>
            </a:r>
            <a:r>
              <a:rPr lang="it-IT" sz="2400" dirty="0" err="1" smtClean="0">
                <a:solidFill>
                  <a:schemeClr val="tx1"/>
                </a:solidFill>
              </a:rPr>
              <a:t>refers</a:t>
            </a:r>
            <a:r>
              <a:rPr lang="it-IT" sz="2400" dirty="0" smtClean="0">
                <a:solidFill>
                  <a:schemeClr val="tx1"/>
                </a:solidFill>
              </a:rPr>
              <a:t> to the </a:t>
            </a:r>
            <a:r>
              <a:rPr lang="it-IT" sz="2400" dirty="0" err="1" smtClean="0">
                <a:solidFill>
                  <a:schemeClr val="tx1"/>
                </a:solidFill>
              </a:rPr>
              <a:t>creation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groups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people</a:t>
            </a:r>
            <a:r>
              <a:rPr lang="it-IT" sz="2400" dirty="0" smtClean="0">
                <a:solidFill>
                  <a:schemeClr val="tx1"/>
                </a:solidFill>
              </a:rPr>
              <a:t> for </a:t>
            </a:r>
            <a:r>
              <a:rPr lang="it-IT" sz="2400" dirty="0" err="1" smtClean="0">
                <a:solidFill>
                  <a:schemeClr val="tx1"/>
                </a:solidFill>
              </a:rPr>
              <a:t>specific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activities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/>
                </a:solidFill>
              </a:rPr>
              <a:t>Specific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decisions</a:t>
            </a:r>
            <a:r>
              <a:rPr lang="it-IT" sz="2400" dirty="0" smtClean="0">
                <a:solidFill>
                  <a:schemeClr val="tx1"/>
                </a:solidFill>
              </a:rPr>
              <a:t> are </a:t>
            </a:r>
            <a:r>
              <a:rPr lang="it-IT" sz="2400" dirty="0" err="1" smtClean="0">
                <a:solidFill>
                  <a:schemeClr val="tx1"/>
                </a:solidFill>
              </a:rPr>
              <a:t>taken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according</a:t>
            </a:r>
            <a:r>
              <a:rPr lang="it-IT" sz="2400" dirty="0" smtClean="0">
                <a:solidFill>
                  <a:schemeClr val="tx1"/>
                </a:solidFill>
              </a:rPr>
              <a:t> to the </a:t>
            </a:r>
            <a:r>
              <a:rPr lang="it-IT" sz="2400" dirty="0" err="1" smtClean="0">
                <a:solidFill>
                  <a:schemeClr val="tx1"/>
                </a:solidFill>
              </a:rPr>
              <a:t>gerarchical</a:t>
            </a:r>
            <a:r>
              <a:rPr lang="it-IT" sz="2400" dirty="0" smtClean="0">
                <a:solidFill>
                  <a:schemeClr val="tx1"/>
                </a:solidFill>
              </a:rPr>
              <a:t> position of the </a:t>
            </a:r>
            <a:r>
              <a:rPr lang="it-IT" sz="2400" dirty="0" err="1" smtClean="0">
                <a:solidFill>
                  <a:schemeClr val="tx1"/>
                </a:solidFill>
              </a:rPr>
              <a:t>constellation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988602"/>
            <a:ext cx="5333125" cy="42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Ad hoc </a:t>
            </a:r>
            <a:r>
              <a:rPr lang="it-IT" b="1" dirty="0" err="1" smtClean="0">
                <a:solidFill>
                  <a:srgbClr val="FF0000"/>
                </a:solidFill>
              </a:rPr>
              <a:t>decision-making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power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42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02276" y="2075246"/>
            <a:ext cx="6053071" cy="1479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The </a:t>
            </a:r>
            <a:r>
              <a:rPr lang="it-IT" sz="2400" dirty="0" err="1" smtClean="0">
                <a:solidFill>
                  <a:schemeClr val="tx1"/>
                </a:solidFill>
              </a:rPr>
              <a:t>organization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seen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as</a:t>
            </a:r>
            <a:r>
              <a:rPr lang="it-IT" sz="2400" dirty="0" smtClean="0">
                <a:solidFill>
                  <a:schemeClr val="tx1"/>
                </a:solidFill>
              </a:rPr>
              <a:t> a set of </a:t>
            </a:r>
            <a:r>
              <a:rPr lang="it-IT" sz="2400" dirty="0" err="1" smtClean="0">
                <a:solidFill>
                  <a:schemeClr val="tx1"/>
                </a:solidFill>
              </a:rPr>
              <a:t>specific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decision-making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process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7" y="1777262"/>
            <a:ext cx="5283271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9673" y="8928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Exercise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43</a:t>
            </a:fld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89397" y="1354579"/>
            <a:ext cx="9492803" cy="509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Think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about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empirical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example</a:t>
            </a:r>
            <a:r>
              <a:rPr lang="it-IT" sz="2400" dirty="0" smtClean="0">
                <a:solidFill>
                  <a:schemeClr val="tx1"/>
                </a:solidFill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</a:rPr>
              <a:t>your</a:t>
            </a:r>
            <a:r>
              <a:rPr lang="it-IT" sz="2400" dirty="0" smtClean="0">
                <a:solidFill>
                  <a:schemeClr val="tx1"/>
                </a:solidFill>
              </a:rPr>
              <a:t> life and </a:t>
            </a:r>
            <a:r>
              <a:rPr lang="it-IT" sz="2400" dirty="0" err="1" smtClean="0">
                <a:solidFill>
                  <a:schemeClr val="tx1"/>
                </a:solidFill>
              </a:rPr>
              <a:t>try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identify</a:t>
            </a:r>
            <a:r>
              <a:rPr lang="it-IT" sz="2400" dirty="0" smtClean="0">
                <a:solidFill>
                  <a:schemeClr val="tx1"/>
                </a:solidFill>
              </a:rPr>
              <a:t> the (</a:t>
            </a:r>
            <a:r>
              <a:rPr lang="it-IT" sz="2400" dirty="0" err="1" smtClean="0">
                <a:solidFill>
                  <a:schemeClr val="tx1"/>
                </a:solidFill>
              </a:rPr>
              <a:t>prevailing</a:t>
            </a:r>
            <a:r>
              <a:rPr lang="it-IT" sz="2400" dirty="0" smtClean="0">
                <a:solidFill>
                  <a:schemeClr val="tx1"/>
                </a:solidFill>
              </a:rPr>
              <a:t>) </a:t>
            </a:r>
            <a:r>
              <a:rPr lang="it-IT" sz="2400" dirty="0" err="1" smtClean="0">
                <a:solidFill>
                  <a:schemeClr val="tx1"/>
                </a:solidFill>
              </a:rPr>
              <a:t>coordination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mechanism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used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achieve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coordination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it-IT" sz="2400" dirty="0" err="1" smtClean="0">
                <a:solidFill>
                  <a:schemeClr val="tx1"/>
                </a:solidFill>
              </a:rPr>
              <a:t>Identify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responsbile</a:t>
            </a:r>
            <a:r>
              <a:rPr lang="it-IT" sz="2400" dirty="0" smtClean="0">
                <a:solidFill>
                  <a:schemeClr val="tx1"/>
                </a:solidFill>
              </a:rPr>
              <a:t> of the </a:t>
            </a:r>
            <a:r>
              <a:rPr lang="it-IT" sz="2400" dirty="0" err="1" smtClean="0">
                <a:solidFill>
                  <a:schemeClr val="tx1"/>
                </a:solidFill>
              </a:rPr>
              <a:t>coordination</a:t>
            </a:r>
            <a:r>
              <a:rPr lang="it-IT" sz="2400" dirty="0" smtClean="0">
                <a:solidFill>
                  <a:schemeClr val="tx1"/>
                </a:solidFill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</a:rPr>
              <a:t>why</a:t>
            </a:r>
            <a:r>
              <a:rPr lang="it-IT" sz="2400" dirty="0" smtClean="0">
                <a:solidFill>
                  <a:schemeClr val="tx1"/>
                </a:solidFill>
              </a:rPr>
              <a:t> a </a:t>
            </a:r>
            <a:r>
              <a:rPr lang="it-IT" sz="2400" dirty="0" err="1" smtClean="0">
                <a:solidFill>
                  <a:schemeClr val="tx1"/>
                </a:solidFill>
              </a:rPr>
              <a:t>specific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coordination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mechanism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is</a:t>
            </a:r>
            <a:r>
              <a:rPr lang="it-IT" sz="2400" dirty="0" smtClean="0">
                <a:solidFill>
                  <a:schemeClr val="tx1"/>
                </a:solidFill>
              </a:rPr>
              <a:t> in </a:t>
            </a:r>
            <a:r>
              <a:rPr lang="it-IT" sz="2400" dirty="0" err="1" smtClean="0">
                <a:solidFill>
                  <a:schemeClr val="tx1"/>
                </a:solidFill>
              </a:rPr>
              <a:t>used</a:t>
            </a:r>
            <a:r>
              <a:rPr lang="it-IT" sz="2400" dirty="0" smtClean="0">
                <a:solidFill>
                  <a:schemeClr val="tx1"/>
                </a:solidFill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</a:rPr>
              <a:t>try</a:t>
            </a:r>
            <a:r>
              <a:rPr lang="it-IT" sz="2400" dirty="0" smtClean="0">
                <a:solidFill>
                  <a:schemeClr val="tx1"/>
                </a:solidFill>
              </a:rPr>
              <a:t> to </a:t>
            </a:r>
            <a:r>
              <a:rPr lang="it-IT" sz="2400" dirty="0" err="1" smtClean="0">
                <a:solidFill>
                  <a:schemeClr val="tx1"/>
                </a:solidFill>
              </a:rPr>
              <a:t>justify</a:t>
            </a:r>
            <a:r>
              <a:rPr lang="it-IT" sz="2400" dirty="0" smtClean="0">
                <a:solidFill>
                  <a:schemeClr val="tx1"/>
                </a:solidFill>
              </a:rPr>
              <a:t> the </a:t>
            </a:r>
            <a:r>
              <a:rPr lang="it-IT" sz="2400" dirty="0" err="1" smtClean="0">
                <a:solidFill>
                  <a:schemeClr val="tx1"/>
                </a:solidFill>
              </a:rPr>
              <a:t>choice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9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Course structure: final mark (whole course)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Final mark is composed by</a:t>
            </a:r>
            <a:endParaRPr lang="it-IT" dirty="0"/>
          </a:p>
          <a:p>
            <a:r>
              <a:rPr lang="it-IT" dirty="0"/>
              <a:t>Written test: management and financial accounting 40%</a:t>
            </a:r>
          </a:p>
          <a:p>
            <a:r>
              <a:rPr lang="it-IT" dirty="0"/>
              <a:t>Written test: capital budgeting 30%</a:t>
            </a:r>
          </a:p>
          <a:p>
            <a:r>
              <a:rPr lang="it-IT" dirty="0"/>
              <a:t>Oral exam (whole program) 30%</a:t>
            </a:r>
          </a:p>
          <a:p>
            <a:r>
              <a:rPr lang="it-IT" dirty="0"/>
              <a:t>Average </a:t>
            </a:r>
            <a:r>
              <a:rPr lang="it-IT" dirty="0" smtClean="0"/>
              <a:t>bonus </a:t>
            </a:r>
            <a:r>
              <a:rPr lang="it-IT" dirty="0"/>
              <a:t>of the 2 assignments (strategy, </a:t>
            </a:r>
            <a:r>
              <a:rPr lang="it-IT" dirty="0" smtClean="0"/>
              <a:t>1st </a:t>
            </a:r>
            <a:r>
              <a:rPr lang="it-IT" dirty="0"/>
              <a:t>semester – organization </a:t>
            </a:r>
            <a:r>
              <a:rPr lang="it-IT" dirty="0" smtClean="0"/>
              <a:t>2nd </a:t>
            </a:r>
            <a:r>
              <a:rPr lang="it-IT" dirty="0"/>
              <a:t>semester)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68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Course structure: final mark (partial course)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Part 2 – 2° semester</a:t>
            </a:r>
          </a:p>
          <a:p>
            <a:r>
              <a:rPr lang="en-US" dirty="0"/>
              <a:t>Written test: capital budgeting 70%</a:t>
            </a:r>
          </a:p>
          <a:p>
            <a:r>
              <a:rPr lang="en-US" dirty="0"/>
              <a:t>Oral exam (whole program) 30%</a:t>
            </a:r>
          </a:p>
          <a:p>
            <a:r>
              <a:rPr lang="en-US" dirty="0"/>
              <a:t>Assignment (organization) (bonus 0-2)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47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3876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ORGANIZATIONAL DESIGN: THE CORE ELEMENTS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AY 2017/2018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2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Agenda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Organization: some </a:t>
            </a:r>
            <a:r>
              <a:rPr lang="it-IT" dirty="0" err="1" smtClean="0"/>
              <a:t>definitions</a:t>
            </a:r>
            <a:endParaRPr lang="it-IT" dirty="0" smtClean="0"/>
          </a:p>
          <a:p>
            <a:r>
              <a:rPr lang="it-IT" dirty="0" smtClean="0"/>
              <a:t>Organizational dimensions</a:t>
            </a:r>
          </a:p>
          <a:p>
            <a:r>
              <a:rPr lang="it-IT" dirty="0" smtClean="0"/>
              <a:t>How to design an organization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5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Why to study organization theory?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Learn from the case of Xerox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9</a:t>
            </a:fld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Why organization theory?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26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1543</Words>
  <Application>Microsoft Office PowerPoint</Application>
  <PresentationFormat>Widescreen</PresentationFormat>
  <Paragraphs>337</Paragraphs>
  <Slides>43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Tema di Office</vt:lpstr>
      <vt:lpstr>ORGANIZATIONAL STRUCTURES</vt:lpstr>
      <vt:lpstr>General information</vt:lpstr>
      <vt:lpstr>Course structure (1/3)</vt:lpstr>
      <vt:lpstr>Course structure (2/3)</vt:lpstr>
      <vt:lpstr>Course structure: final mark (whole course)</vt:lpstr>
      <vt:lpstr>Course structure: final mark (partial course)</vt:lpstr>
      <vt:lpstr>ORGANIZATIONAL DESIGN: THE CORE ELEMENTS</vt:lpstr>
      <vt:lpstr>Agenda</vt:lpstr>
      <vt:lpstr>Why organization theory?</vt:lpstr>
      <vt:lpstr>Why organization theory?</vt:lpstr>
      <vt:lpstr>Defining organization (1/2)</vt:lpstr>
      <vt:lpstr>Defining organization (2/2)</vt:lpstr>
      <vt:lpstr>Organizational dimensions</vt:lpstr>
      <vt:lpstr>Structural dimensions</vt:lpstr>
      <vt:lpstr>Contextual dimensions</vt:lpstr>
      <vt:lpstr>Exercise</vt:lpstr>
      <vt:lpstr>How to design an organization? (1/2)</vt:lpstr>
      <vt:lpstr>How to design an organization? (2/2)</vt:lpstr>
      <vt:lpstr>COORDINATION MECHANISMS</vt:lpstr>
      <vt:lpstr>Coordination mechanisms (1/2)</vt:lpstr>
      <vt:lpstr>Coordination mechanisms (2/2)</vt:lpstr>
      <vt:lpstr>Mutual adjustment (1/2)</vt:lpstr>
      <vt:lpstr>Mutual adjustment (1/2)</vt:lpstr>
      <vt:lpstr>Direct supervision (1/2)</vt:lpstr>
      <vt:lpstr>Direct supervision (2/2)</vt:lpstr>
      <vt:lpstr>Standardization (1/2)</vt:lpstr>
      <vt:lpstr>Standardization (2/2)</vt:lpstr>
      <vt:lpstr>Summary</vt:lpstr>
      <vt:lpstr>THE FIVE PARTS OF AN ORGANIZATION</vt:lpstr>
      <vt:lpstr>The five parts of an organization (1/2)</vt:lpstr>
      <vt:lpstr>The five parts of an organization (2/2)</vt:lpstr>
      <vt:lpstr>Operating core</vt:lpstr>
      <vt:lpstr>Strategic Apex</vt:lpstr>
      <vt:lpstr>Middle line</vt:lpstr>
      <vt:lpstr>Technostructure</vt:lpstr>
      <vt:lpstr>Support Staff</vt:lpstr>
      <vt:lpstr>How the organization works?</vt:lpstr>
      <vt:lpstr>Flow of formal authority</vt:lpstr>
      <vt:lpstr>Flow of regulated activities</vt:lpstr>
      <vt:lpstr>Flow of informal communication</vt:lpstr>
      <vt:lpstr>Work constellation</vt:lpstr>
      <vt:lpstr>Ad hoc decision-making power</vt:lpstr>
      <vt:lpstr>Exercise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Dal Molin</dc:creator>
  <cp:lastModifiedBy>martina</cp:lastModifiedBy>
  <cp:revision>86</cp:revision>
  <dcterms:created xsi:type="dcterms:W3CDTF">2016-01-08T15:46:19Z</dcterms:created>
  <dcterms:modified xsi:type="dcterms:W3CDTF">2018-04-10T08:04:50Z</dcterms:modified>
</cp:coreProperties>
</file>