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19EA5-D4C3-43D1-BE6C-48A0A0EAA797}" type="datetimeFigureOut">
              <a:rPr lang="it-IT" smtClean="0"/>
              <a:t>15/05/2018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76164-923F-45A4-8990-77AE7AE3C163}" type="slidenum">
              <a:rPr lang="it-IT" smtClean="0"/>
              <a:t>‹#›</a:t>
            </a:fld>
            <a:endParaRPr lang="it-IT"/>
          </a:p>
        </p:txBody>
      </p:sp>
    </p:spTree>
    <p:extLst>
      <p:ext uri="{BB962C8B-B14F-4D97-AF65-F5344CB8AC3E}">
        <p14:creationId xmlns:p14="http://schemas.microsoft.com/office/powerpoint/2010/main" val="198336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84FCCE5-80DA-4CA5-BD7D-910DF6306A81}" type="datetime1">
              <a:rPr lang="it-IT" smtClean="0"/>
              <a:t>15/05/2018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346967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53888B-3983-402C-84AD-AA73F3CA2DAC}" type="datetime1">
              <a:rPr lang="it-IT" smtClean="0"/>
              <a:t>15/05/2018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360319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040AA3-DB05-4BF3-8282-95DCEBEC98AE}" type="datetime1">
              <a:rPr lang="it-IT" smtClean="0"/>
              <a:t>15/05/2018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294337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43F064-5F18-4BBF-B9A7-C861DCD6A268}" type="datetime1">
              <a:rPr lang="it-IT" smtClean="0"/>
              <a:t>15/05/2018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363823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8BD10F4-79C0-428E-AF0B-01358A15B2DA}" type="datetime1">
              <a:rPr lang="it-IT" smtClean="0"/>
              <a:t>15/05/2018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3850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AA76F91-6708-4534-B2FB-E1F6FDD91E7D}" type="datetime1">
              <a:rPr lang="it-IT" smtClean="0"/>
              <a:t>15/05/2018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147943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513050C-8EDC-4FDC-8F62-F69B12F295B4}" type="datetime1">
              <a:rPr lang="it-IT" smtClean="0"/>
              <a:t>15/05/2018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405449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1361D1-3062-41FC-8FA2-5D224BA3997B}" type="datetime1">
              <a:rPr lang="it-IT" smtClean="0"/>
              <a:t>15/05/2018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4254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C77E4BF-D6C8-407C-80BF-C8194DC76C69}" type="datetime1">
              <a:rPr lang="it-IT" smtClean="0"/>
              <a:t>15/05/2018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190193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4233D3-38A8-4865-8202-87032C0B0679}" type="datetime1">
              <a:rPr lang="it-IT" smtClean="0"/>
              <a:t>15/05/2018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114528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64E66C-213D-49C5-A4F2-FAE1A7FFF1A8}" type="datetime1">
              <a:rPr lang="it-IT" smtClean="0"/>
              <a:t>15/05/2018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51B123-ECD0-4B58-8863-A186CF5279B8}" type="slidenum">
              <a:rPr lang="it-IT" smtClean="0"/>
              <a:t>‹#›</a:t>
            </a:fld>
            <a:endParaRPr lang="it-IT"/>
          </a:p>
        </p:txBody>
      </p:sp>
    </p:spTree>
    <p:extLst>
      <p:ext uri="{BB962C8B-B14F-4D97-AF65-F5344CB8AC3E}">
        <p14:creationId xmlns:p14="http://schemas.microsoft.com/office/powerpoint/2010/main" val="30749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95FEA-E08B-4BBE-81AC-B3AED2379932}" type="datetime1">
              <a:rPr lang="it-IT" smtClean="0"/>
              <a:t>15/05/2018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1B123-ECD0-4B58-8863-A186CF5279B8}" type="slidenum">
              <a:rPr lang="it-IT" smtClean="0"/>
              <a:t>‹#›</a:t>
            </a:fld>
            <a:endParaRPr lang="it-IT"/>
          </a:p>
        </p:txBody>
      </p:sp>
    </p:spTree>
    <p:extLst>
      <p:ext uri="{BB962C8B-B14F-4D97-AF65-F5344CB8AC3E}">
        <p14:creationId xmlns:p14="http://schemas.microsoft.com/office/powerpoint/2010/main" val="428760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solidFill>
                  <a:srgbClr val="FF0000"/>
                </a:solidFill>
              </a:rPr>
              <a:t>ORGANIZATION - ASSIGNMENT</a:t>
            </a:r>
            <a:endParaRPr lang="it-IT" b="1" dirty="0">
              <a:solidFill>
                <a:srgbClr val="FF0000"/>
              </a:solidFill>
            </a:endParaRPr>
          </a:p>
        </p:txBody>
      </p:sp>
      <p:sp>
        <p:nvSpPr>
          <p:cNvPr id="3" name="Sottotitolo 2"/>
          <p:cNvSpPr>
            <a:spLocks noGrp="1"/>
          </p:cNvSpPr>
          <p:nvPr>
            <p:ph type="subTitle" idx="1"/>
          </p:nvPr>
        </p:nvSpPr>
        <p:spPr>
          <a:xfrm>
            <a:off x="1524000" y="3992450"/>
            <a:ext cx="9144000" cy="953037"/>
          </a:xfrm>
        </p:spPr>
        <p:txBody>
          <a:bodyPr/>
          <a:lstStyle/>
          <a:p>
            <a:r>
              <a:rPr lang="it-IT" dirty="0" smtClean="0"/>
              <a:t>Martina Dal Molin</a:t>
            </a:r>
          </a:p>
          <a:p>
            <a:r>
              <a:rPr lang="it-IT" dirty="0" smtClean="0"/>
              <a:t>mdalmolin@liuc.it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695" y="92053"/>
            <a:ext cx="1849280" cy="1280271"/>
          </a:xfrm>
          <a:prstGeom prst="rect">
            <a:avLst/>
          </a:prstGeom>
        </p:spPr>
      </p:pic>
      <p:sp>
        <p:nvSpPr>
          <p:cNvPr id="5" name="Sottotitolo 2"/>
          <p:cNvSpPr txBox="1">
            <a:spLocks/>
          </p:cNvSpPr>
          <p:nvPr/>
        </p:nvSpPr>
        <p:spPr>
          <a:xfrm>
            <a:off x="1524000" y="5975797"/>
            <a:ext cx="9144000" cy="5956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smtClean="0"/>
              <a:t>AY 2017/2018</a:t>
            </a:r>
            <a:endParaRPr lang="it-IT" dirty="0"/>
          </a:p>
        </p:txBody>
      </p:sp>
    </p:spTree>
    <p:extLst>
      <p:ext uri="{BB962C8B-B14F-4D97-AF65-F5344CB8AC3E}">
        <p14:creationId xmlns:p14="http://schemas.microsoft.com/office/powerpoint/2010/main" val="80978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it-IT" altLang="it-IT" sz="1200"/>
          </a:p>
        </p:txBody>
      </p:sp>
      <p:sp>
        <p:nvSpPr>
          <p:cNvPr id="4915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4FE4043F-AA8A-4E53-A444-25A44CD42B27}" type="slidenum">
              <a:rPr lang="en-US" altLang="it-IT" sz="1200"/>
              <a:pPr>
                <a:spcBef>
                  <a:spcPct val="0"/>
                </a:spcBef>
                <a:buFontTx/>
                <a:buNone/>
              </a:pPr>
              <a:t>10</a:t>
            </a:fld>
            <a:endParaRPr lang="en-US" altLang="it-IT" sz="120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6" y="328614"/>
            <a:ext cx="5775325"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5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B5247EAE-FAE0-425B-B329-46922F73E895}" type="slidenum">
              <a:rPr lang="en-US" altLang="it-IT" sz="1200"/>
              <a:pPr>
                <a:spcBef>
                  <a:spcPct val="0"/>
                </a:spcBef>
                <a:buFontTx/>
                <a:buNone/>
              </a:pPr>
              <a:t>11</a:t>
            </a:fld>
            <a:endParaRPr lang="en-US" altLang="it-IT" sz="1200"/>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819150"/>
            <a:ext cx="6143625" cy="530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18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4E4267FE-DC17-483E-B106-547A53AE52CB}" type="slidenum">
              <a:rPr lang="en-US" altLang="it-IT" sz="1200"/>
              <a:pPr>
                <a:spcBef>
                  <a:spcPct val="0"/>
                </a:spcBef>
                <a:buFontTx/>
                <a:buNone/>
              </a:pPr>
              <a:t>12</a:t>
            </a:fld>
            <a:endParaRPr lang="en-US" altLang="it-IT" sz="1200"/>
          </a:p>
        </p:txBody>
      </p:sp>
      <p:sp>
        <p:nvSpPr>
          <p:cNvPr id="52229" name="TextBox 4"/>
          <p:cNvSpPr txBox="1">
            <a:spLocks noChangeArrowheads="1"/>
          </p:cNvSpPr>
          <p:nvPr/>
        </p:nvSpPr>
        <p:spPr bwMode="auto">
          <a:xfrm>
            <a:off x="3478214" y="623888"/>
            <a:ext cx="1487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a:solidFill>
                  <a:schemeClr val="tx1"/>
                </a:solidFill>
              </a:rPr>
              <a:t>P&amp;G Today:</a:t>
            </a:r>
            <a:endParaRPr lang="ru-RU" altLang="it-IT" sz="1800" b="1">
              <a:solidFill>
                <a:schemeClr val="tx1"/>
              </a:solidFill>
            </a:endParaRPr>
          </a:p>
        </p:txBody>
      </p:sp>
      <p:pic>
        <p:nvPicPr>
          <p:cNvPr id="52230" name="Picture 2" descr="Graphic detailing P&amp;G corporat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623889"/>
            <a:ext cx="3017838"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14513" y="1233488"/>
            <a:ext cx="4627562" cy="2862262"/>
          </a:xfrm>
          <a:prstGeom prst="rect">
            <a:avLst/>
          </a:prstGeom>
          <a:noFill/>
        </p:spPr>
        <p:txBody>
          <a:bodyPr>
            <a:spAutoFit/>
          </a:bodyPr>
          <a:lstStyle/>
          <a:p>
            <a:pPr eaLnBrk="1" hangingPunct="1">
              <a:defRPr/>
            </a:pPr>
            <a:r>
              <a:rPr lang="en-US" b="1" dirty="0">
                <a:latin typeface="Arial" charset="0"/>
              </a:rPr>
              <a:t>Global Business Units </a:t>
            </a:r>
            <a:r>
              <a:rPr lang="en-US" dirty="0">
                <a:latin typeface="Arial" charset="0"/>
              </a:rPr>
              <a:t>responsible for developing</a:t>
            </a:r>
          </a:p>
          <a:p>
            <a:pPr eaLnBrk="1" hangingPunct="1">
              <a:defRPr/>
            </a:pPr>
            <a:r>
              <a:rPr lang="en-US" dirty="0">
                <a:latin typeface="Arial" charset="0"/>
              </a:rPr>
              <a:t>overall brand strategy, new product </a:t>
            </a:r>
          </a:p>
          <a:p>
            <a:pPr eaLnBrk="1" hangingPunct="1">
              <a:defRPr/>
            </a:pPr>
            <a:r>
              <a:rPr lang="en-US" dirty="0">
                <a:latin typeface="Arial" charset="0"/>
              </a:rPr>
              <a:t>upgrades and innovations and marketing plans.</a:t>
            </a:r>
          </a:p>
          <a:p>
            <a:pPr marL="285750" indent="-285750">
              <a:buFont typeface="Arial" panose="020B0604020202020204" pitchFamily="34" charset="0"/>
              <a:buChar char="•"/>
              <a:defRPr/>
            </a:pPr>
            <a:r>
              <a:rPr lang="en-US" dirty="0">
                <a:latin typeface="Arial" charset="0"/>
              </a:rPr>
              <a:t>Baby, Feminine and Family Care</a:t>
            </a:r>
          </a:p>
          <a:p>
            <a:pPr marL="285750" indent="-285750">
              <a:buFont typeface="Arial" panose="020B0604020202020204" pitchFamily="34" charset="0"/>
              <a:buChar char="•"/>
              <a:defRPr/>
            </a:pPr>
            <a:r>
              <a:rPr lang="en-US" dirty="0">
                <a:latin typeface="Arial" charset="0"/>
              </a:rPr>
              <a:t>Beauty</a:t>
            </a:r>
          </a:p>
          <a:p>
            <a:pPr marL="285750" indent="-285750">
              <a:buFont typeface="Arial" panose="020B0604020202020204" pitchFamily="34" charset="0"/>
              <a:buChar char="•"/>
              <a:defRPr/>
            </a:pPr>
            <a:r>
              <a:rPr lang="en-US" dirty="0">
                <a:latin typeface="Arial" charset="0"/>
              </a:rPr>
              <a:t>Fabric and Home Care</a:t>
            </a:r>
          </a:p>
          <a:p>
            <a:pPr marL="285750" indent="-285750">
              <a:buFont typeface="Arial" panose="020B0604020202020204" pitchFamily="34" charset="0"/>
              <a:buChar char="•"/>
              <a:defRPr/>
            </a:pPr>
            <a:r>
              <a:rPr lang="en-US" dirty="0">
                <a:latin typeface="Arial" charset="0"/>
              </a:rPr>
              <a:t>Health and Grooming</a:t>
            </a:r>
          </a:p>
          <a:p>
            <a:pPr eaLnBrk="1" hangingPunct="1">
              <a:defRPr/>
            </a:pPr>
            <a:endParaRPr lang="ru-RU" dirty="0">
              <a:latin typeface="Arial" charset="0"/>
            </a:endParaRPr>
          </a:p>
        </p:txBody>
      </p:sp>
      <p:sp>
        <p:nvSpPr>
          <p:cNvPr id="52232" name="TextBox 6"/>
          <p:cNvSpPr txBox="1">
            <a:spLocks noChangeArrowheads="1"/>
          </p:cNvSpPr>
          <p:nvPr/>
        </p:nvSpPr>
        <p:spPr bwMode="auto">
          <a:xfrm>
            <a:off x="1981200" y="409575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a:solidFill>
                  <a:schemeClr val="tx1"/>
                </a:solidFill>
              </a:rPr>
              <a:t>Selling and Market Operations (SMOs) </a:t>
            </a:r>
            <a:r>
              <a:rPr lang="en-US" altLang="it-IT" sz="1800">
                <a:solidFill>
                  <a:schemeClr val="tx1"/>
                </a:solidFill>
              </a:rPr>
              <a:t>are responsible for developing and executing go-to-market plans at the local level – and includes dedicated retail customer, trade channel and country-specific teams in 6 regions: </a:t>
            </a:r>
          </a:p>
          <a:p>
            <a:pPr eaLnBrk="1" hangingPunct="1">
              <a:spcBef>
                <a:spcPct val="0"/>
              </a:spcBef>
              <a:buFontTx/>
              <a:buNone/>
            </a:pPr>
            <a:r>
              <a:rPr lang="en-US" altLang="it-IT" sz="1800">
                <a:solidFill>
                  <a:schemeClr val="tx1"/>
                </a:solidFill>
              </a:rPr>
              <a:t>Asia Pacific, Europe, Greater China, India, the Middle East and Africa (IMEA)</a:t>
            </a:r>
          </a:p>
          <a:p>
            <a:pPr eaLnBrk="1" hangingPunct="1">
              <a:spcBef>
                <a:spcPct val="0"/>
              </a:spcBef>
              <a:buFontTx/>
              <a:buNone/>
            </a:pPr>
            <a:r>
              <a:rPr lang="en-US" altLang="it-IT" sz="1800">
                <a:solidFill>
                  <a:schemeClr val="tx1"/>
                </a:solidFill>
              </a:rPr>
              <a:t>Latin America, North America. </a:t>
            </a:r>
          </a:p>
          <a:p>
            <a:pPr eaLnBrk="1" hangingPunct="1">
              <a:spcBef>
                <a:spcPct val="0"/>
              </a:spcBef>
              <a:buFontTx/>
              <a:buNone/>
            </a:pPr>
            <a:endParaRPr lang="ru-RU" altLang="it-IT" sz="1800">
              <a:solidFill>
                <a:schemeClr val="tx1"/>
              </a:solidFill>
            </a:endParaRPr>
          </a:p>
        </p:txBody>
      </p:sp>
    </p:spTree>
    <p:extLst>
      <p:ext uri="{BB962C8B-B14F-4D97-AF65-F5344CB8AC3E}">
        <p14:creationId xmlns:p14="http://schemas.microsoft.com/office/powerpoint/2010/main" val="360430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081EB289-B9E1-4F24-BA48-CB0E205657DF}" type="slidenum">
              <a:rPr lang="en-US" altLang="it-IT" sz="1200"/>
              <a:pPr>
                <a:spcBef>
                  <a:spcPct val="0"/>
                </a:spcBef>
                <a:buFontTx/>
                <a:buNone/>
              </a:pPr>
              <a:t>13</a:t>
            </a:fld>
            <a:endParaRPr lang="en-US" altLang="it-IT" sz="1200"/>
          </a:p>
        </p:txBody>
      </p:sp>
      <p:pic>
        <p:nvPicPr>
          <p:cNvPr id="53253" name="Picture 2" descr="Risultati immagini per organizational structure of procter and ga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851" y="900113"/>
            <a:ext cx="7604125"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59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6C0F7D91-FA30-4D7A-87F2-89427C3465EC}" type="slidenum">
              <a:rPr lang="en-US" altLang="it-IT" sz="1200"/>
              <a:pPr>
                <a:spcBef>
                  <a:spcPct val="0"/>
                </a:spcBef>
                <a:buFontTx/>
                <a:buNone/>
              </a:pPr>
              <a:t>14</a:t>
            </a:fld>
            <a:endParaRPr lang="en-US" altLang="it-IT" sz="1200"/>
          </a:p>
        </p:txBody>
      </p:sp>
      <p:sp>
        <p:nvSpPr>
          <p:cNvPr id="54277" name="TextBox 4"/>
          <p:cNvSpPr txBox="1">
            <a:spLocks noChangeArrowheads="1"/>
          </p:cNvSpPr>
          <p:nvPr/>
        </p:nvSpPr>
        <p:spPr bwMode="auto">
          <a:xfrm>
            <a:off x="2259013" y="1454151"/>
            <a:ext cx="76057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a:solidFill>
                  <a:schemeClr val="tx1"/>
                </a:solidFill>
              </a:rPr>
              <a:t>Global Business Services (GBS) provides technology, processes and standard data tools to enable the GBUs and the SMOs to better understand the business and better serve consumers and customers. The GBS organization is responsible for providing world-class solutions at a low cost and with minimal capital investment.</a:t>
            </a:r>
            <a:endParaRPr lang="ru-RU" altLang="it-IT" sz="1800">
              <a:solidFill>
                <a:schemeClr val="tx1"/>
              </a:solidFill>
            </a:endParaRPr>
          </a:p>
        </p:txBody>
      </p:sp>
      <p:pic>
        <p:nvPicPr>
          <p:cNvPr id="54278" name="Picture 2" descr="Risultati immagini per procter and ga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4" y="2932114"/>
            <a:ext cx="78835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180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it-IT" altLang="it-IT" sz="1200"/>
              <a:t>Raffaella Manzini</a:t>
            </a:r>
            <a:endParaRPr lang="en-US" altLang="it-IT" sz="1200"/>
          </a:p>
        </p:txBody>
      </p:sp>
      <p:sp>
        <p:nvSpPr>
          <p:cNvPr id="5530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85FC53C1-E000-4659-9C01-887B85ED388F}" type="slidenum">
              <a:rPr lang="en-US" altLang="it-IT" sz="1200"/>
              <a:pPr>
                <a:spcBef>
                  <a:spcPct val="0"/>
                </a:spcBef>
                <a:buFontTx/>
                <a:buNone/>
              </a:pPr>
              <a:t>15</a:t>
            </a:fld>
            <a:endParaRPr lang="en-US" altLang="it-IT" sz="1200"/>
          </a:p>
        </p:txBody>
      </p:sp>
      <p:pic>
        <p:nvPicPr>
          <p:cNvPr id="55301" name="Picture 2" descr="Risultati immagini per organizational structure of procter and ga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6" y="765176"/>
            <a:ext cx="810577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13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57200"/>
            <a:ext cx="10515600" cy="5719763"/>
          </a:xfrm>
        </p:spPr>
        <p:txBody>
          <a:bodyPr>
            <a:normAutofit/>
          </a:bodyPr>
          <a:lstStyle/>
          <a:p>
            <a:pPr marL="0" indent="0">
              <a:buNone/>
            </a:pPr>
            <a:r>
              <a:rPr lang="en-US" dirty="0" smtClean="0"/>
              <a:t>You should choose a company and analyze </a:t>
            </a:r>
            <a:endParaRPr lang="en-US" dirty="0"/>
          </a:p>
          <a:p>
            <a:pPr marL="0" indent="0">
              <a:buNone/>
            </a:pPr>
            <a:endParaRPr lang="it-IT" dirty="0" smtClean="0"/>
          </a:p>
          <a:p>
            <a:pPr marL="0" indent="0">
              <a:buNone/>
            </a:pPr>
            <a:endParaRPr lang="it-IT" dirty="0"/>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159980"/>
            <a:ext cx="1849280" cy="1280271"/>
          </a:xfrm>
          <a:prstGeom prst="rect">
            <a:avLst/>
          </a:prstGeom>
        </p:spPr>
      </p:pic>
      <p:sp>
        <p:nvSpPr>
          <p:cNvPr id="5" name="Segnaposto numero diapositiva 4"/>
          <p:cNvSpPr>
            <a:spLocks noGrp="1"/>
          </p:cNvSpPr>
          <p:nvPr>
            <p:ph type="sldNum" sz="quarter" idx="12"/>
          </p:nvPr>
        </p:nvSpPr>
        <p:spPr/>
        <p:txBody>
          <a:bodyPr/>
          <a:lstStyle/>
          <a:p>
            <a:fld id="{8751B123-ECD0-4B58-8863-A186CF5279B8}" type="slidenum">
              <a:rPr lang="it-IT" smtClean="0"/>
              <a:t>2</a:t>
            </a:fld>
            <a:endParaRPr lang="it-IT"/>
          </a:p>
        </p:txBody>
      </p:sp>
      <p:graphicFrame>
        <p:nvGraphicFramePr>
          <p:cNvPr id="6" name="Таблица 5"/>
          <p:cNvGraphicFramePr>
            <a:graphicFrameLocks noGrp="1"/>
          </p:cNvGraphicFramePr>
          <p:nvPr/>
        </p:nvGraphicFramePr>
        <p:xfrm>
          <a:off x="858838" y="906463"/>
          <a:ext cx="7523162" cy="5759466"/>
        </p:xfrm>
        <a:graphic>
          <a:graphicData uri="http://schemas.openxmlformats.org/drawingml/2006/table">
            <a:tbl>
              <a:tblPr firstRow="1" bandRow="1">
                <a:tableStyleId>{5940675A-B579-460E-94D1-54222C63F5DA}</a:tableStyleId>
              </a:tblPr>
              <a:tblGrid>
                <a:gridCol w="5041134"/>
                <a:gridCol w="2482028"/>
              </a:tblGrid>
              <a:tr h="600714">
                <a:tc>
                  <a:txBody>
                    <a:bodyPr/>
                    <a:lstStyle/>
                    <a:p>
                      <a:pPr algn="ctr"/>
                      <a:r>
                        <a:rPr lang="en-US" sz="1800" b="1" dirty="0" smtClean="0"/>
                        <a:t>Checklist</a:t>
                      </a:r>
                      <a:endParaRPr lang="ru-RU" sz="1800" b="1" dirty="0"/>
                    </a:p>
                  </a:txBody>
                  <a:tcPr marL="91442" marR="91442" marT="45717" marB="45717"/>
                </a:tc>
                <a:tc>
                  <a:txBody>
                    <a:bodyPr/>
                    <a:lstStyle/>
                    <a:p>
                      <a:pPr algn="ctr"/>
                      <a:r>
                        <a:rPr lang="ru-RU" sz="1800" b="1" dirty="0" smtClean="0"/>
                        <a:t>√</a:t>
                      </a:r>
                      <a:endParaRPr lang="ru-RU" sz="1800" b="1" dirty="0"/>
                    </a:p>
                  </a:txBody>
                  <a:tcPr marL="91442" marR="91442" marT="45717" marB="45717"/>
                </a:tc>
              </a:tr>
              <a:tr h="600714">
                <a:tc>
                  <a:txBody>
                    <a:bodyPr/>
                    <a:lstStyle/>
                    <a:p>
                      <a:r>
                        <a:rPr lang="en-US" sz="1800" dirty="0" smtClean="0"/>
                        <a:t>A brief overview of the company</a:t>
                      </a:r>
                      <a:endParaRPr lang="ru-RU" sz="1800" dirty="0"/>
                    </a:p>
                  </a:txBody>
                  <a:tcPr marL="91442" marR="91442" marT="45717" marB="45717"/>
                </a:tc>
                <a:tc>
                  <a:txBody>
                    <a:bodyPr/>
                    <a:lstStyle/>
                    <a:p>
                      <a:endParaRPr lang="ru-RU" sz="1800"/>
                    </a:p>
                  </a:txBody>
                  <a:tcPr marL="91442" marR="91442" marT="45717" marB="45717"/>
                </a:tc>
              </a:tr>
              <a:tr h="600714">
                <a:tc>
                  <a:txBody>
                    <a:bodyPr/>
                    <a:lstStyle/>
                    <a:p>
                      <a:r>
                        <a:rPr lang="en-US" sz="1800" dirty="0" smtClean="0"/>
                        <a:t>Vision and mission statement</a:t>
                      </a:r>
                      <a:endParaRPr lang="ru-RU" sz="1800" dirty="0"/>
                    </a:p>
                  </a:txBody>
                  <a:tcPr marL="91442" marR="91442" marT="45717" marB="45717"/>
                </a:tc>
                <a:tc>
                  <a:txBody>
                    <a:bodyPr/>
                    <a:lstStyle/>
                    <a:p>
                      <a:endParaRPr lang="ru-RU" sz="1800"/>
                    </a:p>
                  </a:txBody>
                  <a:tcPr marL="91442" marR="91442" marT="45717" marB="45717"/>
                </a:tc>
              </a:tr>
              <a:tr h="600714">
                <a:tc>
                  <a:txBody>
                    <a:bodyPr/>
                    <a:lstStyle/>
                    <a:p>
                      <a:r>
                        <a:rPr lang="en-US" sz="1800" dirty="0" smtClean="0"/>
                        <a:t>Organizational</a:t>
                      </a:r>
                      <a:r>
                        <a:rPr lang="en-US" sz="1800" baseline="0" dirty="0" smtClean="0"/>
                        <a:t> structure (type, characteristics)</a:t>
                      </a:r>
                      <a:endParaRPr lang="ru-RU" sz="1800" dirty="0"/>
                    </a:p>
                  </a:txBody>
                  <a:tcPr marL="91442" marR="91442" marT="45717" marB="45717"/>
                </a:tc>
                <a:tc>
                  <a:txBody>
                    <a:bodyPr/>
                    <a:lstStyle/>
                    <a:p>
                      <a:endParaRPr lang="en-US" sz="1800" dirty="0" smtClean="0"/>
                    </a:p>
                  </a:txBody>
                  <a:tcPr marL="91442" marR="91442" marT="45717" marB="45717"/>
                </a:tc>
              </a:tr>
              <a:tr h="6007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Chart</a:t>
                      </a:r>
                      <a:r>
                        <a:rPr lang="en-US" sz="1800" baseline="0" dirty="0" smtClean="0"/>
                        <a:t> of organizational structure</a:t>
                      </a:r>
                      <a:endParaRPr lang="ru-RU" sz="1800" dirty="0" smtClean="0"/>
                    </a:p>
                  </a:txBody>
                  <a:tcPr marL="91442" marR="91442" marT="45717" marB="45717"/>
                </a:tc>
                <a:tc>
                  <a:txBody>
                    <a:bodyPr/>
                    <a:lstStyle/>
                    <a:p>
                      <a:endParaRPr lang="ru-RU" sz="1800" dirty="0"/>
                    </a:p>
                  </a:txBody>
                  <a:tcPr marL="91442" marR="91442" marT="45717" marB="45717"/>
                </a:tc>
              </a:tr>
              <a:tr h="640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Effectiveness and efficiency of structure (Factors that affecting organizational structure…)</a:t>
                      </a:r>
                      <a:endParaRPr lang="ru-RU" sz="1800" dirty="0" smtClean="0"/>
                    </a:p>
                  </a:txBody>
                  <a:tcPr marL="91442" marR="91442" marT="45717" marB="45717"/>
                </a:tc>
                <a:tc>
                  <a:txBody>
                    <a:bodyPr/>
                    <a:lstStyle/>
                    <a:p>
                      <a:endParaRPr lang="ru-RU" sz="1800" dirty="0"/>
                    </a:p>
                  </a:txBody>
                  <a:tcPr marL="91442" marR="91442" marT="45717" marB="45717"/>
                </a:tc>
              </a:tr>
              <a:tr h="9143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Hierarchy of authority (chain of command, decentralization)</a:t>
                      </a:r>
                      <a:endParaRPr lang="ru-RU" sz="1800" dirty="0" smtClean="0"/>
                    </a:p>
                    <a:p>
                      <a:endParaRPr lang="ru-RU" sz="1800" dirty="0"/>
                    </a:p>
                  </a:txBody>
                  <a:tcPr marL="91442" marR="91442" marT="45717" marB="45717"/>
                </a:tc>
                <a:tc>
                  <a:txBody>
                    <a:bodyPr/>
                    <a:lstStyle/>
                    <a:p>
                      <a:endParaRPr lang="ru-RU" sz="1800" dirty="0"/>
                    </a:p>
                  </a:txBody>
                  <a:tcPr marL="91442" marR="91442" marT="45717" marB="45717"/>
                </a:tc>
              </a:tr>
              <a:tr h="600714">
                <a:tc>
                  <a:txBody>
                    <a:bodyPr/>
                    <a:lstStyle/>
                    <a:p>
                      <a:r>
                        <a:rPr lang="en-US" sz="1800" dirty="0" smtClean="0"/>
                        <a:t>Role of leadership in corporate structure</a:t>
                      </a:r>
                      <a:endParaRPr lang="ru-RU" sz="1800" dirty="0"/>
                    </a:p>
                  </a:txBody>
                  <a:tcPr marL="91442" marR="91442" marT="45717" marB="45717"/>
                </a:tc>
                <a:tc>
                  <a:txBody>
                    <a:bodyPr/>
                    <a:lstStyle/>
                    <a:p>
                      <a:endParaRPr lang="ru-RU" sz="1800" dirty="0"/>
                    </a:p>
                  </a:txBody>
                  <a:tcPr marL="91442" marR="91442" marT="45717" marB="45717"/>
                </a:tc>
              </a:tr>
              <a:tr h="600714">
                <a:tc>
                  <a:txBody>
                    <a:bodyPr/>
                    <a:lstStyle/>
                    <a:p>
                      <a:r>
                        <a:rPr lang="en-US" sz="1800" b="1" i="0" u="none" strike="noStrike" kern="1200" baseline="0" dirty="0" smtClean="0">
                          <a:solidFill>
                            <a:schemeClr val="tx1"/>
                          </a:solidFill>
                          <a:latin typeface="+mn-lt"/>
                          <a:ea typeface="+mn-ea"/>
                          <a:cs typeface="+mn-cs"/>
                        </a:rPr>
                        <a:t>Analysis and Recommendations</a:t>
                      </a:r>
                      <a:endParaRPr lang="ru-RU" sz="1800" dirty="0"/>
                    </a:p>
                  </a:txBody>
                  <a:tcPr marL="91442" marR="91442" marT="45717" marB="45717"/>
                </a:tc>
                <a:tc>
                  <a:txBody>
                    <a:bodyPr/>
                    <a:lstStyle/>
                    <a:p>
                      <a:endParaRPr lang="ru-RU" sz="1800" dirty="0"/>
                    </a:p>
                  </a:txBody>
                  <a:tcPr marL="91442" marR="91442" marT="45717" marB="45717"/>
                </a:tc>
              </a:tr>
            </a:tbl>
          </a:graphicData>
        </a:graphic>
      </p:graphicFrame>
    </p:spTree>
    <p:extLst>
      <p:ext uri="{BB962C8B-B14F-4D97-AF65-F5344CB8AC3E}">
        <p14:creationId xmlns:p14="http://schemas.microsoft.com/office/powerpoint/2010/main" val="3285895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5"/>
          <p:cNvSpPr>
            <a:spLocks noGrp="1"/>
          </p:cNvSpPr>
          <p:nvPr>
            <p:ph type="title"/>
          </p:nvPr>
        </p:nvSpPr>
        <p:spPr>
          <a:xfrm>
            <a:off x="3316288" y="287339"/>
            <a:ext cx="7226300" cy="511175"/>
          </a:xfrm>
        </p:spPr>
        <p:txBody>
          <a:bodyPr/>
          <a:lstStyle/>
          <a:p>
            <a:r>
              <a:rPr lang="en-US" altLang="it-IT" sz="2400">
                <a:latin typeface="Arial" panose="020B0604020202020204" pitchFamily="34" charset="0"/>
                <a:cs typeface="Arial" panose="020B0604020202020204" pitchFamily="34" charset="0"/>
              </a:rPr>
              <a:t>Case-study: Organizational structure of P&amp;G Co.</a:t>
            </a:r>
            <a:endParaRPr lang="ru-RU" altLang="it-IT" sz="2400">
              <a:latin typeface="Arial" panose="020B0604020202020204" pitchFamily="34" charset="0"/>
              <a:cs typeface="Arial" panose="020B0604020202020204" pitchFamily="34" charset="0"/>
            </a:endParaRPr>
          </a:p>
        </p:txBody>
      </p:sp>
      <p:sp>
        <p:nvSpPr>
          <p:cNvPr id="7" name="Объект 6"/>
          <p:cNvSpPr>
            <a:spLocks noGrp="1"/>
          </p:cNvSpPr>
          <p:nvPr>
            <p:ph idx="1"/>
          </p:nvPr>
        </p:nvSpPr>
        <p:spPr>
          <a:xfrm>
            <a:off x="1828800" y="1081089"/>
            <a:ext cx="4903788" cy="5102225"/>
          </a:xfrm>
        </p:spPr>
        <p:txBody>
          <a:bodyPr/>
          <a:lstStyle/>
          <a:p>
            <a:pPr algn="just">
              <a:buFont typeface="Arial" charset="0"/>
              <a:buChar char="•"/>
              <a:defRPr/>
            </a:pPr>
            <a:r>
              <a:rPr lang="en-US" sz="1800" dirty="0">
                <a:latin typeface="+mj-lt"/>
              </a:rPr>
              <a:t>P&amp;G was created in 1837, </a:t>
            </a:r>
            <a:r>
              <a:rPr lang="en-US" sz="1800" dirty="0" err="1">
                <a:latin typeface="+mj-lt"/>
              </a:rPr>
              <a:t>Cincinatti</a:t>
            </a:r>
            <a:r>
              <a:rPr lang="en-US" sz="1800" dirty="0">
                <a:latin typeface="+mj-lt"/>
              </a:rPr>
              <a:t>, Ohio by William Procter and James Gamble.</a:t>
            </a:r>
          </a:p>
          <a:p>
            <a:pPr algn="just">
              <a:buFont typeface="Arial" charset="0"/>
              <a:buChar char="•"/>
              <a:defRPr/>
            </a:pPr>
            <a:r>
              <a:rPr lang="en-US" sz="1800" dirty="0">
                <a:latin typeface="+mj-lt"/>
              </a:rPr>
              <a:t>In 2014, net sales of the P&amp;G was $ 83,1 billion.</a:t>
            </a:r>
          </a:p>
          <a:p>
            <a:pPr algn="just">
              <a:buFont typeface="Arial" charset="0"/>
              <a:buChar char="•"/>
              <a:defRPr/>
            </a:pPr>
            <a:r>
              <a:rPr lang="en-US" sz="1800" dirty="0">
                <a:latin typeface="+mj-lt"/>
              </a:rPr>
              <a:t>24 of its products have more than billion $ net annual sales, another 20 between 500 million to 1 billion US $.</a:t>
            </a:r>
          </a:p>
          <a:p>
            <a:pPr algn="just">
              <a:buFont typeface="Arial" charset="0"/>
              <a:buChar char="•"/>
              <a:defRPr/>
            </a:pPr>
            <a:r>
              <a:rPr lang="en-US" sz="1800" dirty="0">
                <a:latin typeface="+mj-lt"/>
              </a:rPr>
              <a:t>August 1, 2014 P&amp;G announced itself as a streamlining company by selling off more than 100 brands from its product portfolio, and keeping only 65 brands.</a:t>
            </a:r>
          </a:p>
          <a:p>
            <a:pPr algn="just">
              <a:buFont typeface="Arial" charset="0"/>
              <a:buChar char="•"/>
              <a:defRPr/>
            </a:pPr>
            <a:r>
              <a:rPr lang="en-US" sz="1800" dirty="0">
                <a:latin typeface="+mj-lt"/>
              </a:rPr>
              <a:t>Current President and CEO – David Taylor</a:t>
            </a:r>
          </a:p>
          <a:p>
            <a:pPr algn="just">
              <a:buFont typeface="Arial" charset="0"/>
              <a:buChar char="•"/>
              <a:defRPr/>
            </a:pPr>
            <a:r>
              <a:rPr lang="en-US" sz="1800" dirty="0">
                <a:latin typeface="+mj-lt"/>
              </a:rPr>
              <a:t>Number of employees – 105 000 (2016)</a:t>
            </a:r>
          </a:p>
          <a:p>
            <a:pPr algn="just">
              <a:buFont typeface="Arial" charset="0"/>
              <a:buChar char="•"/>
              <a:defRPr/>
            </a:pPr>
            <a:r>
              <a:rPr lang="en-US" sz="1800" dirty="0">
                <a:latin typeface="+mj-lt"/>
              </a:rPr>
              <a:t>P&amp;G is present at  North America, Latin America, Europe, the Middle East, Africa, Asia, Australia, and New Zealand.</a:t>
            </a:r>
            <a:endParaRPr lang="ru-RU" sz="1800" dirty="0">
              <a:latin typeface="+mj-lt"/>
            </a:endParaRPr>
          </a:p>
        </p:txBody>
      </p:sp>
      <p:sp>
        <p:nvSpPr>
          <p:cNvPr id="3994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E0D3AAD1-9141-4FDC-A821-FF10B34BCDCF}" type="slidenum">
              <a:rPr lang="en-US" altLang="it-IT" sz="1200"/>
              <a:pPr>
                <a:spcBef>
                  <a:spcPct val="0"/>
                </a:spcBef>
                <a:buFontTx/>
                <a:buNone/>
              </a:pPr>
              <a:t>3</a:t>
            </a:fld>
            <a:endParaRPr lang="en-US" altLang="it-IT" sz="1200"/>
          </a:p>
        </p:txBody>
      </p:sp>
      <p:pic>
        <p:nvPicPr>
          <p:cNvPr id="39943" name="Picture 2" descr="Risultati immagini per procter and gam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1675" y="928689"/>
            <a:ext cx="28654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Risultati immagini per procter and gam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1" y="3795713"/>
            <a:ext cx="25320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24F6CACA-D05E-4701-ACA3-37997C29E443}" type="slidenum">
              <a:rPr lang="en-US" altLang="it-IT" sz="1200"/>
              <a:pPr>
                <a:spcBef>
                  <a:spcPct val="0"/>
                </a:spcBef>
                <a:buFontTx/>
                <a:buNone/>
              </a:pPr>
              <a:t>4</a:t>
            </a:fld>
            <a:endParaRPr lang="en-US" altLang="it-IT" sz="1200"/>
          </a:p>
        </p:txBody>
      </p:sp>
      <p:pic>
        <p:nvPicPr>
          <p:cNvPr id="409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354014"/>
            <a:ext cx="4900612" cy="59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5" descr="Risultati immagini per procter and gam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3186113"/>
            <a:ext cx="38385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1"/>
          <p:cNvSpPr txBox="1">
            <a:spLocks noChangeArrowheads="1"/>
          </p:cNvSpPr>
          <p:nvPr/>
        </p:nvSpPr>
        <p:spPr bwMode="auto">
          <a:xfrm>
            <a:off x="3298825" y="354014"/>
            <a:ext cx="1963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t-IT" sz="1800" b="1">
                <a:solidFill>
                  <a:schemeClr val="tx1"/>
                </a:solidFill>
              </a:rPr>
              <a:t>Timeline of P&amp;G</a:t>
            </a:r>
            <a:endParaRPr lang="ru-RU" altLang="it-IT" sz="1800" b="1">
              <a:solidFill>
                <a:schemeClr val="tx1"/>
              </a:solidFill>
            </a:endParaRPr>
          </a:p>
        </p:txBody>
      </p:sp>
      <p:pic>
        <p:nvPicPr>
          <p:cNvPr id="40968" name="Picture 7" descr="Risultati immagini per procter and gam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1014413"/>
            <a:ext cx="35639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82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D57B4CF1-5AC1-4C30-9503-15B0410BAFF1}" type="slidenum">
              <a:rPr lang="en-US" altLang="it-IT" sz="1200"/>
              <a:pPr>
                <a:spcBef>
                  <a:spcPct val="0"/>
                </a:spcBef>
                <a:buFontTx/>
                <a:buNone/>
              </a:pPr>
              <a:t>5</a:t>
            </a:fld>
            <a:endParaRPr lang="en-US" altLang="it-IT" sz="120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860426"/>
            <a:ext cx="600075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4" descr="Risultati immagini per procter and gam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86042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Risultati immagini per procter and gam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526" y="3416300"/>
            <a:ext cx="25558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238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9753D2CE-71AB-47A4-9320-2D0463C430F4}" type="slidenum">
              <a:rPr lang="en-US" altLang="it-IT" sz="1200"/>
              <a:pPr>
                <a:spcBef>
                  <a:spcPct val="0"/>
                </a:spcBef>
                <a:buFontTx/>
                <a:buNone/>
              </a:pPr>
              <a:t>6</a:t>
            </a:fld>
            <a:endParaRPr lang="en-US" altLang="it-IT" sz="1200"/>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303338"/>
            <a:ext cx="6048375" cy="495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8" name="TextBox 5"/>
          <p:cNvSpPr txBox="1">
            <a:spLocks noChangeArrowheads="1"/>
          </p:cNvSpPr>
          <p:nvPr/>
        </p:nvSpPr>
        <p:spPr bwMode="auto">
          <a:xfrm>
            <a:off x="4649789" y="73025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a:solidFill>
                  <a:schemeClr val="tx1"/>
                </a:solidFill>
              </a:rPr>
              <a:t>TIMELINE (cont’d)</a:t>
            </a:r>
            <a:endParaRPr lang="ru-RU" altLang="it-IT" sz="1800" b="1">
              <a:solidFill>
                <a:schemeClr val="tx1"/>
              </a:solidFill>
            </a:endParaRPr>
          </a:p>
        </p:txBody>
      </p:sp>
    </p:spTree>
    <p:extLst>
      <p:ext uri="{BB962C8B-B14F-4D97-AF65-F5344CB8AC3E}">
        <p14:creationId xmlns:p14="http://schemas.microsoft.com/office/powerpoint/2010/main" val="19612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4E76A100-719D-4AA7-8647-FBCC762B1FB9}" type="slidenum">
              <a:rPr lang="en-US" altLang="it-IT" sz="1200"/>
              <a:pPr>
                <a:spcBef>
                  <a:spcPct val="0"/>
                </a:spcBef>
                <a:buFontTx/>
                <a:buNone/>
              </a:pPr>
              <a:t>7</a:t>
            </a:fld>
            <a:endParaRPr lang="en-US" altLang="it-IT" sz="1200"/>
          </a:p>
        </p:txBody>
      </p:sp>
      <p:pic>
        <p:nvPicPr>
          <p:cNvPr id="450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6" y="844551"/>
            <a:ext cx="6124575" cy="493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2" name="TextBox 5"/>
          <p:cNvSpPr txBox="1">
            <a:spLocks noChangeArrowheads="1"/>
          </p:cNvSpPr>
          <p:nvPr/>
        </p:nvSpPr>
        <p:spPr bwMode="auto">
          <a:xfrm>
            <a:off x="4129089" y="476250"/>
            <a:ext cx="202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b="1">
                <a:solidFill>
                  <a:schemeClr val="tx1"/>
                </a:solidFill>
              </a:rPr>
              <a:t>Timeline (cont’d)</a:t>
            </a:r>
            <a:endParaRPr lang="ru-RU" altLang="it-IT" sz="1800" b="1">
              <a:solidFill>
                <a:schemeClr val="tx1"/>
              </a:solidFill>
            </a:endParaRPr>
          </a:p>
        </p:txBody>
      </p:sp>
    </p:spTree>
    <p:extLst>
      <p:ext uri="{BB962C8B-B14F-4D97-AF65-F5344CB8AC3E}">
        <p14:creationId xmlns:p14="http://schemas.microsoft.com/office/powerpoint/2010/main" val="16073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FC1E3E21-F70F-44AA-A91C-854FE1AF7B95}" type="slidenum">
              <a:rPr lang="en-US" altLang="it-IT" sz="1200"/>
              <a:pPr>
                <a:spcBef>
                  <a:spcPct val="0"/>
                </a:spcBef>
                <a:buFontTx/>
                <a:buNone/>
              </a:pPr>
              <a:t>8</a:t>
            </a:fld>
            <a:endParaRPr lang="en-US" altLang="it-IT" sz="120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1" y="958850"/>
            <a:ext cx="7548563"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6" name="TextBox 1"/>
          <p:cNvSpPr txBox="1">
            <a:spLocks noChangeArrowheads="1"/>
          </p:cNvSpPr>
          <p:nvPr/>
        </p:nvSpPr>
        <p:spPr bwMode="auto">
          <a:xfrm>
            <a:off x="2868614" y="368300"/>
            <a:ext cx="7540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a:solidFill>
                  <a:schemeClr val="tx1"/>
                </a:solidFill>
              </a:rPr>
              <a:t>P&amp;G’s matrix structure with three dimensions: regional (1), functional (2)</a:t>
            </a:r>
          </a:p>
          <a:p>
            <a:pPr eaLnBrk="1" hangingPunct="1">
              <a:spcBef>
                <a:spcPct val="0"/>
              </a:spcBef>
              <a:buFontTx/>
              <a:buNone/>
            </a:pPr>
            <a:r>
              <a:rPr lang="en-US" altLang="it-IT" sz="1800">
                <a:solidFill>
                  <a:schemeClr val="tx1"/>
                </a:solidFill>
              </a:rPr>
              <a:t>and product categories (3).</a:t>
            </a:r>
            <a:endParaRPr lang="ru-RU" altLang="it-IT" sz="1800">
              <a:solidFill>
                <a:schemeClr val="tx1"/>
              </a:solidFill>
            </a:endParaRPr>
          </a:p>
        </p:txBody>
      </p:sp>
    </p:spTree>
    <p:extLst>
      <p:ext uri="{BB962C8B-B14F-4D97-AF65-F5344CB8AC3E}">
        <p14:creationId xmlns:p14="http://schemas.microsoft.com/office/powerpoint/2010/main" val="265913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spcBef>
                <a:spcPct val="0"/>
              </a:spcBef>
              <a:buFontTx/>
              <a:buNone/>
            </a:pPr>
            <a:fld id="{2CDB5644-44BA-4DCE-AC53-E5C26DA65C14}" type="slidenum">
              <a:rPr lang="en-US" altLang="it-IT" sz="1200"/>
              <a:pPr>
                <a:spcBef>
                  <a:spcPct val="0"/>
                </a:spcBef>
                <a:buFontTx/>
                <a:buNone/>
              </a:pPr>
              <a:t>9</a:t>
            </a:fld>
            <a:endParaRPr lang="en-US" altLang="it-IT" sz="1200"/>
          </a:p>
        </p:txBody>
      </p:sp>
      <p:sp>
        <p:nvSpPr>
          <p:cNvPr id="48133" name="TextBox 1"/>
          <p:cNvSpPr txBox="1">
            <a:spLocks noChangeArrowheads="1"/>
          </p:cNvSpPr>
          <p:nvPr/>
        </p:nvSpPr>
        <p:spPr bwMode="auto">
          <a:xfrm>
            <a:off x="3130550" y="539750"/>
            <a:ext cx="7461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t-IT" sz="1800" b="1">
                <a:solidFill>
                  <a:schemeClr val="tx1"/>
                </a:solidFill>
              </a:rPr>
              <a:t>P&amp;G’s Restructuring program (1998): from matrix to hybrid matrix </a:t>
            </a:r>
          </a:p>
          <a:p>
            <a:pPr algn="ctr" eaLnBrk="1" hangingPunct="1">
              <a:spcBef>
                <a:spcPct val="0"/>
              </a:spcBef>
              <a:buFontTx/>
              <a:buNone/>
            </a:pPr>
            <a:r>
              <a:rPr lang="en-US" altLang="it-IT" sz="1800" b="1">
                <a:solidFill>
                  <a:schemeClr val="tx1"/>
                </a:solidFill>
              </a:rPr>
              <a:t>structure</a:t>
            </a:r>
            <a:endParaRPr lang="ru-RU" altLang="it-IT" sz="1800" b="1">
              <a:solidFill>
                <a:schemeClr val="tx1"/>
              </a:solidFill>
            </a:endParaRPr>
          </a:p>
        </p:txBody>
      </p:sp>
      <p:sp>
        <p:nvSpPr>
          <p:cNvPr id="48134" name="TextBox 5"/>
          <p:cNvSpPr txBox="1">
            <a:spLocks noChangeArrowheads="1"/>
          </p:cNvSpPr>
          <p:nvPr/>
        </p:nvSpPr>
        <p:spPr bwMode="auto">
          <a:xfrm>
            <a:off x="1981201" y="1579563"/>
            <a:ext cx="85074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a:solidFill>
                  <a:schemeClr val="tx1"/>
                </a:solidFill>
              </a:rPr>
              <a:t>Durk Jager initiated the restructuring process. The purpose was to achieve $ 900</a:t>
            </a:r>
          </a:p>
          <a:p>
            <a:pPr eaLnBrk="1" hangingPunct="1">
              <a:spcBef>
                <a:spcPct val="0"/>
              </a:spcBef>
              <a:buFontTx/>
              <a:buNone/>
            </a:pPr>
            <a:r>
              <a:rPr lang="en-US" altLang="it-IT" sz="1800">
                <a:solidFill>
                  <a:schemeClr val="tx1"/>
                </a:solidFill>
              </a:rPr>
              <a:t>Million after tax savings by 2004 by voluntary separation of 15000 employees; </a:t>
            </a:r>
          </a:p>
          <a:p>
            <a:pPr eaLnBrk="1" hangingPunct="1">
              <a:spcBef>
                <a:spcPct val="0"/>
              </a:spcBef>
              <a:buFontTx/>
              <a:buNone/>
            </a:pPr>
            <a:r>
              <a:rPr lang="en-US" altLang="it-IT" sz="1800">
                <a:solidFill>
                  <a:schemeClr val="tx1"/>
                </a:solidFill>
              </a:rPr>
              <a:t>eliminating six management layers by reducing from 13 to 7 at a cost of 1,9 billion</a:t>
            </a:r>
          </a:p>
          <a:p>
            <a:pPr eaLnBrk="1" hangingPunct="1">
              <a:spcBef>
                <a:spcPct val="0"/>
              </a:spcBef>
              <a:buFontTx/>
              <a:buNone/>
            </a:pPr>
            <a:r>
              <a:rPr lang="en-US" altLang="it-IT" sz="1800">
                <a:solidFill>
                  <a:schemeClr val="tx1"/>
                </a:solidFill>
              </a:rPr>
              <a:t>US $ over five years.</a:t>
            </a:r>
          </a:p>
          <a:p>
            <a:pPr eaLnBrk="1" hangingPunct="1">
              <a:spcBef>
                <a:spcPct val="0"/>
              </a:spcBef>
              <a:buFontTx/>
              <a:buNone/>
            </a:pPr>
            <a:endParaRPr lang="ru-RU" altLang="it-IT" sz="1800">
              <a:solidFill>
                <a:schemeClr val="tx1"/>
              </a:solidFill>
            </a:endParaRPr>
          </a:p>
        </p:txBody>
      </p:sp>
      <p:sp>
        <p:nvSpPr>
          <p:cNvPr id="48135" name="TextBox 6"/>
          <p:cNvSpPr txBox="1">
            <a:spLocks noChangeArrowheads="1"/>
          </p:cNvSpPr>
          <p:nvPr/>
        </p:nvSpPr>
        <p:spPr bwMode="auto">
          <a:xfrm>
            <a:off x="2128838" y="3195639"/>
            <a:ext cx="8507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a:solidFill>
                  <a:schemeClr val="tx1"/>
                </a:solidFill>
              </a:rPr>
              <a:t>It was introduced: </a:t>
            </a:r>
            <a:r>
              <a:rPr lang="en-US" altLang="it-IT" sz="1800" b="1">
                <a:solidFill>
                  <a:schemeClr val="tx1"/>
                </a:solidFill>
              </a:rPr>
              <a:t>Global business units</a:t>
            </a:r>
            <a:r>
              <a:rPr lang="en-US" altLang="it-IT" sz="1800">
                <a:solidFill>
                  <a:schemeClr val="tx1"/>
                </a:solidFill>
              </a:rPr>
              <a:t> with primary responsibility for products;</a:t>
            </a:r>
          </a:p>
          <a:p>
            <a:pPr eaLnBrk="1" hangingPunct="1">
              <a:spcBef>
                <a:spcPct val="0"/>
              </a:spcBef>
              <a:buFontTx/>
              <a:buNone/>
            </a:pPr>
            <a:r>
              <a:rPr lang="en-US" altLang="it-IT" sz="1800" b="1">
                <a:solidFill>
                  <a:schemeClr val="tx1"/>
                </a:solidFill>
              </a:rPr>
              <a:t>Market development organizations </a:t>
            </a:r>
            <a:r>
              <a:rPr lang="en-US" altLang="it-IT" sz="1800">
                <a:solidFill>
                  <a:schemeClr val="tx1"/>
                </a:solidFill>
                <a:sym typeface="Wingdings" panose="05000000000000000000" pitchFamily="2" charset="2"/>
              </a:rPr>
              <a:t> markets;</a:t>
            </a:r>
          </a:p>
          <a:p>
            <a:pPr eaLnBrk="1" hangingPunct="1">
              <a:spcBef>
                <a:spcPct val="0"/>
              </a:spcBef>
              <a:buFontTx/>
              <a:buNone/>
            </a:pPr>
            <a:r>
              <a:rPr lang="en-US" altLang="it-IT" sz="1800" b="1">
                <a:solidFill>
                  <a:schemeClr val="tx1"/>
                </a:solidFill>
              </a:rPr>
              <a:t>Global business services </a:t>
            </a:r>
            <a:r>
              <a:rPr lang="en-US" altLang="it-IT" sz="1800">
                <a:solidFill>
                  <a:schemeClr val="tx1"/>
                </a:solidFill>
                <a:sym typeface="Wingdings" panose="05000000000000000000" pitchFamily="2" charset="2"/>
              </a:rPr>
              <a:t> managing internal business processes.</a:t>
            </a:r>
            <a:endParaRPr lang="ru-RU" altLang="it-IT" sz="1800">
              <a:solidFill>
                <a:schemeClr val="tx1"/>
              </a:solidFill>
            </a:endParaRPr>
          </a:p>
        </p:txBody>
      </p:sp>
      <p:sp>
        <p:nvSpPr>
          <p:cNvPr id="48136" name="TextBox 7"/>
          <p:cNvSpPr txBox="1">
            <a:spLocks noChangeArrowheads="1"/>
          </p:cNvSpPr>
          <p:nvPr/>
        </p:nvSpPr>
        <p:spPr bwMode="auto">
          <a:xfrm>
            <a:off x="2128838" y="4738688"/>
            <a:ext cx="8310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A265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A2653"/>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A2653"/>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A2653"/>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a:solidFill>
                  <a:schemeClr val="tx1"/>
                </a:solidFill>
              </a:rPr>
              <a:t>2000 – change in the strategy of P&amp;G: Alan Lefly became CEO of the company</a:t>
            </a:r>
            <a:endParaRPr lang="ru-RU" altLang="it-IT" sz="1800">
              <a:solidFill>
                <a:schemeClr val="tx1"/>
              </a:solidFill>
            </a:endParaRPr>
          </a:p>
        </p:txBody>
      </p:sp>
    </p:spTree>
    <p:extLst>
      <p:ext uri="{BB962C8B-B14F-4D97-AF65-F5344CB8AC3E}">
        <p14:creationId xmlns:p14="http://schemas.microsoft.com/office/powerpoint/2010/main" val="207284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479</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Tema di Office</vt:lpstr>
      <vt:lpstr>ORGANIZATION - ASSIGNMENT</vt:lpstr>
      <vt:lpstr>PowerPoint Presentation</vt:lpstr>
      <vt:lpstr>Case-study: Organizational structure of P&amp;G 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Dal Molin</dc:creator>
  <cp:lastModifiedBy>martina</cp:lastModifiedBy>
  <cp:revision>88</cp:revision>
  <dcterms:created xsi:type="dcterms:W3CDTF">2016-01-08T15:46:19Z</dcterms:created>
  <dcterms:modified xsi:type="dcterms:W3CDTF">2018-05-15T11:49:31Z</dcterms:modified>
</cp:coreProperties>
</file>