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46" r:id="rId3"/>
    <p:sldId id="262" r:id="rId4"/>
    <p:sldId id="309" r:id="rId5"/>
    <p:sldId id="317" r:id="rId6"/>
    <p:sldId id="329" r:id="rId7"/>
    <p:sldId id="330" r:id="rId8"/>
    <p:sldId id="331" r:id="rId9"/>
    <p:sldId id="264" r:id="rId10"/>
    <p:sldId id="332" r:id="rId11"/>
    <p:sldId id="333" r:id="rId12"/>
    <p:sldId id="310" r:id="rId13"/>
    <p:sldId id="334" r:id="rId14"/>
    <p:sldId id="335" r:id="rId15"/>
    <p:sldId id="321" r:id="rId16"/>
    <p:sldId id="322" r:id="rId17"/>
    <p:sldId id="323" r:id="rId18"/>
    <p:sldId id="337" r:id="rId19"/>
    <p:sldId id="338" r:id="rId20"/>
    <p:sldId id="339" r:id="rId21"/>
    <p:sldId id="340" r:id="rId22"/>
    <p:sldId id="341" r:id="rId23"/>
    <p:sldId id="343" r:id="rId24"/>
    <p:sldId id="344" r:id="rId25"/>
    <p:sldId id="345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smtClean="0"/>
            <a:t>4. </a:t>
          </a:r>
          <a:r>
            <a:rPr lang="it-IT" sz="2000" dirty="0" err="1" smtClean="0"/>
            <a:t>Decision-making</a:t>
          </a:r>
          <a:r>
            <a:rPr lang="it-IT" sz="2000" dirty="0" smtClean="0"/>
            <a:t> </a:t>
          </a:r>
          <a:r>
            <a:rPr lang="it-IT" sz="2000" dirty="0" err="1" smtClean="0"/>
            <a:t>system</a:t>
          </a:r>
          <a:endParaRPr lang="it-IT" sz="2000" dirty="0"/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smtClean="0"/>
            <a:t>3. Side-markers connection</a:t>
          </a:r>
          <a:endParaRPr lang="it-IT" sz="2000" dirty="0"/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smtClean="0"/>
            <a:t>2. Macro-structure</a:t>
          </a:r>
          <a:endParaRPr lang="it-IT" sz="2000" dirty="0"/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smtClean="0"/>
            <a:t>1. Individual position</a:t>
          </a:r>
          <a:endParaRPr lang="it-IT" sz="2000" dirty="0"/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4697C9-07B4-424F-9978-879CDE7355A6}" type="pres">
      <dgm:prSet presAssocID="{41216A0E-9699-4F27-8199-03F3DC0A21B3}" presName="comp1" presStyleCnt="0"/>
      <dgm:spPr/>
      <dgm:t>
        <a:bodyPr/>
        <a:lstStyle/>
        <a:p>
          <a:endParaRPr lang="it-IT"/>
        </a:p>
      </dgm:t>
    </dgm:pt>
    <dgm:pt modelId="{99AF7275-C10A-4DC1-9A50-F9F5FE77FE9B}" type="pres">
      <dgm:prSet presAssocID="{41216A0E-9699-4F27-8199-03F3DC0A21B3}" presName="circle1" presStyleLbl="node1" presStyleIdx="0" presStyleCnt="4" custLinFactNeighborX="520"/>
      <dgm:spPr/>
      <dgm:t>
        <a:bodyPr/>
        <a:lstStyle/>
        <a:p>
          <a:endParaRPr lang="it-IT"/>
        </a:p>
      </dgm:t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99A6B3-264E-4438-8E4D-B1AA05284688}" type="pres">
      <dgm:prSet presAssocID="{41216A0E-9699-4F27-8199-03F3DC0A21B3}" presName="comp2" presStyleCnt="0"/>
      <dgm:spPr/>
      <dgm:t>
        <a:bodyPr/>
        <a:lstStyle/>
        <a:p>
          <a:endParaRPr lang="it-IT"/>
        </a:p>
      </dgm:t>
    </dgm:pt>
    <dgm:pt modelId="{3E87E464-2414-415F-A3E5-A9EE9440867A}" type="pres">
      <dgm:prSet presAssocID="{41216A0E-9699-4F27-8199-03F3DC0A21B3}" presName="circle2" presStyleLbl="node1" presStyleIdx="1" presStyleCnt="4"/>
      <dgm:spPr/>
      <dgm:t>
        <a:bodyPr/>
        <a:lstStyle/>
        <a:p>
          <a:endParaRPr lang="it-IT"/>
        </a:p>
      </dgm:t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4D8A9D-19E9-444B-8E4A-A4ED0A91B72A}" type="pres">
      <dgm:prSet presAssocID="{41216A0E-9699-4F27-8199-03F3DC0A21B3}" presName="comp3" presStyleCnt="0"/>
      <dgm:spPr/>
      <dgm:t>
        <a:bodyPr/>
        <a:lstStyle/>
        <a:p>
          <a:endParaRPr lang="it-IT"/>
        </a:p>
      </dgm:t>
    </dgm:pt>
    <dgm:pt modelId="{74452B45-05B7-4929-A856-8CEB580E9255}" type="pres">
      <dgm:prSet presAssocID="{41216A0E-9699-4F27-8199-03F3DC0A21B3}" presName="circle3" presStyleLbl="node1" presStyleIdx="2" presStyleCnt="4"/>
      <dgm:spPr/>
      <dgm:t>
        <a:bodyPr/>
        <a:lstStyle/>
        <a:p>
          <a:endParaRPr lang="it-IT"/>
        </a:p>
      </dgm:t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35E66-F294-4489-9F8A-14F3FCD41B65}" type="pres">
      <dgm:prSet presAssocID="{41216A0E-9699-4F27-8199-03F3DC0A21B3}" presName="comp4" presStyleCnt="0"/>
      <dgm:spPr/>
      <dgm:t>
        <a:bodyPr/>
        <a:lstStyle/>
        <a:p>
          <a:endParaRPr lang="it-IT"/>
        </a:p>
      </dgm:t>
    </dgm:pt>
    <dgm:pt modelId="{1EF00A91-A44E-4DD6-9D15-D6E4AF41AEE3}" type="pres">
      <dgm:prSet presAssocID="{41216A0E-9699-4F27-8199-03F3DC0A21B3}" presName="circle4" presStyleLbl="node1" presStyleIdx="3" presStyleCnt="4"/>
      <dgm:spPr/>
      <dgm:t>
        <a:bodyPr/>
        <a:lstStyle/>
        <a:p>
          <a:endParaRPr lang="it-IT"/>
        </a:p>
      </dgm:t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BF66F312-2152-488C-A456-FBF7F2BEBDC4}" type="presOf" srcId="{C67A47D0-67E9-4430-9111-508014C441F3}" destId="{E41322AB-D5D3-4478-B477-983D8F231096}" srcOrd="1" destOrd="0" presId="urn:microsoft.com/office/officeart/2005/8/layout/venn2"/>
    <dgm:cxn modelId="{A2CA3555-765C-42C5-AC9B-7AE78BE0F0CD}" type="presOf" srcId="{75DDDC05-B0F2-4FE2-B821-EA9F44C3CB00}" destId="{84A85911-2F99-44BB-BEA6-5CAFD3181E72}" srcOrd="1" destOrd="0" presId="urn:microsoft.com/office/officeart/2005/8/layout/venn2"/>
    <dgm:cxn modelId="{1FCCBA47-8825-4702-A2A7-EBF643164596}" type="presOf" srcId="{28AB0436-936B-4FBE-87DA-9459FBA0A279}" destId="{1EF00A91-A44E-4DD6-9D15-D6E4AF41AEE3}" srcOrd="0" destOrd="0" presId="urn:microsoft.com/office/officeart/2005/8/layout/venn2"/>
    <dgm:cxn modelId="{F3BB445F-A77C-4765-AF85-2F596EBE393A}" type="presOf" srcId="{75DDDC05-B0F2-4FE2-B821-EA9F44C3CB00}" destId="{3E87E464-2414-415F-A3E5-A9EE9440867A}" srcOrd="0" destOrd="0" presId="urn:microsoft.com/office/officeart/2005/8/layout/venn2"/>
    <dgm:cxn modelId="{B2A80FEA-1E59-4905-A601-AB1AD6107EBB}" type="presOf" srcId="{28AB0436-936B-4FBE-87DA-9459FBA0A279}" destId="{07C5131D-6E66-44D1-A161-72148F6C4ABB}" srcOrd="1" destOrd="0" presId="urn:microsoft.com/office/officeart/2005/8/layout/venn2"/>
    <dgm:cxn modelId="{1C9F2490-DE7B-4CBC-9B1A-9ECF3F512C3C}" type="presOf" srcId="{41216A0E-9699-4F27-8199-03F3DC0A21B3}" destId="{3E8AFA01-9FDF-4C61-8416-4309A82A1BD6}" srcOrd="0" destOrd="0" presId="urn:microsoft.com/office/officeart/2005/8/layout/venn2"/>
    <dgm:cxn modelId="{2FB9D29A-B836-4370-9DEB-782E5CFE16A1}" type="presOf" srcId="{C67A47D0-67E9-4430-9111-508014C441F3}" destId="{74452B45-05B7-4929-A856-8CEB580E9255}" srcOrd="0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56EABCC8-40F6-4746-BFB8-35D8C509133A}" type="presOf" srcId="{0DE2170F-9014-48DD-AAF3-9C9735568D41}" destId="{99AF7275-C10A-4DC1-9A50-F9F5FE77FE9B}" srcOrd="0" destOrd="0" presId="urn:microsoft.com/office/officeart/2005/8/layout/venn2"/>
    <dgm:cxn modelId="{F7FC5E45-6D09-42A5-BDA7-C6BA79156B51}" type="presOf" srcId="{0DE2170F-9014-48DD-AAF3-9C9735568D41}" destId="{4E6CB04C-6B91-4525-A9AA-A9B8B9DC4645}" srcOrd="1" destOrd="0" presId="urn:microsoft.com/office/officeart/2005/8/layout/venn2"/>
    <dgm:cxn modelId="{30AC7C5D-9AED-4CAD-9EED-89F8E768F0EC}" type="presParOf" srcId="{3E8AFA01-9FDF-4C61-8416-4309A82A1BD6}" destId="{574697C9-07B4-424F-9978-879CDE7355A6}" srcOrd="0" destOrd="0" presId="urn:microsoft.com/office/officeart/2005/8/layout/venn2"/>
    <dgm:cxn modelId="{FC737CE9-3876-426A-822C-55243CC3BC56}" type="presParOf" srcId="{574697C9-07B4-424F-9978-879CDE7355A6}" destId="{99AF7275-C10A-4DC1-9A50-F9F5FE77FE9B}" srcOrd="0" destOrd="0" presId="urn:microsoft.com/office/officeart/2005/8/layout/venn2"/>
    <dgm:cxn modelId="{79E76FFF-327F-42DB-A58E-1725779CB8D2}" type="presParOf" srcId="{574697C9-07B4-424F-9978-879CDE7355A6}" destId="{4E6CB04C-6B91-4525-A9AA-A9B8B9DC4645}" srcOrd="1" destOrd="0" presId="urn:microsoft.com/office/officeart/2005/8/layout/venn2"/>
    <dgm:cxn modelId="{A8B5F539-7386-4E30-9078-B3725F70A9CA}" type="presParOf" srcId="{3E8AFA01-9FDF-4C61-8416-4309A82A1BD6}" destId="{1799A6B3-264E-4438-8E4D-B1AA05284688}" srcOrd="1" destOrd="0" presId="urn:microsoft.com/office/officeart/2005/8/layout/venn2"/>
    <dgm:cxn modelId="{31C68772-E336-40D4-BBA9-482E8EBAA200}" type="presParOf" srcId="{1799A6B3-264E-4438-8E4D-B1AA05284688}" destId="{3E87E464-2414-415F-A3E5-A9EE9440867A}" srcOrd="0" destOrd="0" presId="urn:microsoft.com/office/officeart/2005/8/layout/venn2"/>
    <dgm:cxn modelId="{9BC1C77E-04DA-4734-B359-B462BC7F055C}" type="presParOf" srcId="{1799A6B3-264E-4438-8E4D-B1AA05284688}" destId="{84A85911-2F99-44BB-BEA6-5CAFD3181E72}" srcOrd="1" destOrd="0" presId="urn:microsoft.com/office/officeart/2005/8/layout/venn2"/>
    <dgm:cxn modelId="{5C143900-46F2-4B53-827E-F608B4F7E1C7}" type="presParOf" srcId="{3E8AFA01-9FDF-4C61-8416-4309A82A1BD6}" destId="{694D8A9D-19E9-444B-8E4A-A4ED0A91B72A}" srcOrd="2" destOrd="0" presId="urn:microsoft.com/office/officeart/2005/8/layout/venn2"/>
    <dgm:cxn modelId="{B90C7D55-DF62-41E4-8EAC-FA077B199A0D}" type="presParOf" srcId="{694D8A9D-19E9-444B-8E4A-A4ED0A91B72A}" destId="{74452B45-05B7-4929-A856-8CEB580E9255}" srcOrd="0" destOrd="0" presId="urn:microsoft.com/office/officeart/2005/8/layout/venn2"/>
    <dgm:cxn modelId="{A8566852-1BFF-438B-B41A-285F82C1C6F4}" type="presParOf" srcId="{694D8A9D-19E9-444B-8E4A-A4ED0A91B72A}" destId="{E41322AB-D5D3-4478-B477-983D8F231096}" srcOrd="1" destOrd="0" presId="urn:microsoft.com/office/officeart/2005/8/layout/venn2"/>
    <dgm:cxn modelId="{3228B0F8-3A72-4356-8E5E-B4EEF992CCBA}" type="presParOf" srcId="{3E8AFA01-9FDF-4C61-8416-4309A82A1BD6}" destId="{59E35E66-F294-4489-9F8A-14F3FCD41B65}" srcOrd="3" destOrd="0" presId="urn:microsoft.com/office/officeart/2005/8/layout/venn2"/>
    <dgm:cxn modelId="{F6E94FC5-9C04-4F0D-AC0A-D7FF391FADAC}" type="presParOf" srcId="{59E35E66-F294-4489-9F8A-14F3FCD41B65}" destId="{1EF00A91-A44E-4DD6-9D15-D6E4AF41AEE3}" srcOrd="0" destOrd="0" presId="urn:microsoft.com/office/officeart/2005/8/layout/venn2"/>
    <dgm:cxn modelId="{14758A8D-6040-4CB0-9E36-C53D2790DFBF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097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88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2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31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864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242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722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980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64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13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558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35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3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2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7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3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8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19/04/2018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19/04/2018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19/04/2018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and CONNECTION MECHANISMS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751760" y="1545510"/>
            <a:ext cx="5430099" cy="4993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Obj</a:t>
            </a:r>
            <a:r>
              <a:rPr lang="it-IT" dirty="0" smtClean="0"/>
              <a:t>, budget,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r>
              <a:rPr lang="it-IT" dirty="0" smtClean="0"/>
              <a:t> are </a:t>
            </a:r>
            <a:r>
              <a:rPr lang="it-IT" dirty="0" err="1" smtClean="0"/>
              <a:t>defined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Units</a:t>
            </a:r>
            <a:r>
              <a:rPr lang="it-IT" dirty="0" smtClean="0"/>
              <a:t>’ performance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controlled</a:t>
            </a:r>
            <a:r>
              <a:rPr lang="it-IT" dirty="0" smtClean="0"/>
              <a:t> and </a:t>
            </a:r>
            <a:r>
              <a:rPr lang="it-IT" dirty="0" err="1" smtClean="0"/>
              <a:t>evaluated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the </a:t>
            </a:r>
            <a:r>
              <a:rPr lang="it-IT" dirty="0" err="1" smtClean="0"/>
              <a:t>defined</a:t>
            </a:r>
            <a:r>
              <a:rPr lang="it-IT" dirty="0" smtClean="0"/>
              <a:t> standard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Performance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transferred</a:t>
            </a:r>
            <a:r>
              <a:rPr lang="it-IT" dirty="0" smtClean="0"/>
              <a:t> to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endParaRPr lang="it-IT" dirty="0" smtClean="0"/>
          </a:p>
        </p:txBody>
      </p:sp>
      <p:sp>
        <p:nvSpPr>
          <p:cNvPr id="3" name="Freccia in giù 2"/>
          <p:cNvSpPr/>
          <p:nvPr/>
        </p:nvSpPr>
        <p:spPr>
          <a:xfrm>
            <a:off x="2768958" y="2524259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2756078" y="4306204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275767" y="2926080"/>
            <a:ext cx="1120462" cy="502276"/>
          </a:xfrm>
          <a:prstGeom prst="right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396229" y="1392702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OVERLAPPING WITH GROUPING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1" name="Freccia a destra 30"/>
          <p:cNvSpPr/>
          <p:nvPr/>
        </p:nvSpPr>
        <p:spPr>
          <a:xfrm>
            <a:off x="6347674" y="4042211"/>
            <a:ext cx="1120462" cy="502276"/>
          </a:xfrm>
          <a:prstGeom prst="rightArrow">
            <a:avLst/>
          </a:prstGeom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7468136" y="4525145"/>
            <a:ext cx="4083008" cy="1720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RESULS ARE EVALUATED WITH RESPECT TO «TIME» AND TO IN RELATION WITH SPECIFIC DECISION OR ACTION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3" name="Freccia a destra 32"/>
          <p:cNvSpPr/>
          <p:nvPr/>
        </p:nvSpPr>
        <p:spPr>
          <a:xfrm>
            <a:off x="6347674" y="3512130"/>
            <a:ext cx="1120462" cy="502276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525579" y="2958923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RELEVANT IN UNITS GROUPED ON THE MARKET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control: two finalities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1" y="1690687"/>
            <a:ext cx="11040995" cy="473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To EVALUATION and MOTIVATE</a:t>
            </a:r>
          </a:p>
          <a:p>
            <a:r>
              <a:rPr lang="it-IT" dirty="0" smtClean="0"/>
              <a:t>To </a:t>
            </a:r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performances and to introduce </a:t>
            </a:r>
            <a:r>
              <a:rPr lang="it-IT" dirty="0" err="1" smtClean="0"/>
              <a:t>corrective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endParaRPr lang="it-IT" dirty="0" smtClean="0"/>
          </a:p>
          <a:p>
            <a:r>
              <a:rPr lang="it-IT" dirty="0" smtClean="0"/>
              <a:t>To support and encourage better performances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mtClean="0"/>
              <a:t> </a:t>
            </a:r>
            <a:r>
              <a:rPr lang="it-IT" dirty="0" smtClean="0"/>
              <a:t>MOTIVATION, problems:</a:t>
            </a:r>
          </a:p>
          <a:p>
            <a:r>
              <a:rPr lang="it-IT" dirty="0" smtClean="0"/>
              <a:t>Tendency to define low performance standards</a:t>
            </a:r>
          </a:p>
          <a:p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when</a:t>
            </a:r>
            <a:r>
              <a:rPr lang="it-IT" dirty="0" smtClean="0"/>
              <a:t> to </a:t>
            </a:r>
            <a:r>
              <a:rPr lang="it-IT" dirty="0" err="1" smtClean="0"/>
              <a:t>plan</a:t>
            </a:r>
            <a:endParaRPr lang="it-IT" dirty="0" smtClean="0"/>
          </a:p>
          <a:p>
            <a:r>
              <a:rPr lang="it-IT" dirty="0" err="1" smtClean="0"/>
              <a:t>Sometimes</a:t>
            </a:r>
            <a:r>
              <a:rPr lang="it-IT" dirty="0" smtClean="0"/>
              <a:t> performance </a:t>
            </a:r>
            <a:r>
              <a:rPr lang="it-IT" dirty="0" err="1" smtClean="0"/>
              <a:t>standards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r>
              <a:rPr lang="it-IT" dirty="0" smtClean="0"/>
              <a:t> for «</a:t>
            </a:r>
            <a:r>
              <a:rPr lang="it-IT" dirty="0" err="1" smtClean="0"/>
              <a:t>external</a:t>
            </a:r>
            <a:r>
              <a:rPr lang="it-IT" dirty="0" smtClean="0"/>
              <a:t>» and </a:t>
            </a: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reasons</a:t>
            </a:r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858" y="2722418"/>
            <a:ext cx="2907723" cy="218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Planning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taking</a:t>
            </a:r>
            <a:r>
              <a:rPr lang="it-IT" dirty="0" smtClean="0"/>
              <a:t> a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decision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(a set of)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actions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45" y="2696346"/>
            <a:ext cx="2684064" cy="36576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2349944" y="2633263"/>
            <a:ext cx="3046303" cy="1579126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Stop </a:t>
            </a:r>
            <a:r>
              <a:rPr lang="it-IT" sz="2000" i="1" dirty="0" err="1" smtClean="0">
                <a:solidFill>
                  <a:schemeClr val="tx1"/>
                </a:solidFill>
              </a:rPr>
              <a:t>producing</a:t>
            </a:r>
            <a:r>
              <a:rPr lang="it-IT" sz="2000" i="1" dirty="0" smtClean="0">
                <a:solidFill>
                  <a:schemeClr val="tx1"/>
                </a:solidFill>
              </a:rPr>
              <a:t> blu 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. Start production of Emerald </a:t>
            </a:r>
            <a:r>
              <a:rPr lang="it-IT" sz="2000" i="1" dirty="0" err="1" smtClean="0">
                <a:solidFill>
                  <a:schemeClr val="tx1"/>
                </a:solidFill>
              </a:rPr>
              <a:t>one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8" y="4296458"/>
            <a:ext cx="1973419" cy="1973419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3938770" y="4506395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85" y="4066982"/>
            <a:ext cx="2962694" cy="2219161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219555" y="4779592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32" y="3649573"/>
            <a:ext cx="2329068" cy="2329068"/>
          </a:xfrm>
          <a:prstGeom prst="rect">
            <a:avLst/>
          </a:prstGeom>
        </p:spPr>
      </p:pic>
      <p:sp>
        <p:nvSpPr>
          <p:cNvPr id="14" name="Freccia a destra 13"/>
          <p:cNvSpPr/>
          <p:nvPr/>
        </p:nvSpPr>
        <p:spPr>
          <a:xfrm>
            <a:off x="9877557" y="4738900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25" y="3954774"/>
            <a:ext cx="2108202" cy="2354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92" y="2294404"/>
            <a:ext cx="2390233" cy="159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575502" y="1280271"/>
            <a:ext cx="11040995" cy="3164648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Examples</a:t>
            </a:r>
            <a:r>
              <a:rPr lang="it-IT" sz="2400" dirty="0" smtClean="0"/>
              <a:t> of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New </a:t>
            </a:r>
            <a:r>
              <a:rPr lang="it-IT" sz="2000" dirty="0" err="1" smtClean="0"/>
              <a:t>product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Building new </a:t>
            </a:r>
            <a:r>
              <a:rPr lang="it-IT" sz="2000" dirty="0" err="1" smtClean="0"/>
              <a:t>plant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Sell </a:t>
            </a:r>
            <a:r>
              <a:rPr lang="it-IT" sz="2000" dirty="0" err="1" smtClean="0"/>
              <a:t>old</a:t>
            </a:r>
            <a:r>
              <a:rPr lang="it-IT" sz="2000" dirty="0" smtClean="0"/>
              <a:t> </a:t>
            </a:r>
            <a:r>
              <a:rPr lang="it-IT" sz="2000" dirty="0" err="1" smtClean="0"/>
              <a:t>machinery</a:t>
            </a:r>
            <a:endParaRPr lang="it-IT" sz="20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does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the </a:t>
            </a:r>
            <a:r>
              <a:rPr lang="it-IT" sz="2400" dirty="0" err="1" smtClean="0"/>
              <a:t>autonomy</a:t>
            </a:r>
            <a:r>
              <a:rPr lang="it-IT" sz="2400" dirty="0" smtClean="0"/>
              <a:t> of </a:t>
            </a:r>
            <a:r>
              <a:rPr lang="it-IT" sz="2400" dirty="0" err="1" smtClean="0"/>
              <a:t>organizational</a:t>
            </a:r>
            <a:r>
              <a:rPr lang="it-IT" sz="2400" dirty="0" smtClean="0"/>
              <a:t> 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be inter-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,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 </a:t>
            </a:r>
            <a:r>
              <a:rPr lang="it-IT" sz="2400" dirty="0" err="1" smtClean="0"/>
              <a:t>isn’t</a:t>
            </a:r>
            <a:r>
              <a:rPr lang="it-IT" sz="2400" dirty="0" smtClean="0"/>
              <a:t> a </a:t>
            </a:r>
            <a:r>
              <a:rPr lang="it-IT" sz="2400" dirty="0" err="1" smtClean="0"/>
              <a:t>proper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 of output</a:t>
            </a:r>
            <a:endParaRPr lang="it-IT" sz="2400" dirty="0"/>
          </a:p>
        </p:txBody>
      </p:sp>
      <p:sp>
        <p:nvSpPr>
          <p:cNvPr id="7" name="Freccia in giù 6"/>
          <p:cNvSpPr/>
          <p:nvPr/>
        </p:nvSpPr>
        <p:spPr>
          <a:xfrm>
            <a:off x="5215945" y="4225978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838200" y="5924282"/>
            <a:ext cx="1051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38200" y="6168980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Low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659982" y="6027312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High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72318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90600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196588" y="5188938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FORMALIZATION of BEHAVIOUR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394855" y="4444919"/>
            <a:ext cx="2399860" cy="646626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Increase the productivity rate 10%</a:t>
            </a:r>
            <a:endParaRPr lang="it-IT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810860" y="4225978"/>
            <a:ext cx="3582522" cy="834170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Increase the productivity rate 10% </a:t>
            </a:r>
            <a:r>
              <a:rPr lang="it-IT" dirty="0" smtClean="0">
                <a:solidFill>
                  <a:srgbClr val="FF0000"/>
                </a:solidFill>
              </a:rPr>
              <a:t>by </a:t>
            </a:r>
            <a:r>
              <a:rPr lang="it-IT" dirty="0">
                <a:solidFill>
                  <a:srgbClr val="FF0000"/>
                </a:solidFill>
              </a:rPr>
              <a:t>introducing </a:t>
            </a:r>
            <a:r>
              <a:rPr lang="it-IT" dirty="0" smtClean="0">
                <a:solidFill>
                  <a:srgbClr val="FF0000"/>
                </a:solidFill>
              </a:rPr>
              <a:t>Emerald Manolo </a:t>
            </a:r>
            <a:r>
              <a:rPr lang="it-IT" dirty="0">
                <a:solidFill>
                  <a:srgbClr val="FF0000"/>
                </a:solidFill>
              </a:rPr>
              <a:t>Blahnik</a:t>
            </a:r>
          </a:p>
        </p:txBody>
      </p:sp>
    </p:spTree>
    <p:extLst>
      <p:ext uri="{BB962C8B-B14F-4D97-AF65-F5344CB8AC3E}">
        <p14:creationId xmlns:p14="http://schemas.microsoft.com/office/powerpoint/2010/main" val="22088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  <p:bldP spid="13" grpId="0" animBg="1"/>
      <p:bldP spid="15" grpId="0" animBg="1"/>
      <p:bldP spid="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16033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and </a:t>
            </a:r>
            <a:r>
              <a:rPr lang="it-IT" b="1" dirty="0" err="1" smtClean="0">
                <a:solidFill>
                  <a:srgbClr val="FF0000"/>
                </a:solidFill>
              </a:rPr>
              <a:t>action</a:t>
            </a:r>
            <a:r>
              <a:rPr lang="it-IT" b="1" dirty="0" smtClean="0">
                <a:solidFill>
                  <a:srgbClr val="FF0000"/>
                </a:solidFill>
              </a:rPr>
              <a:t> planning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76747" y="1121857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Performance evaluation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13872" y="1189759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Action planning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1872" y="1855138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objectives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7427" y="3020868"/>
            <a:ext cx="3759929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Specific objectives, budgets and standars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2317" y="4304700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Operational plans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57456" y="5672836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37855" y="2317173"/>
            <a:ext cx="363681" cy="862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695758" y="2357292"/>
            <a:ext cx="265651" cy="82232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76716" y="3550858"/>
            <a:ext cx="221697" cy="96171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837982" y="3529844"/>
            <a:ext cx="161243" cy="95650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228851" y="3512116"/>
            <a:ext cx="65125" cy="9395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87940" y="3512116"/>
            <a:ext cx="120178" cy="9395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68469" y="3487179"/>
            <a:ext cx="192940" cy="94349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44007" y="4730127"/>
            <a:ext cx="2945066" cy="111792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864939" y="4896982"/>
            <a:ext cx="2625854" cy="95106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</p:cNvCxnSpPr>
          <p:nvPr/>
        </p:nvCxnSpPr>
        <p:spPr>
          <a:xfrm>
            <a:off x="2394421" y="4896982"/>
            <a:ext cx="2894552" cy="1071995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901536" y="4912874"/>
            <a:ext cx="3023755" cy="113517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537855" y="4958366"/>
            <a:ext cx="2938587" cy="117746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357377" y="5114609"/>
            <a:ext cx="2599979" cy="108260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913872" y="1836087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Strategic plans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13872" y="2931081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Programs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13872" y="4190206"/>
            <a:ext cx="2504208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Operational specifications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720445" y="2357292"/>
            <a:ext cx="322119" cy="6635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2"/>
          </p:cNvCxnSpPr>
          <p:nvPr/>
        </p:nvCxnSpPr>
        <p:spPr>
          <a:xfrm>
            <a:off x="8165976" y="2428369"/>
            <a:ext cx="444624" cy="5924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481455" y="3440268"/>
            <a:ext cx="428364" cy="7463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2564" y="3483620"/>
            <a:ext cx="0" cy="7065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291945" y="3512116"/>
            <a:ext cx="318655" cy="674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570995" y="3481070"/>
            <a:ext cx="467516" cy="5740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7" idx="2"/>
          </p:cNvCxnSpPr>
          <p:nvPr/>
        </p:nvCxnSpPr>
        <p:spPr>
          <a:xfrm flipH="1">
            <a:off x="6390409" y="4782488"/>
            <a:ext cx="1775567" cy="10655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6240379" y="4853441"/>
            <a:ext cx="1480066" cy="871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541077" y="4958366"/>
            <a:ext cx="1847211" cy="10106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6730938" y="5058807"/>
            <a:ext cx="1808018" cy="10212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838659" y="5261356"/>
            <a:ext cx="1864970" cy="10037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293918" y="2132228"/>
            <a:ext cx="4094018" cy="190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719945" y="3266815"/>
            <a:ext cx="391500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3293918" y="3440268"/>
            <a:ext cx="4260273" cy="8644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342901" y="1121858"/>
            <a:ext cx="9705108" cy="569872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8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3682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favoring</a:t>
            </a:r>
            <a:r>
              <a:rPr lang="it-IT" b="1" dirty="0"/>
              <a:t> </a:t>
            </a:r>
            <a:r>
              <a:rPr lang="it-IT" b="1" dirty="0" err="1" smtClean="0"/>
              <a:t>mutual</a:t>
            </a:r>
            <a:r>
              <a:rPr lang="it-IT" b="1" dirty="0" smtClean="0"/>
              <a:t> </a:t>
            </a:r>
            <a:r>
              <a:rPr lang="it-IT" b="1" dirty="0" err="1" smtClean="0"/>
              <a:t>adjustment</a:t>
            </a:r>
            <a:r>
              <a:rPr lang="it-IT" b="1" dirty="0" smtClean="0"/>
              <a:t> </a:t>
            </a:r>
            <a:r>
              <a:rPr lang="it-IT" dirty="0" smtClean="0"/>
              <a:t>with the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aim</a:t>
            </a:r>
            <a:r>
              <a:rPr lang="it-IT" dirty="0" smtClean="0"/>
              <a:t> of </a:t>
            </a:r>
            <a:r>
              <a:rPr lang="it-IT" b="1" dirty="0" err="1" smtClean="0"/>
              <a:t>regulating</a:t>
            </a:r>
            <a:r>
              <a:rPr lang="it-IT" b="1" dirty="0" smtClean="0"/>
              <a:t> </a:t>
            </a:r>
            <a:r>
              <a:rPr lang="it-IT" b="1" dirty="0" err="1" smtClean="0"/>
              <a:t>interdependencies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controlled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supervision</a:t>
            </a:r>
            <a:r>
              <a:rPr lang="it-IT" dirty="0" smtClean="0"/>
              <a:t> and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9" y="2970959"/>
            <a:ext cx="2890520" cy="3664039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3574173" y="3464416"/>
            <a:ext cx="8048961" cy="270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it-IT" dirty="0" smtClean="0"/>
              <a:t>John Kenneth Galbraith (1973) </a:t>
            </a:r>
            <a:r>
              <a:rPr lang="it-IT" dirty="0" err="1" smtClean="0"/>
              <a:t>identified</a:t>
            </a:r>
            <a:r>
              <a:rPr lang="it-IT" dirty="0" smtClean="0"/>
              <a:t> a continuum of </a:t>
            </a:r>
            <a:r>
              <a:rPr lang="it-IT" dirty="0" err="1" smtClean="0"/>
              <a:t>four</a:t>
            </a:r>
            <a:r>
              <a:rPr lang="it-IT" dirty="0" smtClean="0"/>
              <a:t> connection </a:t>
            </a:r>
            <a:r>
              <a:rPr lang="it-IT" dirty="0" err="1" smtClean="0"/>
              <a:t>mechanisms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liason</a:t>
            </a:r>
            <a:r>
              <a:rPr lang="it-IT" dirty="0" smtClean="0"/>
              <a:t> positions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Task </a:t>
            </a:r>
            <a:r>
              <a:rPr lang="it-IT" dirty="0" err="1" smtClean="0"/>
              <a:t>forces</a:t>
            </a:r>
            <a:r>
              <a:rPr lang="it-IT" dirty="0" smtClean="0"/>
              <a:t> and </a:t>
            </a:r>
            <a:r>
              <a:rPr lang="it-IT" dirty="0" err="1" smtClean="0"/>
              <a:t>committees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Integration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Liason</a:t>
            </a:r>
            <a:r>
              <a:rPr lang="it-IT" b="1" dirty="0" smtClean="0">
                <a:solidFill>
                  <a:srgbClr val="FF0000"/>
                </a:solidFill>
              </a:rPr>
              <a:t> positions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They</a:t>
            </a:r>
            <a:r>
              <a:rPr lang="it-IT" sz="2600" dirty="0" smtClean="0"/>
              <a:t> are </a:t>
            </a:r>
            <a:r>
              <a:rPr lang="it-IT" sz="2600" dirty="0" err="1" smtClean="0"/>
              <a:t>used</a:t>
            </a:r>
            <a:r>
              <a:rPr lang="it-IT" sz="2600" dirty="0" smtClean="0"/>
              <a:t> to </a:t>
            </a:r>
            <a:r>
              <a:rPr lang="it-IT" sz="2600" dirty="0" err="1" smtClean="0"/>
              <a:t>to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Coordinate the </a:t>
            </a:r>
            <a:r>
              <a:rPr lang="it-IT" dirty="0" err="1" smtClean="0"/>
              <a:t>activities</a:t>
            </a:r>
            <a:r>
              <a:rPr lang="it-IT" dirty="0" smtClean="0"/>
              <a:t>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Favor</a:t>
            </a:r>
            <a:r>
              <a:rPr lang="it-IT" dirty="0" smtClean="0"/>
              <a:t> the </a:t>
            </a:r>
            <a:r>
              <a:rPr lang="it-IT" dirty="0" err="1" smtClean="0"/>
              <a:t>direct</a:t>
            </a:r>
            <a:r>
              <a:rPr lang="it-IT" dirty="0" smtClean="0"/>
              <a:t> flow of information</a:t>
            </a:r>
          </a:p>
          <a:p>
            <a:r>
              <a:rPr lang="it-IT" sz="2600" dirty="0" smtClean="0"/>
              <a:t>No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authority, </a:t>
            </a:r>
            <a:r>
              <a:rPr lang="it-IT" sz="2600" dirty="0" err="1" smtClean="0"/>
              <a:t>but</a:t>
            </a:r>
            <a:r>
              <a:rPr lang="it-IT" sz="2600" dirty="0" smtClean="0"/>
              <a:t> </a:t>
            </a:r>
            <a:r>
              <a:rPr lang="it-IT" sz="2600" dirty="0" err="1" smtClean="0"/>
              <a:t>informal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endParaRPr lang="it-IT" sz="2600" dirty="0" smtClean="0"/>
          </a:p>
          <a:p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information,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position</a:t>
            </a:r>
          </a:p>
          <a:p>
            <a:r>
              <a:rPr lang="it-IT" sz="2600" dirty="0" err="1" smtClean="0"/>
              <a:t>They</a:t>
            </a:r>
            <a:r>
              <a:rPr lang="it-IT" sz="2600" dirty="0" smtClean="0"/>
              <a:t> </a:t>
            </a:r>
            <a:r>
              <a:rPr lang="it-IT" sz="2600" dirty="0" err="1" smtClean="0"/>
              <a:t>could</a:t>
            </a:r>
            <a:r>
              <a:rPr lang="it-IT" sz="2600" dirty="0" smtClean="0"/>
              <a:t> be </a:t>
            </a:r>
            <a:r>
              <a:rPr lang="it-IT" sz="2600" dirty="0" err="1" smtClean="0"/>
              <a:t>created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line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err="1" smtClean="0"/>
              <a:t>Engineering</a:t>
            </a:r>
            <a:r>
              <a:rPr lang="it-IT" dirty="0" smtClean="0"/>
              <a:t> and production, </a:t>
            </a:r>
            <a:r>
              <a:rPr lang="it-IT" dirty="0" err="1" smtClean="0"/>
              <a:t>engineering</a:t>
            </a:r>
            <a:r>
              <a:rPr lang="it-IT" dirty="0" smtClean="0"/>
              <a:t> and </a:t>
            </a:r>
            <a:r>
              <a:rPr lang="it-IT" dirty="0" err="1" smtClean="0"/>
              <a:t>purchase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line and staff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smtClean="0"/>
              <a:t>HR and </a:t>
            </a:r>
            <a:r>
              <a:rPr lang="it-IT" dirty="0" err="1" smtClean="0"/>
              <a:t>and</a:t>
            </a:r>
            <a:r>
              <a:rPr lang="it-IT" dirty="0" smtClean="0"/>
              <a:t> </a:t>
            </a:r>
            <a:r>
              <a:rPr lang="it-IT" dirty="0" err="1" smtClean="0"/>
              <a:t>accounting</a:t>
            </a:r>
            <a:endParaRPr lang="it-IT" dirty="0" smtClean="0"/>
          </a:p>
          <a:p>
            <a:pPr marL="0" indent="0">
              <a:buNone/>
            </a:pPr>
            <a:endParaRPr lang="it-IT" sz="2600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68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Task </a:t>
            </a:r>
            <a:r>
              <a:rPr lang="it-IT" b="1" dirty="0" err="1" smtClean="0">
                <a:solidFill>
                  <a:srgbClr val="FF0000"/>
                </a:solidFill>
              </a:rPr>
              <a:t>forces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commitees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smtClean="0"/>
              <a:t>Focus on </a:t>
            </a:r>
            <a:r>
              <a:rPr lang="it-IT" sz="2600" dirty="0" err="1" smtClean="0"/>
              <a:t>meetings</a:t>
            </a:r>
            <a:r>
              <a:rPr lang="it-IT" sz="2600" dirty="0" smtClean="0"/>
              <a:t>,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favor</a:t>
            </a:r>
            <a:r>
              <a:rPr lang="it-IT" sz="2600" dirty="0" smtClean="0"/>
              <a:t> </a:t>
            </a:r>
            <a:r>
              <a:rPr lang="it-IT" sz="2600" dirty="0" err="1" smtClean="0"/>
              <a:t>mutual</a:t>
            </a:r>
            <a:r>
              <a:rPr lang="it-IT" sz="2600" dirty="0" smtClean="0"/>
              <a:t> </a:t>
            </a:r>
            <a:r>
              <a:rPr lang="it-IT" sz="2600" dirty="0" err="1" smtClean="0"/>
              <a:t>adjustment</a:t>
            </a:r>
            <a:endParaRPr lang="it-IT" sz="2600" dirty="0" smtClean="0"/>
          </a:p>
          <a:p>
            <a:r>
              <a:rPr lang="it-IT" sz="2600" dirty="0" err="1" smtClean="0"/>
              <a:t>Informal</a:t>
            </a:r>
            <a:r>
              <a:rPr lang="it-IT" sz="2600" dirty="0" smtClean="0"/>
              <a:t> meeting 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and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</a:t>
            </a:r>
            <a:r>
              <a:rPr lang="it-IT" dirty="0" err="1" smtClean="0"/>
              <a:t>meetings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regularly</a:t>
            </a:r>
            <a:r>
              <a:rPr lang="it-IT" dirty="0" smtClean="0"/>
              <a:t> </a:t>
            </a:r>
            <a:r>
              <a:rPr lang="it-IT" dirty="0" err="1" smtClean="0"/>
              <a:t>scheduled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meeting </a:t>
            </a:r>
            <a:r>
              <a:rPr lang="it-IT" dirty="0" err="1" smtClean="0"/>
              <a:t>that</a:t>
            </a:r>
            <a:r>
              <a:rPr lang="it-IT" dirty="0" smtClean="0"/>
              <a:t> are art of the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r>
              <a:rPr lang="it-IT" sz="2600" dirty="0" err="1" smtClean="0"/>
              <a:t>Meetings</a:t>
            </a:r>
            <a:r>
              <a:rPr lang="it-IT" sz="2600" dirty="0" smtClean="0"/>
              <a:t> are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</a:t>
            </a:r>
            <a:r>
              <a:rPr lang="it-IT" sz="2600" dirty="0" err="1" smtClean="0"/>
              <a:t>throguh</a:t>
            </a:r>
            <a:r>
              <a:rPr lang="it-IT" sz="2600" dirty="0" smtClean="0"/>
              <a:t> </a:t>
            </a:r>
            <a:r>
              <a:rPr lang="it-IT" sz="2600" dirty="0" err="1" smtClean="0"/>
              <a:t>two</a:t>
            </a:r>
            <a:r>
              <a:rPr lang="it-IT" sz="2600" dirty="0" smtClean="0"/>
              <a:t> </a:t>
            </a:r>
            <a:r>
              <a:rPr lang="it-IT" sz="2600" dirty="0" err="1" smtClean="0"/>
              <a:t>channels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Tasks</a:t>
            </a:r>
            <a:r>
              <a:rPr lang="it-IT" dirty="0" smtClean="0"/>
              <a:t> </a:t>
            </a:r>
            <a:r>
              <a:rPr lang="it-IT" dirty="0" err="1" smtClean="0"/>
              <a:t>forces</a:t>
            </a:r>
            <a:r>
              <a:rPr lang="it-IT" dirty="0" smtClean="0"/>
              <a:t>, i.e. </a:t>
            </a:r>
            <a:r>
              <a:rPr lang="it-IT" dirty="0" err="1" smtClean="0"/>
              <a:t>temporary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with a </a:t>
            </a:r>
            <a:r>
              <a:rPr lang="it-IT" dirty="0" err="1" smtClean="0"/>
              <a:t>specific</a:t>
            </a:r>
            <a:r>
              <a:rPr lang="it-IT" dirty="0" smtClean="0"/>
              <a:t> task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Committee</a:t>
            </a:r>
            <a:r>
              <a:rPr lang="it-IT" dirty="0" smtClean="0"/>
              <a:t>, i.e. </a:t>
            </a:r>
            <a:r>
              <a:rPr lang="it-IT" dirty="0" err="1" smtClean="0"/>
              <a:t>interunit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organizes</a:t>
            </a:r>
            <a:r>
              <a:rPr lang="it-IT" dirty="0" smtClean="0"/>
              <a:t> regular meeting to </a:t>
            </a:r>
            <a:r>
              <a:rPr lang="it-IT" dirty="0" err="1" smtClean="0"/>
              <a:t>dicuss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0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Integration </a:t>
            </a:r>
            <a:r>
              <a:rPr lang="it-IT" b="1" dirty="0" err="1" smtClean="0">
                <a:solidFill>
                  <a:srgbClr val="FF0000"/>
                </a:solidFill>
              </a:rPr>
              <a:t>managers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Liason</a:t>
            </a:r>
            <a:r>
              <a:rPr lang="it-IT" sz="2600" dirty="0" smtClean="0"/>
              <a:t> position with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decision</a:t>
            </a:r>
            <a:r>
              <a:rPr lang="it-IT" sz="2600" dirty="0" smtClean="0"/>
              <a:t> </a:t>
            </a:r>
            <a:r>
              <a:rPr lang="it-IT" sz="2600" dirty="0" err="1" smtClean="0"/>
              <a:t>making</a:t>
            </a:r>
            <a:r>
              <a:rPr lang="it-IT" sz="2600" dirty="0" smtClean="0"/>
              <a:t> </a:t>
            </a:r>
            <a:r>
              <a:rPr lang="it-IT" sz="2600" dirty="0" err="1" smtClean="0"/>
              <a:t>process</a:t>
            </a:r>
            <a:r>
              <a:rPr lang="it-IT" sz="2600" dirty="0" smtClean="0"/>
              <a:t>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</a:t>
            </a:r>
            <a:r>
              <a:rPr lang="it-IT" sz="2600" dirty="0" err="1" smtClean="0"/>
              <a:t>people</a:t>
            </a:r>
            <a:endParaRPr lang="it-IT" sz="2600" dirty="0" smtClean="0"/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</a:t>
            </a:r>
            <a:r>
              <a:rPr lang="it-IT" dirty="0" err="1" smtClean="0"/>
              <a:t>approve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(e.g. to </a:t>
            </a:r>
            <a:r>
              <a:rPr lang="it-IT" dirty="0" err="1" smtClean="0"/>
              <a:t>approve</a:t>
            </a:r>
            <a:r>
              <a:rPr lang="it-IT" dirty="0" smtClean="0"/>
              <a:t> the budget)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«</a:t>
            </a:r>
            <a:r>
              <a:rPr lang="it-IT" dirty="0" err="1"/>
              <a:t>P</a:t>
            </a:r>
            <a:r>
              <a:rPr lang="it-IT" dirty="0" err="1" smtClean="0"/>
              <a:t>revisional</a:t>
            </a:r>
            <a:r>
              <a:rPr lang="it-IT" dirty="0" smtClean="0"/>
              <a:t>» </a:t>
            </a:r>
            <a:r>
              <a:rPr lang="it-IT" dirty="0" err="1" smtClean="0"/>
              <a:t>power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decision</a:t>
            </a:r>
            <a:r>
              <a:rPr lang="it-IT" dirty="0" smtClean="0"/>
              <a:t> (e.g. </a:t>
            </a:r>
            <a:r>
              <a:rPr lang="it-IT" dirty="0" err="1" smtClean="0"/>
              <a:t>definition</a:t>
            </a:r>
            <a:r>
              <a:rPr lang="it-IT" dirty="0" smtClean="0"/>
              <a:t> of the budget </a:t>
            </a:r>
            <a:r>
              <a:rPr lang="it-IT" dirty="0" err="1" smtClean="0"/>
              <a:t>that</a:t>
            </a:r>
            <a:r>
              <a:rPr lang="it-IT" dirty="0" smtClean="0"/>
              <a:t> in </a:t>
            </a:r>
            <a:r>
              <a:rPr lang="it-IT" dirty="0" err="1" smtClean="0"/>
              <a:t>approved</a:t>
            </a:r>
            <a:r>
              <a:rPr lang="it-IT" dirty="0" smtClean="0"/>
              <a:t> by </a:t>
            </a:r>
            <a:r>
              <a:rPr lang="it-IT" dirty="0" err="1" smtClean="0"/>
              <a:t>units</a:t>
            </a:r>
            <a:r>
              <a:rPr lang="it-IT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control the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(e.g. the </a:t>
            </a:r>
            <a:r>
              <a:rPr lang="it-IT" dirty="0" err="1" smtClean="0"/>
              <a:t>managers</a:t>
            </a:r>
            <a:r>
              <a:rPr lang="it-IT" dirty="0" smtClean="0"/>
              <a:t> </a:t>
            </a:r>
            <a:r>
              <a:rPr lang="it-IT" dirty="0" err="1" smtClean="0"/>
              <a:t>gives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to </a:t>
            </a:r>
            <a:r>
              <a:rPr lang="it-IT" dirty="0" err="1" smtClean="0"/>
              <a:t>units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)</a:t>
            </a:r>
          </a:p>
          <a:p>
            <a:r>
              <a:rPr lang="it-IT" sz="2600" dirty="0" err="1" smtClean="0"/>
              <a:t>Examples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Product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Project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Program </a:t>
            </a:r>
            <a:r>
              <a:rPr lang="it-IT" dirty="0" err="1" smtClean="0"/>
              <a:t>managers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5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graphicFrame>
        <p:nvGraphicFramePr>
          <p:cNvPr id="8" name="Diagramma 5"/>
          <p:cNvGraphicFramePr/>
          <p:nvPr>
            <p:extLst/>
          </p:nvPr>
        </p:nvGraphicFramePr>
        <p:xfrm>
          <a:off x="690226" y="1280271"/>
          <a:ext cx="9652493" cy="557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ight Arrow 8"/>
          <p:cNvSpPr/>
          <p:nvPr/>
        </p:nvSpPr>
        <p:spPr>
          <a:xfrm>
            <a:off x="1246909" y="2805546"/>
            <a:ext cx="3387436" cy="110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8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Starting</a:t>
            </a:r>
            <a:r>
              <a:rPr lang="it-IT" sz="2600" dirty="0" smtClean="0"/>
              <a:t> </a:t>
            </a:r>
            <a:r>
              <a:rPr lang="it-IT" sz="2600" dirty="0" err="1" smtClean="0"/>
              <a:t>point</a:t>
            </a:r>
            <a:r>
              <a:rPr lang="it-IT" sz="2600" dirty="0" smtClean="0"/>
              <a:t>: no </a:t>
            </a:r>
            <a:r>
              <a:rPr lang="it-IT" sz="2600" dirty="0" err="1" smtClean="0"/>
              <a:t>grouping</a:t>
            </a:r>
            <a:r>
              <a:rPr lang="it-IT" sz="2600" dirty="0" smtClean="0"/>
              <a:t> </a:t>
            </a:r>
            <a:r>
              <a:rPr lang="it-IT" sz="2600" dirty="0" err="1" smtClean="0"/>
              <a:t>basis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able</a:t>
            </a:r>
            <a:r>
              <a:rPr lang="it-IT" sz="2600" dirty="0" smtClean="0"/>
              <a:t> to </a:t>
            </a:r>
            <a:r>
              <a:rPr lang="it-IT" sz="2600" dirty="0" err="1" smtClean="0"/>
              <a:t>manage</a:t>
            </a:r>
            <a:r>
              <a:rPr lang="it-IT" sz="2600" dirty="0" smtClean="0"/>
              <a:t> </a:t>
            </a:r>
            <a:r>
              <a:rPr lang="it-IT" sz="2600" dirty="0" err="1" smtClean="0"/>
              <a:t>all</a:t>
            </a:r>
            <a:r>
              <a:rPr lang="it-IT" sz="2600" dirty="0" smtClean="0"/>
              <a:t> the </a:t>
            </a:r>
            <a:r>
              <a:rPr lang="it-IT" sz="2600" dirty="0" err="1" smtClean="0"/>
              <a:t>interdependencies</a:t>
            </a:r>
            <a:endParaRPr lang="it-IT" sz="2600" dirty="0" smtClean="0"/>
          </a:p>
          <a:p>
            <a:r>
              <a:rPr lang="it-IT" sz="2600" dirty="0" err="1" smtClean="0"/>
              <a:t>We</a:t>
            </a:r>
            <a:r>
              <a:rPr lang="it-IT" sz="2600" dirty="0" smtClean="0"/>
              <a:t> </a:t>
            </a:r>
            <a:r>
              <a:rPr lang="it-IT" sz="2600" dirty="0" err="1" smtClean="0"/>
              <a:t>know</a:t>
            </a:r>
            <a:r>
              <a:rPr lang="it-IT" sz="2600" dirty="0" smtClean="0"/>
              <a:t>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organizations</a:t>
            </a:r>
            <a:r>
              <a:rPr lang="it-IT" sz="2600" dirty="0" smtClean="0"/>
              <a:t> can solve the </a:t>
            </a:r>
            <a:r>
              <a:rPr lang="it-IT" sz="2600" dirty="0" err="1" smtClean="0"/>
              <a:t>problem</a:t>
            </a:r>
            <a:r>
              <a:rPr lang="it-IT" sz="2600" dirty="0" smtClean="0"/>
              <a:t> by </a:t>
            </a:r>
            <a:r>
              <a:rPr lang="it-IT" sz="2600" dirty="0" err="1" smtClean="0"/>
              <a:t>adopting</a:t>
            </a:r>
            <a:r>
              <a:rPr lang="it-IT" sz="2600" dirty="0" smtClean="0"/>
              <a:t> </a:t>
            </a:r>
            <a:r>
              <a:rPr lang="it-IT" sz="2600" dirty="0" err="1" smtClean="0"/>
              <a:t>one</a:t>
            </a:r>
            <a:r>
              <a:rPr lang="it-IT" sz="2600" dirty="0" smtClean="0"/>
              <a:t> of the </a:t>
            </a:r>
            <a:r>
              <a:rPr lang="it-IT" sz="2600" dirty="0" err="1" smtClean="0"/>
              <a:t>following</a:t>
            </a:r>
            <a:r>
              <a:rPr lang="it-IT" sz="2600" dirty="0" smtClean="0"/>
              <a:t> </a:t>
            </a:r>
            <a:r>
              <a:rPr lang="it-IT" sz="2600" dirty="0" err="1" smtClean="0"/>
              <a:t>three</a:t>
            </a:r>
            <a:r>
              <a:rPr lang="it-IT" sz="2600" dirty="0" smtClean="0"/>
              <a:t> </a:t>
            </a:r>
            <a:r>
              <a:rPr lang="it-IT" sz="2600" dirty="0" err="1" smtClean="0"/>
              <a:t>configuration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6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Hierarchical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2034862" y="2975020"/>
            <a:ext cx="65757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203486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964546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567743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722290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861060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169357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685504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374783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881611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8266090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2019836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619517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161951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2017689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244805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1461750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1877093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340729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1 33"/>
          <p:cNvCxnSpPr/>
          <p:nvPr/>
        </p:nvCxnSpPr>
        <p:spPr>
          <a:xfrm flipH="1">
            <a:off x="3949521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549202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354920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>
            <a:off x="3947374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37774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391435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806778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270414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1 41"/>
          <p:cNvCxnSpPr/>
          <p:nvPr/>
        </p:nvCxnSpPr>
        <p:spPr>
          <a:xfrm flipH="1">
            <a:off x="5673146" y="4238925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5272827" y="4689686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27282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5670999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10136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115060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5530403" y="5153324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5994039" y="5153323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1 49"/>
          <p:cNvCxnSpPr/>
          <p:nvPr/>
        </p:nvCxnSpPr>
        <p:spPr>
          <a:xfrm flipH="1">
            <a:off x="7254028" y="4226047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6853709" y="4676808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685370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7251881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768224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695942" y="5127569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7111285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7574921" y="5140445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/>
          <p:nvPr/>
        </p:nvCxnSpPr>
        <p:spPr>
          <a:xfrm flipH="1">
            <a:off x="8666409" y="421667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8266090" y="4667440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>
            <a:off x="826609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8664262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909463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/>
          <p:cNvSpPr/>
          <p:nvPr/>
        </p:nvSpPr>
        <p:spPr>
          <a:xfrm>
            <a:off x="8108323" y="5118201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8523666" y="5131078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8987302" y="513107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>
            <a:off x="1339401" y="3464417"/>
            <a:ext cx="796343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>
            <a:off x="4377742" y="1712890"/>
            <a:ext cx="146819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Line and staff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8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with 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2730321" y="4507606"/>
            <a:ext cx="540912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 flipV="1">
            <a:off x="2730321" y="3475150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2730321" y="3475150"/>
            <a:ext cx="280759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 flipV="1">
            <a:off x="554972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5549720" y="4259353"/>
            <a:ext cx="14177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696747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6967470" y="3417934"/>
            <a:ext cx="1137632" cy="962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 flipV="1">
            <a:off x="8105102" y="3400727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55"/>
          <p:cNvSpPr/>
          <p:nvPr/>
        </p:nvSpPr>
        <p:spPr>
          <a:xfrm>
            <a:off x="2240924" y="3271235"/>
            <a:ext cx="6722771" cy="149394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3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privilege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 to </a:t>
            </a:r>
            <a:r>
              <a:rPr lang="it-IT" dirty="0" err="1" smtClean="0"/>
              <a:t>others</a:t>
            </a:r>
            <a:r>
              <a:rPr lang="it-IT" dirty="0" smtClean="0"/>
              <a:t>.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combine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 (e.g. market and </a:t>
            </a:r>
            <a:r>
              <a:rPr lang="it-IT" dirty="0" err="1" smtClean="0"/>
              <a:t>product</a:t>
            </a:r>
            <a:r>
              <a:rPr lang="it-IT" dirty="0" smtClean="0"/>
              <a:t>, </a:t>
            </a:r>
            <a:r>
              <a:rPr lang="it-IT" dirty="0" err="1" smtClean="0"/>
              <a:t>geopgraphical</a:t>
            </a:r>
            <a:r>
              <a:rPr lang="it-IT" dirty="0" smtClean="0"/>
              <a:t> location and </a:t>
            </a:r>
            <a:r>
              <a:rPr lang="it-IT" dirty="0"/>
              <a:t>o</a:t>
            </a:r>
            <a:r>
              <a:rPr lang="it-IT" dirty="0" smtClean="0"/>
              <a:t>utput)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3296992" y="3039414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204694" y="4813143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>
            <a:stCxn id="10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339401" y="2975020"/>
            <a:ext cx="81265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339401" y="2975020"/>
            <a:ext cx="0" cy="1365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465972" y="2975020"/>
            <a:ext cx="0" cy="12621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339401" y="435305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8628843" y="423714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2189409" y="3508419"/>
            <a:ext cx="1" cy="1939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8608454" y="3467636"/>
            <a:ext cx="2146" cy="1980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189409" y="350841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176530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189409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187263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7791714" y="34676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7791714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7791714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7771325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013659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024392" y="384971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3013658" y="453443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006150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7109133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7114502" y="3815365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128450" y="448882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7109132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egnaposto contenuto 2"/>
          <p:cNvSpPr>
            <a:spLocks noGrp="1"/>
          </p:cNvSpPr>
          <p:nvPr>
            <p:ph idx="1"/>
          </p:nvPr>
        </p:nvSpPr>
        <p:spPr>
          <a:xfrm>
            <a:off x="4868213" y="1220182"/>
            <a:ext cx="7225049" cy="163871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dirty="0" smtClean="0"/>
              <a:t>The </a:t>
            </a:r>
            <a:r>
              <a:rPr lang="it-IT" dirty="0" err="1" smtClean="0"/>
              <a:t>principle</a:t>
            </a:r>
            <a:r>
              <a:rPr lang="it-IT" dirty="0" smtClean="0"/>
              <a:t> of </a:t>
            </a:r>
            <a:r>
              <a:rPr lang="it-IT" dirty="0" err="1" smtClean="0"/>
              <a:t>uniqueness</a:t>
            </a:r>
            <a:r>
              <a:rPr lang="it-IT" dirty="0" smtClean="0"/>
              <a:t> of </a:t>
            </a:r>
            <a:r>
              <a:rPr lang="it-IT" dirty="0" err="1" smtClean="0"/>
              <a:t>command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endParaRPr lang="it-IT" dirty="0" smtClean="0"/>
          </a:p>
          <a:p>
            <a:pPr lvl="1"/>
            <a:r>
              <a:rPr lang="it-IT" dirty="0" err="1" smtClean="0"/>
              <a:t>Formal</a:t>
            </a:r>
            <a:r>
              <a:rPr lang="it-IT" dirty="0" smtClean="0"/>
              <a:t> authority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creates</a:t>
            </a:r>
            <a:r>
              <a:rPr lang="it-IT" dirty="0" smtClean="0"/>
              <a:t> joint </a:t>
            </a:r>
            <a:r>
              <a:rPr lang="it-IT" dirty="0" err="1" smtClean="0"/>
              <a:t>responsibilities</a:t>
            </a:r>
            <a:endParaRPr lang="it-IT" dirty="0" smtClean="0"/>
          </a:p>
          <a:p>
            <a:pPr lvl="1"/>
            <a:r>
              <a:rPr lang="it-IT" dirty="0" smtClean="0"/>
              <a:t>Different managers </a:t>
            </a:r>
            <a:r>
              <a:rPr lang="it-IT" dirty="0" smtClean="0"/>
              <a:t>are equally responsible for the same decision</a:t>
            </a:r>
          </a:p>
          <a:p>
            <a:pPr lvl="1"/>
            <a:r>
              <a:rPr lang="it-IT" dirty="0" err="1" smtClean="0"/>
              <a:t>Managers</a:t>
            </a:r>
            <a:r>
              <a:rPr lang="it-IT" dirty="0" smtClean="0"/>
              <a:t> must </a:t>
            </a:r>
            <a:r>
              <a:rPr lang="it-IT" dirty="0" err="1" smtClean="0"/>
              <a:t>manage</a:t>
            </a:r>
            <a:r>
              <a:rPr lang="it-IT" dirty="0" smtClean="0"/>
              <a:t> </a:t>
            </a:r>
            <a:r>
              <a:rPr lang="it-IT" dirty="0" err="1" smtClean="0"/>
              <a:t>divergencies</a:t>
            </a:r>
            <a:r>
              <a:rPr lang="it-IT" dirty="0" smtClean="0"/>
              <a:t> by </a:t>
            </a:r>
            <a:r>
              <a:rPr lang="it-IT" dirty="0" err="1" smtClean="0"/>
              <a:t>creating</a:t>
            </a:r>
            <a:r>
              <a:rPr lang="it-IT" dirty="0" smtClean="0"/>
              <a:t> an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69270"/>
            <a:ext cx="10515600" cy="65999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Lateral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301544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245291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955409" y="376583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Planning and control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7106876" y="3694373"/>
            <a:ext cx="397846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3334043" y="4354371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856935" y="503240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smtClean="0"/>
              <a:t>Output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7245291" y="5019285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err="1" smtClean="0"/>
              <a:t>Mutual</a:t>
            </a:r>
            <a:r>
              <a:rPr lang="it-IT" sz="2400" dirty="0" smtClean="0"/>
              <a:t> </a:t>
            </a:r>
            <a:r>
              <a:rPr lang="it-IT" sz="2400" dirty="0" err="1" smtClean="0"/>
              <a:t>adjustment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7" name="Freccia in giù 16"/>
          <p:cNvSpPr/>
          <p:nvPr/>
        </p:nvSpPr>
        <p:spPr>
          <a:xfrm>
            <a:off x="8722398" y="4472013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Planning…..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Planning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specification</a:t>
            </a:r>
            <a:r>
              <a:rPr lang="it-IT" dirty="0" smtClean="0"/>
              <a:t> of an output </a:t>
            </a:r>
            <a:r>
              <a:rPr lang="it-IT" dirty="0" err="1" smtClean="0"/>
              <a:t>at</a:t>
            </a:r>
            <a:r>
              <a:rPr lang="it-IT" dirty="0" smtClean="0"/>
              <a:t> t + 1</a:t>
            </a:r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specified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r>
              <a:rPr lang="it-IT" dirty="0" err="1"/>
              <a:t>E</a:t>
            </a:r>
            <a:r>
              <a:rPr lang="it-IT" dirty="0" err="1" smtClean="0"/>
              <a:t>xamples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Budget, </a:t>
            </a:r>
            <a:r>
              <a:rPr lang="it-IT" dirty="0" err="1" smtClean="0"/>
              <a:t>program</a:t>
            </a:r>
            <a:r>
              <a:rPr lang="it-IT" dirty="0" smtClean="0"/>
              <a:t>, </a:t>
            </a:r>
            <a:r>
              <a:rPr lang="it-IT" dirty="0" err="1" smtClean="0"/>
              <a:t>objectives</a:t>
            </a:r>
            <a:r>
              <a:rPr lang="it-IT" dirty="0" smtClean="0"/>
              <a:t>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…..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Control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endParaRPr lang="it-IT" dirty="0" smtClean="0"/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evaluated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planning and control:</a:t>
            </a:r>
          </a:p>
          <a:p>
            <a:r>
              <a:rPr lang="it-IT" dirty="0" smtClean="0"/>
              <a:t>Performance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Ex-post </a:t>
            </a:r>
            <a:r>
              <a:rPr lang="it-IT" sz="2800" dirty="0" err="1" smtClean="0"/>
              <a:t>results</a:t>
            </a:r>
            <a:r>
              <a:rPr lang="it-IT" sz="2800" dirty="0" smtClean="0"/>
              <a:t>’ </a:t>
            </a:r>
            <a:r>
              <a:rPr lang="it-IT" sz="2800" dirty="0" err="1" smtClean="0"/>
              <a:t>evaluation</a:t>
            </a:r>
            <a:endParaRPr lang="it-IT" sz="2800" dirty="0" smtClean="0"/>
          </a:p>
          <a:p>
            <a:pPr marL="457200" lvl="1" indent="0">
              <a:buNone/>
            </a:pPr>
            <a:endParaRPr lang="it-IT" sz="2800" dirty="0"/>
          </a:p>
          <a:p>
            <a:pPr marL="457200" lvl="1" indent="0">
              <a:buNone/>
            </a:pPr>
            <a:endParaRPr lang="it-IT" sz="2800" dirty="0" smtClean="0"/>
          </a:p>
          <a:p>
            <a:pPr marL="457200" lvl="1" indent="0">
              <a:buNone/>
            </a:pPr>
            <a:endParaRPr lang="it-IT" sz="2800" dirty="0" smtClean="0"/>
          </a:p>
          <a:p>
            <a:r>
              <a:rPr lang="it-IT" dirty="0" smtClean="0"/>
              <a:t>Action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Action are </a:t>
            </a:r>
            <a:r>
              <a:rPr lang="it-IT" sz="2800" dirty="0" err="1" smtClean="0"/>
              <a:t>defined</a:t>
            </a:r>
            <a:r>
              <a:rPr lang="it-IT" sz="2800" dirty="0" smtClean="0"/>
              <a:t> </a:t>
            </a:r>
            <a:r>
              <a:rPr lang="it-IT" sz="2800" dirty="0" err="1" smtClean="0"/>
              <a:t>before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055813"/>
            <a:ext cx="2919984" cy="39624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6246253" y="2257069"/>
            <a:ext cx="2871989" cy="1300766"/>
          </a:xfrm>
          <a:prstGeom prst="wedgeEllipseCallout">
            <a:avLst>
              <a:gd name="adj1" fmla="val 82754"/>
              <a:gd name="adj2" fmla="val 120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Profit rate </a:t>
            </a:r>
            <a:r>
              <a:rPr lang="it-IT" sz="2000" i="1" dirty="0" err="1" smtClean="0">
                <a:solidFill>
                  <a:schemeClr val="tx1"/>
                </a:solidFill>
              </a:rPr>
              <a:t>should</a:t>
            </a:r>
            <a:r>
              <a:rPr lang="it-IT" sz="2000" i="1" dirty="0" smtClean="0">
                <a:solidFill>
                  <a:schemeClr val="tx1"/>
                </a:solidFill>
              </a:rPr>
              <a:t> be </a:t>
            </a:r>
            <a:r>
              <a:rPr lang="it-IT" sz="2000" i="1" dirty="0" err="1" smtClean="0">
                <a:solidFill>
                  <a:schemeClr val="tx1"/>
                </a:solidFill>
              </a:rPr>
              <a:t>improved</a:t>
            </a:r>
            <a:r>
              <a:rPr lang="it-IT" sz="2000" i="1" dirty="0" smtClean="0">
                <a:solidFill>
                  <a:schemeClr val="tx1"/>
                </a:solidFill>
              </a:rPr>
              <a:t> from 7% to 10%</a:t>
            </a:r>
            <a:endParaRPr lang="it-IT" sz="2000" i="1" dirty="0">
              <a:solidFill>
                <a:schemeClr val="tx1"/>
              </a:solidFill>
            </a:endParaRPr>
          </a:p>
        </p:txBody>
      </p:sp>
      <p:sp>
        <p:nvSpPr>
          <p:cNvPr id="9" name="Fumetto 3 8"/>
          <p:cNvSpPr/>
          <p:nvPr/>
        </p:nvSpPr>
        <p:spPr>
          <a:xfrm>
            <a:off x="5992432" y="3682994"/>
            <a:ext cx="2871989" cy="1300766"/>
          </a:xfrm>
          <a:prstGeom prst="wedgeEllipseCallout">
            <a:avLst>
              <a:gd name="adj1" fmla="val 91723"/>
              <a:gd name="adj2" fmla="val -9393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 Green </a:t>
            </a:r>
            <a:r>
              <a:rPr lang="it-IT" sz="2000" i="1" dirty="0" err="1" smtClean="0">
                <a:solidFill>
                  <a:schemeClr val="tx1"/>
                </a:solidFill>
              </a:rPr>
              <a:t>has</a:t>
            </a:r>
            <a:r>
              <a:rPr lang="it-IT" sz="2000" i="1" dirty="0" smtClean="0">
                <a:solidFill>
                  <a:schemeClr val="tx1"/>
                </a:solidFill>
              </a:rPr>
              <a:t> to be be </a:t>
            </a:r>
            <a:r>
              <a:rPr lang="it-IT" sz="2000" i="1" dirty="0" err="1" smtClean="0">
                <a:solidFill>
                  <a:schemeClr val="tx1"/>
                </a:solidFill>
              </a:rPr>
              <a:t>sold</a:t>
            </a:r>
            <a:r>
              <a:rPr lang="it-IT" sz="2000" i="1" dirty="0" smtClean="0">
                <a:solidFill>
                  <a:schemeClr val="tx1"/>
                </a:solidFill>
              </a:rPr>
              <a:t> to </a:t>
            </a:r>
            <a:r>
              <a:rPr lang="it-IT" sz="2000" i="1" dirty="0" err="1" smtClean="0">
                <a:solidFill>
                  <a:schemeClr val="tx1"/>
                </a:solidFill>
              </a:rPr>
              <a:t>young</a:t>
            </a:r>
            <a:r>
              <a:rPr lang="it-IT" sz="2000" i="1" dirty="0" smtClean="0">
                <a:solidFill>
                  <a:schemeClr val="tx1"/>
                </a:solidFill>
              </a:rPr>
              <a:t> and </a:t>
            </a:r>
            <a:r>
              <a:rPr lang="it-IT" sz="2000" i="1" dirty="0" err="1" smtClean="0">
                <a:solidFill>
                  <a:schemeClr val="tx1"/>
                </a:solidFill>
              </a:rPr>
              <a:t>old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women</a:t>
            </a:r>
            <a:endParaRPr lang="it-IT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237149" y="1532586"/>
            <a:ext cx="2150772" cy="121061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28034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1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1236371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94227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76908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2685245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960807" y="3896650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471661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3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4158266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501845" y="391122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3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197430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4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905767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668839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5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7377176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6624565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345505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6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9053842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8301231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0132443" y="3185826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10840780" y="3744928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10088169" y="3969178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697523" y="4797083"/>
            <a:ext cx="1082391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697523" y="4385166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1541369" y="4364571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5178509" y="393250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4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Ovale 44"/>
          <p:cNvSpPr/>
          <p:nvPr/>
        </p:nvSpPr>
        <p:spPr>
          <a:xfrm>
            <a:off x="4333335" y="5328297"/>
            <a:ext cx="2335504" cy="1393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7" name="Connettore 2 46"/>
          <p:cNvCxnSpPr>
            <a:endCxn id="45" idx="0"/>
          </p:cNvCxnSpPr>
          <p:nvPr/>
        </p:nvCxnSpPr>
        <p:spPr>
          <a:xfrm>
            <a:off x="5434885" y="4821264"/>
            <a:ext cx="0" cy="5070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871989" y="2421228"/>
            <a:ext cx="1461346" cy="56667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2128633" y="3010164"/>
            <a:ext cx="1529366" cy="75736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5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Performance control </a:t>
            </a:r>
            <a:r>
              <a:rPr lang="it-IT" dirty="0" err="1" smtClean="0"/>
              <a:t>has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controlling</a:t>
            </a:r>
            <a:r>
              <a:rPr lang="it-IT" b="1" dirty="0" smtClean="0"/>
              <a:t> the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dirty="0" smtClean="0"/>
              <a:t>of an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1" y="2686253"/>
            <a:ext cx="2340360" cy="3191362"/>
          </a:xfrm>
          <a:prstGeom prst="rect">
            <a:avLst/>
          </a:prstGeom>
        </p:spPr>
      </p:pic>
      <p:sp>
        <p:nvSpPr>
          <p:cNvPr id="17" name="Fumetto 3 16"/>
          <p:cNvSpPr/>
          <p:nvPr/>
        </p:nvSpPr>
        <p:spPr>
          <a:xfrm>
            <a:off x="2509581" y="2623217"/>
            <a:ext cx="2841938" cy="1435703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In </a:t>
            </a:r>
            <a:r>
              <a:rPr lang="it-IT" sz="2000" i="1" dirty="0">
                <a:solidFill>
                  <a:schemeClr val="tx1"/>
                </a:solidFill>
              </a:rPr>
              <a:t>J</a:t>
            </a:r>
            <a:r>
              <a:rPr lang="it-IT" sz="2000" i="1" dirty="0" smtClean="0">
                <a:solidFill>
                  <a:schemeClr val="tx1"/>
                </a:solidFill>
              </a:rPr>
              <a:t>une 2018 200 pairs of Manolo Blahnik should be produced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27" y="4223329"/>
            <a:ext cx="1973419" cy="1973419"/>
          </a:xfrm>
          <a:prstGeom prst="rect">
            <a:avLst/>
          </a:prstGeom>
        </p:spPr>
      </p:pic>
      <p:sp>
        <p:nvSpPr>
          <p:cNvPr id="18" name="Freccia a destra 17"/>
          <p:cNvSpPr/>
          <p:nvPr/>
        </p:nvSpPr>
        <p:spPr>
          <a:xfrm>
            <a:off x="3930550" y="4352937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941" y="3930209"/>
            <a:ext cx="2962694" cy="2219161"/>
          </a:xfrm>
          <a:prstGeom prst="rect">
            <a:avLst/>
          </a:prstGeom>
        </p:spPr>
      </p:pic>
      <p:sp>
        <p:nvSpPr>
          <p:cNvPr id="22" name="Freccia a destra 21"/>
          <p:cNvSpPr/>
          <p:nvPr/>
        </p:nvSpPr>
        <p:spPr>
          <a:xfrm>
            <a:off x="7882021" y="4504544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5" y="2316086"/>
            <a:ext cx="1060289" cy="1060289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2316085"/>
            <a:ext cx="1060289" cy="1060289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4" y="3416073"/>
            <a:ext cx="1060289" cy="106028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3400064"/>
            <a:ext cx="1060289" cy="106028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693" y="5008119"/>
            <a:ext cx="1060289" cy="1060289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31" y="5039789"/>
            <a:ext cx="1060289" cy="106028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892" y="3691978"/>
            <a:ext cx="2329068" cy="2329068"/>
          </a:xfrm>
          <a:prstGeom prst="rect">
            <a:avLst/>
          </a:prstGeom>
        </p:spPr>
      </p:pic>
      <p:sp>
        <p:nvSpPr>
          <p:cNvPr id="29" name="Freccia a destra 28"/>
          <p:cNvSpPr/>
          <p:nvPr/>
        </p:nvSpPr>
        <p:spPr>
          <a:xfrm>
            <a:off x="9982200" y="4509646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2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929</Words>
  <Application>Microsoft Office PowerPoint</Application>
  <PresentationFormat>Widescreen</PresentationFormat>
  <Paragraphs>222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Tema di Office</vt:lpstr>
      <vt:lpstr>PLANNING AND CONTROL and CONNECTION MECHANISMS</vt:lpstr>
      <vt:lpstr>PowerPoint Presentation</vt:lpstr>
      <vt:lpstr>Introduction (1/2)</vt:lpstr>
      <vt:lpstr>PLANNING AND CONTROL</vt:lpstr>
      <vt:lpstr>Planning…..</vt:lpstr>
      <vt:lpstr>….. And control</vt:lpstr>
      <vt:lpstr>Planning and control (1/2)</vt:lpstr>
      <vt:lpstr>Planning and control (2/2)</vt:lpstr>
      <vt:lpstr>Performance control (1/2)</vt:lpstr>
      <vt:lpstr>Performance control (1/2)</vt:lpstr>
      <vt:lpstr>Performance control: two finalities</vt:lpstr>
      <vt:lpstr>Actions planning (1/2)</vt:lpstr>
      <vt:lpstr>Actions planning (2/2)</vt:lpstr>
      <vt:lpstr>Performance control and action planning</vt:lpstr>
      <vt:lpstr>CONNECTION MECHANISMS</vt:lpstr>
      <vt:lpstr>Connection mechanisms</vt:lpstr>
      <vt:lpstr>Liason positions</vt:lpstr>
      <vt:lpstr>Task forces and commitees</vt:lpstr>
      <vt:lpstr>Integration managers</vt:lpstr>
      <vt:lpstr>Matrix structure</vt:lpstr>
      <vt:lpstr>Hierarchical structure</vt:lpstr>
      <vt:lpstr>Line and staff structure</vt:lpstr>
      <vt:lpstr>Structure with connection mechanisms</vt:lpstr>
      <vt:lpstr>Matrix structure</vt:lpstr>
      <vt:lpstr>Matrix structure (1/2)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166</cp:revision>
  <dcterms:created xsi:type="dcterms:W3CDTF">2016-01-08T15:46:19Z</dcterms:created>
  <dcterms:modified xsi:type="dcterms:W3CDTF">2018-04-19T13:24:40Z</dcterms:modified>
</cp:coreProperties>
</file>