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93" r:id="rId3"/>
    <p:sldId id="362" r:id="rId4"/>
    <p:sldId id="337" r:id="rId5"/>
    <p:sldId id="363" r:id="rId6"/>
    <p:sldId id="364" r:id="rId7"/>
    <p:sldId id="394" r:id="rId8"/>
    <p:sldId id="395" r:id="rId9"/>
    <p:sldId id="396" r:id="rId10"/>
    <p:sldId id="397" r:id="rId11"/>
    <p:sldId id="398" r:id="rId12"/>
    <p:sldId id="399" r:id="rId13"/>
    <p:sldId id="401" r:id="rId14"/>
    <p:sldId id="402" r:id="rId15"/>
    <p:sldId id="417" r:id="rId16"/>
    <p:sldId id="404" r:id="rId17"/>
    <p:sldId id="413" r:id="rId18"/>
    <p:sldId id="414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15" r:id="rId27"/>
    <p:sldId id="445" r:id="rId28"/>
    <p:sldId id="425" r:id="rId29"/>
    <p:sldId id="416" r:id="rId30"/>
    <p:sldId id="447" r:id="rId31"/>
    <p:sldId id="448" r:id="rId32"/>
    <p:sldId id="411" r:id="rId33"/>
    <p:sldId id="426" r:id="rId34"/>
    <p:sldId id="427" r:id="rId35"/>
    <p:sldId id="412" r:id="rId36"/>
    <p:sldId id="428" r:id="rId37"/>
    <p:sldId id="429" r:id="rId38"/>
    <p:sldId id="430" r:id="rId39"/>
    <p:sldId id="431" r:id="rId40"/>
    <p:sldId id="433" r:id="rId41"/>
    <p:sldId id="432" r:id="rId42"/>
    <p:sldId id="434" r:id="rId43"/>
    <p:sldId id="435" r:id="rId44"/>
    <p:sldId id="436" r:id="rId45"/>
    <p:sldId id="437" r:id="rId46"/>
    <p:sldId id="439" r:id="rId47"/>
    <p:sldId id="438" r:id="rId48"/>
    <p:sldId id="440" r:id="rId49"/>
    <p:sldId id="441" r:id="rId50"/>
    <p:sldId id="442" r:id="rId51"/>
    <p:sldId id="443" r:id="rId52"/>
    <p:sldId id="444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66FF"/>
    <a:srgbClr val="99CCFF"/>
    <a:srgbClr val="FFFF66"/>
    <a:srgbClr val="33CCFF"/>
    <a:srgbClr val="FF99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23/11/2017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9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4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38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5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35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9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70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793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48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5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6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268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10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77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73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1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30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78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897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777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96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http://brandfinance.com/press-releases/lego-overtakes-ferrari-as-the-worlds-most-powerful-brand/?utm_source=blog_post&amp;utm_medium=blog_post&amp;utm_campaign=scuola-innovazione-lego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21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94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7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24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65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6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6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87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23/11/2017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23/11/2017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23/11/2017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Management </a:t>
            </a:r>
            <a:r>
              <a:rPr lang="it-IT" b="1" dirty="0" err="1" smtClean="0">
                <a:solidFill>
                  <a:srgbClr val="FF0000"/>
                </a:solidFill>
              </a:rPr>
              <a:t>Principles</a:t>
            </a:r>
            <a:r>
              <a:rPr lang="it-IT" b="1" dirty="0" smtClean="0">
                <a:solidFill>
                  <a:srgbClr val="FF0000"/>
                </a:solidFill>
              </a:rPr>
              <a:t> and Human </a:t>
            </a:r>
            <a:r>
              <a:rPr lang="it-IT" b="1" dirty="0" err="1" smtClean="0">
                <a:solidFill>
                  <a:srgbClr val="FF0000"/>
                </a:solidFill>
              </a:rPr>
              <a:t>Resources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2017/2018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0353" y="155909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BUSINESS MODEL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43" y="0"/>
            <a:ext cx="9278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Business Model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32511" y="1456189"/>
            <a:ext cx="10699845" cy="136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Business Model allows us to understand the strategic position of the company based on its business idea through which it wants to create value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832510" y="3001004"/>
            <a:ext cx="10699845" cy="200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Basically, the Business Model analyzes: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Clients (final and intermediate clients)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Geo-political area(s)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832510" y="5008728"/>
            <a:ext cx="10699845" cy="136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more the output portfolio is differentiated, the more the business model is complex</a:t>
            </a:r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77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output portfolio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214650" y="3534770"/>
            <a:ext cx="94715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228298" y="3714466"/>
            <a:ext cx="0" cy="115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0702119" y="3714466"/>
            <a:ext cx="0" cy="115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/>
          <p:cNvSpPr txBox="1">
            <a:spLocks/>
          </p:cNvSpPr>
          <p:nvPr/>
        </p:nvSpPr>
        <p:spPr>
          <a:xfrm>
            <a:off x="409430" y="5042766"/>
            <a:ext cx="3875968" cy="75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FOCALIZED OUTPUT PORTFOLIO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8789158" y="5013286"/>
            <a:ext cx="3402842" cy="75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DIFFERENTIATED OUTPUT PORTFOLIO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1" y="1517946"/>
            <a:ext cx="2619375" cy="17430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81" y="131515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«</a:t>
            </a:r>
            <a:r>
              <a:rPr lang="it-IT" b="1" dirty="0" err="1" smtClean="0">
                <a:solidFill>
                  <a:srgbClr val="FF0000"/>
                </a:solidFill>
              </a:rPr>
              <a:t>optimal</a:t>
            </a:r>
            <a:r>
              <a:rPr lang="it-IT" b="1" dirty="0" smtClean="0">
                <a:solidFill>
                  <a:srgbClr val="FF0000"/>
                </a:solidFill>
              </a:rPr>
              <a:t>» output portfolio: BCG Matrix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56" y="1650226"/>
            <a:ext cx="59245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«</a:t>
            </a:r>
            <a:r>
              <a:rPr lang="it-IT" b="1" dirty="0" err="1" smtClean="0">
                <a:solidFill>
                  <a:srgbClr val="FF0000"/>
                </a:solidFill>
              </a:rPr>
              <a:t>optimal</a:t>
            </a:r>
            <a:r>
              <a:rPr lang="it-IT" b="1" dirty="0" smtClean="0">
                <a:solidFill>
                  <a:srgbClr val="FF0000"/>
                </a:solidFill>
              </a:rPr>
              <a:t>» output portfolio: BCG Matrix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974889"/>
            <a:ext cx="10699845" cy="474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Dogs: the company has a market share extremely lower compared to that of the leader</a:t>
            </a:r>
          </a:p>
          <a:p>
            <a:r>
              <a:rPr lang="en-US" dirty="0"/>
              <a:t>Cash </a:t>
            </a:r>
            <a:r>
              <a:rPr lang="en-US" dirty="0" smtClean="0"/>
              <a:t>Cows: the company is the leader in a market that is decreasing </a:t>
            </a:r>
          </a:p>
          <a:p>
            <a:r>
              <a:rPr lang="en-US" dirty="0" smtClean="0"/>
              <a:t>Stars: the company is the leader is a specific market. With respect to that specific product, the company has the biggest market share. High profitability</a:t>
            </a:r>
          </a:p>
          <a:p>
            <a:r>
              <a:rPr lang="en-US" dirty="0"/>
              <a:t>Question Marks</a:t>
            </a:r>
            <a:r>
              <a:rPr lang="en-US" dirty="0" smtClean="0"/>
              <a:t>: The company has a market share lower compared to that of the leader</a:t>
            </a:r>
            <a:endParaRPr lang="en-US" dirty="0"/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ideal business portfolio?</a:t>
            </a:r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7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2025" y="58199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BCG Matrix: Apple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07848"/>
              </p:ext>
            </p:extLst>
          </p:nvPr>
        </p:nvGraphicFramePr>
        <p:xfrm>
          <a:off x="2045647" y="1171676"/>
          <a:ext cx="8128000" cy="536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268361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STARS</a:t>
                      </a:r>
                      <a:endParaRPr lang="it-IT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QUESTION MARKS</a:t>
                      </a:r>
                      <a:endParaRPr lang="it-IT" sz="2800" b="1" dirty="0"/>
                    </a:p>
                  </a:txBody>
                  <a:tcPr/>
                </a:tc>
              </a:tr>
              <a:tr h="268361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CASH COWS</a:t>
                      </a:r>
                      <a:endParaRPr lang="it-IT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DOGS</a:t>
                      </a:r>
                      <a:endParaRPr lang="it-IT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7" y="2080580"/>
            <a:ext cx="1802784" cy="132112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31" y="1741443"/>
            <a:ext cx="2019593" cy="199939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3" y="1655438"/>
            <a:ext cx="2428345" cy="20996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45" y="4483672"/>
            <a:ext cx="2914650" cy="15716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75" y="4409973"/>
            <a:ext cx="3274325" cy="17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go beyond the crise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60" y="1848530"/>
            <a:ext cx="4101698" cy="41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a short introduction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974889"/>
            <a:ext cx="10699845" cy="474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LEGO was born in 1932 in </a:t>
            </a:r>
            <a:r>
              <a:rPr lang="en-US" dirty="0" err="1" smtClean="0"/>
              <a:t>Billund</a:t>
            </a:r>
            <a:r>
              <a:rPr lang="en-US" dirty="0" smtClean="0"/>
              <a:t> thanks to a Danish woodworker</a:t>
            </a:r>
          </a:p>
          <a:p>
            <a:r>
              <a:rPr lang="en-US" dirty="0" smtClean="0"/>
              <a:t>“LEGO” is abbreviation for “leg </a:t>
            </a:r>
            <a:r>
              <a:rPr lang="en-US" dirty="0" err="1" smtClean="0"/>
              <a:t>godt</a:t>
            </a:r>
            <a:r>
              <a:rPr lang="en-US" dirty="0" smtClean="0"/>
              <a:t>”, i.e. play good</a:t>
            </a:r>
          </a:p>
          <a:p>
            <a:r>
              <a:rPr lang="en-US" dirty="0" smtClean="0"/>
              <a:t>The core business of the company are the small colored </a:t>
            </a:r>
            <a:r>
              <a:rPr lang="en-US" dirty="0" err="1" smtClean="0"/>
              <a:t>Atotmatic</a:t>
            </a:r>
            <a:r>
              <a:rPr lang="en-US" dirty="0" smtClean="0"/>
              <a:t> Binding Bricks  </a:t>
            </a:r>
          </a:p>
          <a:p>
            <a:r>
              <a:rPr lang="en-US" dirty="0" smtClean="0"/>
              <a:t>The LEGO is one of the leader on the toys’ market, that is potentially highly able to generate profits, but at the same time is characterized by a strong level of competition</a:t>
            </a:r>
          </a:p>
          <a:p>
            <a:r>
              <a:rPr lang="en-US" dirty="0" smtClean="0"/>
              <a:t>Indeed, also for LEGO, crisis time arrived, starting from 1993 the LEGO slowly growth, arriving in 2003 with a huge deficit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0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problems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280271"/>
            <a:ext cx="10699845" cy="544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 competitive products</a:t>
            </a:r>
          </a:p>
          <a:p>
            <a:r>
              <a:rPr lang="en-US" dirty="0" smtClean="0"/>
              <a:t>Non differentiated products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Technological gap – technological driven toy increased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94" y="2420361"/>
            <a:ext cx="2783479" cy="1861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57" y="1759065"/>
            <a:ext cx="3785682" cy="234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67" y="4717601"/>
            <a:ext cx="2995587" cy="2003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35" y="3704281"/>
            <a:ext cx="2379089" cy="288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58" y="4717601"/>
            <a:ext cx="2176101" cy="21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Agenda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2840657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Introduction</a:t>
            </a:r>
            <a:endParaRPr lang="it-IT" sz="3200" dirty="0" smtClean="0"/>
          </a:p>
          <a:p>
            <a:r>
              <a:rPr lang="it-IT" sz="3200" dirty="0" smtClean="0"/>
              <a:t>Business Model</a:t>
            </a:r>
          </a:p>
          <a:p>
            <a:r>
              <a:rPr lang="it-IT" sz="3200" dirty="0" smtClean="0"/>
              <a:t>Output Portfolio</a:t>
            </a:r>
          </a:p>
          <a:p>
            <a:r>
              <a:rPr lang="it-IT" sz="3200" dirty="0" smtClean="0"/>
              <a:t>BCG Matrix</a:t>
            </a:r>
          </a:p>
          <a:p>
            <a:endParaRPr lang="it-IT" sz="32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strategy changes (1/5)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Product differentiation: no more the colored bricks, but…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7" y="2298428"/>
            <a:ext cx="3903991" cy="2968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53" y="3256669"/>
            <a:ext cx="3741624" cy="3464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77" y="2560541"/>
            <a:ext cx="3834017" cy="27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strategy changes (2/5)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Product differentiation: no more the colored bricks for guys, but…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2408887"/>
            <a:ext cx="3581062" cy="1964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3" y="2550022"/>
            <a:ext cx="4753014" cy="380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6" y="2930496"/>
            <a:ext cx="3819921" cy="28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strategy changes (3/5)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Product differentiation: not only stories, but..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" y="2152822"/>
            <a:ext cx="4469329" cy="3656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50" y="4112338"/>
            <a:ext cx="3815508" cy="2289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1400953"/>
            <a:ext cx="4324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strategy changes (4/5)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Reducing the technological gap and the relation with clients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1" y="2256390"/>
            <a:ext cx="3977089" cy="223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431" y="2256389"/>
            <a:ext cx="7394766" cy="4159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0" y="3374946"/>
            <a:ext cx="3367489" cy="30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The main strategy changes (5/5)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Different channels (from “just imagine” to “play on”)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2093205"/>
            <a:ext cx="4152135" cy="233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0" y="2093205"/>
            <a:ext cx="3459166" cy="242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15" y="2366331"/>
            <a:ext cx="3818586" cy="2148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28" y="4163203"/>
            <a:ext cx="3540606" cy="25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LEGO – Some recent data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2009, LEGO is one of the world’s 5 largest toy company</a:t>
            </a:r>
          </a:p>
          <a:p>
            <a:r>
              <a:rPr lang="en-US" dirty="0" smtClean="0"/>
              <a:t>2011, LEGO became the 3 world’s largest toy company</a:t>
            </a:r>
          </a:p>
          <a:p>
            <a:r>
              <a:rPr lang="en-US" dirty="0"/>
              <a:t>2012, Corporate Management changes from 6 to 22 </a:t>
            </a:r>
            <a:r>
              <a:rPr lang="en-US" dirty="0" smtClean="0"/>
              <a:t>persons</a:t>
            </a:r>
          </a:p>
          <a:p>
            <a:r>
              <a:rPr lang="en-US" dirty="0" smtClean="0"/>
              <a:t>2013, the Annual Net result id three time that of 2007</a:t>
            </a:r>
          </a:p>
          <a:p>
            <a:r>
              <a:rPr lang="en-US" dirty="0" smtClean="0"/>
              <a:t>2014, main offices open in London, U.S. and China</a:t>
            </a:r>
          </a:p>
          <a:p>
            <a:r>
              <a:rPr lang="en-US" dirty="0" smtClean="0"/>
              <a:t>2015, LEGO products are sold in more than 140 countries</a:t>
            </a:r>
          </a:p>
          <a:p>
            <a:r>
              <a:rPr lang="en-US" dirty="0" smtClean="0"/>
              <a:t>2016, more than 18.000 employees, representing more than 70 nationalities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2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food service market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43528" y="1520329"/>
            <a:ext cx="10699845" cy="5018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the recent story of three guys who wanted to enter the food service market, particularly that of pizza</a:t>
            </a:r>
          </a:p>
          <a:p>
            <a:r>
              <a:rPr lang="en-US" dirty="0" smtClean="0"/>
              <a:t>The food market in Italy is one of the most important market, in which Italians spend around 35% of all their food expenditures</a:t>
            </a:r>
          </a:p>
          <a:p>
            <a:r>
              <a:rPr lang="en-US" dirty="0" smtClean="0"/>
              <a:t>It is characterized by a high competition, and in 2014 there are 4,5 food company every 1.000 inhabitants</a:t>
            </a:r>
          </a:p>
          <a:p>
            <a:r>
              <a:rPr lang="en-US" dirty="0" smtClean="0"/>
              <a:t>Lombardy is the Region in which there is the high number of food service (in 2015, 50.108)</a:t>
            </a:r>
          </a:p>
          <a:p>
            <a:r>
              <a:rPr lang="en-US" dirty="0" smtClean="0"/>
              <a:t>Properly per the high competition, the survival rate is 52% after 5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this reasons entering and surviving is challenging and it requires that restaurant finds their own peculiarities, to differentiate themselves from the others.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3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food service market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90641" y="2283226"/>
            <a:ext cx="6440277" cy="2581122"/>
          </a:xfrm>
        </p:spPr>
        <p:txBody>
          <a:bodyPr/>
          <a:lstStyle/>
          <a:p>
            <a:r>
              <a:rPr lang="it-IT" dirty="0" smtClean="0"/>
              <a:t>Products are more or less homogeneous</a:t>
            </a:r>
          </a:p>
          <a:p>
            <a:r>
              <a:rPr lang="it-IT" dirty="0" smtClean="0"/>
              <a:t>Low level of products’ differentiation </a:t>
            </a:r>
          </a:p>
          <a:p>
            <a:r>
              <a:rPr lang="it-IT" dirty="0" smtClean="0"/>
              <a:t>Perfect information</a:t>
            </a:r>
          </a:p>
          <a:p>
            <a:r>
              <a:rPr lang="it-IT" dirty="0" smtClean="0"/>
              <a:t>No barriers to new entrants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" y="2578347"/>
            <a:ext cx="406400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story of three guys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1" y="1690706"/>
            <a:ext cx="4731745" cy="47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28" y="1703517"/>
            <a:ext cx="4599542" cy="4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29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story of three guys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43528" y="1650225"/>
            <a:ext cx="10699845" cy="488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product: not pizza, but the real Naples pizza (i.e. la pizzeria </a:t>
            </a:r>
            <a:r>
              <a:rPr lang="en-US" dirty="0" err="1" smtClean="0"/>
              <a:t>verace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Controlled raw materials, coming directly from the South of Italy (mozzarella D.O.P., mozzarella </a:t>
            </a:r>
            <a:r>
              <a:rPr lang="en-US" dirty="0" err="1" smtClean="0"/>
              <a:t>fior</a:t>
            </a:r>
            <a:r>
              <a:rPr lang="en-US" dirty="0" smtClean="0"/>
              <a:t> di latte, </a:t>
            </a:r>
            <a:r>
              <a:rPr lang="en-US" dirty="0" err="1" smtClean="0"/>
              <a:t>pomodorini</a:t>
            </a:r>
            <a:r>
              <a:rPr lang="en-US" dirty="0" smtClean="0"/>
              <a:t> del </a:t>
            </a:r>
            <a:r>
              <a:rPr lang="en-US" dirty="0" err="1" smtClean="0"/>
              <a:t>Piennolo</a:t>
            </a:r>
            <a:r>
              <a:rPr lang="en-US" dirty="0" smtClean="0"/>
              <a:t> del </a:t>
            </a:r>
            <a:r>
              <a:rPr lang="en-US" dirty="0" err="1" smtClean="0"/>
              <a:t>Vesuvio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the raw material are “Made in Italy”</a:t>
            </a:r>
          </a:p>
          <a:p>
            <a:r>
              <a:rPr lang="en-US" dirty="0" smtClean="0"/>
              <a:t>A particular type of oven, directly chosen and bought from the South of Italy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Ability of differentiate a popular product, i.e. pizza, and to make it unique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9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0353" y="155909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INTRODUCTION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story of three guys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53955" y="1365924"/>
            <a:ext cx="10699845" cy="488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Ability of differentiate a popular product, i.e. pizza, and to make it unique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8" y="2148691"/>
            <a:ext cx="3073155" cy="4390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91" y="2467778"/>
            <a:ext cx="3073155" cy="4390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02" y="1974889"/>
            <a:ext cx="2799205" cy="49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to be different – the story of three guys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43528" y="1650225"/>
            <a:ext cx="10699845" cy="488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Trust relationship with customers:</a:t>
            </a:r>
          </a:p>
          <a:p>
            <a:pPr marL="0" indent="0" algn="ctr">
              <a:buNone/>
            </a:pPr>
            <a:r>
              <a:rPr lang="en-US" i="1" dirty="0" smtClean="0"/>
              <a:t>“ I come from Campania and I can say to have eaten one of the best pizza in my life”</a:t>
            </a:r>
          </a:p>
          <a:p>
            <a:pPr marL="0" indent="0" algn="ctr">
              <a:buNone/>
            </a:pPr>
            <a:r>
              <a:rPr lang="en-US" i="1" dirty="0" smtClean="0"/>
              <a:t>“A lot of pizzerias try to replicate the real Naples’ pizza, but only few people are actually able. Here the pizza is that of Naples and I come from there!”</a:t>
            </a:r>
          </a:p>
          <a:p>
            <a:pPr marL="0" indent="0" algn="ctr">
              <a:buNone/>
            </a:pPr>
            <a:r>
              <a:rPr lang="en-US" i="1" dirty="0" smtClean="0"/>
              <a:t>“The quality of ingredients is more than excellent….”</a:t>
            </a:r>
          </a:p>
          <a:p>
            <a:pPr marL="0" indent="0" algn="ctr">
              <a:buNone/>
            </a:pPr>
            <a:r>
              <a:rPr lang="en-US" i="1" dirty="0" smtClean="0"/>
              <a:t>“It is the best pizza I have ever eat. Moreover also the owners are very friendly”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35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0353" y="155909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ANALYSIS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Analysis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External Environment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PEST – PESTLE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Political, Economic, Social, Technological, Legal, 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Porter’s 5 forces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threat of new entry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threat of substitutes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bargaining power of buyer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bargaining power of supplier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intensity of rivalry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Competitor analysis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34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Strategy Analysis (2/2)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76578" y="1604933"/>
            <a:ext cx="10699845" cy="511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Internal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Resources analysis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Human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Organizational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Financial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Competencies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Stakeholders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Leadership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SWOT Analysis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 smtClean="0"/>
              <a:t>Strenghts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Weaknesses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 smtClean="0"/>
              <a:t>Oppotunities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Threats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1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0353" y="155909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CASE of RYANAIR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Introduction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3725" y="1412776"/>
            <a:ext cx="5982315" cy="4896544"/>
          </a:xfrm>
        </p:spPr>
        <p:txBody>
          <a:bodyPr>
            <a:normAutofit/>
          </a:bodyPr>
          <a:lstStyle/>
          <a:p>
            <a:r>
              <a:rPr lang="en-US" sz="2000" dirty="0"/>
              <a:t>Was set up by the Ryan family with a share capital of just £1, and a staff of 25 in 1985 by Tony Ryan.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First route was launched with daily flights on a 15-seater </a:t>
            </a:r>
            <a:r>
              <a:rPr lang="en-US" sz="2000" dirty="0" err="1"/>
              <a:t>Bandeirante</a:t>
            </a:r>
            <a:r>
              <a:rPr lang="en-US" sz="2000" dirty="0"/>
              <a:t> aircraft, operating daily from Waterford in the southeast of Ireland to London Gatwick.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Ryanair</a:t>
            </a:r>
            <a:r>
              <a:rPr lang="en-US" sz="2000" dirty="0"/>
              <a:t> was the 1</a:t>
            </a:r>
            <a:r>
              <a:rPr lang="en-US" sz="2000" baseline="30000" dirty="0"/>
              <a:t>st</a:t>
            </a:r>
            <a:r>
              <a:rPr lang="en-US" sz="2000" dirty="0"/>
              <a:t> airline introducing budget airline model in Europe. </a:t>
            </a:r>
          </a:p>
          <a:p>
            <a:endParaRPr lang="en-US" sz="2000" dirty="0"/>
          </a:p>
          <a:p>
            <a:r>
              <a:rPr lang="en-US" sz="2000" dirty="0"/>
              <a:t>“Europe’s only ultra low-cost carrier”. </a:t>
            </a:r>
            <a:endParaRPr lang="ru-RU" sz="2000" dirty="0"/>
          </a:p>
        </p:txBody>
      </p:sp>
      <p:pic>
        <p:nvPicPr>
          <p:cNvPr id="2050" name="Picture 2" descr="C:\Users\24info.uz 2016.09.22\Desktop\ryanair 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6" y="54362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32" y="3861048"/>
            <a:ext cx="4227195" cy="25006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28500" dist="50800" dir="5400000" sy="-100000" algn="bl" rotWithShape="0"/>
          </a:effectLst>
          <a:scene3d>
            <a:camera prst="orthographicFront"/>
            <a:lightRig rig="balanced" dir="t">
              <a:rot lat="0" lon="0" rev="2400000"/>
            </a:lightRig>
          </a:scene3d>
          <a:sp3d contourW="12700"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2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28" y="1196752"/>
            <a:ext cx="9144000" cy="54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Summary of Ryanair history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Ryanair in pills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199" y="1244906"/>
            <a:ext cx="10802039" cy="5424454"/>
          </a:xfrm>
        </p:spPr>
        <p:txBody>
          <a:bodyPr>
            <a:normAutofit/>
          </a:bodyPr>
          <a:lstStyle/>
          <a:p>
            <a:r>
              <a:rPr lang="en-US" sz="2000" b="1" dirty="0"/>
              <a:t>Mission</a:t>
            </a:r>
          </a:p>
          <a:p>
            <a:pPr marL="0" indent="0">
              <a:buNone/>
            </a:pPr>
            <a:r>
              <a:rPr lang="en-US" sz="2000" dirty="0" err="1"/>
              <a:t>Ryanair</a:t>
            </a:r>
            <a:r>
              <a:rPr lang="en-US" sz="2000" dirty="0"/>
              <a:t> aims to offer </a:t>
            </a:r>
            <a:r>
              <a:rPr lang="en-US" sz="2000" u="sng" dirty="0"/>
              <a:t>low fares </a:t>
            </a:r>
            <a:r>
              <a:rPr lang="en-US" sz="2000" dirty="0"/>
              <a:t>that generate </a:t>
            </a:r>
            <a:r>
              <a:rPr lang="en-US" sz="2000" u="sng" dirty="0"/>
              <a:t>increased passenger traffic </a:t>
            </a:r>
            <a:r>
              <a:rPr lang="en-US" sz="2000" u="sng" dirty="0" smtClean="0"/>
              <a:t>while maintaining </a:t>
            </a:r>
            <a:r>
              <a:rPr lang="en-US" sz="2000" u="sng" dirty="0"/>
              <a:t>a continuous focus on cost commitment and </a:t>
            </a:r>
            <a:r>
              <a:rPr lang="en-US" sz="2000" u="sng" dirty="0" smtClean="0"/>
              <a:t>operating efficiencies</a:t>
            </a:r>
            <a:r>
              <a:rPr lang="en-US" sz="2000" dirty="0"/>
              <a:t>.</a:t>
            </a:r>
          </a:p>
          <a:p>
            <a:r>
              <a:rPr lang="en-US" sz="2000" b="1" dirty="0"/>
              <a:t>Vision</a:t>
            </a:r>
          </a:p>
          <a:p>
            <a:pPr marL="0" indent="0">
              <a:buNone/>
            </a:pPr>
            <a:r>
              <a:rPr lang="en-US" sz="2000" dirty="0"/>
              <a:t>To firmly establish itself as Europe’s leading low-fares scheduled </a:t>
            </a:r>
            <a:r>
              <a:rPr lang="en-US" sz="2000" dirty="0" smtClean="0"/>
              <a:t>passenger airline </a:t>
            </a:r>
            <a:r>
              <a:rPr lang="en-US" sz="2000" dirty="0"/>
              <a:t>through continued improvements and expanded offerings of its </a:t>
            </a:r>
            <a:r>
              <a:rPr lang="en-US" sz="2000" dirty="0" smtClean="0"/>
              <a:t>low-fares service</a:t>
            </a:r>
            <a:r>
              <a:rPr lang="en-US" sz="2000" dirty="0"/>
              <a:t>.</a:t>
            </a:r>
          </a:p>
          <a:p>
            <a:r>
              <a:rPr lang="en-US" sz="2000" b="1" dirty="0"/>
              <a:t>Values</a:t>
            </a:r>
          </a:p>
          <a:p>
            <a:pPr marL="0" indent="0">
              <a:buNone/>
            </a:pPr>
            <a:r>
              <a:rPr lang="en-US" sz="2000" dirty="0" err="1"/>
              <a:t>Ryanair</a:t>
            </a:r>
            <a:r>
              <a:rPr lang="en-US" sz="2000" dirty="0"/>
              <a:t> is committed </a:t>
            </a:r>
            <a:r>
              <a:rPr lang="en-US" sz="2000" u="sng" dirty="0"/>
              <a:t>to bring customers the lowest fares and most </a:t>
            </a:r>
            <a:r>
              <a:rPr lang="en-US" sz="2000" u="sng" dirty="0" smtClean="0"/>
              <a:t>on-time flights </a:t>
            </a:r>
            <a:r>
              <a:rPr lang="en-US" sz="2000" u="sng" dirty="0"/>
              <a:t>out in comparison to all competitors</a:t>
            </a:r>
            <a:r>
              <a:rPr lang="en-US" sz="2000" dirty="0"/>
              <a:t>. Most importantly are safety </a:t>
            </a:r>
            <a:r>
              <a:rPr lang="en-US" sz="2000" dirty="0" smtClean="0"/>
              <a:t>issues, punctuality</a:t>
            </a:r>
            <a:r>
              <a:rPr lang="en-US" sz="2000" dirty="0"/>
              <a:t>, near-perfect baggage handling, and the green policy.</a:t>
            </a:r>
          </a:p>
          <a:p>
            <a:r>
              <a:rPr lang="en-US" sz="2000" b="1" dirty="0"/>
              <a:t>Goals</a:t>
            </a:r>
          </a:p>
          <a:p>
            <a:pPr marL="0" indent="0">
              <a:buNone/>
            </a:pPr>
            <a:r>
              <a:rPr lang="en-US" sz="2000" dirty="0" err="1"/>
              <a:t>Ryanair</a:t>
            </a:r>
            <a:r>
              <a:rPr lang="en-US" sz="2000" dirty="0"/>
              <a:t> plans </a:t>
            </a:r>
            <a:r>
              <a:rPr lang="en-US" sz="2000" u="sng" dirty="0"/>
              <a:t>to increase efficiency and lower costs even further in </a:t>
            </a:r>
            <a:r>
              <a:rPr lang="en-US" sz="2000" u="sng" dirty="0" smtClean="0"/>
              <a:t>comparison to </a:t>
            </a:r>
            <a:r>
              <a:rPr lang="en-US" sz="2000" u="sng" dirty="0"/>
              <a:t>industry rivals</a:t>
            </a:r>
            <a:r>
              <a:rPr lang="en-US" sz="2000" dirty="0"/>
              <a:t>. The company wants to become the 2nd largest </a:t>
            </a:r>
            <a:r>
              <a:rPr lang="en-US" sz="2000" dirty="0" smtClean="0"/>
              <a:t>international airline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9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External analysis – PESTLE (1/4)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199" y="1211856"/>
            <a:ext cx="10989325" cy="545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Political</a:t>
            </a:r>
            <a:r>
              <a:rPr lang="en-US" sz="2000" dirty="0" smtClean="0"/>
              <a:t>- EU policy regulations affects strategy and operations of Ryanair: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EU regulation setting a ceiling on flying hours in order to prevent pilot’s fatigue </a:t>
            </a:r>
            <a:r>
              <a:rPr lang="en-US" sz="2000" dirty="0" smtClean="0">
                <a:sym typeface="Wingdings" panose="05000000000000000000" pitchFamily="2" charset="2"/>
              </a:rPr>
              <a:t> hiring more pilots;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EU regulation on refunding passengers for delayed and cancelled flights;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Air Travel tax (3 euro per passenger) and Carbon Tax (10-20 euro per </a:t>
            </a:r>
            <a:r>
              <a:rPr lang="en-US" sz="2000" dirty="0" err="1" smtClean="0">
                <a:sym typeface="Wingdings" panose="05000000000000000000" pitchFamily="2" charset="2"/>
              </a:rPr>
              <a:t>tonne</a:t>
            </a:r>
            <a:r>
              <a:rPr lang="en-US" sz="2000" dirty="0" smtClean="0">
                <a:sym typeface="Wingdings" panose="05000000000000000000" pitchFamily="2" charset="2"/>
              </a:rPr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Uncertainties related to BREXIT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Economic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Ryanair saves cost by operating over secondary airports</a:t>
            </a:r>
            <a:r>
              <a:rPr lang="en-US" sz="2000" dirty="0" smtClean="0">
                <a:sym typeface="Wingdings" panose="05000000000000000000" pitchFamily="2" charset="2"/>
              </a:rPr>
              <a:t> avoiding airport charges and extra costs.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Even during the crises period, Ryanair has shown its ability to be a leading budget airline with generating profit.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Fluctuations in fuel price may affect on operating costs and price of low fares.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GDP growth rate, unemployment rate, inflation, exchange rate may influence on overall performance of Ryanair.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A possible decline related to BREXIT</a:t>
            </a:r>
          </a:p>
          <a:p>
            <a:pPr>
              <a:buFontTx/>
              <a:buChar char="-"/>
            </a:pPr>
            <a:endParaRPr 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35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  <p:sp>
        <p:nvSpPr>
          <p:cNvPr id="22" name="Segnaposto contenuto 2"/>
          <p:cNvSpPr>
            <a:spLocks noGrp="1"/>
          </p:cNvSpPr>
          <p:nvPr>
            <p:ph idx="1"/>
          </p:nvPr>
        </p:nvSpPr>
        <p:spPr>
          <a:xfrm>
            <a:off x="900749" y="1689377"/>
            <a:ext cx="10699845" cy="111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 smtClean="0"/>
              <a:t>Strategy is about…………..</a:t>
            </a:r>
            <a:endParaRPr lang="en-US" sz="4400" b="1" i="1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From Financial Accounting….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00986" y="2485295"/>
            <a:ext cx="10699845" cy="111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i="1" dirty="0" smtClean="0"/>
              <a:t>………… being DIFFERENT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Esplosione 1 7"/>
          <p:cNvSpPr/>
          <p:nvPr/>
        </p:nvSpPr>
        <p:spPr>
          <a:xfrm>
            <a:off x="316741" y="2586979"/>
            <a:ext cx="3886769" cy="224203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COMPETITION</a:t>
            </a:r>
            <a:endParaRPr lang="it-IT" dirty="0"/>
          </a:p>
        </p:txBody>
      </p:sp>
      <p:sp>
        <p:nvSpPr>
          <p:cNvPr id="15" name="Esplosione 1 14"/>
          <p:cNvSpPr/>
          <p:nvPr/>
        </p:nvSpPr>
        <p:spPr>
          <a:xfrm>
            <a:off x="5570559" y="3041045"/>
            <a:ext cx="3886769" cy="224203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COMPETITIVE ADVANTAGE</a:t>
            </a:r>
            <a:endParaRPr lang="it-IT" dirty="0"/>
          </a:p>
        </p:txBody>
      </p:sp>
      <p:sp>
        <p:nvSpPr>
          <p:cNvPr id="16" name="Esplosione 1 15"/>
          <p:cNvSpPr/>
          <p:nvPr/>
        </p:nvSpPr>
        <p:spPr>
          <a:xfrm>
            <a:off x="1114567" y="4585133"/>
            <a:ext cx="3886769" cy="224203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PRODUCT or MARKET LEADERSHIP</a:t>
            </a:r>
            <a:endParaRPr lang="it-IT" dirty="0"/>
          </a:p>
        </p:txBody>
      </p:sp>
      <p:sp>
        <p:nvSpPr>
          <p:cNvPr id="17" name="Esplosione 1 16"/>
          <p:cNvSpPr/>
          <p:nvPr/>
        </p:nvSpPr>
        <p:spPr>
          <a:xfrm>
            <a:off x="8083166" y="4627319"/>
            <a:ext cx="3886769" cy="224203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COMPETENCIES LEADER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3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1" grpId="0" build="p"/>
      <p:bldP spid="8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40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2" y="-162523"/>
            <a:ext cx="9862761" cy="71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External analysis – PESTLE (3/4)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199" y="1112704"/>
            <a:ext cx="11055427" cy="5556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Social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customers perceive Ryanair’s customer service poor. Poor working conditions cause legal and safety issues.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lifestyle </a:t>
            </a:r>
            <a:r>
              <a:rPr lang="en-US" sz="2000" dirty="0"/>
              <a:t>changes that </a:t>
            </a:r>
            <a:r>
              <a:rPr lang="en-US" sz="2000" dirty="0" err="1"/>
              <a:t>characterise</a:t>
            </a:r>
            <a:r>
              <a:rPr lang="en-US" sz="2000" dirty="0"/>
              <a:t> Generation Y </a:t>
            </a:r>
            <a:r>
              <a:rPr lang="en-US" sz="2000" dirty="0" err="1"/>
              <a:t>travellers</a:t>
            </a:r>
            <a:r>
              <a:rPr lang="en-US" sz="2000" dirty="0"/>
              <a:t> able to afford multiple short-trips each </a:t>
            </a:r>
            <a:r>
              <a:rPr lang="en-US" sz="2000" dirty="0" smtClean="0"/>
              <a:t>year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Technological</a:t>
            </a:r>
            <a:r>
              <a:rPr lang="en-US" sz="2000" dirty="0" smtClean="0"/>
              <a:t> – </a:t>
            </a:r>
            <a:r>
              <a:rPr lang="en-US" sz="2000" dirty="0" err="1" smtClean="0"/>
              <a:t>Ryanair</a:t>
            </a:r>
            <a:r>
              <a:rPr lang="en-US" sz="2000" dirty="0" smtClean="0"/>
              <a:t> was able to demonstrate how to make use of modern technology in order to save the costs.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Internet technology is widely used for online booking, online check-in and marketing strategies.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Generation Y </a:t>
            </a:r>
            <a:r>
              <a:rPr lang="en-US" sz="2000" dirty="0" err="1"/>
              <a:t>travellers</a:t>
            </a:r>
            <a:r>
              <a:rPr lang="en-US" sz="2000" dirty="0"/>
              <a:t> have the desire to remain constantly connected with their social environment, which suggests that airlines need to adopt a different digital communication strategy to reach out to their target </a:t>
            </a:r>
            <a:r>
              <a:rPr lang="en-US" sz="2000" dirty="0" smtClean="0"/>
              <a:t>audience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Legal</a:t>
            </a:r>
            <a:r>
              <a:rPr lang="en-US" sz="2000" dirty="0" smtClean="0"/>
              <a:t> – </a:t>
            </a:r>
            <a:r>
              <a:rPr lang="en-US" sz="2000" dirty="0" err="1" smtClean="0"/>
              <a:t>Ryanair</a:t>
            </a:r>
            <a:r>
              <a:rPr lang="en-US" sz="2000" dirty="0" smtClean="0"/>
              <a:t> is involved in few legal battles with Stansted and Dublin airports for departure duties.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Poor working conditions might be an issue of labor law.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Environmental</a:t>
            </a:r>
            <a:r>
              <a:rPr lang="en-US" sz="2000" dirty="0" smtClean="0"/>
              <a:t> – according to EU regulation on environmental awareness, additional fees are applied if the CO2 limit is exceeded.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growing </a:t>
            </a:r>
            <a:r>
              <a:rPr lang="en-US" sz="2000" dirty="0"/>
              <a:t>distress regarding low-cost airlines contribution to carbon emissions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75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42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4" y="484171"/>
            <a:ext cx="11090743" cy="568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43</a:t>
            </a:fld>
            <a:endParaRPr lang="it-IT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External analysis – Porter’s 5 forces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8" y="1212520"/>
            <a:ext cx="10241649" cy="550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794653" y="894296"/>
            <a:ext cx="5221077" cy="1077551"/>
          </a:xfrm>
          <a:prstGeom prst="wedgeRectCallout">
            <a:avLst>
              <a:gd name="adj1" fmla="val -61987"/>
              <a:gd name="adj2" fmla="val -29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there are a lot of competitors trying to imitate Ryanair’s cost-leadership strategy. The budget airline industry has a potential to grow, as the market share of budget airline is 30% of the whole airline industry.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848141" y="3995675"/>
            <a:ext cx="4268117" cy="1077551"/>
          </a:xfrm>
          <a:prstGeom prst="wedgeRectCallout">
            <a:avLst>
              <a:gd name="adj1" fmla="val -18060"/>
              <a:gd name="adj2" fmla="val 645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 high, </a:t>
            </a:r>
            <a:r>
              <a:rPr lang="en-US" sz="1400" dirty="0">
                <a:solidFill>
                  <a:schemeClr val="tx1"/>
                </a:solidFill>
              </a:rPr>
              <a:t>because there are only two manufacturers competing in the aircraft industry. Supplier switching cost </a:t>
            </a:r>
            <a:r>
              <a:rPr lang="en-US" sz="1400" dirty="0" smtClean="0">
                <a:solidFill>
                  <a:schemeClr val="tx1"/>
                </a:solidFill>
              </a:rPr>
              <a:t>is </a:t>
            </a:r>
            <a:r>
              <a:rPr lang="en-US" sz="1400" dirty="0">
                <a:solidFill>
                  <a:schemeClr val="tx1"/>
                </a:solidFill>
              </a:rPr>
              <a:t>also high. Boeing was Ryanair’s traditional supplier.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577549" y="2035966"/>
            <a:ext cx="3393195" cy="1077551"/>
          </a:xfrm>
          <a:prstGeom prst="wedgeRectCallout">
            <a:avLst>
              <a:gd name="adj1" fmla="val -73106"/>
              <a:gd name="adj2" fmla="val 635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customers may switch to another airline if they aren’t satisfied with Ryanair’s services. No additional expenses are required for this. So, customers have strong power of bargaining.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7636" y="1222071"/>
            <a:ext cx="3393195" cy="1077551"/>
          </a:xfrm>
          <a:prstGeom prst="wedgeRectCallout">
            <a:avLst>
              <a:gd name="adj1" fmla="val -28625"/>
              <a:gd name="adj2" fmla="val 1269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railway networks, sea transport and car rental service can substitute airline industry. But taking into account the price of these services, the threat of substitutes is low/weak.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9505" y="3897244"/>
            <a:ext cx="3393195" cy="1077551"/>
          </a:xfrm>
          <a:prstGeom prst="wedgeRectCallout">
            <a:avLst>
              <a:gd name="adj1" fmla="val -18236"/>
              <a:gd name="adj2" fmla="val 79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very hard for other competitors enter the market due to the high capital requirements. Besides, access to distribution channels is required. Threat of new entrants is low/weak.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70284" y="5277079"/>
            <a:ext cx="2622015" cy="4471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POWER OF SUPPLIERS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7888535" y="3298970"/>
            <a:ext cx="2622015" cy="4471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POWER OF BUYERS</a:t>
            </a:r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4172638" y="1497252"/>
            <a:ext cx="2622015" cy="4471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INTENSITY OF RIVALRY</a:t>
            </a:r>
            <a:endParaRPr lang="it-IT" dirty="0"/>
          </a:p>
        </p:txBody>
      </p:sp>
      <p:sp>
        <p:nvSpPr>
          <p:cNvPr id="15" name="Rectangle 14"/>
          <p:cNvSpPr/>
          <p:nvPr/>
        </p:nvSpPr>
        <p:spPr>
          <a:xfrm>
            <a:off x="629336" y="3113517"/>
            <a:ext cx="2622015" cy="6325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THREATS OF SUBSTITUTE PRODUCTS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850685" y="5277078"/>
            <a:ext cx="2861999" cy="4471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POWER OF NEW ENTRANTS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External analysis – Competitors’ analysis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199" y="1189822"/>
            <a:ext cx="10802039" cy="51194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Europe has 21 different low-cost airlines in 16 countries.</a:t>
            </a:r>
          </a:p>
          <a:p>
            <a:r>
              <a:rPr lang="en-US" sz="2000" dirty="0" err="1" smtClean="0"/>
              <a:t>Ryanair</a:t>
            </a:r>
            <a:r>
              <a:rPr lang="en-US" sz="2000" dirty="0" smtClean="0"/>
              <a:t> competes with most traditional and low-cost airlines such as </a:t>
            </a:r>
            <a:r>
              <a:rPr lang="en-US" sz="2000" dirty="0" err="1" smtClean="0"/>
              <a:t>EasyJet</a:t>
            </a:r>
            <a:r>
              <a:rPr lang="en-US" sz="2000" dirty="0" smtClean="0"/>
              <a:t>, Norwegian Air Shuttle, Air Berlin, </a:t>
            </a:r>
            <a:r>
              <a:rPr lang="en-US" sz="2000" dirty="0" err="1" smtClean="0"/>
              <a:t>Wizz</a:t>
            </a:r>
            <a:r>
              <a:rPr lang="en-US" sz="2000" dirty="0" smtClean="0"/>
              <a:t> Air and etc. </a:t>
            </a:r>
          </a:p>
          <a:p>
            <a:r>
              <a:rPr lang="en-US" sz="2000" dirty="0" err="1" smtClean="0"/>
              <a:t>Skytrax</a:t>
            </a:r>
            <a:r>
              <a:rPr lang="en-US" sz="2000" dirty="0" smtClean="0"/>
              <a:t> evaluated </a:t>
            </a:r>
            <a:r>
              <a:rPr lang="en-US" sz="2000" dirty="0" err="1" smtClean="0"/>
              <a:t>Ryanair</a:t>
            </a:r>
            <a:r>
              <a:rPr lang="en-US" sz="2000" dirty="0" smtClean="0"/>
              <a:t> with rating of 2 (from 1 to 5 based on customer satisfaction) making the company the worst among </a:t>
            </a:r>
            <a:r>
              <a:rPr lang="en-US" sz="2000" dirty="0" err="1" smtClean="0"/>
              <a:t>competitirs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r>
              <a:rPr lang="en-US" sz="2000" i="1" dirty="0" smtClean="0"/>
              <a:t>Dimension by number of routes operated</a:t>
            </a:r>
            <a:endParaRPr lang="en-US" sz="2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2" y="3299805"/>
            <a:ext cx="10318766" cy="35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analysis – Resources analysis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3" y="977331"/>
            <a:ext cx="9383129" cy="58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analysis – Stakeholders’ analysis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1" y="991744"/>
            <a:ext cx="9087906" cy="576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analysis – Competencies’ analysis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426282"/>
            <a:ext cx="10394414" cy="49550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Capital market stakeholders:</a:t>
            </a:r>
          </a:p>
          <a:p>
            <a:r>
              <a:rPr lang="en-US" sz="2000" dirty="0" smtClean="0"/>
              <a:t>Since 2006 </a:t>
            </a:r>
            <a:r>
              <a:rPr lang="en-US" sz="2000" dirty="0" err="1" smtClean="0"/>
              <a:t>Ryanair</a:t>
            </a:r>
            <a:r>
              <a:rPr lang="en-US" sz="2000" dirty="0" smtClean="0"/>
              <a:t> made an effort </a:t>
            </a:r>
            <a:r>
              <a:rPr lang="en-US" sz="2000" dirty="0"/>
              <a:t>take over the </a:t>
            </a:r>
            <a:r>
              <a:rPr lang="en-US" sz="2000" dirty="0" smtClean="0"/>
              <a:t>state-owned </a:t>
            </a:r>
            <a:r>
              <a:rPr lang="en-US" sz="2000" dirty="0" err="1" smtClean="0"/>
              <a:t>Aer</a:t>
            </a:r>
            <a:r>
              <a:rPr lang="en-US" sz="2000" dirty="0" smtClean="0"/>
              <a:t> </a:t>
            </a:r>
            <a:r>
              <a:rPr lang="en-US" sz="2000" dirty="0"/>
              <a:t>Lingus airline. The strategy made totally sense</a:t>
            </a:r>
            <a:r>
              <a:rPr lang="en-US" sz="2000" dirty="0" smtClean="0"/>
              <a:t>, the </a:t>
            </a:r>
            <a:r>
              <a:rPr lang="en-US" sz="2000" dirty="0"/>
              <a:t>merger will allow </a:t>
            </a:r>
            <a:r>
              <a:rPr lang="en-US" sz="2000" dirty="0" err="1" smtClean="0"/>
              <a:t>Ryanair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increase its market share significantly: 80% of all flights between Ireland </a:t>
            </a:r>
            <a:r>
              <a:rPr lang="en-US" sz="2000" dirty="0" smtClean="0"/>
              <a:t>and other </a:t>
            </a:r>
            <a:r>
              <a:rPr lang="en-US" sz="2000" dirty="0"/>
              <a:t>European countries will be operated by </a:t>
            </a:r>
            <a:r>
              <a:rPr lang="en-US" sz="2000" dirty="0" err="1"/>
              <a:t>Ryanair</a:t>
            </a:r>
            <a:r>
              <a:rPr lang="en-US" sz="2000" dirty="0"/>
              <a:t> in the future. Besides, </a:t>
            </a:r>
            <a:r>
              <a:rPr lang="en-US" sz="2000" dirty="0" smtClean="0"/>
              <a:t>it should </a:t>
            </a:r>
            <a:r>
              <a:rPr lang="en-US" sz="2000" dirty="0"/>
              <a:t>help </a:t>
            </a:r>
            <a:r>
              <a:rPr lang="en-US" sz="2000" dirty="0" err="1"/>
              <a:t>Ryanair</a:t>
            </a:r>
            <a:r>
              <a:rPr lang="en-US" sz="2000" dirty="0"/>
              <a:t> to focus on long-haul flights that correspond with </a:t>
            </a:r>
            <a:r>
              <a:rPr lang="en-US" sz="2000" dirty="0" smtClean="0"/>
              <a:t>its prospective </a:t>
            </a:r>
            <a:r>
              <a:rPr lang="en-US" sz="2000" dirty="0"/>
              <a:t>strategy plans</a:t>
            </a:r>
            <a:r>
              <a:rPr lang="en-US" sz="2000" dirty="0" smtClean="0"/>
              <a:t>. Until 2012 three bids were unsuccessful, as European </a:t>
            </a:r>
            <a:r>
              <a:rPr lang="en-US" sz="2000" dirty="0" err="1" smtClean="0"/>
              <a:t>Comission</a:t>
            </a:r>
            <a:r>
              <a:rPr lang="en-US" sz="2000" dirty="0" smtClean="0"/>
              <a:t> and </a:t>
            </a:r>
            <a:r>
              <a:rPr lang="en-US" sz="2000" dirty="0" err="1" smtClean="0"/>
              <a:t>Aer</a:t>
            </a:r>
            <a:r>
              <a:rPr lang="en-US" sz="2000" dirty="0" smtClean="0"/>
              <a:t> Lingus rejected it in order avoid </a:t>
            </a:r>
            <a:r>
              <a:rPr lang="en-US" sz="2000" dirty="0" err="1" smtClean="0"/>
              <a:t>Ryanair’s</a:t>
            </a:r>
            <a:r>
              <a:rPr lang="en-US" sz="2000" dirty="0" smtClean="0"/>
              <a:t> monopoly in European market of airlines. </a:t>
            </a:r>
          </a:p>
          <a:p>
            <a:pPr marL="0" indent="0">
              <a:buNone/>
            </a:pPr>
            <a:r>
              <a:rPr lang="en-US" sz="2000" b="1" dirty="0" smtClean="0"/>
              <a:t>Product market stakeholders:</a:t>
            </a:r>
          </a:p>
          <a:p>
            <a:r>
              <a:rPr lang="en-US" sz="2000" dirty="0" smtClean="0"/>
              <a:t>British Airline Pilot Association (BALPA) challenge </a:t>
            </a:r>
            <a:r>
              <a:rPr lang="en-US" sz="2000" dirty="0" err="1" smtClean="0"/>
              <a:t>Ryanair’s</a:t>
            </a:r>
            <a:r>
              <a:rPr lang="en-US" sz="2000" dirty="0" smtClean="0"/>
              <a:t> business culture and don’t except poor working conditions.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6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analysis – Leadership analysis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13" y="1971120"/>
            <a:ext cx="3004042" cy="25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24205" y="1442407"/>
            <a:ext cx="5482952" cy="5112568"/>
          </a:xfrm>
        </p:spPr>
        <p:txBody>
          <a:bodyPr>
            <a:normAutofit/>
          </a:bodyPr>
          <a:lstStyle/>
          <a:p>
            <a:r>
              <a:rPr lang="en-US" sz="2000" dirty="0"/>
              <a:t>Michael O’Leary is an extraordinary figure and key personality in </a:t>
            </a:r>
            <a:r>
              <a:rPr lang="en-US" sz="2000" dirty="0" err="1" smtClean="0"/>
              <a:t>Ryanair’s</a:t>
            </a:r>
            <a:r>
              <a:rPr lang="en-US" sz="2000" dirty="0"/>
              <a:t> </a:t>
            </a:r>
            <a:r>
              <a:rPr lang="en-US" sz="2000" dirty="0" smtClean="0"/>
              <a:t>management.</a:t>
            </a:r>
          </a:p>
          <a:p>
            <a:r>
              <a:rPr lang="en-US" sz="2000" dirty="0"/>
              <a:t>Strong Leadership </a:t>
            </a:r>
            <a:r>
              <a:rPr lang="en-US" sz="2000" dirty="0" smtClean="0"/>
              <a:t>style;</a:t>
            </a:r>
          </a:p>
          <a:p>
            <a:r>
              <a:rPr lang="en-US" sz="2000" dirty="0" smtClean="0"/>
              <a:t>Innovation abilities;</a:t>
            </a:r>
          </a:p>
          <a:p>
            <a:r>
              <a:rPr lang="en-US" sz="2000" dirty="0"/>
              <a:t>Maintaining Core Competencies and effective Organizational </a:t>
            </a:r>
            <a:r>
              <a:rPr lang="en-US" sz="2000" dirty="0" smtClean="0"/>
              <a:t>Culture;</a:t>
            </a:r>
          </a:p>
          <a:p>
            <a:r>
              <a:rPr lang="en-US" sz="2000" dirty="0" smtClean="0"/>
              <a:t>Skillful promoter; </a:t>
            </a:r>
          </a:p>
          <a:p>
            <a:r>
              <a:rPr lang="en-US" sz="2000" dirty="0"/>
              <a:t>Developing Human and Social Capital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44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analysis – SWOT analysis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36" y="1200149"/>
            <a:ext cx="7847004" cy="548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different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focuses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32511" y="1456190"/>
            <a:ext cx="10699845" cy="111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analyze and to define the company’s strategy, it is necessary </a:t>
            </a:r>
            <a:r>
              <a:rPr lang="en-US" b="1" dirty="0" smtClean="0"/>
              <a:t>what the company 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832511" y="3699696"/>
            <a:ext cx="10699845" cy="111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Once the nature of the company is clear, is it possible to understand </a:t>
            </a:r>
            <a:r>
              <a:rPr lang="en-US" b="1" dirty="0" smtClean="0"/>
              <a:t>what the company could be</a:t>
            </a:r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reccia in giù 1"/>
          <p:cNvSpPr/>
          <p:nvPr/>
        </p:nvSpPr>
        <p:spPr>
          <a:xfrm>
            <a:off x="4694830" y="2388358"/>
            <a:ext cx="846161" cy="57320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832478" y="3084130"/>
            <a:ext cx="4570864" cy="61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OUTPUT</a:t>
            </a:r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Freccia in giù 15"/>
          <p:cNvSpPr/>
          <p:nvPr/>
        </p:nvSpPr>
        <p:spPr>
          <a:xfrm>
            <a:off x="2832478" y="4816746"/>
            <a:ext cx="846161" cy="57320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900750" y="5626013"/>
            <a:ext cx="4570864" cy="61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RESOURCES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325168" y="5635419"/>
            <a:ext cx="4570864" cy="61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COMPETENCIES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" name="Freccia in giù 18"/>
          <p:cNvSpPr/>
          <p:nvPr/>
        </p:nvSpPr>
        <p:spPr>
          <a:xfrm>
            <a:off x="8187519" y="4821360"/>
            <a:ext cx="846161" cy="57320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6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0353" y="155909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ASSIGNMENT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Assigment</a:t>
            </a:r>
            <a:r>
              <a:rPr lang="en-US" b="1" dirty="0" smtClean="0">
                <a:solidFill>
                  <a:srgbClr val="FF0000"/>
                </a:solidFill>
              </a:rPr>
              <a:t>: what you gave to do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426282"/>
            <a:ext cx="10394414" cy="495504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Group of 3-4 students</a:t>
            </a:r>
          </a:p>
          <a:p>
            <a:r>
              <a:rPr lang="it-IT" sz="2000" dirty="0" smtClean="0"/>
              <a:t>Choose a company</a:t>
            </a:r>
          </a:p>
          <a:p>
            <a:r>
              <a:rPr lang="it-IT" sz="2000" dirty="0" smtClean="0"/>
              <a:t>For the company you choose you have to provide: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800" dirty="0" smtClean="0"/>
              <a:t>External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800" dirty="0" smtClean="0"/>
              <a:t>Internal analysis</a:t>
            </a:r>
          </a:p>
          <a:p>
            <a:r>
              <a:rPr lang="it-IT" sz="2000" dirty="0" smtClean="0"/>
              <a:t>Provide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A ppt presentation (6 December) about 20 minutes/group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A word description (individual – deadline 11 december) about 4/5 pages</a:t>
            </a:r>
          </a:p>
          <a:p>
            <a:r>
              <a:rPr lang="it-IT" sz="2000" dirty="0" smtClean="0"/>
              <a:t>Where to find information: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800" dirty="0" smtClean="0"/>
              <a:t>Description given by the teacher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800" dirty="0" smtClean="0"/>
              <a:t>Google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800" dirty="0" smtClean="0"/>
              <a:t>Publications (typically carried out by consultancy group)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14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5828" y="10072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Assigment</a:t>
            </a:r>
            <a:r>
              <a:rPr lang="en-US" b="1" dirty="0" smtClean="0">
                <a:solidFill>
                  <a:srgbClr val="FF0000"/>
                </a:solidFill>
              </a:rPr>
              <a:t>: list of companies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426282"/>
            <a:ext cx="10394414" cy="495504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Zara</a:t>
            </a:r>
          </a:p>
          <a:p>
            <a:r>
              <a:rPr lang="it-IT" sz="2000" dirty="0" smtClean="0"/>
              <a:t>Starbucks</a:t>
            </a:r>
          </a:p>
          <a:p>
            <a:r>
              <a:rPr lang="it-IT" sz="2000" dirty="0" smtClean="0"/>
              <a:t>Apple</a:t>
            </a:r>
          </a:p>
          <a:p>
            <a:r>
              <a:rPr lang="it-IT" sz="2000" dirty="0" smtClean="0"/>
              <a:t>Nestle</a:t>
            </a:r>
          </a:p>
          <a:p>
            <a:r>
              <a:rPr lang="it-IT" sz="2000" dirty="0" smtClean="0"/>
              <a:t>Dell</a:t>
            </a:r>
          </a:p>
          <a:p>
            <a:r>
              <a:rPr lang="it-IT" sz="2000" dirty="0" smtClean="0"/>
              <a:t>KFC</a:t>
            </a:r>
          </a:p>
          <a:p>
            <a:r>
              <a:rPr lang="it-IT" sz="2000" dirty="0" smtClean="0"/>
              <a:t>Google</a:t>
            </a:r>
          </a:p>
          <a:p>
            <a:r>
              <a:rPr lang="it-IT" sz="2000" dirty="0" smtClean="0"/>
              <a:t>Ikea</a:t>
            </a:r>
          </a:p>
          <a:p>
            <a:r>
              <a:rPr lang="it-IT" sz="2000" dirty="0" smtClean="0"/>
              <a:t>Walt Disney</a:t>
            </a:r>
          </a:p>
          <a:p>
            <a:r>
              <a:rPr lang="it-IT" sz="2000" dirty="0" smtClean="0"/>
              <a:t>Mc Donald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73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the company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(1/3)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53955" y="1578308"/>
            <a:ext cx="10699845" cy="105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 understand what the company is we should look at its output, and specifically at:</a:t>
            </a:r>
          </a:p>
          <a:p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93108" y="3461934"/>
            <a:ext cx="10699845" cy="2337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Goods and services provided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Needs the company wants to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Geographical areas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Competitors</a:t>
            </a:r>
            <a:r>
              <a:rPr lang="en-US" sz="2800" dirty="0" smtClean="0"/>
              <a:t> (direct, indirect, potential)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reccia in giù 1"/>
          <p:cNvSpPr/>
          <p:nvPr/>
        </p:nvSpPr>
        <p:spPr>
          <a:xfrm>
            <a:off x="5361865" y="2641487"/>
            <a:ext cx="752897" cy="58113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5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the company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(2/3)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53955" y="1578308"/>
            <a:ext cx="10699845" cy="105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Once competitors have been identified, we should look back at the company, analyzing how good the company is with respect to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85230" y="2489450"/>
            <a:ext cx="10699845" cy="5217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Ability to satisfy clients’ needs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5230" y="3147771"/>
            <a:ext cx="10699845" cy="521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Ability of being efficient (production of goods and services)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5230" y="3760591"/>
            <a:ext cx="10699845" cy="521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Bargaining power to clients and suppliers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85230" y="4373411"/>
            <a:ext cx="10699845" cy="914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Ability to maintain competitive advantages or ability to reduce disadvantages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685230" y="5441941"/>
            <a:ext cx="10699845" cy="127953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                      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BUT IT IS NOT ENOUGH!!!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8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the company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b="1" dirty="0" smtClean="0">
                <a:solidFill>
                  <a:srgbClr val="FF0000"/>
                </a:solidFill>
              </a:rPr>
              <a:t>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53955" y="1578308"/>
            <a:ext cx="10699845" cy="75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It is necessary to look also at: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85230" y="2489450"/>
            <a:ext cx="10699845" cy="5217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“brutality” of internal competition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5230" y="3147771"/>
            <a:ext cx="10699845" cy="521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Trend of the market demand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5230" y="3760591"/>
            <a:ext cx="10699845" cy="521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Power of suppliers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85230" y="4373412"/>
            <a:ext cx="10699845" cy="71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Barriers to new entrance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0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231" y="324663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the company </a:t>
            </a:r>
            <a:r>
              <a:rPr lang="it-IT" b="1" dirty="0" err="1" smtClean="0">
                <a:solidFill>
                  <a:srgbClr val="FF0000"/>
                </a:solidFill>
              </a:rPr>
              <a:t>could</a:t>
            </a:r>
            <a:r>
              <a:rPr lang="it-IT" b="1" dirty="0" smtClean="0">
                <a:solidFill>
                  <a:srgbClr val="FF0000"/>
                </a:solidFill>
              </a:rPr>
              <a:t> be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53955" y="1578308"/>
            <a:ext cx="10699845" cy="105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Basic idea: companies do not have a predetermined future, but they could to strike out and to find new routes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5231" y="2533917"/>
            <a:ext cx="10699845" cy="577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What are the core elements to understand what the company can be?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5230" y="3030329"/>
            <a:ext cx="10699845" cy="521717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Features of the top management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53953" y="3648763"/>
            <a:ext cx="10699845" cy="52171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“Quality” of HR and ability of the company to attract talents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685229" y="4283809"/>
            <a:ext cx="10699845" cy="52171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Role and relevance of R&amp;D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5229" y="4910549"/>
            <a:ext cx="10699845" cy="52171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Strength of the brand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685229" y="5537289"/>
            <a:ext cx="10699845" cy="52171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Attitude toward entering new geographical area(s)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85228" y="6199758"/>
            <a:ext cx="10699845" cy="52171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Financial solidity and company’s reputation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-246044" y="57561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http://brandfinance.com/press-releases/lego-overtakes-ferrari-as-the-worlds-most-powerful-brand/?utm_source=blog_post&amp;utm_medium=blog_post&amp;utm_campaign=scuola-innovazione-lego</a:t>
            </a:r>
          </a:p>
        </p:txBody>
      </p:sp>
    </p:spTree>
    <p:extLst>
      <p:ext uri="{BB962C8B-B14F-4D97-AF65-F5344CB8AC3E}">
        <p14:creationId xmlns:p14="http://schemas.microsoft.com/office/powerpoint/2010/main" val="18107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build="p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2467</Words>
  <Application>Microsoft Office PowerPoint</Application>
  <PresentationFormat>Widescreen</PresentationFormat>
  <Paragraphs>586</Paragraphs>
  <Slides>52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Wingdings</vt:lpstr>
      <vt:lpstr>Tema di Office</vt:lpstr>
      <vt:lpstr>Management Principles and Human Resources</vt:lpstr>
      <vt:lpstr>Agenda</vt:lpstr>
      <vt:lpstr>INTRODUCTION</vt:lpstr>
      <vt:lpstr>From Financial Accounting….</vt:lpstr>
      <vt:lpstr>Two different focuses</vt:lpstr>
      <vt:lpstr>What the company is (1/3)</vt:lpstr>
      <vt:lpstr>What the company is (2/3)</vt:lpstr>
      <vt:lpstr>What the company is (3/3)</vt:lpstr>
      <vt:lpstr>What the company could be </vt:lpstr>
      <vt:lpstr>THE BUSINESS MODEL</vt:lpstr>
      <vt:lpstr>PowerPoint Presentation</vt:lpstr>
      <vt:lpstr>The Business Model</vt:lpstr>
      <vt:lpstr>The output portfolio</vt:lpstr>
      <vt:lpstr>The «optimal» output portfolio: BCG Matrix</vt:lpstr>
      <vt:lpstr>The «optimal» output portfolio: BCG Matrix</vt:lpstr>
      <vt:lpstr>The BCG Matrix: Apple</vt:lpstr>
      <vt:lpstr>Strategy to go beyond the crise</vt:lpstr>
      <vt:lpstr>LEGO – a short introduction</vt:lpstr>
      <vt:lpstr>LEGO – the main problems</vt:lpstr>
      <vt:lpstr>LEGO – The main strategy changes (1/5)</vt:lpstr>
      <vt:lpstr>LEGO – The main strategy changes (2/5)</vt:lpstr>
      <vt:lpstr>LEGO – The main strategy changes (3/5)</vt:lpstr>
      <vt:lpstr>LEGO – The main strategy changes (4/5)</vt:lpstr>
      <vt:lpstr>LEGO – The main strategy changes (5/5)</vt:lpstr>
      <vt:lpstr>LEGO – Some recent data</vt:lpstr>
      <vt:lpstr>Strategy to be different – the food service market </vt:lpstr>
      <vt:lpstr>Strategy to be different – the food service market</vt:lpstr>
      <vt:lpstr>Strategy to be different – the story of three guys</vt:lpstr>
      <vt:lpstr>Strategy to be different – the story of three guys</vt:lpstr>
      <vt:lpstr>Strategy to be different – the story of three guys</vt:lpstr>
      <vt:lpstr>Strategy to be different – the story of three guys</vt:lpstr>
      <vt:lpstr>STRATEGY ANALYSIS</vt:lpstr>
      <vt:lpstr>Strategy Analysis (1/2)</vt:lpstr>
      <vt:lpstr>Strategy Analysis (2/2)</vt:lpstr>
      <vt:lpstr>THE CASE of RYANAIR</vt:lpstr>
      <vt:lpstr>Introduction</vt:lpstr>
      <vt:lpstr>Summary of Ryanair history</vt:lpstr>
      <vt:lpstr>Ryanair in pills</vt:lpstr>
      <vt:lpstr>External analysis – PESTLE (1/4)</vt:lpstr>
      <vt:lpstr>PowerPoint Presentation</vt:lpstr>
      <vt:lpstr>External analysis – PESTLE (3/4)</vt:lpstr>
      <vt:lpstr>PowerPoint Presentation</vt:lpstr>
      <vt:lpstr>External analysis – Porter’s 5 forces</vt:lpstr>
      <vt:lpstr>External analysis – Competitors’ analysis</vt:lpstr>
      <vt:lpstr>Internal analysis – Resources analysis</vt:lpstr>
      <vt:lpstr>Internal analysis – Stakeholders’ analysis</vt:lpstr>
      <vt:lpstr>Internal analysis – Competencies’ analysis</vt:lpstr>
      <vt:lpstr>Internal analysis – Leadership analysis</vt:lpstr>
      <vt:lpstr>Internal analysis – SWOT analysis</vt:lpstr>
      <vt:lpstr>ASSIGNMENT</vt:lpstr>
      <vt:lpstr>Assigment: what you gave to do</vt:lpstr>
      <vt:lpstr>Assigment: list of companies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</cp:lastModifiedBy>
  <cp:revision>410</cp:revision>
  <dcterms:created xsi:type="dcterms:W3CDTF">2016-01-08T15:46:19Z</dcterms:created>
  <dcterms:modified xsi:type="dcterms:W3CDTF">2017-11-23T07:59:57Z</dcterms:modified>
</cp:coreProperties>
</file>