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538" r:id="rId2"/>
    <p:sldId id="632" r:id="rId3"/>
    <p:sldId id="704" r:id="rId4"/>
    <p:sldId id="705" r:id="rId5"/>
    <p:sldId id="706" r:id="rId6"/>
    <p:sldId id="639" r:id="rId7"/>
    <p:sldId id="737" r:id="rId8"/>
    <p:sldId id="732" r:id="rId9"/>
    <p:sldId id="733" r:id="rId10"/>
    <p:sldId id="734" r:id="rId11"/>
    <p:sldId id="735" r:id="rId12"/>
    <p:sldId id="736" r:id="rId13"/>
    <p:sldId id="724" r:id="rId14"/>
    <p:sldId id="725" r:id="rId15"/>
    <p:sldId id="726" r:id="rId16"/>
    <p:sldId id="727" r:id="rId17"/>
    <p:sldId id="728" r:id="rId18"/>
    <p:sldId id="708" r:id="rId19"/>
    <p:sldId id="709" r:id="rId20"/>
    <p:sldId id="710" r:id="rId21"/>
    <p:sldId id="711" r:id="rId22"/>
    <p:sldId id="656" r:id="rId23"/>
    <p:sldId id="723" r:id="rId24"/>
    <p:sldId id="695" r:id="rId25"/>
    <p:sldId id="697" r:id="rId26"/>
    <p:sldId id="699" r:id="rId27"/>
    <p:sldId id="701" r:id="rId28"/>
    <p:sldId id="730" r:id="rId29"/>
    <p:sldId id="700" r:id="rId30"/>
    <p:sldId id="702" r:id="rId31"/>
    <p:sldId id="731" r:id="rId32"/>
    <p:sldId id="692" r:id="rId33"/>
    <p:sldId id="694" r:id="rId34"/>
    <p:sldId id="713" r:id="rId35"/>
    <p:sldId id="714" r:id="rId36"/>
    <p:sldId id="715" r:id="rId37"/>
    <p:sldId id="716" r:id="rId38"/>
    <p:sldId id="717" r:id="rId39"/>
    <p:sldId id="672" r:id="rId40"/>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6683" autoAdjust="0"/>
  </p:normalViewPr>
  <p:slideViewPr>
    <p:cSldViewPr>
      <p:cViewPr varScale="1">
        <p:scale>
          <a:sx n="70" d="100"/>
          <a:sy n="70" d="100"/>
        </p:scale>
        <p:origin x="-11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988"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Tree>
    <p:extLst>
      <p:ext uri="{BB962C8B-B14F-4D97-AF65-F5344CB8AC3E}">
        <p14:creationId xmlns:p14="http://schemas.microsoft.com/office/powerpoint/2010/main" xmlns="" val="1724526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90" y="0"/>
            <a:ext cx="2946400" cy="496888"/>
          </a:xfrm>
          <a:prstGeom prst="rect">
            <a:avLst/>
          </a:prstGeom>
        </p:spPr>
        <p:txBody>
          <a:bodyPr vert="horz" lIns="91424" tIns="45712" rIns="91424" bIns="45712" rtlCol="0"/>
          <a:lstStyle>
            <a:lvl1pPr algn="r" fontAlgn="auto">
              <a:spcBef>
                <a:spcPts val="0"/>
              </a:spcBef>
              <a:spcAft>
                <a:spcPts val="0"/>
              </a:spcAft>
              <a:defRPr sz="1200">
                <a:latin typeface="+mn-lt"/>
                <a:cs typeface="+mn-cs"/>
              </a:defRPr>
            </a:lvl1pPr>
          </a:lstStyle>
          <a:p>
            <a:pPr>
              <a:defRPr/>
            </a:pPr>
            <a:fld id="{D1FA9AEA-CFED-4A77-884F-166BFF6D6665}" type="datetimeFigureOut">
              <a:rPr lang="it-IT"/>
              <a:pPr>
                <a:defRPr/>
              </a:pPr>
              <a:t>26/02/2019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pPr lvl="0"/>
            <a:endParaRPr lang="it-IT" noProof="0"/>
          </a:p>
        </p:txBody>
      </p:sp>
      <p:sp>
        <p:nvSpPr>
          <p:cNvPr id="5" name="Segnaposto note 4"/>
          <p:cNvSpPr>
            <a:spLocks noGrp="1"/>
          </p:cNvSpPr>
          <p:nvPr>
            <p:ph type="body" sz="quarter" idx="3"/>
          </p:nvPr>
        </p:nvSpPr>
        <p:spPr>
          <a:xfrm>
            <a:off x="679452" y="4714877"/>
            <a:ext cx="5438775" cy="4467225"/>
          </a:xfrm>
          <a:prstGeom prst="rect">
            <a:avLst/>
          </a:prstGeom>
        </p:spPr>
        <p:txBody>
          <a:bodyPr vert="horz" lIns="91424" tIns="45712" rIns="91424" bIns="45712"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90" y="9428165"/>
            <a:ext cx="2946400" cy="496887"/>
          </a:xfrm>
          <a:prstGeom prst="rect">
            <a:avLst/>
          </a:prstGeom>
        </p:spPr>
        <p:txBody>
          <a:bodyPr vert="horz" lIns="91424" tIns="45712" rIns="91424" bIns="45712" rtlCol="0" anchor="b"/>
          <a:lstStyle>
            <a:lvl1pPr algn="r" fontAlgn="auto">
              <a:spcBef>
                <a:spcPts val="0"/>
              </a:spcBef>
              <a:spcAft>
                <a:spcPts val="0"/>
              </a:spcAft>
              <a:defRPr sz="1200">
                <a:latin typeface="+mn-lt"/>
                <a:cs typeface="+mn-cs"/>
              </a:defRPr>
            </a:lvl1pPr>
          </a:lstStyle>
          <a:p>
            <a:pPr>
              <a:defRPr/>
            </a:pPr>
            <a:fld id="{E8872C5F-52C9-4076-B790-827D891F6F33}" type="slidenum">
              <a:rPr lang="it-IT"/>
              <a:pPr>
                <a:defRPr/>
              </a:pPr>
              <a:t>‹N›</a:t>
            </a:fld>
            <a:endParaRPr lang="it-IT"/>
          </a:p>
        </p:txBody>
      </p:sp>
    </p:spTree>
    <p:extLst>
      <p:ext uri="{BB962C8B-B14F-4D97-AF65-F5344CB8AC3E}">
        <p14:creationId xmlns:p14="http://schemas.microsoft.com/office/powerpoint/2010/main" xmlns="" val="1450861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90" y="9428166"/>
            <a:ext cx="2946400" cy="496887"/>
          </a:xfrm>
          <a:prstGeom prst="rect">
            <a:avLst/>
          </a:prstGeom>
          <a:noFill/>
          <a:ln w="9525">
            <a:noFill/>
            <a:miter lim="800000"/>
            <a:headEnd/>
            <a:tailEnd/>
          </a:ln>
        </p:spPr>
        <p:txBody>
          <a:bodyPr lIns="91417" tIns="45708" rIns="91417" bIns="45708"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xmlns="" val="2013487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554435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2331501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582865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887913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4221994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149122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742276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323703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2500713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276867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188364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4259911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796328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6677852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604029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3380571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2447513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40347302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9501778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08309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2473724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8103800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0801190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0471802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3493544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0756036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1830029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843486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2654235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3587405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4230047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761295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4035969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403596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2302353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xmlns="" val="2506998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cs typeface="+mn-cs"/>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a:lvl1pPr>
          </a:lstStyle>
          <a:p>
            <a:pPr>
              <a:defRPr/>
            </a:pPr>
            <a:fld id="{2735378B-0179-4D23-A4C7-2370EF18E78F}" type="datetime1">
              <a:rPr lang="it-IT"/>
              <a:pPr>
                <a:defRPr/>
              </a:pPr>
              <a:t>26/02/2019</a:t>
            </a:fld>
            <a:endParaRPr lang="it-IT"/>
          </a:p>
        </p:txBody>
      </p:sp>
      <p:sp>
        <p:nvSpPr>
          <p:cNvPr id="7" name="Segnaposto piè di pagina 4"/>
          <p:cNvSpPr>
            <a:spLocks noGrp="1"/>
          </p:cNvSpPr>
          <p:nvPr>
            <p:ph type="ftr" sz="quarter" idx="11"/>
          </p:nvPr>
        </p:nvSpPr>
        <p:spPr/>
        <p:txBody>
          <a:bodyPr/>
          <a:lstStyle>
            <a:lvl1pPr>
              <a:defRPr/>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E1FA86DF-7963-4FCD-808A-F48AF6FAB11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C32BEE8-678D-4B00-B655-F4FD5C5ABF0D}" type="datetime1">
              <a:rPr lang="it-IT"/>
              <a:pPr>
                <a:defRPr/>
              </a:pPr>
              <a:t>26/02/2019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03BC98-D5B4-4CD4-A2F6-E770CE95C9F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7E52184-6559-4D92-B302-10D9B654813C}" type="datetime1">
              <a:rPr lang="it-IT"/>
              <a:pPr>
                <a:defRPr/>
              </a:pPr>
              <a:t>26/02/2019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87BC14-C8C7-4ACC-99F7-A8048A4AEEE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CE76EA1-CB64-4297-A9C5-37388E98C336}" type="datetime1">
              <a:rPr lang="it-IT"/>
              <a:pPr>
                <a:defRPr/>
              </a:pPr>
              <a:t>26/02/2019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614B5DF-AE46-42CF-853B-82A993C99F9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1289528-2A75-45E3-B3C1-682275C672D0}" type="datetime1">
              <a:rPr lang="it-IT"/>
              <a:pPr>
                <a:defRPr/>
              </a:pPr>
              <a:t>26/02/2019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A136DF6-1FFC-47AA-8424-DBFB987ACA7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4ECCCC11-CF40-4E95-B5CC-D1C61E2572CF}" type="datetime1">
              <a:rPr lang="it-IT"/>
              <a:pPr>
                <a:defRPr/>
              </a:pPr>
              <a:t>26/02/2019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5C6CE6-A32A-46F2-98A1-C3613620137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B536F072-6C15-4097-8248-4C11C3373CF8}" type="datetime1">
              <a:rPr lang="it-IT"/>
              <a:pPr>
                <a:defRPr/>
              </a:pPr>
              <a:t>26/02/2019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0CBCB41-F44B-4D98-A6FE-3AD62AB8A37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A79B492D-8741-4E73-9819-32757AA8B920}" type="datetime1">
              <a:rPr lang="it-IT"/>
              <a:pPr>
                <a:defRPr/>
              </a:pPr>
              <a:t>26/02/2019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0A3FE81-03BB-460C-B3F9-CFEF1745C6C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911B6C8-1633-4D41-B872-11D97E1B65ED}" type="datetime1">
              <a:rPr lang="it-IT"/>
              <a:pPr>
                <a:defRPr/>
              </a:pPr>
              <a:t>26/02/2019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DFDE3CA-E201-4BB0-B8FA-579ED4E0348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8BC85A3-36DE-4124-9D98-63D82A3D4711}" type="datetime1">
              <a:rPr lang="it-IT"/>
              <a:pPr>
                <a:defRPr/>
              </a:pPr>
              <a:t>26/02/2019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0A29631-661F-4168-A452-5BCAA25F320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1F55304-856B-4781-81B1-DE91368BED86}" type="datetime1">
              <a:rPr lang="it-IT"/>
              <a:pPr>
                <a:defRPr/>
              </a:pPr>
              <a:t>26/02/2019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A8AD399-10E4-4C4C-8033-07105175DA8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5435CD5-EC32-44DF-B675-0FCF84E7E4B9}" type="datetime1">
              <a:rPr lang="it-IT"/>
              <a:pPr>
                <a:defRPr/>
              </a:pPr>
              <a:t>26/02/2019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4E3E64-C7E9-49B6-9373-D87F39F5DCF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it-IT" sz="1400" dirty="0">
              <a:latin typeface="Calibri" pitchFamily="34" charset="0"/>
            </a:endParaRP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1484784"/>
            <a:ext cx="8568952" cy="353943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algn="ctr"/>
            <a:r>
              <a:rPr lang="it-IT" sz="4000" b="1" dirty="0" smtClean="0">
                <a:solidFill>
                  <a:srgbClr val="002060"/>
                </a:solidFill>
                <a:latin typeface="Arial" pitchFamily="34" charset="0"/>
                <a:cs typeface="Arial" pitchFamily="34" charset="0"/>
              </a:rPr>
              <a:t>LE FONTI DEL DIRITTO</a:t>
            </a:r>
          </a:p>
          <a:p>
            <a:pPr algn="ctr"/>
            <a:r>
              <a:rPr lang="it-IT" sz="4000" b="1" dirty="0" smtClean="0">
                <a:solidFill>
                  <a:srgbClr val="002060"/>
                </a:solidFill>
                <a:latin typeface="Arial" pitchFamily="34" charset="0"/>
                <a:cs typeface="Arial" pitchFamily="34" charset="0"/>
              </a:rPr>
              <a:t>DEL LAVORO</a:t>
            </a:r>
            <a:endParaRPr lang="it-IT" sz="4000" dirty="0" smtClean="0">
              <a:solidFill>
                <a:srgbClr val="002060"/>
              </a:solidFill>
              <a:latin typeface="Arial" pitchFamily="34" charset="0"/>
              <a:cs typeface="Arial" pitchFamily="34" charset="0"/>
            </a:endParaRPr>
          </a:p>
          <a:p>
            <a:pPr marL="177800" algn="ctr"/>
            <a:endParaRPr lang="it-IT" sz="40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26 febbraio 2019</a:t>
            </a: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Simone Carrà</a:t>
            </a:r>
          </a:p>
        </p:txBody>
      </p:sp>
      <p:sp>
        <p:nvSpPr>
          <p:cNvPr id="9"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t>© Riproduzione riservata</a:t>
            </a:r>
            <a:endParaRPr lang="it-IT" sz="1050" dirty="0"/>
          </a:p>
        </p:txBody>
      </p:sp>
      <p:pic>
        <p:nvPicPr>
          <p:cNvPr id="10"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pic>
        <p:nvPicPr>
          <p:cNvPr id="12"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10</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07504" y="1412776"/>
            <a:ext cx="3600400" cy="584775"/>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Norme di diritto primario</a:t>
            </a:r>
          </a:p>
          <a:p>
            <a:pPr algn="ctr"/>
            <a:r>
              <a:rPr lang="it-IT" sz="1400" dirty="0" smtClean="0">
                <a:solidFill>
                  <a:srgbClr val="002060"/>
                </a:solidFill>
                <a:latin typeface="Arial" pitchFamily="34" charset="0"/>
                <a:cs typeface="Arial" pitchFamily="34" charset="0"/>
              </a:rPr>
              <a:t>Contenute nei trattati</a:t>
            </a:r>
          </a:p>
        </p:txBody>
      </p:sp>
      <p:sp>
        <p:nvSpPr>
          <p:cNvPr id="16" name="Rettangolo 15"/>
          <p:cNvSpPr/>
          <p:nvPr/>
        </p:nvSpPr>
        <p:spPr>
          <a:xfrm>
            <a:off x="395536" y="1556792"/>
            <a:ext cx="208823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332656"/>
            <a:ext cx="552636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 DELL’UNIONE </a:t>
            </a:r>
            <a:r>
              <a:rPr lang="it-IT" b="1" cap="all" dirty="0" err="1" smtClean="0">
                <a:solidFill>
                  <a:srgbClr val="002060"/>
                </a:solidFill>
                <a:latin typeface="Arial" pitchFamily="34" charset="0"/>
                <a:cs typeface="Arial" pitchFamily="34" charset="0"/>
              </a:rPr>
              <a:t>europeA</a:t>
            </a: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20" name="Freccia in giù 19"/>
          <p:cNvSpPr/>
          <p:nvPr/>
        </p:nvSpPr>
        <p:spPr>
          <a:xfrm>
            <a:off x="6588224" y="2276872"/>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4788024" y="3284984"/>
            <a:ext cx="4104455" cy="3139321"/>
          </a:xfrm>
          <a:prstGeom prst="rect">
            <a:avLst/>
          </a:prstGeom>
          <a:noFill/>
        </p:spPr>
        <p:txBody>
          <a:bodyPr wrap="square" rtlCol="0">
            <a:spAutoFit/>
          </a:bodyPr>
          <a:lstStyle/>
          <a:p>
            <a:pPr algn="just"/>
            <a:r>
              <a:rPr lang="it-IT" b="1" dirty="0" smtClean="0">
                <a:solidFill>
                  <a:srgbClr val="002060"/>
                </a:solidFill>
              </a:rPr>
              <a:t>Regolamenti:</a:t>
            </a:r>
            <a:r>
              <a:rPr lang="it-IT" dirty="0" smtClean="0">
                <a:solidFill>
                  <a:srgbClr val="002060"/>
                </a:solidFill>
              </a:rPr>
              <a:t>obbligatori in tutti i loro elementi e direttamente applicabili;</a:t>
            </a:r>
          </a:p>
          <a:p>
            <a:pPr algn="just"/>
            <a:endParaRPr lang="it-IT" dirty="0" smtClean="0">
              <a:solidFill>
                <a:srgbClr val="002060"/>
              </a:solidFill>
            </a:endParaRPr>
          </a:p>
          <a:p>
            <a:r>
              <a:rPr lang="it-IT" b="1" dirty="0" smtClean="0">
                <a:solidFill>
                  <a:srgbClr val="002060"/>
                </a:solidFill>
              </a:rPr>
              <a:t>Direttive: </a:t>
            </a:r>
            <a:r>
              <a:rPr lang="it-IT" dirty="0" smtClean="0">
                <a:solidFill>
                  <a:srgbClr val="002060"/>
                </a:solidFill>
              </a:rPr>
              <a:t>obbligatorie relativamente agli obiettivi da raggiungere;</a:t>
            </a:r>
          </a:p>
          <a:p>
            <a:pPr algn="just"/>
            <a:endParaRPr lang="it-IT" dirty="0" smtClean="0">
              <a:solidFill>
                <a:srgbClr val="002060"/>
              </a:solidFill>
            </a:endParaRPr>
          </a:p>
          <a:p>
            <a:r>
              <a:rPr lang="it-IT" b="1" dirty="0" smtClean="0">
                <a:solidFill>
                  <a:srgbClr val="002060"/>
                </a:solidFill>
              </a:rPr>
              <a:t>Decisioni: </a:t>
            </a:r>
            <a:r>
              <a:rPr lang="it-IT" dirty="0" smtClean="0">
                <a:solidFill>
                  <a:srgbClr val="002060"/>
                </a:solidFill>
              </a:rPr>
              <a:t>obbligatorie per i destinatari designati;</a:t>
            </a:r>
          </a:p>
          <a:p>
            <a:pPr algn="just"/>
            <a:endParaRPr lang="it-IT" dirty="0" smtClean="0">
              <a:solidFill>
                <a:srgbClr val="002060"/>
              </a:solidFill>
            </a:endParaRPr>
          </a:p>
          <a:p>
            <a:r>
              <a:rPr lang="it-IT" b="1" dirty="0" smtClean="0">
                <a:solidFill>
                  <a:srgbClr val="002060"/>
                </a:solidFill>
              </a:rPr>
              <a:t>Raccomandazioni e pareri:</a:t>
            </a:r>
            <a:r>
              <a:rPr lang="it-IT" dirty="0" smtClean="0">
                <a:solidFill>
                  <a:srgbClr val="002060"/>
                </a:solidFill>
              </a:rPr>
              <a:t> non sono vincolanti.</a:t>
            </a:r>
          </a:p>
        </p:txBody>
      </p:sp>
      <p:sp>
        <p:nvSpPr>
          <p:cNvPr id="22" name="CasellaDiTesto 21"/>
          <p:cNvSpPr txBox="1"/>
          <p:nvPr/>
        </p:nvSpPr>
        <p:spPr>
          <a:xfrm>
            <a:off x="179512" y="3429000"/>
            <a:ext cx="3312369" cy="1200329"/>
          </a:xfrm>
          <a:prstGeom prst="rect">
            <a:avLst/>
          </a:prstGeom>
          <a:noFill/>
        </p:spPr>
        <p:txBody>
          <a:bodyPr wrap="square" rtlCol="0">
            <a:spAutoFit/>
          </a:bodyPr>
          <a:lstStyle/>
          <a:p>
            <a:pPr algn="just">
              <a:buFont typeface="Arial" pitchFamily="34" charset="0"/>
              <a:buChar char="•"/>
            </a:pPr>
            <a:r>
              <a:rPr lang="it-IT" dirty="0" smtClean="0">
                <a:solidFill>
                  <a:srgbClr val="002060"/>
                </a:solidFill>
              </a:rPr>
              <a:t> Trattato sull’Unione europea;</a:t>
            </a:r>
          </a:p>
          <a:p>
            <a:pPr algn="just"/>
            <a:endParaRPr lang="it-IT" dirty="0" smtClean="0">
              <a:solidFill>
                <a:srgbClr val="002060"/>
              </a:solidFill>
            </a:endParaRPr>
          </a:p>
          <a:p>
            <a:pPr algn="just">
              <a:buFont typeface="Arial" pitchFamily="34" charset="0"/>
              <a:buChar char="•"/>
            </a:pPr>
            <a:r>
              <a:rPr lang="it-IT" dirty="0" smtClean="0">
                <a:solidFill>
                  <a:srgbClr val="002060"/>
                </a:solidFill>
              </a:rPr>
              <a:t> Trattato sul funzionamento dell’Unione europea.</a:t>
            </a:r>
          </a:p>
        </p:txBody>
      </p:sp>
      <p:sp>
        <p:nvSpPr>
          <p:cNvPr id="23" name="CasellaDiTesto 22"/>
          <p:cNvSpPr txBox="1"/>
          <p:nvPr/>
        </p:nvSpPr>
        <p:spPr>
          <a:xfrm>
            <a:off x="5004048" y="1412776"/>
            <a:ext cx="3527632" cy="861774"/>
          </a:xfrm>
          <a:prstGeom prst="rect">
            <a:avLst/>
          </a:prstGeom>
          <a:noFill/>
        </p:spPr>
        <p:txBody>
          <a:bodyPr wrap="square" rtlCol="0">
            <a:spAutoFit/>
          </a:bodyPr>
          <a:lstStyle/>
          <a:p>
            <a:pPr algn="ctr"/>
            <a:r>
              <a:rPr lang="it-IT" b="1" cap="all" dirty="0" smtClean="0">
                <a:solidFill>
                  <a:srgbClr val="002060"/>
                </a:solidFill>
                <a:latin typeface="Arial" pitchFamily="34" charset="0"/>
                <a:cs typeface="Arial" pitchFamily="34" charset="0"/>
              </a:rPr>
              <a:t>NORME </a:t>
            </a:r>
            <a:r>
              <a:rPr lang="it-IT" b="1" cap="all" dirty="0" err="1" smtClean="0">
                <a:solidFill>
                  <a:srgbClr val="002060"/>
                </a:solidFill>
                <a:latin typeface="Arial" pitchFamily="34" charset="0"/>
                <a:cs typeface="Arial" pitchFamily="34" charset="0"/>
              </a:rPr>
              <a:t>DI</a:t>
            </a:r>
            <a:r>
              <a:rPr lang="it-IT" b="1" cap="all" dirty="0" smtClean="0">
                <a:solidFill>
                  <a:srgbClr val="002060"/>
                </a:solidFill>
                <a:latin typeface="Arial" pitchFamily="34" charset="0"/>
                <a:cs typeface="Arial" pitchFamily="34" charset="0"/>
              </a:rPr>
              <a:t> DIRITTO DERIVATO</a:t>
            </a:r>
            <a:r>
              <a:rPr lang="it-IT" dirty="0" smtClean="0"/>
              <a:t> </a:t>
            </a:r>
            <a:r>
              <a:rPr lang="it-IT" sz="1400" dirty="0" smtClean="0">
                <a:solidFill>
                  <a:srgbClr val="002060"/>
                </a:solidFill>
                <a:latin typeface="Arial" pitchFamily="34" charset="0"/>
                <a:cs typeface="Arial" pitchFamily="34" charset="0"/>
              </a:rPr>
              <a:t>atti unilaterali e dagli atti convenzionali </a:t>
            </a:r>
          </a:p>
          <a:p>
            <a:endParaRPr lang="it-IT" b="1" cap="all" dirty="0" smtClean="0">
              <a:solidFill>
                <a:srgbClr val="002060"/>
              </a:solidFill>
              <a:latin typeface="Arial" pitchFamily="34" charset="0"/>
              <a:cs typeface="Arial" pitchFamily="34" charset="0"/>
            </a:endParaRPr>
          </a:p>
        </p:txBody>
      </p:sp>
      <p:sp>
        <p:nvSpPr>
          <p:cNvPr id="24" name="Freccia in giù 23"/>
          <p:cNvSpPr/>
          <p:nvPr/>
        </p:nvSpPr>
        <p:spPr>
          <a:xfrm>
            <a:off x="1547664" y="2204864"/>
            <a:ext cx="4846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11</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1835696" y="620688"/>
            <a:ext cx="5958408" cy="1477328"/>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 europeo:</a:t>
            </a:r>
          </a:p>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Le sentenze della corte di giustizia</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20" name="Freccia in giù 19"/>
          <p:cNvSpPr/>
          <p:nvPr/>
        </p:nvSpPr>
        <p:spPr>
          <a:xfrm>
            <a:off x="4211960" y="3068960"/>
            <a:ext cx="72008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395536" y="1700809"/>
            <a:ext cx="8280921" cy="1477328"/>
          </a:xfrm>
          <a:prstGeom prst="rect">
            <a:avLst/>
          </a:prstGeom>
          <a:noFill/>
        </p:spPr>
        <p:txBody>
          <a:bodyPr wrap="square" rtlCol="0">
            <a:spAutoFit/>
          </a:bodyPr>
          <a:lstStyle/>
          <a:p>
            <a:endParaRPr lang="it-IT" dirty="0" smtClean="0">
              <a:solidFill>
                <a:schemeClr val="tx2">
                  <a:lumMod val="75000"/>
                </a:schemeClr>
              </a:solidFill>
            </a:endParaRPr>
          </a:p>
          <a:p>
            <a:endParaRPr lang="it-IT" dirty="0" smtClean="0">
              <a:solidFill>
                <a:schemeClr val="tx2">
                  <a:lumMod val="75000"/>
                </a:schemeClr>
              </a:solidFill>
            </a:endParaRPr>
          </a:p>
          <a:p>
            <a:r>
              <a:rPr lang="it-IT" dirty="0" smtClean="0">
                <a:solidFill>
                  <a:schemeClr val="tx2">
                    <a:lumMod val="75000"/>
                  </a:schemeClr>
                </a:solidFill>
              </a:rPr>
              <a:t>La </a:t>
            </a:r>
            <a:r>
              <a:rPr lang="it-IT" b="1" dirty="0" smtClean="0">
                <a:solidFill>
                  <a:schemeClr val="tx2">
                    <a:lumMod val="75000"/>
                  </a:schemeClr>
                </a:solidFill>
              </a:rPr>
              <a:t>Corte di giustizia dell'Unione europea </a:t>
            </a:r>
            <a:r>
              <a:rPr lang="it-IT" dirty="0" smtClean="0">
                <a:solidFill>
                  <a:schemeClr val="tx2">
                    <a:lumMod val="75000"/>
                  </a:schemeClr>
                </a:solidFill>
              </a:rPr>
              <a:t>è un'istituzione dell'Unione europea  e ha sede a Lussemburgo</a:t>
            </a:r>
          </a:p>
          <a:p>
            <a:endParaRPr lang="it-IT" dirty="0" smtClean="0"/>
          </a:p>
        </p:txBody>
      </p:sp>
      <p:sp>
        <p:nvSpPr>
          <p:cNvPr id="24" name="CasellaDiTesto 23"/>
          <p:cNvSpPr txBox="1"/>
          <p:nvPr/>
        </p:nvSpPr>
        <p:spPr>
          <a:xfrm>
            <a:off x="179512" y="4365104"/>
            <a:ext cx="8208913" cy="923330"/>
          </a:xfrm>
          <a:prstGeom prst="rect">
            <a:avLst/>
          </a:prstGeom>
          <a:noFill/>
        </p:spPr>
        <p:txBody>
          <a:bodyPr wrap="square" rtlCol="0">
            <a:spAutoFit/>
          </a:bodyPr>
          <a:lstStyle/>
          <a:p>
            <a:pPr algn="ctr"/>
            <a:r>
              <a:rPr lang="it-IT" dirty="0" smtClean="0">
                <a:solidFill>
                  <a:schemeClr val="tx2">
                    <a:lumMod val="75000"/>
                  </a:schemeClr>
                </a:solidFill>
              </a:rPr>
              <a:t>ha il compito di garantire l'osservanza del diritto nell'interpretazione e nell'applicazione del diritto dell’Unione europea</a:t>
            </a: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692696"/>
            <a:ext cx="8208912" cy="4801314"/>
          </a:xfrm>
          <a:prstGeom prst="rect">
            <a:avLst/>
          </a:prstGeom>
        </p:spPr>
        <p:txBody>
          <a:bodyPr wrap="square">
            <a:spAutoFit/>
          </a:bodyPr>
          <a:lstStyle/>
          <a:p>
            <a:pPr algn="ctr"/>
            <a:endParaRPr lang="it-IT" b="1" dirty="0" smtClean="0">
              <a:solidFill>
                <a:schemeClr val="tx2">
                  <a:lumMod val="75000"/>
                </a:schemeClr>
              </a:solidFill>
            </a:endParaRPr>
          </a:p>
          <a:p>
            <a:pPr algn="ctr"/>
            <a:r>
              <a:rPr lang="it-IT" b="1" dirty="0" smtClean="0">
                <a:solidFill>
                  <a:schemeClr val="tx2">
                    <a:lumMod val="75000"/>
                  </a:schemeClr>
                </a:solidFill>
              </a:rPr>
              <a:t>LE SENTENZE DELLA CORTE </a:t>
            </a:r>
            <a:r>
              <a:rPr lang="it-IT" b="1" dirty="0" err="1" smtClean="0">
                <a:solidFill>
                  <a:schemeClr val="tx2">
                    <a:lumMod val="75000"/>
                  </a:schemeClr>
                </a:solidFill>
              </a:rPr>
              <a:t>DI</a:t>
            </a:r>
            <a:r>
              <a:rPr lang="it-IT" b="1" dirty="0" smtClean="0">
                <a:solidFill>
                  <a:schemeClr val="tx2">
                    <a:lumMod val="75000"/>
                  </a:schemeClr>
                </a:solidFill>
              </a:rPr>
              <a:t> GIUSTIZIA</a:t>
            </a:r>
          </a:p>
          <a:p>
            <a:pPr algn="just"/>
            <a:endParaRPr lang="it-IT" dirty="0" smtClean="0">
              <a:solidFill>
                <a:schemeClr val="tx2">
                  <a:lumMod val="75000"/>
                </a:schemeClr>
              </a:solidFill>
            </a:endParaRPr>
          </a:p>
          <a:p>
            <a:pPr algn="just"/>
            <a:r>
              <a:rPr lang="it-IT" dirty="0" smtClean="0">
                <a:solidFill>
                  <a:schemeClr val="tx2">
                    <a:lumMod val="75000"/>
                  </a:schemeClr>
                </a:solidFill>
              </a:rPr>
              <a:t>Come può essere adita?</a:t>
            </a:r>
          </a:p>
          <a:p>
            <a:pPr algn="just"/>
            <a:endParaRPr lang="it-IT" dirty="0" smtClean="0">
              <a:solidFill>
                <a:schemeClr val="tx2">
                  <a:lumMod val="75000"/>
                </a:schemeClr>
              </a:solidFill>
            </a:endParaRPr>
          </a:p>
          <a:p>
            <a:pPr algn="just">
              <a:buFont typeface="Wingdings" pitchFamily="2" charset="2"/>
              <a:buChar char="Ø"/>
            </a:pPr>
            <a:r>
              <a:rPr lang="it-IT" b="1" dirty="0" smtClean="0"/>
              <a:t> </a:t>
            </a:r>
            <a:r>
              <a:rPr lang="it-IT" b="1" dirty="0" smtClean="0">
                <a:solidFill>
                  <a:schemeClr val="accent1">
                    <a:lumMod val="50000"/>
                  </a:schemeClr>
                </a:solidFill>
              </a:rPr>
              <a:t>Ricorso diretto o per annullamento: </a:t>
            </a:r>
            <a:r>
              <a:rPr lang="it-IT" dirty="0" smtClean="0">
                <a:solidFill>
                  <a:schemeClr val="tx2">
                    <a:lumMod val="75000"/>
                  </a:schemeClr>
                </a:solidFill>
              </a:rPr>
              <a:t>È l’azione intrapresa dalla Commissione o dalle altre Istituzioni comunitarie contro uno Stato o una Istituzione comunitaria, quando un atto del diritto comunitario comporti una violazione delle norme dei Trattati. In alcuni casi può essere intrapresa</a:t>
            </a:r>
          </a:p>
          <a:p>
            <a:pPr algn="just"/>
            <a:r>
              <a:rPr lang="it-IT" dirty="0" smtClean="0">
                <a:solidFill>
                  <a:schemeClr val="tx2">
                    <a:lumMod val="75000"/>
                  </a:schemeClr>
                </a:solidFill>
              </a:rPr>
              <a:t>da soggetti privati.</a:t>
            </a:r>
          </a:p>
          <a:p>
            <a:pPr algn="just"/>
            <a:endParaRPr lang="it-IT" dirty="0" smtClean="0">
              <a:solidFill>
                <a:schemeClr val="tx2">
                  <a:lumMod val="75000"/>
                </a:schemeClr>
              </a:solidFill>
            </a:endParaRPr>
          </a:p>
          <a:p>
            <a:pPr algn="just">
              <a:buFont typeface="Wingdings" pitchFamily="2" charset="2"/>
              <a:buChar char="Ø"/>
            </a:pPr>
            <a:r>
              <a:rPr lang="it-IT" b="1" dirty="0" smtClean="0">
                <a:solidFill>
                  <a:schemeClr val="accent1">
                    <a:lumMod val="50000"/>
                  </a:schemeClr>
                </a:solidFill>
              </a:rPr>
              <a:t>Ricorso in via pregiudiziale: </a:t>
            </a:r>
            <a:r>
              <a:rPr lang="it-IT" dirty="0" smtClean="0">
                <a:solidFill>
                  <a:schemeClr val="accent1">
                    <a:lumMod val="50000"/>
                  </a:schemeClr>
                </a:solidFill>
              </a:rPr>
              <a:t>E’ il ricorso dei giudici nazionali quando necessitino di una interpretazione sul diritto comunitario ai fini della decisione di una controversia. La sentenza vincola solo il giudice rimettente.</a:t>
            </a:r>
          </a:p>
          <a:p>
            <a:pPr algn="just">
              <a:buFont typeface="Wingdings" pitchFamily="2" charset="2"/>
              <a:buChar char="Ø"/>
            </a:pPr>
            <a:endParaRPr lang="it-IT" dirty="0" smtClean="0">
              <a:solidFill>
                <a:schemeClr val="accent1">
                  <a:lumMod val="50000"/>
                </a:schemeClr>
              </a:solidFill>
            </a:endParaRPr>
          </a:p>
          <a:p>
            <a:pPr algn="just">
              <a:buFont typeface="Wingdings" pitchFamily="2" charset="2"/>
              <a:buChar char="Ø"/>
            </a:pPr>
            <a:endParaRPr lang="it-IT" dirty="0" smtClean="0">
              <a:solidFill>
                <a:schemeClr val="accent1">
                  <a:lumMod val="50000"/>
                </a:schemeClr>
              </a:solidFill>
            </a:endParaRPr>
          </a:p>
          <a:p>
            <a:pPr algn="just"/>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411760" y="476672"/>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La costituzione</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340768"/>
            <a:ext cx="8208912" cy="4801314"/>
          </a:xfrm>
          <a:prstGeom prst="rect">
            <a:avLst/>
          </a:prstGeom>
        </p:spPr>
        <p:txBody>
          <a:bodyPr wrap="square">
            <a:spAutoFit/>
          </a:bodyPr>
          <a:lstStyle/>
          <a:p>
            <a:r>
              <a:rPr lang="it-IT" dirty="0" smtClean="0">
                <a:solidFill>
                  <a:srgbClr val="002060"/>
                </a:solidFill>
                <a:cs typeface="Arial" pitchFamily="34" charset="0"/>
              </a:rPr>
              <a:t>    </a:t>
            </a:r>
            <a:r>
              <a:rPr lang="it-IT" b="1" u="sng" dirty="0" smtClean="0">
                <a:solidFill>
                  <a:srgbClr val="002060"/>
                </a:solidFill>
                <a:cs typeface="Arial" pitchFamily="34" charset="0"/>
              </a:rPr>
              <a:t>Costituzione e riparto di competenze Stato-Regioni ex art. 117 Cost.</a:t>
            </a:r>
          </a:p>
          <a:p>
            <a:endParaRPr lang="it-IT" b="1" u="sng" dirty="0" smtClean="0">
              <a:solidFill>
                <a:srgbClr val="002060"/>
              </a:solidFill>
              <a:cs typeface="Arial" pitchFamily="34" charset="0"/>
            </a:endParaRPr>
          </a:p>
          <a:p>
            <a:r>
              <a:rPr lang="it-IT" dirty="0" smtClean="0">
                <a:solidFill>
                  <a:srgbClr val="002060"/>
                </a:solidFill>
                <a:cs typeface="Arial" pitchFamily="34" charset="0"/>
              </a:rPr>
              <a:t>Materie di competenza esclusiva dello Stato in materia di:</a:t>
            </a:r>
          </a:p>
          <a:p>
            <a:pPr marL="342900" indent="-342900">
              <a:buAutoNum type="alphaLcParenR"/>
            </a:pPr>
            <a:r>
              <a:rPr lang="it-IT" dirty="0" smtClean="0">
                <a:solidFill>
                  <a:srgbClr val="002060"/>
                </a:solidFill>
                <a:cs typeface="Arial" pitchFamily="34" charset="0"/>
              </a:rPr>
              <a:t>Ordinamento civile e penale</a:t>
            </a:r>
          </a:p>
          <a:p>
            <a:pPr marL="342900" indent="-342900">
              <a:buAutoNum type="alphaLcParenR"/>
            </a:pPr>
            <a:r>
              <a:rPr lang="it-IT" dirty="0" smtClean="0">
                <a:solidFill>
                  <a:srgbClr val="002060"/>
                </a:solidFill>
                <a:cs typeface="Arial" pitchFamily="34" charset="0"/>
              </a:rPr>
              <a:t>Previdenza sociale</a:t>
            </a:r>
          </a:p>
          <a:p>
            <a:pPr marL="342900" indent="-342900"/>
            <a:endParaRPr lang="it-IT" dirty="0" smtClean="0">
              <a:solidFill>
                <a:srgbClr val="002060"/>
              </a:solidFill>
              <a:cs typeface="Arial" pitchFamily="34" charset="0"/>
            </a:endParaRPr>
          </a:p>
          <a:p>
            <a:pPr marL="342900" indent="-342900"/>
            <a:r>
              <a:rPr lang="it-IT" dirty="0" smtClean="0">
                <a:solidFill>
                  <a:srgbClr val="002060"/>
                </a:solidFill>
                <a:cs typeface="Arial" pitchFamily="34" charset="0"/>
              </a:rPr>
              <a:t>Materie di competenza concorrente Stato-Regioni:</a:t>
            </a:r>
          </a:p>
          <a:p>
            <a:pPr marL="342900" indent="-342900">
              <a:buAutoNum type="alphaLcParenR"/>
            </a:pPr>
            <a:r>
              <a:rPr lang="it-IT" dirty="0" smtClean="0">
                <a:solidFill>
                  <a:srgbClr val="002060"/>
                </a:solidFill>
                <a:cs typeface="Arial" pitchFamily="34" charset="0"/>
              </a:rPr>
              <a:t>Tutela e sicurezza del lavoro</a:t>
            </a:r>
          </a:p>
          <a:p>
            <a:pPr marL="342900" indent="-342900">
              <a:buAutoNum type="alphaLcParenR"/>
            </a:pPr>
            <a:r>
              <a:rPr lang="it-IT" dirty="0" smtClean="0">
                <a:solidFill>
                  <a:srgbClr val="002060"/>
                </a:solidFill>
                <a:cs typeface="Arial" pitchFamily="34" charset="0"/>
              </a:rPr>
              <a:t>Previdenza complementare e integrativa</a:t>
            </a:r>
          </a:p>
          <a:p>
            <a:pPr marL="342900" indent="-342900">
              <a:buAutoNum type="alphaLcParenR"/>
            </a:pPr>
            <a:endParaRPr lang="it-IT" dirty="0" smtClean="0">
              <a:solidFill>
                <a:srgbClr val="002060"/>
              </a:solidFill>
              <a:cs typeface="Arial" pitchFamily="34" charset="0"/>
            </a:endParaRPr>
          </a:p>
          <a:p>
            <a:pPr marL="342900" indent="-342900"/>
            <a:r>
              <a:rPr lang="it-IT" dirty="0" smtClean="0">
                <a:solidFill>
                  <a:srgbClr val="002060"/>
                </a:solidFill>
                <a:cs typeface="Arial" pitchFamily="34" charset="0"/>
              </a:rPr>
              <a:t>Materie di competenza esclusiva delle Regioni:</a:t>
            </a:r>
          </a:p>
          <a:p>
            <a:pPr marL="342900" indent="-342900"/>
            <a:r>
              <a:rPr lang="it-IT" dirty="0" smtClean="0">
                <a:solidFill>
                  <a:srgbClr val="002060"/>
                </a:solidFill>
                <a:cs typeface="Arial" pitchFamily="34" charset="0"/>
              </a:rPr>
              <a:t>tutte le materie non espressamente riservate alla legislazione dello Stato</a:t>
            </a:r>
          </a:p>
          <a:p>
            <a:pPr marL="342900" indent="-342900"/>
            <a:endParaRPr lang="it-IT" dirty="0" smtClean="0">
              <a:solidFill>
                <a:srgbClr val="002060"/>
              </a:solidFill>
              <a:cs typeface="Arial" pitchFamily="34" charset="0"/>
            </a:endParaRPr>
          </a:p>
          <a:p>
            <a:pPr marL="342900" indent="-342900" algn="ctr"/>
            <a:r>
              <a:rPr lang="it-IT" b="1" dirty="0" smtClean="0">
                <a:solidFill>
                  <a:srgbClr val="002060"/>
                </a:solidFill>
                <a:cs typeface="Arial" pitchFamily="34" charset="0"/>
              </a:rPr>
              <a:t>    NOTA BENE</a:t>
            </a:r>
          </a:p>
          <a:p>
            <a:pPr marL="342900" indent="-342900" algn="ctr"/>
            <a:r>
              <a:rPr lang="it-IT" dirty="0" smtClean="0">
                <a:solidFill>
                  <a:srgbClr val="002060"/>
                </a:solidFill>
                <a:cs typeface="Arial" pitchFamily="34" charset="0"/>
              </a:rPr>
              <a:t>Nelle materie a competenza concorrente la potestà legislativa spetta alle</a:t>
            </a:r>
          </a:p>
          <a:p>
            <a:pPr marL="342900" indent="-342900" algn="ctr"/>
            <a:r>
              <a:rPr lang="it-IT" dirty="0" smtClean="0">
                <a:solidFill>
                  <a:srgbClr val="002060"/>
                </a:solidFill>
                <a:cs typeface="Arial" pitchFamily="34" charset="0"/>
              </a:rPr>
              <a:t>Regioni, salva la determinazione dei principi fondamentali da parte dello Stato </a:t>
            </a:r>
          </a:p>
          <a:p>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836712"/>
            <a:ext cx="8208912" cy="6186309"/>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NORME COSTITUZIONALI</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r>
              <a:rPr lang="it-IT" dirty="0" smtClean="0">
                <a:solidFill>
                  <a:srgbClr val="002060"/>
                </a:solidFill>
                <a:cs typeface="Arial" pitchFamily="34" charset="0"/>
              </a:rPr>
              <a:t>Vi sono due categorie di norme costituzionali:</a:t>
            </a:r>
          </a:p>
          <a:p>
            <a:pPr algn="just">
              <a:buFont typeface="Wingdings" pitchFamily="2" charset="2"/>
              <a:buChar char="Ø"/>
            </a:pPr>
            <a:r>
              <a:rPr lang="it-IT" dirty="0" smtClean="0">
                <a:solidFill>
                  <a:srgbClr val="002060"/>
                </a:solidFill>
                <a:cs typeface="Arial" pitchFamily="34" charset="0"/>
              </a:rPr>
              <a:t> ad efficacia diretta</a:t>
            </a:r>
          </a:p>
          <a:p>
            <a:pPr algn="just">
              <a:buFont typeface="Wingdings" pitchFamily="2" charset="2"/>
              <a:buChar char="Ø"/>
            </a:pPr>
            <a:r>
              <a:rPr lang="it-IT" dirty="0" smtClean="0">
                <a:solidFill>
                  <a:srgbClr val="002060"/>
                </a:solidFill>
                <a:cs typeface="Arial" pitchFamily="34" charset="0"/>
              </a:rPr>
              <a:t> ad efficacia indiretta (differita, di principio, programmatiche)</a:t>
            </a:r>
          </a:p>
          <a:p>
            <a:pPr algn="just"/>
            <a:endParaRPr lang="it-IT" dirty="0" smtClean="0">
              <a:solidFill>
                <a:srgbClr val="002060"/>
              </a:solidFill>
              <a:cs typeface="Arial" pitchFamily="34" charset="0"/>
            </a:endParaRPr>
          </a:p>
          <a:p>
            <a:pPr algn="just"/>
            <a:r>
              <a:rPr lang="it-IT" b="1" dirty="0" smtClean="0">
                <a:solidFill>
                  <a:srgbClr val="002060"/>
                </a:solidFill>
                <a:cs typeface="Arial" pitchFamily="34" charset="0"/>
              </a:rPr>
              <a:t>Norme ad efficacia diretta:</a:t>
            </a:r>
          </a:p>
          <a:p>
            <a:pPr algn="just"/>
            <a:r>
              <a:rPr lang="it-IT" dirty="0" smtClean="0">
                <a:solidFill>
                  <a:srgbClr val="002060"/>
                </a:solidFill>
                <a:cs typeface="Arial" pitchFamily="34" charset="0"/>
              </a:rPr>
              <a:t>La norma è sufficientemente completa per potere valere come regola di casi concreti  → efficacia orizzontale</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ctr"/>
            <a:r>
              <a:rPr lang="it-IT" b="1" u="sng" dirty="0" smtClean="0">
                <a:solidFill>
                  <a:srgbClr val="002060"/>
                </a:solidFill>
                <a:cs typeface="Arial" pitchFamily="34" charset="0"/>
              </a:rPr>
              <a:t>Art. 36, 1° comma, Cost.</a:t>
            </a:r>
          </a:p>
          <a:p>
            <a:pPr algn="ctr"/>
            <a:endParaRPr lang="it-IT" b="1" u="sng" dirty="0" smtClean="0">
              <a:solidFill>
                <a:srgbClr val="002060"/>
              </a:solidFill>
              <a:cs typeface="Arial" pitchFamily="34" charset="0"/>
            </a:endParaRPr>
          </a:p>
          <a:p>
            <a:pPr algn="just"/>
            <a:r>
              <a:rPr lang="it-IT" b="1" dirty="0" smtClean="0">
                <a:solidFill>
                  <a:srgbClr val="002060"/>
                </a:solidFill>
                <a:cs typeface="Arial" pitchFamily="34" charset="0"/>
              </a:rPr>
              <a:t>Il lavoratore ha diritto ad una retribuzione proporzionata alla quantità e qualità del lavoro svolto ed in ogni caso sufficiente ad assicurare a sé e alla famiglia un’esistenza libera e dignitosa.</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Freccia in giù 14"/>
          <p:cNvSpPr/>
          <p:nvPr/>
        </p:nvSpPr>
        <p:spPr>
          <a:xfrm>
            <a:off x="4139952" y="371703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692696"/>
            <a:ext cx="8208912" cy="5355312"/>
          </a:xfrm>
          <a:prstGeom prst="rect">
            <a:avLst/>
          </a:prstGeom>
        </p:spPr>
        <p:txBody>
          <a:bodyPr wrap="square">
            <a:spAutoFit/>
          </a:bodyPr>
          <a:lstStyle/>
          <a:p>
            <a:pPr algn="ctr"/>
            <a:r>
              <a:rPr lang="it-IT" dirty="0" smtClean="0">
                <a:solidFill>
                  <a:srgbClr val="002060"/>
                </a:solidFill>
                <a:cs typeface="Arial" pitchFamily="34" charset="0"/>
              </a:rPr>
              <a:t>    </a:t>
            </a:r>
          </a:p>
          <a:p>
            <a:pPr algn="ctr"/>
            <a:r>
              <a:rPr lang="it-IT" b="1" dirty="0" smtClean="0">
                <a:solidFill>
                  <a:srgbClr val="002060"/>
                </a:solidFill>
                <a:cs typeface="Arial" pitchFamily="34" charset="0"/>
              </a:rPr>
              <a:t>NORME COSTITUZIONALI</a:t>
            </a:r>
          </a:p>
          <a:p>
            <a:pPr algn="ctr"/>
            <a:r>
              <a:rPr lang="it-IT" b="1" dirty="0" smtClean="0">
                <a:solidFill>
                  <a:srgbClr val="002060"/>
                </a:solidFill>
                <a:cs typeface="Arial" pitchFamily="34" charset="0"/>
              </a:rPr>
              <a:t>OPERATIVITA’ DEL PRINCIPIO </a:t>
            </a:r>
            <a:r>
              <a:rPr lang="it-IT" b="1" dirty="0" err="1" smtClean="0">
                <a:solidFill>
                  <a:srgbClr val="002060"/>
                </a:solidFill>
                <a:cs typeface="Arial" pitchFamily="34" charset="0"/>
              </a:rPr>
              <a:t>DI</a:t>
            </a:r>
            <a:r>
              <a:rPr lang="it-IT" b="1" dirty="0" smtClean="0">
                <a:solidFill>
                  <a:srgbClr val="002060"/>
                </a:solidFill>
                <a:cs typeface="Arial" pitchFamily="34" charset="0"/>
              </a:rPr>
              <a:t> SUFFICIENZA</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L’art. 36 Cost. è una norma immediatamente </a:t>
            </a:r>
            <a:r>
              <a:rPr lang="it-IT" dirty="0" err="1" smtClean="0">
                <a:solidFill>
                  <a:srgbClr val="002060"/>
                </a:solidFill>
                <a:cs typeface="Arial" pitchFamily="34" charset="0"/>
              </a:rPr>
              <a:t>precettiva</a:t>
            </a:r>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La sua violazione comporta la nullità della clausola del contratto individuale che stabilisce una retribuzione inferiore a quella considerata sufficiente</a:t>
            </a: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La clausola nulla è sostituita dal giudice ex art. 2099 c.c.</a:t>
            </a:r>
          </a:p>
          <a:p>
            <a:pPr algn="just"/>
            <a:endParaRPr lang="it-IT" dirty="0" smtClean="0">
              <a:solidFill>
                <a:srgbClr val="002060"/>
              </a:solidFill>
              <a:cs typeface="Arial" pitchFamily="34" charset="0"/>
            </a:endParaRPr>
          </a:p>
          <a:p>
            <a:pPr algn="just">
              <a:buFont typeface="Wingdings" pitchFamily="2" charset="2"/>
              <a:buChar char="Ø"/>
            </a:pPr>
            <a:endParaRPr lang="it-IT" b="1" dirty="0" smtClean="0">
              <a:solidFill>
                <a:srgbClr val="002060"/>
              </a:solidFill>
              <a:cs typeface="Arial" pitchFamily="34" charset="0"/>
            </a:endParaRPr>
          </a:p>
          <a:p>
            <a:pPr algn="just"/>
            <a:r>
              <a:rPr lang="it-IT" b="1" dirty="0" smtClean="0">
                <a:solidFill>
                  <a:srgbClr val="002060"/>
                </a:solidFill>
                <a:cs typeface="Arial" pitchFamily="34" charset="0"/>
              </a:rPr>
              <a:t>Art 2099, comma 2, c.c.: </a:t>
            </a:r>
            <a:r>
              <a:rPr lang="it-IT" dirty="0" smtClean="0">
                <a:solidFill>
                  <a:srgbClr val="002060"/>
                </a:solidFill>
                <a:cs typeface="Arial" pitchFamily="34" charset="0"/>
              </a:rPr>
              <a:t>in mancanza di accordo tra le parti, la retribuzione è determinata dal giudice, tenuto conto, ove occorra, del parere delle associazioni professionali.</a:t>
            </a: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NORME COSTITUZIONALI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628798"/>
            <a:ext cx="8208912" cy="3416320"/>
          </a:xfrm>
          <a:prstGeom prst="rect">
            <a:avLst/>
          </a:prstGeom>
        </p:spPr>
        <p:txBody>
          <a:bodyPr wrap="square">
            <a:spAutoFit/>
          </a:bodyPr>
          <a:lstStyle/>
          <a:p>
            <a:pPr algn="just"/>
            <a:r>
              <a:rPr lang="it-IT" b="1" dirty="0" smtClean="0">
                <a:solidFill>
                  <a:srgbClr val="002060"/>
                </a:solidFill>
                <a:cs typeface="Arial" pitchFamily="34" charset="0"/>
              </a:rPr>
              <a:t>Norme di principio:</a:t>
            </a:r>
          </a:p>
          <a:p>
            <a:pPr algn="just"/>
            <a:endParaRPr lang="it-IT" b="1"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stabiliscono principi (e non regole) che orientano l’ordinamento giuridico: hanno una funzione sistematica;</a:t>
            </a: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 </a:t>
            </a:r>
            <a:r>
              <a:rPr lang="it-IT" dirty="0" smtClean="0">
                <a:solidFill>
                  <a:srgbClr val="002060"/>
                </a:solidFill>
                <a:cs typeface="Arial" pitchFamily="34" charset="0"/>
              </a:rPr>
              <a:t>hanno una potenzialità espansiva: si pone il problema del conflitto tra principi diversi;</a:t>
            </a:r>
          </a:p>
          <a:p>
            <a:pPr algn="just"/>
            <a:endParaRPr lang="it-IT" b="1" dirty="0" smtClean="0">
              <a:solidFill>
                <a:srgbClr val="002060"/>
              </a:solidFill>
              <a:cs typeface="Arial" pitchFamily="34" charset="0"/>
            </a:endParaRPr>
          </a:p>
          <a:p>
            <a:pPr algn="just"/>
            <a:r>
              <a:rPr lang="it-IT" b="1" dirty="0" smtClean="0">
                <a:solidFill>
                  <a:srgbClr val="002060"/>
                </a:solidFill>
                <a:cs typeface="Arial" pitchFamily="34" charset="0"/>
              </a:rPr>
              <a:t>Art. 40 </a:t>
            </a:r>
            <a:r>
              <a:rPr lang="it-IT" b="1" dirty="0" err="1" smtClean="0">
                <a:solidFill>
                  <a:srgbClr val="002060"/>
                </a:solidFill>
                <a:cs typeface="Arial" pitchFamily="34" charset="0"/>
              </a:rPr>
              <a:t>Cost</a:t>
            </a:r>
            <a:r>
              <a:rPr lang="it-IT" b="1" dirty="0" smtClean="0">
                <a:solidFill>
                  <a:srgbClr val="002060"/>
                </a:solidFill>
                <a:cs typeface="Arial" pitchFamily="34" charset="0"/>
              </a:rPr>
              <a:t>: “</a:t>
            </a:r>
            <a:r>
              <a:rPr lang="it-IT" i="1" dirty="0" smtClean="0">
                <a:solidFill>
                  <a:srgbClr val="002060"/>
                </a:solidFill>
                <a:cs typeface="Arial" pitchFamily="34" charset="0"/>
              </a:rPr>
              <a:t>Il diritto di sciopero si esercita nell’ambito delle leggi che lo regolano”.</a:t>
            </a:r>
          </a:p>
          <a:p>
            <a:pPr algn="just"/>
            <a:endParaRPr lang="it-IT" b="1" dirty="0" smtClean="0">
              <a:solidFill>
                <a:srgbClr val="002060"/>
              </a:solidFill>
              <a:cs typeface="Arial" pitchFamily="34" charset="0"/>
            </a:endParaRPr>
          </a:p>
          <a:p>
            <a:pPr algn="just"/>
            <a:r>
              <a:rPr lang="it-IT" b="1" dirty="0" smtClean="0">
                <a:solidFill>
                  <a:srgbClr val="002060"/>
                </a:solidFill>
                <a:cs typeface="Arial" pitchFamily="34" charset="0"/>
              </a:rPr>
              <a:t>Art. 1 </a:t>
            </a:r>
            <a:r>
              <a:rPr lang="it-IT" b="1" dirty="0" err="1" smtClean="0">
                <a:solidFill>
                  <a:srgbClr val="002060"/>
                </a:solidFill>
                <a:cs typeface="Arial" pitchFamily="34" charset="0"/>
              </a:rPr>
              <a:t>Cost</a:t>
            </a:r>
            <a:r>
              <a:rPr lang="it-IT" b="1" dirty="0" smtClean="0">
                <a:solidFill>
                  <a:srgbClr val="002060"/>
                </a:solidFill>
                <a:cs typeface="Arial" pitchFamily="34" charset="0"/>
              </a:rPr>
              <a:t>: “</a:t>
            </a:r>
            <a:r>
              <a:rPr lang="it-IT" i="1" dirty="0" smtClean="0">
                <a:solidFill>
                  <a:srgbClr val="002060"/>
                </a:solidFill>
                <a:cs typeface="Arial" pitchFamily="34" charset="0"/>
              </a:rPr>
              <a:t>L’Italia è una Repubblica democratica, fondata sul lavoro”.</a:t>
            </a:r>
            <a:endParaRPr lang="it-IT" b="1" i="1"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NORME COSTITUZIONALI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628798"/>
            <a:ext cx="8208912" cy="3139321"/>
          </a:xfrm>
          <a:prstGeom prst="rect">
            <a:avLst/>
          </a:prstGeom>
        </p:spPr>
        <p:txBody>
          <a:bodyPr wrap="square">
            <a:spAutoFit/>
          </a:bodyPr>
          <a:lstStyle/>
          <a:p>
            <a:pPr algn="just"/>
            <a:r>
              <a:rPr lang="it-IT" b="1" dirty="0" smtClean="0">
                <a:solidFill>
                  <a:srgbClr val="002060"/>
                </a:solidFill>
                <a:cs typeface="Arial" pitchFamily="34" charset="0"/>
              </a:rPr>
              <a:t>Norme programmatiche:</a:t>
            </a:r>
          </a:p>
          <a:p>
            <a:pPr algn="just"/>
            <a:endParaRPr lang="it-IT" b="1" dirty="0" smtClean="0">
              <a:solidFill>
                <a:srgbClr val="002060"/>
              </a:solidFill>
              <a:cs typeface="Arial" pitchFamily="34" charset="0"/>
            </a:endParaRPr>
          </a:p>
          <a:p>
            <a:pPr algn="just">
              <a:buFont typeface="Wingdings" pitchFamily="2" charset="2"/>
              <a:buChar char="Ø"/>
            </a:pPr>
            <a:r>
              <a:rPr lang="it-IT" dirty="0" smtClean="0">
                <a:solidFill>
                  <a:srgbClr val="002060"/>
                </a:solidFill>
                <a:cs typeface="Arial" pitchFamily="34" charset="0"/>
              </a:rPr>
              <a:t> si riferiscono agli esiti politico – sociali dell’azione normativa</a:t>
            </a:r>
          </a:p>
          <a:p>
            <a:pPr algn="just"/>
            <a:endParaRPr lang="it-IT" dirty="0" smtClean="0">
              <a:solidFill>
                <a:srgbClr val="002060"/>
              </a:solidFill>
              <a:cs typeface="Arial" pitchFamily="34" charset="0"/>
            </a:endParaRPr>
          </a:p>
          <a:p>
            <a:pPr algn="just">
              <a:buFont typeface="Wingdings" pitchFamily="2" charset="2"/>
              <a:buChar char="Ø"/>
            </a:pPr>
            <a:r>
              <a:rPr lang="it-IT" dirty="0" smtClean="0">
                <a:solidFill>
                  <a:srgbClr val="002060"/>
                </a:solidFill>
                <a:cs typeface="Arial" pitchFamily="34" charset="0"/>
              </a:rPr>
              <a:t> mentre le norme di principio indicano l’inizio dell’azione, queste riguardano il fine: esigono interventi statali per il raggiungimento dei fini indicati</a:t>
            </a:r>
          </a:p>
          <a:p>
            <a:pPr algn="just">
              <a:buFont typeface="Wingdings" pitchFamily="2" charset="2"/>
              <a:buChar char="Ø"/>
            </a:pPr>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r>
              <a:rPr lang="it-IT" b="1" dirty="0" smtClean="0">
                <a:solidFill>
                  <a:srgbClr val="002060"/>
                </a:solidFill>
                <a:cs typeface="Arial" pitchFamily="34" charset="0"/>
              </a:rPr>
              <a:t>Art. 4, comma 1, Cost.: “</a:t>
            </a:r>
            <a:r>
              <a:rPr lang="it-IT" i="1" dirty="0" smtClean="0">
                <a:solidFill>
                  <a:srgbClr val="002060"/>
                </a:solidFill>
                <a:cs typeface="Arial" pitchFamily="34" charset="0"/>
              </a:rPr>
              <a:t>La Repubblica riconosce e garantisce a tutti i cittadini il diritto al lavoro e promuove le condizioni che rendono effettivo questo diritto</a:t>
            </a:r>
            <a:r>
              <a:rPr lang="it-IT" dirty="0" smtClean="0">
                <a:solidFill>
                  <a:srgbClr val="002060"/>
                </a:solidFill>
                <a:cs typeface="Arial" pitchFamily="34" charset="0"/>
              </a:rPr>
              <a:t>”.</a:t>
            </a:r>
            <a:endParaRPr lang="it-IT" b="1"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404664"/>
            <a:ext cx="8208912" cy="5078313"/>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LA COSTITUZIONE</a:t>
            </a:r>
          </a:p>
          <a:p>
            <a:pPr algn="ctr"/>
            <a:endParaRPr lang="it-IT" b="1" dirty="0" smtClean="0">
              <a:solidFill>
                <a:srgbClr val="002060"/>
              </a:solidFill>
              <a:cs typeface="Arial" pitchFamily="34" charset="0"/>
            </a:endParaRPr>
          </a:p>
          <a:p>
            <a:pPr algn="ctr"/>
            <a:r>
              <a:rPr lang="it-IT" b="1" dirty="0" smtClean="0">
                <a:solidFill>
                  <a:srgbClr val="002060"/>
                </a:solidFill>
                <a:cs typeface="Arial" pitchFamily="34" charset="0"/>
              </a:rPr>
              <a:t>La nostra Costituzione è: </a:t>
            </a:r>
          </a:p>
          <a:p>
            <a:pPr algn="ctr"/>
            <a:endParaRPr lang="it-IT" b="1" dirty="0" smtClean="0">
              <a:solidFill>
                <a:srgbClr val="002060"/>
              </a:solidFill>
              <a:cs typeface="Arial" pitchFamily="34" charset="0"/>
            </a:endParaRPr>
          </a:p>
          <a:p>
            <a:pPr>
              <a:buFontTx/>
              <a:buChar char="-"/>
            </a:pPr>
            <a:r>
              <a:rPr lang="it-IT" b="1" dirty="0" smtClean="0">
                <a:solidFill>
                  <a:srgbClr val="002060"/>
                </a:solidFill>
                <a:cs typeface="Arial" pitchFamily="34" charset="0"/>
              </a:rPr>
              <a:t>“lunga” </a:t>
            </a:r>
            <a:r>
              <a:rPr lang="it-IT" dirty="0" smtClean="0">
                <a:solidFill>
                  <a:srgbClr val="002060"/>
                </a:solidFill>
                <a:cs typeface="Arial" pitchFamily="34" charset="0"/>
              </a:rPr>
              <a:t>nel senso che non si limita a disciplinare il potere dello Stato, ma si occupa anche diffusamente dei rapporti civili, sociali ed economici;</a:t>
            </a:r>
            <a:endParaRPr lang="it-IT" b="1" dirty="0" smtClean="0">
              <a:solidFill>
                <a:srgbClr val="002060"/>
              </a:solidFill>
              <a:cs typeface="Arial" pitchFamily="34" charset="0"/>
            </a:endParaRPr>
          </a:p>
          <a:p>
            <a:pPr>
              <a:buFontTx/>
              <a:buChar char="-"/>
            </a:pPr>
            <a:r>
              <a:rPr lang="it-IT" b="1" dirty="0" smtClean="0">
                <a:solidFill>
                  <a:srgbClr val="002060"/>
                </a:solidFill>
                <a:cs typeface="Arial" pitchFamily="34" charset="0"/>
              </a:rPr>
              <a:t> “rigida” </a:t>
            </a:r>
            <a:r>
              <a:rPr lang="it-IT" dirty="0" smtClean="0">
                <a:solidFill>
                  <a:srgbClr val="002060"/>
                </a:solidFill>
                <a:cs typeface="Arial" pitchFamily="34" charset="0"/>
              </a:rPr>
              <a:t>nel senso che la legge ordinaria in contrasto con essa è dichiarata illegittima;</a:t>
            </a:r>
          </a:p>
          <a:p>
            <a:pPr>
              <a:buFontTx/>
              <a:buChar char="-"/>
            </a:pPr>
            <a:endParaRPr lang="it-IT" dirty="0" smtClean="0">
              <a:solidFill>
                <a:srgbClr val="002060"/>
              </a:solidFill>
              <a:cs typeface="Arial" pitchFamily="34" charset="0"/>
            </a:endParaRPr>
          </a:p>
          <a:p>
            <a:pPr algn="ctr"/>
            <a:r>
              <a:rPr lang="it-IT" b="1" u="sng" dirty="0" smtClean="0">
                <a:solidFill>
                  <a:srgbClr val="002060"/>
                </a:solidFill>
                <a:cs typeface="Arial" pitchFamily="34" charset="0"/>
              </a:rPr>
              <a:t>Il lavoro </a:t>
            </a:r>
            <a:r>
              <a:rPr lang="it-IT" b="1" dirty="0" smtClean="0">
                <a:solidFill>
                  <a:srgbClr val="002060"/>
                </a:solidFill>
                <a:cs typeface="Arial" pitchFamily="34" charset="0"/>
              </a:rPr>
              <a:t>occupa una posizione centrale nella Costituzione italiana che ne delinea i principi fondamentali</a:t>
            </a:r>
          </a:p>
          <a:p>
            <a:pPr algn="ct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17" name="Tabella 16"/>
          <p:cNvGraphicFramePr>
            <a:graphicFrameLocks noGrp="1"/>
          </p:cNvGraphicFramePr>
          <p:nvPr/>
        </p:nvGraphicFramePr>
        <p:xfrm>
          <a:off x="467544" y="3501008"/>
          <a:ext cx="8208912" cy="2664296"/>
        </p:xfrm>
        <a:graphic>
          <a:graphicData uri="http://schemas.openxmlformats.org/drawingml/2006/table">
            <a:tbl>
              <a:tblPr firstRow="1" bandRow="1">
                <a:tableStyleId>{5C22544A-7EE6-4342-B048-85BDC9FD1C3A}</a:tableStyleId>
              </a:tblPr>
              <a:tblGrid>
                <a:gridCol w="1368152"/>
                <a:gridCol w="6840760"/>
              </a:tblGrid>
              <a:tr h="458233">
                <a:tc>
                  <a:txBody>
                    <a:bodyPr/>
                    <a:lstStyle/>
                    <a:p>
                      <a:r>
                        <a:rPr lang="it-IT" sz="1200" b="1" kern="1200" dirty="0" smtClean="0">
                          <a:solidFill>
                            <a:srgbClr val="002060"/>
                          </a:solidFill>
                          <a:latin typeface="Arial" charset="0"/>
                          <a:ea typeface="+mn-ea"/>
                          <a:cs typeface="Arial" pitchFamily="34" charset="0"/>
                        </a:rPr>
                        <a:t>Art. 1 </a:t>
                      </a: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L’Italia è una repubblica democratica fondata sul lavoro</a:t>
                      </a:r>
                    </a:p>
                  </a:txBody>
                  <a:tcPr>
                    <a:solidFill>
                      <a:schemeClr val="tx2">
                        <a:lumMod val="20000"/>
                        <a:lumOff val="80000"/>
                      </a:schemeClr>
                    </a:solidFill>
                  </a:tcPr>
                </a:tc>
              </a:tr>
              <a:tr h="1191405">
                <a:tc>
                  <a:txBody>
                    <a:bodyPr/>
                    <a:lstStyle/>
                    <a:p>
                      <a:r>
                        <a:rPr lang="it-IT" sz="1200" b="1" kern="1200" dirty="0" smtClean="0">
                          <a:solidFill>
                            <a:srgbClr val="002060"/>
                          </a:solidFill>
                          <a:latin typeface="Arial" charset="0"/>
                          <a:ea typeface="+mn-ea"/>
                          <a:cs typeface="Arial" pitchFamily="34" charset="0"/>
                        </a:rPr>
                        <a:t>Art. 3 comma 2 </a:t>
                      </a:r>
                      <a:endParaRPr lang="it-IT" sz="1200" b="1" kern="1200" dirty="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È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 </a:t>
                      </a:r>
                    </a:p>
                  </a:txBody>
                  <a:tcPr>
                    <a:solidFill>
                      <a:schemeClr val="tx2">
                        <a:lumMod val="20000"/>
                        <a:lumOff val="80000"/>
                      </a:schemeClr>
                    </a:solidFill>
                  </a:tcPr>
                </a:tc>
              </a:tr>
              <a:tr h="1014658">
                <a:tc>
                  <a:txBody>
                    <a:bodyPr/>
                    <a:lstStyle/>
                    <a:p>
                      <a:pPr marL="0" algn="l" defTabSz="914400" rtl="0" eaLnBrk="1" latinLnBrk="0" hangingPunct="1"/>
                      <a:r>
                        <a:rPr lang="it-IT" sz="1200" b="1" kern="1200" dirty="0" smtClean="0">
                          <a:solidFill>
                            <a:srgbClr val="002060"/>
                          </a:solidFill>
                          <a:latin typeface="Arial" charset="0"/>
                          <a:ea typeface="+mn-ea"/>
                          <a:cs typeface="Arial" pitchFamily="34" charset="0"/>
                        </a:rPr>
                        <a:t>Art. 4 </a:t>
                      </a: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La Repubblica riconosce a tutti i cittadini il diritto al lavoro e promuove le condizioni che rendano effettivo questo diritto. </a:t>
                      </a:r>
                    </a:p>
                    <a:p>
                      <a:r>
                        <a:rPr lang="it-IT" sz="1200" b="1" kern="1200" dirty="0" smtClean="0">
                          <a:solidFill>
                            <a:srgbClr val="002060"/>
                          </a:solidFill>
                          <a:latin typeface="Arial" charset="0"/>
                          <a:ea typeface="+mn-ea"/>
                          <a:cs typeface="Arial" pitchFamily="34" charset="0"/>
                        </a:rPr>
                        <a:t>Ogni cittadino ha il dovere di svolgere, secondo le proprie possibilità e la propria scelta, un’attività o una funzione che concorra al progresso materiale o spirituale della società.</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19</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260649"/>
            <a:ext cx="8208912" cy="3139321"/>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LA COSTITUZIONE</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17" name="Tabella 16"/>
          <p:cNvGraphicFramePr>
            <a:graphicFrameLocks noGrp="1"/>
          </p:cNvGraphicFramePr>
          <p:nvPr/>
        </p:nvGraphicFramePr>
        <p:xfrm>
          <a:off x="107504" y="1052736"/>
          <a:ext cx="8712968" cy="4896544"/>
        </p:xfrm>
        <a:graphic>
          <a:graphicData uri="http://schemas.openxmlformats.org/drawingml/2006/table">
            <a:tbl>
              <a:tblPr firstRow="1" bandRow="1">
                <a:tableStyleId>{5C22544A-7EE6-4342-B048-85BDC9FD1C3A}</a:tableStyleId>
              </a:tblPr>
              <a:tblGrid>
                <a:gridCol w="917155"/>
                <a:gridCol w="7795813"/>
              </a:tblGrid>
              <a:tr h="144016">
                <a:tc>
                  <a:txBody>
                    <a:bodyPr/>
                    <a:lstStyle/>
                    <a:p>
                      <a:r>
                        <a:rPr lang="it-IT" sz="1200" b="1" kern="1200" dirty="0" smtClean="0">
                          <a:solidFill>
                            <a:srgbClr val="002060"/>
                          </a:solidFill>
                          <a:latin typeface="Arial" charset="0"/>
                          <a:ea typeface="+mn-ea"/>
                          <a:cs typeface="Arial" pitchFamily="34" charset="0"/>
                        </a:rPr>
                        <a:t>Art. 35</a:t>
                      </a:r>
                    </a:p>
                  </a:txBody>
                  <a:tcPr>
                    <a:solidFill>
                      <a:schemeClr val="tx2">
                        <a:lumMod val="20000"/>
                        <a:lumOff val="80000"/>
                      </a:schemeClr>
                    </a:solidFill>
                  </a:tcPr>
                </a:tc>
                <a:tc>
                  <a:txBody>
                    <a:bodyPr/>
                    <a:lstStyle/>
                    <a:p>
                      <a:pPr algn="just"/>
                      <a:r>
                        <a:rPr lang="it-IT" sz="1100" b="1" kern="1200" dirty="0" smtClean="0">
                          <a:solidFill>
                            <a:srgbClr val="002060"/>
                          </a:solidFill>
                          <a:latin typeface="Arial" charset="0"/>
                          <a:ea typeface="+mn-ea"/>
                          <a:cs typeface="Arial" pitchFamily="34" charset="0"/>
                        </a:rPr>
                        <a:t>La Repubblica tutela il lavoro in tutte le sue forme ed applicazioni. </a:t>
                      </a:r>
                    </a:p>
                    <a:p>
                      <a:pPr algn="just"/>
                      <a:r>
                        <a:rPr lang="it-IT" sz="1100" b="1" kern="1200" dirty="0" smtClean="0">
                          <a:solidFill>
                            <a:srgbClr val="002060"/>
                          </a:solidFill>
                          <a:latin typeface="Arial" charset="0"/>
                          <a:ea typeface="+mn-ea"/>
                          <a:cs typeface="Arial" pitchFamily="34" charset="0"/>
                        </a:rPr>
                        <a:t>Cura la formazione e l’elevazione professionale dei lavoratori. </a:t>
                      </a:r>
                    </a:p>
                    <a:p>
                      <a:pPr algn="just"/>
                      <a:r>
                        <a:rPr lang="it-IT" sz="1100" b="1" kern="1200" dirty="0" smtClean="0">
                          <a:solidFill>
                            <a:srgbClr val="002060"/>
                          </a:solidFill>
                          <a:latin typeface="Arial" charset="0"/>
                          <a:ea typeface="+mn-ea"/>
                          <a:cs typeface="Arial" pitchFamily="34" charset="0"/>
                        </a:rPr>
                        <a:t>Promuove e favorisce gli accordi e le organizzazioni internazionali intesi ad affermare e regolare i diritti del lavoro. </a:t>
                      </a:r>
                    </a:p>
                    <a:p>
                      <a:pPr algn="just"/>
                      <a:r>
                        <a:rPr lang="it-IT" sz="1100" b="1" kern="1200" dirty="0" smtClean="0">
                          <a:solidFill>
                            <a:srgbClr val="002060"/>
                          </a:solidFill>
                          <a:latin typeface="Arial" charset="0"/>
                          <a:ea typeface="+mn-ea"/>
                          <a:cs typeface="Arial" pitchFamily="34" charset="0"/>
                        </a:rPr>
                        <a:t>Riconosce la libertà di emigrazione, salvo gli obblighi stabiliti dalla legge nell’interesse generale, e tutela il lavoro italiano all’estero</a:t>
                      </a:r>
                      <a:r>
                        <a:rPr lang="it-IT" sz="1200" b="1" kern="1200" dirty="0" smtClean="0">
                          <a:solidFill>
                            <a:srgbClr val="002060"/>
                          </a:solidFill>
                          <a:latin typeface="Arial" charset="0"/>
                          <a:ea typeface="+mn-ea"/>
                          <a:cs typeface="Arial" pitchFamily="34" charset="0"/>
                        </a:rPr>
                        <a:t>. </a:t>
                      </a:r>
                    </a:p>
                  </a:txBody>
                  <a:tcPr>
                    <a:solidFill>
                      <a:schemeClr val="tx2">
                        <a:lumMod val="20000"/>
                        <a:lumOff val="80000"/>
                      </a:schemeClr>
                    </a:solidFill>
                  </a:tcPr>
                </a:tc>
              </a:tr>
              <a:tr h="927328">
                <a:tc>
                  <a:txBody>
                    <a:bodyPr/>
                    <a:lstStyle/>
                    <a:p>
                      <a:r>
                        <a:rPr lang="it-IT" sz="1200" b="1" kern="1200" dirty="0" smtClean="0">
                          <a:solidFill>
                            <a:srgbClr val="002060"/>
                          </a:solidFill>
                          <a:latin typeface="Arial" charset="0"/>
                          <a:ea typeface="+mn-ea"/>
                          <a:cs typeface="Arial" pitchFamily="34" charset="0"/>
                        </a:rPr>
                        <a:t>Art. 36</a:t>
                      </a:r>
                      <a:endParaRPr lang="it-IT" sz="1200" b="1" kern="1200" dirty="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pPr marL="0" algn="just" defTabSz="914400" rtl="0" eaLnBrk="1" latinLnBrk="0" hangingPunct="1"/>
                      <a:r>
                        <a:rPr lang="it-IT" sz="1200" b="1" kern="1200" dirty="0" smtClean="0">
                          <a:solidFill>
                            <a:srgbClr val="002060"/>
                          </a:solidFill>
                          <a:latin typeface="Arial" charset="0"/>
                          <a:ea typeface="+mn-ea"/>
                          <a:cs typeface="Arial" pitchFamily="34" charset="0"/>
                        </a:rPr>
                        <a:t>Il lavoratore ha diritto ad una retribuzione proporzionata alla quantità e qualità del suo lavoro e in ogni caso sufficiente ad assicurare a sé e alla famiglia un’esistenza libera e dignitosa. </a:t>
                      </a:r>
                    </a:p>
                    <a:p>
                      <a:pPr marL="0" algn="just" defTabSz="914400" rtl="0" eaLnBrk="1" latinLnBrk="0" hangingPunct="1"/>
                      <a:r>
                        <a:rPr lang="it-IT" sz="1200" b="1" kern="1200" dirty="0" smtClean="0">
                          <a:solidFill>
                            <a:srgbClr val="002060"/>
                          </a:solidFill>
                          <a:latin typeface="Arial" charset="0"/>
                          <a:ea typeface="+mn-ea"/>
                          <a:cs typeface="Arial" pitchFamily="34" charset="0"/>
                        </a:rPr>
                        <a:t>La durata massima della giornata lavorativa è stabilita dalla legge. </a:t>
                      </a:r>
                    </a:p>
                    <a:p>
                      <a:pPr marL="0" algn="just" defTabSz="914400" rtl="0" eaLnBrk="1" latinLnBrk="0" hangingPunct="1"/>
                      <a:r>
                        <a:rPr lang="it-IT" sz="1200" b="1" kern="1200" dirty="0" smtClean="0">
                          <a:solidFill>
                            <a:srgbClr val="002060"/>
                          </a:solidFill>
                          <a:latin typeface="Arial" charset="0"/>
                          <a:ea typeface="+mn-ea"/>
                          <a:cs typeface="Arial" pitchFamily="34" charset="0"/>
                        </a:rPr>
                        <a:t>Il lavoratore ha diritto al riposo settimanale e a ferie annuali retribuite, e non può rinunziarvi.</a:t>
                      </a:r>
                    </a:p>
                  </a:txBody>
                  <a:tcPr>
                    <a:solidFill>
                      <a:schemeClr val="tx2">
                        <a:lumMod val="20000"/>
                        <a:lumOff val="80000"/>
                      </a:schemeClr>
                    </a:solidFill>
                  </a:tcPr>
                </a:tc>
              </a:tr>
              <a:tr h="1287368">
                <a:tc>
                  <a:txBody>
                    <a:bodyPr/>
                    <a:lstStyle/>
                    <a:p>
                      <a:pPr marL="0" algn="l" defTabSz="914400" rtl="0" eaLnBrk="1" latinLnBrk="0" hangingPunct="1"/>
                      <a:r>
                        <a:rPr lang="it-IT" sz="1200" b="1" kern="1200" dirty="0" smtClean="0">
                          <a:solidFill>
                            <a:srgbClr val="002060"/>
                          </a:solidFill>
                          <a:latin typeface="Arial" charset="0"/>
                          <a:ea typeface="+mn-ea"/>
                          <a:cs typeface="Arial" pitchFamily="34" charset="0"/>
                        </a:rPr>
                        <a:t>Art. 37</a:t>
                      </a:r>
                    </a:p>
                  </a:txBody>
                  <a:tcPr>
                    <a:solidFill>
                      <a:schemeClr val="tx2">
                        <a:lumMod val="20000"/>
                        <a:lumOff val="80000"/>
                      </a:schemeClr>
                    </a:solidFill>
                  </a:tcPr>
                </a:tc>
                <a:tc>
                  <a:txBody>
                    <a:bodyPr/>
                    <a:lstStyle/>
                    <a:p>
                      <a:pPr marL="0" algn="just" defTabSz="914400" rtl="0" eaLnBrk="1" latinLnBrk="0" hangingPunct="1"/>
                      <a:r>
                        <a:rPr lang="it-IT" sz="1200" b="1" kern="1200" dirty="0" smtClean="0">
                          <a:solidFill>
                            <a:srgbClr val="002060"/>
                          </a:solidFill>
                          <a:latin typeface="Arial" charset="0"/>
                          <a:ea typeface="+mn-ea"/>
                          <a:cs typeface="Arial" pitchFamily="34" charset="0"/>
                        </a:rPr>
                        <a:t>La donna lavoratrice ha gli stessi diritti e, a parità di lavoro, le stesse retribuzioni che spettano al lavoratore. Le condizioni di lavoro devono consentire l’adempimento della sua essenziale funzione familiare e assicurare alla madre e al bambino una speciale adeguata protezione. </a:t>
                      </a:r>
                    </a:p>
                    <a:p>
                      <a:pPr marL="0" algn="just" defTabSz="914400" rtl="0" eaLnBrk="1" latinLnBrk="0" hangingPunct="1"/>
                      <a:r>
                        <a:rPr lang="it-IT" sz="1200" b="1" kern="1200" dirty="0" smtClean="0">
                          <a:solidFill>
                            <a:srgbClr val="002060"/>
                          </a:solidFill>
                          <a:latin typeface="Arial" charset="0"/>
                          <a:ea typeface="+mn-ea"/>
                          <a:cs typeface="Arial" pitchFamily="34" charset="0"/>
                        </a:rPr>
                        <a:t>La legge stabilisce il limite minimo di età per il lavoro salariato. </a:t>
                      </a:r>
                    </a:p>
                    <a:p>
                      <a:pPr marL="0" algn="just" defTabSz="914400" rtl="0" eaLnBrk="1" latinLnBrk="0" hangingPunct="1"/>
                      <a:r>
                        <a:rPr lang="it-IT" sz="1200" b="1" kern="1200" dirty="0" smtClean="0">
                          <a:solidFill>
                            <a:srgbClr val="002060"/>
                          </a:solidFill>
                          <a:latin typeface="Arial" charset="0"/>
                          <a:ea typeface="+mn-ea"/>
                          <a:cs typeface="Arial" pitchFamily="34" charset="0"/>
                        </a:rPr>
                        <a:t>La Repubblica tutela il lavoro dei minori con speciali norme e garantisce ad essi, a parità di lavoro, il diritto alla parità di retribuzione. </a:t>
                      </a:r>
                    </a:p>
                  </a:txBody>
                  <a:tcPr>
                    <a:solidFill>
                      <a:schemeClr val="tx2">
                        <a:lumMod val="20000"/>
                        <a:lumOff val="80000"/>
                      </a:schemeClr>
                    </a:solidFill>
                  </a:tcPr>
                </a:tc>
              </a:tr>
              <a:tr h="1736968">
                <a:tc>
                  <a:txBody>
                    <a:bodyPr/>
                    <a:lstStyle/>
                    <a:p>
                      <a:pPr marL="0" algn="l" defTabSz="914400" rtl="0" eaLnBrk="1" latinLnBrk="0" hangingPunct="1"/>
                      <a:r>
                        <a:rPr lang="it-IT" sz="1200" b="1" kern="1200" dirty="0" smtClean="0">
                          <a:solidFill>
                            <a:srgbClr val="002060"/>
                          </a:solidFill>
                          <a:latin typeface="Arial" charset="0"/>
                          <a:ea typeface="+mn-ea"/>
                          <a:cs typeface="Arial" pitchFamily="34" charset="0"/>
                        </a:rPr>
                        <a:t>Art. 38 </a:t>
                      </a:r>
                    </a:p>
                  </a:txBody>
                  <a:tcPr>
                    <a:solidFill>
                      <a:schemeClr val="tx2">
                        <a:lumMod val="20000"/>
                        <a:lumOff val="80000"/>
                      </a:schemeClr>
                    </a:solidFill>
                  </a:tcPr>
                </a:tc>
                <a:tc>
                  <a:txBody>
                    <a:bodyPr/>
                    <a:lstStyle/>
                    <a:p>
                      <a:pPr marL="0" algn="just" defTabSz="914400" rtl="0" eaLnBrk="1" latinLnBrk="0" hangingPunct="1"/>
                      <a:r>
                        <a:rPr lang="it-IT" sz="1200" b="1" kern="1200" dirty="0" smtClean="0">
                          <a:solidFill>
                            <a:srgbClr val="002060"/>
                          </a:solidFill>
                          <a:latin typeface="Arial" charset="0"/>
                          <a:ea typeface="+mn-ea"/>
                          <a:cs typeface="Arial" pitchFamily="34" charset="0"/>
                        </a:rPr>
                        <a:t>Ogni cittadino inabile al lavoro e sprovvisto dei mezzi necessari per vivere ha diritto al mantenimento e all’assistenza sociale. </a:t>
                      </a:r>
                    </a:p>
                    <a:p>
                      <a:pPr marL="0" algn="just" defTabSz="914400" rtl="0" eaLnBrk="1" latinLnBrk="0" hangingPunct="1"/>
                      <a:r>
                        <a:rPr lang="it-IT" sz="1200" b="1" kern="1200" dirty="0" smtClean="0">
                          <a:solidFill>
                            <a:srgbClr val="002060"/>
                          </a:solidFill>
                          <a:latin typeface="Arial" charset="0"/>
                          <a:ea typeface="+mn-ea"/>
                          <a:cs typeface="Arial" pitchFamily="34" charset="0"/>
                        </a:rPr>
                        <a:t>I lavoratori hanno diritto che siano preveduti ed assicurati mezzi adeguati alle loro esigenze di vita in caso di infortunio, malattia, invalidità e vecchiaia, disoccupazione involontaria. </a:t>
                      </a:r>
                    </a:p>
                    <a:p>
                      <a:pPr marL="0" algn="just" defTabSz="914400" rtl="0" eaLnBrk="1" latinLnBrk="0" hangingPunct="1"/>
                      <a:r>
                        <a:rPr lang="it-IT" sz="1200" b="1" kern="1200" dirty="0" smtClean="0">
                          <a:solidFill>
                            <a:srgbClr val="002060"/>
                          </a:solidFill>
                          <a:latin typeface="Arial" charset="0"/>
                          <a:ea typeface="+mn-ea"/>
                          <a:cs typeface="Arial" pitchFamily="34" charset="0"/>
                        </a:rPr>
                        <a:t>Gli inabili ed i minorati hanno diritto all’educazione e all’avviamento professionale. </a:t>
                      </a:r>
                    </a:p>
                    <a:p>
                      <a:pPr marL="0" algn="just" defTabSz="914400" rtl="0" eaLnBrk="1" latinLnBrk="0" hangingPunct="1"/>
                      <a:r>
                        <a:rPr lang="it-IT" sz="1200" b="1" kern="1200" dirty="0" smtClean="0">
                          <a:solidFill>
                            <a:srgbClr val="002060"/>
                          </a:solidFill>
                          <a:latin typeface="Arial" charset="0"/>
                          <a:ea typeface="+mn-ea"/>
                          <a:cs typeface="Arial" pitchFamily="34" charset="0"/>
                        </a:rPr>
                        <a:t>Ai compiti previsti in questo articolo provvedono organi ed istituti predisposti o integrati dallo Stato. </a:t>
                      </a:r>
                    </a:p>
                    <a:p>
                      <a:pPr marL="0" algn="just" defTabSz="914400" rtl="0" eaLnBrk="1" latinLnBrk="0" hangingPunct="1"/>
                      <a:r>
                        <a:rPr lang="it-IT" sz="1200" b="1" kern="1200" dirty="0" smtClean="0">
                          <a:solidFill>
                            <a:srgbClr val="002060"/>
                          </a:solidFill>
                          <a:latin typeface="Arial" charset="0"/>
                          <a:ea typeface="+mn-ea"/>
                          <a:cs typeface="Arial" pitchFamily="34" charset="0"/>
                        </a:rPr>
                        <a:t>L’assistenza privata è libera. </a:t>
                      </a: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620688"/>
            <a:ext cx="4248472" cy="369332"/>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a:t>
            </a:r>
          </a:p>
        </p:txBody>
      </p:sp>
      <p:sp>
        <p:nvSpPr>
          <p:cNvPr id="10" name="Rettangolo 9"/>
          <p:cNvSpPr/>
          <p:nvPr/>
        </p:nvSpPr>
        <p:spPr>
          <a:xfrm>
            <a:off x="179512" y="980729"/>
            <a:ext cx="8712968" cy="1200329"/>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dirty="0" smtClean="0">
                <a:solidFill>
                  <a:srgbClr val="002060"/>
                </a:solidFill>
                <a:cs typeface="Arial" pitchFamily="34" charset="0"/>
              </a:rPr>
              <a:t>Tutti gli atti o fatti dai quali traggono origine le norme giuridiche. </a:t>
            </a:r>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cxnSp>
        <p:nvCxnSpPr>
          <p:cNvPr id="16" name="Connettore 2 15"/>
          <p:cNvCxnSpPr/>
          <p:nvPr/>
        </p:nvCxnSpPr>
        <p:spPr>
          <a:xfrm flipH="1">
            <a:off x="1691680" y="1772816"/>
            <a:ext cx="2952328"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endCxn id="26" idx="0"/>
          </p:cNvCxnSpPr>
          <p:nvPr/>
        </p:nvCxnSpPr>
        <p:spPr>
          <a:xfrm>
            <a:off x="4644008" y="1772816"/>
            <a:ext cx="2880321"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611560" y="2924944"/>
            <a:ext cx="2376264" cy="1200329"/>
          </a:xfrm>
          <a:prstGeom prst="rect">
            <a:avLst/>
          </a:prstGeom>
          <a:noFill/>
        </p:spPr>
        <p:txBody>
          <a:bodyPr wrap="square" rtlCol="0">
            <a:spAutoFit/>
          </a:bodyPr>
          <a:lstStyle/>
          <a:p>
            <a:pPr algn="just"/>
            <a:r>
              <a:rPr lang="it-IT" b="1" u="sng" dirty="0" smtClean="0">
                <a:solidFill>
                  <a:srgbClr val="002060"/>
                </a:solidFill>
                <a:cs typeface="Arial" pitchFamily="34" charset="0"/>
              </a:rPr>
              <a:t>fonti di produzione</a:t>
            </a:r>
            <a:r>
              <a:rPr lang="it-IT" u="sng" dirty="0" smtClean="0">
                <a:solidFill>
                  <a:srgbClr val="002060"/>
                </a:solidFill>
                <a:cs typeface="Arial" pitchFamily="34" charset="0"/>
              </a:rPr>
              <a:t>:</a:t>
            </a:r>
          </a:p>
          <a:p>
            <a:r>
              <a:rPr lang="it-IT" dirty="0" smtClean="0">
                <a:solidFill>
                  <a:srgbClr val="002060"/>
                </a:solidFill>
                <a:cs typeface="Arial" pitchFamily="34" charset="0"/>
              </a:rPr>
              <a:t>strumenti che servono a produrre norme giuridiche </a:t>
            </a:r>
          </a:p>
        </p:txBody>
      </p:sp>
      <p:sp>
        <p:nvSpPr>
          <p:cNvPr id="26" name="CasellaDiTesto 25"/>
          <p:cNvSpPr txBox="1"/>
          <p:nvPr/>
        </p:nvSpPr>
        <p:spPr>
          <a:xfrm>
            <a:off x="6300193" y="2924944"/>
            <a:ext cx="2448271" cy="2031325"/>
          </a:xfrm>
          <a:prstGeom prst="rect">
            <a:avLst/>
          </a:prstGeom>
          <a:noFill/>
        </p:spPr>
        <p:txBody>
          <a:bodyPr wrap="square" rtlCol="0">
            <a:spAutoFit/>
          </a:bodyPr>
          <a:lstStyle/>
          <a:p>
            <a:r>
              <a:rPr lang="it-IT" b="1" u="sng" dirty="0" smtClean="0">
                <a:solidFill>
                  <a:srgbClr val="002060"/>
                </a:solidFill>
                <a:cs typeface="Arial" pitchFamily="34" charset="0"/>
              </a:rPr>
              <a:t>fonti di cognizione</a:t>
            </a:r>
            <a:r>
              <a:rPr lang="it-IT" u="sng" dirty="0" smtClean="0">
                <a:solidFill>
                  <a:srgbClr val="002060"/>
                </a:solidFill>
                <a:cs typeface="Arial" pitchFamily="34" charset="0"/>
              </a:rPr>
              <a:t>: </a:t>
            </a:r>
            <a:r>
              <a:rPr lang="it-IT" dirty="0" smtClean="0">
                <a:solidFill>
                  <a:srgbClr val="002060"/>
                </a:solidFill>
                <a:cs typeface="Arial" pitchFamily="34" charset="0"/>
              </a:rPr>
              <a:t>strumenti attraverso i quali è possibile venire a conoscenza delle fonti di produzione </a:t>
            </a:r>
          </a:p>
          <a:p>
            <a:pPr algn="just"/>
            <a:r>
              <a:rPr lang="it-IT" dirty="0" smtClean="0">
                <a:solidFill>
                  <a:srgbClr val="002060"/>
                </a:solidFill>
                <a:cs typeface="Arial" pitchFamily="34" charset="0"/>
              </a:rPr>
              <a:t>Es. Gazzetta ufficiale</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468313" y="928688"/>
            <a:ext cx="8175625" cy="714375"/>
          </a:xfrm>
        </p:spPr>
        <p:txBody>
          <a:bodyPr/>
          <a:lstStyle/>
          <a:p>
            <a:r>
              <a:rPr lang="it-IT" sz="2400" dirty="0" smtClean="0">
                <a:solidFill>
                  <a:srgbClr val="002060"/>
                </a:solidFill>
                <a:cs typeface="Arial" pitchFamily="34" charset="0"/>
              </a:rPr>
              <a:t> </a:t>
            </a:r>
            <a:r>
              <a:rPr lang="it-IT" sz="2400" b="1" dirty="0" smtClean="0">
                <a:solidFill>
                  <a:srgbClr val="002060"/>
                </a:solidFill>
                <a:cs typeface="Arial" pitchFamily="34" charset="0"/>
              </a:rPr>
              <a:t>LA COSTITUZIONE</a:t>
            </a:r>
            <a:endParaRPr lang="it-IT" sz="2400" b="1" dirty="0" smtClean="0">
              <a:solidFill>
                <a:schemeClr val="tx2"/>
              </a:solidFill>
            </a:endParaRPr>
          </a:p>
        </p:txBody>
      </p:sp>
      <p:sp>
        <p:nvSpPr>
          <p:cNvPr id="31746" name="Segnaposto contenuto 2"/>
          <p:cNvSpPr>
            <a:spLocks noGrp="1"/>
          </p:cNvSpPr>
          <p:nvPr>
            <p:ph idx="1"/>
          </p:nvPr>
        </p:nvSpPr>
        <p:spPr>
          <a:xfrm>
            <a:off x="428625" y="1783184"/>
            <a:ext cx="8072438" cy="3302000"/>
          </a:xfrm>
        </p:spPr>
        <p:txBody>
          <a:bodyPr/>
          <a:lstStyle/>
          <a:p>
            <a:pPr marL="0" indent="0" algn="just">
              <a:buFont typeface="Arial" charset="0"/>
              <a:buNone/>
              <a:defRPr/>
            </a:pPr>
            <a:endParaRPr lang="it-IT" sz="2000" dirty="0" smtClean="0">
              <a:solidFill>
                <a:schemeClr val="tx2"/>
              </a:solidFill>
            </a:endParaRPr>
          </a:p>
          <a:p>
            <a:pPr marL="0" indent="0" algn="just">
              <a:buNone/>
              <a:defRPr/>
            </a:pPr>
            <a:r>
              <a:rPr lang="it-IT" sz="2000" b="1" dirty="0" smtClean="0">
                <a:solidFill>
                  <a:schemeClr val="tx2"/>
                </a:solidFill>
                <a:sym typeface="Wingdings" pitchFamily="2" charset="2"/>
              </a:rPr>
              <a:t>  </a:t>
            </a:r>
            <a:endParaRPr lang="it-IT" sz="2000" dirty="0" smtClean="0">
              <a:solidFill>
                <a:schemeClr val="tx2"/>
              </a:solidFill>
            </a:endParaRPr>
          </a:p>
          <a:p>
            <a:pPr>
              <a:buFont typeface="Arial" charset="0"/>
              <a:buNone/>
              <a:defRPr/>
            </a:pPr>
            <a:endParaRPr lang="it-IT" sz="2000" u="sng" dirty="0" smtClean="0">
              <a:solidFill>
                <a:schemeClr val="tx2"/>
              </a:solidFill>
            </a:endParaRPr>
          </a:p>
          <a:p>
            <a:pPr marL="514350" indent="-514350" algn="just">
              <a:buFont typeface="Arial" charset="0"/>
              <a:buNone/>
              <a:defRPr/>
            </a:pPr>
            <a:endParaRPr lang="it-IT" sz="2000" dirty="0" smtClean="0">
              <a:solidFill>
                <a:schemeClr val="tx2"/>
              </a:solidFill>
            </a:endParaRPr>
          </a:p>
        </p:txBody>
      </p:sp>
      <p:sp>
        <p:nvSpPr>
          <p:cNvPr id="31747" name="Segnaposto numero diapositiva 3"/>
          <p:cNvSpPr>
            <a:spLocks noGrp="1"/>
          </p:cNvSpPr>
          <p:nvPr>
            <p:ph type="sldNum" sz="quarter" idx="12"/>
          </p:nvPr>
        </p:nvSpPr>
        <p:spPr/>
        <p:txBody>
          <a:bodyPr/>
          <a:lstStyle/>
          <a:p>
            <a:pPr>
              <a:defRPr/>
            </a:pPr>
            <a:fld id="{AA72ABAB-8012-4EAE-9019-F00B2E97B1A1}" type="slidenum">
              <a:rPr lang="it-IT" smtClean="0"/>
              <a:pPr>
                <a:defRPr/>
              </a:pPr>
              <a:t>20</a:t>
            </a:fld>
            <a:endParaRPr lang="it-IT" smtClean="0"/>
          </a:p>
        </p:txBody>
      </p:sp>
      <p:pic>
        <p:nvPicPr>
          <p:cNvPr id="8197" name="Immagine 9" descr="LOGOSENZANOMI SOCI.jpg"/>
          <p:cNvPicPr>
            <a:picLocks noChangeAspect="1"/>
          </p:cNvPicPr>
          <p:nvPr/>
        </p:nvPicPr>
        <p:blipFill>
          <a:blip r:embed="rId2" cstate="print"/>
          <a:srcRect/>
          <a:stretch>
            <a:fillRect/>
          </a:stretch>
        </p:blipFill>
        <p:spPr bwMode="auto">
          <a:xfrm>
            <a:off x="168275" y="260350"/>
            <a:ext cx="2100263" cy="508000"/>
          </a:xfrm>
          <a:prstGeom prst="rect">
            <a:avLst/>
          </a:prstGeom>
          <a:noFill/>
          <a:ln w="9525">
            <a:noFill/>
            <a:miter lim="800000"/>
            <a:headEnd/>
            <a:tailEnd/>
          </a:ln>
        </p:spPr>
      </p:pic>
      <p:pic>
        <p:nvPicPr>
          <p:cNvPr id="8198"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8" name="Segnaposto numero diapositiva 2"/>
          <p:cNvSpPr txBox="1">
            <a:spLocks/>
          </p:cNvSpPr>
          <p:nvPr/>
        </p:nvSpPr>
        <p:spPr>
          <a:xfrm>
            <a:off x="3276600" y="6308725"/>
            <a:ext cx="2133600" cy="365125"/>
          </a:xfrm>
          <a:prstGeom prst="rect">
            <a:avLst/>
          </a:prstGeom>
        </p:spPr>
        <p:txBody>
          <a:bodyPr anchor="ctr"/>
          <a:lstStyle/>
          <a:p>
            <a:pPr algn="ctr" fontAlgn="auto">
              <a:spcBef>
                <a:spcPts val="0"/>
              </a:spcBef>
              <a:spcAft>
                <a:spcPts val="0"/>
              </a:spcAft>
              <a:defRPr/>
            </a:pPr>
            <a:fld id="{F89EA5F5-3D25-4144-BE7D-0486FCC33FB8}" type="slidenum">
              <a:rPr lang="it-IT" sz="1200">
                <a:solidFill>
                  <a:schemeClr val="tx1">
                    <a:tint val="75000"/>
                  </a:schemeClr>
                </a:solidFill>
                <a:latin typeface="+mn-lt"/>
              </a:rPr>
              <a:pPr algn="ctr" fontAlgn="auto">
                <a:spcBef>
                  <a:spcPts val="0"/>
                </a:spcBef>
                <a:spcAft>
                  <a:spcPts val="0"/>
                </a:spcAft>
                <a:defRPr/>
              </a:pPr>
              <a:t>20</a:t>
            </a:fld>
            <a:endParaRPr lang="it-IT" sz="1200" dirty="0">
              <a:solidFill>
                <a:schemeClr val="tx1">
                  <a:tint val="75000"/>
                </a:schemeClr>
              </a:solidFill>
              <a:latin typeface="+mn-lt"/>
            </a:endParaRPr>
          </a:p>
        </p:txBody>
      </p:sp>
      <p:graphicFrame>
        <p:nvGraphicFramePr>
          <p:cNvPr id="13" name="Tabella 12"/>
          <p:cNvGraphicFramePr>
            <a:graphicFrameLocks noGrp="1"/>
          </p:cNvGraphicFramePr>
          <p:nvPr/>
        </p:nvGraphicFramePr>
        <p:xfrm>
          <a:off x="467544" y="1844824"/>
          <a:ext cx="8064896" cy="3544168"/>
        </p:xfrm>
        <a:graphic>
          <a:graphicData uri="http://schemas.openxmlformats.org/drawingml/2006/table">
            <a:tbl>
              <a:tblPr firstRow="1" bandRow="1">
                <a:tableStyleId>{5C22544A-7EE6-4342-B048-85BDC9FD1C3A}</a:tableStyleId>
              </a:tblPr>
              <a:tblGrid>
                <a:gridCol w="1800200"/>
                <a:gridCol w="6264696"/>
              </a:tblGrid>
              <a:tr h="35441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b="1" kern="1200" dirty="0" smtClean="0">
                          <a:solidFill>
                            <a:srgbClr val="002060"/>
                          </a:solidFill>
                          <a:latin typeface="Arial" charset="0"/>
                          <a:ea typeface="+mn-ea"/>
                          <a:cs typeface="Arial" pitchFamily="34" charset="0"/>
                        </a:rPr>
                        <a:t>Art. 39</a:t>
                      </a:r>
                    </a:p>
                    <a:p>
                      <a:endParaRPr lang="it-IT" dirty="0"/>
                    </a:p>
                  </a:txBody>
                  <a:tcPr>
                    <a:solidFill>
                      <a:schemeClr val="tx2">
                        <a:lumMod val="20000"/>
                        <a:lumOff val="80000"/>
                      </a:schemeClr>
                    </a:solidFill>
                  </a:tcPr>
                </a:tc>
                <a:tc>
                  <a:txBody>
                    <a:bodyPr/>
                    <a:lstStyle/>
                    <a:p>
                      <a:pPr marL="0" indent="0" algn="just">
                        <a:buFont typeface="Arial" charset="0"/>
                        <a:buNone/>
                        <a:defRPr/>
                      </a:pPr>
                      <a:r>
                        <a:rPr lang="it-IT" sz="1800" b="1" kern="1200" dirty="0" smtClean="0">
                          <a:solidFill>
                            <a:srgbClr val="002060"/>
                          </a:solidFill>
                          <a:latin typeface="+mn-lt"/>
                          <a:ea typeface="+mn-ea"/>
                          <a:cs typeface="Arial" pitchFamily="34" charset="0"/>
                        </a:rPr>
                        <a:t>L’organizzazione sindacale è libera.</a:t>
                      </a:r>
                    </a:p>
                    <a:p>
                      <a:pPr marL="0" indent="0" algn="just">
                        <a:buFont typeface="Arial" charset="0"/>
                        <a:buNone/>
                        <a:defRPr/>
                      </a:pPr>
                      <a:r>
                        <a:rPr lang="it-IT" sz="1800" b="1" kern="1200" dirty="0" smtClean="0">
                          <a:solidFill>
                            <a:srgbClr val="002060"/>
                          </a:solidFill>
                          <a:latin typeface="+mn-lt"/>
                          <a:ea typeface="+mn-ea"/>
                          <a:cs typeface="Arial" pitchFamily="34" charset="0"/>
                        </a:rPr>
                        <a:t>Ai sindacati non può essere imposto altro obbligo se non la loro registrazione presso uffici locali o centrali, secondo le norme di legge. E’ condizione per la registrazione che gli statuti dei sindacati sanciscano un ordinamento interno a base democratica. </a:t>
                      </a:r>
                    </a:p>
                    <a:p>
                      <a:pPr marL="0" indent="0" algn="just">
                        <a:buFont typeface="Arial" charset="0"/>
                        <a:buNone/>
                        <a:defRPr/>
                      </a:pPr>
                      <a:r>
                        <a:rPr lang="it-IT" sz="1800" b="1" kern="1200" dirty="0" smtClean="0">
                          <a:solidFill>
                            <a:srgbClr val="002060"/>
                          </a:solidFill>
                          <a:latin typeface="+mn-lt"/>
                          <a:ea typeface="+mn-ea"/>
                          <a:cs typeface="Arial" pitchFamily="34" charset="0"/>
                        </a:rPr>
                        <a:t>I sindacati registrati hanno personalità giuridica. Possono, rappresentati unitariamente in proporzione ai loro iscritti, stipulare contratti collettivi di lavoro con efficacia obbligatoria per tutti gli appartenenti alle categorie alle quali il contratto si riferisce</a:t>
                      </a:r>
                      <a:r>
                        <a:rPr lang="it-IT" sz="1800" b="1" kern="1200" dirty="0" smtClean="0">
                          <a:solidFill>
                            <a:schemeClr val="tx2"/>
                          </a:solidFill>
                          <a:latin typeface="+mn-lt"/>
                          <a:ea typeface="+mn-ea"/>
                          <a:cs typeface="+mn-cs"/>
                        </a:rPr>
                        <a:t>.</a:t>
                      </a:r>
                    </a:p>
                    <a:p>
                      <a:endParaRPr lang="it-IT" dirty="0"/>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21</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18" name="Rettangolo 17"/>
          <p:cNvSpPr/>
          <p:nvPr/>
        </p:nvSpPr>
        <p:spPr>
          <a:xfrm>
            <a:off x="395536" y="548680"/>
            <a:ext cx="8208912" cy="3139321"/>
          </a:xfrm>
          <a:prstGeom prst="rect">
            <a:avLst/>
          </a:prstGeom>
        </p:spPr>
        <p:txBody>
          <a:bodyPr wrap="square">
            <a:spAutoFit/>
          </a:bodyPr>
          <a:lstStyle/>
          <a:p>
            <a:pPr algn="ctr"/>
            <a:r>
              <a:rPr lang="it-IT" dirty="0" smtClean="0">
                <a:solidFill>
                  <a:srgbClr val="002060"/>
                </a:solidFill>
                <a:cs typeface="Arial" pitchFamily="34" charset="0"/>
              </a:rPr>
              <a:t>    </a:t>
            </a:r>
            <a:r>
              <a:rPr lang="it-IT" b="1" dirty="0" smtClean="0">
                <a:solidFill>
                  <a:srgbClr val="002060"/>
                </a:solidFill>
                <a:cs typeface="Arial" pitchFamily="34" charset="0"/>
              </a:rPr>
              <a:t>LA COSTITUZIONE</a:t>
            </a: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ctr"/>
            <a:endParaRPr lang="it-IT" b="1"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17" name="Tabella 16"/>
          <p:cNvGraphicFramePr>
            <a:graphicFrameLocks noGrp="1"/>
          </p:cNvGraphicFramePr>
          <p:nvPr/>
        </p:nvGraphicFramePr>
        <p:xfrm>
          <a:off x="107504" y="1772816"/>
          <a:ext cx="8712968" cy="4104456"/>
        </p:xfrm>
        <a:graphic>
          <a:graphicData uri="http://schemas.openxmlformats.org/drawingml/2006/table">
            <a:tbl>
              <a:tblPr firstRow="1" bandRow="1">
                <a:tableStyleId>{5C22544A-7EE6-4342-B048-85BDC9FD1C3A}</a:tableStyleId>
              </a:tblPr>
              <a:tblGrid>
                <a:gridCol w="917155"/>
                <a:gridCol w="7795813"/>
              </a:tblGrid>
              <a:tr h="1306300">
                <a:tc>
                  <a:txBody>
                    <a:bodyPr/>
                    <a:lstStyle/>
                    <a:p>
                      <a:r>
                        <a:rPr lang="it-IT" sz="1200" b="1" kern="1200" dirty="0" smtClean="0">
                          <a:solidFill>
                            <a:srgbClr val="002060"/>
                          </a:solidFill>
                          <a:latin typeface="Arial" charset="0"/>
                          <a:ea typeface="+mn-ea"/>
                          <a:cs typeface="Arial" pitchFamily="34" charset="0"/>
                        </a:rPr>
                        <a:t>Art. 40</a:t>
                      </a:r>
                      <a:r>
                        <a:rPr lang="it-IT" sz="1200" b="1" kern="1200" baseline="0" dirty="0" smtClean="0">
                          <a:solidFill>
                            <a:srgbClr val="002060"/>
                          </a:solidFill>
                          <a:latin typeface="Arial" charset="0"/>
                          <a:ea typeface="+mn-ea"/>
                          <a:cs typeface="Arial" pitchFamily="34" charset="0"/>
                        </a:rPr>
                        <a:t> </a:t>
                      </a:r>
                      <a:endParaRPr lang="it-IT" sz="1200" b="1" kern="1200" dirty="0" smtClean="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pPr algn="just"/>
                      <a:r>
                        <a:rPr lang="it-IT" sz="1200" b="1" kern="1200" dirty="0" smtClean="0">
                          <a:solidFill>
                            <a:srgbClr val="002060"/>
                          </a:solidFill>
                          <a:latin typeface="Arial" charset="0"/>
                          <a:ea typeface="+mn-ea"/>
                          <a:cs typeface="Arial" pitchFamily="34" charset="0"/>
                        </a:rPr>
                        <a:t>Il diritto di sciopero si esercita nell'ambito delle leggi che lo regolano</a:t>
                      </a:r>
                    </a:p>
                  </a:txBody>
                  <a:tcPr>
                    <a:solidFill>
                      <a:schemeClr val="tx2">
                        <a:lumMod val="20000"/>
                        <a:lumOff val="80000"/>
                      </a:schemeClr>
                    </a:solidFill>
                  </a:tcPr>
                </a:tc>
              </a:tr>
              <a:tr h="2798156">
                <a:tc>
                  <a:txBody>
                    <a:bodyPr/>
                    <a:lstStyle/>
                    <a:p>
                      <a:r>
                        <a:rPr lang="it-IT" sz="1200" b="1" kern="1200" dirty="0" smtClean="0">
                          <a:solidFill>
                            <a:srgbClr val="002060"/>
                          </a:solidFill>
                          <a:latin typeface="Arial" charset="0"/>
                          <a:ea typeface="+mn-ea"/>
                          <a:cs typeface="Arial" pitchFamily="34" charset="0"/>
                        </a:rPr>
                        <a:t>Art. 41</a:t>
                      </a:r>
                      <a:endParaRPr lang="it-IT" sz="1200" b="1" kern="1200" dirty="0">
                        <a:solidFill>
                          <a:srgbClr val="002060"/>
                        </a:solidFill>
                        <a:latin typeface="Arial" charset="0"/>
                        <a:ea typeface="+mn-ea"/>
                        <a:cs typeface="Arial" pitchFamily="34" charset="0"/>
                      </a:endParaRPr>
                    </a:p>
                  </a:txBody>
                  <a:tcPr>
                    <a:solidFill>
                      <a:schemeClr val="tx2">
                        <a:lumMod val="20000"/>
                        <a:lumOff val="80000"/>
                      </a:schemeClr>
                    </a:solidFill>
                  </a:tcPr>
                </a:tc>
                <a:tc>
                  <a:txBody>
                    <a:bodyPr/>
                    <a:lstStyle/>
                    <a:p>
                      <a:r>
                        <a:rPr lang="it-IT" sz="1200" b="1" kern="1200" dirty="0" smtClean="0">
                          <a:solidFill>
                            <a:srgbClr val="002060"/>
                          </a:solidFill>
                          <a:latin typeface="Arial" charset="0"/>
                          <a:ea typeface="+mn-ea"/>
                          <a:cs typeface="Arial" pitchFamily="34" charset="0"/>
                        </a:rPr>
                        <a:t>L'iniziativa economica privata è libera.</a:t>
                      </a:r>
                    </a:p>
                    <a:p>
                      <a:r>
                        <a:rPr lang="it-IT" sz="1200" b="1" kern="1200" dirty="0" smtClean="0">
                          <a:solidFill>
                            <a:srgbClr val="002060"/>
                          </a:solidFill>
                          <a:latin typeface="Arial" charset="0"/>
                          <a:ea typeface="+mn-ea"/>
                          <a:cs typeface="Arial" pitchFamily="34" charset="0"/>
                        </a:rPr>
                        <a:t>Non può svolgersi in contrasto con l'utilità sociale o in modo da recare danno alla sicurezza, alla libertà, alla dignità umana.</a:t>
                      </a:r>
                    </a:p>
                    <a:p>
                      <a:r>
                        <a:rPr lang="it-IT" sz="1200" b="1" kern="1200" dirty="0" smtClean="0">
                          <a:solidFill>
                            <a:srgbClr val="002060"/>
                          </a:solidFill>
                          <a:latin typeface="Arial" charset="0"/>
                          <a:ea typeface="+mn-ea"/>
                          <a:cs typeface="Arial" pitchFamily="34" charset="0"/>
                        </a:rPr>
                        <a:t>La legge determina i programmi e i controlli opportuni perché l'attività economica pubblica e privata possa essere indirizzata e coordinata a fini sociali.</a:t>
                      </a:r>
                    </a:p>
                    <a:p>
                      <a:pPr marL="0" algn="just" defTabSz="914400" rtl="0" eaLnBrk="1" latinLnBrk="0" hangingPunct="1"/>
                      <a:endParaRPr lang="it-IT" sz="1200" b="1" kern="1200" dirty="0" smtClean="0">
                        <a:solidFill>
                          <a:srgbClr val="002060"/>
                        </a:solidFill>
                        <a:latin typeface="Arial" charset="0"/>
                        <a:ea typeface="+mn-ea"/>
                        <a:cs typeface="Arial" pitchFamily="34" charset="0"/>
                      </a:endParaRP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411760" y="476672"/>
            <a:ext cx="4572000" cy="1200329"/>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codice civile e le leggi ordinarie</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323528" y="1052736"/>
            <a:ext cx="8424936" cy="1754326"/>
          </a:xfrm>
          <a:prstGeom prst="rect">
            <a:avLst/>
          </a:prstGeom>
        </p:spPr>
        <p:txBody>
          <a:bodyPr wrap="square">
            <a:spAutoFit/>
          </a:bodyPr>
          <a:lstStyle/>
          <a:p>
            <a:pPr algn="ctr"/>
            <a:r>
              <a:rPr lang="it-IT" b="1" dirty="0" smtClean="0">
                <a:solidFill>
                  <a:schemeClr val="tx2">
                    <a:lumMod val="75000"/>
                  </a:schemeClr>
                </a:solidFill>
              </a:rPr>
              <a:t>Codice Civile</a:t>
            </a:r>
          </a:p>
          <a:p>
            <a:pPr algn="ctr"/>
            <a:r>
              <a:rPr lang="it-IT" b="1" dirty="0" smtClean="0">
                <a:solidFill>
                  <a:schemeClr val="tx2">
                    <a:lumMod val="75000"/>
                  </a:schemeClr>
                </a:solidFill>
              </a:rPr>
              <a:t>Libro V </a:t>
            </a:r>
          </a:p>
          <a:p>
            <a:pPr algn="ctr"/>
            <a:endParaRPr lang="it-IT" b="1" dirty="0" smtClean="0">
              <a:solidFill>
                <a:schemeClr val="tx2">
                  <a:lumMod val="75000"/>
                </a:schemeClr>
              </a:solidFill>
            </a:endParaRPr>
          </a:p>
          <a:p>
            <a:pPr algn="just"/>
            <a:r>
              <a:rPr lang="it-IT" sz="1600" dirty="0" smtClean="0">
                <a:solidFill>
                  <a:schemeClr val="tx2">
                    <a:lumMod val="75000"/>
                  </a:schemeClr>
                </a:solidFill>
              </a:rPr>
              <a:t>Il libro V del codice civile denominato “</a:t>
            </a:r>
            <a:r>
              <a:rPr lang="it-IT" sz="1600" i="1" dirty="0" smtClean="0">
                <a:solidFill>
                  <a:schemeClr val="tx2">
                    <a:lumMod val="75000"/>
                  </a:schemeClr>
                </a:solidFill>
              </a:rPr>
              <a:t>DEL LAVORO</a:t>
            </a:r>
            <a:r>
              <a:rPr lang="it-IT" sz="1600" dirty="0" smtClean="0">
                <a:solidFill>
                  <a:schemeClr val="tx2">
                    <a:lumMod val="75000"/>
                  </a:schemeClr>
                </a:solidFill>
              </a:rPr>
              <a:t>” disciplina sia il lavoro dell’imprenditore sia del lavoratore autonomo e subordinato.</a:t>
            </a:r>
          </a:p>
          <a:p>
            <a:pPr algn="just"/>
            <a:endParaRPr lang="it-IT" dirty="0" smtClean="0">
              <a:solidFill>
                <a:schemeClr val="tx2">
                  <a:lumMod val="75000"/>
                </a:schemeClr>
              </a:solidFill>
            </a:endParaRPr>
          </a:p>
        </p:txBody>
      </p:sp>
      <p:sp>
        <p:nvSpPr>
          <p:cNvPr id="19" name="CasellaDiTesto 18"/>
          <p:cNvSpPr txBox="1"/>
          <p:nvPr/>
        </p:nvSpPr>
        <p:spPr>
          <a:xfrm>
            <a:off x="251520" y="2487573"/>
            <a:ext cx="8784976" cy="4370427"/>
          </a:xfrm>
          <a:prstGeom prst="rect">
            <a:avLst/>
          </a:prstGeom>
          <a:noFill/>
        </p:spPr>
        <p:txBody>
          <a:bodyPr wrap="square" rtlCol="0">
            <a:spAutoFit/>
          </a:bodyPr>
          <a:lstStyle/>
          <a:p>
            <a:pPr algn="just"/>
            <a:r>
              <a:rPr lang="it-IT" sz="1600" dirty="0" smtClean="0"/>
              <a:t> </a:t>
            </a:r>
            <a:r>
              <a:rPr lang="it-IT" sz="1600" dirty="0" smtClean="0">
                <a:solidFill>
                  <a:schemeClr val="tx2">
                    <a:lumMod val="75000"/>
                  </a:schemeClr>
                </a:solidFill>
              </a:rPr>
              <a:t>Accanto al Codice Civile si pone un sistema di leggi disciplinanti le varie materie:</a:t>
            </a:r>
          </a:p>
          <a:p>
            <a:pPr algn="just"/>
            <a:r>
              <a:rPr lang="it-IT" sz="1600" dirty="0" smtClean="0">
                <a:solidFill>
                  <a:schemeClr val="tx2">
                    <a:lumMod val="75000"/>
                  </a:schemeClr>
                </a:solidFill>
              </a:rPr>
              <a:t> </a:t>
            </a:r>
          </a:p>
          <a:p>
            <a:pPr algn="just">
              <a:buFont typeface="Arial" pitchFamily="34" charset="0"/>
              <a:buChar char="•"/>
            </a:pPr>
            <a:r>
              <a:rPr lang="it-IT" sz="1600" dirty="0" smtClean="0">
                <a:solidFill>
                  <a:schemeClr val="tx2">
                    <a:lumMod val="75000"/>
                  </a:schemeClr>
                </a:solidFill>
              </a:rPr>
              <a:t> Legge sui licenziamenti individuali (L. 15 luglio 1966, n. 604);</a:t>
            </a:r>
          </a:p>
          <a:p>
            <a:pPr algn="just">
              <a:buFont typeface="Arial" pitchFamily="34" charset="0"/>
              <a:buChar char="•"/>
            </a:pPr>
            <a:r>
              <a:rPr lang="it-IT" sz="1600" dirty="0" smtClean="0">
                <a:solidFill>
                  <a:schemeClr val="tx2">
                    <a:lumMod val="75000"/>
                  </a:schemeClr>
                </a:solidFill>
              </a:rPr>
              <a:t> Statuto dei lavoratori (L. 20 maggio 1970, n. 300);</a:t>
            </a:r>
          </a:p>
          <a:p>
            <a:pPr algn="just">
              <a:buFont typeface="Arial" pitchFamily="34" charset="0"/>
              <a:buChar char="•"/>
            </a:pPr>
            <a:r>
              <a:rPr lang="it-IT" sz="1600" dirty="0" smtClean="0">
                <a:solidFill>
                  <a:schemeClr val="tx2">
                    <a:lumMod val="75000"/>
                  </a:schemeClr>
                </a:solidFill>
              </a:rPr>
              <a:t> Legge in materia di ammortizzatori sociali ed eccedenze del personale (L. 23 luglio 1991, n. 223);</a:t>
            </a:r>
          </a:p>
          <a:p>
            <a:pPr algn="just">
              <a:buFont typeface="Arial" pitchFamily="34" charset="0"/>
              <a:buChar char="•"/>
            </a:pPr>
            <a:r>
              <a:rPr lang="it-IT" sz="1600" dirty="0" smtClean="0">
                <a:solidFill>
                  <a:schemeClr val="tx2">
                    <a:lumMod val="75000"/>
                  </a:schemeClr>
                </a:solidFill>
              </a:rPr>
              <a:t> Legge del pubblico impiego privatizzato (</a:t>
            </a:r>
            <a:r>
              <a:rPr lang="it-IT" sz="1600" dirty="0" err="1" smtClean="0">
                <a:solidFill>
                  <a:schemeClr val="tx2">
                    <a:lumMod val="75000"/>
                  </a:schemeClr>
                </a:solidFill>
              </a:rPr>
              <a:t>D.Lgs.</a:t>
            </a:r>
            <a:r>
              <a:rPr lang="it-IT" sz="1600" dirty="0" smtClean="0">
                <a:solidFill>
                  <a:schemeClr val="tx2">
                    <a:lumMod val="75000"/>
                  </a:schemeClr>
                </a:solidFill>
              </a:rPr>
              <a:t> 30 marzo 2001, n. 165);</a:t>
            </a:r>
          </a:p>
          <a:p>
            <a:pPr algn="just">
              <a:buFont typeface="Arial" pitchFamily="34" charset="0"/>
              <a:buChar char="•"/>
            </a:pPr>
            <a:r>
              <a:rPr lang="it-IT" sz="1600" dirty="0" smtClean="0">
                <a:solidFill>
                  <a:schemeClr val="tx2">
                    <a:lumMod val="75000"/>
                  </a:schemeClr>
                </a:solidFill>
              </a:rPr>
              <a:t> Legge in materia di contratto a termine (</a:t>
            </a:r>
            <a:r>
              <a:rPr lang="it-IT" sz="1600" dirty="0" err="1" smtClean="0">
                <a:solidFill>
                  <a:schemeClr val="tx2">
                    <a:lumMod val="75000"/>
                  </a:schemeClr>
                </a:solidFill>
              </a:rPr>
              <a:t>D.Lgs.</a:t>
            </a:r>
            <a:r>
              <a:rPr lang="it-IT" sz="1600" dirty="0" smtClean="0">
                <a:solidFill>
                  <a:schemeClr val="tx2">
                    <a:lumMod val="75000"/>
                  </a:schemeClr>
                </a:solidFill>
              </a:rPr>
              <a:t> 6 settembre 2001, n. 368);</a:t>
            </a:r>
          </a:p>
          <a:p>
            <a:pPr algn="just">
              <a:buFont typeface="Arial" pitchFamily="34" charset="0"/>
              <a:buChar char="•"/>
            </a:pPr>
            <a:r>
              <a:rPr lang="it-IT" sz="1600" dirty="0" smtClean="0">
                <a:solidFill>
                  <a:schemeClr val="tx2">
                    <a:lumMod val="75000"/>
                  </a:schemeClr>
                </a:solidFill>
              </a:rPr>
              <a:t> Legge in materia di orario di lavoro (</a:t>
            </a:r>
            <a:r>
              <a:rPr lang="it-IT" sz="1600" dirty="0" err="1" smtClean="0">
                <a:solidFill>
                  <a:schemeClr val="tx2">
                    <a:lumMod val="75000"/>
                  </a:schemeClr>
                </a:solidFill>
              </a:rPr>
              <a:t>D.Lgs.</a:t>
            </a:r>
            <a:r>
              <a:rPr lang="it-IT" sz="1600" dirty="0" smtClean="0">
                <a:solidFill>
                  <a:schemeClr val="tx2">
                    <a:lumMod val="75000"/>
                  </a:schemeClr>
                </a:solidFill>
              </a:rPr>
              <a:t> 8 aprile 2003, n. 66);</a:t>
            </a:r>
          </a:p>
          <a:p>
            <a:pPr algn="just">
              <a:buFont typeface="Arial" pitchFamily="34" charset="0"/>
              <a:buChar char="•"/>
            </a:pPr>
            <a:r>
              <a:rPr lang="it-IT" sz="1600" dirty="0" smtClean="0">
                <a:solidFill>
                  <a:schemeClr val="tx2">
                    <a:lumMod val="75000"/>
                  </a:schemeClr>
                </a:solidFill>
              </a:rPr>
              <a:t> Legge Biagi (D.lgs. 10 settembre 2003, n. 276);</a:t>
            </a:r>
          </a:p>
          <a:p>
            <a:pPr algn="just">
              <a:buFont typeface="Arial" pitchFamily="34" charset="0"/>
              <a:buChar char="•"/>
            </a:pPr>
            <a:r>
              <a:rPr lang="it-IT" sz="1600" dirty="0" smtClean="0">
                <a:solidFill>
                  <a:schemeClr val="tx2">
                    <a:lumMod val="75000"/>
                  </a:schemeClr>
                </a:solidFill>
              </a:rPr>
              <a:t>Testo unico sulla sicurezza nei luoghi di lavoro (D.lgs. 9 aprile 2008, n. 81);</a:t>
            </a:r>
          </a:p>
          <a:p>
            <a:pPr algn="just">
              <a:buFont typeface="Arial" pitchFamily="34" charset="0"/>
              <a:buChar char="•"/>
            </a:pPr>
            <a:r>
              <a:rPr lang="it-IT" sz="1600" dirty="0" smtClean="0">
                <a:solidFill>
                  <a:schemeClr val="tx2">
                    <a:lumMod val="75000"/>
                  </a:schemeClr>
                </a:solidFill>
              </a:rPr>
              <a:t> Collegato lavoro (L. 4 novembre 2010, n. 183);</a:t>
            </a:r>
          </a:p>
          <a:p>
            <a:pPr algn="just">
              <a:buFont typeface="Arial" pitchFamily="34" charset="0"/>
              <a:buChar char="•"/>
            </a:pPr>
            <a:r>
              <a:rPr lang="it-IT" sz="1600" dirty="0" smtClean="0">
                <a:solidFill>
                  <a:schemeClr val="tx2">
                    <a:lumMod val="75000"/>
                  </a:schemeClr>
                </a:solidFill>
              </a:rPr>
              <a:t> Riforma </a:t>
            </a:r>
            <a:r>
              <a:rPr lang="it-IT" sz="1600" dirty="0" err="1" smtClean="0">
                <a:solidFill>
                  <a:schemeClr val="tx2">
                    <a:lumMod val="75000"/>
                  </a:schemeClr>
                </a:solidFill>
              </a:rPr>
              <a:t>Fornero</a:t>
            </a:r>
            <a:r>
              <a:rPr lang="it-IT" sz="1600" dirty="0" smtClean="0">
                <a:solidFill>
                  <a:schemeClr val="tx2">
                    <a:lumMod val="75000"/>
                  </a:schemeClr>
                </a:solidFill>
              </a:rPr>
              <a:t> (L. 28 giugno 2012, n. 92).</a:t>
            </a:r>
          </a:p>
          <a:p>
            <a:pPr algn="just">
              <a:buFont typeface="Arial" pitchFamily="34" charset="0"/>
              <a:buChar char="•"/>
            </a:pPr>
            <a:r>
              <a:rPr lang="it-IT" sz="1600" dirty="0" smtClean="0">
                <a:solidFill>
                  <a:schemeClr val="tx2">
                    <a:lumMod val="75000"/>
                  </a:schemeClr>
                </a:solidFill>
              </a:rPr>
              <a:t>Il </a:t>
            </a:r>
            <a:r>
              <a:rPr lang="it-IT" sz="1600" dirty="0" err="1" smtClean="0">
                <a:solidFill>
                  <a:schemeClr val="tx2">
                    <a:lumMod val="75000"/>
                  </a:schemeClr>
                </a:solidFill>
              </a:rPr>
              <a:t>c.d</a:t>
            </a:r>
            <a:r>
              <a:rPr lang="it-IT" sz="1600" dirty="0" smtClean="0">
                <a:solidFill>
                  <a:schemeClr val="tx2">
                    <a:lumMod val="75000"/>
                  </a:schemeClr>
                </a:solidFill>
              </a:rPr>
              <a:t> Jobs </a:t>
            </a:r>
            <a:r>
              <a:rPr lang="it-IT" sz="1600" dirty="0" err="1" smtClean="0">
                <a:solidFill>
                  <a:schemeClr val="tx2">
                    <a:lumMod val="75000"/>
                  </a:schemeClr>
                </a:solidFill>
              </a:rPr>
              <a:t>Act</a:t>
            </a:r>
            <a:r>
              <a:rPr lang="it-IT" sz="1600" dirty="0" smtClean="0">
                <a:solidFill>
                  <a:schemeClr val="tx2">
                    <a:lumMod val="75000"/>
                  </a:schemeClr>
                </a:solidFill>
              </a:rPr>
              <a:t> (L. n. 183/2014 e i successivi decreti attuativi)</a:t>
            </a:r>
          </a:p>
          <a:p>
            <a:endParaRPr lang="it-IT" dirty="0" smtClean="0">
              <a:solidFill>
                <a:schemeClr val="tx2">
                  <a:lumMod val="75000"/>
                </a:schemeClr>
              </a:solidFill>
            </a:endParaRPr>
          </a:p>
          <a:p>
            <a:endParaRPr lang="it-IT" dirty="0" smtClean="0">
              <a:solidFill>
                <a:schemeClr val="tx2">
                  <a:lumMod val="75000"/>
                </a:schemeClr>
              </a:solidFill>
            </a:endParaRPr>
          </a:p>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Altre fonti interne</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970318"/>
          </a:xfrm>
          <a:prstGeom prst="rect">
            <a:avLst/>
          </a:prstGeom>
        </p:spPr>
        <p:txBody>
          <a:bodyPr wrap="square">
            <a:spAutoFit/>
          </a:bodyPr>
          <a:lstStyle/>
          <a:p>
            <a:pPr algn="ctr"/>
            <a:endParaRPr lang="it-IT" b="1" dirty="0" smtClean="0">
              <a:solidFill>
                <a:schemeClr val="accent1">
                  <a:lumMod val="50000"/>
                </a:schemeClr>
              </a:solidFill>
            </a:endParaRPr>
          </a:p>
          <a:p>
            <a:pPr algn="just"/>
            <a:r>
              <a:rPr lang="it-IT" dirty="0" smtClean="0">
                <a:solidFill>
                  <a:schemeClr val="tx2">
                    <a:lumMod val="75000"/>
                  </a:schemeClr>
                </a:solidFill>
              </a:rPr>
              <a:t>Ruolo attivo del Ministero ed enti pubblici quali INAIL e INPS tramite:</a:t>
            </a:r>
          </a:p>
          <a:p>
            <a:pPr algn="just"/>
            <a:endParaRPr lang="it-IT" dirty="0" smtClean="0">
              <a:solidFill>
                <a:schemeClr val="tx2">
                  <a:lumMod val="75000"/>
                </a:schemeClr>
              </a:solidFill>
            </a:endParaRPr>
          </a:p>
          <a:p>
            <a:pPr algn="just">
              <a:buFontTx/>
              <a:buChar char="-"/>
            </a:pPr>
            <a:r>
              <a:rPr lang="it-IT" b="1" dirty="0" smtClean="0">
                <a:solidFill>
                  <a:schemeClr val="tx2">
                    <a:lumMod val="75000"/>
                  </a:schemeClr>
                </a:solidFill>
              </a:rPr>
              <a:t>Decreto ministeriale: </a:t>
            </a:r>
            <a:r>
              <a:rPr lang="it-IT" dirty="0" smtClean="0">
                <a:solidFill>
                  <a:schemeClr val="accent1">
                    <a:lumMod val="50000"/>
                  </a:schemeClr>
                </a:solidFill>
              </a:rPr>
              <a:t>è un atto amministrativo (cd. </a:t>
            </a:r>
            <a:r>
              <a:rPr lang="it-IT" i="1" dirty="0" smtClean="0">
                <a:solidFill>
                  <a:schemeClr val="accent1">
                    <a:lumMod val="50000"/>
                  </a:schemeClr>
                </a:solidFill>
              </a:rPr>
              <a:t>di alta amministrazione</a:t>
            </a:r>
            <a:r>
              <a:rPr lang="it-IT" dirty="0" smtClean="0">
                <a:solidFill>
                  <a:schemeClr val="accent1">
                    <a:lumMod val="50000"/>
                  </a:schemeClr>
                </a:solidFill>
              </a:rPr>
              <a:t>) avente forza di legge. Il decreto ministeriale è di solito generale ed astratto, in quanto pone norme tecniche di dettaglio, o generiche ma relative ad uno specifico argomento, finalizzate all'attuazione di una data norma di legge. </a:t>
            </a:r>
          </a:p>
          <a:p>
            <a:pPr algn="just">
              <a:buFontTx/>
              <a:buChar char="-"/>
            </a:pPr>
            <a:endParaRPr lang="it-IT" dirty="0" smtClean="0">
              <a:solidFill>
                <a:schemeClr val="accent1">
                  <a:lumMod val="50000"/>
                </a:schemeClr>
              </a:solidFill>
            </a:endParaRPr>
          </a:p>
          <a:p>
            <a:pPr algn="just">
              <a:buFontTx/>
              <a:buChar char="-"/>
            </a:pPr>
            <a:endParaRPr lang="it-IT" dirty="0" smtClean="0">
              <a:solidFill>
                <a:schemeClr val="accent1">
                  <a:lumMod val="50000"/>
                </a:schemeClr>
              </a:solidFill>
            </a:endParaRPr>
          </a:p>
          <a:p>
            <a:pPr algn="just"/>
            <a:r>
              <a:rPr lang="it-IT" dirty="0" smtClean="0">
                <a:solidFill>
                  <a:schemeClr val="accent1">
                    <a:lumMod val="50000"/>
                  </a:schemeClr>
                </a:solidFill>
              </a:rPr>
              <a:t>-</a:t>
            </a:r>
            <a:r>
              <a:rPr lang="it-IT" b="1" dirty="0" smtClean="0">
                <a:solidFill>
                  <a:schemeClr val="accent1">
                    <a:lumMod val="50000"/>
                  </a:schemeClr>
                </a:solidFill>
              </a:rPr>
              <a:t>Circolari e messaggi: </a:t>
            </a:r>
            <a:r>
              <a:rPr lang="it-IT" dirty="0" smtClean="0">
                <a:solidFill>
                  <a:schemeClr val="accent1">
                    <a:lumMod val="50000"/>
                  </a:schemeClr>
                </a:solidFill>
              </a:rPr>
              <a:t>non hanno forza di legge. Forniscono chiarimenti in merito all’interpretazione di norme di legge e loro applicazione concreta (</a:t>
            </a:r>
            <a:r>
              <a:rPr lang="it-IT" dirty="0" err="1" smtClean="0">
                <a:solidFill>
                  <a:schemeClr val="accent1">
                    <a:lumMod val="50000"/>
                  </a:schemeClr>
                </a:solidFill>
              </a:rPr>
              <a:t>es</a:t>
            </a:r>
            <a:r>
              <a:rPr lang="it-IT" dirty="0" smtClean="0">
                <a:solidFill>
                  <a:schemeClr val="accent1">
                    <a:lumMod val="50000"/>
                  </a:schemeClr>
                </a:solidFill>
              </a:rPr>
              <a:t> Circolare Min. </a:t>
            </a:r>
            <a:r>
              <a:rPr lang="it-IT" dirty="0" err="1" smtClean="0">
                <a:solidFill>
                  <a:schemeClr val="accent1">
                    <a:lumMod val="50000"/>
                  </a:schemeClr>
                </a:solidFill>
              </a:rPr>
              <a:t>Lav</a:t>
            </a:r>
            <a:r>
              <a:rPr lang="it-IT" dirty="0" smtClean="0">
                <a:solidFill>
                  <a:schemeClr val="accent1">
                    <a:lumMod val="50000"/>
                  </a:schemeClr>
                </a:solidFill>
              </a:rPr>
              <a:t>. sull’applicazione Riforma </a:t>
            </a:r>
            <a:r>
              <a:rPr lang="it-IT" dirty="0" err="1" smtClean="0">
                <a:solidFill>
                  <a:schemeClr val="accent1">
                    <a:lumMod val="50000"/>
                  </a:schemeClr>
                </a:solidFill>
              </a:rPr>
              <a:t>Fornero</a:t>
            </a:r>
            <a:r>
              <a:rPr lang="it-IT" dirty="0" smtClean="0">
                <a:solidFill>
                  <a:schemeClr val="accent1">
                    <a:lumMod val="50000"/>
                  </a:schemeClr>
                </a:solidFill>
              </a:rPr>
              <a:t>; Messaggio INPS sui minimali contributivi di anno in anno).</a:t>
            </a:r>
          </a:p>
          <a:p>
            <a:pPr algn="just">
              <a:buFont typeface="Wingdings" pitchFamily="2" charset="2"/>
              <a:buChar char="Ø"/>
            </a:pPr>
            <a:endParaRPr lang="it-IT"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13932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a:p>
            <a:pPr algn="ctr"/>
            <a:r>
              <a:rPr lang="it-IT" b="1" dirty="0" smtClean="0">
                <a:solidFill>
                  <a:schemeClr val="accent1">
                    <a:lumMod val="50000"/>
                  </a:schemeClr>
                </a:solidFill>
              </a:rPr>
              <a:t>è una fonte </a:t>
            </a:r>
            <a:r>
              <a:rPr lang="it-IT" b="1" i="1" dirty="0" smtClean="0">
                <a:solidFill>
                  <a:schemeClr val="accent1">
                    <a:lumMod val="50000"/>
                  </a:schemeClr>
                </a:solidFill>
              </a:rPr>
              <a:t>extra </a:t>
            </a:r>
            <a:r>
              <a:rPr lang="it-IT" b="1" i="1" dirty="0" err="1" smtClean="0">
                <a:solidFill>
                  <a:schemeClr val="accent1">
                    <a:lumMod val="50000"/>
                  </a:schemeClr>
                </a:solidFill>
              </a:rPr>
              <a:t>ordinem</a:t>
            </a:r>
            <a:r>
              <a:rPr lang="it-IT" b="1" i="1" dirty="0" smtClean="0">
                <a:solidFill>
                  <a:schemeClr val="accent1">
                    <a:lumMod val="50000"/>
                  </a:schemeClr>
                </a:solidFill>
              </a:rPr>
              <a:t> o atipica </a:t>
            </a:r>
            <a:endParaRPr lang="it-IT" b="1" dirty="0" smtClean="0">
              <a:solidFill>
                <a:schemeClr val="accent1">
                  <a:lumMod val="50000"/>
                </a:schemeClr>
              </a:solidFill>
            </a:endParaRPr>
          </a:p>
          <a:p>
            <a:pPr algn="ctr"/>
            <a:r>
              <a:rPr lang="it-IT" dirty="0" smtClean="0">
                <a:solidFill>
                  <a:schemeClr val="accent1">
                    <a:lumMod val="50000"/>
                  </a:schemeClr>
                </a:solidFill>
              </a:rPr>
              <a:t>ossia una fonte che non è prevista espressamente dall’ordinamento come tale, ma è capace di dare luogo a fenomeni di formazione del diritto </a:t>
            </a: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p:txBody>
      </p:sp>
      <p:sp>
        <p:nvSpPr>
          <p:cNvPr id="17" name="Freccia in giù 16"/>
          <p:cNvSpPr/>
          <p:nvPr/>
        </p:nvSpPr>
        <p:spPr>
          <a:xfrm>
            <a:off x="4211960" y="119675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in giù 19"/>
          <p:cNvSpPr/>
          <p:nvPr/>
        </p:nvSpPr>
        <p:spPr>
          <a:xfrm>
            <a:off x="4283968" y="278092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4941168"/>
            <a:ext cx="4032448" cy="1200329"/>
          </a:xfrm>
          <a:prstGeom prst="rect">
            <a:avLst/>
          </a:prstGeom>
          <a:noFill/>
        </p:spPr>
        <p:txBody>
          <a:bodyPr wrap="square" rtlCol="0">
            <a:spAutoFit/>
          </a:bodyPr>
          <a:lstStyle/>
          <a:p>
            <a:r>
              <a:rPr lang="it-IT" dirty="0" smtClean="0">
                <a:solidFill>
                  <a:schemeClr val="accent1">
                    <a:lumMod val="50000"/>
                  </a:schemeClr>
                </a:solidFill>
              </a:rPr>
              <a:t>Predeterminano la disciplina dei rapporti individuali</a:t>
            </a:r>
          </a:p>
          <a:p>
            <a:r>
              <a:rPr lang="it-IT" dirty="0" smtClean="0">
                <a:solidFill>
                  <a:schemeClr val="accent1">
                    <a:lumMod val="50000"/>
                  </a:schemeClr>
                </a:solidFill>
              </a:rPr>
              <a:t>(c.d. parte normativa)</a:t>
            </a:r>
          </a:p>
          <a:p>
            <a:r>
              <a:rPr lang="it-IT" dirty="0" smtClean="0"/>
              <a:t> </a:t>
            </a:r>
            <a:endParaRPr lang="it-IT" dirty="0"/>
          </a:p>
        </p:txBody>
      </p:sp>
      <p:sp>
        <p:nvSpPr>
          <p:cNvPr id="24" name="Rettangolo 23"/>
          <p:cNvSpPr/>
          <p:nvPr/>
        </p:nvSpPr>
        <p:spPr>
          <a:xfrm>
            <a:off x="323528" y="3356992"/>
            <a:ext cx="8712968" cy="646331"/>
          </a:xfrm>
          <a:prstGeom prst="rect">
            <a:avLst/>
          </a:prstGeom>
        </p:spPr>
        <p:txBody>
          <a:bodyPr wrap="square">
            <a:spAutoFit/>
          </a:bodyPr>
          <a:lstStyle/>
          <a:p>
            <a:pPr algn="ctr"/>
            <a:r>
              <a:rPr lang="it-IT" dirty="0" smtClean="0">
                <a:solidFill>
                  <a:schemeClr val="accent1">
                    <a:lumMod val="50000"/>
                  </a:schemeClr>
                </a:solidFill>
              </a:rPr>
              <a:t>Il contratto collettivo costituisce il prodotto dell’attività negoziale</a:t>
            </a:r>
          </a:p>
          <a:p>
            <a:pPr algn="ctr"/>
            <a:r>
              <a:rPr lang="it-IT" dirty="0" smtClean="0">
                <a:solidFill>
                  <a:schemeClr val="accent1">
                    <a:lumMod val="50000"/>
                  </a:schemeClr>
                </a:solidFill>
              </a:rPr>
              <a:t>E’ il contratto con cui i soggetti collettivi (</a:t>
            </a:r>
            <a:r>
              <a:rPr lang="it-IT" dirty="0" err="1" smtClean="0">
                <a:solidFill>
                  <a:schemeClr val="accent1">
                    <a:lumMod val="50000"/>
                  </a:schemeClr>
                </a:solidFill>
              </a:rPr>
              <a:t>oo.ss.</a:t>
            </a:r>
            <a:r>
              <a:rPr lang="it-IT" dirty="0" smtClean="0">
                <a:solidFill>
                  <a:schemeClr val="accent1">
                    <a:lumMod val="50000"/>
                  </a:schemeClr>
                </a:solidFill>
              </a:rPr>
              <a:t> dei lavoratori e dei datori di lavoro): </a:t>
            </a:r>
          </a:p>
        </p:txBody>
      </p:sp>
      <p:sp>
        <p:nvSpPr>
          <p:cNvPr id="26" name="CasellaDiTesto 25"/>
          <p:cNvSpPr txBox="1"/>
          <p:nvPr/>
        </p:nvSpPr>
        <p:spPr>
          <a:xfrm>
            <a:off x="5724128" y="4941168"/>
            <a:ext cx="3240360" cy="923330"/>
          </a:xfrm>
          <a:prstGeom prst="rect">
            <a:avLst/>
          </a:prstGeom>
          <a:noFill/>
        </p:spPr>
        <p:txBody>
          <a:bodyPr wrap="square" rtlCol="0">
            <a:spAutoFit/>
          </a:bodyPr>
          <a:lstStyle/>
          <a:p>
            <a:r>
              <a:rPr lang="it-IT" dirty="0" smtClean="0">
                <a:solidFill>
                  <a:schemeClr val="accent1">
                    <a:lumMod val="50000"/>
                  </a:schemeClr>
                </a:solidFill>
              </a:rPr>
              <a:t>Regolano taluni tratti dei loro rapporti reciproci</a:t>
            </a:r>
          </a:p>
          <a:p>
            <a:r>
              <a:rPr lang="it-IT" dirty="0" smtClean="0">
                <a:solidFill>
                  <a:schemeClr val="accent1">
                    <a:lumMod val="50000"/>
                  </a:schemeClr>
                </a:solidFill>
              </a:rPr>
              <a:t>(c.d. parte obbligatoria).</a:t>
            </a:r>
          </a:p>
        </p:txBody>
      </p:sp>
      <p:cxnSp>
        <p:nvCxnSpPr>
          <p:cNvPr id="28" name="Connettore 2 27"/>
          <p:cNvCxnSpPr/>
          <p:nvPr/>
        </p:nvCxnSpPr>
        <p:spPr>
          <a:xfrm flipH="1">
            <a:off x="1835696" y="4149080"/>
            <a:ext cx="266429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a:off x="4499992" y="4149080"/>
            <a:ext cx="252028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Vari tipi di CONTRATTO COLLETTIVO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556792"/>
            <a:ext cx="8640960" cy="4216539"/>
          </a:xfrm>
          <a:prstGeom prst="rect">
            <a:avLst/>
          </a:prstGeom>
          <a:noFill/>
        </p:spPr>
        <p:txBody>
          <a:bodyPr wrap="square" rtlCol="0">
            <a:spAutoFit/>
          </a:bodyPr>
          <a:lstStyle/>
          <a:p>
            <a:endParaRPr lang="it-IT" sz="16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corporativo;</a:t>
            </a:r>
          </a:p>
          <a:p>
            <a:pPr>
              <a:buFont typeface="Wingdings" pitchFamily="2" charset="2"/>
              <a:buChar char="Ø"/>
            </a:pPr>
            <a:endParaRPr lang="it-IT" sz="28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previsto all’art. 39, comma 2, Cost.</a:t>
            </a:r>
          </a:p>
          <a:p>
            <a:pPr>
              <a:buFont typeface="Wingdings" pitchFamily="2" charset="2"/>
              <a:buChar char="Ø"/>
            </a:pPr>
            <a:endParaRPr lang="it-IT" sz="28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recepito in decreto legislativo ai sensi della legge n. 741/1959 (c.d. legge </a:t>
            </a:r>
            <a:r>
              <a:rPr lang="it-IT" sz="2800" dirty="0" err="1" smtClean="0">
                <a:solidFill>
                  <a:schemeClr val="tx2">
                    <a:lumMod val="75000"/>
                  </a:schemeClr>
                </a:solidFill>
              </a:rPr>
              <a:t>Vigorelli</a:t>
            </a:r>
            <a:r>
              <a:rPr lang="it-IT" sz="2800" dirty="0" smtClean="0">
                <a:solidFill>
                  <a:schemeClr val="tx2">
                    <a:lumMod val="75000"/>
                  </a:schemeClr>
                </a:solidFill>
              </a:rPr>
              <a:t>)</a:t>
            </a:r>
          </a:p>
          <a:p>
            <a:pPr>
              <a:buFont typeface="Wingdings" pitchFamily="2" charset="2"/>
              <a:buChar char="Ø"/>
            </a:pPr>
            <a:endParaRPr lang="it-IT" sz="2800" dirty="0" smtClean="0">
              <a:solidFill>
                <a:schemeClr val="tx2">
                  <a:lumMod val="75000"/>
                </a:schemeClr>
              </a:solidFill>
            </a:endParaRPr>
          </a:p>
          <a:p>
            <a:pPr>
              <a:buFont typeface="Wingdings" pitchFamily="2" charset="2"/>
              <a:buChar char="Ø"/>
            </a:pPr>
            <a:r>
              <a:rPr lang="it-IT" sz="2800" dirty="0" smtClean="0">
                <a:solidFill>
                  <a:schemeClr val="tx2">
                    <a:lumMod val="75000"/>
                  </a:schemeClr>
                </a:solidFill>
              </a:rPr>
              <a:t>Il contratto collettivo di diritto comune</a:t>
            </a:r>
            <a:r>
              <a:rPr lang="it-IT" sz="2800" dirty="0" smtClean="0"/>
              <a:t>.</a:t>
            </a:r>
            <a:endParaRPr lang="it-IT"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CORPORATIVO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340768"/>
            <a:ext cx="8640960" cy="5386090"/>
          </a:xfrm>
          <a:prstGeom prst="rect">
            <a:avLst/>
          </a:prstGeom>
          <a:noFill/>
        </p:spPr>
        <p:txBody>
          <a:bodyPr wrap="square" rtlCol="0">
            <a:spAutoFit/>
          </a:bodyPr>
          <a:lstStyle/>
          <a:p>
            <a:endParaRPr lang="it-IT" sz="1600" dirty="0" smtClean="0">
              <a:solidFill>
                <a:schemeClr val="tx2">
                  <a:lumMod val="75000"/>
                </a:schemeClr>
              </a:solidFill>
            </a:endParaRPr>
          </a:p>
          <a:p>
            <a:pPr algn="just"/>
            <a:endParaRPr lang="it-IT" sz="2800" dirty="0" smtClean="0">
              <a:solidFill>
                <a:schemeClr val="tx2">
                  <a:lumMod val="75000"/>
                </a:schemeClr>
              </a:solidFill>
            </a:endParaRPr>
          </a:p>
          <a:p>
            <a:pPr algn="just"/>
            <a:r>
              <a:rPr lang="it-IT" sz="2400" dirty="0" smtClean="0">
                <a:solidFill>
                  <a:schemeClr val="tx2">
                    <a:lumMod val="75000"/>
                  </a:schemeClr>
                </a:solidFill>
              </a:rPr>
              <a:t>Durante periodo fascista c’era un solo sindacato per ogni categoria, sia per i lavoratori che per i datori di lavoro, che sottoscriveva il contratto collettivo corporativo</a:t>
            </a:r>
          </a:p>
          <a:p>
            <a:endParaRPr lang="it-IT" sz="2400" dirty="0" smtClean="0"/>
          </a:p>
          <a:p>
            <a:endParaRPr lang="it-IT" sz="2400" dirty="0" smtClean="0">
              <a:solidFill>
                <a:schemeClr val="tx2">
                  <a:lumMod val="75000"/>
                </a:schemeClr>
              </a:solidFill>
            </a:endParaRPr>
          </a:p>
          <a:p>
            <a:pPr algn="just"/>
            <a:endParaRPr lang="it-IT" sz="2400" dirty="0" smtClean="0">
              <a:solidFill>
                <a:schemeClr val="tx2">
                  <a:lumMod val="75000"/>
                </a:schemeClr>
              </a:solidFill>
            </a:endParaRPr>
          </a:p>
          <a:p>
            <a:pPr algn="just"/>
            <a:r>
              <a:rPr lang="it-IT" sz="2400" dirty="0" smtClean="0">
                <a:solidFill>
                  <a:schemeClr val="tx2">
                    <a:lumMod val="75000"/>
                  </a:schemeClr>
                </a:solidFill>
              </a:rPr>
              <a:t>aveva un’efficacia </a:t>
            </a:r>
            <a:r>
              <a:rPr lang="it-IT" sz="2400" b="1" i="1" dirty="0" smtClean="0">
                <a:solidFill>
                  <a:schemeClr val="tx2">
                    <a:lumMod val="75000"/>
                  </a:schemeClr>
                </a:solidFill>
              </a:rPr>
              <a:t>erga </a:t>
            </a:r>
            <a:r>
              <a:rPr lang="it-IT" sz="2400" b="1" i="1" dirty="0" err="1" smtClean="0">
                <a:solidFill>
                  <a:schemeClr val="tx2">
                    <a:lumMod val="75000"/>
                  </a:schemeClr>
                </a:solidFill>
              </a:rPr>
              <a:t>omnes</a:t>
            </a:r>
            <a:r>
              <a:rPr lang="it-IT" sz="2400" b="1" i="1" dirty="0" smtClean="0">
                <a:solidFill>
                  <a:schemeClr val="tx2">
                    <a:lumMod val="75000"/>
                  </a:schemeClr>
                </a:solidFill>
              </a:rPr>
              <a:t> </a:t>
            </a:r>
            <a:r>
              <a:rPr lang="it-IT" sz="2400" dirty="0" smtClean="0">
                <a:solidFill>
                  <a:schemeClr val="tx2">
                    <a:lumMod val="75000"/>
                  </a:schemeClr>
                </a:solidFill>
              </a:rPr>
              <a:t>(per tutti i lavoratori), non poteva essere modificato in senso peggiorativo e comportava la sostituzione automatica delle clausole difformi contenute nel contratto individuale</a:t>
            </a:r>
            <a:r>
              <a:rPr lang="it-IT" sz="2800" dirty="0" smtClean="0">
                <a:solidFill>
                  <a:schemeClr val="tx2">
                    <a:lumMod val="75000"/>
                  </a:schemeClr>
                </a:solidFill>
              </a:rPr>
              <a:t>.</a:t>
            </a:r>
          </a:p>
          <a:p>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17" name="Freccia in giù 16"/>
          <p:cNvSpPr/>
          <p:nvPr/>
        </p:nvSpPr>
        <p:spPr>
          <a:xfrm>
            <a:off x="4067944"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E L’ART. 39 </a:t>
            </a:r>
            <a:r>
              <a:rPr lang="it-IT" b="1" cap="all" dirty="0" err="1" smtClean="0">
                <a:solidFill>
                  <a:srgbClr val="002060"/>
                </a:solidFill>
                <a:latin typeface="Arial" pitchFamily="34" charset="0"/>
                <a:cs typeface="Arial" pitchFamily="34" charset="0"/>
              </a:rPr>
              <a:t>COST</a:t>
            </a:r>
            <a:r>
              <a:rPr lang="it-IT" b="1" cap="all" dirty="0" smtClean="0">
                <a:solidFill>
                  <a:srgbClr val="002060"/>
                </a:solidFill>
                <a:latin typeface="Arial" pitchFamily="34" charset="0"/>
                <a:cs typeface="Arial" pitchFamily="34" charset="0"/>
              </a:rPr>
              <a:t>.</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340768"/>
            <a:ext cx="8640960" cy="6247864"/>
          </a:xfrm>
          <a:prstGeom prst="rect">
            <a:avLst/>
          </a:prstGeom>
          <a:noFill/>
        </p:spPr>
        <p:txBody>
          <a:bodyPr wrap="square" rtlCol="0">
            <a:spAutoFit/>
          </a:bodyPr>
          <a:lstStyle/>
          <a:p>
            <a:endParaRPr lang="it-IT" sz="1600" dirty="0" smtClean="0">
              <a:solidFill>
                <a:schemeClr val="tx2">
                  <a:lumMod val="75000"/>
                </a:schemeClr>
              </a:solidFill>
            </a:endParaRPr>
          </a:p>
          <a:p>
            <a:pPr algn="just"/>
            <a:r>
              <a:rPr lang="it-IT" sz="2800" dirty="0" smtClean="0">
                <a:solidFill>
                  <a:schemeClr val="tx2">
                    <a:lumMod val="75000"/>
                  </a:schemeClr>
                </a:solidFill>
              </a:rPr>
              <a:t>Il contratto collettivo previsto all’art. 39, comma 2, Cost.</a:t>
            </a:r>
          </a:p>
          <a:p>
            <a:pPr>
              <a:buFont typeface="Wingdings" pitchFamily="2" charset="2"/>
              <a:buChar char="Ø"/>
            </a:pPr>
            <a:endParaRPr lang="it-IT" sz="2800" dirty="0" smtClean="0">
              <a:solidFill>
                <a:schemeClr val="tx2">
                  <a:lumMod val="75000"/>
                </a:schemeClr>
              </a:solidFill>
            </a:endParaRPr>
          </a:p>
          <a:p>
            <a:endParaRPr lang="it-IT" sz="2800" dirty="0" smtClean="0"/>
          </a:p>
          <a:p>
            <a:pPr algn="just"/>
            <a:r>
              <a:rPr lang="it-IT" sz="2800" dirty="0" smtClean="0">
                <a:solidFill>
                  <a:schemeClr val="tx2">
                    <a:lumMod val="75000"/>
                  </a:schemeClr>
                </a:solidFill>
              </a:rPr>
              <a:t>Con l’entrata in vigore della Costituzione, l’art. 39 Cost. prevedeva che i sindacati potessero stipulare contratti collettivi con efficacia per tutta la categoria.</a:t>
            </a:r>
            <a:br>
              <a:rPr lang="it-IT" sz="2800" dirty="0" smtClean="0">
                <a:solidFill>
                  <a:schemeClr val="tx2">
                    <a:lumMod val="75000"/>
                  </a:schemeClr>
                </a:solidFill>
              </a:rPr>
            </a:br>
            <a:r>
              <a:rPr lang="it-IT" sz="2800" dirty="0" smtClean="0">
                <a:solidFill>
                  <a:schemeClr val="tx2">
                    <a:lumMod val="75000"/>
                  </a:schemeClr>
                </a:solidFill>
              </a:rPr>
              <a:t>Tuttavia la seconda parte dell’art. 39 Cost. rimase </a:t>
            </a:r>
            <a:r>
              <a:rPr lang="it-IT" sz="2800" dirty="0" err="1" smtClean="0">
                <a:solidFill>
                  <a:schemeClr val="tx2">
                    <a:lumMod val="75000"/>
                  </a:schemeClr>
                </a:solidFill>
              </a:rPr>
              <a:t>inattuata</a:t>
            </a:r>
            <a:r>
              <a:rPr lang="it-IT" sz="2800" dirty="0" smtClean="0">
                <a:solidFill>
                  <a:schemeClr val="tx2">
                    <a:lumMod val="75000"/>
                  </a:schemeClr>
                </a:solidFill>
              </a:rPr>
              <a:t>.</a:t>
            </a:r>
          </a:p>
          <a:p>
            <a:endParaRPr lang="it-IT" sz="2400" dirty="0" smtClean="0"/>
          </a:p>
          <a:p>
            <a:endParaRPr lang="it-IT" sz="2400" dirty="0" smtClean="0">
              <a:solidFill>
                <a:schemeClr val="tx2">
                  <a:lumMod val="75000"/>
                </a:schemeClr>
              </a:solidFill>
            </a:endParaRPr>
          </a:p>
          <a:p>
            <a:r>
              <a:rPr lang="it-IT" sz="2800" dirty="0" smtClean="0">
                <a:solidFill>
                  <a:schemeClr val="tx2">
                    <a:lumMod val="75000"/>
                  </a:schemeClr>
                </a:solidFill>
              </a:rPr>
              <a:t>.</a:t>
            </a:r>
          </a:p>
          <a:p>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17" name="Freccia in giù 16"/>
          <p:cNvSpPr/>
          <p:nvPr/>
        </p:nvSpPr>
        <p:spPr>
          <a:xfrm>
            <a:off x="4067944" y="2420888"/>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a destra con strisce 19"/>
          <p:cNvSpPr/>
          <p:nvPr/>
        </p:nvSpPr>
        <p:spPr>
          <a:xfrm>
            <a:off x="6660232" y="5301208"/>
            <a:ext cx="978408"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E L’ART. 39 </a:t>
            </a:r>
            <a:r>
              <a:rPr lang="it-IT" b="1" cap="all" dirty="0" err="1" smtClean="0">
                <a:solidFill>
                  <a:srgbClr val="002060"/>
                </a:solidFill>
                <a:latin typeface="Arial" pitchFamily="34" charset="0"/>
                <a:cs typeface="Arial" pitchFamily="34" charset="0"/>
              </a:rPr>
              <a:t>COST</a:t>
            </a:r>
            <a:r>
              <a:rPr lang="it-IT" b="1" cap="all" dirty="0" smtClean="0">
                <a:solidFill>
                  <a:srgbClr val="002060"/>
                </a:solidFill>
                <a:latin typeface="Arial" pitchFamily="34" charset="0"/>
                <a:cs typeface="Arial" pitchFamily="34" charset="0"/>
              </a:rPr>
              <a:t>.</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970318"/>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a:p>
            <a:pPr algn="just"/>
            <a:r>
              <a:rPr lang="it-IT" dirty="0" smtClean="0">
                <a:solidFill>
                  <a:schemeClr val="accent1">
                    <a:lumMod val="50000"/>
                  </a:schemeClr>
                </a:solidFill>
              </a:rPr>
              <a:t>L’art. 39 Cost. prevede una procedura di registrazione per i sindacati che, attribuendo la personalità giuridica, consentirebbe agli stessi di stipulare contratti collettivi aventi efficacia nei confronti di tutti i lavoratori e datori di lavoro a prescindere dalla loro iscrizione agli agenti negoziali (c.d. efficacia erga </a:t>
            </a:r>
            <a:r>
              <a:rPr lang="it-IT" dirty="0" err="1" smtClean="0">
                <a:solidFill>
                  <a:schemeClr val="accent1">
                    <a:lumMod val="50000"/>
                  </a:schemeClr>
                </a:solidFill>
              </a:rPr>
              <a:t>omnes</a:t>
            </a:r>
            <a:r>
              <a:rPr lang="it-IT" dirty="0" smtClean="0">
                <a:solidFill>
                  <a:schemeClr val="accent1">
                    <a:lumMod val="50000"/>
                  </a:schemeClr>
                </a:solidFill>
              </a:rPr>
              <a:t>).</a:t>
            </a:r>
          </a:p>
          <a:p>
            <a:pPr algn="just"/>
            <a:endParaRPr lang="it-IT" dirty="0" smtClean="0">
              <a:solidFill>
                <a:schemeClr val="accent1">
                  <a:lumMod val="50000"/>
                </a:schemeClr>
              </a:solidFill>
            </a:endParaRPr>
          </a:p>
          <a:p>
            <a:pPr algn="ctr"/>
            <a:r>
              <a:rPr lang="it-IT" dirty="0" smtClean="0">
                <a:solidFill>
                  <a:schemeClr val="accent1">
                    <a:lumMod val="50000"/>
                  </a:schemeClr>
                </a:solidFill>
              </a:rPr>
              <a:t>Ad oggi i sindacati sono ancora privi di personalità giuridica</a:t>
            </a: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just"/>
            <a:endParaRPr lang="it-IT" dirty="0" smtClean="0">
              <a:solidFill>
                <a:schemeClr val="accent1">
                  <a:lumMod val="50000"/>
                </a:schemeClr>
              </a:solidFill>
            </a:endParaRPr>
          </a:p>
          <a:p>
            <a:pPr algn="ctr"/>
            <a:r>
              <a:rPr lang="it-IT" dirty="0" smtClean="0">
                <a:solidFill>
                  <a:schemeClr val="accent1">
                    <a:lumMod val="50000"/>
                  </a:schemeClr>
                </a:solidFill>
              </a:rPr>
              <a:t>I contratti collettivi conclusi nell’ordinamento sono quindi definiti di </a:t>
            </a:r>
          </a:p>
          <a:p>
            <a:pPr algn="ctr"/>
            <a:r>
              <a:rPr lang="it-IT" b="1" dirty="0" smtClean="0">
                <a:solidFill>
                  <a:schemeClr val="accent1">
                    <a:lumMod val="50000"/>
                  </a:schemeClr>
                </a:solidFill>
              </a:rPr>
              <a:t>diritto comune</a:t>
            </a:r>
          </a:p>
        </p:txBody>
      </p:sp>
      <p:sp>
        <p:nvSpPr>
          <p:cNvPr id="19" name="Freccia in giù 18"/>
          <p:cNvSpPr/>
          <p:nvPr/>
        </p:nvSpPr>
        <p:spPr>
          <a:xfrm>
            <a:off x="4355976" y="3933056"/>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29</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e LA LEGGE VIGORELLI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124745"/>
            <a:ext cx="8640960" cy="984885"/>
          </a:xfrm>
          <a:prstGeom prst="rect">
            <a:avLst/>
          </a:prstGeom>
          <a:noFill/>
        </p:spPr>
        <p:txBody>
          <a:bodyPr wrap="square" rtlCol="0">
            <a:spAutoFit/>
          </a:bodyPr>
          <a:lstStyle/>
          <a:p>
            <a:endParaRPr lang="it-IT" sz="1600" dirty="0" smtClean="0">
              <a:solidFill>
                <a:schemeClr val="tx2">
                  <a:lumMod val="75000"/>
                </a:schemeClr>
              </a:solidFill>
            </a:endParaRPr>
          </a:p>
          <a:p>
            <a:r>
              <a:rPr lang="it-IT" dirty="0" smtClean="0">
                <a:solidFill>
                  <a:schemeClr val="tx2">
                    <a:lumMod val="75000"/>
                  </a:schemeClr>
                </a:solidFill>
              </a:rPr>
              <a:t>Il contratto collettivo recepito in decreto legislativo ai sensi della legge n. 741/1959 (c.d. legge </a:t>
            </a:r>
            <a:r>
              <a:rPr lang="it-IT" dirty="0" err="1" smtClean="0">
                <a:solidFill>
                  <a:schemeClr val="tx2">
                    <a:lumMod val="75000"/>
                  </a:schemeClr>
                </a:solidFill>
              </a:rPr>
              <a:t>Vigorelli</a:t>
            </a:r>
            <a:r>
              <a:rPr lang="it-IT" sz="2400" dirty="0" smtClean="0">
                <a:solidFill>
                  <a:schemeClr val="tx2">
                    <a:lumMod val="75000"/>
                  </a:schemeClr>
                </a:solidFill>
              </a:rPr>
              <a:t>) </a:t>
            </a:r>
          </a:p>
        </p:txBody>
      </p:sp>
      <p:sp>
        <p:nvSpPr>
          <p:cNvPr id="17" name="Freccia in giù 16"/>
          <p:cNvSpPr/>
          <p:nvPr/>
        </p:nvSpPr>
        <p:spPr>
          <a:xfrm>
            <a:off x="4139952" y="1988840"/>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107504" y="2636912"/>
            <a:ext cx="8568952" cy="3970318"/>
          </a:xfrm>
          <a:prstGeom prst="rect">
            <a:avLst/>
          </a:prstGeom>
          <a:noFill/>
        </p:spPr>
        <p:txBody>
          <a:bodyPr wrap="square" rtlCol="0">
            <a:spAutoFit/>
          </a:bodyPr>
          <a:lstStyle/>
          <a:p>
            <a:r>
              <a:rPr lang="it-IT" dirty="0" smtClean="0">
                <a:solidFill>
                  <a:schemeClr val="tx2">
                    <a:lumMod val="75000"/>
                  </a:schemeClr>
                </a:solidFill>
              </a:rPr>
              <a:t>Per aggirare la norma costituzionale (art. 39) la legge </a:t>
            </a:r>
            <a:r>
              <a:rPr lang="it-IT" dirty="0" err="1" smtClean="0">
                <a:solidFill>
                  <a:schemeClr val="tx2">
                    <a:lumMod val="75000"/>
                  </a:schemeClr>
                </a:solidFill>
              </a:rPr>
              <a:t>Vigorelli</a:t>
            </a:r>
            <a:r>
              <a:rPr lang="it-IT" dirty="0" smtClean="0">
                <a:solidFill>
                  <a:schemeClr val="tx2">
                    <a:lumMod val="75000"/>
                  </a:schemeClr>
                </a:solidFill>
              </a:rPr>
              <a:t>, la 741/1959, concesse una delega al Governo per emanare, decreti legislativi che fissassero i trattamenti minimi salariali e normativi per ciascuna categoria lavorativa, dovendo rifarsi obbligatoriamente ai contratti collettivi in materia.</a:t>
            </a:r>
          </a:p>
          <a:p>
            <a:endParaRPr lang="it-IT" dirty="0" smtClean="0">
              <a:solidFill>
                <a:schemeClr val="tx2">
                  <a:lumMod val="75000"/>
                </a:schemeClr>
              </a:solidFill>
            </a:endParaRPr>
          </a:p>
          <a:p>
            <a:endParaRPr lang="it-IT" dirty="0" smtClean="0">
              <a:solidFill>
                <a:schemeClr val="tx2">
                  <a:lumMod val="75000"/>
                </a:schemeClr>
              </a:solidFill>
            </a:endParaRPr>
          </a:p>
          <a:p>
            <a:r>
              <a:rPr lang="it-IT" dirty="0" smtClean="0">
                <a:solidFill>
                  <a:schemeClr val="tx2">
                    <a:lumMod val="75000"/>
                  </a:schemeClr>
                </a:solidFill>
              </a:rPr>
              <a:t> </a:t>
            </a:r>
          </a:p>
          <a:p>
            <a:r>
              <a:rPr lang="it-IT" dirty="0" smtClean="0">
                <a:solidFill>
                  <a:schemeClr val="tx2">
                    <a:lumMod val="75000"/>
                  </a:schemeClr>
                </a:solidFill>
              </a:rPr>
              <a:t>I decreti furono più di mille, ma ben presto ci si rese conto che i contratti collettivi apparivano pieni di ambiguità e lacune. </a:t>
            </a:r>
          </a:p>
          <a:p>
            <a:r>
              <a:rPr lang="it-IT" dirty="0" smtClean="0">
                <a:solidFill>
                  <a:schemeClr val="tx2">
                    <a:lumMod val="75000"/>
                  </a:schemeClr>
                </a:solidFill>
              </a:rPr>
              <a:t>La proroga alla L. 741/1959 disposta dalla L. 1027/1960 che delegava il governo di emanare norme uniformi alle clausole dei contratti collettivi stipulati nei dieci mesi successivi dall’entrata in vigore della Legge </a:t>
            </a:r>
            <a:r>
              <a:rPr lang="it-IT" dirty="0" err="1" smtClean="0">
                <a:solidFill>
                  <a:schemeClr val="tx2">
                    <a:lumMod val="75000"/>
                  </a:schemeClr>
                </a:solidFill>
              </a:rPr>
              <a:t>Vigorelli</a:t>
            </a:r>
            <a:r>
              <a:rPr lang="it-IT" dirty="0" smtClean="0">
                <a:solidFill>
                  <a:schemeClr val="tx2">
                    <a:lumMod val="75000"/>
                  </a:schemeClr>
                </a:solidFill>
              </a:rPr>
              <a:t>, </a:t>
            </a:r>
            <a:r>
              <a:rPr lang="it-IT" b="1" dirty="0" smtClean="0">
                <a:solidFill>
                  <a:schemeClr val="tx2">
                    <a:lumMod val="75000"/>
                  </a:schemeClr>
                </a:solidFill>
              </a:rPr>
              <a:t>è stata dichiarata illegittima dalla Corte Costituzionale</a:t>
            </a:r>
            <a:endParaRPr lang="it-IT" dirty="0" smtClean="0">
              <a:solidFill>
                <a:schemeClr val="tx2">
                  <a:lumMod val="75000"/>
                </a:schemeClr>
              </a:solidFill>
            </a:endParaRPr>
          </a:p>
          <a:p>
            <a:r>
              <a:rPr lang="it-IT" dirty="0" smtClean="0">
                <a:solidFill>
                  <a:schemeClr val="tx2">
                    <a:lumMod val="75000"/>
                  </a:schemeClr>
                </a:solidFill>
              </a:rPr>
              <a:t> </a:t>
            </a:r>
          </a:p>
        </p:txBody>
      </p:sp>
      <p:sp>
        <p:nvSpPr>
          <p:cNvPr id="23" name="Freccia in giù 22"/>
          <p:cNvSpPr/>
          <p:nvPr/>
        </p:nvSpPr>
        <p:spPr>
          <a:xfrm>
            <a:off x="4139952" y="386104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620688"/>
            <a:ext cx="4248472" cy="369332"/>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a:t>
            </a: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2492896"/>
            <a:ext cx="7848872" cy="2308324"/>
          </a:xfrm>
          <a:prstGeom prst="rect">
            <a:avLst/>
          </a:prstGeom>
        </p:spPr>
        <p:txBody>
          <a:bodyPr wrap="square">
            <a:spAutoFit/>
          </a:bodyPr>
          <a:lstStyle/>
          <a:p>
            <a:pPr algn="ctr"/>
            <a:r>
              <a:rPr lang="it-IT" sz="2400" b="1" dirty="0" smtClean="0">
                <a:solidFill>
                  <a:srgbClr val="002060"/>
                </a:solidFill>
                <a:cs typeface="Arial" pitchFamily="34" charset="0"/>
              </a:rPr>
              <a:t>NOTA BENE</a:t>
            </a:r>
          </a:p>
          <a:p>
            <a:pPr algn="ctr"/>
            <a:endParaRPr lang="it-IT" sz="2400" b="1" dirty="0" smtClean="0">
              <a:solidFill>
                <a:srgbClr val="002060"/>
              </a:solidFill>
              <a:cs typeface="Arial" pitchFamily="34" charset="0"/>
            </a:endParaRPr>
          </a:p>
          <a:p>
            <a:pPr algn="ctr"/>
            <a:r>
              <a:rPr lang="it-IT" sz="2400" u="sng" dirty="0" smtClean="0">
                <a:solidFill>
                  <a:srgbClr val="002060"/>
                </a:solidFill>
                <a:cs typeface="Arial" pitchFamily="34" charset="0"/>
              </a:rPr>
              <a:t>Nessuna fonte può creare altre fonti aventi efficacia maggiore o anche uguale a quella propria, ma solo fonti dotate di efficacia minore</a:t>
            </a:r>
          </a:p>
          <a:p>
            <a:pPr algn="ctr"/>
            <a:endParaRPr lang="it-IT" sz="2400" b="1" u="sng" dirty="0" smtClean="0">
              <a:solidFill>
                <a:srgbClr val="002060"/>
              </a:solidFill>
              <a:cs typeface="Arial" pitchFamily="34" charset="0"/>
            </a:endParaRPr>
          </a:p>
        </p:txBody>
      </p:sp>
      <p:sp>
        <p:nvSpPr>
          <p:cNvPr id="15" name="Freccia a destra rientrata 14"/>
          <p:cNvSpPr/>
          <p:nvPr/>
        </p:nvSpPr>
        <p:spPr>
          <a:xfrm rot="5400000">
            <a:off x="4211960" y="1484784"/>
            <a:ext cx="576064" cy="4320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30</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 </a:t>
            </a:r>
            <a:r>
              <a:rPr lang="it-IT" b="1" cap="all" dirty="0" err="1" smtClean="0">
                <a:solidFill>
                  <a:srgbClr val="002060"/>
                </a:solidFill>
                <a:latin typeface="Arial" pitchFamily="34" charset="0"/>
                <a:cs typeface="Arial" pitchFamily="34" charset="0"/>
              </a:rPr>
              <a:t>DI</a:t>
            </a:r>
            <a:r>
              <a:rPr lang="it-IT" b="1" cap="all" dirty="0" smtClean="0">
                <a:solidFill>
                  <a:srgbClr val="002060"/>
                </a:solidFill>
                <a:latin typeface="Arial" pitchFamily="34" charset="0"/>
                <a:cs typeface="Arial" pitchFamily="34" charset="0"/>
              </a:rPr>
              <a:t> DIRITTO COMUNE</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646331"/>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p>
        </p:txBody>
      </p:sp>
      <p:sp>
        <p:nvSpPr>
          <p:cNvPr id="21" name="CasellaDiTesto 20"/>
          <p:cNvSpPr txBox="1"/>
          <p:nvPr/>
        </p:nvSpPr>
        <p:spPr>
          <a:xfrm>
            <a:off x="323528" y="3356992"/>
            <a:ext cx="8640960" cy="369332"/>
          </a:xfrm>
          <a:prstGeom prst="rect">
            <a:avLst/>
          </a:prstGeom>
          <a:noFill/>
        </p:spPr>
        <p:txBody>
          <a:bodyPr wrap="square" rtlCol="0">
            <a:spAutoFit/>
          </a:bodyPr>
          <a:lstStyle/>
          <a:p>
            <a:r>
              <a:rPr lang="it-IT" dirty="0" smtClean="0">
                <a:solidFill>
                  <a:schemeClr val="accent1">
                    <a:lumMod val="50000"/>
                  </a:schemeClr>
                </a:solidFill>
              </a:rPr>
              <a:t> </a:t>
            </a:r>
          </a:p>
        </p:txBody>
      </p:sp>
      <p:sp>
        <p:nvSpPr>
          <p:cNvPr id="19" name="CasellaDiTesto 18"/>
          <p:cNvSpPr txBox="1"/>
          <p:nvPr/>
        </p:nvSpPr>
        <p:spPr>
          <a:xfrm>
            <a:off x="251520" y="1124745"/>
            <a:ext cx="8640960" cy="4031873"/>
          </a:xfrm>
          <a:prstGeom prst="rect">
            <a:avLst/>
          </a:prstGeom>
          <a:noFill/>
        </p:spPr>
        <p:txBody>
          <a:bodyPr wrap="square" rtlCol="0">
            <a:spAutoFit/>
          </a:bodyPr>
          <a:lstStyle/>
          <a:p>
            <a:endParaRPr lang="it-IT" sz="1600" dirty="0" smtClean="0">
              <a:solidFill>
                <a:schemeClr val="tx2">
                  <a:lumMod val="75000"/>
                </a:schemeClr>
              </a:solidFill>
            </a:endParaRPr>
          </a:p>
          <a:p>
            <a:endParaRPr lang="it-IT" dirty="0" smtClean="0">
              <a:solidFill>
                <a:schemeClr val="tx2">
                  <a:lumMod val="75000"/>
                </a:schemeClr>
              </a:solidFill>
            </a:endParaRPr>
          </a:p>
          <a:p>
            <a:pPr algn="just"/>
            <a:endParaRPr lang="it-IT" dirty="0" smtClean="0">
              <a:solidFill>
                <a:schemeClr val="tx2">
                  <a:lumMod val="75000"/>
                </a:schemeClr>
              </a:solidFill>
            </a:endParaRPr>
          </a:p>
          <a:p>
            <a:pPr algn="just"/>
            <a:r>
              <a:rPr lang="it-IT" dirty="0" smtClean="0">
                <a:solidFill>
                  <a:schemeClr val="tx2">
                    <a:lumMod val="75000"/>
                  </a:schemeClr>
                </a:solidFill>
              </a:rPr>
              <a:t>Con la mancata attuazione della seconda parte dell’art. 39 Cost., (riguardante le modalità di registrazione del sindacato) al contratto collettivo si applica la disciplina delle </a:t>
            </a:r>
            <a:r>
              <a:rPr lang="it-IT" b="1" dirty="0" smtClean="0">
                <a:solidFill>
                  <a:schemeClr val="tx2">
                    <a:lumMod val="75000"/>
                  </a:schemeClr>
                </a:solidFill>
              </a:rPr>
              <a:t>norme di diritto comune dei contratti e delle obbligazioni (artt. 1321 e ss. c.c.).</a:t>
            </a:r>
          </a:p>
          <a:p>
            <a:pPr algn="just"/>
            <a:endParaRPr lang="it-IT" dirty="0" smtClean="0">
              <a:solidFill>
                <a:schemeClr val="tx2">
                  <a:lumMod val="75000"/>
                </a:schemeClr>
              </a:solidFill>
            </a:endParaRPr>
          </a:p>
          <a:p>
            <a:pPr algn="just"/>
            <a:endParaRPr lang="it-IT" dirty="0" smtClean="0">
              <a:solidFill>
                <a:schemeClr val="tx2">
                  <a:lumMod val="75000"/>
                </a:schemeClr>
              </a:solidFill>
            </a:endParaRPr>
          </a:p>
          <a:p>
            <a:pPr algn="just"/>
            <a:r>
              <a:rPr lang="it-IT" dirty="0" smtClean="0">
                <a:solidFill>
                  <a:schemeClr val="tx2">
                    <a:lumMod val="75000"/>
                  </a:schemeClr>
                </a:solidFill>
              </a:rPr>
              <a:t>Il contratto collettivo di lavoro è oggi un </a:t>
            </a:r>
            <a:r>
              <a:rPr lang="it-IT" b="1" dirty="0" smtClean="0">
                <a:solidFill>
                  <a:schemeClr val="tx2">
                    <a:lumMod val="75000"/>
                  </a:schemeClr>
                </a:solidFill>
              </a:rPr>
              <a:t>atto di autonomia negoziale privata vincolante esclusivamente per i soggetti stipulanti,</a:t>
            </a:r>
            <a:r>
              <a:rPr lang="it-IT" dirty="0" smtClean="0">
                <a:solidFill>
                  <a:schemeClr val="tx2">
                    <a:lumMod val="75000"/>
                  </a:schemeClr>
                </a:solidFill>
              </a:rPr>
              <a:t> giusto il principio secondo cui “il contratto ha forza di legge tra le parti”  e “non produce effetto rispetto ai terzi che nei casi previsti dalla legge” (art. 1372 c.c.).</a:t>
            </a:r>
          </a:p>
          <a:p>
            <a:endParaRPr lang="it-IT" sz="2400" dirty="0" smtClean="0">
              <a:solidFill>
                <a:schemeClr val="tx2">
                  <a:lumMod val="75000"/>
                </a:schemeClr>
              </a:solidFill>
            </a:endParaRPr>
          </a:p>
        </p:txBody>
      </p:sp>
      <p:sp>
        <p:nvSpPr>
          <p:cNvPr id="22" name="CasellaDiTesto 21"/>
          <p:cNvSpPr txBox="1"/>
          <p:nvPr/>
        </p:nvSpPr>
        <p:spPr>
          <a:xfrm flipV="1">
            <a:off x="0" y="4053265"/>
            <a:ext cx="8568952" cy="1200329"/>
          </a:xfrm>
          <a:prstGeom prst="rect">
            <a:avLst/>
          </a:prstGeom>
          <a:noFill/>
        </p:spPr>
        <p:txBody>
          <a:bodyPr wrap="square" rtlCol="0">
            <a:spAutoFit/>
          </a:bodyPr>
          <a:lstStyle/>
          <a:p>
            <a:endParaRPr lang="it-IT" dirty="0" smtClean="0">
              <a:solidFill>
                <a:schemeClr val="tx2">
                  <a:lumMod val="75000"/>
                </a:schemeClr>
              </a:solidFill>
            </a:endParaRPr>
          </a:p>
          <a:p>
            <a:endParaRPr lang="it-IT" dirty="0" smtClean="0">
              <a:solidFill>
                <a:schemeClr val="tx2">
                  <a:lumMod val="75000"/>
                </a:schemeClr>
              </a:solidFill>
            </a:endParaRPr>
          </a:p>
          <a:p>
            <a:r>
              <a:rPr lang="it-IT" dirty="0" smtClean="0">
                <a:solidFill>
                  <a:schemeClr val="tx2">
                    <a:lumMod val="75000"/>
                  </a:schemeClr>
                </a:solidFill>
              </a:rPr>
              <a:t>   </a:t>
            </a:r>
          </a:p>
          <a:p>
            <a:r>
              <a:rPr lang="it-IT" dirty="0" smtClean="0">
                <a:solidFill>
                  <a:schemeClr val="tx2">
                    <a:lumMod val="75000"/>
                  </a:schemeClr>
                </a:solidFill>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31</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IL CONTRATTO COLLETTIVO</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340768"/>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484784"/>
            <a:ext cx="2880320" cy="4031873"/>
          </a:xfrm>
          <a:prstGeom prst="rect">
            <a:avLst/>
          </a:prstGeom>
        </p:spPr>
        <p:txBody>
          <a:bodyPr wrap="square">
            <a:spAutoFit/>
          </a:bodyPr>
          <a:lstStyle/>
          <a:p>
            <a:pPr algn="ctr"/>
            <a:r>
              <a:rPr lang="it-IT" sz="1600" b="1" dirty="0" smtClean="0">
                <a:solidFill>
                  <a:schemeClr val="tx2">
                    <a:lumMod val="75000"/>
                  </a:schemeClr>
                </a:solidFill>
              </a:rPr>
              <a:t>CLAUSOLE NORMATIVE</a:t>
            </a:r>
          </a:p>
          <a:p>
            <a:pPr algn="ctr"/>
            <a:endParaRPr lang="it-IT" sz="1600" b="1" dirty="0" smtClean="0">
              <a:solidFill>
                <a:schemeClr val="tx2">
                  <a:lumMod val="75000"/>
                </a:schemeClr>
              </a:solidFill>
            </a:endParaRPr>
          </a:p>
          <a:p>
            <a:pPr algn="ctr"/>
            <a:endParaRPr lang="it-IT" sz="1600" b="1" dirty="0" smtClean="0">
              <a:solidFill>
                <a:schemeClr val="tx2">
                  <a:lumMod val="75000"/>
                </a:schemeClr>
              </a:solidFill>
            </a:endParaRPr>
          </a:p>
          <a:p>
            <a:pPr algn="ctr"/>
            <a:r>
              <a:rPr lang="it-IT" sz="1600" dirty="0" smtClean="0">
                <a:solidFill>
                  <a:schemeClr val="tx2">
                    <a:lumMod val="75000"/>
                  </a:schemeClr>
                </a:solidFill>
              </a:rPr>
              <a:t>Hanno per la disciplina dei rapporti individuali di lavoro</a:t>
            </a: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r>
              <a:rPr lang="it-IT" sz="1600" dirty="0" smtClean="0">
                <a:solidFill>
                  <a:schemeClr val="tx2">
                    <a:lumMod val="75000"/>
                  </a:schemeClr>
                </a:solidFill>
              </a:rPr>
              <a:t>Durata dell’orario di lavoro</a:t>
            </a:r>
          </a:p>
          <a:p>
            <a:pPr algn="ctr"/>
            <a:r>
              <a:rPr lang="it-IT" sz="1600" dirty="0" smtClean="0">
                <a:solidFill>
                  <a:schemeClr val="tx2">
                    <a:lumMod val="75000"/>
                  </a:schemeClr>
                </a:solidFill>
              </a:rPr>
              <a:t>Preavviso in caso di Licenziamento</a:t>
            </a: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p:txBody>
      </p:sp>
      <p:sp>
        <p:nvSpPr>
          <p:cNvPr id="17" name="CasellaDiTesto 16"/>
          <p:cNvSpPr txBox="1"/>
          <p:nvPr/>
        </p:nvSpPr>
        <p:spPr>
          <a:xfrm>
            <a:off x="5364088" y="1412776"/>
            <a:ext cx="3600400" cy="3539430"/>
          </a:xfrm>
          <a:prstGeom prst="rect">
            <a:avLst/>
          </a:prstGeom>
          <a:noFill/>
        </p:spPr>
        <p:txBody>
          <a:bodyPr wrap="square" rtlCol="0">
            <a:spAutoFit/>
          </a:bodyPr>
          <a:lstStyle/>
          <a:p>
            <a:pPr algn="ctr"/>
            <a:r>
              <a:rPr lang="it-IT" sz="1600" b="1" dirty="0" smtClean="0">
                <a:solidFill>
                  <a:schemeClr val="tx2">
                    <a:lumMod val="75000"/>
                  </a:schemeClr>
                </a:solidFill>
              </a:rPr>
              <a:t>CLAUSOLE OBBLIGATORIE</a:t>
            </a:r>
          </a:p>
          <a:p>
            <a:pPr algn="ctr"/>
            <a:endParaRPr lang="it-IT" sz="1600" b="1" dirty="0" smtClean="0">
              <a:solidFill>
                <a:schemeClr val="tx2">
                  <a:lumMod val="75000"/>
                </a:schemeClr>
              </a:solidFill>
            </a:endParaRPr>
          </a:p>
          <a:p>
            <a:pPr algn="ctr"/>
            <a:r>
              <a:rPr lang="it-IT" sz="1600" dirty="0" smtClean="0">
                <a:solidFill>
                  <a:schemeClr val="tx2">
                    <a:lumMod val="75000"/>
                  </a:schemeClr>
                </a:solidFill>
              </a:rPr>
              <a:t> Non incidono direttamente sulla disciplina dei singoli rapporti di lavoro, ma regolano i rapporti specifici tra i soggetti collettivi stipulanti il contratto collettivo </a:t>
            </a: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endParaRPr lang="it-IT" sz="1600" dirty="0" smtClean="0">
              <a:solidFill>
                <a:schemeClr val="tx2">
                  <a:lumMod val="75000"/>
                </a:schemeClr>
              </a:solidFill>
            </a:endParaRPr>
          </a:p>
          <a:p>
            <a:pPr algn="ctr"/>
            <a:r>
              <a:rPr lang="it-IT" sz="1600" dirty="0" smtClean="0">
                <a:solidFill>
                  <a:schemeClr val="tx2">
                    <a:lumMod val="75000"/>
                  </a:schemeClr>
                </a:solidFill>
              </a:rPr>
              <a:t>Clausole c.d. istituzionali</a:t>
            </a:r>
          </a:p>
          <a:p>
            <a:pPr algn="ctr"/>
            <a:r>
              <a:rPr lang="it-IT" sz="1600" dirty="0" smtClean="0">
                <a:solidFill>
                  <a:schemeClr val="tx2">
                    <a:lumMod val="75000"/>
                  </a:schemeClr>
                </a:solidFill>
              </a:rPr>
              <a:t>Clausole di amministrazione del contratto collettivo</a:t>
            </a:r>
          </a:p>
        </p:txBody>
      </p:sp>
      <p:sp>
        <p:nvSpPr>
          <p:cNvPr id="16" name="Freccia in giù 15"/>
          <p:cNvSpPr/>
          <p:nvPr/>
        </p:nvSpPr>
        <p:spPr>
          <a:xfrm>
            <a:off x="1763688" y="29969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in giù 18"/>
          <p:cNvSpPr/>
          <p:nvPr/>
        </p:nvSpPr>
        <p:spPr>
          <a:xfrm>
            <a:off x="7092280"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32</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467544" y="692697"/>
            <a:ext cx="8280920" cy="1477328"/>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In che modo il contratto collettivo può  essere efficace nei confronti dei lavoratori e dei datori di lavoro non iscritti alle </a:t>
            </a:r>
            <a:r>
              <a:rPr lang="it-IT" b="1" cap="all" dirty="0" err="1" smtClean="0">
                <a:solidFill>
                  <a:srgbClr val="002060"/>
                </a:solidFill>
                <a:latin typeface="Arial" pitchFamily="34" charset="0"/>
                <a:cs typeface="Arial" pitchFamily="34" charset="0"/>
              </a:rPr>
              <a:t>OO.SS</a:t>
            </a:r>
            <a:r>
              <a:rPr lang="it-IT" b="1" cap="all" dirty="0" smtClean="0">
                <a:solidFill>
                  <a:srgbClr val="002060"/>
                </a:solidFill>
                <a:latin typeface="Arial" pitchFamily="34" charset="0"/>
                <a:cs typeface="Arial" pitchFamily="34" charset="0"/>
              </a:rPr>
              <a:t>. stipulanti?</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251520" y="1700808"/>
            <a:ext cx="8496944" cy="4801314"/>
          </a:xfrm>
          <a:prstGeom prst="rect">
            <a:avLst/>
          </a:prstGeom>
        </p:spPr>
        <p:txBody>
          <a:bodyPr wrap="square">
            <a:spAutoFit/>
          </a:bodyPr>
          <a:lstStyle/>
          <a:p>
            <a:r>
              <a:rPr lang="it-IT" sz="1600" dirty="0" smtClean="0">
                <a:solidFill>
                  <a:schemeClr val="tx2">
                    <a:lumMod val="75000"/>
                  </a:schemeClr>
                </a:solidFill>
              </a:rPr>
              <a:t>Nel momento in cui i singoli si iscrivono alle proprie </a:t>
            </a:r>
            <a:r>
              <a:rPr lang="it-IT" sz="1600" dirty="0" err="1" smtClean="0">
                <a:solidFill>
                  <a:schemeClr val="tx2">
                    <a:lumMod val="75000"/>
                  </a:schemeClr>
                </a:solidFill>
              </a:rPr>
              <a:t>OO.SS</a:t>
            </a:r>
            <a:r>
              <a:rPr lang="it-IT" sz="1600" dirty="0" smtClean="0">
                <a:solidFill>
                  <a:schemeClr val="tx2">
                    <a:lumMod val="75000"/>
                  </a:schemeClr>
                </a:solidFill>
              </a:rPr>
              <a:t>. conferirebbero loro un potere di rappresentanza (art. 1387 e 1388 c.c.) nella </a:t>
            </a:r>
            <a:r>
              <a:rPr lang="it-IT" sz="1600" dirty="0" smtClean="0">
                <a:solidFill>
                  <a:schemeClr val="accent1">
                    <a:lumMod val="50000"/>
                  </a:schemeClr>
                </a:solidFill>
              </a:rPr>
              <a:t>regolazione delle condizioni di lavoro.  </a:t>
            </a:r>
          </a:p>
          <a:p>
            <a:r>
              <a:rPr lang="it-IT" sz="1600" dirty="0" smtClean="0">
                <a:solidFill>
                  <a:schemeClr val="accent1">
                    <a:lumMod val="50000"/>
                  </a:schemeClr>
                </a:solidFill>
              </a:rPr>
              <a:t>Ne consegue che il contratto non produrrebbe effetti per i non iscritti alle associazioni stipulanti il contratto</a:t>
            </a:r>
          </a:p>
          <a:p>
            <a:endParaRPr lang="it-IT" sz="1600" b="1" dirty="0" smtClean="0">
              <a:solidFill>
                <a:schemeClr val="accent1">
                  <a:lumMod val="50000"/>
                </a:schemeClr>
              </a:solidFill>
            </a:endParaRPr>
          </a:p>
          <a:p>
            <a:r>
              <a:rPr lang="it-IT" sz="1600" dirty="0" smtClean="0">
                <a:solidFill>
                  <a:schemeClr val="accent1">
                    <a:lumMod val="50000"/>
                  </a:schemeClr>
                </a:solidFill>
              </a:rPr>
              <a:t>La giurisprudenza considera vincolante il contratto collettivo anche nei confronti di coloro i quali, pur non essendo iscritti alle associazioni stipulanti, </a:t>
            </a:r>
            <a:r>
              <a:rPr lang="it-IT" sz="1600" b="1" u="sng" dirty="0" smtClean="0">
                <a:solidFill>
                  <a:schemeClr val="accent1">
                    <a:lumMod val="50000"/>
                  </a:schemeClr>
                </a:solidFill>
              </a:rPr>
              <a:t>aderiscono implicitamente o esplicitamente al contratto stesso:</a:t>
            </a:r>
          </a:p>
          <a:p>
            <a:endParaRPr lang="it-IT" sz="1600" dirty="0" smtClean="0">
              <a:solidFill>
                <a:schemeClr val="accent1">
                  <a:lumMod val="50000"/>
                </a:schemeClr>
              </a:solidFill>
            </a:endParaRPr>
          </a:p>
          <a:p>
            <a:pPr>
              <a:buFont typeface="Wingdings" pitchFamily="2" charset="2"/>
              <a:buChar char="Ø"/>
            </a:pPr>
            <a:r>
              <a:rPr lang="it-IT" sz="1600" dirty="0" smtClean="0">
                <a:solidFill>
                  <a:schemeClr val="accent1">
                    <a:lumMod val="50000"/>
                  </a:schemeClr>
                </a:solidFill>
              </a:rPr>
              <a:t> </a:t>
            </a:r>
            <a:r>
              <a:rPr lang="it-IT" sz="1600" b="1" dirty="0" smtClean="0">
                <a:solidFill>
                  <a:schemeClr val="accent1">
                    <a:lumMod val="50000"/>
                  </a:schemeClr>
                </a:solidFill>
              </a:rPr>
              <a:t>l’adesione è considerata esplicita qualora</a:t>
            </a:r>
            <a:r>
              <a:rPr lang="it-IT" sz="1600" dirty="0" smtClean="0">
                <a:solidFill>
                  <a:schemeClr val="accent1">
                    <a:lumMod val="50000"/>
                  </a:schemeClr>
                </a:solidFill>
              </a:rPr>
              <a:t>, ad esempio, venga indicato nel contratto individuale o nella lettera di assunzione che si applicherà al rapporto un certo contratto collettivo;</a:t>
            </a:r>
          </a:p>
          <a:p>
            <a:endParaRPr lang="it-IT" sz="1600" dirty="0" smtClean="0">
              <a:solidFill>
                <a:schemeClr val="accent1">
                  <a:lumMod val="50000"/>
                </a:schemeClr>
              </a:solidFill>
            </a:endParaRPr>
          </a:p>
          <a:p>
            <a:pPr>
              <a:buFont typeface="Wingdings" pitchFamily="2" charset="2"/>
              <a:buChar char="Ø"/>
            </a:pPr>
            <a:r>
              <a:rPr lang="it-IT" sz="1600" dirty="0" smtClean="0">
                <a:solidFill>
                  <a:schemeClr val="accent1">
                    <a:lumMod val="50000"/>
                  </a:schemeClr>
                </a:solidFill>
              </a:rPr>
              <a:t> </a:t>
            </a:r>
            <a:r>
              <a:rPr lang="it-IT" sz="1600" b="1" dirty="0" smtClean="0">
                <a:solidFill>
                  <a:schemeClr val="accent1">
                    <a:lumMod val="50000"/>
                  </a:schemeClr>
                </a:solidFill>
              </a:rPr>
              <a:t>l’adesione è implicita </a:t>
            </a:r>
            <a:r>
              <a:rPr lang="it-IT" sz="1600" dirty="0" smtClean="0">
                <a:solidFill>
                  <a:schemeClr val="accent1">
                    <a:lumMod val="50000"/>
                  </a:schemeClr>
                </a:solidFill>
              </a:rPr>
              <a:t>quando il datore di lavoro applichi spontaneamente e costantemente un determinato contratto collettivo o almeno le sue clausole più rilevanti;</a:t>
            </a:r>
          </a:p>
          <a:p>
            <a:endParaRPr lang="it-IT" sz="1600" dirty="0" smtClean="0">
              <a:solidFill>
                <a:schemeClr val="accent1">
                  <a:lumMod val="50000"/>
                </a:schemeClr>
              </a:solidFill>
            </a:endParaRPr>
          </a:p>
          <a:p>
            <a:pPr>
              <a:buFont typeface="Wingdings" pitchFamily="2" charset="2"/>
              <a:buChar char="Ø"/>
            </a:pPr>
            <a:r>
              <a:rPr lang="it-IT" sz="1600" dirty="0" smtClean="0">
                <a:solidFill>
                  <a:schemeClr val="accent1">
                    <a:lumMod val="50000"/>
                  </a:schemeClr>
                </a:solidFill>
              </a:rPr>
              <a:t>Inoltre è sufficiente e necessaria l’iscrizione del datore di lavoro all’associazione sindacale dei datori di lavoro che ha stipulato il contratto</a:t>
            </a:r>
          </a:p>
          <a:p>
            <a:pPr algn="r"/>
            <a:r>
              <a:rPr lang="it-IT" dirty="0" smtClean="0">
                <a:solidFill>
                  <a:schemeClr val="accent1">
                    <a:lumMod val="50000"/>
                  </a:schemeClr>
                </a:solidFill>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11560" y="1052736"/>
            <a:ext cx="7772400" cy="1152525"/>
          </a:xfrm>
        </p:spPr>
        <p:txBody>
          <a:bodyPr/>
          <a:lstStyle/>
          <a:p>
            <a:r>
              <a:rPr lang="it-IT" sz="2000" b="1" cap="all" dirty="0">
                <a:solidFill>
                  <a:srgbClr val="002060"/>
                </a:solidFill>
                <a:latin typeface="Arial" pitchFamily="34" charset="0"/>
                <a:ea typeface="+mn-ea"/>
                <a:cs typeface="Arial" pitchFamily="34" charset="0"/>
              </a:rPr>
              <a:t>I RAPPORTI TRA CONTRATTO COLLETTIVO E CONTRATTO INDIVIDUALE</a:t>
            </a:r>
          </a:p>
        </p:txBody>
      </p:sp>
      <p:sp>
        <p:nvSpPr>
          <p:cNvPr id="96259" name="Rectangle 3"/>
          <p:cNvSpPr>
            <a:spLocks noGrp="1" noChangeArrowheads="1"/>
          </p:cNvSpPr>
          <p:nvPr>
            <p:ph type="body" idx="1"/>
          </p:nvPr>
        </p:nvSpPr>
        <p:spPr>
          <a:xfrm>
            <a:off x="539750" y="2204864"/>
            <a:ext cx="7772400" cy="2088232"/>
          </a:xfrm>
        </p:spPr>
        <p:txBody>
          <a:bodyPr/>
          <a:lstStyle/>
          <a:p>
            <a:pPr marL="0" algn="just">
              <a:buFont typeface="Wingdings" pitchFamily="2" charset="2"/>
              <a:buNone/>
            </a:pPr>
            <a:endParaRPr lang="it-IT" sz="2400" dirty="0"/>
          </a:p>
          <a:p>
            <a:pPr marL="0" algn="just">
              <a:buFont typeface="Wingdings" pitchFamily="2" charset="2"/>
              <a:buNone/>
            </a:pPr>
            <a:r>
              <a:rPr lang="it-IT" sz="1600" dirty="0" smtClean="0">
                <a:solidFill>
                  <a:schemeClr val="tx2">
                    <a:lumMod val="75000"/>
                  </a:schemeClr>
                </a:solidFill>
                <a:latin typeface="Arial" charset="0"/>
                <a:cs typeface="Arial" charset="0"/>
              </a:rPr>
              <a:t>Il contratto collettivo è derogabile dal contratto individuale solo in </a:t>
            </a:r>
            <a:r>
              <a:rPr lang="it-IT" sz="1600" dirty="0" err="1" smtClean="0">
                <a:solidFill>
                  <a:schemeClr val="tx2">
                    <a:lumMod val="75000"/>
                  </a:schemeClr>
                </a:solidFill>
                <a:latin typeface="Arial" charset="0"/>
                <a:cs typeface="Arial" charset="0"/>
              </a:rPr>
              <a:t>melius</a:t>
            </a:r>
            <a:r>
              <a:rPr lang="it-IT" sz="1600" dirty="0" smtClean="0">
                <a:solidFill>
                  <a:schemeClr val="tx2">
                    <a:lumMod val="75000"/>
                  </a:schemeClr>
                </a:solidFill>
                <a:latin typeface="Arial" charset="0"/>
                <a:cs typeface="Arial" charset="0"/>
              </a:rPr>
              <a:t> e non in </a:t>
            </a:r>
            <a:r>
              <a:rPr lang="it-IT" sz="1600" i="1" dirty="0" err="1" smtClean="0">
                <a:solidFill>
                  <a:schemeClr val="tx2">
                    <a:lumMod val="75000"/>
                  </a:schemeClr>
                </a:solidFill>
                <a:latin typeface="Arial" charset="0"/>
                <a:cs typeface="Arial" charset="0"/>
              </a:rPr>
              <a:t>peius</a:t>
            </a:r>
            <a:r>
              <a:rPr lang="it-IT" sz="1600" dirty="0" smtClean="0">
                <a:solidFill>
                  <a:schemeClr val="tx2">
                    <a:lumMod val="75000"/>
                  </a:schemeClr>
                </a:solidFill>
                <a:latin typeface="Arial" charset="0"/>
                <a:cs typeface="Arial" charset="0"/>
              </a:rPr>
              <a:t>; l’inderogabilità in </a:t>
            </a:r>
            <a:r>
              <a:rPr lang="it-IT" sz="1600" i="1" dirty="0" err="1" smtClean="0">
                <a:solidFill>
                  <a:schemeClr val="tx2">
                    <a:lumMod val="75000"/>
                  </a:schemeClr>
                </a:solidFill>
                <a:latin typeface="Arial" charset="0"/>
                <a:cs typeface="Arial" charset="0"/>
              </a:rPr>
              <a:t>peius</a:t>
            </a:r>
            <a:r>
              <a:rPr lang="it-IT" sz="1600" dirty="0" smtClean="0">
                <a:solidFill>
                  <a:schemeClr val="tx2">
                    <a:lumMod val="75000"/>
                  </a:schemeClr>
                </a:solidFill>
                <a:latin typeface="Arial" charset="0"/>
                <a:cs typeface="Arial" charset="0"/>
              </a:rPr>
              <a:t> è stata tratta dalla dottrina dall’art. 2113 c.c. che, anche se non sancisce espressamente l’inderogabilità, quantomeno la suppone</a:t>
            </a:r>
            <a:r>
              <a:rPr lang="it-IT" sz="1800" dirty="0" smtClean="0">
                <a:solidFill>
                  <a:schemeClr val="tx2"/>
                </a:solidFill>
                <a:latin typeface="Arial" charset="0"/>
                <a:cs typeface="Arial" charset="0"/>
              </a:rPr>
              <a:t>. </a:t>
            </a:r>
          </a:p>
          <a:p>
            <a:pPr algn="just">
              <a:buFont typeface="Wingdings" pitchFamily="2" charset="2"/>
              <a:buNone/>
            </a:pPr>
            <a:endParaRPr lang="it-IT" sz="2400" dirty="0" smtClean="0">
              <a:solidFill>
                <a:schemeClr val="tx2"/>
              </a:solidFill>
              <a:latin typeface="Arial" charset="0"/>
              <a:cs typeface="Arial" charset="0"/>
            </a:endParaRPr>
          </a:p>
          <a:p>
            <a:pPr algn="just">
              <a:buFont typeface="Wingdings" pitchFamily="2" charset="2"/>
              <a:buNone/>
            </a:pPr>
            <a:endParaRPr lang="it-IT" sz="1800" dirty="0" smtClean="0">
              <a:solidFill>
                <a:schemeClr val="tx2"/>
              </a:solidFill>
              <a:latin typeface="Arial" charset="0"/>
              <a:cs typeface="Arial" charset="0"/>
            </a:endParaRPr>
          </a:p>
        </p:txBody>
      </p:sp>
      <p:pic>
        <p:nvPicPr>
          <p:cNvPr id="4" name="Immagine 9" descr="LOGOSENZANOMI SOCI.jpg"/>
          <p:cNvPicPr>
            <a:picLocks noChangeAspect="1"/>
          </p:cNvPicPr>
          <p:nvPr/>
        </p:nvPicPr>
        <p:blipFill>
          <a:blip r:embed="rId2" cstate="print"/>
          <a:srcRect/>
          <a:stretch>
            <a:fillRect/>
          </a:stretch>
        </p:blipFill>
        <p:spPr bwMode="auto">
          <a:xfrm>
            <a:off x="168275" y="260350"/>
            <a:ext cx="2100263" cy="508000"/>
          </a:xfrm>
          <a:prstGeom prst="rect">
            <a:avLst/>
          </a:prstGeom>
          <a:noFill/>
          <a:ln w="9525">
            <a:noFill/>
            <a:miter lim="800000"/>
            <a:headEnd/>
            <a:tailEnd/>
          </a:ln>
        </p:spPr>
      </p:pic>
      <p:sp>
        <p:nvSpPr>
          <p:cNvPr id="5" name="Segnaposto numero diapositiva 3"/>
          <p:cNvSpPr>
            <a:spLocks noGrp="1"/>
          </p:cNvSpPr>
          <p:nvPr>
            <p:ph type="sldNum" sz="quarter" idx="12"/>
          </p:nvPr>
        </p:nvSpPr>
        <p:spPr>
          <a:xfrm>
            <a:off x="1979712" y="6356350"/>
            <a:ext cx="2133600" cy="365125"/>
          </a:xfrm>
        </p:spPr>
        <p:txBody>
          <a:bodyPr/>
          <a:lstStyle/>
          <a:p>
            <a:pPr>
              <a:defRPr/>
            </a:pPr>
            <a:fld id="{34087BB9-19C7-4361-A28A-BB29F2EC2CF5}" type="slidenum">
              <a:rPr lang="it-IT" smtClean="0"/>
              <a:pPr>
                <a:defRPr/>
              </a:pPr>
              <a:t>33</a:t>
            </a:fld>
            <a:endParaRPr lang="it-IT" dirty="0"/>
          </a:p>
        </p:txBody>
      </p:sp>
      <p:sp>
        <p:nvSpPr>
          <p:cNvPr id="6" name="CasellaDiTesto 5"/>
          <p:cNvSpPr txBox="1"/>
          <p:nvPr/>
        </p:nvSpPr>
        <p:spPr>
          <a:xfrm>
            <a:off x="683568" y="3933056"/>
            <a:ext cx="7488832" cy="1723549"/>
          </a:xfrm>
          <a:prstGeom prst="rect">
            <a:avLst/>
          </a:prstGeom>
          <a:noFill/>
        </p:spPr>
        <p:txBody>
          <a:bodyPr wrap="square" rtlCol="0">
            <a:spAutoFit/>
          </a:bodyPr>
          <a:lstStyle/>
          <a:p>
            <a:pPr marL="0" indent="0" algn="ctr">
              <a:buNone/>
            </a:pPr>
            <a:r>
              <a:rPr lang="it-IT" dirty="0" smtClean="0">
                <a:solidFill>
                  <a:schemeClr val="tx2"/>
                </a:solidFill>
              </a:rPr>
              <a:t>  </a:t>
            </a:r>
            <a:r>
              <a:rPr lang="it-IT" sz="2000" b="1" cap="all" dirty="0" smtClean="0">
                <a:solidFill>
                  <a:srgbClr val="002060"/>
                </a:solidFill>
                <a:latin typeface="Arial" pitchFamily="34" charset="0"/>
                <a:cs typeface="Arial" pitchFamily="34" charset="0"/>
              </a:rPr>
              <a:t>Art. 2113 c.c.</a:t>
            </a:r>
          </a:p>
          <a:p>
            <a:pPr marL="0" indent="0" algn="ctr">
              <a:buNone/>
            </a:pPr>
            <a:endParaRPr lang="it-IT" b="1" dirty="0" smtClean="0">
              <a:solidFill>
                <a:schemeClr val="tx2"/>
              </a:solidFill>
            </a:endParaRPr>
          </a:p>
          <a:p>
            <a:pPr marL="0" indent="0" algn="just">
              <a:buNone/>
            </a:pPr>
            <a:r>
              <a:rPr lang="it-IT" sz="1600" dirty="0" smtClean="0">
                <a:solidFill>
                  <a:schemeClr val="tx2">
                    <a:lumMod val="75000"/>
                  </a:schemeClr>
                </a:solidFill>
              </a:rPr>
              <a:t>Le rinunzie e le transazioni, che hanno per oggetto diritti del prestatore di lavoro derivanti da disposizioni inderogabili della legge e dei contratti o accordi collettivi concernenti i rapporti di cui all’art. 409 </a:t>
            </a:r>
            <a:r>
              <a:rPr lang="it-IT" sz="1600" dirty="0" err="1" smtClean="0">
                <a:solidFill>
                  <a:schemeClr val="tx2">
                    <a:lumMod val="75000"/>
                  </a:schemeClr>
                </a:solidFill>
              </a:rPr>
              <a:t>c.p.c.</a:t>
            </a:r>
            <a:r>
              <a:rPr lang="it-IT" sz="1600" dirty="0" smtClean="0">
                <a:solidFill>
                  <a:schemeClr val="tx2">
                    <a:lumMod val="75000"/>
                  </a:schemeClr>
                </a:solidFill>
              </a:rPr>
              <a:t>, non sono valide</a:t>
            </a:r>
            <a:r>
              <a:rPr lang="it-IT" dirty="0" smtClean="0">
                <a:solidFill>
                  <a:schemeClr val="tx2"/>
                </a:solidFill>
              </a:rPr>
              <a:t>.</a:t>
            </a:r>
          </a:p>
          <a:p>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 REGOLAMENTI AZIENDALI</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416320"/>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r>
              <a:rPr lang="it-IT" dirty="0" smtClean="0">
                <a:solidFill>
                  <a:schemeClr val="tx2">
                    <a:lumMod val="75000"/>
                  </a:schemeClr>
                </a:solidFill>
              </a:rPr>
              <a:t>Con l’espressione regolamento aziendale possono intendersi tre fattispecie molto diverse tra loro sia nei contenuti che nella natura e nella fonte, ovvero: </a:t>
            </a:r>
            <a:br>
              <a:rPr lang="it-IT" dirty="0" smtClean="0">
                <a:solidFill>
                  <a:schemeClr val="tx2">
                    <a:lumMod val="75000"/>
                  </a:schemeClr>
                </a:solidFill>
              </a:rPr>
            </a:br>
            <a:r>
              <a:rPr lang="it-IT" dirty="0" smtClean="0">
                <a:solidFill>
                  <a:schemeClr val="tx2">
                    <a:lumMod val="75000"/>
                  </a:schemeClr>
                </a:solidFill>
              </a:rPr>
              <a:t> </a:t>
            </a:r>
          </a:p>
          <a:p>
            <a:pPr>
              <a:buFont typeface="Wingdings" pitchFamily="2" charset="2"/>
              <a:buChar char="Ø"/>
            </a:pPr>
            <a:r>
              <a:rPr lang="it-IT" dirty="0" smtClean="0">
                <a:solidFill>
                  <a:schemeClr val="tx2">
                    <a:lumMod val="75000"/>
                  </a:schemeClr>
                </a:solidFill>
              </a:rPr>
              <a:t> il codice disciplinare</a:t>
            </a:r>
          </a:p>
          <a:p>
            <a:endParaRPr lang="it-IT" dirty="0" smtClean="0">
              <a:solidFill>
                <a:schemeClr val="tx2">
                  <a:lumMod val="75000"/>
                </a:schemeClr>
              </a:solidFill>
            </a:endParaRPr>
          </a:p>
          <a:p>
            <a:pPr>
              <a:buFont typeface="Wingdings" pitchFamily="2" charset="2"/>
              <a:buChar char="Ø"/>
            </a:pPr>
            <a:r>
              <a:rPr lang="it-IT" dirty="0" smtClean="0">
                <a:solidFill>
                  <a:schemeClr val="tx2">
                    <a:lumMod val="75000"/>
                  </a:schemeClr>
                </a:solidFill>
              </a:rPr>
              <a:t> il contratto integrativo aziendale</a:t>
            </a:r>
          </a:p>
          <a:p>
            <a:endParaRPr lang="it-IT" dirty="0" smtClean="0">
              <a:solidFill>
                <a:schemeClr val="tx2">
                  <a:lumMod val="75000"/>
                </a:schemeClr>
              </a:solidFill>
            </a:endParaRPr>
          </a:p>
          <a:p>
            <a:pPr>
              <a:buFont typeface="Wingdings" pitchFamily="2" charset="2"/>
              <a:buChar char="Ø"/>
            </a:pPr>
            <a:r>
              <a:rPr lang="it-IT" dirty="0" smtClean="0">
                <a:solidFill>
                  <a:schemeClr val="tx2">
                    <a:lumMod val="75000"/>
                  </a:schemeClr>
                </a:solidFill>
              </a:rPr>
              <a:t> il regolamento o policy aziendale</a:t>
            </a:r>
          </a:p>
          <a:p>
            <a:r>
              <a:rPr lang="it-IT" dirty="0" smtClean="0">
                <a:solidFill>
                  <a:schemeClr val="tx2">
                    <a:lumMod val="75000"/>
                  </a:schemeClr>
                </a:solidFill>
              </a:rPr>
              <a:t/>
            </a:r>
            <a:br>
              <a:rPr lang="it-IT" dirty="0" smtClean="0">
                <a:solidFill>
                  <a:schemeClr val="tx2">
                    <a:lumMod val="75000"/>
                  </a:schemeClr>
                </a:solidFill>
              </a:rPr>
            </a:br>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923330"/>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I REGOLAMENTI AZIENDALI</a:t>
            </a:r>
          </a:p>
          <a:p>
            <a:pPr algn="ct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7017306"/>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just">
              <a:buFont typeface="Wingdings" pitchFamily="2" charset="2"/>
              <a:buChar char="Ø"/>
            </a:pPr>
            <a:r>
              <a:rPr lang="it-IT" dirty="0" smtClean="0">
                <a:solidFill>
                  <a:schemeClr val="tx2">
                    <a:lumMod val="75000"/>
                  </a:schemeClr>
                </a:solidFill>
              </a:rPr>
              <a:t> il </a:t>
            </a:r>
            <a:r>
              <a:rPr lang="it-IT" b="1" dirty="0" smtClean="0">
                <a:solidFill>
                  <a:schemeClr val="tx2">
                    <a:lumMod val="75000"/>
                  </a:schemeClr>
                </a:solidFill>
              </a:rPr>
              <a:t>codice disciplinare </a:t>
            </a:r>
            <a:r>
              <a:rPr lang="it-IT" dirty="0" smtClean="0">
                <a:solidFill>
                  <a:schemeClr val="tx2">
                    <a:lumMod val="75000"/>
                  </a:schemeClr>
                </a:solidFill>
              </a:rPr>
              <a:t>trova la sua fonte nell’art. 7 della dello Statuto dei Lavoratori ed è definibile come quell’insieme di norme che disciplinano il comportamento del lavoratore sul luogo di lavoro;</a:t>
            </a:r>
          </a:p>
          <a:p>
            <a:pPr algn="just">
              <a:buFont typeface="Wingdings" pitchFamily="2" charset="2"/>
              <a:buChar char="Ø"/>
            </a:pPr>
            <a:endParaRPr lang="it-IT" dirty="0" smtClean="0">
              <a:solidFill>
                <a:schemeClr val="tx2">
                  <a:lumMod val="75000"/>
                </a:schemeClr>
              </a:solidFill>
            </a:endParaRPr>
          </a:p>
          <a:p>
            <a:pPr algn="just">
              <a:buFont typeface="Wingdings" pitchFamily="2" charset="2"/>
              <a:buChar char="Ø"/>
            </a:pPr>
            <a:r>
              <a:rPr lang="it-IT" dirty="0" smtClean="0">
                <a:solidFill>
                  <a:schemeClr val="tx2">
                    <a:lumMod val="75000"/>
                  </a:schemeClr>
                </a:solidFill>
              </a:rPr>
              <a:t> il </a:t>
            </a:r>
            <a:r>
              <a:rPr lang="it-IT" b="1" dirty="0" smtClean="0">
                <a:solidFill>
                  <a:schemeClr val="tx2">
                    <a:lumMod val="75000"/>
                  </a:schemeClr>
                </a:solidFill>
              </a:rPr>
              <a:t>contratto integrativo aziendale </a:t>
            </a:r>
            <a:r>
              <a:rPr lang="it-IT" dirty="0" smtClean="0">
                <a:solidFill>
                  <a:schemeClr val="tx2">
                    <a:lumMod val="75000"/>
                  </a:schemeClr>
                </a:solidFill>
              </a:rPr>
              <a:t>è quell’accordo – eventuale – che viene sovente adottato nelle grandi imprese per regolamentare nel dettaglio alcuni specifici istituti già </a:t>
            </a:r>
            <a:r>
              <a:rPr lang="it-IT" dirty="0" err="1" smtClean="0">
                <a:solidFill>
                  <a:schemeClr val="tx2">
                    <a:lumMod val="75000"/>
                  </a:schemeClr>
                </a:solidFill>
              </a:rPr>
              <a:t>normati</a:t>
            </a:r>
            <a:r>
              <a:rPr lang="it-IT" dirty="0" smtClean="0">
                <a:solidFill>
                  <a:schemeClr val="tx2">
                    <a:lumMod val="75000"/>
                  </a:schemeClr>
                </a:solidFill>
              </a:rPr>
              <a:t> a livello generale dalla contrattazione collettiva a livello nazionale o dalla legge;</a:t>
            </a:r>
          </a:p>
          <a:p>
            <a:pPr algn="just"/>
            <a:endParaRPr lang="it-IT" dirty="0" smtClean="0">
              <a:solidFill>
                <a:schemeClr val="tx2">
                  <a:lumMod val="75000"/>
                </a:schemeClr>
              </a:solidFill>
            </a:endParaRPr>
          </a:p>
          <a:p>
            <a:pPr algn="just">
              <a:buFont typeface="Wingdings" pitchFamily="2" charset="2"/>
              <a:buChar char="Ø"/>
            </a:pPr>
            <a:r>
              <a:rPr lang="it-IT" dirty="0" smtClean="0">
                <a:solidFill>
                  <a:schemeClr val="tx2">
                    <a:lumMod val="75000"/>
                  </a:schemeClr>
                </a:solidFill>
              </a:rPr>
              <a:t> il </a:t>
            </a:r>
            <a:r>
              <a:rPr lang="it-IT" b="1" dirty="0" smtClean="0">
                <a:solidFill>
                  <a:schemeClr val="tx2">
                    <a:lumMod val="75000"/>
                  </a:schemeClr>
                </a:solidFill>
              </a:rPr>
              <a:t>regolamento o policy aziendale </a:t>
            </a:r>
            <a:r>
              <a:rPr lang="it-IT" dirty="0" smtClean="0">
                <a:solidFill>
                  <a:schemeClr val="tx2">
                    <a:lumMod val="75000"/>
                  </a:schemeClr>
                </a:solidFill>
              </a:rPr>
              <a:t>è quell’insieme di norme adottate unilateralmente dall’azienda (anche in questo caso, normalmente, si tratta di grandi imprese) per disciplinare la condotta dei propri dipendenti in materie molto specifiche come, ad esempio, l’uso del personal computer, della navigazione in internet, della posta elettronica, ecc.</a:t>
            </a:r>
          </a:p>
          <a:p>
            <a:pPr algn="just">
              <a:buFont typeface="Wingdings" pitchFamily="2" charset="2"/>
              <a:buChar char="Ø"/>
            </a:pPr>
            <a:endParaRPr lang="it-IT" dirty="0" smtClean="0">
              <a:solidFill>
                <a:schemeClr val="tx2">
                  <a:lumMod val="75000"/>
                </a:schemeClr>
              </a:solidFill>
            </a:endParaRPr>
          </a:p>
          <a:p>
            <a:pPr>
              <a:buFont typeface="Wingdings" pitchFamily="2" charset="2"/>
              <a:buChar char="Ø"/>
            </a:pPr>
            <a:r>
              <a:rPr lang="it-IT" dirty="0" smtClean="0">
                <a:solidFill>
                  <a:schemeClr val="accent1">
                    <a:lumMod val="50000"/>
                  </a:schemeClr>
                </a:solidFill>
              </a:rPr>
              <a:t>                </a:t>
            </a:r>
            <a:r>
              <a:rPr lang="it-IT" b="1" u="sng" dirty="0" smtClean="0">
                <a:solidFill>
                  <a:schemeClr val="accent1">
                    <a:lumMod val="50000"/>
                  </a:schemeClr>
                </a:solidFill>
              </a:rPr>
              <a:t>SONO FONTI DEL DIRITTO DEL LAVORO “INTERNE”</a:t>
            </a: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
        <p:nvSpPr>
          <p:cNvPr id="17" name="Freccia a destra 16"/>
          <p:cNvSpPr/>
          <p:nvPr/>
        </p:nvSpPr>
        <p:spPr>
          <a:xfrm>
            <a:off x="395536" y="5877272"/>
            <a:ext cx="119443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GLI USI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3970318"/>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just">
              <a:buFont typeface="Wingdings" pitchFamily="2" charset="2"/>
              <a:buChar char="Ø"/>
            </a:pPr>
            <a:endParaRPr lang="it-IT" b="1" dirty="0" smtClean="0">
              <a:solidFill>
                <a:schemeClr val="tx2">
                  <a:lumMod val="75000"/>
                </a:schemeClr>
              </a:solidFill>
            </a:endParaRPr>
          </a:p>
          <a:p>
            <a:pPr>
              <a:buFont typeface="Wingdings" pitchFamily="2" charset="2"/>
              <a:buChar char="Ø"/>
            </a:pPr>
            <a:r>
              <a:rPr lang="it-IT" b="1" dirty="0" smtClean="0">
                <a:solidFill>
                  <a:schemeClr val="tx2">
                    <a:lumMod val="75000"/>
                  </a:schemeClr>
                </a:solidFill>
              </a:rPr>
              <a:t> USI CONTRATTUALI</a:t>
            </a:r>
          </a:p>
          <a:p>
            <a:endParaRPr lang="it-IT" b="1" dirty="0" smtClean="0">
              <a:solidFill>
                <a:schemeClr val="tx2">
                  <a:lumMod val="75000"/>
                </a:schemeClr>
              </a:solidFill>
            </a:endParaRPr>
          </a:p>
          <a:p>
            <a:pPr>
              <a:buFont typeface="Wingdings" pitchFamily="2" charset="2"/>
              <a:buChar char="Ø"/>
            </a:pPr>
            <a:r>
              <a:rPr lang="it-IT" dirty="0" smtClean="0">
                <a:solidFill>
                  <a:schemeClr val="tx2">
                    <a:lumMod val="75000"/>
                  </a:schemeClr>
                </a:solidFill>
              </a:rPr>
              <a:t> </a:t>
            </a:r>
            <a:r>
              <a:rPr lang="it-IT" b="1" dirty="0" smtClean="0">
                <a:solidFill>
                  <a:schemeClr val="tx2">
                    <a:lumMod val="75000"/>
                  </a:schemeClr>
                </a:solidFill>
              </a:rPr>
              <a:t>USI NORMATIVI</a:t>
            </a:r>
          </a:p>
          <a:p>
            <a:pPr>
              <a:buFont typeface="Wingdings" pitchFamily="2" charset="2"/>
              <a:buChar char="Ø"/>
            </a:pPr>
            <a:endParaRPr lang="it-IT" b="1" dirty="0" smtClean="0">
              <a:solidFill>
                <a:schemeClr val="tx2">
                  <a:lumMod val="75000"/>
                </a:schemeClr>
              </a:solidFill>
            </a:endParaRPr>
          </a:p>
          <a:p>
            <a:pPr>
              <a:buFont typeface="Wingdings" pitchFamily="2" charset="2"/>
              <a:buChar char="Ø"/>
            </a:pPr>
            <a:r>
              <a:rPr lang="it-IT" b="1" dirty="0" smtClean="0">
                <a:solidFill>
                  <a:schemeClr val="tx2">
                    <a:lumMod val="75000"/>
                  </a:schemeClr>
                </a:solidFill>
              </a:rPr>
              <a:t> USI AZIENDALI</a:t>
            </a:r>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GLI USI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5909310"/>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ctr"/>
            <a:r>
              <a:rPr lang="it-IT" b="1" dirty="0" smtClean="0">
                <a:solidFill>
                  <a:schemeClr val="tx2">
                    <a:lumMod val="75000"/>
                  </a:schemeClr>
                </a:solidFill>
              </a:rPr>
              <a:t> USI NORMATIVI</a:t>
            </a:r>
          </a:p>
          <a:p>
            <a:pPr algn="ctr"/>
            <a:endParaRPr lang="it-IT" b="1" dirty="0" smtClean="0">
              <a:solidFill>
                <a:schemeClr val="tx2">
                  <a:lumMod val="75000"/>
                </a:schemeClr>
              </a:solidFill>
            </a:endParaRPr>
          </a:p>
          <a:p>
            <a:pPr algn="ctr"/>
            <a:r>
              <a:rPr lang="it-IT" b="1" dirty="0" smtClean="0">
                <a:solidFill>
                  <a:schemeClr val="tx2">
                    <a:lumMod val="75000"/>
                  </a:schemeClr>
                </a:solidFill>
              </a:rPr>
              <a:t>Art. 2078 c.c.:</a:t>
            </a:r>
          </a:p>
          <a:p>
            <a:pPr algn="ctr"/>
            <a:endParaRPr lang="it-IT" b="1" dirty="0" smtClean="0">
              <a:solidFill>
                <a:schemeClr val="tx2">
                  <a:lumMod val="75000"/>
                </a:schemeClr>
              </a:solidFill>
            </a:endParaRPr>
          </a:p>
          <a:p>
            <a:pPr algn="just"/>
            <a:r>
              <a:rPr lang="it-IT" dirty="0" smtClean="0">
                <a:solidFill>
                  <a:schemeClr val="tx2">
                    <a:lumMod val="75000"/>
                  </a:schemeClr>
                </a:solidFill>
              </a:rPr>
              <a:t>“</a:t>
            </a:r>
            <a:r>
              <a:rPr lang="it-IT" i="1" dirty="0" smtClean="0">
                <a:solidFill>
                  <a:schemeClr val="tx2">
                    <a:lumMod val="75000"/>
                  </a:schemeClr>
                </a:solidFill>
              </a:rPr>
              <a:t>in mancanza di disposizioni di legge o di contratto collettivo si applicano gli usi. Tuttavia, gli usi più favorevoli ai prestatori di lavoro, prevalgono sulle norme dispositive di legge. Gli usi non prevalgono sui contratti individuali di lavoro</a:t>
            </a:r>
            <a:r>
              <a:rPr lang="it-IT" dirty="0" smtClean="0">
                <a:solidFill>
                  <a:schemeClr val="tx2">
                    <a:lumMod val="75000"/>
                  </a:schemeClr>
                </a:solidFill>
              </a:rPr>
              <a:t>”.</a:t>
            </a:r>
          </a:p>
          <a:p>
            <a:pPr algn="just"/>
            <a:endParaRPr lang="it-IT" dirty="0" smtClean="0">
              <a:solidFill>
                <a:schemeClr val="tx2">
                  <a:lumMod val="75000"/>
                </a:schemeClr>
              </a:solidFill>
            </a:endParaRPr>
          </a:p>
          <a:p>
            <a:pPr algn="just"/>
            <a:r>
              <a:rPr lang="it-IT" b="1" dirty="0" smtClean="0">
                <a:solidFill>
                  <a:schemeClr val="tx2">
                    <a:lumMod val="75000"/>
                  </a:schemeClr>
                </a:solidFill>
              </a:rPr>
              <a:t>N.B.:</a:t>
            </a:r>
            <a:r>
              <a:rPr lang="it-IT" dirty="0" smtClean="0">
                <a:solidFill>
                  <a:schemeClr val="tx2">
                    <a:lumMod val="75000"/>
                  </a:schemeClr>
                </a:solidFill>
              </a:rPr>
              <a:t>La particolarità di tale disposizione va individuata nel fatto che nella materia del lavoro, in deroga alla regola generale sancita dall’art. 8 </a:t>
            </a:r>
            <a:r>
              <a:rPr lang="it-IT" dirty="0" err="1" smtClean="0">
                <a:solidFill>
                  <a:schemeClr val="tx2">
                    <a:lumMod val="75000"/>
                  </a:schemeClr>
                </a:solidFill>
              </a:rPr>
              <a:t>disp</a:t>
            </a:r>
            <a:r>
              <a:rPr lang="it-IT" dirty="0" smtClean="0">
                <a:solidFill>
                  <a:schemeClr val="tx2">
                    <a:lumMod val="75000"/>
                  </a:schemeClr>
                </a:solidFill>
              </a:rPr>
              <a:t>. Prel. c.c. (“nelle materie regolate dalla legge o dai regolamenti, gli usi hanno efficacia solo se da essi richiamati”), gli usi prevalgono sulle disposizioni di legge se più favorevoli al prestatore”.</a:t>
            </a:r>
          </a:p>
          <a:p>
            <a:endParaRPr lang="it-IT" b="1" dirty="0" smtClean="0">
              <a:solidFill>
                <a:schemeClr val="tx2">
                  <a:lumMod val="75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539552" y="1484784"/>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GLI USI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467544" y="1124744"/>
            <a:ext cx="8208912" cy="5355312"/>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ctr"/>
            <a:r>
              <a:rPr lang="it-IT" b="1" dirty="0" smtClean="0">
                <a:solidFill>
                  <a:schemeClr val="tx2">
                    <a:lumMod val="75000"/>
                  </a:schemeClr>
                </a:solidFill>
              </a:rPr>
              <a:t> USI CONTRATTUALI E USI AZIENDALI</a:t>
            </a:r>
          </a:p>
          <a:p>
            <a:pPr algn="ctr"/>
            <a:r>
              <a:rPr lang="it-IT" b="1" dirty="0" smtClean="0"/>
              <a:t/>
            </a:r>
            <a:br>
              <a:rPr lang="it-IT" b="1" dirty="0" smtClean="0"/>
            </a:br>
            <a:r>
              <a:rPr lang="it-IT" dirty="0" smtClean="0">
                <a:solidFill>
                  <a:schemeClr val="accent1">
                    <a:lumMod val="50000"/>
                  </a:schemeClr>
                </a:solidFill>
              </a:rPr>
              <a:t>sono le prassi comunemente e costantemente osservate nei confronti dei lavoratori di una data azienda (es. gratifiche, premi ecc.)</a:t>
            </a:r>
          </a:p>
          <a:p>
            <a:pPr algn="ctr"/>
            <a:endParaRPr lang="it-IT" dirty="0" smtClean="0">
              <a:solidFill>
                <a:schemeClr val="accent1">
                  <a:lumMod val="50000"/>
                </a:schemeClr>
              </a:solidFill>
            </a:endParaRPr>
          </a:p>
          <a:p>
            <a:pPr algn="ctr"/>
            <a:r>
              <a:rPr lang="it-IT" i="1" dirty="0" smtClean="0">
                <a:solidFill>
                  <a:schemeClr val="accent1">
                    <a:lumMod val="50000"/>
                  </a:schemeClr>
                </a:solidFill>
              </a:rPr>
              <a:t/>
            </a:r>
            <a:br>
              <a:rPr lang="it-IT" i="1" dirty="0" smtClean="0">
                <a:solidFill>
                  <a:schemeClr val="accent1">
                    <a:lumMod val="50000"/>
                  </a:schemeClr>
                </a:solidFill>
              </a:rPr>
            </a:br>
            <a:r>
              <a:rPr lang="it-IT" dirty="0" smtClean="0">
                <a:solidFill>
                  <a:schemeClr val="accent1">
                    <a:lumMod val="50000"/>
                  </a:schemeClr>
                </a:solidFill>
              </a:rPr>
              <a:t/>
            </a:r>
            <a:br>
              <a:rPr lang="it-IT" dirty="0" smtClean="0">
                <a:solidFill>
                  <a:schemeClr val="accent1">
                    <a:lumMod val="50000"/>
                  </a:schemeClr>
                </a:solidFill>
              </a:rPr>
            </a:br>
            <a:endParaRPr lang="it-IT" dirty="0" smtClean="0">
              <a:solidFill>
                <a:schemeClr val="accent1">
                  <a:lumMod val="50000"/>
                </a:schemeClr>
              </a:solidFill>
            </a:endParaRPr>
          </a:p>
          <a:p>
            <a:pPr algn="just"/>
            <a:r>
              <a:rPr lang="it-IT" dirty="0" smtClean="0">
                <a:solidFill>
                  <a:schemeClr val="accent1">
                    <a:lumMod val="50000"/>
                  </a:schemeClr>
                </a:solidFill>
              </a:rPr>
              <a:t>In particolare le clausole d’uso s'intendono inserite nel contenuto del contratto salvo che risulti che esse non sono state volute dalle parti. </a:t>
            </a:r>
          </a:p>
          <a:p>
            <a:pPr algn="just"/>
            <a:r>
              <a:rPr lang="it-IT" dirty="0" smtClean="0">
                <a:solidFill>
                  <a:schemeClr val="accent1">
                    <a:lumMod val="50000"/>
                  </a:schemeClr>
                </a:solidFill>
              </a:rPr>
              <a:t>Sono quindi clausole contrattuali, e come tali prevalgono sulle norme dispositive di legge (art. 1340 c.c.).</a:t>
            </a:r>
            <a:endParaRPr lang="it-IT" b="1" dirty="0" smtClean="0">
              <a:solidFill>
                <a:schemeClr val="accent1">
                  <a:lumMod val="50000"/>
                </a:schemeClr>
              </a:solidFill>
            </a:endParaRPr>
          </a:p>
          <a:p>
            <a:pPr algn="ctr"/>
            <a:endParaRPr lang="it-IT" dirty="0" smtClean="0">
              <a:solidFill>
                <a:schemeClr val="accent1">
                  <a:lumMod val="50000"/>
                </a:schemeClr>
              </a:solidFill>
            </a:endParaRPr>
          </a:p>
          <a:p>
            <a:pPr algn="ctr"/>
            <a:endParaRPr lang="it-IT" dirty="0" smtClean="0">
              <a:solidFill>
                <a:schemeClr val="accent1">
                  <a:lumMod val="50000"/>
                </a:schemeClr>
              </a:solidFill>
            </a:endParaRPr>
          </a:p>
          <a:p>
            <a:pPr algn="ctr"/>
            <a:endParaRPr lang="it-IT" dirty="0" smtClean="0">
              <a:solidFill>
                <a:schemeClr val="accent1">
                  <a:lumMod val="50000"/>
                </a:schemeClr>
              </a:solidFill>
            </a:endParaRPr>
          </a:p>
          <a:p>
            <a:endParaRPr lang="it-IT" dirty="0" smtClean="0">
              <a:solidFill>
                <a:schemeClr val="accent1">
                  <a:lumMod val="50000"/>
                </a:schemeClr>
              </a:solidFill>
            </a:endParaRPr>
          </a:p>
          <a:p>
            <a:endParaRPr lang="it-IT" dirty="0" smtClean="0">
              <a:solidFill>
                <a:schemeClr val="accent1">
                  <a:lumMod val="50000"/>
                </a:schemeClr>
              </a:solidFill>
            </a:endParaRPr>
          </a:p>
        </p:txBody>
      </p:sp>
      <p:sp>
        <p:nvSpPr>
          <p:cNvPr id="17" name="Freccia a destra 16"/>
          <p:cNvSpPr/>
          <p:nvPr/>
        </p:nvSpPr>
        <p:spPr>
          <a:xfrm rot="5400000">
            <a:off x="4160524" y="3192404"/>
            <a:ext cx="73152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39</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07504" y="2276872"/>
            <a:ext cx="8712968" cy="1107996"/>
          </a:xfrm>
          <a:prstGeom prst="rect">
            <a:avLst/>
          </a:prstGeom>
        </p:spPr>
        <p:txBody>
          <a:bodyPr wrap="square">
            <a:spAutoFit/>
          </a:bodyPr>
          <a:lstStyle/>
          <a:p>
            <a:pPr algn="ctr"/>
            <a:endParaRPr lang="it-IT" sz="2400" b="1" dirty="0" smtClean="0">
              <a:solidFill>
                <a:srgbClr val="002060"/>
              </a:solidFill>
            </a:endParaRPr>
          </a:p>
          <a:p>
            <a:pPr algn="ctr"/>
            <a:r>
              <a:rPr lang="it-IT" sz="2400" b="1" dirty="0" smtClean="0">
                <a:solidFill>
                  <a:srgbClr val="002060"/>
                </a:solidFill>
              </a:rPr>
              <a:t>GRAZIE PER L’ATTENZIONE</a:t>
            </a:r>
          </a:p>
          <a:p>
            <a:pPr algn="ctr"/>
            <a:endParaRPr lang="it-IT" b="1" u="sng" dirty="0" smtClean="0">
              <a:solidFill>
                <a:srgbClr val="002060"/>
              </a:solidFill>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4</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476673"/>
            <a:ext cx="4248472" cy="923330"/>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I principi regolatori del rapporto tra le fonti</a:t>
            </a: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4893647"/>
          </a:xfrm>
          <a:prstGeom prst="rect">
            <a:avLst/>
          </a:prstGeom>
        </p:spPr>
        <p:txBody>
          <a:bodyPr wrap="square">
            <a:spAutoFit/>
          </a:bodyPr>
          <a:lstStyle/>
          <a:p>
            <a:pPr algn="just"/>
            <a:r>
              <a:rPr lang="it-IT" sz="1600" dirty="0" smtClean="0">
                <a:solidFill>
                  <a:srgbClr val="002060"/>
                </a:solidFill>
                <a:cs typeface="Arial" pitchFamily="34" charset="0"/>
              </a:rPr>
              <a:t>Per la risoluzione delle antinomie tra fonti del diritto occorre far ricorso ai seguenti criteri:</a:t>
            </a:r>
          </a:p>
          <a:p>
            <a:pPr algn="just"/>
            <a:endParaRPr lang="it-IT" sz="1600" dirty="0" smtClean="0">
              <a:solidFill>
                <a:srgbClr val="002060"/>
              </a:solidFill>
              <a:cs typeface="Arial" pitchFamily="34" charset="0"/>
            </a:endParaRPr>
          </a:p>
          <a:p>
            <a:pPr marL="342900" indent="-342900" algn="just">
              <a:buAutoNum type="alphaUcParenR"/>
            </a:pPr>
            <a:r>
              <a:rPr lang="it-IT" sz="1600" b="1" dirty="0" smtClean="0">
                <a:solidFill>
                  <a:srgbClr val="002060"/>
                </a:solidFill>
                <a:cs typeface="Arial" pitchFamily="34" charset="0"/>
              </a:rPr>
              <a:t>Criterio cronologico: </a:t>
            </a:r>
            <a:r>
              <a:rPr lang="it-IT" sz="1600" dirty="0" smtClean="0">
                <a:solidFill>
                  <a:srgbClr val="002060"/>
                </a:solidFill>
                <a:cs typeface="Arial" pitchFamily="34" charset="0"/>
              </a:rPr>
              <a:t>quando due norme </a:t>
            </a:r>
            <a:r>
              <a:rPr lang="it-IT" sz="1600" dirty="0" err="1" smtClean="0">
                <a:solidFill>
                  <a:srgbClr val="002060"/>
                </a:solidFill>
                <a:cs typeface="Arial" pitchFamily="34" charset="0"/>
              </a:rPr>
              <a:t>confliggenti</a:t>
            </a:r>
            <a:r>
              <a:rPr lang="it-IT" sz="1600" dirty="0" smtClean="0">
                <a:solidFill>
                  <a:srgbClr val="002060"/>
                </a:solidFill>
                <a:cs typeface="Arial" pitchFamily="34" charset="0"/>
              </a:rPr>
              <a:t> sono poste da fonti dello stesso tipo (due leggi, ad esempio, o due regolamenti), il criterio applicato per eliminare le antinomie è quello cronologico, in base al quale non si applica – in quanto si ritiene abrogata – la norma precedente, ma quella successiva  (</a:t>
            </a:r>
            <a:r>
              <a:rPr lang="it-IT" sz="1600" dirty="0" err="1" smtClean="0">
                <a:solidFill>
                  <a:srgbClr val="002060"/>
                </a:solidFill>
                <a:cs typeface="Arial" pitchFamily="34" charset="0"/>
              </a:rPr>
              <a:t>lex</a:t>
            </a:r>
            <a:r>
              <a:rPr lang="it-IT" sz="1600" dirty="0" smtClean="0">
                <a:solidFill>
                  <a:srgbClr val="002060"/>
                </a:solidFill>
                <a:cs typeface="Arial" pitchFamily="34" charset="0"/>
              </a:rPr>
              <a:t> </a:t>
            </a:r>
            <a:r>
              <a:rPr lang="it-IT" sz="1600" dirty="0" err="1" smtClean="0">
                <a:solidFill>
                  <a:srgbClr val="002060"/>
                </a:solidFill>
                <a:cs typeface="Arial" pitchFamily="34" charset="0"/>
              </a:rPr>
              <a:t>posterior</a:t>
            </a:r>
            <a:r>
              <a:rPr lang="it-IT" sz="1600" dirty="0" smtClean="0">
                <a:solidFill>
                  <a:srgbClr val="002060"/>
                </a:solidFill>
                <a:cs typeface="Arial" pitchFamily="34" charset="0"/>
              </a:rPr>
              <a:t> </a:t>
            </a:r>
            <a:r>
              <a:rPr lang="it-IT" sz="1600" dirty="0" err="1" smtClean="0">
                <a:solidFill>
                  <a:srgbClr val="002060"/>
                </a:solidFill>
                <a:cs typeface="Arial" pitchFamily="34" charset="0"/>
              </a:rPr>
              <a:t>derogat</a:t>
            </a:r>
            <a:r>
              <a:rPr lang="it-IT" sz="1600" dirty="0" smtClean="0">
                <a:solidFill>
                  <a:srgbClr val="002060"/>
                </a:solidFill>
                <a:cs typeface="Arial" pitchFamily="34" charset="0"/>
              </a:rPr>
              <a:t> priori).</a:t>
            </a:r>
          </a:p>
          <a:p>
            <a:pPr marL="342900" indent="-342900" algn="just">
              <a:buAutoNum type="alphaUcParenR"/>
            </a:pPr>
            <a:endParaRPr lang="it-IT" sz="1600" b="1" dirty="0" smtClean="0">
              <a:solidFill>
                <a:srgbClr val="002060"/>
              </a:solidFill>
              <a:cs typeface="Arial" pitchFamily="34" charset="0"/>
            </a:endParaRPr>
          </a:p>
          <a:p>
            <a:pPr marL="342900" indent="-342900" algn="just">
              <a:buAutoNum type="alphaUcParenR"/>
            </a:pPr>
            <a:r>
              <a:rPr lang="it-IT" sz="1600" b="1" dirty="0" smtClean="0">
                <a:solidFill>
                  <a:srgbClr val="002060"/>
                </a:solidFill>
                <a:cs typeface="Arial" pitchFamily="34" charset="0"/>
              </a:rPr>
              <a:t>Criterio gerarchico: </a:t>
            </a:r>
            <a:r>
              <a:rPr lang="it-IT" sz="1600" dirty="0" smtClean="0">
                <a:solidFill>
                  <a:srgbClr val="002060"/>
                </a:solidFill>
                <a:cs typeface="Arial" pitchFamily="34" charset="0"/>
              </a:rPr>
              <a:t>quando le norme </a:t>
            </a:r>
            <a:r>
              <a:rPr lang="it-IT" sz="1600" dirty="0" err="1" smtClean="0">
                <a:solidFill>
                  <a:srgbClr val="002060"/>
                </a:solidFill>
                <a:cs typeface="Arial" pitchFamily="34" charset="0"/>
              </a:rPr>
              <a:t>confliggenti</a:t>
            </a:r>
            <a:r>
              <a:rPr lang="it-IT" sz="1600" dirty="0" smtClean="0">
                <a:solidFill>
                  <a:srgbClr val="002060"/>
                </a:solidFill>
                <a:cs typeface="Arial" pitchFamily="34" charset="0"/>
              </a:rPr>
              <a:t> provengono da fonti diverse (ad esempio dalla Costituzione e da leggi ordinarie), la risoluzione delle antonimie segue il criterio gerarchico e non quello cronologico. Nel nostro ordinamento, infatti, le fonti si collocano a livelli diversi, per cui le norme successive, poste da fonti di rango inferiore, che siano in contrasto con norme provenienti da fonti di rango superiore, sono per questo invalide e devono essere soggette ad annullamento (come prevede l’art. 136 Cost. per leggi o gli atti ad essa equiparati che siano anticostituzionali) o a disapplicazione (come è invece tenuto a fare il giudice ordinario con i regolamenti illegittimi).</a:t>
            </a:r>
            <a:endParaRPr lang="it-IT" sz="1600" b="1"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5</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9" name="Rettangolo 8"/>
          <p:cNvSpPr/>
          <p:nvPr/>
        </p:nvSpPr>
        <p:spPr>
          <a:xfrm>
            <a:off x="2339752" y="476673"/>
            <a:ext cx="4248472" cy="923330"/>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I principi regolatori del rapporto tra le fonti</a:t>
            </a: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4401205"/>
          </a:xfrm>
          <a:prstGeom prst="rect">
            <a:avLst/>
          </a:prstGeom>
        </p:spPr>
        <p:txBody>
          <a:bodyPr wrap="square">
            <a:spAutoFit/>
          </a:bodyPr>
          <a:lstStyle/>
          <a:p>
            <a:pPr algn="just"/>
            <a:endParaRPr lang="it-IT" sz="1600" dirty="0" smtClean="0">
              <a:solidFill>
                <a:srgbClr val="002060"/>
              </a:solidFill>
              <a:cs typeface="Arial" pitchFamily="34" charset="0"/>
            </a:endParaRPr>
          </a:p>
          <a:p>
            <a:pPr marL="342900" indent="-342900" algn="just">
              <a:buAutoNum type="alphaUcParenR" startAt="3"/>
            </a:pPr>
            <a:r>
              <a:rPr lang="it-IT" sz="1600" b="1" dirty="0" smtClean="0">
                <a:solidFill>
                  <a:srgbClr val="002060"/>
                </a:solidFill>
                <a:cs typeface="Arial" pitchFamily="34" charset="0"/>
              </a:rPr>
              <a:t>Criterio di competenza: </a:t>
            </a:r>
            <a:r>
              <a:rPr lang="it-IT" sz="1600" dirty="0" smtClean="0">
                <a:solidFill>
                  <a:srgbClr val="002060"/>
                </a:solidFill>
                <a:cs typeface="Arial" pitchFamily="34" charset="0"/>
              </a:rPr>
              <a:t>può essere di due tipi:</a:t>
            </a:r>
          </a:p>
          <a:p>
            <a:pPr marL="342900" indent="-342900" algn="just"/>
            <a:endParaRPr lang="it-IT" sz="1600" dirty="0" smtClean="0">
              <a:solidFill>
                <a:srgbClr val="002060"/>
              </a:solidFill>
              <a:cs typeface="Arial" pitchFamily="34" charset="0"/>
            </a:endParaRPr>
          </a:p>
          <a:p>
            <a:pPr marL="342900" indent="-342900" algn="just">
              <a:buFont typeface="Wingdings" pitchFamily="2" charset="2"/>
              <a:buChar char="§"/>
            </a:pPr>
            <a:r>
              <a:rPr lang="it-IT" sz="1600" dirty="0" smtClean="0">
                <a:solidFill>
                  <a:srgbClr val="002060"/>
                </a:solidFill>
                <a:cs typeface="Arial" pitchFamily="34" charset="0"/>
              </a:rPr>
              <a:t>tra due fonti può esserci una </a:t>
            </a:r>
            <a:r>
              <a:rPr lang="it-IT" sz="1600" b="1" u="sng" dirty="0" smtClean="0">
                <a:solidFill>
                  <a:srgbClr val="002060"/>
                </a:solidFill>
                <a:cs typeface="Arial" pitchFamily="34" charset="0"/>
              </a:rPr>
              <a:t>separazione di competenze</a:t>
            </a:r>
            <a:r>
              <a:rPr lang="it-IT" sz="1600" dirty="0" smtClean="0">
                <a:solidFill>
                  <a:srgbClr val="002060"/>
                </a:solidFill>
                <a:cs typeface="Arial" pitchFamily="34" charset="0"/>
              </a:rPr>
              <a:t>, fondata sulla diversità di oggetti regolabili o di ambito territoriale oppure su entrambi gli elementi (es. rapporti tra leggi ordinarie e regolamenti parlamentari, ai quali la Costituzione riserva in via esclusiva la disciplina dell’organizzazione interna delle Camere e del procedimento di formazione delle stesse leggi).</a:t>
            </a:r>
          </a:p>
          <a:p>
            <a:pPr marL="342900" indent="-342900" algn="just"/>
            <a:endParaRPr lang="it-IT" sz="1600" dirty="0" smtClean="0">
              <a:solidFill>
                <a:srgbClr val="002060"/>
              </a:solidFill>
              <a:cs typeface="Arial" pitchFamily="34" charset="0"/>
            </a:endParaRPr>
          </a:p>
          <a:p>
            <a:pPr marL="342900" indent="-342900" algn="just">
              <a:buFont typeface="Wingdings" pitchFamily="2" charset="2"/>
              <a:buChar char="§"/>
            </a:pPr>
            <a:r>
              <a:rPr lang="it-IT" sz="1600" b="1" u="sng" dirty="0" smtClean="0">
                <a:solidFill>
                  <a:srgbClr val="002060"/>
                </a:solidFill>
                <a:cs typeface="Arial" pitchFamily="34" charset="0"/>
              </a:rPr>
              <a:t>criterio della preferenza </a:t>
            </a:r>
            <a:r>
              <a:rPr lang="it-IT" sz="1600" dirty="0" smtClean="0">
                <a:solidFill>
                  <a:srgbClr val="002060"/>
                </a:solidFill>
                <a:cs typeface="Arial" pitchFamily="34" charset="0"/>
              </a:rPr>
              <a:t>secondo cui la Costituzione mostra di preferire, per la disciplina di una particolare materia, una fonte piuttosto che un’altra, senza impedire a quest’ultima, però, di regolarla fino a quando la fonte preferita non abbia provveduto ad introdurre la sua disciplina (es. rapporti fra legge regionale e legge statale in cui quest’ultima è chiamata a disciplinare una data materia riservata alla prima in mancanza e in attesa di suo intervento). 	</a:t>
            </a:r>
          </a:p>
          <a:p>
            <a:pPr marL="342900" indent="-342900" algn="just">
              <a:buAutoNum type="alphaUcParenR"/>
            </a:pPr>
            <a:endParaRPr lang="it-IT" sz="1600" b="1"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6</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476672"/>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DEL DIRITTO DEL LAVORO</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755576" y="1124744"/>
            <a:ext cx="7560840" cy="4247317"/>
          </a:xfrm>
          <a:prstGeom prst="rect">
            <a:avLst/>
          </a:prstGeom>
        </p:spPr>
        <p:txBody>
          <a:bodyPr wrap="square">
            <a:spAutoFit/>
          </a:bodyPr>
          <a:lstStyle/>
          <a:p>
            <a:endParaRPr lang="it-IT" u="sng"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IL DIRITTO INTERNAZIONALE (OIL)</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IL DIRITTO DELL’UNIONE EUROPEA</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LA COSTITUZIONE</a:t>
            </a:r>
          </a:p>
          <a:p>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IL CODICE CIVILE E LE LEGGI COLLEGATE</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ALTRE FONTI (DECRETI </a:t>
            </a:r>
            <a:r>
              <a:rPr lang="it-IT" dirty="0" smtClean="0">
                <a:solidFill>
                  <a:srgbClr val="002060"/>
                </a:solidFill>
                <a:cs typeface="Arial" pitchFamily="34" charset="0"/>
              </a:rPr>
              <a:t>MINISTERIALI)</a:t>
            </a:r>
            <a:endParaRPr lang="it-IT" dirty="0" smtClean="0">
              <a:solidFill>
                <a:srgbClr val="002060"/>
              </a:solidFill>
              <a:cs typeface="Arial" pitchFamily="34" charset="0"/>
            </a:endParaRP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I CONTRATTI COLLETTIVI </a:t>
            </a:r>
            <a:r>
              <a:rPr lang="it-IT" dirty="0" err="1" smtClean="0">
                <a:solidFill>
                  <a:srgbClr val="002060"/>
                </a:solidFill>
                <a:cs typeface="Arial" pitchFamily="34" charset="0"/>
              </a:rPr>
              <a:t>DI</a:t>
            </a:r>
            <a:r>
              <a:rPr lang="it-IT" dirty="0" smtClean="0">
                <a:solidFill>
                  <a:srgbClr val="002060"/>
                </a:solidFill>
                <a:cs typeface="Arial" pitchFamily="34" charset="0"/>
              </a:rPr>
              <a:t> DIVERSO </a:t>
            </a:r>
            <a:r>
              <a:rPr lang="it-IT" dirty="0" smtClean="0">
                <a:solidFill>
                  <a:srgbClr val="002060"/>
                </a:solidFill>
                <a:cs typeface="Arial" pitchFamily="34" charset="0"/>
              </a:rPr>
              <a:t>LIVELLO (ma vedi dopo)</a:t>
            </a:r>
            <a:endParaRPr lang="it-IT" dirty="0" smtClean="0">
              <a:solidFill>
                <a:srgbClr val="002060"/>
              </a:solidFill>
              <a:cs typeface="Arial" pitchFamily="34" charset="0"/>
            </a:endParaRP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USI</a:t>
            </a:r>
            <a:endParaRPr lang="it-IT" dirty="0" smtClean="0">
              <a:solidFill>
                <a:srgbClr val="002060"/>
              </a:solidFill>
              <a:cs typeface="Arial" pitchFamily="34" charset="0"/>
            </a:endParaRPr>
          </a:p>
          <a:p>
            <a:pPr>
              <a:buFont typeface="Wingdings" pitchFamily="2" charset="2"/>
              <a:buChar char="Ø"/>
            </a:pPr>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7</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476672"/>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E poi?</a:t>
            </a: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755576" y="1124744"/>
            <a:ext cx="7560840" cy="2031325"/>
          </a:xfrm>
          <a:prstGeom prst="rect">
            <a:avLst/>
          </a:prstGeom>
        </p:spPr>
        <p:txBody>
          <a:bodyPr wrap="square">
            <a:spAutoFit/>
          </a:bodyPr>
          <a:lstStyle/>
          <a:p>
            <a:endParaRPr lang="it-IT" u="sng"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CIRCOLARI </a:t>
            </a: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MESSAGGI</a:t>
            </a:r>
            <a:endParaRPr lang="it-IT" dirty="0" smtClean="0">
              <a:solidFill>
                <a:srgbClr val="002060"/>
              </a:solidFill>
              <a:cs typeface="Arial" pitchFamily="34" charset="0"/>
            </a:endParaRPr>
          </a:p>
          <a:p>
            <a:pPr>
              <a:buFont typeface="Wingdings" pitchFamily="2" charset="2"/>
              <a:buChar char="Ø"/>
            </a:pPr>
            <a:endParaRPr lang="it-IT" dirty="0" smtClean="0">
              <a:solidFill>
                <a:srgbClr val="002060"/>
              </a:solidFill>
              <a:cs typeface="Arial" pitchFamily="34" charset="0"/>
            </a:endParaRPr>
          </a:p>
          <a:p>
            <a:pPr>
              <a:buFont typeface="Wingdings" pitchFamily="2" charset="2"/>
              <a:buChar char="Ø"/>
            </a:pPr>
            <a:r>
              <a:rPr lang="it-IT" dirty="0" smtClean="0">
                <a:solidFill>
                  <a:srgbClr val="002060"/>
                </a:solidFill>
                <a:cs typeface="Arial" pitchFamily="34" charset="0"/>
              </a:rPr>
              <a:t> </a:t>
            </a:r>
            <a:r>
              <a:rPr lang="it-IT" dirty="0" smtClean="0">
                <a:solidFill>
                  <a:srgbClr val="002060"/>
                </a:solidFill>
                <a:cs typeface="Arial" pitchFamily="34" charset="0"/>
              </a:rPr>
              <a:t>CONTRATTUALI </a:t>
            </a:r>
            <a:r>
              <a:rPr lang="it-IT" dirty="0" smtClean="0">
                <a:solidFill>
                  <a:srgbClr val="002060"/>
                </a:solidFill>
                <a:cs typeface="Arial" pitchFamily="34" charset="0"/>
              </a:rPr>
              <a:t>E AZIENDALI</a:t>
            </a:r>
          </a:p>
          <a:p>
            <a:pPr>
              <a:buFont typeface="Wingdings" pitchFamily="2" charset="2"/>
              <a:buChar char="Ø"/>
            </a:pPr>
            <a:endParaRPr lang="it-IT"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8</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646331"/>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Le fonti internazionali</a:t>
            </a: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4739759"/>
          </a:xfrm>
          <a:prstGeom prst="rect">
            <a:avLst/>
          </a:prstGeom>
        </p:spPr>
        <p:txBody>
          <a:bodyPr wrap="square">
            <a:spAutoFit/>
          </a:bodyPr>
          <a:lstStyle/>
          <a:p>
            <a:pPr algn="just"/>
            <a:r>
              <a:rPr lang="it-IT" sz="1600" dirty="0" smtClean="0">
                <a:solidFill>
                  <a:srgbClr val="002060"/>
                </a:solidFill>
                <a:cs typeface="Arial" pitchFamily="34" charset="0"/>
              </a:rPr>
              <a:t>Art. 10, comma 1, della costituzione in nostro Ordinamento “</a:t>
            </a:r>
            <a:r>
              <a:rPr lang="it-IT" sz="1600" i="1" u="sng" dirty="0" smtClean="0">
                <a:solidFill>
                  <a:srgbClr val="002060"/>
                </a:solidFill>
                <a:cs typeface="Arial" pitchFamily="34" charset="0"/>
              </a:rPr>
              <a:t>si conforma alle norme di diritto internazionale generalmente riconosciute</a:t>
            </a:r>
            <a:r>
              <a:rPr lang="it-IT" sz="1600" dirty="0" smtClean="0">
                <a:solidFill>
                  <a:srgbClr val="002060"/>
                </a:solidFill>
                <a:cs typeface="Arial" pitchFamily="34" charset="0"/>
              </a:rPr>
              <a:t>” → che entrano così a far parte dell’Ordinamento interno e sono gerarchicamente superiori alle leggi ordinarie</a:t>
            </a:r>
          </a:p>
          <a:p>
            <a:pPr algn="just"/>
            <a:endParaRPr lang="it-IT" sz="1600" dirty="0" smtClean="0">
              <a:solidFill>
                <a:srgbClr val="002060"/>
              </a:solidFill>
              <a:cs typeface="Arial" pitchFamily="34" charset="0"/>
            </a:endParaRPr>
          </a:p>
          <a:p>
            <a:pPr algn="just"/>
            <a:r>
              <a:rPr lang="it-IT" sz="1600" b="1" dirty="0" smtClean="0">
                <a:solidFill>
                  <a:srgbClr val="002060"/>
                </a:solidFill>
                <a:cs typeface="Arial" pitchFamily="34" charset="0"/>
              </a:rPr>
              <a:t>Trattati internazionali più rilevanti sottoscritti dall’Italia:</a:t>
            </a:r>
          </a:p>
          <a:p>
            <a:pPr algn="just"/>
            <a:endParaRPr lang="it-IT" sz="1600" dirty="0" smtClean="0">
              <a:solidFill>
                <a:srgbClr val="002060"/>
              </a:solidFill>
              <a:cs typeface="Arial" pitchFamily="34" charset="0"/>
            </a:endParaRPr>
          </a:p>
          <a:p>
            <a:pPr marL="342900" indent="-342900" algn="just">
              <a:buAutoNum type="arabicPeriod"/>
            </a:pPr>
            <a:r>
              <a:rPr lang="it-IT" sz="1600" dirty="0" smtClean="0">
                <a:solidFill>
                  <a:srgbClr val="002060"/>
                </a:solidFill>
                <a:cs typeface="Arial" pitchFamily="34" charset="0"/>
              </a:rPr>
              <a:t>Carta Internazionale del lavoro</a:t>
            </a:r>
          </a:p>
          <a:p>
            <a:pPr marL="342900" indent="-342900" algn="just">
              <a:buAutoNum type="arabicPeriod"/>
            </a:pPr>
            <a:r>
              <a:rPr lang="it-IT" sz="1600" dirty="0" smtClean="0">
                <a:solidFill>
                  <a:srgbClr val="002060"/>
                </a:solidFill>
                <a:cs typeface="Arial" pitchFamily="34" charset="0"/>
              </a:rPr>
              <a:t>Carta sociale europea</a:t>
            </a:r>
          </a:p>
          <a:p>
            <a:pPr marL="342900" indent="-342900" algn="just"/>
            <a:endParaRPr lang="it-IT" sz="1600" dirty="0" smtClean="0">
              <a:solidFill>
                <a:srgbClr val="002060"/>
              </a:solidFill>
              <a:cs typeface="Arial" pitchFamily="34" charset="0"/>
            </a:endParaRPr>
          </a:p>
          <a:p>
            <a:pPr marL="342900" indent="-342900" algn="just"/>
            <a:r>
              <a:rPr lang="it-IT" sz="1600" dirty="0" smtClean="0">
                <a:solidFill>
                  <a:srgbClr val="002060"/>
                </a:solidFill>
                <a:cs typeface="Arial" pitchFamily="34" charset="0"/>
              </a:rPr>
              <a:t>Tra le </a:t>
            </a:r>
            <a:r>
              <a:rPr lang="it-IT" sz="1600" b="1" dirty="0" smtClean="0">
                <a:solidFill>
                  <a:srgbClr val="002060"/>
                </a:solidFill>
                <a:cs typeface="Arial" pitchFamily="34" charset="0"/>
              </a:rPr>
              <a:t>convenzioni più rilevanti vi sono quelle stipulate dall’OIL </a:t>
            </a:r>
            <a:r>
              <a:rPr lang="it-IT" sz="1600" dirty="0" smtClean="0">
                <a:solidFill>
                  <a:srgbClr val="002060"/>
                </a:solidFill>
                <a:cs typeface="Arial" pitchFamily="34" charset="0"/>
              </a:rPr>
              <a:t>(Organizzazione Internazionale del lavoro), costituita dal trattato di Versailles</a:t>
            </a:r>
          </a:p>
          <a:p>
            <a:pPr marL="342900" indent="-342900" algn="just"/>
            <a:endParaRPr lang="it-IT" dirty="0" smtClean="0">
              <a:solidFill>
                <a:srgbClr val="002060"/>
              </a:solidFill>
              <a:cs typeface="Arial" pitchFamily="34" charset="0"/>
            </a:endParaRPr>
          </a:p>
          <a:p>
            <a:pPr marL="342900" indent="-342900" algn="just"/>
            <a:endParaRPr lang="it-IT" dirty="0" smtClean="0">
              <a:solidFill>
                <a:srgbClr val="002060"/>
              </a:solidFill>
              <a:cs typeface="Arial" pitchFamily="34" charset="0"/>
            </a:endParaRPr>
          </a:p>
          <a:p>
            <a:pPr marL="342900" indent="-342900" algn="just"/>
            <a:endParaRPr lang="it-IT" dirty="0" smtClean="0">
              <a:solidFill>
                <a:srgbClr val="002060"/>
              </a:solidFill>
              <a:cs typeface="Arial" pitchFamily="34" charset="0"/>
            </a:endParaRPr>
          </a:p>
          <a:p>
            <a:pPr marL="342900" indent="-342900" algn="just"/>
            <a:r>
              <a:rPr lang="it-IT" dirty="0" smtClean="0">
                <a:solidFill>
                  <a:srgbClr val="002060"/>
                </a:solidFill>
                <a:cs typeface="Arial" pitchFamily="34" charset="0"/>
              </a:rPr>
              <a:t>Promuovere l’adozione, da parte di tutti i paesi membri, di un regime di lavoro compatibile con le esigenze di vita dignitosa da parte dei lavoratori.</a:t>
            </a:r>
          </a:p>
          <a:p>
            <a:pPr marL="342900" indent="-342900" algn="just"/>
            <a:endParaRPr lang="it-IT" dirty="0" smtClean="0">
              <a:solidFill>
                <a:srgbClr val="002060"/>
              </a:solidFill>
              <a:cs typeface="Arial" pitchFamily="34" charset="0"/>
            </a:endParaRPr>
          </a:p>
          <a:p>
            <a:pPr marL="342900" indent="-342900" algn="just"/>
            <a:endParaRPr lang="it-IT" dirty="0" smtClean="0">
              <a:solidFill>
                <a:srgbClr val="002060"/>
              </a:solidFill>
              <a:cs typeface="Arial" pitchFamily="34" charset="0"/>
            </a:endParaRPr>
          </a:p>
        </p:txBody>
      </p:sp>
      <p:sp>
        <p:nvSpPr>
          <p:cNvPr id="23" name="Freccia in giù 22"/>
          <p:cNvSpPr/>
          <p:nvPr/>
        </p:nvSpPr>
        <p:spPr>
          <a:xfrm>
            <a:off x="4572000" y="450912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pic>
        <p:nvPicPr>
          <p:cNvPr id="11" name="Immagine 9" descr="L&amp;E_Global_Logo_web.jpg"/>
          <p:cNvPicPr>
            <a:picLocks noChangeAspect="1"/>
          </p:cNvPicPr>
          <p:nvPr/>
        </p:nvPicPr>
        <p:blipFill>
          <a:blip r:embed="rId3" cstate="print"/>
          <a:srcRect/>
          <a:stretch>
            <a:fillRect/>
          </a:stretch>
        </p:blipFill>
        <p:spPr bwMode="auto">
          <a:xfrm>
            <a:off x="7531100" y="6259513"/>
            <a:ext cx="1411288" cy="409575"/>
          </a:xfrm>
          <a:prstGeom prst="rect">
            <a:avLst/>
          </a:prstGeom>
          <a:noFill/>
          <a:ln w="9525">
            <a:noFill/>
            <a:miter lim="800000"/>
            <a:headEnd/>
            <a:tailEnd/>
          </a:ln>
        </p:spPr>
      </p:pic>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3" name="Segnaposto numero diapositiva 5"/>
          <p:cNvSpPr>
            <a:spLocks noGrp="1"/>
          </p:cNvSpPr>
          <p:nvPr>
            <p:ph type="sldNum" sz="quarter" idx="12"/>
          </p:nvPr>
        </p:nvSpPr>
        <p:spPr/>
        <p:txBody>
          <a:bodyPr/>
          <a:lstStyle/>
          <a:p>
            <a:fld id="{2CC0117B-15E5-49BF-B1C8-BE61EEF1CBC9}" type="slidenum">
              <a:rPr lang="it-IT" smtClean="0"/>
              <a:pPr/>
              <a:t>9</a:t>
            </a:fld>
            <a:endParaRPr lang="it-IT" dirty="0" smtClean="0"/>
          </a:p>
        </p:txBody>
      </p:sp>
      <p:pic>
        <p:nvPicPr>
          <p:cNvPr id="14" name="Picture 2" descr="K:\Alice\Eventi\Loghi\LOGO - LabLaw 2009 senza striscia.JPG"/>
          <p:cNvPicPr>
            <a:picLocks noChangeAspect="1" noChangeArrowheads="1"/>
          </p:cNvPicPr>
          <p:nvPr/>
        </p:nvPicPr>
        <p:blipFill>
          <a:blip r:embed="rId4" cstate="print"/>
          <a:srcRect/>
          <a:stretch>
            <a:fillRect/>
          </a:stretch>
        </p:blipFill>
        <p:spPr bwMode="auto">
          <a:xfrm>
            <a:off x="193918" y="116632"/>
            <a:ext cx="2073826" cy="432047"/>
          </a:xfrm>
          <a:prstGeom prst="rect">
            <a:avLst/>
          </a:prstGeom>
          <a:noFill/>
        </p:spPr>
      </p:pic>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67744" y="548680"/>
            <a:ext cx="5544616" cy="923330"/>
          </a:xfrm>
          <a:prstGeom prst="rect">
            <a:avLst/>
          </a:prstGeom>
        </p:spPr>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b="1" cap="all" dirty="0" smtClean="0">
                <a:solidFill>
                  <a:srgbClr val="002060"/>
                </a:solidFill>
                <a:latin typeface="Arial" pitchFamily="34" charset="0"/>
                <a:cs typeface="Arial" pitchFamily="34" charset="0"/>
              </a:rPr>
              <a:t>Le fonti del diritto DELL’UNIONE </a:t>
            </a:r>
            <a:r>
              <a:rPr lang="it-IT" b="1" cap="all" dirty="0" err="1" smtClean="0">
                <a:solidFill>
                  <a:srgbClr val="002060"/>
                </a:solidFill>
                <a:latin typeface="Arial" pitchFamily="34" charset="0"/>
                <a:cs typeface="Arial" pitchFamily="34" charset="0"/>
              </a:rPr>
              <a:t>europeA</a:t>
            </a:r>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988840"/>
            <a:ext cx="8208912" cy="2585323"/>
          </a:xfrm>
          <a:prstGeom prst="rect">
            <a:avLst/>
          </a:prstGeom>
        </p:spPr>
        <p:txBody>
          <a:bodyPr wrap="square">
            <a:spAutoFit/>
          </a:bodyPr>
          <a:lstStyle/>
          <a:p>
            <a:pPr>
              <a:buFont typeface="Wingdings" pitchFamily="2" charset="2"/>
              <a:buChar char="Ø"/>
            </a:pPr>
            <a:r>
              <a:rPr lang="it-IT" b="1" u="sng" dirty="0" smtClean="0">
                <a:solidFill>
                  <a:srgbClr val="002060"/>
                </a:solidFill>
                <a:cs typeface="Arial" pitchFamily="34" charset="0"/>
              </a:rPr>
              <a:t>DIRITTO PRIMARIO  </a:t>
            </a:r>
            <a:r>
              <a:rPr lang="it-IT" b="1" dirty="0" smtClean="0">
                <a:solidFill>
                  <a:srgbClr val="002060"/>
                </a:solidFill>
                <a:cs typeface="Arial" pitchFamily="34" charset="0"/>
              </a:rPr>
              <a:t>trattati </a:t>
            </a:r>
            <a:r>
              <a:rPr lang="it-IT" dirty="0" smtClean="0">
                <a:solidFill>
                  <a:srgbClr val="002060"/>
                </a:solidFill>
                <a:cs typeface="Arial" pitchFamily="34" charset="0"/>
              </a:rPr>
              <a:t>(Trattato UE, Trattato di </a:t>
            </a:r>
            <a:r>
              <a:rPr lang="it-IT" dirty="0" err="1" smtClean="0">
                <a:solidFill>
                  <a:srgbClr val="002060"/>
                </a:solidFill>
                <a:cs typeface="Arial" pitchFamily="34" charset="0"/>
              </a:rPr>
              <a:t>Lisbona…</a:t>
            </a:r>
            <a:r>
              <a:rPr lang="it-IT" dirty="0" smtClean="0">
                <a:solidFill>
                  <a:srgbClr val="002060"/>
                </a:solidFill>
                <a:cs typeface="Arial" pitchFamily="34" charset="0"/>
              </a:rPr>
              <a:t>)</a:t>
            </a:r>
          </a:p>
          <a:p>
            <a:pPr>
              <a:buFont typeface="Wingdings" pitchFamily="2" charset="2"/>
              <a:buChar char="Ø"/>
            </a:pPr>
            <a:endParaRPr lang="it-IT" b="1" dirty="0" smtClean="0">
              <a:solidFill>
                <a:srgbClr val="002060"/>
              </a:solidFill>
              <a:cs typeface="Arial" pitchFamily="34" charset="0"/>
            </a:endParaRPr>
          </a:p>
          <a:p>
            <a:pPr>
              <a:buFont typeface="Wingdings" pitchFamily="2" charset="2"/>
              <a:buChar char="Ø"/>
            </a:pPr>
            <a:r>
              <a:rPr lang="it-IT" b="1" u="sng" dirty="0" smtClean="0">
                <a:solidFill>
                  <a:srgbClr val="002060"/>
                </a:solidFill>
                <a:cs typeface="Arial" pitchFamily="34" charset="0"/>
              </a:rPr>
              <a:t>DIRITTO DERIVATO </a:t>
            </a:r>
          </a:p>
          <a:p>
            <a:endParaRPr lang="it-IT" b="1" u="sng" dirty="0" smtClean="0">
              <a:solidFill>
                <a:srgbClr val="002060"/>
              </a:solidFill>
              <a:cs typeface="Arial" pitchFamily="34" charset="0"/>
            </a:endParaRPr>
          </a:p>
          <a:p>
            <a:pPr marL="342900" indent="-342900">
              <a:buAutoNum type="romanLcParenBoth"/>
            </a:pPr>
            <a:r>
              <a:rPr lang="it-IT" b="1" dirty="0" smtClean="0">
                <a:solidFill>
                  <a:srgbClr val="002060"/>
                </a:solidFill>
                <a:cs typeface="Arial" pitchFamily="34" charset="0"/>
              </a:rPr>
              <a:t>fonti obbligatorie (hard </a:t>
            </a:r>
            <a:r>
              <a:rPr lang="it-IT" b="1" dirty="0" err="1" smtClean="0">
                <a:solidFill>
                  <a:srgbClr val="002060"/>
                </a:solidFill>
                <a:cs typeface="Arial" pitchFamily="34" charset="0"/>
              </a:rPr>
              <a:t>law</a:t>
            </a:r>
            <a:r>
              <a:rPr lang="it-IT" b="1" dirty="0" smtClean="0">
                <a:solidFill>
                  <a:srgbClr val="002060"/>
                </a:solidFill>
                <a:cs typeface="Arial" pitchFamily="34" charset="0"/>
              </a:rPr>
              <a:t>)</a:t>
            </a:r>
          </a:p>
          <a:p>
            <a:pPr marL="342900" indent="-342900">
              <a:buAutoNum type="romanLcParenBoth"/>
            </a:pPr>
            <a:r>
              <a:rPr lang="it-IT" b="1" dirty="0" smtClean="0">
                <a:solidFill>
                  <a:srgbClr val="002060"/>
                </a:solidFill>
                <a:cs typeface="Arial" pitchFamily="34" charset="0"/>
              </a:rPr>
              <a:t>fonti non obbligatorie (soft </a:t>
            </a:r>
            <a:r>
              <a:rPr lang="it-IT" b="1" dirty="0" err="1" smtClean="0">
                <a:solidFill>
                  <a:srgbClr val="002060"/>
                </a:solidFill>
                <a:cs typeface="Arial" pitchFamily="34" charset="0"/>
              </a:rPr>
              <a:t>law</a:t>
            </a:r>
            <a:r>
              <a:rPr lang="it-IT" b="1" dirty="0" smtClean="0">
                <a:solidFill>
                  <a:srgbClr val="002060"/>
                </a:solidFill>
                <a:cs typeface="Arial" pitchFamily="34" charset="0"/>
              </a:rPr>
              <a:t>)</a:t>
            </a:r>
          </a:p>
          <a:p>
            <a:endParaRPr lang="it-IT" b="1" u="sng" dirty="0" smtClean="0">
              <a:solidFill>
                <a:srgbClr val="002060"/>
              </a:solidFill>
              <a:cs typeface="Arial" pitchFamily="34" charset="0"/>
            </a:endParaRPr>
          </a:p>
          <a:p>
            <a:pPr>
              <a:buFont typeface="Wingdings" pitchFamily="2" charset="2"/>
              <a:buChar char="Ø"/>
            </a:pPr>
            <a:r>
              <a:rPr lang="it-IT" b="1" u="sng" dirty="0" smtClean="0">
                <a:solidFill>
                  <a:srgbClr val="002060"/>
                </a:solidFill>
                <a:cs typeface="Arial" pitchFamily="34" charset="0"/>
              </a:rPr>
              <a:t>SENTENZE DELLA CORTE </a:t>
            </a:r>
            <a:r>
              <a:rPr lang="it-IT" b="1" u="sng" dirty="0" err="1" smtClean="0">
                <a:solidFill>
                  <a:srgbClr val="002060"/>
                </a:solidFill>
                <a:cs typeface="Arial" pitchFamily="34" charset="0"/>
              </a:rPr>
              <a:t>DI</a:t>
            </a:r>
            <a:r>
              <a:rPr lang="it-IT" b="1" u="sng" dirty="0" smtClean="0">
                <a:solidFill>
                  <a:srgbClr val="002060"/>
                </a:solidFill>
                <a:cs typeface="Arial" pitchFamily="34" charset="0"/>
              </a:rPr>
              <a:t> GIUSTIZIA</a:t>
            </a:r>
          </a:p>
          <a:p>
            <a:endParaRPr lang="it-IT" b="1" dirty="0" smtClean="0">
              <a:solidFill>
                <a:srgbClr val="002060"/>
              </a:solidFill>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10845</TotalTime>
  <Words>3752</Words>
  <Application>Microsoft Office PowerPoint</Application>
  <PresentationFormat>Presentazione su schermo (4:3)</PresentationFormat>
  <Paragraphs>663</Paragraphs>
  <Slides>39</Slides>
  <Notes>37</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 LA COSTITUZIONE</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I RAPPORTI TRA CONTRATTO COLLETTIVO E CONTRATTO INDIVIDUALE</vt:lpstr>
      <vt:lpstr>Diapositiva 34</vt:lpstr>
      <vt:lpstr>Diapositiva 35</vt:lpstr>
      <vt:lpstr>Diapositiva 36</vt:lpstr>
      <vt:lpstr>Diapositiva 37</vt:lpstr>
      <vt:lpstr>Diapositiva 38</vt:lpstr>
      <vt:lpstr>Diapositiva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Hp</cp:lastModifiedBy>
  <cp:revision>1662</cp:revision>
  <dcterms:created xsi:type="dcterms:W3CDTF">2011-11-19T08:56:14Z</dcterms:created>
  <dcterms:modified xsi:type="dcterms:W3CDTF">2019-02-26T15:11:05Z</dcterms:modified>
</cp:coreProperties>
</file>