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258" r:id="rId2"/>
    <p:sldId id="499" r:id="rId3"/>
    <p:sldId id="500" r:id="rId4"/>
    <p:sldId id="413" r:id="rId5"/>
    <p:sldId id="515" r:id="rId6"/>
    <p:sldId id="414" r:id="rId7"/>
    <p:sldId id="516" r:id="rId8"/>
    <p:sldId id="415" r:id="rId9"/>
    <p:sldId id="522" r:id="rId10"/>
    <p:sldId id="518" r:id="rId11"/>
    <p:sldId id="519" r:id="rId12"/>
    <p:sldId id="520" r:id="rId13"/>
    <p:sldId id="521" r:id="rId14"/>
    <p:sldId id="523" r:id="rId15"/>
    <p:sldId id="524" r:id="rId16"/>
    <p:sldId id="525" r:id="rId17"/>
    <p:sldId id="526" r:id="rId18"/>
    <p:sldId id="532" r:id="rId19"/>
    <p:sldId id="529" r:id="rId20"/>
    <p:sldId id="530" r:id="rId21"/>
    <p:sldId id="531" r:id="rId22"/>
    <p:sldId id="527" r:id="rId23"/>
    <p:sldId id="528" r:id="rId24"/>
    <p:sldId id="533" r:id="rId25"/>
    <p:sldId id="534" r:id="rId26"/>
    <p:sldId id="535" r:id="rId27"/>
    <p:sldId id="536" r:id="rId28"/>
    <p:sldId id="537" r:id="rId29"/>
    <p:sldId id="424" r:id="rId30"/>
    <p:sldId id="425" r:id="rId31"/>
    <p:sldId id="426" r:id="rId32"/>
    <p:sldId id="441" r:id="rId33"/>
    <p:sldId id="442" r:id="rId34"/>
    <p:sldId id="443" r:id="rId35"/>
    <p:sldId id="444" r:id="rId36"/>
    <p:sldId id="445" r:id="rId37"/>
    <p:sldId id="446" r:id="rId38"/>
    <p:sldId id="447" r:id="rId39"/>
    <p:sldId id="448" r:id="rId40"/>
    <p:sldId id="449" r:id="rId41"/>
    <p:sldId id="450" r:id="rId42"/>
    <p:sldId id="451" r:id="rId43"/>
    <p:sldId id="452" r:id="rId44"/>
    <p:sldId id="453" r:id="rId45"/>
    <p:sldId id="506" r:id="rId46"/>
    <p:sldId id="507" r:id="rId47"/>
    <p:sldId id="501" r:id="rId48"/>
    <p:sldId id="367" r:id="rId49"/>
    <p:sldId id="373" r:id="rId50"/>
    <p:sldId id="510" r:id="rId51"/>
    <p:sldId id="511" r:id="rId52"/>
    <p:sldId id="509" r:id="rId53"/>
    <p:sldId id="315" r:id="rId54"/>
    <p:sldId id="512" r:id="rId55"/>
    <p:sldId id="508" r:id="rId56"/>
    <p:sldId id="312" r:id="rId57"/>
    <p:sldId id="513" r:id="rId58"/>
    <p:sldId id="398" r:id="rId59"/>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60"/>
  </p:normalViewPr>
  <p:slideViewPr>
    <p:cSldViewPr>
      <p:cViewPr varScale="1">
        <p:scale>
          <a:sx n="110" d="100"/>
          <a:sy n="110" d="100"/>
        </p:scale>
        <p:origin x="16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F12B367-3A0E-4E34-B844-4FEB1514838D}" type="datetimeFigureOut">
              <a:rPr lang="it-IT" smtClean="0"/>
              <a:pPr/>
              <a:t>15/04/2019</a:t>
            </a:fld>
            <a:endParaRPr lang="it-IT"/>
          </a:p>
        </p:txBody>
      </p:sp>
      <p:sp>
        <p:nvSpPr>
          <p:cNvPr id="4" name="Segnaposto piè di pagina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5551CD5-FDBA-4092-AEAA-E82533745823}" type="slidenum">
              <a:rPr lang="it-IT" smtClean="0"/>
              <a:pPr/>
              <a:t>‹N›</a:t>
            </a:fld>
            <a:endParaRPr lang="it-IT"/>
          </a:p>
        </p:txBody>
      </p:sp>
    </p:spTree>
    <p:extLst>
      <p:ext uri="{BB962C8B-B14F-4D97-AF65-F5344CB8AC3E}">
        <p14:creationId xmlns:p14="http://schemas.microsoft.com/office/powerpoint/2010/main" val="1503734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AFBC572-5F8A-43B1-9187-6455752B57EE}" type="datetimeFigureOut">
              <a:rPr lang="it-IT" smtClean="0"/>
              <a:pPr/>
              <a:t>15/04/2019</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61AAC92-466F-462E-B64E-CEE2A9EA0CFE}" type="slidenum">
              <a:rPr lang="it-IT" smtClean="0"/>
              <a:pPr/>
              <a:t>‹N›</a:t>
            </a:fld>
            <a:endParaRPr lang="it-IT"/>
          </a:p>
        </p:txBody>
      </p:sp>
    </p:spTree>
    <p:extLst>
      <p:ext uri="{BB962C8B-B14F-4D97-AF65-F5344CB8AC3E}">
        <p14:creationId xmlns:p14="http://schemas.microsoft.com/office/powerpoint/2010/main" val="1334482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2CC20A6-6DDE-42C2-BFC0-7EDBA555A08B}" type="slidenum">
              <a:rPr lang="it-IT" smtClean="0"/>
              <a:pPr/>
              <a:t>1</a:t>
            </a:fld>
            <a:endParaRPr lang="it-IT"/>
          </a:p>
        </p:txBody>
      </p:sp>
    </p:spTree>
    <p:extLst>
      <p:ext uri="{BB962C8B-B14F-4D97-AF65-F5344CB8AC3E}">
        <p14:creationId xmlns:p14="http://schemas.microsoft.com/office/powerpoint/2010/main" val="3940660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85" tIns="45343" rIns="90685" bIns="45343" anchor="b"/>
          <a:lstStyle/>
          <a:p>
            <a:pPr algn="r" defTabSz="905359"/>
            <a:fld id="{7406BC35-F46A-4F48-BF24-7C008FAB2DB2}" type="slidenum">
              <a:rPr lang="it-IT" sz="1100">
                <a:latin typeface="Calibri" pitchFamily="34" charset="0"/>
              </a:rPr>
              <a:pPr algn="r" defTabSz="905359"/>
              <a:t>48</a:t>
            </a:fld>
            <a:endParaRPr lang="it-IT" sz="1100" dirty="0">
              <a:latin typeface="Calibri" pitchFamily="34" charset="0"/>
            </a:endParaRPr>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510543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49</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955292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50</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3058122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51</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29047930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49689" y="9428165"/>
            <a:ext cx="2946401" cy="496887"/>
          </a:xfrm>
          <a:prstGeom prst="rect">
            <a:avLst/>
          </a:prstGeom>
          <a:noFill/>
          <a:ln w="9525">
            <a:noFill/>
            <a:miter lim="800000"/>
            <a:headEnd/>
            <a:tailEnd/>
          </a:ln>
        </p:spPr>
        <p:txBody>
          <a:bodyPr lIns="90693" tIns="45346" rIns="90693" bIns="45346" anchor="b"/>
          <a:lstStyle/>
          <a:p>
            <a:pPr algn="r"/>
            <a:fld id="{5B66358C-41B0-4217-B800-8B87257DBEFB}" type="slidenum">
              <a:rPr lang="it-IT" sz="1100">
                <a:solidFill>
                  <a:srgbClr val="000000"/>
                </a:solidFill>
                <a:latin typeface="Calibri" pitchFamily="34" charset="0"/>
              </a:rPr>
              <a:pPr algn="r"/>
              <a:t>52</a:t>
            </a:fld>
            <a:endParaRPr lang="it-IT" sz="1100" dirty="0">
              <a:solidFill>
                <a:srgbClr val="000000"/>
              </a:solidFill>
              <a:latin typeface="Calibri" pitchFamily="34" charset="0"/>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Tree>
    <p:extLst>
      <p:ext uri="{BB962C8B-B14F-4D97-AF65-F5344CB8AC3E}">
        <p14:creationId xmlns:p14="http://schemas.microsoft.com/office/powerpoint/2010/main" val="4969624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53</a:t>
            </a:fld>
            <a:endParaRPr lang="it-IT" smtClean="0"/>
          </a:p>
        </p:txBody>
      </p:sp>
    </p:spTree>
    <p:extLst>
      <p:ext uri="{BB962C8B-B14F-4D97-AF65-F5344CB8AC3E}">
        <p14:creationId xmlns:p14="http://schemas.microsoft.com/office/powerpoint/2010/main" val="10219979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54</a:t>
            </a:fld>
            <a:endParaRPr lang="it-IT" smtClean="0"/>
          </a:p>
        </p:txBody>
      </p:sp>
    </p:spTree>
    <p:extLst>
      <p:ext uri="{BB962C8B-B14F-4D97-AF65-F5344CB8AC3E}">
        <p14:creationId xmlns:p14="http://schemas.microsoft.com/office/powerpoint/2010/main" val="2772929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3299"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330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3127E3-D5A3-438E-9858-34F95BED6A92}" type="slidenum">
              <a:rPr lang="it-IT" smtClean="0"/>
              <a:pPr/>
              <a:t>55</a:t>
            </a:fld>
            <a:endParaRPr lang="it-IT" smtClean="0"/>
          </a:p>
        </p:txBody>
      </p:sp>
    </p:spTree>
    <p:extLst>
      <p:ext uri="{BB962C8B-B14F-4D97-AF65-F5344CB8AC3E}">
        <p14:creationId xmlns:p14="http://schemas.microsoft.com/office/powerpoint/2010/main" val="25950267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43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6A22C5-BDAE-41E1-B8B8-D88B1ED32422}" type="slidenum">
              <a:rPr lang="it-IT" smtClean="0"/>
              <a:pPr/>
              <a:t>56</a:t>
            </a:fld>
            <a:endParaRPr lang="it-IT" smtClean="0"/>
          </a:p>
        </p:txBody>
      </p:sp>
    </p:spTree>
    <p:extLst>
      <p:ext uri="{BB962C8B-B14F-4D97-AF65-F5344CB8AC3E}">
        <p14:creationId xmlns:p14="http://schemas.microsoft.com/office/powerpoint/2010/main" val="266729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23"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8432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6A22C5-BDAE-41E1-B8B8-D88B1ED32422}" type="slidenum">
              <a:rPr lang="it-IT" smtClean="0"/>
              <a:pPr/>
              <a:t>57</a:t>
            </a:fld>
            <a:endParaRPr lang="it-IT" smtClean="0"/>
          </a:p>
        </p:txBody>
      </p:sp>
    </p:spTree>
    <p:extLst>
      <p:ext uri="{BB962C8B-B14F-4D97-AF65-F5344CB8AC3E}">
        <p14:creationId xmlns:p14="http://schemas.microsoft.com/office/powerpoint/2010/main" val="2330254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40</a:t>
            </a:fld>
            <a:endParaRPr lang="nl-NL"/>
          </a:p>
        </p:txBody>
      </p:sp>
    </p:spTree>
    <p:extLst>
      <p:ext uri="{BB962C8B-B14F-4D97-AF65-F5344CB8AC3E}">
        <p14:creationId xmlns:p14="http://schemas.microsoft.com/office/powerpoint/2010/main" val="4197832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E4625-C687-435D-810E-43D6D8CD8A8E}" type="slidenum">
              <a:rPr lang="it-IT" smtClean="0"/>
              <a:pPr fontAlgn="base">
                <a:spcBef>
                  <a:spcPct val="0"/>
                </a:spcBef>
                <a:spcAft>
                  <a:spcPct val="0"/>
                </a:spcAft>
                <a:defRPr/>
              </a:pPr>
              <a:t>58</a:t>
            </a:fld>
            <a:endParaRPr lang="it-IT" smtClean="0"/>
          </a:p>
        </p:txBody>
      </p:sp>
      <p:sp>
        <p:nvSpPr>
          <p:cNvPr id="583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Tree>
    <p:extLst>
      <p:ext uri="{BB962C8B-B14F-4D97-AF65-F5344CB8AC3E}">
        <p14:creationId xmlns:p14="http://schemas.microsoft.com/office/powerpoint/2010/main" val="102497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41</a:t>
            </a:fld>
            <a:endParaRPr lang="nl-NL"/>
          </a:p>
        </p:txBody>
      </p:sp>
    </p:spTree>
    <p:extLst>
      <p:ext uri="{BB962C8B-B14F-4D97-AF65-F5344CB8AC3E}">
        <p14:creationId xmlns:p14="http://schemas.microsoft.com/office/powerpoint/2010/main" val="625129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42</a:t>
            </a:fld>
            <a:endParaRPr lang="nl-NL"/>
          </a:p>
        </p:txBody>
      </p:sp>
    </p:spTree>
    <p:extLst>
      <p:ext uri="{BB962C8B-B14F-4D97-AF65-F5344CB8AC3E}">
        <p14:creationId xmlns:p14="http://schemas.microsoft.com/office/powerpoint/2010/main" val="2870866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43</a:t>
            </a:fld>
            <a:endParaRPr lang="nl-NL"/>
          </a:p>
        </p:txBody>
      </p:sp>
    </p:spTree>
    <p:extLst>
      <p:ext uri="{BB962C8B-B14F-4D97-AF65-F5344CB8AC3E}">
        <p14:creationId xmlns:p14="http://schemas.microsoft.com/office/powerpoint/2010/main" val="235860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pPr>
              <a:defRPr/>
            </a:pPr>
            <a:fld id="{E4CB9C5C-6CE4-47FC-AA62-D5DA879458EC}" type="slidenum">
              <a:rPr lang="nl-NL" smtClean="0"/>
              <a:pPr>
                <a:defRPr/>
              </a:pPr>
              <a:t>44</a:t>
            </a:fld>
            <a:endParaRPr lang="nl-NL"/>
          </a:p>
        </p:txBody>
      </p:sp>
    </p:spTree>
    <p:extLst>
      <p:ext uri="{BB962C8B-B14F-4D97-AF65-F5344CB8AC3E}">
        <p14:creationId xmlns:p14="http://schemas.microsoft.com/office/powerpoint/2010/main" val="3697635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45</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4291391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46</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543963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it-IT"/>
              <a:t>BOZZA PER DISCUSSIONE</a:t>
            </a:r>
          </a:p>
        </p:txBody>
      </p:sp>
      <p:sp>
        <p:nvSpPr>
          <p:cNvPr id="49154" name="Rectangle 7"/>
          <p:cNvSpPr>
            <a:spLocks noGrp="1" noChangeArrowheads="1"/>
          </p:cNvSpPr>
          <p:nvPr>
            <p:ph type="sldNum" sz="quarter" idx="5"/>
          </p:nvPr>
        </p:nvSpPr>
        <p:spPr>
          <a:noFill/>
        </p:spPr>
        <p:txBody>
          <a:bodyPr/>
          <a:lstStyle/>
          <a:p>
            <a:fld id="{814C4C1D-3DD1-46FF-B18E-1434043D6BCC}" type="slidenum">
              <a:rPr lang="it-IT" smtClean="0"/>
              <a:pPr/>
              <a:t>47</a:t>
            </a:fld>
            <a:endParaRPr lang="it-IT" smtClean="0"/>
          </a:p>
        </p:txBody>
      </p:sp>
      <p:sp>
        <p:nvSpPr>
          <p:cNvPr id="49155" name="Rectangle 2"/>
          <p:cNvSpPr>
            <a:spLocks noGrp="1" noRot="1" noChangeAspect="1" noChangeArrowheads="1" noTextEdit="1"/>
          </p:cNvSpPr>
          <p:nvPr>
            <p:ph type="sldImg"/>
          </p:nvPr>
        </p:nvSpPr>
        <p:spPr>
          <a:xfrm>
            <a:off x="917575" y="744538"/>
            <a:ext cx="4962525" cy="3722687"/>
          </a:xfrm>
          <a:ln/>
        </p:spPr>
      </p:sp>
      <p:sp>
        <p:nvSpPr>
          <p:cNvPr id="49156" name="Rectangle 3"/>
          <p:cNvSpPr>
            <a:spLocks noGrp="1" noChangeArrowheads="1"/>
          </p:cNvSpPr>
          <p:nvPr>
            <p:ph type="body" idx="1"/>
          </p:nvPr>
        </p:nvSpPr>
        <p:spPr>
          <a:noFill/>
          <a:ln/>
        </p:spPr>
        <p:txBody>
          <a:bodyPr/>
          <a:lstStyle/>
          <a:p>
            <a:pPr eaLnBrk="1" hangingPunct="1"/>
            <a:endParaRPr lang="it-IT" smtClean="0"/>
          </a:p>
        </p:txBody>
      </p:sp>
    </p:spTree>
    <p:extLst>
      <p:ext uri="{BB962C8B-B14F-4D97-AF65-F5344CB8AC3E}">
        <p14:creationId xmlns:p14="http://schemas.microsoft.com/office/powerpoint/2010/main" val="2807486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pPr>
              <a:defRPr/>
            </a:pPr>
            <a:fld id="{6494843C-4296-4E1B-8851-A24CAA283927}" type="datetime1">
              <a:rPr lang="it-IT" smtClean="0"/>
              <a:pPr>
                <a:defRPr/>
              </a:pPr>
              <a:t>15/04/2019</a:t>
            </a:fld>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pPr>
              <a:defRPr/>
            </a:pPr>
            <a:fld id="{50AB5E63-F085-4D97-AF96-A779825B0DB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15/04/2019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15/04/2019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hyperlink" Target="http://www.normattiva.it/uri-res/N2Ls?urn:nir:stato:decreto.legge:2011-08-13;138"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228600" y="914400"/>
            <a:ext cx="8763000" cy="4555093"/>
          </a:xfrm>
          <a:prstGeom prst="rect">
            <a:avLst/>
          </a:prstGeom>
          <a:noFill/>
          <a:ln w="9525">
            <a:solidFill>
              <a:srgbClr val="002060"/>
            </a:solidFill>
            <a:miter lim="800000"/>
            <a:headEnd/>
            <a:tailEnd/>
          </a:ln>
        </p:spPr>
        <p:txBody>
          <a:bodyPr wrap="square">
            <a:spAutoFit/>
          </a:bodyPr>
          <a:lstStyle/>
          <a:p>
            <a:pPr algn="ctr">
              <a:defRPr/>
            </a:pPr>
            <a:endParaRPr lang="it-IT" sz="2400" b="1" dirty="0">
              <a:solidFill>
                <a:srgbClr val="002060"/>
              </a:solidFill>
              <a:latin typeface="Arial" pitchFamily="34" charset="0"/>
              <a:ea typeface="ＭＳ Ｐゴシック"/>
              <a:cs typeface="ＭＳ Ｐゴシック"/>
            </a:endParaRPr>
          </a:p>
          <a:p>
            <a:pPr algn="ctr">
              <a:defRPr/>
            </a:pPr>
            <a:endParaRPr lang="it-IT" sz="4400" b="1" dirty="0" smtClean="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endParaRPr>
          </a:p>
          <a:p>
            <a:pPr marL="177800" algn="ctr"/>
            <a: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t/>
            </a:r>
            <a:br>
              <a:rPr lang="it-IT" sz="1400" b="1" dirty="0">
                <a:solidFill>
                  <a:srgbClr val="002060"/>
                </a:solidFill>
                <a:effectLst>
                  <a:outerShdw blurRad="38100" dist="38100" dir="2700000" algn="tl">
                    <a:srgbClr val="000000">
                      <a:alpha val="43137"/>
                    </a:srgbClr>
                  </a:outerShdw>
                </a:effectLst>
                <a:latin typeface="Arial" pitchFamily="34" charset="0"/>
                <a:ea typeface="ＭＳ Ｐゴシック"/>
                <a:cs typeface="ＭＳ Ｐゴシック"/>
              </a:rPr>
            </a:br>
            <a:r>
              <a:rPr lang="it-IT" sz="4400" b="1" dirty="0" smtClean="0">
                <a:solidFill>
                  <a:srgbClr val="002060"/>
                </a:solidFill>
                <a:latin typeface="Arial" pitchFamily="34" charset="0"/>
                <a:cs typeface="Arial" pitchFamily="34" charset="0"/>
              </a:rPr>
              <a:t>LE TIPOLOGIE CONTRATTUALI</a:t>
            </a:r>
          </a:p>
          <a:p>
            <a:pPr marL="177800" algn="ctr"/>
            <a:endParaRPr lang="it-IT" sz="2000" dirty="0" smtClean="0">
              <a:solidFill>
                <a:srgbClr val="002060"/>
              </a:solidFill>
              <a:latin typeface="Arial" pitchFamily="34" charset="0"/>
              <a:cs typeface="Arial" pitchFamily="34" charset="0"/>
            </a:endParaRP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18 marzo 2019</a:t>
            </a:r>
          </a:p>
          <a:p>
            <a:pPr marL="177800" algn="ctr"/>
            <a:endParaRPr lang="it-IT" sz="2000" dirty="0" smtClean="0">
              <a:solidFill>
                <a:srgbClr val="002060"/>
              </a:solidFill>
              <a:latin typeface="Arial" pitchFamily="34" charset="0"/>
              <a:cs typeface="Arial" pitchFamily="34" charset="0"/>
            </a:endParaRPr>
          </a:p>
          <a:p>
            <a:pPr marL="177800" algn="ctr"/>
            <a:r>
              <a:rPr lang="it-IT" sz="2000" dirty="0" smtClean="0">
                <a:solidFill>
                  <a:srgbClr val="002060"/>
                </a:solidFill>
                <a:latin typeface="Arial" pitchFamily="34" charset="0"/>
                <a:cs typeface="Arial" pitchFamily="34" charset="0"/>
              </a:rPr>
              <a:t>Avv. Simone Carrà</a:t>
            </a:r>
          </a:p>
          <a:p>
            <a:pPr marL="177800" algn="ctr"/>
            <a:endParaRPr lang="it-IT" sz="2000" b="1" dirty="0">
              <a:solidFill>
                <a:srgbClr val="002060"/>
              </a:solidFill>
              <a:effectLst>
                <a:outerShdw blurRad="38100" dist="38100" dir="2700000" algn="tl">
                  <a:srgbClr val="C0C0C0"/>
                </a:outerShdw>
              </a:effectLst>
              <a:latin typeface="Arial" pitchFamily="34" charset="0"/>
              <a:ea typeface="ＭＳ Ｐゴシック"/>
              <a:cs typeface="ＭＳ Ｐゴシック"/>
            </a:endParaRPr>
          </a:p>
        </p:txBody>
      </p:sp>
      <p:sp>
        <p:nvSpPr>
          <p:cNvPr id="2" name="Segnaposto piè di pagina 1"/>
          <p:cNvSpPr>
            <a:spLocks noGrp="1"/>
          </p:cNvSpPr>
          <p:nvPr>
            <p:ph type="ftr" sz="quarter" idx="11"/>
          </p:nvPr>
        </p:nvSpPr>
        <p:spPr/>
        <p:txBody>
          <a:bodyPr/>
          <a:lstStyle/>
          <a:p>
            <a:r>
              <a:rPr lang="it-IT" dirty="0" smtClean="0"/>
              <a:t>1</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10</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1043608" y="548680"/>
            <a:ext cx="69119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defRPr/>
            </a:pPr>
            <a:r>
              <a:rPr lang="it-IT" sz="2000" dirty="0">
                <a:solidFill>
                  <a:schemeClr val="tx1"/>
                </a:solidFill>
              </a:rPr>
              <a:t/>
            </a:r>
            <a:br>
              <a:rPr lang="it-IT" sz="2000" dirty="0">
                <a:solidFill>
                  <a:schemeClr val="tx1"/>
                </a:solidFill>
              </a:rPr>
            </a:br>
            <a:r>
              <a:rPr lang="it-IT" sz="2000" dirty="0">
                <a:solidFill>
                  <a:schemeClr val="tx1"/>
                </a:solidFill>
              </a:rPr>
              <a:t>IL DISEGNO DI LEGGE POPOLARE DELLA CGIL:  LA «CARTA DEI DIRITTI UNIVERSALI DEL LAVORO» </a:t>
            </a:r>
          </a:p>
          <a:p>
            <a:pPr algn="l" eaLnBrk="1" hangingPunct="1">
              <a:defRPr/>
            </a:pPr>
            <a:endParaRPr lang="it-IT" altLang="it-IT" kern="0" dirty="0" smtClean="0">
              <a:solidFill>
                <a:schemeClr val="tx1"/>
              </a:solidFill>
            </a:endParaRPr>
          </a:p>
        </p:txBody>
      </p:sp>
      <p:sp>
        <p:nvSpPr>
          <p:cNvPr id="4" name="CasellaDiTesto 3"/>
          <p:cNvSpPr txBox="1"/>
          <p:nvPr/>
        </p:nvSpPr>
        <p:spPr>
          <a:xfrm>
            <a:off x="0" y="1340768"/>
            <a:ext cx="8743511" cy="862012"/>
          </a:xfrm>
          <a:prstGeom prst="rect">
            <a:avLst/>
          </a:prstGeom>
          <a:noFill/>
        </p:spPr>
        <p:txBody>
          <a:bodyPr wrap="square">
            <a:spAutoFit/>
          </a:bodyPr>
          <a:lstStyle/>
          <a:p>
            <a:pPr marL="342900" indent="-342900" algn="just">
              <a:spcBef>
                <a:spcPct val="20000"/>
              </a:spcBef>
              <a:buClr>
                <a:schemeClr val="accent2"/>
              </a:buClr>
              <a:buSzPct val="150000"/>
              <a:defRPr/>
            </a:pPr>
            <a:r>
              <a:rPr lang="it-IT" dirty="0"/>
              <a:t>     </a:t>
            </a:r>
            <a:r>
              <a:rPr lang="it-IT" sz="1600" dirty="0">
                <a:solidFill>
                  <a:srgbClr val="002060"/>
                </a:solidFill>
                <a:latin typeface="+mn-lt"/>
                <a:cs typeface="Calibri" panose="020F0502020204030204" pitchFamily="34" charset="0"/>
              </a:rPr>
              <a:t>Le causali previste dal Decreto Dignità sono le stesse previste dal disegno di legge di iniziativa popolare, conosciuto con il nome di «Carta dei diritti universali del lavoro», promosso dalla CGIL nel corso della scorsa legislatura. </a:t>
            </a:r>
          </a:p>
        </p:txBody>
      </p:sp>
      <p:sp>
        <p:nvSpPr>
          <p:cNvPr id="5" name="CasellaDiTesto 4"/>
          <p:cNvSpPr txBox="1"/>
          <p:nvPr/>
        </p:nvSpPr>
        <p:spPr>
          <a:xfrm>
            <a:off x="360364" y="2275805"/>
            <a:ext cx="8547868" cy="3391698"/>
          </a:xfrm>
          <a:prstGeom prst="rect">
            <a:avLst/>
          </a:prstGeom>
          <a:noFill/>
        </p:spPr>
        <p:txBody>
          <a:bodyPr wrap="square">
            <a:spAutoFit/>
          </a:bodyPr>
          <a:lstStyle/>
          <a:p>
            <a:pPr marL="342900" indent="-342900" algn="just">
              <a:spcBef>
                <a:spcPct val="20000"/>
              </a:spcBef>
              <a:buClr>
                <a:srgbClr val="333399"/>
              </a:buClr>
              <a:buSzPct val="150000"/>
              <a:defRPr/>
            </a:pPr>
            <a:r>
              <a:rPr lang="it-IT" altLang="it-IT" sz="1600" b="1" kern="0" dirty="0">
                <a:solidFill>
                  <a:srgbClr val="002060"/>
                </a:solidFill>
                <a:latin typeface="Arial"/>
                <a:cs typeface="Calibri" panose="020F0502020204030204" pitchFamily="34" charset="0"/>
              </a:rPr>
              <a:t>Articolo 50 della «Carta dei diritti universali del lavoro»</a:t>
            </a:r>
          </a:p>
          <a:p>
            <a:pPr marL="342900" indent="-342900" algn="just">
              <a:spcBef>
                <a:spcPct val="20000"/>
              </a:spcBef>
              <a:buClr>
                <a:srgbClr val="333399"/>
              </a:buClr>
              <a:buSzPct val="150000"/>
              <a:defRPr/>
            </a:pPr>
            <a:endParaRPr lang="it-IT" altLang="it-IT" sz="1600" kern="0" dirty="0">
              <a:solidFill>
                <a:srgbClr val="002060"/>
              </a:solidFill>
              <a:latin typeface="Arial"/>
              <a:cs typeface="Calibri" panose="020F0502020204030204" pitchFamily="34" charset="0"/>
            </a:endParaRPr>
          </a:p>
          <a:p>
            <a:pPr marL="342900" indent="-342900" algn="just">
              <a:spcBef>
                <a:spcPct val="20000"/>
              </a:spcBef>
              <a:buClr>
                <a:srgbClr val="333399"/>
              </a:buClr>
              <a:buSzPct val="150000"/>
              <a:defRPr/>
            </a:pPr>
            <a:r>
              <a:rPr lang="it-IT" altLang="it-IT" sz="1600" i="1" kern="0" dirty="0">
                <a:solidFill>
                  <a:srgbClr val="002060"/>
                </a:solidFill>
                <a:latin typeface="Arial"/>
                <a:cs typeface="Calibri" panose="020F0502020204030204" pitchFamily="34" charset="0"/>
              </a:rPr>
              <a:t>Apposizione del termine</a:t>
            </a:r>
          </a:p>
          <a:p>
            <a:pPr marL="342900" indent="-342900" algn="just">
              <a:spcBef>
                <a:spcPct val="20000"/>
              </a:spcBef>
              <a:buClr>
                <a:srgbClr val="333399"/>
              </a:buClr>
              <a:buSzPct val="150000"/>
              <a:defRPr/>
            </a:pPr>
            <a:endParaRPr lang="it-IT" altLang="it-IT" sz="1600" kern="0" dirty="0">
              <a:solidFill>
                <a:srgbClr val="002060"/>
              </a:solidFill>
              <a:latin typeface="Arial"/>
              <a:cs typeface="Calibri" panose="020F0502020204030204" pitchFamily="34" charset="0"/>
            </a:endParaRPr>
          </a:p>
          <a:p>
            <a:pPr marL="342900" indent="-342900" algn="just">
              <a:spcBef>
                <a:spcPct val="20000"/>
              </a:spcBef>
              <a:buClr>
                <a:srgbClr val="333399"/>
              </a:buClr>
              <a:buSzPct val="150000"/>
              <a:defRPr/>
            </a:pPr>
            <a:r>
              <a:rPr lang="it-IT" altLang="it-IT" sz="1600" kern="0" dirty="0">
                <a:solidFill>
                  <a:srgbClr val="002060"/>
                </a:solidFill>
                <a:latin typeface="Arial"/>
                <a:cs typeface="Calibri" panose="020F0502020204030204" pitchFamily="34" charset="0"/>
              </a:rPr>
              <a:t>1.   Al contratto di lavoro subordinato può essere apposto un termine di durata a fronte di esigenze:</a:t>
            </a:r>
          </a:p>
          <a:p>
            <a:pPr marL="342900" indent="-342900" algn="just">
              <a:spcBef>
                <a:spcPct val="20000"/>
              </a:spcBef>
              <a:buClr>
                <a:srgbClr val="333399"/>
              </a:buClr>
              <a:buSzPct val="150000"/>
              <a:defRPr/>
            </a:pPr>
            <a:r>
              <a:rPr lang="it-IT" altLang="it-IT" sz="1600" kern="0" dirty="0">
                <a:solidFill>
                  <a:srgbClr val="002060"/>
                </a:solidFill>
                <a:latin typeface="Arial"/>
                <a:cs typeface="Calibri" panose="020F0502020204030204" pitchFamily="34" charset="0"/>
              </a:rPr>
              <a:t>a)   temporanee, oggettive ed estranee all’ordinaria attività del datore di lavoro, ovvero sostitutive;</a:t>
            </a:r>
          </a:p>
          <a:p>
            <a:pPr marL="342900" indent="-342900" algn="just">
              <a:spcBef>
                <a:spcPct val="20000"/>
              </a:spcBef>
              <a:buClr>
                <a:srgbClr val="333399"/>
              </a:buClr>
              <a:buSzPct val="150000"/>
              <a:defRPr/>
            </a:pPr>
            <a:r>
              <a:rPr lang="it-IT" altLang="it-IT" sz="1600" kern="0" dirty="0">
                <a:solidFill>
                  <a:srgbClr val="002060"/>
                </a:solidFill>
                <a:latin typeface="Arial"/>
                <a:cs typeface="Calibri" panose="020F0502020204030204" pitchFamily="34" charset="0"/>
              </a:rPr>
              <a:t>b)   connesse a incrementi temporanei, significativi e non programmabili dell’attività ordinaria;</a:t>
            </a:r>
          </a:p>
          <a:p>
            <a:pPr marL="342900" indent="-342900" algn="just">
              <a:spcBef>
                <a:spcPct val="20000"/>
              </a:spcBef>
              <a:buClr>
                <a:srgbClr val="333399"/>
              </a:buClr>
              <a:buSzPct val="150000"/>
              <a:defRPr/>
            </a:pPr>
            <a:r>
              <a:rPr lang="it-IT" altLang="it-IT" sz="1600" kern="0" dirty="0">
                <a:solidFill>
                  <a:srgbClr val="002060"/>
                </a:solidFill>
                <a:latin typeface="Arial"/>
                <a:cs typeface="Calibri" panose="020F0502020204030204" pitchFamily="34" charset="0"/>
              </a:rPr>
              <a:t>c)  relative a lavori stagionali e a picchi di attività stagionali individuati con decreto del Ministro del lavoro e delle politiche sociali.</a:t>
            </a:r>
          </a:p>
        </p:txBody>
      </p:sp>
    </p:spTree>
    <p:extLst>
      <p:ext uri="{BB962C8B-B14F-4D97-AF65-F5344CB8AC3E}">
        <p14:creationId xmlns:p14="http://schemas.microsoft.com/office/powerpoint/2010/main" val="669081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1187623" y="332656"/>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defRPr/>
            </a:pPr>
            <a:r>
              <a:rPr lang="it-IT" altLang="it-IT" sz="2400" dirty="0" smtClean="0">
                <a:solidFill>
                  <a:schemeClr val="tx1"/>
                </a:solidFill>
              </a:rPr>
              <a:t>Quando sono necessarie le condizioni</a:t>
            </a:r>
            <a:r>
              <a:rPr lang="it-IT" altLang="it-IT" sz="2400" dirty="0" smtClean="0">
                <a:solidFill>
                  <a:schemeClr val="bg1"/>
                </a:solidFill>
              </a:rPr>
              <a:t>?</a:t>
            </a:r>
            <a:endParaRPr lang="it-IT" altLang="it-IT" kern="0" dirty="0" smtClean="0">
              <a:solidFill>
                <a:schemeClr val="bg1"/>
              </a:solidFill>
            </a:endParaRPr>
          </a:p>
        </p:txBody>
      </p:sp>
      <p:sp>
        <p:nvSpPr>
          <p:cNvPr id="4" name="CasellaDiTesto 3"/>
          <p:cNvSpPr txBox="1"/>
          <p:nvPr/>
        </p:nvSpPr>
        <p:spPr>
          <a:xfrm>
            <a:off x="513631" y="1484784"/>
            <a:ext cx="8259960" cy="3170237"/>
          </a:xfrm>
          <a:prstGeom prst="rect">
            <a:avLst/>
          </a:prstGeom>
          <a:noFill/>
        </p:spPr>
        <p:txBody>
          <a:bodyPr wrap="square">
            <a:spAutoFit/>
          </a:bodyPr>
          <a:lstStyle/>
          <a:p>
            <a:pPr algn="just">
              <a:defRPr/>
            </a:pPr>
            <a:r>
              <a:rPr lang="it-IT" sz="2000" dirty="0">
                <a:solidFill>
                  <a:srgbClr val="002060"/>
                </a:solidFill>
              </a:rPr>
              <a:t>Tre ipotesi di necessaria sussistenza delle condizioni: </a:t>
            </a:r>
          </a:p>
          <a:p>
            <a:pPr algn="just">
              <a:defRPr/>
            </a:pPr>
            <a:endParaRPr lang="it-IT" sz="2000" dirty="0">
              <a:solidFill>
                <a:srgbClr val="002060"/>
              </a:solidFill>
            </a:endParaRPr>
          </a:p>
          <a:p>
            <a:pPr marL="342900" indent="-342900" algn="just">
              <a:buFont typeface="+mj-lt"/>
              <a:buAutoNum type="arabicPeriod"/>
              <a:defRPr/>
            </a:pPr>
            <a:r>
              <a:rPr lang="it-IT" sz="2000" b="1" dirty="0">
                <a:solidFill>
                  <a:srgbClr val="002060"/>
                </a:solidFill>
              </a:rPr>
              <a:t>primo contratto a termine di durata superiore a 12 mesi</a:t>
            </a:r>
          </a:p>
          <a:p>
            <a:pPr marL="342900" indent="-342900" algn="just">
              <a:buFont typeface="+mj-lt"/>
              <a:buAutoNum type="arabicPeriod"/>
              <a:defRPr/>
            </a:pPr>
            <a:endParaRPr lang="it-IT" sz="2000" b="1" dirty="0">
              <a:solidFill>
                <a:srgbClr val="002060"/>
              </a:solidFill>
            </a:endParaRPr>
          </a:p>
          <a:p>
            <a:pPr marL="342900" indent="-342900" algn="just">
              <a:buFont typeface="+mj-lt"/>
              <a:buAutoNum type="arabicPeriod"/>
              <a:defRPr/>
            </a:pPr>
            <a:r>
              <a:rPr lang="it-IT" sz="2000" b="1" dirty="0">
                <a:solidFill>
                  <a:srgbClr val="002060"/>
                </a:solidFill>
              </a:rPr>
              <a:t>proroga oltre i 12 mesi</a:t>
            </a:r>
          </a:p>
          <a:p>
            <a:pPr marL="342900" indent="-342900" algn="just">
              <a:buFont typeface="+mj-lt"/>
              <a:buAutoNum type="arabicPeriod"/>
              <a:defRPr/>
            </a:pPr>
            <a:endParaRPr lang="it-IT" sz="2000" b="1" dirty="0">
              <a:solidFill>
                <a:srgbClr val="002060"/>
              </a:solidFill>
            </a:endParaRPr>
          </a:p>
          <a:p>
            <a:pPr marL="342900" indent="-342900" algn="just">
              <a:buFont typeface="+mj-lt"/>
              <a:buAutoNum type="arabicPeriod"/>
              <a:defRPr/>
            </a:pPr>
            <a:r>
              <a:rPr lang="it-IT" sz="2000" b="1" dirty="0">
                <a:solidFill>
                  <a:srgbClr val="002060"/>
                </a:solidFill>
              </a:rPr>
              <a:t>ogni ipotesi di rinnovo</a:t>
            </a:r>
          </a:p>
          <a:p>
            <a:pPr marL="342900" indent="-342900" algn="just">
              <a:buFont typeface="+mj-lt"/>
              <a:buAutoNum type="arabicPeriod"/>
              <a:defRPr/>
            </a:pPr>
            <a:endParaRPr lang="it-IT" sz="2000" b="1" dirty="0">
              <a:solidFill>
                <a:srgbClr val="002060"/>
              </a:solidFill>
            </a:endParaRPr>
          </a:p>
          <a:p>
            <a:pPr algn="just">
              <a:defRPr/>
            </a:pPr>
            <a:r>
              <a:rPr lang="it-IT" sz="2000" dirty="0">
                <a:solidFill>
                  <a:srgbClr val="002060"/>
                </a:solidFill>
              </a:rPr>
              <a:t>La disciplina delle condizioni prevista dal decreto </a:t>
            </a:r>
            <a:r>
              <a:rPr lang="it-IT" sz="2000" b="1" dirty="0">
                <a:solidFill>
                  <a:srgbClr val="002060"/>
                </a:solidFill>
              </a:rPr>
              <a:t>non è derogabile da parte della contrattazione collettiva nazionale. </a:t>
            </a:r>
          </a:p>
        </p:txBody>
      </p:sp>
    </p:spTree>
    <p:extLst>
      <p:ext uri="{BB962C8B-B14F-4D97-AF65-F5344CB8AC3E}">
        <p14:creationId xmlns:p14="http://schemas.microsoft.com/office/powerpoint/2010/main" val="1855933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12</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1475656" y="188640"/>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algn="l" eaLnBrk="1" hangingPunct="1">
              <a:defRPr/>
            </a:pPr>
            <a:r>
              <a:rPr lang="it-IT" altLang="it-IT" sz="2400" kern="0" dirty="0" smtClean="0">
                <a:solidFill>
                  <a:schemeClr val="tx1"/>
                </a:solidFill>
              </a:rPr>
              <a:t>1. Esigenze </a:t>
            </a:r>
            <a:r>
              <a:rPr lang="it-IT" altLang="it-IT" sz="2400" kern="0" dirty="0">
                <a:solidFill>
                  <a:schemeClr val="tx1"/>
                </a:solidFill>
              </a:rPr>
              <a:t>sostitutive di altri lavoratori</a:t>
            </a:r>
            <a:endParaRPr lang="it-IT" altLang="it-IT" sz="2400" kern="0" dirty="0" smtClean="0">
              <a:solidFill>
                <a:schemeClr val="tx1"/>
              </a:solidFill>
            </a:endParaRPr>
          </a:p>
        </p:txBody>
      </p:sp>
      <p:sp>
        <p:nvSpPr>
          <p:cNvPr id="4" name="CasellaDiTesto 3"/>
          <p:cNvSpPr txBox="1"/>
          <p:nvPr/>
        </p:nvSpPr>
        <p:spPr>
          <a:xfrm>
            <a:off x="393030" y="1340768"/>
            <a:ext cx="8332539" cy="4031873"/>
          </a:xfrm>
          <a:prstGeom prst="rect">
            <a:avLst/>
          </a:prstGeom>
          <a:noFill/>
        </p:spPr>
        <p:txBody>
          <a:bodyPr wrap="square">
            <a:spAutoFit/>
          </a:bodyPr>
          <a:lstStyle/>
          <a:p>
            <a:pPr algn="just">
              <a:defRPr/>
            </a:pPr>
            <a:r>
              <a:rPr lang="it-IT" sz="1600" dirty="0">
                <a:solidFill>
                  <a:srgbClr val="002060"/>
                </a:solidFill>
              </a:rPr>
              <a:t>Devono intendersi </a:t>
            </a:r>
            <a:r>
              <a:rPr lang="it-IT" sz="1600" b="1" dirty="0">
                <a:solidFill>
                  <a:srgbClr val="002060"/>
                </a:solidFill>
              </a:rPr>
              <a:t>ancora validi gli orientamenti formatisi in vigenza del precedente regime normativo</a:t>
            </a:r>
            <a:r>
              <a:rPr lang="it-IT" sz="1600" dirty="0">
                <a:solidFill>
                  <a:srgbClr val="002060"/>
                </a:solidFill>
              </a:rPr>
              <a:t>, ovvero: </a:t>
            </a:r>
          </a:p>
          <a:p>
            <a:pPr algn="just">
              <a:defRPr/>
            </a:pPr>
            <a:endParaRPr lang="it-IT" sz="1600" dirty="0">
              <a:solidFill>
                <a:srgbClr val="002060"/>
              </a:solidFill>
            </a:endParaRPr>
          </a:p>
          <a:p>
            <a:pPr marL="285750" indent="-285750" algn="just">
              <a:buFont typeface="Wingdings" panose="05000000000000000000" pitchFamily="2" charset="2"/>
              <a:buChar char="ü"/>
              <a:defRPr/>
            </a:pPr>
            <a:r>
              <a:rPr lang="it-IT" sz="1600" u="sng" dirty="0">
                <a:solidFill>
                  <a:srgbClr val="002060"/>
                </a:solidFill>
              </a:rPr>
              <a:t>deve essere indicato il nominativo della persona sostituita </a:t>
            </a:r>
          </a:p>
          <a:p>
            <a:pPr algn="just">
              <a:defRPr/>
            </a:pPr>
            <a:endParaRPr lang="it-IT" sz="1600" u="sng" dirty="0">
              <a:solidFill>
                <a:srgbClr val="002060"/>
              </a:solidFill>
            </a:endParaRPr>
          </a:p>
          <a:p>
            <a:pPr marL="285750" indent="-285750" algn="just">
              <a:buFont typeface="Wingdings" panose="05000000000000000000" pitchFamily="2" charset="2"/>
              <a:buChar char="ü"/>
              <a:defRPr/>
            </a:pPr>
            <a:r>
              <a:rPr lang="it-IT" sz="1600" u="sng" dirty="0">
                <a:solidFill>
                  <a:srgbClr val="002060"/>
                </a:solidFill>
              </a:rPr>
              <a:t>il termine di scadenza del contratto deve essere determinato o, quantomeno, determinabile </a:t>
            </a:r>
          </a:p>
          <a:p>
            <a:pPr marL="285750" indent="-285750" algn="just">
              <a:buFont typeface="Wingdings" panose="05000000000000000000" pitchFamily="2" charset="2"/>
              <a:buChar char="ü"/>
              <a:defRPr/>
            </a:pPr>
            <a:endParaRPr lang="it-IT" sz="1600" u="sng" dirty="0">
              <a:solidFill>
                <a:srgbClr val="002060"/>
              </a:solidFill>
            </a:endParaRPr>
          </a:p>
          <a:p>
            <a:pPr marL="285750" indent="-285750" algn="just">
              <a:buFont typeface="Wingdings" panose="05000000000000000000" pitchFamily="2" charset="2"/>
              <a:buChar char="ü"/>
              <a:defRPr/>
            </a:pPr>
            <a:endParaRPr lang="it-IT" sz="1600" u="sng" dirty="0">
              <a:solidFill>
                <a:srgbClr val="002060"/>
              </a:solidFill>
            </a:endParaRPr>
          </a:p>
          <a:p>
            <a:pPr algn="just">
              <a:defRPr/>
            </a:pPr>
            <a:r>
              <a:rPr lang="it-IT" sz="1600" u="sng" dirty="0">
                <a:solidFill>
                  <a:srgbClr val="FF0000"/>
                </a:solidFill>
              </a:rPr>
              <a:t>A tal riguardo, la circolare del Ministero del Lavoro n. 17 del 31 ottobre 2018 ha precisato che resta ferma «</a:t>
            </a:r>
            <a:r>
              <a:rPr lang="it-IT" sz="1600" i="1" u="sng" dirty="0">
                <a:solidFill>
                  <a:srgbClr val="FF0000"/>
                </a:solidFill>
              </a:rPr>
              <a:t>la possibilità che, in alcune situazioni, il termine del rapporto di lavoro continui a desumersi indirettamente in funzione della specifica motivazione che ha dato luogo all’assunzione, come in caso di </a:t>
            </a:r>
            <a:r>
              <a:rPr lang="it-IT" sz="1600" i="1" u="sng" dirty="0" err="1">
                <a:solidFill>
                  <a:srgbClr val="FF0000"/>
                </a:solidFill>
              </a:rPr>
              <a:t>sotituzione</a:t>
            </a:r>
            <a:r>
              <a:rPr lang="it-IT" sz="1600" i="1" u="sng" dirty="0">
                <a:solidFill>
                  <a:srgbClr val="FF0000"/>
                </a:solidFill>
              </a:rPr>
              <a:t> della lavoratrice in maternità di cui non è possibile conoscere, ex ante, l’esatta data di rientro al lavoro, sempre nel rispetto del termine massimo di 24 mesi</a:t>
            </a:r>
            <a:r>
              <a:rPr lang="it-IT" sz="1600" u="sng" dirty="0">
                <a:solidFill>
                  <a:srgbClr val="FF0000"/>
                </a:solidFill>
              </a:rPr>
              <a:t>». </a:t>
            </a:r>
            <a:r>
              <a:rPr lang="it-IT" sz="1600" u="sng" dirty="0">
                <a:solidFill>
                  <a:srgbClr val="002060"/>
                </a:solidFill>
              </a:rPr>
              <a:t>  </a:t>
            </a:r>
          </a:p>
          <a:p>
            <a:pPr algn="just">
              <a:defRPr/>
            </a:pPr>
            <a:endParaRPr lang="it-IT" sz="1600" u="sng" dirty="0">
              <a:solidFill>
                <a:srgbClr val="002060"/>
              </a:solidFill>
            </a:endParaRPr>
          </a:p>
          <a:p>
            <a:pPr algn="just">
              <a:defRPr/>
            </a:pPr>
            <a:r>
              <a:rPr lang="it-IT" sz="1600" b="1" u="sng" dirty="0">
                <a:solidFill>
                  <a:srgbClr val="002060"/>
                </a:solidFill>
              </a:rPr>
              <a:t>N.B. </a:t>
            </a:r>
            <a:r>
              <a:rPr lang="it-IT" sz="1600" dirty="0">
                <a:solidFill>
                  <a:srgbClr val="002060"/>
                </a:solidFill>
                <a:sym typeface="Wingdings" panose="05000000000000000000" pitchFamily="2" charset="2"/>
              </a:rPr>
              <a:t> </a:t>
            </a:r>
            <a:r>
              <a:rPr lang="it-IT" sz="1600" u="sng" dirty="0">
                <a:solidFill>
                  <a:srgbClr val="002060"/>
                </a:solidFill>
                <a:sym typeface="Wingdings" panose="05000000000000000000" pitchFamily="2" charset="2"/>
              </a:rPr>
              <a:t>per un approfondimento riguardo agli orientamenti giurisprudenziali formatisi sul punto, si rimanda alle slide n. 65-67.</a:t>
            </a:r>
            <a:endParaRPr lang="it-IT" sz="1600" u="sng" dirty="0">
              <a:solidFill>
                <a:srgbClr val="002060"/>
              </a:solidFill>
            </a:endParaRPr>
          </a:p>
        </p:txBody>
      </p:sp>
    </p:spTree>
    <p:extLst>
      <p:ext uri="{BB962C8B-B14F-4D97-AF65-F5344CB8AC3E}">
        <p14:creationId xmlns:p14="http://schemas.microsoft.com/office/powerpoint/2010/main" val="4079428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13</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1043608" y="260648"/>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algn="l" eaLnBrk="1" hangingPunct="1">
              <a:defRPr/>
            </a:pPr>
            <a:r>
              <a:rPr lang="it-IT" altLang="it-IT" sz="2400" kern="0" dirty="0" smtClean="0">
                <a:solidFill>
                  <a:schemeClr val="bg1"/>
                </a:solidFill>
              </a:rPr>
              <a:t>1</a:t>
            </a:r>
            <a:r>
              <a:rPr lang="it-IT" altLang="it-IT" sz="2400" kern="0" dirty="0" smtClean="0">
                <a:solidFill>
                  <a:schemeClr val="tx1"/>
                </a:solidFill>
              </a:rPr>
              <a:t>1. Esigenze </a:t>
            </a:r>
            <a:r>
              <a:rPr lang="it-IT" altLang="it-IT" sz="2400" kern="0" dirty="0">
                <a:solidFill>
                  <a:schemeClr val="tx1"/>
                </a:solidFill>
              </a:rPr>
              <a:t>sostitutive di altri lavoratori</a:t>
            </a:r>
            <a:endParaRPr lang="it-IT" altLang="it-IT" sz="2400" kern="0" dirty="0" smtClean="0">
              <a:solidFill>
                <a:schemeClr val="tx1"/>
              </a:solidFill>
            </a:endParaRPr>
          </a:p>
        </p:txBody>
      </p:sp>
      <p:sp>
        <p:nvSpPr>
          <p:cNvPr id="4" name="CasellaDiTesto 2"/>
          <p:cNvSpPr txBox="1">
            <a:spLocks noChangeArrowheads="1"/>
          </p:cNvSpPr>
          <p:nvPr/>
        </p:nvSpPr>
        <p:spPr bwMode="auto">
          <a:xfrm>
            <a:off x="631825" y="1557338"/>
            <a:ext cx="6940321"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it-IT" altLang="it-IT"/>
          </a:p>
        </p:txBody>
      </p:sp>
      <p:sp>
        <p:nvSpPr>
          <p:cNvPr id="5" name="CasellaDiTesto 5"/>
          <p:cNvSpPr txBox="1">
            <a:spLocks noChangeArrowheads="1"/>
          </p:cNvSpPr>
          <p:nvPr/>
        </p:nvSpPr>
        <p:spPr bwMode="auto">
          <a:xfrm>
            <a:off x="200025" y="1546225"/>
            <a:ext cx="768339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it-IT" altLang="it-IT" sz="1600" b="1">
                <a:solidFill>
                  <a:srgbClr val="002060"/>
                </a:solidFill>
              </a:rPr>
              <a:t>Dubbio</a:t>
            </a:r>
          </a:p>
        </p:txBody>
      </p:sp>
      <p:sp>
        <p:nvSpPr>
          <p:cNvPr id="6" name="CasellaDiTesto 1"/>
          <p:cNvSpPr txBox="1">
            <a:spLocks noChangeArrowheads="1"/>
          </p:cNvSpPr>
          <p:nvPr/>
        </p:nvSpPr>
        <p:spPr bwMode="auto">
          <a:xfrm>
            <a:off x="200025" y="2060575"/>
            <a:ext cx="8116391"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it-IT" altLang="it-IT" sz="1600">
                <a:solidFill>
                  <a:srgbClr val="002060"/>
                </a:solidFill>
              </a:rPr>
              <a:t>È ancora possibile il cd. “</a:t>
            </a:r>
            <a:r>
              <a:rPr lang="it-IT" altLang="it-IT" sz="1600" b="1">
                <a:solidFill>
                  <a:srgbClr val="002060"/>
                </a:solidFill>
              </a:rPr>
              <a:t>Scorrimento</a:t>
            </a:r>
            <a:r>
              <a:rPr lang="it-IT" altLang="it-IT" sz="1600">
                <a:solidFill>
                  <a:srgbClr val="002060"/>
                </a:solidFill>
              </a:rPr>
              <a:t>”(i.e. Azienda assume Caio non per sostituire direttamente Mevio, ma Sempronio il quale verrà invece chiamato a sostituire Mevio)?</a:t>
            </a:r>
          </a:p>
          <a:p>
            <a:pPr algn="just"/>
            <a:endParaRPr lang="it-IT" altLang="it-IT" sz="1600">
              <a:solidFill>
                <a:srgbClr val="002060"/>
              </a:solidFill>
            </a:endParaRPr>
          </a:p>
          <a:p>
            <a:pPr algn="just"/>
            <a:r>
              <a:rPr lang="it-IT" altLang="it-IT" sz="1600" b="1">
                <a:solidFill>
                  <a:srgbClr val="002060"/>
                </a:solidFill>
              </a:rPr>
              <a:t>Sembrerebbe di sì </a:t>
            </a:r>
            <a:r>
              <a:rPr lang="it-IT" altLang="it-IT" sz="1600">
                <a:solidFill>
                  <a:srgbClr val="002060"/>
                </a:solidFill>
                <a:sym typeface="Wingdings" panose="05000000000000000000" pitchFamily="2" charset="2"/>
              </a:rPr>
              <a:t></a:t>
            </a:r>
            <a:r>
              <a:rPr lang="it-IT" altLang="it-IT" sz="1600">
                <a:solidFill>
                  <a:srgbClr val="002060"/>
                </a:solidFill>
              </a:rPr>
              <a:t> nel vigore della previgente disciplina la giurisprudenza consentiva tale meccanismo e non si vede quindi il motivo per cui dovrebbe essere escluso ora, soprattutto alla luce della nuova dicitura – “</a:t>
            </a:r>
            <a:r>
              <a:rPr lang="it-IT" altLang="it-IT" sz="1600" i="1">
                <a:solidFill>
                  <a:srgbClr val="002060"/>
                </a:solidFill>
              </a:rPr>
              <a:t>esigenze di sostituzione di altri lavorator</a:t>
            </a:r>
            <a:r>
              <a:rPr lang="it-IT" altLang="it-IT" sz="1600">
                <a:solidFill>
                  <a:srgbClr val="002060"/>
                </a:solidFill>
              </a:rPr>
              <a:t>i” – che è più ampia di quella contemplata dalla legge del 1962, che invece conteneva un espresso riferimento a un determinato lavoratore. </a:t>
            </a:r>
          </a:p>
        </p:txBody>
      </p:sp>
    </p:spTree>
    <p:extLst>
      <p:ext uri="{BB962C8B-B14F-4D97-AF65-F5344CB8AC3E}">
        <p14:creationId xmlns:p14="http://schemas.microsoft.com/office/powerpoint/2010/main" val="4141870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14</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611560" y="260648"/>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algn="l" eaLnBrk="1" hangingPunct="1">
              <a:defRPr/>
            </a:pPr>
            <a:r>
              <a:rPr lang="it-IT" altLang="it-IT" sz="2400" kern="0" dirty="0" smtClean="0">
                <a:solidFill>
                  <a:schemeClr val="tx1"/>
                </a:solidFill>
              </a:rPr>
              <a:t>2. </a:t>
            </a:r>
            <a:r>
              <a:rPr lang="it-IT" altLang="it-IT" sz="2400" kern="0" dirty="0">
                <a:solidFill>
                  <a:schemeClr val="tx1"/>
                </a:solidFill>
              </a:rPr>
              <a:t>Esigenze temporanee e oggettive, estranee all’ordinaria attività</a:t>
            </a:r>
            <a:endParaRPr lang="it-IT" altLang="it-IT" sz="2400" kern="0" dirty="0" smtClean="0">
              <a:solidFill>
                <a:schemeClr val="tx1"/>
              </a:solidFill>
            </a:endParaRPr>
          </a:p>
        </p:txBody>
      </p:sp>
      <p:sp>
        <p:nvSpPr>
          <p:cNvPr id="4" name="CasellaDiTesto 3"/>
          <p:cNvSpPr txBox="1"/>
          <p:nvPr/>
        </p:nvSpPr>
        <p:spPr>
          <a:xfrm>
            <a:off x="200025" y="1374775"/>
            <a:ext cx="8548439" cy="3724096"/>
          </a:xfrm>
          <a:prstGeom prst="rect">
            <a:avLst/>
          </a:prstGeom>
          <a:noFill/>
        </p:spPr>
        <p:txBody>
          <a:bodyPr wrap="square">
            <a:spAutoFit/>
          </a:bodyPr>
          <a:lstStyle/>
          <a:p>
            <a:pPr>
              <a:defRPr/>
            </a:pPr>
            <a:endParaRPr lang="it-IT" sz="1200" dirty="0">
              <a:solidFill>
                <a:srgbClr val="000000"/>
              </a:solidFill>
            </a:endParaRPr>
          </a:p>
          <a:p>
            <a:pPr>
              <a:defRPr/>
            </a:pPr>
            <a:r>
              <a:rPr lang="it-IT" dirty="0">
                <a:solidFill>
                  <a:srgbClr val="002060"/>
                </a:solidFill>
              </a:rPr>
              <a:t>Le esigenze devono essere: </a:t>
            </a:r>
          </a:p>
          <a:p>
            <a:pPr>
              <a:defRPr/>
            </a:pPr>
            <a:endParaRPr lang="it-IT" dirty="0">
              <a:solidFill>
                <a:srgbClr val="002060"/>
              </a:solidFill>
            </a:endParaRPr>
          </a:p>
          <a:p>
            <a:pPr marL="285750" indent="-285750">
              <a:buFont typeface="Arial" panose="020B0604020202020204" pitchFamily="34" charset="0"/>
              <a:buChar char="•"/>
              <a:defRPr/>
            </a:pPr>
            <a:r>
              <a:rPr lang="it-IT" i="1" dirty="0">
                <a:solidFill>
                  <a:srgbClr val="002060"/>
                </a:solidFill>
              </a:rPr>
              <a:t>estranee </a:t>
            </a:r>
            <a:r>
              <a:rPr lang="it-IT" dirty="0">
                <a:solidFill>
                  <a:srgbClr val="002060"/>
                </a:solidFill>
              </a:rPr>
              <a:t>all’ordinaria attività ( ma cosa si intende per ordinaria attività? Le attività usualmente svolte dalla società? E le attività accessorie?) </a:t>
            </a:r>
          </a:p>
          <a:p>
            <a:pPr>
              <a:defRPr/>
            </a:pPr>
            <a:endParaRPr lang="it-IT" dirty="0">
              <a:solidFill>
                <a:srgbClr val="002060"/>
              </a:solidFill>
            </a:endParaRPr>
          </a:p>
          <a:p>
            <a:pPr marL="285750" indent="-285750">
              <a:buFont typeface="Arial" panose="020B0604020202020204" pitchFamily="34" charset="0"/>
              <a:buChar char="•"/>
              <a:defRPr/>
            </a:pPr>
            <a:r>
              <a:rPr lang="it-IT" i="1" dirty="0">
                <a:solidFill>
                  <a:srgbClr val="002060"/>
                </a:solidFill>
              </a:rPr>
              <a:t>temporanee </a:t>
            </a:r>
            <a:endParaRPr lang="it-IT" dirty="0">
              <a:solidFill>
                <a:srgbClr val="002060"/>
              </a:solidFill>
            </a:endParaRPr>
          </a:p>
          <a:p>
            <a:pPr>
              <a:defRPr/>
            </a:pPr>
            <a:endParaRPr lang="it-IT" dirty="0">
              <a:solidFill>
                <a:srgbClr val="002060"/>
              </a:solidFill>
            </a:endParaRPr>
          </a:p>
          <a:p>
            <a:pPr marL="285750" indent="-285750">
              <a:buFont typeface="Arial" panose="020B0604020202020204" pitchFamily="34" charset="0"/>
              <a:buChar char="•"/>
              <a:defRPr/>
            </a:pPr>
            <a:r>
              <a:rPr lang="it-IT" i="1" dirty="0">
                <a:solidFill>
                  <a:srgbClr val="002060"/>
                </a:solidFill>
              </a:rPr>
              <a:t>oggettive </a:t>
            </a:r>
            <a:r>
              <a:rPr lang="it-IT" dirty="0">
                <a:solidFill>
                  <a:srgbClr val="002060"/>
                </a:solidFill>
              </a:rPr>
              <a:t>(cosa si intende per «oggettivo»?). </a:t>
            </a:r>
          </a:p>
          <a:p>
            <a:pPr>
              <a:defRPr/>
            </a:pPr>
            <a:endParaRPr lang="it-IT" dirty="0">
              <a:solidFill>
                <a:srgbClr val="002060"/>
              </a:solidFill>
            </a:endParaRPr>
          </a:p>
          <a:p>
            <a:pPr>
              <a:defRPr/>
            </a:pPr>
            <a:r>
              <a:rPr lang="it-IT" b="1" dirty="0">
                <a:solidFill>
                  <a:srgbClr val="002060"/>
                </a:solidFill>
              </a:rPr>
              <a:t>Tutte e tre le condizioni devono sussistere contemporaneamente.</a:t>
            </a:r>
          </a:p>
          <a:p>
            <a:pPr>
              <a:defRPr/>
            </a:pPr>
            <a:endParaRPr lang="it-IT" b="1" dirty="0">
              <a:solidFill>
                <a:srgbClr val="002060"/>
              </a:solidFill>
            </a:endParaRPr>
          </a:p>
          <a:p>
            <a:pPr>
              <a:defRPr/>
            </a:pPr>
            <a:endParaRPr lang="it-IT" dirty="0">
              <a:solidFill>
                <a:srgbClr val="002060"/>
              </a:solidFill>
            </a:endParaRPr>
          </a:p>
          <a:p>
            <a:pPr>
              <a:defRPr/>
            </a:pPr>
            <a:r>
              <a:rPr lang="it-IT" sz="800" dirty="0"/>
              <a:t> </a:t>
            </a:r>
            <a:endParaRPr lang="it-IT" dirty="0"/>
          </a:p>
        </p:txBody>
      </p:sp>
    </p:spTree>
    <p:extLst>
      <p:ext uri="{BB962C8B-B14F-4D97-AF65-F5344CB8AC3E}">
        <p14:creationId xmlns:p14="http://schemas.microsoft.com/office/powerpoint/2010/main" val="1131042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15</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1259632" y="476672"/>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algn="l" eaLnBrk="1" hangingPunct="1">
              <a:defRPr/>
            </a:pPr>
            <a:r>
              <a:rPr lang="it-IT" altLang="it-IT" sz="2400" kern="0" dirty="0" smtClean="0">
                <a:solidFill>
                  <a:schemeClr val="tx1"/>
                </a:solidFill>
              </a:rPr>
              <a:t>3. Esigenze </a:t>
            </a:r>
            <a:r>
              <a:rPr lang="it-IT" altLang="it-IT" sz="2400" kern="0" dirty="0">
                <a:solidFill>
                  <a:schemeClr val="tx1"/>
                </a:solidFill>
              </a:rPr>
              <a:t>connesse a incrementi temporanei, significativi e non programmabili dell’attività ordinaria</a:t>
            </a:r>
            <a:endParaRPr lang="it-IT" altLang="it-IT" sz="2400" kern="0" dirty="0" smtClean="0">
              <a:solidFill>
                <a:schemeClr val="tx1"/>
              </a:solidFill>
            </a:endParaRPr>
          </a:p>
        </p:txBody>
      </p:sp>
      <p:sp>
        <p:nvSpPr>
          <p:cNvPr id="4" name="CasellaDiTesto 3"/>
          <p:cNvSpPr txBox="1"/>
          <p:nvPr/>
        </p:nvSpPr>
        <p:spPr>
          <a:xfrm>
            <a:off x="319497" y="1628800"/>
            <a:ext cx="8479606" cy="4001095"/>
          </a:xfrm>
          <a:prstGeom prst="rect">
            <a:avLst/>
          </a:prstGeom>
          <a:noFill/>
        </p:spPr>
        <p:txBody>
          <a:bodyPr wrap="square">
            <a:spAutoFit/>
          </a:bodyPr>
          <a:lstStyle/>
          <a:p>
            <a:pPr>
              <a:defRPr/>
            </a:pPr>
            <a:endParaRPr lang="it-IT" sz="1200" dirty="0">
              <a:solidFill>
                <a:srgbClr val="000000"/>
              </a:solidFill>
            </a:endParaRPr>
          </a:p>
          <a:p>
            <a:pPr algn="just">
              <a:defRPr/>
            </a:pPr>
            <a:r>
              <a:rPr lang="it-IT" sz="1600" dirty="0">
                <a:solidFill>
                  <a:srgbClr val="002060"/>
                </a:solidFill>
              </a:rPr>
              <a:t>Gli incrementi a cui fa riferimento la norma devono soddisfare </a:t>
            </a:r>
            <a:r>
              <a:rPr lang="it-IT" sz="1600" u="sng" dirty="0">
                <a:solidFill>
                  <a:srgbClr val="002060"/>
                </a:solidFill>
              </a:rPr>
              <a:t>contemporaneamente</a:t>
            </a:r>
            <a:r>
              <a:rPr lang="it-IT" sz="1600" dirty="0">
                <a:solidFill>
                  <a:srgbClr val="002060"/>
                </a:solidFill>
              </a:rPr>
              <a:t> i seguenti requisiti e devono essere:</a:t>
            </a:r>
          </a:p>
          <a:p>
            <a:pPr algn="just">
              <a:defRPr/>
            </a:pPr>
            <a:endParaRPr lang="it-IT" sz="1600" dirty="0">
              <a:solidFill>
                <a:srgbClr val="002060"/>
              </a:solidFill>
            </a:endParaRPr>
          </a:p>
          <a:p>
            <a:pPr marL="285750" indent="-285750" algn="just">
              <a:buFont typeface="Arial" panose="020B0604020202020204" pitchFamily="34" charset="0"/>
              <a:buChar char="•"/>
              <a:defRPr/>
            </a:pPr>
            <a:r>
              <a:rPr lang="it-IT" sz="1600" i="1" dirty="0">
                <a:solidFill>
                  <a:srgbClr val="002060"/>
                </a:solidFill>
              </a:rPr>
              <a:t>temporanei </a:t>
            </a:r>
          </a:p>
          <a:p>
            <a:pPr marL="285750" indent="-285750" algn="just">
              <a:buFont typeface="Arial" panose="020B0604020202020204" pitchFamily="34" charset="0"/>
              <a:buChar char="•"/>
              <a:defRPr/>
            </a:pPr>
            <a:endParaRPr lang="it-IT" sz="1600" dirty="0">
              <a:solidFill>
                <a:srgbClr val="002060"/>
              </a:solidFill>
            </a:endParaRPr>
          </a:p>
          <a:p>
            <a:pPr marL="285750" indent="-285750" algn="just">
              <a:buFont typeface="Arial" panose="020B0604020202020204" pitchFamily="34" charset="0"/>
              <a:buChar char="•"/>
              <a:defRPr/>
            </a:pPr>
            <a:r>
              <a:rPr lang="it-IT" sz="1600" i="1" dirty="0">
                <a:solidFill>
                  <a:srgbClr val="002060"/>
                </a:solidFill>
              </a:rPr>
              <a:t>significativi </a:t>
            </a:r>
            <a:r>
              <a:rPr lang="it-IT" sz="1600" dirty="0">
                <a:solidFill>
                  <a:srgbClr val="002060"/>
                </a:solidFill>
              </a:rPr>
              <a:t>(concetto che si presta ad una valutazione evidentemente soggettiva in relazione alla struttura e tipologia di attività di ciascuna azienda)</a:t>
            </a:r>
          </a:p>
          <a:p>
            <a:pPr marL="285750" indent="-285750" algn="just">
              <a:buFont typeface="Arial" panose="020B0604020202020204" pitchFamily="34" charset="0"/>
              <a:buChar char="•"/>
              <a:defRPr/>
            </a:pPr>
            <a:endParaRPr lang="it-IT" sz="1600" dirty="0">
              <a:solidFill>
                <a:srgbClr val="002060"/>
              </a:solidFill>
            </a:endParaRPr>
          </a:p>
          <a:p>
            <a:pPr marL="285750" indent="-285750" algn="just">
              <a:buFont typeface="Arial" panose="020B0604020202020204" pitchFamily="34" charset="0"/>
              <a:buChar char="•"/>
              <a:defRPr/>
            </a:pPr>
            <a:r>
              <a:rPr lang="it-IT" sz="1600" i="1" dirty="0">
                <a:solidFill>
                  <a:srgbClr val="002060"/>
                </a:solidFill>
              </a:rPr>
              <a:t>non programmabili </a:t>
            </a:r>
            <a:r>
              <a:rPr lang="it-IT" sz="1600" dirty="0">
                <a:solidFill>
                  <a:srgbClr val="002060"/>
                </a:solidFill>
              </a:rPr>
              <a:t>(altro concetto altamente discrezionale: quando un incremento può essere considerato «non programmabile”? Può, ad esempio, considerarsi “non programmabile” l’intensificazione delle attività di vendita/produzione in occasione dei periodi festivi/natalizi, dei saldi ovvero del periodo estivo?) </a:t>
            </a:r>
          </a:p>
          <a:p>
            <a:pPr marL="285750" indent="-285750" algn="just">
              <a:buFont typeface="Arial" panose="020B0604020202020204" pitchFamily="34" charset="0"/>
              <a:buChar char="•"/>
              <a:defRPr/>
            </a:pPr>
            <a:endParaRPr lang="it-IT" sz="1600" dirty="0">
              <a:solidFill>
                <a:srgbClr val="002060"/>
              </a:solidFill>
            </a:endParaRPr>
          </a:p>
          <a:p>
            <a:pPr algn="just">
              <a:defRPr/>
            </a:pPr>
            <a:endParaRPr lang="it-IT" sz="1600" dirty="0">
              <a:solidFill>
                <a:srgbClr val="002060"/>
              </a:solidFill>
            </a:endParaRPr>
          </a:p>
          <a:p>
            <a:pPr>
              <a:defRPr/>
            </a:pPr>
            <a:endParaRPr lang="it-IT" dirty="0"/>
          </a:p>
        </p:txBody>
      </p:sp>
    </p:spTree>
    <p:extLst>
      <p:ext uri="{BB962C8B-B14F-4D97-AF65-F5344CB8AC3E}">
        <p14:creationId xmlns:p14="http://schemas.microsoft.com/office/powerpoint/2010/main" val="4025281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16</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971600" y="8099"/>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algn="l" eaLnBrk="1" hangingPunct="1">
              <a:defRPr/>
            </a:pPr>
            <a:r>
              <a:rPr lang="it-IT" dirty="0">
                <a:solidFill>
                  <a:schemeClr val="tx1"/>
                </a:solidFill>
              </a:rPr>
              <a:t/>
            </a:r>
            <a:br>
              <a:rPr lang="it-IT" dirty="0">
                <a:solidFill>
                  <a:schemeClr val="tx1"/>
                </a:solidFill>
              </a:rPr>
            </a:br>
            <a:r>
              <a:rPr lang="it-IT" sz="2000" dirty="0" smtClean="0">
                <a:solidFill>
                  <a:schemeClr val="tx1"/>
                </a:solidFill>
              </a:rPr>
              <a:t>Mancata apposizione delle causali previste dal decreto: il regime sanzionatorio</a:t>
            </a:r>
            <a:endParaRPr lang="it-IT" altLang="it-IT" sz="2000" kern="0" dirty="0" smtClean="0">
              <a:solidFill>
                <a:schemeClr val="tx1"/>
              </a:solidFill>
            </a:endParaRPr>
          </a:p>
        </p:txBody>
      </p:sp>
      <p:sp>
        <p:nvSpPr>
          <p:cNvPr id="4" name="CasellaDiTesto 1"/>
          <p:cNvSpPr txBox="1">
            <a:spLocks noChangeArrowheads="1"/>
          </p:cNvSpPr>
          <p:nvPr/>
        </p:nvSpPr>
        <p:spPr bwMode="auto">
          <a:xfrm>
            <a:off x="200025" y="1484313"/>
            <a:ext cx="8404423"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it-IT" altLang="it-IT" sz="1600" dirty="0">
                <a:solidFill>
                  <a:srgbClr val="002060"/>
                </a:solidFill>
              </a:rPr>
              <a:t>Art. 19 – «</a:t>
            </a:r>
            <a:r>
              <a:rPr lang="it-IT" altLang="it-IT" sz="1600" i="1" dirty="0">
                <a:solidFill>
                  <a:srgbClr val="002060"/>
                </a:solidFill>
              </a:rPr>
              <a:t>Apposizione del termine e durata massima</a:t>
            </a:r>
            <a:r>
              <a:rPr lang="it-IT" altLang="it-IT" sz="1600" dirty="0">
                <a:solidFill>
                  <a:srgbClr val="002060"/>
                </a:solidFill>
              </a:rPr>
              <a:t>» - </a:t>
            </a:r>
            <a:r>
              <a:rPr lang="it-IT" altLang="it-IT" sz="1600" dirty="0" err="1">
                <a:solidFill>
                  <a:srgbClr val="002060"/>
                </a:solidFill>
              </a:rPr>
              <a:t>D.Lgs.</a:t>
            </a:r>
            <a:r>
              <a:rPr lang="it-IT" altLang="it-IT" sz="1600" dirty="0">
                <a:solidFill>
                  <a:srgbClr val="002060"/>
                </a:solidFill>
              </a:rPr>
              <a:t> n. 81/2015 </a:t>
            </a:r>
          </a:p>
          <a:p>
            <a:pPr eaLnBrk="1" hangingPunct="1"/>
            <a:r>
              <a:rPr lang="en-US" altLang="it-IT" sz="1600" b="1" dirty="0">
                <a:solidFill>
                  <a:srgbClr val="002060"/>
                </a:solidFill>
              </a:rPr>
              <a:t>Comma 1-Bis</a:t>
            </a:r>
          </a:p>
          <a:p>
            <a:pPr eaLnBrk="1" hangingPunct="1"/>
            <a:endParaRPr lang="en-US" altLang="it-IT" sz="1600" b="1" dirty="0">
              <a:solidFill>
                <a:srgbClr val="002060"/>
              </a:solidFill>
            </a:endParaRPr>
          </a:p>
          <a:p>
            <a:pPr algn="just" eaLnBrk="1" hangingPunct="1"/>
            <a:r>
              <a:rPr lang="it-IT" altLang="it-IT" sz="1600" dirty="0">
                <a:solidFill>
                  <a:srgbClr val="002060"/>
                </a:solidFill>
              </a:rPr>
              <a:t>In caso di stipulazione di un contratto di durata superiore a dodici (12) mesi in assenza delle condizioni di cui al comma 1, il contratto si trasforma in contratto a tempo indeterminato dalla data di superamento del termine di dodici (12) mesi.</a:t>
            </a:r>
          </a:p>
          <a:p>
            <a:pPr algn="just" eaLnBrk="1" hangingPunct="1"/>
            <a:endParaRPr lang="it-IT" altLang="it-IT" sz="1600" dirty="0">
              <a:solidFill>
                <a:srgbClr val="002060"/>
              </a:solidFill>
            </a:endParaRPr>
          </a:p>
          <a:p>
            <a:pPr algn="just" eaLnBrk="1" hangingPunct="1"/>
            <a:endParaRPr lang="it-IT" altLang="it-IT" sz="1600" dirty="0">
              <a:solidFill>
                <a:srgbClr val="002060"/>
              </a:solidFill>
            </a:endParaRPr>
          </a:p>
          <a:p>
            <a:pPr algn="just" eaLnBrk="1" hangingPunct="1"/>
            <a:r>
              <a:rPr lang="it-IT" altLang="it-IT" sz="1600" b="1" u="sng" dirty="0">
                <a:solidFill>
                  <a:srgbClr val="002060"/>
                </a:solidFill>
              </a:rPr>
              <a:t>N.B</a:t>
            </a:r>
            <a:r>
              <a:rPr lang="it-IT" altLang="it-IT" sz="1600" b="1" dirty="0">
                <a:solidFill>
                  <a:srgbClr val="002060"/>
                </a:solidFill>
              </a:rPr>
              <a:t>. </a:t>
            </a:r>
            <a:r>
              <a:rPr lang="it-IT" altLang="it-IT" sz="1600" dirty="0">
                <a:solidFill>
                  <a:srgbClr val="002060"/>
                </a:solidFill>
              </a:rPr>
              <a:t>All'art. 19, comma 1-bis, si dispone che la violazione della regola della causale in sede di stipulazione del (primo) contratto, quando questo superi i 12 mesi di durata (e nel limite dei 24) determini la trasformazione in contratto a tempo indeterminato “</a:t>
            </a:r>
            <a:r>
              <a:rPr lang="it-IT" altLang="it-IT" sz="1600" i="1" dirty="0">
                <a:solidFill>
                  <a:srgbClr val="002060"/>
                </a:solidFill>
              </a:rPr>
              <a:t>dalla data di superamento del termine di dodici mesi</a:t>
            </a:r>
            <a:r>
              <a:rPr lang="it-IT" altLang="it-IT" sz="1600" dirty="0">
                <a:solidFill>
                  <a:srgbClr val="002060"/>
                </a:solidFill>
              </a:rPr>
              <a:t>”; all'art. 21, 1° comma, si precisa invece che in caso di violazione della regola della causale nelle ipotesi di rinnovo del contratto a tempo determinato o di proroga oltre il limite dei 12 mesi, il rapporto “</a:t>
            </a:r>
            <a:r>
              <a:rPr lang="it-IT" altLang="it-IT" sz="1600" i="1" dirty="0">
                <a:solidFill>
                  <a:srgbClr val="002060"/>
                </a:solidFill>
              </a:rPr>
              <a:t>si trasforma in contratto a tempo indeterminato</a:t>
            </a:r>
            <a:r>
              <a:rPr lang="it-IT" altLang="it-IT" sz="1600" dirty="0">
                <a:solidFill>
                  <a:srgbClr val="002060"/>
                </a:solidFill>
              </a:rPr>
              <a:t>”.</a:t>
            </a:r>
          </a:p>
          <a:p>
            <a:pPr algn="just" eaLnBrk="1" hangingPunct="1"/>
            <a:endParaRPr lang="it-IT" altLang="it-IT" sz="1600" dirty="0">
              <a:solidFill>
                <a:srgbClr val="002060"/>
              </a:solidFill>
            </a:endParaRPr>
          </a:p>
          <a:p>
            <a:pPr algn="just" eaLnBrk="1" hangingPunct="1"/>
            <a:endParaRPr lang="it-IT" altLang="it-IT" sz="1600" dirty="0">
              <a:solidFill>
                <a:srgbClr val="002060"/>
              </a:solidFill>
            </a:endParaRPr>
          </a:p>
          <a:p>
            <a:pPr algn="just" eaLnBrk="1" hangingPunct="1"/>
            <a:endParaRPr lang="it-IT" altLang="it-IT" sz="1600" dirty="0">
              <a:solidFill>
                <a:srgbClr val="002060"/>
              </a:solidFill>
            </a:endParaRPr>
          </a:p>
          <a:p>
            <a:pPr algn="just" eaLnBrk="1" hangingPunct="1"/>
            <a:endParaRPr lang="it-IT" altLang="it-IT" sz="1600" dirty="0">
              <a:solidFill>
                <a:srgbClr val="002060"/>
              </a:solidFill>
            </a:endParaRPr>
          </a:p>
          <a:p>
            <a:pPr algn="just" eaLnBrk="1" hangingPunct="1"/>
            <a:endParaRPr lang="it-IT" altLang="it-IT" sz="1600" dirty="0">
              <a:solidFill>
                <a:srgbClr val="002060"/>
              </a:solidFill>
            </a:endParaRPr>
          </a:p>
        </p:txBody>
      </p:sp>
    </p:spTree>
    <p:extLst>
      <p:ext uri="{BB962C8B-B14F-4D97-AF65-F5344CB8AC3E}">
        <p14:creationId xmlns:p14="http://schemas.microsoft.com/office/powerpoint/2010/main" val="36454638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17</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611560" y="260648"/>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defRPr/>
            </a:pPr>
            <a:r>
              <a:rPr lang="it-IT" sz="2400" dirty="0" smtClean="0">
                <a:solidFill>
                  <a:schemeClr val="tx1"/>
                </a:solidFill>
              </a:rPr>
              <a:t>La durata massima</a:t>
            </a:r>
            <a:r>
              <a:rPr lang="it-IT" dirty="0" smtClean="0">
                <a:solidFill>
                  <a:schemeClr val="tx1"/>
                </a:solidFill>
              </a:rPr>
              <a:t> </a:t>
            </a:r>
            <a:endParaRPr lang="it-IT" altLang="it-IT" kern="0" dirty="0" smtClean="0">
              <a:solidFill>
                <a:schemeClr val="tx1"/>
              </a:solidFill>
            </a:endParaRPr>
          </a:p>
        </p:txBody>
      </p:sp>
      <p:sp>
        <p:nvSpPr>
          <p:cNvPr id="4" name="CasellaDiTesto 1"/>
          <p:cNvSpPr txBox="1">
            <a:spLocks noChangeArrowheads="1"/>
          </p:cNvSpPr>
          <p:nvPr/>
        </p:nvSpPr>
        <p:spPr bwMode="auto">
          <a:xfrm>
            <a:off x="200025" y="1052736"/>
            <a:ext cx="776299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it-IT" sz="1600">
                <a:solidFill>
                  <a:srgbClr val="002060"/>
                </a:solidFill>
              </a:rPr>
              <a:t>Art. 19 – «</a:t>
            </a:r>
            <a:r>
              <a:rPr lang="it-IT" altLang="it-IT" sz="1600" i="1">
                <a:solidFill>
                  <a:srgbClr val="002060"/>
                </a:solidFill>
              </a:rPr>
              <a:t>Apposizione del termine e durata massima» - D.Lgs. n. 81/2015  </a:t>
            </a:r>
            <a:endParaRPr lang="en-US" altLang="it-IT" sz="1600" i="1">
              <a:solidFill>
                <a:srgbClr val="002060"/>
              </a:solidFill>
            </a:endParaRPr>
          </a:p>
          <a:p>
            <a:r>
              <a:rPr lang="en-US" altLang="it-IT" sz="1600" b="1">
                <a:solidFill>
                  <a:srgbClr val="002060"/>
                </a:solidFill>
              </a:rPr>
              <a:t>comma 2</a:t>
            </a:r>
          </a:p>
        </p:txBody>
      </p:sp>
      <p:graphicFrame>
        <p:nvGraphicFramePr>
          <p:cNvPr id="5" name="Tabella 4"/>
          <p:cNvGraphicFramePr>
            <a:graphicFrameLocks noGrp="1"/>
          </p:cNvGraphicFramePr>
          <p:nvPr>
            <p:extLst>
              <p:ext uri="{D42A27DB-BD31-4B8C-83A1-F6EECF244321}">
                <p14:modId xmlns:p14="http://schemas.microsoft.com/office/powerpoint/2010/main" val="3515210139"/>
              </p:ext>
            </p:extLst>
          </p:nvPr>
        </p:nvGraphicFramePr>
        <p:xfrm>
          <a:off x="295275" y="1746473"/>
          <a:ext cx="8525197" cy="4032250"/>
        </p:xfrm>
        <a:graphic>
          <a:graphicData uri="http://schemas.openxmlformats.org/drawingml/2006/table">
            <a:tbl>
              <a:tblPr/>
              <a:tblGrid>
                <a:gridCol w="4264166"/>
                <a:gridCol w="4261031"/>
              </a:tblGrid>
              <a:tr h="279046">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dirty="0">
                          <a:ln>
                            <a:noFill/>
                          </a:ln>
                          <a:solidFill>
                            <a:srgbClr val="002060"/>
                          </a:solidFill>
                          <a:effectLst/>
                          <a:latin typeface="+mn-lt"/>
                          <a:cs typeface="Arial" panose="020B0604020202020204" pitchFamily="34" charset="0"/>
                        </a:rPr>
                        <a:t>ANTE DECRETO</a:t>
                      </a:r>
                    </a:p>
                  </a:txBody>
                  <a:tcPr marL="91460" marR="91460"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dirty="0">
                          <a:ln>
                            <a:noFill/>
                          </a:ln>
                          <a:solidFill>
                            <a:srgbClr val="002060"/>
                          </a:solidFill>
                          <a:effectLst/>
                          <a:latin typeface="+mn-lt"/>
                          <a:cs typeface="Arial" panose="020B0604020202020204" pitchFamily="34" charset="0"/>
                        </a:rPr>
                        <a:t>POST LEGGE DI CONVERSIONE</a:t>
                      </a:r>
                    </a:p>
                  </a:txBody>
                  <a:tcPr marL="91460" marR="91460"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53204">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Fatte salve le diverse disposizioni dei contratti collettivi, e con l'eccezione delle attività stagionali di cui all'articolo 21, comma 2, la durata dei rapporti di lavoro a tempo determinato intercorsi tra lo stesso datore di lavoro e lo stesso lavoratore, per effetto di una successione di contratti, conclusi per lo svolgimento di mansioni di pari livello e categoria legale e indipendentemente dai periodi di interruzione tra un contratto e l'altro, non può superare i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trentasei (36) mesi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Ai fini del computo di tale periodo si tiene altresì conto dei periodi di missione aventi ad oggetto mansioni di pari livello e categoria legale, svolti tra i medesimi soggetti, nell'ambito di somministrazioni di lavoro a tempo determinato.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002060"/>
                        </a:solidFill>
                        <a:effectLst/>
                        <a:latin typeface="+mn-lt"/>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Qualora il limite dei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trentasei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mesi sia superato, per effetto di un unico contratto o di una successione di contratti, il contratto si trasforma in contratto a tempo indeterminato dalla data di tale superamento. </a:t>
                      </a:r>
                    </a:p>
                  </a:txBody>
                  <a:tcPr marL="91460" marR="91460"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1" i="0" u="sng" strike="noStrike" cap="none" normalizeH="0" baseline="0" dirty="0">
                          <a:ln>
                            <a:noFill/>
                          </a:ln>
                          <a:solidFill>
                            <a:srgbClr val="002060"/>
                          </a:solidFill>
                          <a:effectLst/>
                          <a:latin typeface="+mn-lt"/>
                          <a:cs typeface="Arial" panose="020B0604020202020204" pitchFamily="34" charset="0"/>
                        </a:rPr>
                        <a:t>Fatte salve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le diverse disposizioni dei contratti collettivi, e </a:t>
                      </a:r>
                      <a:r>
                        <a:rPr kumimoji="0" lang="it-IT" altLang="it-IT" sz="1200" b="1" i="0" u="sng" strike="noStrike" cap="none" normalizeH="0" baseline="0" dirty="0">
                          <a:ln>
                            <a:noFill/>
                          </a:ln>
                          <a:solidFill>
                            <a:srgbClr val="002060"/>
                          </a:solidFill>
                          <a:effectLst/>
                          <a:latin typeface="+mn-lt"/>
                          <a:cs typeface="Arial" panose="020B0604020202020204" pitchFamily="34" charset="0"/>
                        </a:rPr>
                        <a:t>con l'eccezione delle attività stagionali di cui all'articolo 21, comma 2, </a:t>
                      </a:r>
                      <a:r>
                        <a:rPr kumimoji="0" lang="it-IT" altLang="it-IT" sz="1200" b="0" i="0" u="sng" strike="noStrike" cap="none" normalizeH="0" baseline="0" dirty="0">
                          <a:ln>
                            <a:noFill/>
                          </a:ln>
                          <a:solidFill>
                            <a:srgbClr val="002060"/>
                          </a:solidFill>
                          <a:effectLst/>
                          <a:latin typeface="+mn-lt"/>
                          <a:cs typeface="Arial" panose="020B0604020202020204" pitchFamily="34" charset="0"/>
                        </a:rPr>
                        <a:t>la durata dei rapporti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di lavoro a tempo determinato intercorsi tra lo stesso datore di lavoro e lo stesso lavoratore, per effetto di una </a:t>
                      </a:r>
                      <a:r>
                        <a:rPr kumimoji="0" lang="it-IT" altLang="it-IT" sz="1200" b="1" i="0" u="sng" strike="noStrike" cap="none" normalizeH="0" baseline="0" dirty="0">
                          <a:ln>
                            <a:noFill/>
                          </a:ln>
                          <a:solidFill>
                            <a:srgbClr val="002060"/>
                          </a:solidFill>
                          <a:effectLst/>
                          <a:latin typeface="+mn-lt"/>
                          <a:cs typeface="Arial" panose="020B0604020202020204" pitchFamily="34" charset="0"/>
                        </a:rPr>
                        <a:t>successione di contratti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conclusi per lo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svolgimento di </a:t>
                      </a:r>
                      <a:r>
                        <a:rPr kumimoji="0" lang="it-IT" altLang="it-IT" sz="1200" b="1" i="0" u="sng" strike="noStrike" cap="none" normalizeH="0" baseline="0" dirty="0">
                          <a:ln>
                            <a:noFill/>
                          </a:ln>
                          <a:solidFill>
                            <a:srgbClr val="002060"/>
                          </a:solidFill>
                          <a:effectLst/>
                          <a:latin typeface="+mn-lt"/>
                          <a:cs typeface="Arial" panose="020B0604020202020204" pitchFamily="34" charset="0"/>
                        </a:rPr>
                        <a:t>mansioni di pari livello e categoria legale</a:t>
                      </a:r>
                      <a:r>
                        <a:rPr kumimoji="0" lang="it-IT" altLang="it-IT" sz="1200" b="1" i="0" u="none" strike="noStrike" cap="none" normalizeH="0" baseline="0" dirty="0">
                          <a:ln>
                            <a:noFill/>
                          </a:ln>
                          <a:solidFill>
                            <a:srgbClr val="002060"/>
                          </a:solidFill>
                          <a:effectLst/>
                          <a:latin typeface="+mn-lt"/>
                          <a:cs typeface="Arial" panose="020B0604020202020204" pitchFamily="34" charset="0"/>
                        </a:rPr>
                        <a:t> e indipendentemente dai periodi di interruzione tra un contratto e l'altro, </a:t>
                      </a:r>
                      <a:r>
                        <a:rPr kumimoji="0" lang="it-IT" altLang="it-IT" sz="1200" b="0" i="0" u="sng" strike="noStrike" cap="none" normalizeH="0" baseline="0" dirty="0">
                          <a:ln>
                            <a:noFill/>
                          </a:ln>
                          <a:solidFill>
                            <a:srgbClr val="002060"/>
                          </a:solidFill>
                          <a:effectLst/>
                          <a:latin typeface="+mn-lt"/>
                          <a:cs typeface="Arial" panose="020B0604020202020204" pitchFamily="34" charset="0"/>
                        </a:rPr>
                        <a:t>non può superare i </a:t>
                      </a:r>
                      <a:r>
                        <a:rPr kumimoji="0" lang="it-IT" altLang="it-IT" sz="1200" b="1" i="0" u="sng" strike="noStrike" cap="none" normalizeH="0" baseline="0" dirty="0">
                          <a:ln>
                            <a:noFill/>
                          </a:ln>
                          <a:solidFill>
                            <a:srgbClr val="002060"/>
                          </a:solidFill>
                          <a:effectLst/>
                          <a:latin typeface="+mn-lt"/>
                          <a:cs typeface="Arial" panose="020B0604020202020204" pitchFamily="34" charset="0"/>
                        </a:rPr>
                        <a:t>ventiquattro (24) mesi.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002060"/>
                        </a:solidFill>
                        <a:effectLst/>
                        <a:latin typeface="+mn-lt"/>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Ai fini del computo di tale periodo si tiene altresì conto dei periodi di missione aventi ad oggetto </a:t>
                      </a:r>
                      <a:r>
                        <a:rPr kumimoji="0" lang="it-IT" altLang="it-IT" sz="1200" b="1" i="0" u="sng" strike="noStrike" cap="none" normalizeH="0" baseline="0" dirty="0">
                          <a:ln>
                            <a:noFill/>
                          </a:ln>
                          <a:solidFill>
                            <a:srgbClr val="002060"/>
                          </a:solidFill>
                          <a:effectLst/>
                          <a:latin typeface="+mn-lt"/>
                          <a:cs typeface="Arial" panose="020B0604020202020204" pitchFamily="34" charset="0"/>
                        </a:rPr>
                        <a:t>mansioni di pari livello e categoria legale</a:t>
                      </a:r>
                      <a:r>
                        <a:rPr kumimoji="0" lang="it-IT" altLang="it-IT" sz="1200" b="1" i="0" u="none" strike="noStrike" cap="none" normalizeH="0" baseline="0" dirty="0">
                          <a:ln>
                            <a:noFill/>
                          </a:ln>
                          <a:solidFill>
                            <a:srgbClr val="002060"/>
                          </a:solidFill>
                          <a:effectLst/>
                          <a:latin typeface="+mn-lt"/>
                          <a:cs typeface="Arial" panose="020B0604020202020204" pitchFamily="34" charset="0"/>
                        </a:rPr>
                        <a:t>, svolti tra i medesimi soggetti, </a:t>
                      </a:r>
                      <a:r>
                        <a:rPr kumimoji="0" lang="it-IT" altLang="it-IT" sz="1200" b="1" i="0" u="sng" strike="noStrike" cap="none" normalizeH="0" baseline="0" dirty="0">
                          <a:ln>
                            <a:noFill/>
                          </a:ln>
                          <a:solidFill>
                            <a:srgbClr val="002060"/>
                          </a:solidFill>
                          <a:effectLst/>
                          <a:latin typeface="+mn-lt"/>
                          <a:cs typeface="Arial" panose="020B0604020202020204" pitchFamily="34" charset="0"/>
                        </a:rPr>
                        <a:t>nell'ambito di somministrazioni di lavoro a tempo determinato.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rgbClr val="002060"/>
                        </a:solidFill>
                        <a:effectLst/>
                        <a:latin typeface="+mn-lt"/>
                        <a:cs typeface="Arial" panose="020B0604020202020204"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Qualora il limite dei </a:t>
                      </a:r>
                      <a:r>
                        <a:rPr kumimoji="0" lang="it-IT" altLang="it-IT" sz="1200" b="1" i="0" u="sng" strike="noStrike" cap="none" normalizeH="0" baseline="0" dirty="0">
                          <a:ln>
                            <a:noFill/>
                          </a:ln>
                          <a:solidFill>
                            <a:srgbClr val="002060"/>
                          </a:solidFill>
                          <a:effectLst/>
                          <a:latin typeface="+mn-lt"/>
                          <a:cs typeface="Arial" panose="020B0604020202020204" pitchFamily="34" charset="0"/>
                        </a:rPr>
                        <a:t>ventiquattro</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(24) mesi sia superato, per effetto di un unico contratto o di una successione di contratti, </a:t>
                      </a:r>
                      <a:r>
                        <a:rPr kumimoji="0" lang="it-IT" altLang="it-IT" sz="1200" b="0" i="0" u="sng" strike="noStrike" cap="none" normalizeH="0" baseline="0" dirty="0">
                          <a:ln>
                            <a:noFill/>
                          </a:ln>
                          <a:solidFill>
                            <a:srgbClr val="002060"/>
                          </a:solidFill>
                          <a:effectLst/>
                          <a:latin typeface="+mn-lt"/>
                          <a:cs typeface="Arial" panose="020B0604020202020204" pitchFamily="34" charset="0"/>
                        </a:rPr>
                        <a:t>il contratto si trasforma in contratto a tempo indeterminato dalla data di tale superamento.</a:t>
                      </a:r>
                      <a:endParaRPr kumimoji="0" lang="it-IT" altLang="it-IT" sz="1200" b="0" i="0" u="none" strike="noStrike" cap="none" normalizeH="0" baseline="0" dirty="0">
                        <a:ln>
                          <a:noFill/>
                        </a:ln>
                        <a:solidFill>
                          <a:srgbClr val="002060"/>
                        </a:solidFill>
                        <a:effectLst/>
                        <a:latin typeface="+mn-lt"/>
                        <a:cs typeface="Arial" panose="020B0604020202020204" pitchFamily="34" charset="0"/>
                      </a:endParaRPr>
                    </a:p>
                  </a:txBody>
                  <a:tcPr marL="91460" marR="91460" marT="45733" marB="4573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93298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611560" y="260648"/>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defRPr/>
            </a:pPr>
            <a:r>
              <a:rPr lang="it-IT" sz="2400" dirty="0" smtClean="0">
                <a:solidFill>
                  <a:schemeClr val="tx1"/>
                </a:solidFill>
              </a:rPr>
              <a:t>La durata massima</a:t>
            </a:r>
            <a:r>
              <a:rPr lang="it-IT" dirty="0" smtClean="0">
                <a:solidFill>
                  <a:schemeClr val="tx1"/>
                </a:solidFill>
              </a:rPr>
              <a:t> </a:t>
            </a:r>
            <a:endParaRPr lang="it-IT" altLang="it-IT" kern="0" dirty="0" smtClean="0">
              <a:solidFill>
                <a:schemeClr val="tx1"/>
              </a:solidFill>
            </a:endParaRPr>
          </a:p>
        </p:txBody>
      </p:sp>
      <p:sp>
        <p:nvSpPr>
          <p:cNvPr id="6" name="CasellaDiTesto 5"/>
          <p:cNvSpPr txBox="1"/>
          <p:nvPr/>
        </p:nvSpPr>
        <p:spPr>
          <a:xfrm>
            <a:off x="400521" y="1412776"/>
            <a:ext cx="8317557" cy="3292475"/>
          </a:xfrm>
          <a:prstGeom prst="rect">
            <a:avLst/>
          </a:prstGeom>
          <a:noFill/>
        </p:spPr>
        <p:txBody>
          <a:bodyPr wrap="square">
            <a:spAutoFit/>
          </a:bodyPr>
          <a:lstStyle/>
          <a:p>
            <a:pPr marL="285750" indent="-285750" algn="just">
              <a:buFont typeface="Arial" panose="020B0604020202020204" pitchFamily="34" charset="0"/>
              <a:buChar char="•"/>
              <a:defRPr/>
            </a:pPr>
            <a:r>
              <a:rPr lang="it-IT" sz="1600" dirty="0">
                <a:solidFill>
                  <a:srgbClr val="002060"/>
                </a:solidFill>
              </a:rPr>
              <a:t>Il limite di 24 mesi va </a:t>
            </a:r>
            <a:r>
              <a:rPr lang="it-IT" sz="1600" u="sng" dirty="0">
                <a:solidFill>
                  <a:srgbClr val="002060"/>
                </a:solidFill>
              </a:rPr>
              <a:t>riferito all’intera storia dei rapporti di lavoro subordinato tra le medesime parti</a:t>
            </a:r>
            <a:r>
              <a:rPr lang="it-IT" sz="1600" dirty="0">
                <a:solidFill>
                  <a:srgbClr val="002060"/>
                </a:solidFill>
              </a:rPr>
              <a:t>. Rilevano quindi, ai fini della sommatoria, qualunque rapporto a tempo determinato (contratto di lavoro a tempo determinato o somministrazione a tempo determinato) che sia precedentemente intercorso tra le parti, anche in epoca remota; </a:t>
            </a:r>
          </a:p>
          <a:p>
            <a:pPr algn="just">
              <a:defRPr/>
            </a:pPr>
            <a:r>
              <a:rPr lang="it-IT" sz="1600" dirty="0">
                <a:solidFill>
                  <a:srgbClr val="002060"/>
                </a:solidFill>
              </a:rPr>
              <a:t> </a:t>
            </a:r>
          </a:p>
          <a:p>
            <a:pPr marL="285750" indent="-285750" algn="just">
              <a:buFont typeface="Arial" panose="020B0604020202020204" pitchFamily="34" charset="0"/>
              <a:buChar char="•"/>
              <a:defRPr/>
            </a:pPr>
            <a:r>
              <a:rPr lang="it-IT" sz="1600" dirty="0">
                <a:solidFill>
                  <a:srgbClr val="002060"/>
                </a:solidFill>
              </a:rPr>
              <a:t>I 24 mesi riguardano lo svolgimento di </a:t>
            </a:r>
            <a:r>
              <a:rPr lang="it-IT" sz="1600" u="sng" dirty="0">
                <a:solidFill>
                  <a:srgbClr val="002060"/>
                </a:solidFill>
              </a:rPr>
              <a:t>mansioni di pari livello e categoria legale</a:t>
            </a:r>
            <a:r>
              <a:rPr lang="it-IT" sz="1600" dirty="0">
                <a:solidFill>
                  <a:srgbClr val="002060"/>
                </a:solidFill>
              </a:rPr>
              <a:t>, requisito espressamente previsto dal novellato art. 19, co. 2. </a:t>
            </a:r>
          </a:p>
          <a:p>
            <a:pPr algn="just">
              <a:defRPr/>
            </a:pPr>
            <a:r>
              <a:rPr lang="it-IT" sz="1600" dirty="0">
                <a:solidFill>
                  <a:srgbClr val="002060"/>
                </a:solidFill>
              </a:rPr>
              <a:t> </a:t>
            </a:r>
          </a:p>
          <a:p>
            <a:pPr marL="285750" indent="-285750" algn="just">
              <a:buFont typeface="Arial" panose="020B0604020202020204" pitchFamily="34" charset="0"/>
              <a:buChar char="•"/>
              <a:defRPr/>
            </a:pPr>
            <a:r>
              <a:rPr lang="it-IT" sz="1600" dirty="0">
                <a:solidFill>
                  <a:srgbClr val="002060"/>
                </a:solidFill>
              </a:rPr>
              <a:t>Nei 24 mesi non sono sommabili i periodi di rapporto di lavoro a termine stipulati tra il lavoratore e le altre aziende che appartengono al medesimo gruppo imprenditoriale;</a:t>
            </a:r>
          </a:p>
          <a:p>
            <a:pPr algn="just">
              <a:defRPr/>
            </a:pPr>
            <a:r>
              <a:rPr lang="it-IT" sz="1600" dirty="0">
                <a:solidFill>
                  <a:srgbClr val="002060"/>
                </a:solidFill>
              </a:rPr>
              <a:t> </a:t>
            </a:r>
          </a:p>
          <a:p>
            <a:pPr marL="285750" indent="-285750" algn="just">
              <a:buFont typeface="Arial" panose="020B0604020202020204" pitchFamily="34" charset="0"/>
              <a:buChar char="•"/>
              <a:defRPr/>
            </a:pPr>
            <a:r>
              <a:rPr lang="it-IT" sz="1600" dirty="0">
                <a:solidFill>
                  <a:srgbClr val="002060"/>
                </a:solidFill>
              </a:rPr>
              <a:t>Non rilevano, ai fini del computo, le attività stagionali così come definite (i) dai contratti collettivi, (ii) dal D.P.R. n. 1525/1963.  </a:t>
            </a:r>
          </a:p>
        </p:txBody>
      </p:sp>
    </p:spTree>
    <p:extLst>
      <p:ext uri="{BB962C8B-B14F-4D97-AF65-F5344CB8AC3E}">
        <p14:creationId xmlns:p14="http://schemas.microsoft.com/office/powerpoint/2010/main" val="3082105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19</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CasellaDiTesto 2"/>
          <p:cNvSpPr txBox="1"/>
          <p:nvPr/>
        </p:nvSpPr>
        <p:spPr>
          <a:xfrm>
            <a:off x="1475656" y="260648"/>
            <a:ext cx="5761037" cy="460375"/>
          </a:xfrm>
          <a:prstGeom prst="rect">
            <a:avLst/>
          </a:prstGeom>
          <a:noFill/>
        </p:spPr>
        <p:txBody>
          <a:bodyPr>
            <a:spAutoFit/>
          </a:bodyPr>
          <a:lstStyle/>
          <a:p>
            <a:pPr algn="ctr">
              <a:defRPr/>
            </a:pPr>
            <a:r>
              <a:rPr lang="it-IT" sz="2400" b="1" dirty="0">
                <a:latin typeface="+mj-lt"/>
                <a:ea typeface="+mj-ea"/>
                <a:cs typeface="+mj-cs"/>
              </a:rPr>
              <a:t>Forma scritta del termine</a:t>
            </a:r>
          </a:p>
        </p:txBody>
      </p:sp>
      <p:sp>
        <p:nvSpPr>
          <p:cNvPr id="4" name="CasellaDiTesto 4"/>
          <p:cNvSpPr txBox="1">
            <a:spLocks noChangeArrowheads="1"/>
          </p:cNvSpPr>
          <p:nvPr/>
        </p:nvSpPr>
        <p:spPr bwMode="auto">
          <a:xfrm>
            <a:off x="273051" y="1493838"/>
            <a:ext cx="7762252" cy="89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it-IT" sz="1600">
                <a:solidFill>
                  <a:srgbClr val="002060"/>
                </a:solidFill>
              </a:rPr>
              <a:t>Art. 19 – «</a:t>
            </a:r>
            <a:r>
              <a:rPr lang="it-IT" altLang="it-IT" sz="1600" i="1">
                <a:solidFill>
                  <a:srgbClr val="002060"/>
                </a:solidFill>
              </a:rPr>
              <a:t>Apposizione del termine e durata massima» - D.Lgs. n. 81/2015 </a:t>
            </a:r>
          </a:p>
          <a:p>
            <a:r>
              <a:rPr lang="en-US" altLang="it-IT" sz="1600" b="1">
                <a:solidFill>
                  <a:srgbClr val="002060"/>
                </a:solidFill>
              </a:rPr>
              <a:t>Comma 4</a:t>
            </a:r>
          </a:p>
          <a:p>
            <a:endParaRPr lang="en-US" altLang="it-IT" b="1">
              <a:solidFill>
                <a:srgbClr val="002060"/>
              </a:solidFill>
            </a:endParaRPr>
          </a:p>
        </p:txBody>
      </p:sp>
      <p:graphicFrame>
        <p:nvGraphicFramePr>
          <p:cNvPr id="5" name="Tabella 4"/>
          <p:cNvGraphicFramePr>
            <a:graphicFrameLocks noGrp="1"/>
          </p:cNvGraphicFramePr>
          <p:nvPr>
            <p:extLst>
              <p:ext uri="{D42A27DB-BD31-4B8C-83A1-F6EECF244321}">
                <p14:modId xmlns:p14="http://schemas.microsoft.com/office/powerpoint/2010/main" val="2085189091"/>
              </p:ext>
            </p:extLst>
          </p:nvPr>
        </p:nvGraphicFramePr>
        <p:xfrm>
          <a:off x="344488" y="2387600"/>
          <a:ext cx="8259960" cy="2697396"/>
        </p:xfrm>
        <a:graphic>
          <a:graphicData uri="http://schemas.openxmlformats.org/drawingml/2006/table">
            <a:tbl>
              <a:tblPr/>
              <a:tblGrid>
                <a:gridCol w="4131498"/>
                <a:gridCol w="4128462"/>
              </a:tblGrid>
              <a:tr h="259022">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dirty="0">
                          <a:ln>
                            <a:noFill/>
                          </a:ln>
                          <a:solidFill>
                            <a:srgbClr val="002060"/>
                          </a:solidFill>
                          <a:effectLst/>
                          <a:latin typeface="+mn-lt"/>
                          <a:cs typeface="Arial" panose="020B0604020202020204" pitchFamily="34" charset="0"/>
                        </a:rPr>
                        <a:t>ANTE DECRETO</a:t>
                      </a:r>
                    </a:p>
                  </a:txBody>
                  <a:tcPr marL="91456" marR="91456"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dirty="0">
                          <a:ln>
                            <a:noFill/>
                          </a:ln>
                          <a:solidFill>
                            <a:srgbClr val="002060"/>
                          </a:solidFill>
                          <a:effectLst/>
                          <a:latin typeface="+mn-lt"/>
                          <a:cs typeface="Arial" panose="020B0604020202020204" pitchFamily="34" charset="0"/>
                        </a:rPr>
                        <a:t>POST LEGGE DI CONVERSIONE</a:t>
                      </a:r>
                    </a:p>
                  </a:txBody>
                  <a:tcPr marL="91456" marR="91456"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38141">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rgbClr val="002060"/>
                          </a:solidFill>
                          <a:effectLst/>
                          <a:latin typeface="+mn-lt"/>
                          <a:cs typeface="Arial" panose="020B0604020202020204" pitchFamily="34" charset="0"/>
                        </a:rPr>
                        <a:t>Con l'eccezione dei rapporti di lavoro di durata non superiore a dodici giorni, l'apposizione del termine al contratto è priva di effetto se non risulta, direttamente o indirettamente, da atto scritto, una copia del quale deve essere consegnata dal datore di lavoro al lavoratore entro cinque giorni lavorativi dall'inizio della prestazione.</a:t>
                      </a:r>
                      <a:endParaRPr kumimoji="0" lang="it-IT" altLang="it-IT" sz="1400" b="0" i="0" u="none" strike="noStrike" cap="none" normalizeH="0" baseline="0" dirty="0">
                        <a:ln>
                          <a:noFill/>
                        </a:ln>
                        <a:solidFill>
                          <a:srgbClr val="002060"/>
                        </a:solidFill>
                        <a:effectLst/>
                        <a:latin typeface="+mn-lt"/>
                        <a:cs typeface="Arial" panose="020B0604020202020204" pitchFamily="34" charset="0"/>
                      </a:endParaRPr>
                    </a:p>
                  </a:txBody>
                  <a:tcPr marL="91456" marR="91456"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400" b="0" i="0" u="none" strike="noStrike" cap="none" normalizeH="0" baseline="0" dirty="0" smtClean="0">
                          <a:ln>
                            <a:noFill/>
                          </a:ln>
                          <a:solidFill>
                            <a:srgbClr val="002060"/>
                          </a:solidFill>
                          <a:effectLst/>
                          <a:latin typeface="+mn-lt"/>
                          <a:cs typeface="Arial" panose="020B0604020202020204" pitchFamily="34" charset="0"/>
                        </a:rPr>
                        <a:t>Con l'eccezione dei rapporti di lavoro di durata non superiore a dodici giorni, </a:t>
                      </a:r>
                      <a:r>
                        <a:rPr kumimoji="0" lang="it-IT" altLang="it-IT" sz="1400" b="0" i="0" u="sng" strike="noStrike" cap="none" normalizeH="0" baseline="0" dirty="0" smtClean="0">
                          <a:ln>
                            <a:noFill/>
                          </a:ln>
                          <a:solidFill>
                            <a:srgbClr val="002060"/>
                          </a:solidFill>
                          <a:effectLst/>
                          <a:latin typeface="+mn-lt"/>
                          <a:cs typeface="Arial" panose="020B0604020202020204" pitchFamily="34" charset="0"/>
                        </a:rPr>
                        <a:t>l'apposizione del termine al contratto </a:t>
                      </a:r>
                      <a:r>
                        <a:rPr kumimoji="0" lang="it-IT" altLang="it-IT" sz="1400" b="1" i="0" u="sng" strike="noStrike" cap="none" normalizeH="0" baseline="0" dirty="0" smtClean="0">
                          <a:ln>
                            <a:noFill/>
                          </a:ln>
                          <a:solidFill>
                            <a:srgbClr val="002060"/>
                          </a:solidFill>
                          <a:effectLst/>
                          <a:latin typeface="+mn-lt"/>
                          <a:cs typeface="Arial" panose="020B0604020202020204" pitchFamily="34" charset="0"/>
                        </a:rPr>
                        <a:t>è priva di effetto se non risulta da atto scritto</a:t>
                      </a:r>
                      <a:r>
                        <a:rPr kumimoji="0" lang="it-IT" altLang="it-IT" sz="1400" b="0" i="0" u="none" strike="noStrike" cap="none" normalizeH="0" baseline="0" dirty="0" smtClean="0">
                          <a:ln>
                            <a:noFill/>
                          </a:ln>
                          <a:solidFill>
                            <a:srgbClr val="002060"/>
                          </a:solidFill>
                          <a:effectLst/>
                          <a:latin typeface="+mn-lt"/>
                          <a:cs typeface="Arial" panose="020B0604020202020204" pitchFamily="34" charset="0"/>
                        </a:rPr>
                        <a:t>, una copia del quale deve essere consegnata dal datore di lavoro al lavoratore entro cinque giorni lavorativi dall'inizio della prestazione. L'atto scritto contiene, </a:t>
                      </a:r>
                      <a:r>
                        <a:rPr kumimoji="0" lang="it-IT" altLang="it-IT" sz="1400" b="1" i="0" u="sng" strike="noStrike" cap="none" normalizeH="0" baseline="0" dirty="0" smtClean="0">
                          <a:ln>
                            <a:noFill/>
                          </a:ln>
                          <a:solidFill>
                            <a:srgbClr val="002060"/>
                          </a:solidFill>
                          <a:effectLst/>
                          <a:latin typeface="+mn-lt"/>
                          <a:cs typeface="Arial" panose="020B0604020202020204" pitchFamily="34" charset="0"/>
                        </a:rPr>
                        <a:t>in caso di rinnovo</a:t>
                      </a:r>
                      <a:r>
                        <a:rPr kumimoji="0" lang="it-IT" altLang="it-IT" sz="1400" b="1" i="0" u="none" strike="noStrike" cap="none" normalizeH="0" baseline="0" dirty="0" smtClean="0">
                          <a:ln>
                            <a:noFill/>
                          </a:ln>
                          <a:solidFill>
                            <a:srgbClr val="002060"/>
                          </a:solidFill>
                          <a:effectLst/>
                          <a:latin typeface="+mn-lt"/>
                          <a:cs typeface="Arial" panose="020B0604020202020204" pitchFamily="34" charset="0"/>
                        </a:rPr>
                        <a:t>, la specificazione delle </a:t>
                      </a:r>
                      <a:r>
                        <a:rPr kumimoji="0" lang="it-IT" altLang="it-IT" sz="1400" b="1" i="0" u="sng" strike="noStrike" cap="none" normalizeH="0" baseline="0" dirty="0" smtClean="0">
                          <a:ln>
                            <a:noFill/>
                          </a:ln>
                          <a:solidFill>
                            <a:srgbClr val="002060"/>
                          </a:solidFill>
                          <a:effectLst/>
                          <a:latin typeface="+mn-lt"/>
                          <a:cs typeface="Arial" panose="020B0604020202020204" pitchFamily="34" charset="0"/>
                        </a:rPr>
                        <a:t>esigenze</a:t>
                      </a:r>
                      <a:r>
                        <a:rPr kumimoji="0" lang="it-IT" altLang="it-IT" sz="1400" b="1" i="0" u="none" strike="noStrike" cap="none" normalizeH="0" baseline="0" dirty="0" smtClean="0">
                          <a:ln>
                            <a:noFill/>
                          </a:ln>
                          <a:solidFill>
                            <a:srgbClr val="002060"/>
                          </a:solidFill>
                          <a:effectLst/>
                          <a:latin typeface="+mn-lt"/>
                          <a:cs typeface="Arial" panose="020B0604020202020204" pitchFamily="34" charset="0"/>
                        </a:rPr>
                        <a:t> di cui al comma 1 in base alle quali è stipulato; in caso di proroga dello stesso rapporto tale indicazione è necessaria </a:t>
                      </a:r>
                      <a:r>
                        <a:rPr kumimoji="0" lang="it-IT" altLang="it-IT" sz="1400" b="1" i="0" u="sng" strike="noStrike" cap="none" normalizeH="0" baseline="0" dirty="0" smtClean="0">
                          <a:ln>
                            <a:noFill/>
                          </a:ln>
                          <a:solidFill>
                            <a:srgbClr val="002060"/>
                          </a:solidFill>
                          <a:effectLst/>
                          <a:latin typeface="+mn-lt"/>
                          <a:cs typeface="Arial" panose="020B0604020202020204" pitchFamily="34" charset="0"/>
                        </a:rPr>
                        <a:t>solo</a:t>
                      </a:r>
                      <a:r>
                        <a:rPr kumimoji="0" lang="it-IT" altLang="it-IT" sz="1400" b="1" i="0" u="none" strike="noStrike" cap="none" normalizeH="0" baseline="0" dirty="0" smtClean="0">
                          <a:ln>
                            <a:noFill/>
                          </a:ln>
                          <a:solidFill>
                            <a:srgbClr val="002060"/>
                          </a:solidFill>
                          <a:effectLst/>
                          <a:latin typeface="+mn-lt"/>
                          <a:cs typeface="Arial" panose="020B0604020202020204" pitchFamily="34" charset="0"/>
                        </a:rPr>
                        <a:t> quando il termine complessivo eccede i dodici mesi</a:t>
                      </a:r>
                      <a:r>
                        <a:rPr kumimoji="0" lang="it-IT" altLang="it-IT" sz="1400" b="0" i="0" u="none" strike="noStrike" cap="none" normalizeH="0" baseline="0" dirty="0" smtClean="0">
                          <a:ln>
                            <a:noFill/>
                          </a:ln>
                          <a:solidFill>
                            <a:srgbClr val="002060"/>
                          </a:solidFill>
                          <a:effectLst/>
                          <a:latin typeface="+mn-lt"/>
                          <a:cs typeface="Arial" panose="020B0604020202020204" pitchFamily="34" charset="0"/>
                        </a:rPr>
                        <a:t>. </a:t>
                      </a:r>
                      <a:endParaRPr kumimoji="0" lang="it-IT" altLang="it-IT" sz="1400" b="0" i="0" u="none" strike="noStrike" cap="none" normalizeH="0" baseline="0" dirty="0">
                        <a:ln>
                          <a:noFill/>
                        </a:ln>
                        <a:solidFill>
                          <a:srgbClr val="002060"/>
                        </a:solidFill>
                        <a:effectLst/>
                        <a:latin typeface="+mn-lt"/>
                        <a:cs typeface="Arial" panose="020B0604020202020204" pitchFamily="34" charset="0"/>
                      </a:endParaRPr>
                    </a:p>
                  </a:txBody>
                  <a:tcPr marL="91456" marR="91456" marT="45699" marB="4569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61396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p:cNvSpPr txBox="1"/>
          <p:nvPr/>
        </p:nvSpPr>
        <p:spPr>
          <a:xfrm>
            <a:off x="228600" y="838200"/>
            <a:ext cx="8534400" cy="5047536"/>
          </a:xfrm>
          <a:prstGeom prst="rect">
            <a:avLst/>
          </a:prstGeom>
          <a:noFill/>
        </p:spPr>
        <p:txBody>
          <a:bodyPr>
            <a:spAutoFit/>
          </a:bodyPr>
          <a:lstStyle/>
          <a:p>
            <a:pPr marL="342900" indent="-342900" algn="just">
              <a:defRPr/>
            </a:pPr>
            <a:r>
              <a:rPr lang="it-IT" sz="1400" b="1" dirty="0">
                <a:solidFill>
                  <a:schemeClr val="tx2">
                    <a:lumMod val="50000"/>
                  </a:schemeClr>
                </a:solidFill>
                <a:latin typeface="Times New Roman" pitchFamily="18" charset="0"/>
                <a:cs typeface="Times New Roman" pitchFamily="18" charset="0"/>
              </a:rPr>
              <a:t>Legge delega n. 183 del 10 dicembre 2014</a:t>
            </a:r>
          </a:p>
          <a:p>
            <a:pPr marL="342900" indent="-342900" algn="just">
              <a:defRPr/>
            </a:pPr>
            <a:endParaRPr lang="it-IT" sz="1400" b="1"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4 marzo 2015- Pubblicati il 6 marzo 2015</a:t>
            </a:r>
          </a:p>
          <a:p>
            <a:pPr marL="342900" indent="-342900" algn="just">
              <a:defRPr/>
            </a:pPr>
            <a:endParaRPr lang="it-IT" sz="1400" dirty="0">
              <a:solidFill>
                <a:schemeClr val="tx2">
                  <a:lumMod val="50000"/>
                </a:schemeClr>
              </a:solidFill>
              <a:latin typeface="Times New Roman" pitchFamily="18" charset="0"/>
              <a:cs typeface="Times New Roman" pitchFamily="18" charset="0"/>
            </a:endParaRPr>
          </a:p>
          <a:p>
            <a:pPr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4 marzo 2015, n. 22</a:t>
            </a:r>
            <a:r>
              <a:rPr lang="it-IT" sz="1400" dirty="0">
                <a:solidFill>
                  <a:schemeClr val="tx2">
                    <a:lumMod val="50000"/>
                  </a:schemeClr>
                </a:solidFill>
                <a:latin typeface="Times New Roman" pitchFamily="18" charset="0"/>
                <a:cs typeface="Times New Roman" pitchFamily="18" charset="0"/>
              </a:rPr>
              <a:t> Disposizioni per il riordino della normativa in materia di ammortizzatori sociali in caso di disoccupazione involontaria e di ricollocazione dei lavoratori disoccupati</a:t>
            </a:r>
          </a:p>
          <a:p>
            <a:pPr algn="just">
              <a:defRPr/>
            </a:pPr>
            <a:endParaRPr lang="it-IT" sz="1400" dirty="0">
              <a:solidFill>
                <a:schemeClr val="tx2">
                  <a:lumMod val="50000"/>
                </a:schemeClr>
              </a:solidFill>
              <a:latin typeface="Times New Roman" pitchFamily="18" charset="0"/>
              <a:cs typeface="Times New Roman" pitchFamily="18" charset="0"/>
            </a:endParaRPr>
          </a:p>
          <a:p>
            <a:pPr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4 marzo 2015, n. 23</a:t>
            </a:r>
            <a:r>
              <a:rPr lang="it-IT" sz="1400" dirty="0">
                <a:solidFill>
                  <a:schemeClr val="tx2">
                    <a:lumMod val="50000"/>
                  </a:schemeClr>
                </a:solidFill>
                <a:latin typeface="Times New Roman" pitchFamily="18" charset="0"/>
                <a:cs typeface="Times New Roman" pitchFamily="18" charset="0"/>
              </a:rPr>
              <a:t> Disposizioni in materia di contratto di lavoro a tempo indeterminato a tutele crescenti</a:t>
            </a:r>
          </a:p>
          <a:p>
            <a:pPr marL="342900" indent="-342900" algn="just">
              <a:buFont typeface="+mj-lt"/>
              <a:buAutoNum type="arabicPeriod"/>
              <a:defRPr/>
            </a:pPr>
            <a:endParaRPr lang="it-IT" sz="1400"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15 giugno 2015 – Pubblicati il 24 giugno 2015</a:t>
            </a:r>
          </a:p>
          <a:p>
            <a:pPr marL="342900" indent="-342900" algn="just">
              <a:buFont typeface="+mj-lt"/>
              <a:buAutoNum type="arabicPeriod"/>
              <a:defRPr/>
            </a:pPr>
            <a:endParaRPr lang="it-IT" sz="1400" b="1"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15 giugno 2015, n. 80 </a:t>
            </a:r>
            <a:r>
              <a:rPr lang="it-IT" sz="1400" dirty="0">
                <a:solidFill>
                  <a:schemeClr val="tx2">
                    <a:lumMod val="50000"/>
                  </a:schemeClr>
                </a:solidFill>
                <a:latin typeface="Times New Roman" pitchFamily="18" charset="0"/>
                <a:cs typeface="Times New Roman" pitchFamily="18" charset="0"/>
              </a:rPr>
              <a:t>Misure per la conciliazione delle esigenze di cura, di vita e di lavoro, in attuazione dell‘articolo 1, commi 8 e 9, della legge 10 dicembre 2014, n. 183</a:t>
            </a:r>
          </a:p>
          <a:p>
            <a:pPr marL="342900" indent="-342900" algn="just">
              <a:defRPr/>
            </a:pPr>
            <a:r>
              <a:rPr lang="it-IT" sz="1400" b="1" dirty="0" err="1">
                <a:solidFill>
                  <a:schemeClr val="tx2">
                    <a:lumMod val="50000"/>
                  </a:schemeClr>
                </a:solidFill>
                <a:latin typeface="Times New Roman" pitchFamily="18" charset="0"/>
                <a:cs typeface="Times New Roman" pitchFamily="18" charset="0"/>
              </a:rPr>
              <a:t>D.Lgs.</a:t>
            </a:r>
            <a:r>
              <a:rPr lang="it-IT" sz="1400" b="1" dirty="0">
                <a:solidFill>
                  <a:schemeClr val="tx2">
                    <a:lumMod val="50000"/>
                  </a:schemeClr>
                </a:solidFill>
                <a:latin typeface="Times New Roman" pitchFamily="18" charset="0"/>
                <a:cs typeface="Times New Roman" pitchFamily="18" charset="0"/>
              </a:rPr>
              <a:t> 15 giugno 2015, n. 81</a:t>
            </a:r>
            <a:r>
              <a:rPr lang="it-IT" sz="1400" dirty="0">
                <a:solidFill>
                  <a:schemeClr val="tx2">
                    <a:lumMod val="50000"/>
                  </a:schemeClr>
                </a:solidFill>
                <a:latin typeface="Times New Roman" pitchFamily="18" charset="0"/>
                <a:cs typeface="Times New Roman" pitchFamily="18" charset="0"/>
              </a:rPr>
              <a:t>. Disciplina organica dei contratti di lavoro e revisione della normativa in tema di mansioni, a norma dell'</a:t>
            </a:r>
            <a:r>
              <a:rPr lang="it-IT" sz="1400" i="1" dirty="0">
                <a:solidFill>
                  <a:schemeClr val="tx2">
                    <a:lumMod val="50000"/>
                  </a:schemeClr>
                </a:solidFill>
                <a:latin typeface="Times New Roman" pitchFamily="18" charset="0"/>
                <a:cs typeface="Times New Roman" pitchFamily="18" charset="0"/>
              </a:rPr>
              <a:t>articolo 1, comma 7, della legge 10 dicembre 2014, n. 183</a:t>
            </a:r>
            <a:r>
              <a:rPr lang="it-IT" sz="1400" dirty="0">
                <a:solidFill>
                  <a:schemeClr val="tx2">
                    <a:lumMod val="50000"/>
                  </a:schemeClr>
                </a:solidFill>
                <a:latin typeface="Times New Roman" pitchFamily="18" charset="0"/>
                <a:cs typeface="Times New Roman" pitchFamily="18" charset="0"/>
              </a:rPr>
              <a:t>.</a:t>
            </a:r>
          </a:p>
          <a:p>
            <a:pPr marL="342900" indent="-342900" algn="just">
              <a:defRPr/>
            </a:pPr>
            <a:r>
              <a:rPr lang="it-IT" sz="1400" dirty="0">
                <a:solidFill>
                  <a:schemeClr val="tx2">
                    <a:lumMod val="50000"/>
                  </a:schemeClr>
                </a:solidFill>
                <a:latin typeface="Times New Roman" pitchFamily="18" charset="0"/>
                <a:cs typeface="Times New Roman" pitchFamily="18" charset="0"/>
              </a:rPr>
              <a:t> </a:t>
            </a:r>
            <a:endParaRPr lang="it-IT" sz="1400" b="1" u="sng" dirty="0">
              <a:solidFill>
                <a:schemeClr val="tx2">
                  <a:lumMod val="50000"/>
                </a:schemeClr>
              </a:solidFill>
              <a:latin typeface="Times New Roman" pitchFamily="18" charset="0"/>
              <a:cs typeface="Times New Roman" pitchFamily="18" charset="0"/>
            </a:endParaRPr>
          </a:p>
          <a:p>
            <a:pPr marL="342900" indent="-342900" algn="just">
              <a:defRPr/>
            </a:pPr>
            <a:r>
              <a:rPr lang="it-IT" sz="1400" b="1" dirty="0">
                <a:solidFill>
                  <a:schemeClr val="tx2">
                    <a:lumMod val="50000"/>
                  </a:schemeClr>
                </a:solidFill>
                <a:latin typeface="Times New Roman" pitchFamily="18" charset="0"/>
                <a:cs typeface="Times New Roman" pitchFamily="18" charset="0"/>
              </a:rPr>
              <a:t>Decreti approvati in via definitiva il 14 settembre 2015 – Pubblicati il 23 settembre 2015</a:t>
            </a:r>
          </a:p>
          <a:p>
            <a:pPr marL="342900" indent="-342900" algn="just">
              <a:defRPr/>
            </a:pPr>
            <a:endParaRPr lang="it-IT" sz="1400" b="1" dirty="0">
              <a:solidFill>
                <a:schemeClr val="tx2">
                  <a:lumMod val="50000"/>
                </a:schemeClr>
              </a:solidFill>
              <a:latin typeface="Times New Roman" pitchFamily="18" charset="0"/>
              <a:cs typeface="Times New Roman" pitchFamily="18" charset="0"/>
            </a:endParaRP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148 del 14 settembre 2015</a:t>
            </a:r>
            <a:r>
              <a:rPr lang="it-IT" sz="1400" dirty="0">
                <a:solidFill>
                  <a:schemeClr val="tx2">
                    <a:lumMod val="50000"/>
                  </a:schemeClr>
                </a:solidFill>
                <a:latin typeface="Times New Roman" pitchFamily="18" charset="0"/>
                <a:cs typeface="Times New Roman" pitchFamily="18" charset="0"/>
              </a:rPr>
              <a:t>  Riordino degli ammortizzatori sociali in costanza di rapporto di lavoro;</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149 del 14 settembre 2015</a:t>
            </a:r>
            <a:r>
              <a:rPr lang="it-IT" sz="1400" dirty="0">
                <a:solidFill>
                  <a:schemeClr val="tx2">
                    <a:lumMod val="50000"/>
                  </a:schemeClr>
                </a:solidFill>
                <a:latin typeface="Times New Roman" pitchFamily="18" charset="0"/>
                <a:cs typeface="Times New Roman" pitchFamily="18" charset="0"/>
              </a:rPr>
              <a:t>  Razionalizzazione dell’attività ispettiva in materia di lavoro;</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150 del 14 settembre 2015</a:t>
            </a:r>
            <a:r>
              <a:rPr lang="it-IT" sz="1400" dirty="0">
                <a:solidFill>
                  <a:schemeClr val="tx2">
                    <a:lumMod val="50000"/>
                  </a:schemeClr>
                </a:solidFill>
                <a:latin typeface="Times New Roman" pitchFamily="18" charset="0"/>
                <a:cs typeface="Times New Roman" pitchFamily="18" charset="0"/>
              </a:rPr>
              <a:t>  Riforma dei servizi per il lavoro e di politiche attive;</a:t>
            </a:r>
          </a:p>
          <a:p>
            <a:pPr>
              <a:defRPr/>
            </a:pPr>
            <a:r>
              <a:rPr lang="it-IT" sz="1400" b="1" dirty="0">
                <a:solidFill>
                  <a:schemeClr val="tx2">
                    <a:lumMod val="50000"/>
                  </a:schemeClr>
                </a:solidFill>
                <a:latin typeface="Times New Roman" pitchFamily="18" charset="0"/>
                <a:cs typeface="Times New Roman" pitchFamily="18" charset="0"/>
              </a:rPr>
              <a:t>D. </a:t>
            </a:r>
            <a:r>
              <a:rPr lang="it-IT" sz="1400" b="1" dirty="0" err="1">
                <a:solidFill>
                  <a:schemeClr val="tx2">
                    <a:lumMod val="50000"/>
                  </a:schemeClr>
                </a:solidFill>
                <a:latin typeface="Times New Roman" pitchFamily="18" charset="0"/>
                <a:cs typeface="Times New Roman" pitchFamily="18" charset="0"/>
              </a:rPr>
              <a:t>Lgs</a:t>
            </a:r>
            <a:r>
              <a:rPr lang="it-IT" sz="1400" b="1" dirty="0">
                <a:solidFill>
                  <a:schemeClr val="tx2">
                    <a:lumMod val="50000"/>
                  </a:schemeClr>
                </a:solidFill>
                <a:latin typeface="Times New Roman" pitchFamily="18" charset="0"/>
                <a:cs typeface="Times New Roman" pitchFamily="18" charset="0"/>
              </a:rPr>
              <a:t>. n. 151 del 14 settembre 2015</a:t>
            </a:r>
            <a:r>
              <a:rPr lang="it-IT" sz="1400" dirty="0">
                <a:solidFill>
                  <a:schemeClr val="tx2">
                    <a:lumMod val="50000"/>
                  </a:schemeClr>
                </a:solidFill>
                <a:latin typeface="Times New Roman" pitchFamily="18" charset="0"/>
                <a:cs typeface="Times New Roman" pitchFamily="18" charset="0"/>
              </a:rPr>
              <a:t>  Semplificazione delle procedure e degli adempimenti a carico di cittadini e imprese.</a:t>
            </a:r>
          </a:p>
        </p:txBody>
      </p:sp>
      <p:sp>
        <p:nvSpPr>
          <p:cNvPr id="6" name="CasellaDiTesto 5"/>
          <p:cNvSpPr txBox="1"/>
          <p:nvPr/>
        </p:nvSpPr>
        <p:spPr>
          <a:xfrm>
            <a:off x="1740694" y="361950"/>
            <a:ext cx="5662613" cy="400050"/>
          </a:xfrm>
          <a:prstGeom prst="rect">
            <a:avLst/>
          </a:prstGeom>
          <a:noFill/>
        </p:spPr>
        <p:txBody>
          <a:bodyPr>
            <a:spAutoFit/>
          </a:bodyPr>
          <a:lstStyle/>
          <a:p>
            <a:pPr algn="ctr">
              <a:defRPr/>
            </a:pPr>
            <a:r>
              <a:rPr lang="it-IT" sz="2000" b="1" cap="all" dirty="0">
                <a:solidFill>
                  <a:srgbClr val="002060"/>
                </a:solidFill>
              </a:rPr>
              <a:t>Jobs </a:t>
            </a:r>
            <a:r>
              <a:rPr lang="it-IT" sz="2000" b="1" cap="all" dirty="0" err="1">
                <a:solidFill>
                  <a:srgbClr val="002060"/>
                </a:solidFill>
              </a:rPr>
              <a:t>act</a:t>
            </a:r>
            <a:r>
              <a:rPr lang="it-IT" sz="2000" b="1" cap="all" dirty="0">
                <a:solidFill>
                  <a:srgbClr val="002060"/>
                </a:solidFill>
              </a:rPr>
              <a:t>: Il quadro completo</a:t>
            </a:r>
          </a:p>
        </p:txBody>
      </p:sp>
      <p:sp>
        <p:nvSpPr>
          <p:cNvPr id="7" name="Segnaposto numero diapositiva 3"/>
          <p:cNvSpPr txBox="1">
            <a:spLocks/>
          </p:cNvSpPr>
          <p:nvPr/>
        </p:nvSpPr>
        <p:spPr>
          <a:xfrm>
            <a:off x="2484438" y="6524625"/>
            <a:ext cx="4679950" cy="431800"/>
          </a:xfrm>
          <a:prstGeom prst="rect">
            <a:avLst/>
          </a:prstGeom>
        </p:spPr>
        <p:txBody>
          <a:bodyPr/>
          <a:lstStyle/>
          <a:p>
            <a:pPr algn="ctr">
              <a:defRPr/>
            </a:pPr>
            <a:fld id="{67A6A727-743E-4865-9CDD-9428DB53E45D}" type="slidenum">
              <a:rPr lang="it-IT" sz="1200">
                <a:solidFill>
                  <a:schemeClr val="bg1">
                    <a:lumMod val="65000"/>
                  </a:schemeClr>
                </a:solidFill>
              </a:rPr>
              <a:pPr algn="ctr">
                <a:defRPr/>
              </a:pPr>
              <a:t>2</a:t>
            </a:fld>
            <a:endParaRPr lang="it-IT" sz="12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20</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1331640" y="404664"/>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defRPr/>
            </a:pPr>
            <a:r>
              <a:rPr lang="it-IT" dirty="0">
                <a:solidFill>
                  <a:schemeClr val="tx1"/>
                </a:solidFill>
              </a:rPr>
              <a:t>Il contratto di lavoro a tempo determinato. Rinnovi e proroghe. </a:t>
            </a:r>
            <a:br>
              <a:rPr lang="it-IT" dirty="0">
                <a:solidFill>
                  <a:schemeClr val="tx1"/>
                </a:solidFill>
              </a:rPr>
            </a:br>
            <a:endParaRPr lang="it-IT" altLang="it-IT" kern="0" dirty="0" smtClean="0">
              <a:solidFill>
                <a:schemeClr val="tx1"/>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1798671338"/>
              </p:ext>
            </p:extLst>
          </p:nvPr>
        </p:nvGraphicFramePr>
        <p:xfrm>
          <a:off x="223565" y="1944539"/>
          <a:ext cx="8596907" cy="4070350"/>
        </p:xfrm>
        <a:graphic>
          <a:graphicData uri="http://schemas.openxmlformats.org/drawingml/2006/table">
            <a:tbl>
              <a:tblPr/>
              <a:tblGrid>
                <a:gridCol w="4299262">
                  <a:extLst>
                    <a:ext uri="{9D8B030D-6E8A-4147-A177-3AD203B41FA5}"/>
                  </a:extLst>
                </a:gridCol>
                <a:gridCol w="4297645">
                  <a:extLst>
                    <a:ext uri="{9D8B030D-6E8A-4147-A177-3AD203B41FA5}"/>
                  </a:extLst>
                </a:gridCol>
              </a:tblGrid>
              <a:tr h="289472">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dirty="0">
                          <a:ln>
                            <a:noFill/>
                          </a:ln>
                          <a:solidFill>
                            <a:srgbClr val="002060"/>
                          </a:solidFill>
                          <a:effectLst/>
                          <a:latin typeface="+mn-lt"/>
                          <a:cs typeface="Arial" panose="020B0604020202020204" pitchFamily="34" charset="0"/>
                        </a:rPr>
                        <a:t>ANTE DECRETO</a:t>
                      </a:r>
                    </a:p>
                  </a:txBody>
                  <a:tcPr marL="91449" marR="91449" marT="45693" marB="4569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100" b="1" i="1" u="none" strike="noStrike" cap="none" normalizeH="0" baseline="0" dirty="0">
                          <a:ln>
                            <a:noFill/>
                          </a:ln>
                          <a:solidFill>
                            <a:srgbClr val="002060"/>
                          </a:solidFill>
                          <a:effectLst/>
                          <a:latin typeface="+mn-lt"/>
                          <a:cs typeface="Arial" panose="020B0604020202020204" pitchFamily="34" charset="0"/>
                        </a:rPr>
                        <a:t>POST LEGGE DI CONVERSIONE</a:t>
                      </a:r>
                    </a:p>
                  </a:txBody>
                  <a:tcPr marL="91449" marR="91449" marT="45693" marB="4569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780878">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 Il termine del contratto a tempo determinato può essere </a:t>
                      </a:r>
                      <a:r>
                        <a:rPr kumimoji="0" lang="it-IT" altLang="it-IT" sz="1200" b="1" i="0" u="sng" strike="noStrike" cap="none" normalizeH="0" baseline="0" dirty="0">
                          <a:ln>
                            <a:noFill/>
                          </a:ln>
                          <a:solidFill>
                            <a:srgbClr val="002060"/>
                          </a:solidFill>
                          <a:effectLst/>
                          <a:latin typeface="+mn-lt"/>
                          <a:cs typeface="Arial" panose="020B0604020202020204" pitchFamily="34" charset="0"/>
                        </a:rPr>
                        <a:t>prorogato</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con il consenso del lavoratore, solo quando la durata iniziale del contratto sia inferiore a trentasei (36) e, comunque, per un massimo di cinque (5) volte nell'arco di trentasei mesi </a:t>
                      </a:r>
                      <a:r>
                        <a:rPr kumimoji="0" lang="it-IT" altLang="it-IT" sz="1200" b="0" i="0" u="sng" strike="noStrike" cap="none" normalizeH="0" baseline="0" dirty="0">
                          <a:ln>
                            <a:noFill/>
                          </a:ln>
                          <a:solidFill>
                            <a:srgbClr val="002060"/>
                          </a:solidFill>
                          <a:effectLst/>
                          <a:latin typeface="+mn-lt"/>
                          <a:cs typeface="Arial" panose="020B0604020202020204" pitchFamily="34" charset="0"/>
                        </a:rPr>
                        <a:t>a prescindere dal numero dei contratti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Qualora il numero delle proroghe sia superiore, il contratto si trasforma in contratto a tempo indeterminato dalla data di decorrenza della </a:t>
                      </a:r>
                      <a:r>
                        <a:rPr kumimoji="0" lang="it-IT" altLang="it-IT" sz="1200" b="1" i="0" u="sng" strike="noStrike" cap="none" normalizeH="0" baseline="0" dirty="0">
                          <a:ln>
                            <a:noFill/>
                          </a:ln>
                          <a:solidFill>
                            <a:srgbClr val="002060"/>
                          </a:solidFill>
                          <a:effectLst/>
                          <a:latin typeface="+mn-lt"/>
                          <a:cs typeface="Arial" panose="020B0604020202020204" pitchFamily="34" charset="0"/>
                        </a:rPr>
                        <a:t>sesta proroga</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a:t>
                      </a:r>
                    </a:p>
                  </a:txBody>
                  <a:tcPr marL="91449" marR="91449" marT="45693" marB="4569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01. Il contratto può essere rinnovato solo a fronte delle condizioni di cui all'articolo 19, comma 1.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Il contratto può essere</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a:t>
                      </a:r>
                      <a:r>
                        <a:rPr kumimoji="0" lang="it-IT" altLang="it-IT" sz="1200" b="1" i="0" u="sng" strike="noStrike" kern="1200" cap="none" normalizeH="0" baseline="0" dirty="0">
                          <a:ln>
                            <a:noFill/>
                          </a:ln>
                          <a:solidFill>
                            <a:srgbClr val="002060"/>
                          </a:solidFill>
                          <a:effectLst/>
                          <a:latin typeface="+mn-lt"/>
                          <a:ea typeface="+mn-ea"/>
                          <a:cs typeface="Arial" panose="020B0604020202020204" pitchFamily="34" charset="0"/>
                        </a:rPr>
                        <a:t>prorogato</a:t>
                      </a:r>
                      <a:r>
                        <a:rPr kumimoji="0" lang="it-IT" altLang="it-IT" sz="1200" b="1" i="0" u="none" strike="noStrike" kern="1200" cap="none" normalizeH="0" baseline="0" dirty="0">
                          <a:ln>
                            <a:noFill/>
                          </a:ln>
                          <a:solidFill>
                            <a:srgbClr val="002060"/>
                          </a:solidFill>
                          <a:effectLst/>
                          <a:latin typeface="+mn-lt"/>
                          <a:ea typeface="+mn-ea"/>
                          <a:cs typeface="Arial" panose="020B0604020202020204" pitchFamily="34" charset="0"/>
                        </a:rPr>
                        <a:t> liberamente nei primi dodici (12) mesi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e, successivamente, </a:t>
                      </a:r>
                      <a:r>
                        <a:rPr kumimoji="0" lang="it-IT" altLang="it-IT" sz="1200" b="1" i="0" u="sng" strike="noStrike" cap="none" normalizeH="0" baseline="0" dirty="0">
                          <a:ln>
                            <a:noFill/>
                          </a:ln>
                          <a:solidFill>
                            <a:srgbClr val="002060"/>
                          </a:solidFill>
                          <a:effectLst/>
                          <a:latin typeface="+mn-lt"/>
                          <a:cs typeface="Arial" panose="020B0604020202020204" pitchFamily="34" charset="0"/>
                        </a:rPr>
                        <a:t>solo</a:t>
                      </a:r>
                      <a:r>
                        <a:rPr kumimoji="0" lang="it-IT" altLang="it-IT" sz="1200" b="1" i="0" u="none" strike="noStrike" cap="none" normalizeH="0" baseline="0" dirty="0">
                          <a:ln>
                            <a:noFill/>
                          </a:ln>
                          <a:solidFill>
                            <a:srgbClr val="002060"/>
                          </a:solidFill>
                          <a:effectLst/>
                          <a:latin typeface="+mn-lt"/>
                          <a:cs typeface="Arial" panose="020B0604020202020204" pitchFamily="34" charset="0"/>
                        </a:rPr>
                        <a:t> in presenza delle condizioni di cui all'articolo 19, comma 1. </a:t>
                      </a:r>
                      <a:r>
                        <a:rPr kumimoji="0" lang="it-IT" altLang="it-IT" sz="1200" b="1" i="0" u="sng" strike="noStrike" cap="none" normalizeH="0" baseline="0" dirty="0">
                          <a:ln>
                            <a:noFill/>
                          </a:ln>
                          <a:solidFill>
                            <a:srgbClr val="002060"/>
                          </a:solidFill>
                          <a:effectLst/>
                          <a:latin typeface="+mn-lt"/>
                          <a:cs typeface="Arial" panose="020B0604020202020204" pitchFamily="34" charset="0"/>
                        </a:rPr>
                        <a:t>In caso di violazione di quanto disposto dal primo e dal secondo periodo, il contratto si trasforma in contratto a tempo indeterminato</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I contratti per </a:t>
                      </a:r>
                      <a:r>
                        <a:rPr kumimoji="0" lang="it-IT" altLang="it-IT" sz="1200" b="1" i="0" u="sng" strike="noStrike" cap="none" normalizeH="0" baseline="0" dirty="0">
                          <a:ln>
                            <a:noFill/>
                          </a:ln>
                          <a:solidFill>
                            <a:srgbClr val="002060"/>
                          </a:solidFill>
                          <a:effectLst/>
                          <a:latin typeface="+mn-lt"/>
                          <a:cs typeface="Arial" panose="020B0604020202020204" pitchFamily="34" charset="0"/>
                        </a:rPr>
                        <a:t>attività stagionali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di cui al comma 2 del presente articolo, possono essere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rinnovati o prorogati </a:t>
                      </a:r>
                      <a:r>
                        <a:rPr kumimoji="0" lang="it-IT" altLang="it-IT" sz="1200" b="1" i="0" u="sng" strike="noStrike" kern="1200" cap="none" normalizeH="0" baseline="0" dirty="0">
                          <a:ln>
                            <a:noFill/>
                          </a:ln>
                          <a:solidFill>
                            <a:srgbClr val="002060"/>
                          </a:solidFill>
                          <a:effectLst/>
                          <a:latin typeface="+mn-lt"/>
                          <a:ea typeface="+mn-ea"/>
                          <a:cs typeface="Arial" panose="020B0604020202020204" pitchFamily="34" charset="0"/>
                        </a:rPr>
                        <a:t>anche in assenza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delle condizioni di cui all'articolo 19, comma 1</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 Il termine del contratto a tempo determinato può essere prorogato, con il consenso del lavoratore, solo quando la durata iniziale del contratto sia inferiore a ventiquattro mesi, e, comunque, per un massimo di </a:t>
                      </a:r>
                      <a:r>
                        <a:rPr kumimoji="0" lang="it-IT" altLang="it-IT" sz="1200" b="1" i="0" u="sng" strike="noStrike" cap="none" normalizeH="0" baseline="0" dirty="0">
                          <a:ln>
                            <a:noFill/>
                          </a:ln>
                          <a:solidFill>
                            <a:srgbClr val="002060"/>
                          </a:solidFill>
                          <a:effectLst/>
                          <a:latin typeface="+mn-lt"/>
                          <a:cs typeface="Arial" panose="020B0604020202020204" pitchFamily="34" charset="0"/>
                        </a:rPr>
                        <a:t>quattro</a:t>
                      </a:r>
                      <a:r>
                        <a:rPr kumimoji="0" lang="it-IT" altLang="it-IT" sz="1200" b="1" i="0" u="none" strike="noStrike" cap="none" normalizeH="0" baseline="0" dirty="0">
                          <a:ln>
                            <a:noFill/>
                          </a:ln>
                          <a:solidFill>
                            <a:srgbClr val="002060"/>
                          </a:solidFill>
                          <a:effectLst/>
                          <a:latin typeface="+mn-lt"/>
                          <a:cs typeface="Arial" panose="020B0604020202020204" pitchFamily="34" charset="0"/>
                        </a:rPr>
                        <a:t> volte nell'arco di ventiquattro mesi </a:t>
                      </a:r>
                      <a:r>
                        <a:rPr kumimoji="0" lang="it-IT" altLang="it-IT" sz="1200" b="1" i="0" u="sng" strike="noStrike" cap="none" normalizeH="0" baseline="0" dirty="0">
                          <a:ln>
                            <a:noFill/>
                          </a:ln>
                          <a:solidFill>
                            <a:srgbClr val="002060"/>
                          </a:solidFill>
                          <a:effectLst/>
                          <a:latin typeface="+mn-lt"/>
                          <a:cs typeface="Arial" panose="020B0604020202020204" pitchFamily="34" charset="0"/>
                        </a:rPr>
                        <a:t>a prescindere dal numero dei contratti</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Qualora il numero delle proroghe sia superiore, il contratto si trasforma in contratto a tempo indeterminato dalla data di decorrenza della </a:t>
                      </a:r>
                      <a:r>
                        <a:rPr kumimoji="0" lang="it-IT" altLang="it-IT" sz="1200" b="1" i="0" u="sng" strike="noStrike" cap="none" normalizeH="0" baseline="0" dirty="0">
                          <a:ln>
                            <a:noFill/>
                          </a:ln>
                          <a:solidFill>
                            <a:srgbClr val="002060"/>
                          </a:solidFill>
                          <a:effectLst/>
                          <a:latin typeface="+mn-lt"/>
                          <a:cs typeface="Arial" panose="020B0604020202020204" pitchFamily="34" charset="0"/>
                        </a:rPr>
                        <a:t>quinta (5) proroga.</a:t>
                      </a:r>
                      <a:endParaRPr kumimoji="0" lang="it-IT" altLang="it-IT" sz="1200" b="0" i="0" u="none" strike="noStrike" cap="none" normalizeH="0" baseline="0" dirty="0">
                        <a:ln>
                          <a:noFill/>
                        </a:ln>
                        <a:solidFill>
                          <a:srgbClr val="002060"/>
                        </a:solidFill>
                        <a:effectLst/>
                        <a:latin typeface="+mn-lt"/>
                        <a:cs typeface="Arial" panose="020B0604020202020204" pitchFamily="34" charset="0"/>
                      </a:endParaRPr>
                    </a:p>
                  </a:txBody>
                  <a:tcPr marL="91449" marR="91449" marT="45693" marB="4569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5" name="CasellaDiTesto 3"/>
          <p:cNvSpPr txBox="1">
            <a:spLocks noChangeArrowheads="1"/>
          </p:cNvSpPr>
          <p:nvPr/>
        </p:nvSpPr>
        <p:spPr bwMode="auto">
          <a:xfrm>
            <a:off x="137841" y="1268264"/>
            <a:ext cx="7398586"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it-IT" sz="1600">
                <a:solidFill>
                  <a:srgbClr val="002060"/>
                </a:solidFill>
              </a:rPr>
              <a:t>Art. 21 – «</a:t>
            </a:r>
            <a:r>
              <a:rPr lang="en-US" altLang="it-IT" sz="1600" i="1">
                <a:solidFill>
                  <a:srgbClr val="002060"/>
                </a:solidFill>
              </a:rPr>
              <a:t>Proroghe e rinnovi</a:t>
            </a:r>
            <a:r>
              <a:rPr lang="it-IT" altLang="it-IT" sz="1600" i="1">
                <a:solidFill>
                  <a:srgbClr val="002060"/>
                </a:solidFill>
              </a:rPr>
              <a:t>» - D.Lgs. n. 81/2015</a:t>
            </a:r>
          </a:p>
          <a:p>
            <a:r>
              <a:rPr lang="it-IT" altLang="it-IT" sz="1600" b="1" i="1">
                <a:solidFill>
                  <a:srgbClr val="002060"/>
                </a:solidFill>
              </a:rPr>
              <a:t>Comma 1</a:t>
            </a:r>
            <a:endParaRPr lang="it-IT" altLang="it-IT" sz="1600" b="1">
              <a:solidFill>
                <a:srgbClr val="002060"/>
              </a:solidFill>
            </a:endParaRPr>
          </a:p>
        </p:txBody>
      </p:sp>
    </p:spTree>
    <p:extLst>
      <p:ext uri="{BB962C8B-B14F-4D97-AF65-F5344CB8AC3E}">
        <p14:creationId xmlns:p14="http://schemas.microsoft.com/office/powerpoint/2010/main" val="2415436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21</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971600" y="332656"/>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defRPr/>
            </a:pPr>
            <a:r>
              <a:rPr lang="it-IT" altLang="it-IT" kern="0" dirty="0" smtClean="0">
                <a:solidFill>
                  <a:schemeClr val="tx1"/>
                </a:solidFill>
              </a:rPr>
              <a:t>Proroga</a:t>
            </a:r>
          </a:p>
        </p:txBody>
      </p:sp>
      <p:sp>
        <p:nvSpPr>
          <p:cNvPr id="4" name="CasellaDiTesto 3"/>
          <p:cNvSpPr txBox="1"/>
          <p:nvPr/>
        </p:nvSpPr>
        <p:spPr>
          <a:xfrm>
            <a:off x="166688" y="1606550"/>
            <a:ext cx="8365752" cy="4031873"/>
          </a:xfrm>
          <a:prstGeom prst="rect">
            <a:avLst/>
          </a:prstGeom>
          <a:noFill/>
        </p:spPr>
        <p:txBody>
          <a:bodyPr wrap="square">
            <a:spAutoFit/>
          </a:bodyPr>
          <a:lstStyle/>
          <a:p>
            <a:pPr algn="just">
              <a:defRPr/>
            </a:pPr>
            <a:r>
              <a:rPr lang="it-IT" sz="1600" dirty="0">
                <a:solidFill>
                  <a:srgbClr val="002060"/>
                </a:solidFill>
              </a:rPr>
              <a:t>“</a:t>
            </a:r>
            <a:r>
              <a:rPr lang="it-IT" sz="1600" b="1" dirty="0">
                <a:solidFill>
                  <a:srgbClr val="002060"/>
                </a:solidFill>
              </a:rPr>
              <a:t>Proroga</a:t>
            </a:r>
            <a:r>
              <a:rPr lang="it-IT" sz="1600" dirty="0">
                <a:solidFill>
                  <a:srgbClr val="002060"/>
                </a:solidFill>
              </a:rPr>
              <a:t>” </a:t>
            </a:r>
            <a:r>
              <a:rPr lang="it-IT" sz="1600" dirty="0">
                <a:solidFill>
                  <a:srgbClr val="002060"/>
                </a:solidFill>
                <a:sym typeface="Wingdings" panose="05000000000000000000" pitchFamily="2" charset="2"/>
              </a:rPr>
              <a:t> </a:t>
            </a:r>
            <a:r>
              <a:rPr lang="it-IT" sz="1600" dirty="0">
                <a:solidFill>
                  <a:srgbClr val="002060"/>
                </a:solidFill>
              </a:rPr>
              <a:t>continuazione del contratto in corso senza interruzione. </a:t>
            </a:r>
          </a:p>
          <a:p>
            <a:pPr algn="just">
              <a:defRPr/>
            </a:pPr>
            <a:endParaRPr lang="it-IT" sz="1600" dirty="0">
              <a:solidFill>
                <a:srgbClr val="002060"/>
              </a:solidFill>
            </a:endParaRPr>
          </a:p>
          <a:p>
            <a:pPr marL="285750" indent="-285750" algn="just">
              <a:buFont typeface="Wingdings" panose="05000000000000000000" pitchFamily="2" charset="2"/>
              <a:buChar char="Ø"/>
              <a:defRPr/>
            </a:pPr>
            <a:r>
              <a:rPr lang="it-IT" sz="1600" dirty="0">
                <a:solidFill>
                  <a:srgbClr val="002060"/>
                </a:solidFill>
              </a:rPr>
              <a:t>Necessario inserire una delle causali previste dal novellato art. 19, comma 1</a:t>
            </a:r>
            <a:r>
              <a:rPr lang="it-IT" sz="1600" b="1" dirty="0">
                <a:solidFill>
                  <a:srgbClr val="002060"/>
                </a:solidFill>
              </a:rPr>
              <a:t>, in caso di proroga oltre i 12 mesi</a:t>
            </a:r>
          </a:p>
          <a:p>
            <a:pPr marL="285750" indent="-285750" algn="just">
              <a:buFont typeface="Wingdings" panose="05000000000000000000" pitchFamily="2" charset="2"/>
              <a:buChar char="Ø"/>
              <a:defRPr/>
            </a:pPr>
            <a:endParaRPr lang="it-IT" sz="1600" b="1" dirty="0">
              <a:solidFill>
                <a:srgbClr val="002060"/>
              </a:solidFill>
            </a:endParaRPr>
          </a:p>
          <a:p>
            <a:pPr marL="285750" indent="-285750" algn="just">
              <a:buFont typeface="Wingdings" panose="05000000000000000000" pitchFamily="2" charset="2"/>
              <a:buChar char="Ø"/>
              <a:defRPr/>
            </a:pPr>
            <a:r>
              <a:rPr lang="it-IT" sz="1600" b="1" dirty="0">
                <a:solidFill>
                  <a:srgbClr val="002060"/>
                </a:solidFill>
              </a:rPr>
              <a:t>Massimo 4 proroghe</a:t>
            </a:r>
            <a:r>
              <a:rPr lang="it-IT" sz="1600" dirty="0">
                <a:solidFill>
                  <a:srgbClr val="002060"/>
                </a:solidFill>
              </a:rPr>
              <a:t>,</a:t>
            </a:r>
            <a:r>
              <a:rPr lang="it-IT" sz="1600" b="1" dirty="0">
                <a:solidFill>
                  <a:srgbClr val="002060"/>
                </a:solidFill>
              </a:rPr>
              <a:t> </a:t>
            </a:r>
            <a:r>
              <a:rPr lang="it-IT" sz="1600" dirty="0">
                <a:solidFill>
                  <a:srgbClr val="002060"/>
                </a:solidFill>
              </a:rPr>
              <a:t>nell’arco dei 24 mesi, a prescindere dal numero dei contratti.</a:t>
            </a:r>
          </a:p>
          <a:p>
            <a:pPr marL="285750" indent="-285750" algn="just">
              <a:buFont typeface="Wingdings" panose="05000000000000000000" pitchFamily="2" charset="2"/>
              <a:buChar char="Ø"/>
              <a:defRPr/>
            </a:pPr>
            <a:endParaRPr lang="it-IT" sz="1600" dirty="0">
              <a:solidFill>
                <a:srgbClr val="002060"/>
              </a:solidFill>
            </a:endParaRPr>
          </a:p>
          <a:p>
            <a:pPr algn="just">
              <a:defRPr/>
            </a:pPr>
            <a:r>
              <a:rPr lang="it-IT" sz="1600" dirty="0">
                <a:solidFill>
                  <a:srgbClr val="FF0000"/>
                </a:solidFill>
              </a:rPr>
              <a:t>La circolare del Ministero del lavoro n. 17 del 31 ottobre 2018 ha precisato che «</a:t>
            </a:r>
            <a:r>
              <a:rPr lang="it-IT" sz="1600" i="1" dirty="0">
                <a:solidFill>
                  <a:srgbClr val="FF0000"/>
                </a:solidFill>
              </a:rPr>
              <a:t>la proroga presuppone che restino invariate le ragioni che avevano giustificato inizialmente l’assunzione a termine, fatta eccezione per la necessità di prorogarne la durata entro il termine di scadenza. </a:t>
            </a:r>
            <a:r>
              <a:rPr lang="it-IT" sz="1600" i="1" u="sng" dirty="0">
                <a:solidFill>
                  <a:srgbClr val="FF0000"/>
                </a:solidFill>
              </a:rPr>
              <a:t>Pertanto, non è possibile prorogare un contratto a tempo determinato modificandone la motivazione</a:t>
            </a:r>
            <a:r>
              <a:rPr lang="it-IT" sz="1600" i="1" dirty="0">
                <a:solidFill>
                  <a:srgbClr val="FF0000"/>
                </a:solidFill>
              </a:rPr>
              <a:t>, </a:t>
            </a:r>
            <a:r>
              <a:rPr lang="it-IT" sz="1600" i="1" u="sng" dirty="0">
                <a:solidFill>
                  <a:srgbClr val="FF0000"/>
                </a:solidFill>
              </a:rPr>
              <a:t>in quanto ciò darebbe luogo ad un nuovo contratto a termine ricadente nella disciplina del rinnovo</a:t>
            </a:r>
            <a:r>
              <a:rPr lang="it-IT" sz="1600" i="1" dirty="0">
                <a:solidFill>
                  <a:srgbClr val="FF0000"/>
                </a:solidFill>
              </a:rPr>
              <a:t>, anche se ciò avviene senza soluzione di continuità con il precedente rapporto</a:t>
            </a:r>
            <a:r>
              <a:rPr lang="it-IT" sz="1600" dirty="0">
                <a:solidFill>
                  <a:srgbClr val="FF0000"/>
                </a:solidFill>
              </a:rPr>
              <a:t>» </a:t>
            </a:r>
          </a:p>
          <a:p>
            <a:pPr algn="just">
              <a:defRPr/>
            </a:pPr>
            <a:endParaRPr lang="it-IT" sz="1600" dirty="0">
              <a:solidFill>
                <a:srgbClr val="002060"/>
              </a:solidFill>
            </a:endParaRPr>
          </a:p>
          <a:p>
            <a:pPr algn="just">
              <a:defRPr/>
            </a:pPr>
            <a:r>
              <a:rPr lang="it-IT" sz="1600" b="1" dirty="0">
                <a:solidFill>
                  <a:srgbClr val="FF0000"/>
                </a:solidFill>
              </a:rPr>
              <a:t>Ma nel caso di proroga di un primo contratto </a:t>
            </a:r>
            <a:r>
              <a:rPr lang="it-IT" sz="1600" b="1" dirty="0" err="1">
                <a:solidFill>
                  <a:srgbClr val="FF0000"/>
                </a:solidFill>
              </a:rPr>
              <a:t>acausale</a:t>
            </a:r>
            <a:r>
              <a:rPr lang="it-IT" sz="1600" b="1" dirty="0">
                <a:solidFill>
                  <a:srgbClr val="FF0000"/>
                </a:solidFill>
              </a:rPr>
              <a:t>? Quale motivazione si deve inserire?</a:t>
            </a:r>
          </a:p>
        </p:txBody>
      </p:sp>
    </p:spTree>
    <p:extLst>
      <p:ext uri="{BB962C8B-B14F-4D97-AF65-F5344CB8AC3E}">
        <p14:creationId xmlns:p14="http://schemas.microsoft.com/office/powerpoint/2010/main" val="1881242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22</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971600" y="188640"/>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eaLnBrk="1" hangingPunct="1">
              <a:defRPr/>
            </a:pPr>
            <a:r>
              <a:rPr lang="it-IT" altLang="it-IT" kern="0" dirty="0" smtClean="0">
                <a:solidFill>
                  <a:schemeClr val="tx1"/>
                </a:solidFill>
              </a:rPr>
              <a:t>Rinnovo</a:t>
            </a:r>
          </a:p>
        </p:txBody>
      </p:sp>
      <p:sp>
        <p:nvSpPr>
          <p:cNvPr id="4" name="CasellaDiTesto 3"/>
          <p:cNvSpPr txBox="1"/>
          <p:nvPr/>
        </p:nvSpPr>
        <p:spPr>
          <a:xfrm>
            <a:off x="304416" y="1052240"/>
            <a:ext cx="8509768" cy="4770438"/>
          </a:xfrm>
          <a:prstGeom prst="rect">
            <a:avLst/>
          </a:prstGeom>
          <a:noFill/>
        </p:spPr>
        <p:txBody>
          <a:bodyPr wrap="square">
            <a:spAutoFit/>
          </a:bodyPr>
          <a:lstStyle/>
          <a:p>
            <a:pPr algn="just">
              <a:defRPr/>
            </a:pPr>
            <a:endParaRPr lang="it-IT" sz="1600" dirty="0">
              <a:solidFill>
                <a:srgbClr val="002060"/>
              </a:solidFill>
            </a:endParaRPr>
          </a:p>
          <a:p>
            <a:pPr algn="just">
              <a:defRPr/>
            </a:pPr>
            <a:r>
              <a:rPr lang="it-IT" sz="1600" dirty="0">
                <a:solidFill>
                  <a:srgbClr val="002060"/>
                </a:solidFill>
              </a:rPr>
              <a:t>“</a:t>
            </a:r>
            <a:r>
              <a:rPr lang="it-IT" sz="1600" b="1" dirty="0">
                <a:solidFill>
                  <a:srgbClr val="002060"/>
                </a:solidFill>
              </a:rPr>
              <a:t>Rinnovo</a:t>
            </a:r>
            <a:r>
              <a:rPr lang="it-IT" sz="1600" dirty="0">
                <a:solidFill>
                  <a:srgbClr val="002060"/>
                </a:solidFill>
              </a:rPr>
              <a:t>” </a:t>
            </a:r>
            <a:r>
              <a:rPr lang="it-IT" sz="1600" dirty="0">
                <a:solidFill>
                  <a:srgbClr val="002060"/>
                </a:solidFill>
                <a:sym typeface="Wingdings" panose="05000000000000000000" pitchFamily="2" charset="2"/>
              </a:rPr>
              <a:t></a:t>
            </a:r>
            <a:r>
              <a:rPr lang="it-IT" sz="1600" dirty="0">
                <a:solidFill>
                  <a:srgbClr val="002060"/>
                </a:solidFill>
              </a:rPr>
              <a:t> la reiterazione di un contratto a termine con le stesse parti, (ossia dopo l’estinzione di un primo contratto ne viene stipulato un secondo). Tra la scadenza del contratto ed il rinnovo di questo deve intercorrere un intervallo di tempo minimo di 10 giorni, che diventano 20 se la durata del precedente contratto era superiore a sei mesi. </a:t>
            </a:r>
          </a:p>
          <a:p>
            <a:pPr algn="just">
              <a:defRPr/>
            </a:pPr>
            <a:endParaRPr lang="it-IT" sz="1600" dirty="0">
              <a:solidFill>
                <a:srgbClr val="002060"/>
              </a:solidFill>
            </a:endParaRPr>
          </a:p>
          <a:p>
            <a:pPr marL="285750" indent="-285750" algn="just">
              <a:buFont typeface="Wingdings" panose="05000000000000000000" pitchFamily="2" charset="2"/>
              <a:buChar char="Ø"/>
              <a:defRPr/>
            </a:pPr>
            <a:r>
              <a:rPr lang="it-IT" sz="1600" dirty="0">
                <a:solidFill>
                  <a:srgbClr val="002060"/>
                </a:solidFill>
              </a:rPr>
              <a:t>Necessario inserire una delle causali previste dal novellato art. 19, comma 1, </a:t>
            </a:r>
            <a:r>
              <a:rPr lang="it-IT" sz="1600" b="1" dirty="0">
                <a:solidFill>
                  <a:srgbClr val="002060"/>
                </a:solidFill>
              </a:rPr>
              <a:t>in ogni caso di rinnovo. </a:t>
            </a:r>
            <a:r>
              <a:rPr lang="it-IT" sz="1600" u="sng" dirty="0">
                <a:solidFill>
                  <a:srgbClr val="002060"/>
                </a:solidFill>
              </a:rPr>
              <a:t>Attenzione</a:t>
            </a:r>
            <a:r>
              <a:rPr lang="it-IT" sz="1600" dirty="0">
                <a:solidFill>
                  <a:srgbClr val="002060"/>
                </a:solidFill>
              </a:rPr>
              <a:t>: pertanto, nel caso di rinnovo di un contratto a termine stipulato originariamente tre anni fa, </a:t>
            </a:r>
            <a:r>
              <a:rPr lang="it-IT" sz="1600" u="sng" dirty="0">
                <a:solidFill>
                  <a:srgbClr val="002060"/>
                </a:solidFill>
              </a:rPr>
              <a:t>è comunque necessario inserire una delle nuovi condizioni</a:t>
            </a:r>
            <a:r>
              <a:rPr lang="it-IT" sz="1600" dirty="0">
                <a:solidFill>
                  <a:srgbClr val="002060"/>
                </a:solidFill>
              </a:rPr>
              <a:t>. </a:t>
            </a:r>
          </a:p>
          <a:p>
            <a:pPr algn="just">
              <a:defRPr/>
            </a:pPr>
            <a:r>
              <a:rPr lang="it-IT" sz="1600" dirty="0">
                <a:solidFill>
                  <a:srgbClr val="002060"/>
                </a:solidFill>
              </a:rPr>
              <a:t> </a:t>
            </a:r>
          </a:p>
          <a:p>
            <a:pPr algn="just">
              <a:defRPr/>
            </a:pPr>
            <a:r>
              <a:rPr lang="it-IT" sz="1600" u="sng" dirty="0">
                <a:solidFill>
                  <a:srgbClr val="002060"/>
                </a:solidFill>
              </a:rPr>
              <a:t>Non rileva ai fini del rinnovo</a:t>
            </a:r>
            <a:r>
              <a:rPr lang="it-IT" sz="1600" dirty="0">
                <a:solidFill>
                  <a:srgbClr val="002060"/>
                </a:solidFill>
              </a:rPr>
              <a:t>:</a:t>
            </a:r>
          </a:p>
          <a:p>
            <a:pPr algn="just">
              <a:defRPr/>
            </a:pPr>
            <a:endParaRPr lang="it-IT" sz="1600" dirty="0">
              <a:solidFill>
                <a:srgbClr val="002060"/>
              </a:solidFill>
            </a:endParaRPr>
          </a:p>
          <a:p>
            <a:pPr marL="285750" indent="-285750" algn="just">
              <a:buFontTx/>
              <a:buChar char="-"/>
              <a:defRPr/>
            </a:pPr>
            <a:r>
              <a:rPr lang="it-IT" sz="1600" dirty="0">
                <a:solidFill>
                  <a:srgbClr val="002060"/>
                </a:solidFill>
              </a:rPr>
              <a:t>se le mansioni o il livello sono pari o differenti (requisito che rileva solo per la durata massima per sommatoria). Ne deriva che si configura un rinnovo, ed è perciò necessaria la causale, anche nel caso in cui il nuovo contratto con il medesimo dipendente </a:t>
            </a:r>
            <a:r>
              <a:rPr lang="it-IT" sz="1600" u="sng" dirty="0">
                <a:solidFill>
                  <a:srgbClr val="002060"/>
                </a:solidFill>
              </a:rPr>
              <a:t>preveda mansioni e livello di inquadramento differente</a:t>
            </a:r>
            <a:r>
              <a:rPr lang="it-IT" sz="1600" dirty="0">
                <a:solidFill>
                  <a:srgbClr val="002060"/>
                </a:solidFill>
              </a:rPr>
              <a:t>.</a:t>
            </a:r>
          </a:p>
          <a:p>
            <a:pPr algn="just">
              <a:defRPr/>
            </a:pPr>
            <a:endParaRPr lang="it-IT" sz="1600" dirty="0">
              <a:solidFill>
                <a:srgbClr val="002060"/>
              </a:solidFill>
            </a:endParaRPr>
          </a:p>
          <a:p>
            <a:pPr marL="285750" indent="-285750" algn="just">
              <a:buFontTx/>
              <a:buChar char="-"/>
              <a:defRPr/>
            </a:pPr>
            <a:r>
              <a:rPr lang="it-IT" sz="1600" dirty="0">
                <a:solidFill>
                  <a:srgbClr val="002060"/>
                </a:solidFill>
              </a:rPr>
              <a:t>l’eventuale conclusione di contratti a termine con diverse società del gruppo essendo diverse entità giuridiche (fermo restando il divieto di comportamenti in frode alla legge).</a:t>
            </a:r>
          </a:p>
        </p:txBody>
      </p:sp>
    </p:spTree>
    <p:extLst>
      <p:ext uri="{BB962C8B-B14F-4D97-AF65-F5344CB8AC3E}">
        <p14:creationId xmlns:p14="http://schemas.microsoft.com/office/powerpoint/2010/main" val="1446462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23</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CasellaDiTesto 2"/>
          <p:cNvSpPr txBox="1"/>
          <p:nvPr/>
        </p:nvSpPr>
        <p:spPr>
          <a:xfrm>
            <a:off x="1570831" y="260648"/>
            <a:ext cx="5976938" cy="522288"/>
          </a:xfrm>
          <a:prstGeom prst="rect">
            <a:avLst/>
          </a:prstGeom>
          <a:noFill/>
        </p:spPr>
        <p:txBody>
          <a:bodyPr>
            <a:spAutoFit/>
          </a:bodyPr>
          <a:lstStyle/>
          <a:p>
            <a:pPr>
              <a:defRPr/>
            </a:pPr>
            <a:r>
              <a:rPr lang="it-IT" sz="2800" b="1" kern="0" dirty="0">
                <a:solidFill>
                  <a:schemeClr val="bg1"/>
                </a:solidFill>
                <a:latin typeface="+mj-lt"/>
                <a:ea typeface="+mj-ea"/>
                <a:cs typeface="+mj-cs"/>
              </a:rPr>
              <a:t>I </a:t>
            </a:r>
            <a:r>
              <a:rPr lang="it-IT" sz="2800" b="1" kern="0" dirty="0">
                <a:latin typeface="+mj-lt"/>
                <a:ea typeface="+mj-ea"/>
                <a:cs typeface="+mj-cs"/>
              </a:rPr>
              <a:t>contratti per le attività stagionali</a:t>
            </a:r>
          </a:p>
        </p:txBody>
      </p:sp>
      <p:sp>
        <p:nvSpPr>
          <p:cNvPr id="4" name="CasellaDiTesto 4"/>
          <p:cNvSpPr txBox="1">
            <a:spLocks noChangeArrowheads="1"/>
          </p:cNvSpPr>
          <p:nvPr/>
        </p:nvSpPr>
        <p:spPr bwMode="auto">
          <a:xfrm>
            <a:off x="611560" y="1052736"/>
            <a:ext cx="8044631"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en-US" altLang="it-IT" sz="1600">
                <a:solidFill>
                  <a:srgbClr val="002060"/>
                </a:solidFill>
              </a:rPr>
              <a:t>Art. 21 – «</a:t>
            </a:r>
            <a:r>
              <a:rPr lang="en-US" altLang="it-IT" sz="1600" i="1">
                <a:solidFill>
                  <a:srgbClr val="002060"/>
                </a:solidFill>
              </a:rPr>
              <a:t>Proroghe e rinnovi</a:t>
            </a:r>
            <a:r>
              <a:rPr lang="it-IT" altLang="it-IT" sz="1600" i="1">
                <a:solidFill>
                  <a:srgbClr val="002060"/>
                </a:solidFill>
              </a:rPr>
              <a:t>» - D.Lgs. n. 81/2015</a:t>
            </a:r>
          </a:p>
          <a:p>
            <a:pPr algn="just"/>
            <a:r>
              <a:rPr lang="it-IT" altLang="it-IT" sz="1600" b="1" i="1">
                <a:solidFill>
                  <a:srgbClr val="002060"/>
                </a:solidFill>
              </a:rPr>
              <a:t>Comma 1</a:t>
            </a:r>
          </a:p>
          <a:p>
            <a:pPr algn="just"/>
            <a:endParaRPr lang="it-IT" altLang="it-IT" sz="1600" b="1" i="1">
              <a:solidFill>
                <a:srgbClr val="002060"/>
              </a:solidFill>
            </a:endParaRPr>
          </a:p>
          <a:p>
            <a:pPr algn="just"/>
            <a:r>
              <a:rPr lang="it-IT" altLang="it-IT" sz="1600" b="1" u="sng">
                <a:solidFill>
                  <a:srgbClr val="002060"/>
                </a:solidFill>
              </a:rPr>
              <a:t>I contratti per attività stagionali possono essere rinnovati o prorogati anche in assenza delle condizioni di cui all'articolo 19, comma 1</a:t>
            </a:r>
          </a:p>
        </p:txBody>
      </p:sp>
      <p:graphicFrame>
        <p:nvGraphicFramePr>
          <p:cNvPr id="5" name="Tabella 4"/>
          <p:cNvGraphicFramePr>
            <a:graphicFrameLocks noGrp="1"/>
          </p:cNvGraphicFramePr>
          <p:nvPr>
            <p:extLst>
              <p:ext uri="{D42A27DB-BD31-4B8C-83A1-F6EECF244321}">
                <p14:modId xmlns:p14="http://schemas.microsoft.com/office/powerpoint/2010/main" val="2359517842"/>
              </p:ext>
            </p:extLst>
          </p:nvPr>
        </p:nvGraphicFramePr>
        <p:xfrm>
          <a:off x="385725" y="2583681"/>
          <a:ext cx="8496300" cy="3657600"/>
        </p:xfrm>
        <a:graphic>
          <a:graphicData uri="http://schemas.openxmlformats.org/drawingml/2006/table">
            <a:tbl>
              <a:tblPr/>
              <a:tblGrid>
                <a:gridCol w="8496300">
                  <a:extLst>
                    <a:ext uri="{9D8B030D-6E8A-4147-A177-3AD203B41FA5}"/>
                  </a:extLst>
                </a:gridCol>
              </a:tblGrid>
              <a:tr h="457156">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it-IT" sz="1200" b="1" i="0" u="none" strike="noStrike" cap="none" normalizeH="0" baseline="0" dirty="0">
                          <a:ln>
                            <a:noFill/>
                          </a:ln>
                          <a:solidFill>
                            <a:srgbClr val="002060"/>
                          </a:solidFill>
                          <a:effectLst/>
                          <a:latin typeface="+mn-lt"/>
                          <a:cs typeface="Arial" panose="020B0604020202020204" pitchFamily="34" charset="0"/>
                        </a:rPr>
                        <a:t>D.P.R. 1963/1525</a:t>
                      </a:r>
                      <a:r>
                        <a:rPr kumimoji="0" lang="en-US" altLang="it-IT" sz="1200" b="0" i="0" u="none" strike="noStrike" cap="none" normalizeH="0" baseline="0" dirty="0">
                          <a:ln>
                            <a:noFill/>
                          </a:ln>
                          <a:solidFill>
                            <a:srgbClr val="002060"/>
                          </a:solidFill>
                          <a:effectLst/>
                          <a:latin typeface="+mn-lt"/>
                          <a:cs typeface="Arial" panose="020B0604020202020204" pitchFamily="34" charset="0"/>
                        </a:rPr>
                        <a:t> –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Elenco</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che determina le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attività a carattere stagionale</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di cui all'art. 1, comma secondo, lettera a), della L. n. 230/1962, sulla disciplina del contratto di lavoro a tempo determinato.</a:t>
                      </a:r>
                      <a:endParaRPr kumimoji="0" lang="en-GB" altLang="it-IT" sz="1200" b="0" i="0" u="none" strike="noStrike" cap="none" normalizeH="0" baseline="0" dirty="0">
                        <a:ln>
                          <a:noFill/>
                        </a:ln>
                        <a:solidFill>
                          <a:srgbClr val="002060"/>
                        </a:solidFill>
                        <a:effectLst/>
                        <a:latin typeface="+mn-lt"/>
                        <a:cs typeface="Arial" panose="020B0604020202020204" pitchFamily="34" charset="0"/>
                      </a:endParaRPr>
                    </a:p>
                  </a:txBody>
                  <a:tcPr marL="91423" marR="91423"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3200444">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 Sgusciatura delle mandorle.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2. </a:t>
                      </a:r>
                      <a:r>
                        <a:rPr kumimoji="0" lang="it-IT" altLang="it-IT" sz="1200" b="0" i="0" u="none" strike="noStrike" cap="none" normalizeH="0" baseline="0" dirty="0" err="1">
                          <a:ln>
                            <a:noFill/>
                          </a:ln>
                          <a:solidFill>
                            <a:srgbClr val="002060"/>
                          </a:solidFill>
                          <a:effectLst/>
                          <a:latin typeface="+mn-lt"/>
                          <a:cs typeface="Arial" panose="020B0604020202020204" pitchFamily="34" charset="0"/>
                        </a:rPr>
                        <a:t>Scuotitura</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raccolta e sgranatura delle pigne.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3. Raccolta e conservazione dei prodotti sottobosco (funghi, tartufi, fragole, lamponi, mirtilli, ecc.).</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4. Raccolta e spremitura delle olive.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5. Produzione del vino comune (raccolta, trasporto, pigiatura dell'uva, torchiatura delle vinacce, cottura del mosto, travasamento del vino).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6. Monda e trapianto, taglio e raccolta del riso.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7. Motoaratura, mietitura, trebbiatura meccanica dei cereali e pressatura dei foraggi.</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8. Lavorazione del falasco.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9. Lavorazione del sommacco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10. </a:t>
                      </a:r>
                      <a:r>
                        <a:rPr kumimoji="0" lang="it-IT" altLang="it-IT" sz="1200" b="0" i="0" u="none" strike="noStrike" cap="none" normalizeH="0" baseline="0" dirty="0" err="1">
                          <a:ln>
                            <a:noFill/>
                          </a:ln>
                          <a:solidFill>
                            <a:srgbClr val="002060"/>
                          </a:solidFill>
                          <a:effectLst/>
                          <a:latin typeface="+mn-lt"/>
                          <a:cs typeface="Arial" panose="020B0604020202020204" pitchFamily="34" charset="0"/>
                        </a:rPr>
                        <a:t>Maciullazione</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e stigliatura della canapa.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11. Allevamento bachi, cernita, ammasso e stufatura dei bozzoli.</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12. Ammasso, sgranatura, legatura, macerazione e stesa all'aperto del lino.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13. Taglio delle erbe palustri, diserbo dei canali, riordinamento scoline delle opere consortili di bonifica.</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14. Raccolta, infilzatura ed essiccamento della foglia del tabacco allo stato verde.</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15. Cernita e condizionamento in colli della foglia di tabacco allo stato secco.</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a:t>
                      </a:r>
                      <a:endParaRPr kumimoji="0" lang="en-GB" altLang="it-IT" sz="1200" b="0" i="0" u="none" strike="noStrike" cap="none" normalizeH="0" baseline="0" dirty="0">
                        <a:ln>
                          <a:noFill/>
                        </a:ln>
                        <a:solidFill>
                          <a:srgbClr val="002060"/>
                        </a:solidFill>
                        <a:effectLst/>
                        <a:latin typeface="+mn-lt"/>
                        <a:cs typeface="Arial" panose="020B0604020202020204" pitchFamily="34" charset="0"/>
                      </a:endParaRPr>
                    </a:p>
                  </a:txBody>
                  <a:tcPr marL="91423" marR="91423" marT="45692" marB="4569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extLst>
      <p:ext uri="{BB962C8B-B14F-4D97-AF65-F5344CB8AC3E}">
        <p14:creationId xmlns:p14="http://schemas.microsoft.com/office/powerpoint/2010/main" val="1861763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CasellaDiTesto 2"/>
          <p:cNvSpPr txBox="1"/>
          <p:nvPr/>
        </p:nvSpPr>
        <p:spPr>
          <a:xfrm>
            <a:off x="1211262" y="620688"/>
            <a:ext cx="6696075" cy="400110"/>
          </a:xfrm>
          <a:prstGeom prst="rect">
            <a:avLst/>
          </a:prstGeom>
          <a:noFill/>
        </p:spPr>
        <p:txBody>
          <a:bodyPr>
            <a:spAutoFit/>
          </a:bodyPr>
          <a:lstStyle/>
          <a:p>
            <a:pPr>
              <a:defRPr/>
            </a:pPr>
            <a:r>
              <a:rPr lang="it-IT" sz="2000" b="1" dirty="0">
                <a:latin typeface="+mj-lt"/>
                <a:ea typeface="+mj-ea"/>
                <a:cs typeface="+mj-cs"/>
              </a:rPr>
              <a:t>il limite quantitativo  dei contratti a tempo determinato</a:t>
            </a:r>
          </a:p>
        </p:txBody>
      </p:sp>
      <p:sp>
        <p:nvSpPr>
          <p:cNvPr id="4" name="CasellaDiTesto 3"/>
          <p:cNvSpPr txBox="1"/>
          <p:nvPr/>
        </p:nvSpPr>
        <p:spPr>
          <a:xfrm>
            <a:off x="467544" y="1412776"/>
            <a:ext cx="7827912" cy="3416320"/>
          </a:xfrm>
          <a:prstGeom prst="rect">
            <a:avLst/>
          </a:prstGeom>
          <a:noFill/>
        </p:spPr>
        <p:txBody>
          <a:bodyPr wrap="square">
            <a:spAutoFit/>
          </a:bodyPr>
          <a:lstStyle/>
          <a:p>
            <a:pPr algn="just">
              <a:defRPr/>
            </a:pPr>
            <a:r>
              <a:rPr lang="it-IT" dirty="0">
                <a:solidFill>
                  <a:srgbClr val="002060"/>
                </a:solidFill>
                <a:latin typeface="+mn-lt"/>
              </a:rPr>
              <a:t>Art. 23 – «</a:t>
            </a:r>
            <a:r>
              <a:rPr lang="it-IT" i="1" dirty="0">
                <a:solidFill>
                  <a:srgbClr val="002060"/>
                </a:solidFill>
                <a:latin typeface="+mn-lt"/>
              </a:rPr>
              <a:t>Numero complessivo di contratti a tempo determinato</a:t>
            </a:r>
            <a:r>
              <a:rPr lang="it-IT" dirty="0">
                <a:solidFill>
                  <a:srgbClr val="002060"/>
                </a:solidFill>
                <a:latin typeface="+mn-lt"/>
              </a:rPr>
              <a:t>» – D.lgs. 81/2015, </a:t>
            </a:r>
            <a:r>
              <a:rPr lang="it-IT" b="1" dirty="0">
                <a:solidFill>
                  <a:srgbClr val="002060"/>
                </a:solidFill>
                <a:latin typeface="+mn-lt"/>
              </a:rPr>
              <a:t>comma 1</a:t>
            </a:r>
            <a:r>
              <a:rPr lang="it-IT" dirty="0">
                <a:solidFill>
                  <a:srgbClr val="002060"/>
                </a:solidFill>
                <a:latin typeface="+mn-lt"/>
              </a:rPr>
              <a:t>.  </a:t>
            </a:r>
            <a:r>
              <a:rPr lang="it-IT" b="1" dirty="0">
                <a:solidFill>
                  <a:srgbClr val="002060"/>
                </a:solidFill>
                <a:latin typeface="+mn-lt"/>
              </a:rPr>
              <a:t>TESTO INVARIATO</a:t>
            </a:r>
          </a:p>
          <a:p>
            <a:pPr algn="just">
              <a:defRPr/>
            </a:pPr>
            <a:endParaRPr lang="it-IT" dirty="0">
              <a:solidFill>
                <a:srgbClr val="002060"/>
              </a:solidFill>
              <a:latin typeface="+mn-lt"/>
            </a:endParaRPr>
          </a:p>
          <a:p>
            <a:pPr algn="just">
              <a:defRPr/>
            </a:pPr>
            <a:r>
              <a:rPr lang="it-IT" dirty="0">
                <a:solidFill>
                  <a:srgbClr val="002060"/>
                </a:solidFill>
                <a:latin typeface="+mn-lt"/>
              </a:rPr>
              <a:t>«</a:t>
            </a:r>
            <a:r>
              <a:rPr lang="it-IT" i="1" u="sng" dirty="0">
                <a:solidFill>
                  <a:srgbClr val="002060"/>
                </a:solidFill>
                <a:latin typeface="+mn-lt"/>
              </a:rPr>
              <a:t>Salvo diversa disposizione dei contratti collettivi</a:t>
            </a:r>
            <a:r>
              <a:rPr lang="it-IT" i="1" dirty="0">
                <a:solidFill>
                  <a:srgbClr val="002060"/>
                </a:solidFill>
                <a:latin typeface="+mn-lt"/>
              </a:rPr>
              <a:t> non possono essere assunti lavoratori a tempo determinato in misura superiore al </a:t>
            </a:r>
            <a:r>
              <a:rPr lang="it-IT" b="1" i="1" dirty="0">
                <a:solidFill>
                  <a:srgbClr val="002060"/>
                </a:solidFill>
                <a:latin typeface="+mn-lt"/>
              </a:rPr>
              <a:t>20 per cento </a:t>
            </a:r>
            <a:r>
              <a:rPr lang="it-IT" i="1" dirty="0">
                <a:solidFill>
                  <a:srgbClr val="002060"/>
                </a:solidFill>
                <a:latin typeface="+mn-lt"/>
              </a:rPr>
              <a:t>del numero dei lavoratori a tempo indeterminato in forza al 1° gennaio dell'anno di assunzione, con un arrotondamento del decimale all'unità superiore qualora esso sia eguale o superiore a 0,5. Nel caso di inizio dell'attività nel corso dell'anno, il limite percentuale si computa sul numero dei lavoratori a tempo indeterminato in forza al momento dell'assunzione. Per i datori di lavoro che occupano fino a cinque dipendenti è sempre possibile stipulare un contratto di lavoro a tempo determinato</a:t>
            </a:r>
            <a:r>
              <a:rPr lang="it-IT" dirty="0">
                <a:solidFill>
                  <a:srgbClr val="002060"/>
                </a:solidFill>
                <a:latin typeface="+mn-lt"/>
              </a:rPr>
              <a:t>»</a:t>
            </a:r>
          </a:p>
        </p:txBody>
      </p:sp>
    </p:spTree>
    <p:extLst>
      <p:ext uri="{BB962C8B-B14F-4D97-AF65-F5344CB8AC3E}">
        <p14:creationId xmlns:p14="http://schemas.microsoft.com/office/powerpoint/2010/main" val="2018248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25</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CasellaDiTesto 2"/>
          <p:cNvSpPr txBox="1"/>
          <p:nvPr/>
        </p:nvSpPr>
        <p:spPr>
          <a:xfrm>
            <a:off x="1187624" y="188640"/>
            <a:ext cx="6048375" cy="708025"/>
          </a:xfrm>
          <a:prstGeom prst="rect">
            <a:avLst/>
          </a:prstGeom>
          <a:noFill/>
        </p:spPr>
        <p:txBody>
          <a:bodyPr>
            <a:spAutoFit/>
          </a:bodyPr>
          <a:lstStyle/>
          <a:p>
            <a:pPr>
              <a:defRPr/>
            </a:pPr>
            <a:r>
              <a:rPr lang="it-IT" sz="2000" b="1" dirty="0">
                <a:latin typeface="+mj-lt"/>
                <a:ea typeface="+mj-ea"/>
                <a:cs typeface="+mj-cs"/>
              </a:rPr>
              <a:t>Eccezioni al limite quantitativo del numero complessivo di contratti a tempo determinato</a:t>
            </a:r>
          </a:p>
        </p:txBody>
      </p:sp>
      <p:sp>
        <p:nvSpPr>
          <p:cNvPr id="4" name="CasellaDiTesto 4"/>
          <p:cNvSpPr txBox="1">
            <a:spLocks noChangeArrowheads="1"/>
          </p:cNvSpPr>
          <p:nvPr/>
        </p:nvSpPr>
        <p:spPr bwMode="auto">
          <a:xfrm>
            <a:off x="251520" y="1091350"/>
            <a:ext cx="8322251"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1400" dirty="0">
                <a:solidFill>
                  <a:srgbClr val="002060"/>
                </a:solidFill>
              </a:rPr>
              <a:t>Art. n. 23 – «</a:t>
            </a:r>
            <a:r>
              <a:rPr lang="it-IT" altLang="it-IT" sz="1400" i="1" dirty="0">
                <a:solidFill>
                  <a:srgbClr val="002060"/>
                </a:solidFill>
              </a:rPr>
              <a:t>Numero complessivo di contratti a tempo determinato</a:t>
            </a:r>
            <a:r>
              <a:rPr lang="it-IT" altLang="it-IT" sz="1400" dirty="0">
                <a:solidFill>
                  <a:srgbClr val="002060"/>
                </a:solidFill>
              </a:rPr>
              <a:t>» – </a:t>
            </a:r>
            <a:r>
              <a:rPr lang="it-IT" altLang="it-IT" sz="1400" dirty="0" err="1">
                <a:solidFill>
                  <a:srgbClr val="002060"/>
                </a:solidFill>
              </a:rPr>
              <a:t>D.Lgs.</a:t>
            </a:r>
            <a:r>
              <a:rPr lang="it-IT" altLang="it-IT" sz="1400" dirty="0">
                <a:solidFill>
                  <a:srgbClr val="002060"/>
                </a:solidFill>
              </a:rPr>
              <a:t> 81/2015</a:t>
            </a:r>
          </a:p>
          <a:p>
            <a:r>
              <a:rPr lang="it-IT" altLang="it-IT" sz="1400" b="1" dirty="0">
                <a:solidFill>
                  <a:srgbClr val="002060"/>
                </a:solidFill>
              </a:rPr>
              <a:t>Comma 2 e comma 3 TESTO INVARIATO</a:t>
            </a:r>
          </a:p>
          <a:p>
            <a:endParaRPr lang="it-IT" altLang="it-IT" sz="1400" b="1" dirty="0">
              <a:solidFill>
                <a:srgbClr val="002060"/>
              </a:solidFill>
            </a:endParaRPr>
          </a:p>
        </p:txBody>
      </p:sp>
      <p:sp>
        <p:nvSpPr>
          <p:cNvPr id="5" name="CasellaDiTesto 5"/>
          <p:cNvSpPr txBox="1">
            <a:spLocks noChangeArrowheads="1"/>
          </p:cNvSpPr>
          <p:nvPr/>
        </p:nvSpPr>
        <p:spPr bwMode="auto">
          <a:xfrm>
            <a:off x="251520" y="1667613"/>
            <a:ext cx="8259266"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it-IT" altLang="it-IT" sz="1200">
                <a:solidFill>
                  <a:srgbClr val="002060"/>
                </a:solidFill>
              </a:rPr>
              <a:t>2. Sono esenti dal limite di cui al comma 1, nonché da eventuali limitazioni quantitative previste da contratti collettivi, i contratti a tempo determinato conclusi:</a:t>
            </a:r>
          </a:p>
          <a:p>
            <a:pPr algn="just"/>
            <a:endParaRPr lang="it-IT" altLang="it-IT" sz="1200">
              <a:solidFill>
                <a:srgbClr val="002060"/>
              </a:solidFill>
            </a:endParaRPr>
          </a:p>
          <a:p>
            <a:pPr algn="just"/>
            <a:r>
              <a:rPr lang="it-IT" altLang="it-IT" sz="1200">
                <a:solidFill>
                  <a:srgbClr val="002060"/>
                </a:solidFill>
              </a:rPr>
              <a:t>a) nella fase di avvio di nuove attività, per i periodi definiti dai contratti collettivi, anche in misura non uniforme con riferimento ad aree geografiche e comparti merceologici;</a:t>
            </a:r>
          </a:p>
          <a:p>
            <a:pPr algn="just"/>
            <a:r>
              <a:rPr lang="it-IT" altLang="it-IT" sz="1200">
                <a:solidFill>
                  <a:srgbClr val="002060"/>
                </a:solidFill>
              </a:rPr>
              <a:t>b) da imprese start-up innovative di cui all'articolo 25, commi 2 e 3, del decreto-legge n. 179 del 2012, convertito, con modificazioni, dalla legge n. 221 del 2012, per il periodo di quattro anni dalla costituzione della società ovvero per il più limitato periodo previsto dal comma 3 del suddetto articolo 25 per le società già costituite;</a:t>
            </a:r>
          </a:p>
          <a:p>
            <a:pPr algn="just"/>
            <a:r>
              <a:rPr lang="it-IT" altLang="it-IT" sz="1200">
                <a:solidFill>
                  <a:srgbClr val="002060"/>
                </a:solidFill>
              </a:rPr>
              <a:t>c) per lo svolgimento delle attività stagionali di cui all'articolo 21, comma 2;</a:t>
            </a:r>
          </a:p>
          <a:p>
            <a:pPr algn="just"/>
            <a:r>
              <a:rPr lang="it-IT" altLang="it-IT" sz="1200">
                <a:solidFill>
                  <a:srgbClr val="002060"/>
                </a:solidFill>
              </a:rPr>
              <a:t>d) per specifici spettacoli ovvero specifici programmi radiofonici o televisivi o per la produzione di specifiche opere audiovisive1;</a:t>
            </a:r>
          </a:p>
          <a:p>
            <a:pPr algn="just"/>
            <a:r>
              <a:rPr lang="it-IT" altLang="it-IT" sz="1200">
                <a:solidFill>
                  <a:srgbClr val="002060"/>
                </a:solidFill>
              </a:rPr>
              <a:t>e) per sostituzione di lavoratori assenti;</a:t>
            </a:r>
          </a:p>
          <a:p>
            <a:pPr algn="just"/>
            <a:r>
              <a:rPr lang="it-IT" altLang="it-IT" sz="1200">
                <a:solidFill>
                  <a:srgbClr val="002060"/>
                </a:solidFill>
              </a:rPr>
              <a:t>f) con lavoratori di età superiore a 50 anni.</a:t>
            </a:r>
          </a:p>
          <a:p>
            <a:pPr algn="just"/>
            <a:endParaRPr lang="it-IT" altLang="it-IT" sz="1200">
              <a:solidFill>
                <a:srgbClr val="002060"/>
              </a:solidFill>
            </a:endParaRPr>
          </a:p>
          <a:p>
            <a:pPr algn="just"/>
            <a:r>
              <a:rPr lang="it-IT" altLang="it-IT" sz="1200">
                <a:solidFill>
                  <a:srgbClr val="002060"/>
                </a:solidFill>
              </a:rPr>
              <a:t>3. Il limite percentuale di cui al comma 1 non si applica, inoltre, ai contratti di lavoro a tempo determinato stipulati tra università private, incluse le filiazioni di università straniere, istituti pubblici di ricerca ovvero enti privati di ricerca e lavoratori chiamati a svolgere attività di insegnamento, di ricerca scientifica o tecnologica, di assistenza tecnica alla stessa o di coordinamento e direzione della stessa, tra istituti della cultura di appartenenza statale ovvero enti, pubblici e privati derivanti da trasformazione di precedenti enti pubblici, vigilati dal Ministero dei beni e delle attività culturali e del turismo, ad esclusione delle fondazioni di produzione musicale di cui al decreto legislativo 29 giugno 1996, n. 367, e lavoratori impiegati per soddisfare esigenze temporanee legate alla realizzazione di mostre, eventi e manifestazioni di interesse culturale. I contratti di lavoro a tempo determinato che hanno ad oggetto in via esclusiva lo svolgimento di attività di ricerca scientifica possono avere durata pari a quella del progetto di ricerca al quale si riferiscono</a:t>
            </a:r>
          </a:p>
          <a:p>
            <a:pPr algn="just"/>
            <a:endParaRPr lang="it-IT" altLang="it-IT" sz="1400">
              <a:solidFill>
                <a:srgbClr val="002060"/>
              </a:solidFill>
            </a:endParaRPr>
          </a:p>
        </p:txBody>
      </p:sp>
    </p:spTree>
    <p:extLst>
      <p:ext uri="{BB962C8B-B14F-4D97-AF65-F5344CB8AC3E}">
        <p14:creationId xmlns:p14="http://schemas.microsoft.com/office/powerpoint/2010/main" val="6959488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26</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CasellaDiTesto 2"/>
          <p:cNvSpPr txBox="1"/>
          <p:nvPr/>
        </p:nvSpPr>
        <p:spPr>
          <a:xfrm>
            <a:off x="2123728" y="188640"/>
            <a:ext cx="6048375" cy="708025"/>
          </a:xfrm>
          <a:prstGeom prst="rect">
            <a:avLst/>
          </a:prstGeom>
          <a:noFill/>
        </p:spPr>
        <p:txBody>
          <a:bodyPr>
            <a:spAutoFit/>
          </a:bodyPr>
          <a:lstStyle/>
          <a:p>
            <a:pPr>
              <a:defRPr/>
            </a:pPr>
            <a:r>
              <a:rPr lang="it-IT" sz="2000" b="1" dirty="0">
                <a:latin typeface="+mj-lt"/>
                <a:ea typeface="+mj-ea"/>
                <a:cs typeface="+mj-cs"/>
              </a:rPr>
              <a:t>Violazione del limite quantitativo del numero complessivo di contratti a tempo determinato</a:t>
            </a:r>
          </a:p>
        </p:txBody>
      </p:sp>
      <p:sp>
        <p:nvSpPr>
          <p:cNvPr id="4" name="CasellaDiTesto 4"/>
          <p:cNvSpPr txBox="1">
            <a:spLocks noChangeArrowheads="1"/>
          </p:cNvSpPr>
          <p:nvPr/>
        </p:nvSpPr>
        <p:spPr bwMode="auto">
          <a:xfrm>
            <a:off x="681410" y="1268760"/>
            <a:ext cx="7755780" cy="3893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defRPr>
                <a:solidFill>
                  <a:schemeClr val="tx1"/>
                </a:solidFill>
                <a:latin typeface="Arial" panose="020B0604020202020204" pitchFamily="34" charset="0"/>
                <a:cs typeface="Arial" panose="020B0604020202020204" pitchFamily="34" charset="0"/>
              </a:defRPr>
            </a:lvl1pPr>
            <a:lvl2pPr marL="742950" indent="-285750" defTabSz="685800">
              <a:defRPr>
                <a:solidFill>
                  <a:schemeClr val="tx1"/>
                </a:solidFill>
                <a:latin typeface="Arial" panose="020B0604020202020204" pitchFamily="34" charset="0"/>
                <a:cs typeface="Arial" panose="020B0604020202020204" pitchFamily="34" charset="0"/>
              </a:defRPr>
            </a:lvl2pPr>
            <a:lvl3pPr marL="1143000" indent="-228600" defTabSz="685800">
              <a:defRPr>
                <a:solidFill>
                  <a:schemeClr val="tx1"/>
                </a:solidFill>
                <a:latin typeface="Arial" panose="020B0604020202020204" pitchFamily="34" charset="0"/>
                <a:cs typeface="Arial" panose="020B0604020202020204" pitchFamily="34" charset="0"/>
              </a:defRPr>
            </a:lvl3pPr>
            <a:lvl4pPr marL="1600200" indent="-228600" defTabSz="685800">
              <a:defRPr>
                <a:solidFill>
                  <a:schemeClr val="tx1"/>
                </a:solidFill>
                <a:latin typeface="Arial" panose="020B0604020202020204" pitchFamily="34" charset="0"/>
                <a:cs typeface="Arial" panose="020B0604020202020204" pitchFamily="34" charset="0"/>
              </a:defRPr>
            </a:lvl4pPr>
            <a:lvl5pPr marL="2057400" indent="-228600" defTabSz="685800">
              <a:defRPr>
                <a:solidFill>
                  <a:schemeClr val="tx1"/>
                </a:solidFill>
                <a:latin typeface="Arial" panose="020B0604020202020204" pitchFamily="34" charset="0"/>
                <a:cs typeface="Arial" panose="020B0604020202020204" pitchFamily="34" charset="0"/>
              </a:defRPr>
            </a:lvl5pPr>
            <a:lvl6pPr marL="2514600" indent="-228600" defTabSz="685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685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685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685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it-IT" altLang="it-IT" sz="1600" b="1" dirty="0">
                <a:solidFill>
                  <a:srgbClr val="002060"/>
                </a:solidFill>
                <a:cs typeface="Calibri" panose="020F0502020204030204" pitchFamily="34" charset="0"/>
              </a:rPr>
              <a:t>Art. n. 23 – «</a:t>
            </a:r>
            <a:r>
              <a:rPr lang="it-IT" altLang="it-IT" sz="1600" b="1" i="1" dirty="0">
                <a:solidFill>
                  <a:srgbClr val="002060"/>
                </a:solidFill>
                <a:cs typeface="Calibri" panose="020F0502020204030204" pitchFamily="34" charset="0"/>
              </a:rPr>
              <a:t>Numero complessivo di contratti a tempo determinato</a:t>
            </a:r>
            <a:r>
              <a:rPr lang="it-IT" altLang="it-IT" sz="1600" b="1" dirty="0">
                <a:solidFill>
                  <a:srgbClr val="002060"/>
                </a:solidFill>
                <a:cs typeface="Calibri" panose="020F0502020204030204" pitchFamily="34" charset="0"/>
              </a:rPr>
              <a:t>» – </a:t>
            </a:r>
            <a:r>
              <a:rPr lang="it-IT" altLang="it-IT" sz="1600" b="1" dirty="0" err="1">
                <a:solidFill>
                  <a:srgbClr val="002060"/>
                </a:solidFill>
                <a:cs typeface="Calibri" panose="020F0502020204030204" pitchFamily="34" charset="0"/>
              </a:rPr>
              <a:t>D.Lgs.</a:t>
            </a:r>
            <a:r>
              <a:rPr lang="it-IT" altLang="it-IT" sz="1600" b="1" dirty="0">
                <a:solidFill>
                  <a:srgbClr val="002060"/>
                </a:solidFill>
                <a:cs typeface="Calibri" panose="020F0502020204030204" pitchFamily="34" charset="0"/>
              </a:rPr>
              <a:t> 81/2015</a:t>
            </a:r>
          </a:p>
          <a:p>
            <a:r>
              <a:rPr lang="it-IT" altLang="it-IT" sz="1600" b="1" dirty="0">
                <a:solidFill>
                  <a:srgbClr val="002060"/>
                </a:solidFill>
                <a:cs typeface="Calibri" panose="020F0502020204030204" pitchFamily="34" charset="0"/>
              </a:rPr>
              <a:t>Comma 4 TESTO INVARIATO</a:t>
            </a:r>
          </a:p>
          <a:p>
            <a:endParaRPr lang="it-IT" altLang="it-IT" sz="1600" b="1" dirty="0">
              <a:solidFill>
                <a:srgbClr val="002060"/>
              </a:solidFill>
              <a:cs typeface="Calibri" panose="020F0502020204030204" pitchFamily="34" charset="0"/>
            </a:endParaRPr>
          </a:p>
          <a:p>
            <a:pPr algn="just">
              <a:spcAft>
                <a:spcPts val="600"/>
              </a:spcAft>
            </a:pPr>
            <a:r>
              <a:rPr lang="it-IT" altLang="it-IT" sz="1600" dirty="0">
                <a:solidFill>
                  <a:srgbClr val="002060"/>
                </a:solidFill>
                <a:cs typeface="Calibri" panose="020F0502020204030204" pitchFamily="34" charset="0"/>
              </a:rPr>
              <a:t>In caso di violazione del limite percentuale di cui al comma 1, restando esclusa la trasformazione dei contratti interessati in contratti a tempo indeterminato, per ciascun lavoratore si applica una sanzione amministrativa di importo pari:</a:t>
            </a:r>
          </a:p>
          <a:p>
            <a:pPr algn="just">
              <a:spcAft>
                <a:spcPts val="1200"/>
              </a:spcAft>
            </a:pPr>
            <a:r>
              <a:rPr lang="it-IT" altLang="it-IT" sz="1600" dirty="0">
                <a:solidFill>
                  <a:srgbClr val="002060"/>
                </a:solidFill>
                <a:cs typeface="Calibri" panose="020F0502020204030204" pitchFamily="34" charset="0"/>
              </a:rPr>
              <a:t>a) al 20 per cento della retribuzione, per ciascun mese o frazione di mese superiore a quindici giorni di durata del rapporto di lavoro, se il numero dei lavoratori assunti in violazione del limite percentuale non è superiore a uno;</a:t>
            </a:r>
          </a:p>
          <a:p>
            <a:pPr algn="just">
              <a:spcAft>
                <a:spcPts val="1200"/>
              </a:spcAft>
            </a:pPr>
            <a:r>
              <a:rPr lang="it-IT" altLang="it-IT" sz="1600" dirty="0">
                <a:solidFill>
                  <a:srgbClr val="002060"/>
                </a:solidFill>
                <a:cs typeface="Calibri" panose="020F0502020204030204" pitchFamily="34" charset="0"/>
              </a:rPr>
              <a:t>b) al 50 per cento della retribuzione, per ciascun mese o frazione di mese superiore a quindici giorni di durata del rapporto di lavoro, se il numero dei lavoratori assunti in violazione del limite percentuale è superiore a uno.</a:t>
            </a:r>
          </a:p>
          <a:p>
            <a:endParaRPr lang="it-IT" altLang="it-IT" sz="1400" b="1" dirty="0">
              <a:solidFill>
                <a:srgbClr val="002060"/>
              </a:solidFill>
            </a:endParaRPr>
          </a:p>
        </p:txBody>
      </p:sp>
    </p:spTree>
    <p:extLst>
      <p:ext uri="{BB962C8B-B14F-4D97-AF65-F5344CB8AC3E}">
        <p14:creationId xmlns:p14="http://schemas.microsoft.com/office/powerpoint/2010/main" val="2057727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27</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CasellaDiTesto 2"/>
          <p:cNvSpPr txBox="1"/>
          <p:nvPr/>
        </p:nvSpPr>
        <p:spPr>
          <a:xfrm>
            <a:off x="1691680" y="260648"/>
            <a:ext cx="6121400" cy="523220"/>
          </a:xfrm>
          <a:prstGeom prst="rect">
            <a:avLst/>
          </a:prstGeom>
          <a:noFill/>
        </p:spPr>
        <p:txBody>
          <a:bodyPr>
            <a:spAutoFit/>
          </a:bodyPr>
          <a:lstStyle/>
          <a:p>
            <a:pPr>
              <a:defRPr/>
            </a:pPr>
            <a:r>
              <a:rPr lang="it-IT" sz="2800" b="1" kern="0" dirty="0">
                <a:latin typeface="+mj-lt"/>
                <a:ea typeface="+mj-ea"/>
                <a:cs typeface="+mj-cs"/>
              </a:rPr>
              <a:t>Art. 29: Esclusioni e discipline specifiche</a:t>
            </a:r>
          </a:p>
        </p:txBody>
      </p:sp>
      <p:sp>
        <p:nvSpPr>
          <p:cNvPr id="4" name="CasellaDiTesto 3"/>
          <p:cNvSpPr txBox="1"/>
          <p:nvPr/>
        </p:nvSpPr>
        <p:spPr>
          <a:xfrm>
            <a:off x="393601" y="1128846"/>
            <a:ext cx="8331398" cy="5319405"/>
          </a:xfrm>
          <a:prstGeom prst="rect">
            <a:avLst/>
          </a:prstGeom>
          <a:noFill/>
        </p:spPr>
        <p:txBody>
          <a:bodyPr wrap="square">
            <a:spAutoFit/>
          </a:bodyPr>
          <a:lstStyle/>
          <a:p>
            <a:pPr algn="just" eaLnBrk="1" hangingPunct="1">
              <a:spcAft>
                <a:spcPts val="450"/>
              </a:spcAft>
              <a:buClr>
                <a:srgbClr val="002060"/>
              </a:buClr>
              <a:buSzPct val="100000"/>
              <a:defRPr/>
            </a:pPr>
            <a:r>
              <a:rPr lang="it-IT" altLang="it-IT" sz="1600" kern="0" dirty="0">
                <a:solidFill>
                  <a:srgbClr val="002060"/>
                </a:solidFill>
                <a:latin typeface="Arial"/>
                <a:cs typeface="Calibri" panose="020F0502020204030204" pitchFamily="34" charset="0"/>
              </a:rPr>
              <a:t>Sono esclusi dal campo di applicazione della predetta disciplina dei contratti prevista per i contratti a termine:</a:t>
            </a:r>
          </a:p>
          <a:p>
            <a:pPr indent="-342900" algn="just" eaLnBrk="1" hangingPunct="1">
              <a:spcAft>
                <a:spcPts val="450"/>
              </a:spcAft>
              <a:buClr>
                <a:srgbClr val="002060"/>
              </a:buClr>
              <a:buSzPct val="100000"/>
              <a:buFont typeface="Wingdings" panose="05000000000000000000" pitchFamily="2" charset="2"/>
              <a:buChar char="Ø"/>
              <a:defRPr/>
            </a:pPr>
            <a:r>
              <a:rPr lang="it-IT" altLang="it-IT" sz="1600" kern="0" dirty="0">
                <a:solidFill>
                  <a:srgbClr val="002060"/>
                </a:solidFill>
                <a:latin typeface="Arial"/>
                <a:cs typeface="Calibri" panose="020F0502020204030204" pitchFamily="34" charset="0"/>
              </a:rPr>
              <a:t>i rapporti instaurati ai sensi dell'articolo 8, comma 2, della legge n. 223 del 1991;</a:t>
            </a:r>
          </a:p>
          <a:p>
            <a:pPr indent="-342900" algn="just" eaLnBrk="1" hangingPunct="1">
              <a:spcAft>
                <a:spcPts val="450"/>
              </a:spcAft>
              <a:buClr>
                <a:srgbClr val="002060"/>
              </a:buClr>
              <a:buSzPct val="100000"/>
              <a:buFont typeface="Wingdings" panose="05000000000000000000" pitchFamily="2" charset="2"/>
              <a:buChar char="Ø"/>
              <a:defRPr/>
            </a:pPr>
            <a:r>
              <a:rPr lang="it-IT" altLang="it-IT" sz="1600" kern="0" dirty="0">
                <a:solidFill>
                  <a:srgbClr val="002060"/>
                </a:solidFill>
                <a:latin typeface="Arial"/>
                <a:cs typeface="Calibri" panose="020F0502020204030204" pitchFamily="34" charset="0"/>
              </a:rPr>
              <a:t>i rapporti di lavoro tra i datori di lavoro dell'agricoltura e gli operai a tempo determinato</a:t>
            </a:r>
          </a:p>
          <a:p>
            <a:pPr indent="-342900" algn="just" eaLnBrk="1" hangingPunct="1">
              <a:spcAft>
                <a:spcPts val="450"/>
              </a:spcAft>
              <a:buClr>
                <a:srgbClr val="002060"/>
              </a:buClr>
              <a:buSzPct val="100000"/>
              <a:buFont typeface="Wingdings" panose="05000000000000000000" pitchFamily="2" charset="2"/>
              <a:buChar char="Ø"/>
              <a:defRPr/>
            </a:pPr>
            <a:r>
              <a:rPr lang="it-IT" altLang="it-IT" sz="1600" kern="0" dirty="0">
                <a:solidFill>
                  <a:srgbClr val="002060"/>
                </a:solidFill>
                <a:latin typeface="Arial"/>
                <a:cs typeface="Calibri" panose="020F0502020204030204" pitchFamily="34" charset="0"/>
              </a:rPr>
              <a:t> i contratti di lavoro a tempo determinato con i dirigenti,</a:t>
            </a:r>
          </a:p>
          <a:p>
            <a:pPr indent="-342900" algn="just" eaLnBrk="1" hangingPunct="1">
              <a:spcAft>
                <a:spcPts val="450"/>
              </a:spcAft>
              <a:buClr>
                <a:srgbClr val="002060"/>
              </a:buClr>
              <a:buSzPct val="100000"/>
              <a:buFont typeface="Wingdings" panose="05000000000000000000" pitchFamily="2" charset="2"/>
              <a:buChar char="Ø"/>
              <a:defRPr/>
            </a:pPr>
            <a:r>
              <a:rPr lang="it-IT" altLang="it-IT" sz="1600" kern="0" dirty="0">
                <a:solidFill>
                  <a:srgbClr val="002060"/>
                </a:solidFill>
                <a:latin typeface="Arial"/>
                <a:cs typeface="Calibri" panose="020F0502020204030204" pitchFamily="34" charset="0"/>
              </a:rPr>
              <a:t> i rapporti per l'esecuzione di speciali servizi di durata non superiore a tre giorni, nel settore del turismo e dei pubblici esercizi, nei casi individuati dai contratti collettivi, </a:t>
            </a:r>
            <a:r>
              <a:rPr lang="it-IT" altLang="it-IT" sz="1600" kern="0" dirty="0" err="1">
                <a:solidFill>
                  <a:srgbClr val="002060"/>
                </a:solidFill>
                <a:latin typeface="Arial"/>
                <a:cs typeface="Calibri" panose="020F0502020204030204" pitchFamily="34" charset="0"/>
              </a:rPr>
              <a:t>nonche</a:t>
            </a:r>
            <a:r>
              <a:rPr lang="it-IT" altLang="it-IT" sz="1600" kern="0" dirty="0">
                <a:solidFill>
                  <a:srgbClr val="002060"/>
                </a:solidFill>
                <a:latin typeface="Arial"/>
                <a:cs typeface="Calibri" panose="020F0502020204030204" pitchFamily="34" charset="0"/>
              </a:rPr>
              <a:t>' quelli instaurati per la fornitura di lavoro portuale temporaneo di cui all'articolo 17 della legge 28 gennaio 1994, n. 84, </a:t>
            </a:r>
          </a:p>
          <a:p>
            <a:pPr indent="-342900" algn="just" eaLnBrk="1" hangingPunct="1">
              <a:spcAft>
                <a:spcPts val="450"/>
              </a:spcAft>
              <a:buClr>
                <a:srgbClr val="002060"/>
              </a:buClr>
              <a:buSzPct val="100000"/>
              <a:buFont typeface="Wingdings" panose="05000000000000000000" pitchFamily="2" charset="2"/>
              <a:buChar char="Ø"/>
              <a:defRPr/>
            </a:pPr>
            <a:r>
              <a:rPr lang="it-IT" altLang="it-IT" sz="1600" kern="0" dirty="0">
                <a:solidFill>
                  <a:srgbClr val="002060"/>
                </a:solidFill>
                <a:latin typeface="Arial"/>
                <a:cs typeface="Calibri" panose="020F0502020204030204" pitchFamily="34" charset="0"/>
              </a:rPr>
              <a:t> i contratti a tempo determinato stipulati con il personale docente ed ATA per il conferimento delle supplenze e con il personale sanitario, anche dirigente, del Servizio sanitario nazionale;</a:t>
            </a:r>
          </a:p>
          <a:p>
            <a:pPr indent="-342900" algn="just" eaLnBrk="1" hangingPunct="1">
              <a:spcAft>
                <a:spcPts val="450"/>
              </a:spcAft>
              <a:buClr>
                <a:srgbClr val="002060"/>
              </a:buClr>
              <a:buSzPct val="100000"/>
              <a:buFont typeface="Wingdings" panose="05000000000000000000" pitchFamily="2" charset="2"/>
              <a:buChar char="Ø"/>
              <a:defRPr/>
            </a:pPr>
            <a:r>
              <a:rPr lang="it-IT" altLang="it-IT" sz="1600" kern="0" dirty="0">
                <a:solidFill>
                  <a:srgbClr val="002060"/>
                </a:solidFill>
                <a:latin typeface="Arial"/>
                <a:cs typeface="Calibri" panose="020F0502020204030204" pitchFamily="34" charset="0"/>
              </a:rPr>
              <a:t>i contratti a tempo determinato stipulati ai sensi della legge 30 dicembre 2010, n. 240 </a:t>
            </a:r>
          </a:p>
          <a:p>
            <a:pPr indent="-342900" algn="just" eaLnBrk="1" hangingPunct="1">
              <a:spcAft>
                <a:spcPts val="450"/>
              </a:spcAft>
              <a:buClr>
                <a:srgbClr val="002060"/>
              </a:buClr>
              <a:buSzPct val="100000"/>
              <a:buFont typeface="Wingdings" panose="05000000000000000000" pitchFamily="2" charset="2"/>
              <a:buChar char="Ø"/>
              <a:defRPr/>
            </a:pPr>
            <a:endParaRPr lang="it-IT" altLang="it-IT" kern="0" dirty="0">
              <a:solidFill>
                <a:srgbClr val="002060"/>
              </a:solidFill>
              <a:latin typeface="Arial"/>
              <a:cs typeface="Calibri" panose="020F0502020204030204" pitchFamily="34" charset="0"/>
            </a:endParaRPr>
          </a:p>
          <a:p>
            <a:pPr algn="just" eaLnBrk="1" hangingPunct="1">
              <a:spcAft>
                <a:spcPts val="450"/>
              </a:spcAft>
              <a:buClr>
                <a:srgbClr val="002060"/>
              </a:buClr>
              <a:buSzPct val="100000"/>
              <a:defRPr/>
            </a:pPr>
            <a:r>
              <a:rPr lang="it-IT" altLang="it-IT" u="sng" kern="0" dirty="0">
                <a:solidFill>
                  <a:srgbClr val="002060"/>
                </a:solidFill>
                <a:latin typeface="Arial"/>
                <a:cs typeface="Calibri" panose="020F0502020204030204" pitchFamily="34" charset="0"/>
              </a:rPr>
              <a:t>Attenzione</a:t>
            </a:r>
            <a:r>
              <a:rPr lang="it-IT" altLang="it-IT" kern="0" dirty="0">
                <a:solidFill>
                  <a:srgbClr val="002060"/>
                </a:solidFill>
                <a:latin typeface="Arial"/>
                <a:cs typeface="Calibri" panose="020F0502020204030204" pitchFamily="34" charset="0"/>
              </a:rPr>
              <a:t>: ai sensi dell’art. 3 del DL 87/2018, sono altresì esclusi i contratti stipulati dalle pubbliche amministrazioni.</a:t>
            </a:r>
          </a:p>
          <a:p>
            <a:pPr algn="just" eaLnBrk="1" hangingPunct="1">
              <a:spcAft>
                <a:spcPts val="450"/>
              </a:spcAft>
              <a:buClr>
                <a:srgbClr val="002060"/>
              </a:buClr>
              <a:buSzPct val="100000"/>
              <a:defRPr/>
            </a:pPr>
            <a:endParaRPr lang="it-IT" altLang="it-IT" kern="0" dirty="0">
              <a:solidFill>
                <a:srgbClr val="002060"/>
              </a:solidFill>
              <a:latin typeface="Arial"/>
              <a:cs typeface="Calibri" panose="020F0502020204030204" pitchFamily="34" charset="0"/>
            </a:endParaRPr>
          </a:p>
          <a:p>
            <a:pPr algn="just" eaLnBrk="1" hangingPunct="1">
              <a:spcAft>
                <a:spcPts val="450"/>
              </a:spcAft>
              <a:buClr>
                <a:srgbClr val="002060"/>
              </a:buClr>
              <a:buSzPct val="100000"/>
              <a:defRPr/>
            </a:pPr>
            <a:endParaRPr lang="it-IT" altLang="it-IT" kern="0" dirty="0">
              <a:solidFill>
                <a:srgbClr val="002060"/>
              </a:solidFill>
              <a:latin typeface="Arial"/>
              <a:cs typeface="Calibri" panose="020F0502020204030204" pitchFamily="34" charset="0"/>
            </a:endParaRPr>
          </a:p>
        </p:txBody>
      </p:sp>
    </p:spTree>
    <p:extLst>
      <p:ext uri="{BB962C8B-B14F-4D97-AF65-F5344CB8AC3E}">
        <p14:creationId xmlns:p14="http://schemas.microsoft.com/office/powerpoint/2010/main" val="22351833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28</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3" name="Rectangle 2"/>
          <p:cNvSpPr txBox="1">
            <a:spLocks noChangeArrowheads="1"/>
          </p:cNvSpPr>
          <p:nvPr/>
        </p:nvSpPr>
        <p:spPr bwMode="auto">
          <a:xfrm>
            <a:off x="671264" y="404664"/>
            <a:ext cx="777607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2800" b="1">
                <a:solidFill>
                  <a:schemeClr val="accent2"/>
                </a:solidFill>
                <a:latin typeface="+mj-lt"/>
                <a:ea typeface="+mj-ea"/>
                <a:cs typeface="+mj-cs"/>
              </a:defRPr>
            </a:lvl1pPr>
            <a:lvl2pPr algn="ctr" rtl="0" eaLnBrk="0" fontAlgn="base" hangingPunct="0">
              <a:spcBef>
                <a:spcPct val="0"/>
              </a:spcBef>
              <a:spcAft>
                <a:spcPct val="0"/>
              </a:spcAft>
              <a:defRPr sz="2800" b="1">
                <a:solidFill>
                  <a:schemeClr val="accent2"/>
                </a:solidFill>
                <a:latin typeface="Arial" charset="0"/>
              </a:defRPr>
            </a:lvl2pPr>
            <a:lvl3pPr algn="ctr" rtl="0" eaLnBrk="0" fontAlgn="base" hangingPunct="0">
              <a:spcBef>
                <a:spcPct val="0"/>
              </a:spcBef>
              <a:spcAft>
                <a:spcPct val="0"/>
              </a:spcAft>
              <a:defRPr sz="2800" b="1">
                <a:solidFill>
                  <a:schemeClr val="accent2"/>
                </a:solidFill>
                <a:latin typeface="Arial" charset="0"/>
              </a:defRPr>
            </a:lvl3pPr>
            <a:lvl4pPr algn="ctr" rtl="0" eaLnBrk="0" fontAlgn="base" hangingPunct="0">
              <a:spcBef>
                <a:spcPct val="0"/>
              </a:spcBef>
              <a:spcAft>
                <a:spcPct val="0"/>
              </a:spcAft>
              <a:defRPr sz="2800" b="1">
                <a:solidFill>
                  <a:schemeClr val="accent2"/>
                </a:solidFill>
                <a:latin typeface="Arial" charset="0"/>
              </a:defRPr>
            </a:lvl4pPr>
            <a:lvl5pPr algn="ctr" rtl="0" eaLnBrk="0" fontAlgn="base" hangingPunct="0">
              <a:spcBef>
                <a:spcPct val="0"/>
              </a:spcBef>
              <a:spcAft>
                <a:spcPct val="0"/>
              </a:spcAft>
              <a:defRPr sz="2800" b="1">
                <a:solidFill>
                  <a:schemeClr val="accent2"/>
                </a:solidFill>
                <a:latin typeface="Arial" charset="0"/>
              </a:defRPr>
            </a:lvl5pPr>
            <a:lvl6pPr marL="457200" algn="ctr" rtl="0" fontAlgn="base">
              <a:spcBef>
                <a:spcPct val="0"/>
              </a:spcBef>
              <a:spcAft>
                <a:spcPct val="0"/>
              </a:spcAft>
              <a:defRPr sz="2800" b="1">
                <a:solidFill>
                  <a:schemeClr val="accent2"/>
                </a:solidFill>
                <a:latin typeface="Arial" charset="0"/>
              </a:defRPr>
            </a:lvl6pPr>
            <a:lvl7pPr marL="914400" algn="ctr" rtl="0" fontAlgn="base">
              <a:spcBef>
                <a:spcPct val="0"/>
              </a:spcBef>
              <a:spcAft>
                <a:spcPct val="0"/>
              </a:spcAft>
              <a:defRPr sz="2800" b="1">
                <a:solidFill>
                  <a:schemeClr val="accent2"/>
                </a:solidFill>
                <a:latin typeface="Arial" charset="0"/>
              </a:defRPr>
            </a:lvl7pPr>
            <a:lvl8pPr marL="1371600" algn="ctr" rtl="0" fontAlgn="base">
              <a:spcBef>
                <a:spcPct val="0"/>
              </a:spcBef>
              <a:spcAft>
                <a:spcPct val="0"/>
              </a:spcAft>
              <a:defRPr sz="2800" b="1">
                <a:solidFill>
                  <a:schemeClr val="accent2"/>
                </a:solidFill>
                <a:latin typeface="Arial" charset="0"/>
              </a:defRPr>
            </a:lvl8pPr>
            <a:lvl9pPr marL="1828800" algn="ctr" rtl="0" fontAlgn="base">
              <a:spcBef>
                <a:spcPct val="0"/>
              </a:spcBef>
              <a:spcAft>
                <a:spcPct val="0"/>
              </a:spcAft>
              <a:defRPr sz="2800" b="1">
                <a:solidFill>
                  <a:schemeClr val="accent2"/>
                </a:solidFill>
                <a:latin typeface="Arial" charset="0"/>
              </a:defRPr>
            </a:lvl9pPr>
          </a:lstStyle>
          <a:p>
            <a:pPr algn="l" eaLnBrk="1" hangingPunct="1">
              <a:defRPr/>
            </a:pPr>
            <a:r>
              <a:rPr lang="it-IT" dirty="0">
                <a:solidFill>
                  <a:schemeClr val="tx1"/>
                </a:solidFill>
              </a:rPr>
              <a:t>L</a:t>
            </a:r>
            <a:r>
              <a:rPr lang="it-IT" dirty="0" smtClean="0">
                <a:solidFill>
                  <a:schemeClr val="tx1"/>
                </a:solidFill>
              </a:rPr>
              <a:t>'impugnazione del contratto a tempo determinato </a:t>
            </a:r>
          </a:p>
          <a:p>
            <a:pPr algn="l" eaLnBrk="1" hangingPunct="1">
              <a:defRPr/>
            </a:pPr>
            <a:endParaRPr lang="it-IT" altLang="it-IT" kern="0" dirty="0" smtClean="0">
              <a:solidFill>
                <a:schemeClr val="bg1"/>
              </a:solidFill>
            </a:endParaRPr>
          </a:p>
        </p:txBody>
      </p:sp>
      <p:graphicFrame>
        <p:nvGraphicFramePr>
          <p:cNvPr id="4" name="Segnaposto contenuto 1"/>
          <p:cNvGraphicFramePr>
            <a:graphicFrameLocks/>
          </p:cNvGraphicFramePr>
          <p:nvPr>
            <p:extLst>
              <p:ext uri="{D42A27DB-BD31-4B8C-83A1-F6EECF244321}">
                <p14:modId xmlns:p14="http://schemas.microsoft.com/office/powerpoint/2010/main" val="2810632361"/>
              </p:ext>
            </p:extLst>
          </p:nvPr>
        </p:nvGraphicFramePr>
        <p:xfrm>
          <a:off x="395536" y="1346938"/>
          <a:ext cx="8482210" cy="4391942"/>
        </p:xfrm>
        <a:graphic>
          <a:graphicData uri="http://schemas.openxmlformats.org/drawingml/2006/table">
            <a:tbl>
              <a:tblPr/>
              <a:tblGrid>
                <a:gridCol w="8482210">
                  <a:extLst>
                    <a:ext uri="{9D8B030D-6E8A-4147-A177-3AD203B41FA5}"/>
                  </a:extLst>
                </a:gridCol>
              </a:tblGrid>
              <a:tr h="4391942">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it-IT" sz="1400" b="0" i="0" u="none" strike="noStrike" kern="1200" cap="none" normalizeH="0" baseline="0" dirty="0" smtClean="0">
                          <a:ln>
                            <a:noFill/>
                          </a:ln>
                          <a:solidFill>
                            <a:srgbClr val="002060"/>
                          </a:solidFill>
                          <a:effectLst/>
                          <a:latin typeface="+mj-lt"/>
                          <a:ea typeface="+mn-ea"/>
                          <a:cs typeface="Arial" panose="020B0604020202020204" pitchFamily="34" charset="0"/>
                        </a:rPr>
                        <a:t>Art. 28 - «</a:t>
                      </a:r>
                      <a:r>
                        <a:rPr kumimoji="0" lang="en-US" altLang="it-IT" sz="1400" b="0" i="1" u="none" strike="noStrike" kern="1200" cap="none" normalizeH="0" baseline="0" dirty="0" err="1" smtClean="0">
                          <a:ln>
                            <a:noFill/>
                          </a:ln>
                          <a:solidFill>
                            <a:srgbClr val="002060"/>
                          </a:solidFill>
                          <a:effectLst/>
                          <a:latin typeface="+mj-lt"/>
                          <a:ea typeface="+mn-ea"/>
                          <a:cs typeface="Arial" panose="020B0604020202020204" pitchFamily="34" charset="0"/>
                        </a:rPr>
                        <a:t>Decadenza</a:t>
                      </a:r>
                      <a:r>
                        <a:rPr kumimoji="0" lang="en-US" altLang="it-IT" sz="1400" b="0" i="1" u="none" strike="noStrike" kern="1200" cap="none" normalizeH="0" baseline="0" dirty="0" smtClean="0">
                          <a:ln>
                            <a:noFill/>
                          </a:ln>
                          <a:solidFill>
                            <a:srgbClr val="002060"/>
                          </a:solidFill>
                          <a:effectLst/>
                          <a:latin typeface="+mj-lt"/>
                          <a:ea typeface="+mn-ea"/>
                          <a:cs typeface="Arial" panose="020B0604020202020204" pitchFamily="34" charset="0"/>
                        </a:rPr>
                        <a:t> e </a:t>
                      </a:r>
                      <a:r>
                        <a:rPr kumimoji="0" lang="en-US" altLang="it-IT" sz="1400" b="0" i="1" u="none" strike="noStrike" kern="1200" cap="none" normalizeH="0" baseline="0" dirty="0" err="1" smtClean="0">
                          <a:ln>
                            <a:noFill/>
                          </a:ln>
                          <a:solidFill>
                            <a:srgbClr val="002060"/>
                          </a:solidFill>
                          <a:effectLst/>
                          <a:latin typeface="+mj-lt"/>
                          <a:ea typeface="+mn-ea"/>
                          <a:cs typeface="Arial" panose="020B0604020202020204" pitchFamily="34" charset="0"/>
                        </a:rPr>
                        <a:t>tutele</a:t>
                      </a:r>
                      <a:r>
                        <a:rPr kumimoji="0" lang="en-US" altLang="it-IT" sz="1400" b="0" i="1" u="none" strike="noStrike" kern="1200" cap="none" normalizeH="0" baseline="0" dirty="0" smtClean="0">
                          <a:ln>
                            <a:noFill/>
                          </a:ln>
                          <a:solidFill>
                            <a:srgbClr val="002060"/>
                          </a:solidFill>
                          <a:effectLst/>
                          <a:latin typeface="+mj-lt"/>
                          <a:ea typeface="+mn-ea"/>
                          <a:cs typeface="Arial" panose="020B0604020202020204" pitchFamily="34" charset="0"/>
                        </a:rPr>
                        <a:t>» - </a:t>
                      </a:r>
                      <a:r>
                        <a:rPr kumimoji="0" lang="en-US" altLang="it-IT" sz="1400" b="0" i="0" u="none" strike="noStrike" kern="1200" cap="none" normalizeH="0" baseline="0" dirty="0" smtClean="0">
                          <a:ln>
                            <a:noFill/>
                          </a:ln>
                          <a:solidFill>
                            <a:srgbClr val="002060"/>
                          </a:solidFill>
                          <a:effectLst/>
                          <a:latin typeface="+mj-lt"/>
                          <a:ea typeface="+mn-ea"/>
                          <a:cs typeface="Arial" panose="020B0604020202020204" pitchFamily="34" charset="0"/>
                        </a:rPr>
                        <a:t>D. </a:t>
                      </a:r>
                      <a:r>
                        <a:rPr kumimoji="0" lang="en-US" altLang="it-IT" sz="1400" b="0" i="0" u="none" strike="noStrike" kern="1200" cap="none" normalizeH="0" baseline="0" dirty="0" err="1" smtClean="0">
                          <a:ln>
                            <a:noFill/>
                          </a:ln>
                          <a:solidFill>
                            <a:srgbClr val="002060"/>
                          </a:solidFill>
                          <a:effectLst/>
                          <a:latin typeface="+mj-lt"/>
                          <a:ea typeface="+mn-ea"/>
                          <a:cs typeface="Arial" panose="020B0604020202020204" pitchFamily="34" charset="0"/>
                        </a:rPr>
                        <a:t>Lgs</a:t>
                      </a:r>
                      <a:r>
                        <a:rPr kumimoji="0" lang="en-US" altLang="it-IT" sz="1400" b="0" i="0" u="none" strike="noStrike" kern="1200" cap="none" normalizeH="0" baseline="0" dirty="0" smtClean="0">
                          <a:ln>
                            <a:noFill/>
                          </a:ln>
                          <a:solidFill>
                            <a:srgbClr val="002060"/>
                          </a:solidFill>
                          <a:effectLst/>
                          <a:latin typeface="+mj-lt"/>
                          <a:ea typeface="+mn-ea"/>
                          <a:cs typeface="Arial" panose="020B0604020202020204" pitchFamily="34" charset="0"/>
                        </a:rPr>
                        <a:t>. 81/2015</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it-IT" sz="1400" b="1" i="0" u="none" strike="noStrike" kern="1200" cap="none" normalizeH="0" baseline="0" dirty="0" smtClean="0">
                          <a:ln>
                            <a:noFill/>
                          </a:ln>
                          <a:solidFill>
                            <a:srgbClr val="002060"/>
                          </a:solidFill>
                          <a:effectLst/>
                          <a:latin typeface="+mj-lt"/>
                          <a:ea typeface="+mn-ea"/>
                          <a:cs typeface="Arial" panose="020B0604020202020204" pitchFamily="34" charset="0"/>
                        </a:rPr>
                        <a:t>Comma 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it-IT" sz="1400" b="0" i="0" u="none" strike="noStrike" kern="1200" cap="none" normalizeH="0" baseline="0" dirty="0">
                        <a:ln>
                          <a:noFill/>
                        </a:ln>
                        <a:solidFill>
                          <a:srgbClr val="000000"/>
                        </a:solidFill>
                        <a:effectLst/>
                        <a:latin typeface="+mj-lt"/>
                        <a:ea typeface="+mn-ea"/>
                        <a:cs typeface="Arial" panose="020B0604020202020204" pitchFamily="34" charset="0"/>
                      </a:endParaRP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kumimoji="0" lang="it-IT" altLang="it-IT" sz="1400" b="0" i="0" u="none" strike="noStrike" kern="1200" cap="none" normalizeH="0" baseline="0" dirty="0">
                          <a:ln>
                            <a:noFill/>
                          </a:ln>
                          <a:solidFill>
                            <a:srgbClr val="FF0000"/>
                          </a:solidFill>
                          <a:effectLst/>
                          <a:latin typeface="+mj-lt"/>
                          <a:ea typeface="+mn-ea"/>
                          <a:cs typeface="Arial" panose="020B0604020202020204" pitchFamily="34" charset="0"/>
                        </a:rPr>
                        <a:t>L'impugnazione del contratto a tempo determinato deve avvenire, con le modalità previste dal primo comma dell'articolo 6 della legge 15 luglio 1966, n. 604, entro </a:t>
                      </a:r>
                      <a:r>
                        <a:rPr kumimoji="0" lang="it-IT" altLang="it-IT" sz="1400" b="1" i="0" u="sng" strike="noStrike" kern="1200" cap="none" normalizeH="0" baseline="0" dirty="0">
                          <a:ln>
                            <a:noFill/>
                          </a:ln>
                          <a:solidFill>
                            <a:srgbClr val="FF0000"/>
                          </a:solidFill>
                          <a:effectLst/>
                          <a:latin typeface="+mj-lt"/>
                          <a:ea typeface="+mn-ea"/>
                          <a:cs typeface="Arial" panose="020B0604020202020204" pitchFamily="34" charset="0"/>
                        </a:rPr>
                        <a:t>centottanta (180)</a:t>
                      </a:r>
                      <a:r>
                        <a:rPr kumimoji="0" lang="it-IT" altLang="it-IT" sz="1400" b="0" i="0" u="none" strike="noStrike" kern="1200" cap="none" normalizeH="0" baseline="0" dirty="0">
                          <a:ln>
                            <a:noFill/>
                          </a:ln>
                          <a:solidFill>
                            <a:srgbClr val="FF0000"/>
                          </a:solidFill>
                          <a:effectLst/>
                          <a:latin typeface="+mj-lt"/>
                          <a:ea typeface="+mn-ea"/>
                          <a:cs typeface="Arial" panose="020B0604020202020204" pitchFamily="34" charset="0"/>
                        </a:rPr>
                        <a:t> giorni dalla cessazione del singolo contratto. Trova altresì applicazione il secondo comma del suddetto articolo </a:t>
                      </a:r>
                      <a:r>
                        <a:rPr kumimoji="0" lang="it-IT" altLang="it-IT" sz="1400" b="0" i="0" u="none" strike="noStrike" kern="1200" cap="none" normalizeH="0" baseline="0" dirty="0" smtClean="0">
                          <a:ln>
                            <a:noFill/>
                          </a:ln>
                          <a:solidFill>
                            <a:srgbClr val="FF0000"/>
                          </a:solidFill>
                          <a:effectLst/>
                          <a:latin typeface="+mj-lt"/>
                          <a:ea typeface="+mn-ea"/>
                          <a:cs typeface="Arial" panose="020B0604020202020204" pitchFamily="34" charset="0"/>
                        </a:rPr>
                        <a:t>6.</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endParaRPr kumimoji="0" lang="it-IT" altLang="it-IT" sz="1400" b="0" i="0" u="none" strike="noStrike" kern="1200" cap="none" normalizeH="0" baseline="0" dirty="0" smtClean="0">
                        <a:ln>
                          <a:noFill/>
                        </a:ln>
                        <a:solidFill>
                          <a:srgbClr val="FF0000"/>
                        </a:solidFill>
                        <a:effectLst/>
                        <a:latin typeface="+mj-lt"/>
                        <a:ea typeface="+mn-ea"/>
                        <a:cs typeface="Arial" panose="020B0604020202020204" pitchFamily="34" charset="0"/>
                      </a:endParaRP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lang="it-IT" altLang="it-IT" sz="1400" dirty="0" smtClean="0">
                          <a:solidFill>
                            <a:srgbClr val="002060"/>
                          </a:solidFill>
                          <a:latin typeface="+mj-lt"/>
                          <a:cs typeface="Arial" panose="020B0604020202020204" pitchFamily="34" charset="0"/>
                        </a:rPr>
                        <a:t>Nei casi di trasformazione del contratto a tempo determinato in contratto a tempo indeterminato, il giudice condanna il datore di lavoro al risarcimento del danno a favore del lavoratore stabilendo un’indennità onnicomprensiva nella misura compresa tra un minimo di 2,5 e un massimo di 12 mensilità dell'ultima retribuzione di riferimento per il calcolo del trattamento di fine rapporto, avuto riguardo ai criteri indicati nell'articolo 8 della legge n. 604 del 1966. La predetta indennità ristora per intero il pregiudizio subito dal lavoratore, comprese le conseguenze retributive e contributive relative al periodo compreso tra la scadenza del termine e la pronuncia con la quale il giudice ha ordinato la ricostituzione del rapporto di lavoro.</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endParaRPr lang="it-IT" altLang="it-IT" sz="1400" dirty="0" smtClean="0">
                        <a:solidFill>
                          <a:srgbClr val="002060"/>
                        </a:solidFill>
                        <a:latin typeface="+mj-lt"/>
                        <a:cs typeface="Arial" panose="020B0604020202020204" pitchFamily="34" charset="0"/>
                      </a:endParaRP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r>
                        <a:rPr lang="it-IT" altLang="it-IT" sz="1400" dirty="0" smtClean="0">
                          <a:solidFill>
                            <a:srgbClr val="002060"/>
                          </a:solidFill>
                          <a:latin typeface="+mj-lt"/>
                          <a:cs typeface="Arial" panose="020B0604020202020204" pitchFamily="34" charset="0"/>
                        </a:rPr>
                        <a:t>In presenza di contratti collettivi che prevedano l'assunzione, anche a tempo indeterminato, di lavoratori già occupati con contratto a termine nell'ambito di specifiche graduatorie, il limite massimo dell’indennità fissata dal comma 2 è ridotto alla metà.</a:t>
                      </a:r>
                    </a:p>
                    <a:p>
                      <a:pPr marL="457200" marR="0" lvl="0" indent="-457200" algn="just" defTabSz="914400" rtl="0" eaLnBrk="1" fontAlgn="base" latinLnBrk="0" hangingPunct="1">
                        <a:lnSpc>
                          <a:spcPct val="100000"/>
                        </a:lnSpc>
                        <a:spcBef>
                          <a:spcPct val="0"/>
                        </a:spcBef>
                        <a:spcAft>
                          <a:spcPct val="0"/>
                        </a:spcAft>
                        <a:buClrTx/>
                        <a:buSzTx/>
                        <a:buFontTx/>
                        <a:buAutoNum type="arabicPeriod"/>
                        <a:tabLst/>
                      </a:pPr>
                      <a:endParaRPr kumimoji="0" lang="it-IT" altLang="it-IT" sz="1500" b="0" i="0" u="none" strike="noStrike" kern="1200" cap="none" normalizeH="0" baseline="0" dirty="0">
                        <a:ln>
                          <a:noFill/>
                        </a:ln>
                        <a:solidFill>
                          <a:srgbClr val="FF0000"/>
                        </a:solidFill>
                        <a:effectLst/>
                        <a:latin typeface="+mn-lt"/>
                        <a:ea typeface="+mn-ea"/>
                        <a:cs typeface="Arial" panose="020B0604020202020204" pitchFamily="34" charset="0"/>
                      </a:endParaRPr>
                    </a:p>
                  </a:txBody>
                  <a:tcPr marL="91452" marR="91452" marT="45704" marB="45704"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extLst>
              </a:tr>
            </a:tbl>
          </a:graphicData>
        </a:graphic>
      </p:graphicFrame>
    </p:spTree>
    <p:extLst>
      <p:ext uri="{BB962C8B-B14F-4D97-AF65-F5344CB8AC3E}">
        <p14:creationId xmlns:p14="http://schemas.microsoft.com/office/powerpoint/2010/main" val="3305729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29</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395536" y="1696740"/>
            <a:ext cx="8136904" cy="2031325"/>
          </a:xfrm>
          <a:prstGeom prst="rect">
            <a:avLst/>
          </a:prstGeom>
          <a:noFill/>
        </p:spPr>
        <p:txBody>
          <a:bodyPr wrap="square" rtlCol="0">
            <a:spAutoFit/>
          </a:bodyPr>
          <a:lstStyle/>
          <a:p>
            <a:pPr marL="342900" indent="-342900">
              <a:buAutoNum type="arabicPeriod"/>
            </a:pPr>
            <a:endParaRPr lang="it-IT" sz="1800" dirty="0" smtClean="0">
              <a:solidFill>
                <a:srgbClr val="002060"/>
              </a:solidFill>
              <a:latin typeface="Arial" pitchFamily="34" charset="0"/>
              <a:cs typeface="Arial" pitchFamily="34" charset="0"/>
            </a:endParaRPr>
          </a:p>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algn="just"/>
            <a:r>
              <a:rPr lang="it-IT" dirty="0" smtClean="0">
                <a:solidFill>
                  <a:srgbClr val="002060"/>
                </a:solidFill>
                <a:latin typeface="Arial" pitchFamily="34" charset="0"/>
                <a:cs typeface="Arial" pitchFamily="34" charset="0"/>
              </a:rPr>
              <a:t>I</a:t>
            </a:r>
            <a:r>
              <a:rPr lang="it-IT" sz="1800" dirty="0" smtClean="0">
                <a:solidFill>
                  <a:srgbClr val="002060"/>
                </a:solidFill>
                <a:latin typeface="Arial" pitchFamily="34" charset="0"/>
                <a:cs typeface="Arial" pitchFamily="34" charset="0"/>
              </a:rPr>
              <a:t>l lavoratore che, nell'esecuzione di uno o più contratti a tempo determinato presso la stessa azienda, ha prestato attività lavorativa per un periodo superiore a sei mesi ha diritto di precedenza nelle assunzioni a tempo indeterminato effettuate dal datore di lavoro entro i successivi dodici mesi con riferimento alle mansioni già espletate in esecuzione dei rapporti a termine</a:t>
            </a:r>
            <a:r>
              <a:rPr lang="it-IT" dirty="0" smtClean="0">
                <a:solidFill>
                  <a:srgbClr val="002060"/>
                </a:solidFill>
                <a:latin typeface="Arial" pitchFamily="34" charset="0"/>
                <a:cs typeface="Arial" pitchFamily="34" charset="0"/>
              </a:rPr>
              <a:t>. </a:t>
            </a:r>
            <a:endParaRPr lang="it-IT" sz="1800" b="1" dirty="0" smtClean="0">
              <a:solidFill>
                <a:srgbClr val="002060"/>
              </a:solidFill>
              <a:latin typeface="Arial" pitchFamily="34" charset="0"/>
              <a:cs typeface="Arial" pitchFamily="34" charset="0"/>
            </a:endParaRPr>
          </a:p>
        </p:txBody>
      </p:sp>
      <p:sp>
        <p:nvSpPr>
          <p:cNvPr id="12" name="Freccia in giù 11"/>
          <p:cNvSpPr/>
          <p:nvPr/>
        </p:nvSpPr>
        <p:spPr bwMode="auto">
          <a:xfrm>
            <a:off x="4231384" y="4077072"/>
            <a:ext cx="484632" cy="792088"/>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3" name="CasellaDiTesto 12"/>
          <p:cNvSpPr txBox="1"/>
          <p:nvPr/>
        </p:nvSpPr>
        <p:spPr>
          <a:xfrm>
            <a:off x="899592" y="5157192"/>
            <a:ext cx="7344817" cy="707886"/>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I contratti collettivi possono derogare  al diritto di precedenza</a:t>
            </a:r>
            <a:endParaRPr lang="it-IT" sz="2000" b="1"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539552" y="836712"/>
            <a:ext cx="8136904" cy="1631216"/>
          </a:xfrm>
          <a:prstGeom prst="rect">
            <a:avLst/>
          </a:prstGeom>
          <a:noFill/>
        </p:spPr>
        <p:txBody>
          <a:bodyPr wrap="square">
            <a:spAutoFit/>
          </a:bodyPr>
          <a:lstStyle/>
          <a:p>
            <a:pPr algn="ctr">
              <a:defRPr/>
            </a:pPr>
            <a:r>
              <a:rPr lang="it-IT" sz="2000" b="1" cap="all" dirty="0" smtClean="0">
                <a:solidFill>
                  <a:srgbClr val="002060"/>
                </a:solidFill>
              </a:rPr>
              <a:t>Il decreto legislativo n. 81/2015: disciplina organica dei contratti di lavoro e revisione della normativa in tema di mansioni, a norma dell'articolo 1, comma 7, della legge 10 dicembre 2014, n. 183</a:t>
            </a:r>
          </a:p>
          <a:p>
            <a:pPr algn="ctr">
              <a:defRPr/>
            </a:pPr>
            <a:r>
              <a:rPr lang="it-IT" sz="2000" b="1" cap="all" dirty="0" smtClean="0">
                <a:solidFill>
                  <a:srgbClr val="002060"/>
                </a:solidFill>
              </a:rPr>
              <a:t> </a:t>
            </a:r>
            <a:endParaRPr lang="it-IT" sz="2000" b="1" cap="all" dirty="0">
              <a:solidFill>
                <a:srgbClr val="002060"/>
              </a:solidFill>
            </a:endParaRPr>
          </a:p>
        </p:txBody>
      </p:sp>
      <p:sp>
        <p:nvSpPr>
          <p:cNvPr id="7" name="Segnaposto numero diapositiva 3"/>
          <p:cNvSpPr txBox="1">
            <a:spLocks/>
          </p:cNvSpPr>
          <p:nvPr/>
        </p:nvSpPr>
        <p:spPr>
          <a:xfrm>
            <a:off x="2484438" y="6524625"/>
            <a:ext cx="4679950" cy="431800"/>
          </a:xfrm>
          <a:prstGeom prst="rect">
            <a:avLst/>
          </a:prstGeom>
        </p:spPr>
        <p:txBody>
          <a:bodyPr/>
          <a:lstStyle/>
          <a:p>
            <a:pPr algn="ctr">
              <a:defRPr/>
            </a:pPr>
            <a:fld id="{67A6A727-743E-4865-9CDD-9428DB53E45D}" type="slidenum">
              <a:rPr lang="it-IT" sz="1200">
                <a:solidFill>
                  <a:schemeClr val="bg1">
                    <a:lumMod val="65000"/>
                  </a:schemeClr>
                </a:solidFill>
              </a:rPr>
              <a:pPr algn="ctr">
                <a:defRPr/>
              </a:pPr>
              <a:t>3</a:t>
            </a:fld>
            <a:endParaRPr lang="it-IT" sz="1200" dirty="0">
              <a:solidFill>
                <a:schemeClr val="bg1">
                  <a:lumMod val="65000"/>
                </a:schemeClr>
              </a:solidFill>
            </a:endParaRPr>
          </a:p>
        </p:txBody>
      </p:sp>
      <p:sp>
        <p:nvSpPr>
          <p:cNvPr id="10" name="CasellaDiTesto 9"/>
          <p:cNvSpPr txBox="1"/>
          <p:nvPr/>
        </p:nvSpPr>
        <p:spPr>
          <a:xfrm>
            <a:off x="971600" y="2780928"/>
            <a:ext cx="6768752" cy="3693319"/>
          </a:xfrm>
          <a:prstGeom prst="rect">
            <a:avLst/>
          </a:prstGeom>
          <a:noFill/>
        </p:spPr>
        <p:txBody>
          <a:bodyPr wrap="square" rtlCol="0">
            <a:spAutoFit/>
          </a:bodyPr>
          <a:lstStyle/>
          <a:p>
            <a:r>
              <a:rPr lang="it-IT" dirty="0" smtClean="0">
                <a:solidFill>
                  <a:schemeClr val="tx2">
                    <a:lumMod val="50000"/>
                  </a:schemeClr>
                </a:solidFill>
              </a:rPr>
              <a:t> </a:t>
            </a:r>
            <a:r>
              <a:rPr lang="it-IT" dirty="0" smtClean="0">
                <a:solidFill>
                  <a:schemeClr val="tx2">
                    <a:lumMod val="50000"/>
                  </a:schemeClr>
                </a:solidFill>
                <a:latin typeface="Arial" pitchFamily="34" charset="0"/>
                <a:cs typeface="Arial" pitchFamily="34" charset="0"/>
              </a:rPr>
              <a:t>Cosa modifica e “riscrive” il decreto legislativo n. 81/2015?</a:t>
            </a:r>
          </a:p>
          <a:p>
            <a:endParaRPr lang="it-IT" dirty="0" smtClean="0">
              <a:solidFill>
                <a:schemeClr val="tx2">
                  <a:lumMod val="50000"/>
                </a:schemeClr>
              </a:solidFill>
              <a:latin typeface="Arial" pitchFamily="34" charset="0"/>
              <a:cs typeface="Arial" pitchFamily="34" charset="0"/>
            </a:endParaRPr>
          </a:p>
          <a:p>
            <a:pPr>
              <a:buFontTx/>
              <a:buChar char="-"/>
            </a:pPr>
            <a:r>
              <a:rPr lang="it-IT" dirty="0" smtClean="0">
                <a:solidFill>
                  <a:schemeClr val="tx2">
                    <a:lumMod val="50000"/>
                  </a:schemeClr>
                </a:solidFill>
                <a:latin typeface="Arial" pitchFamily="34" charset="0"/>
                <a:cs typeface="Arial" pitchFamily="34" charset="0"/>
              </a:rPr>
              <a:t>Collaborazioni organizzate dal committente (già trattate precedentemente)</a:t>
            </a:r>
          </a:p>
          <a:p>
            <a:pPr>
              <a:buFontTx/>
              <a:buChar char="-"/>
            </a:pPr>
            <a:r>
              <a:rPr lang="it-IT" dirty="0" smtClean="0">
                <a:solidFill>
                  <a:schemeClr val="tx2">
                    <a:lumMod val="50000"/>
                  </a:schemeClr>
                </a:solidFill>
                <a:latin typeface="Arial" pitchFamily="34" charset="0"/>
                <a:cs typeface="Arial" pitchFamily="34" charset="0"/>
              </a:rPr>
              <a:t>Disciplina delle mansioni (già trattata precedentemente)</a:t>
            </a:r>
          </a:p>
          <a:p>
            <a:pPr>
              <a:buFontTx/>
              <a:buChar char="-"/>
            </a:pPr>
            <a:r>
              <a:rPr lang="it-IT" dirty="0" smtClean="0">
                <a:solidFill>
                  <a:schemeClr val="tx2">
                    <a:lumMod val="50000"/>
                  </a:schemeClr>
                </a:solidFill>
                <a:latin typeface="Arial" pitchFamily="34" charset="0"/>
                <a:cs typeface="Arial" pitchFamily="34" charset="0"/>
              </a:rPr>
              <a:t>Contratto a tempo parziale</a:t>
            </a:r>
          </a:p>
          <a:p>
            <a:pPr>
              <a:buFontTx/>
              <a:buChar char="-"/>
            </a:pPr>
            <a:r>
              <a:rPr lang="it-IT" dirty="0" smtClean="0">
                <a:solidFill>
                  <a:schemeClr val="tx2">
                    <a:lumMod val="50000"/>
                  </a:schemeClr>
                </a:solidFill>
                <a:latin typeface="Arial" pitchFamily="34" charset="0"/>
                <a:cs typeface="Arial" pitchFamily="34" charset="0"/>
              </a:rPr>
              <a:t>Lavoro intermittente</a:t>
            </a:r>
          </a:p>
          <a:p>
            <a:pPr>
              <a:buFontTx/>
              <a:buChar char="-"/>
            </a:pPr>
            <a:r>
              <a:rPr lang="it-IT" dirty="0" smtClean="0">
                <a:solidFill>
                  <a:schemeClr val="tx2">
                    <a:lumMod val="50000"/>
                  </a:schemeClr>
                </a:solidFill>
                <a:latin typeface="Arial" pitchFamily="34" charset="0"/>
                <a:cs typeface="Arial" pitchFamily="34" charset="0"/>
              </a:rPr>
              <a:t>Lavoro a tempo determinato</a:t>
            </a:r>
          </a:p>
          <a:p>
            <a:pPr>
              <a:buFontTx/>
              <a:buChar char="-"/>
            </a:pPr>
            <a:r>
              <a:rPr lang="it-IT" dirty="0" smtClean="0">
                <a:solidFill>
                  <a:schemeClr val="tx2">
                    <a:lumMod val="50000"/>
                  </a:schemeClr>
                </a:solidFill>
                <a:latin typeface="Arial" pitchFamily="34" charset="0"/>
                <a:cs typeface="Arial" pitchFamily="34" charset="0"/>
              </a:rPr>
              <a:t>Somministrazione di lavoro</a:t>
            </a:r>
          </a:p>
          <a:p>
            <a:pPr>
              <a:buFontTx/>
              <a:buChar char="-"/>
            </a:pPr>
            <a:r>
              <a:rPr lang="it-IT" dirty="0" smtClean="0">
                <a:solidFill>
                  <a:schemeClr val="tx2">
                    <a:lumMod val="50000"/>
                  </a:schemeClr>
                </a:solidFill>
                <a:latin typeface="Arial" pitchFamily="34" charset="0"/>
                <a:cs typeface="Arial" pitchFamily="34" charset="0"/>
              </a:rPr>
              <a:t>Apprendistato</a:t>
            </a:r>
          </a:p>
          <a:p>
            <a:pPr>
              <a:buFontTx/>
              <a:buChar char="-"/>
            </a:pPr>
            <a:r>
              <a:rPr lang="it-IT" dirty="0" smtClean="0">
                <a:solidFill>
                  <a:srgbClr val="002060"/>
                </a:solidFill>
                <a:latin typeface="Arial" pitchFamily="34" charset="0"/>
                <a:cs typeface="Arial" pitchFamily="34" charset="0"/>
              </a:rPr>
              <a:t> Lavoro accessorio</a:t>
            </a:r>
          </a:p>
          <a:p>
            <a:pPr>
              <a:buFontTx/>
              <a:buChar char="-"/>
            </a:pPr>
            <a:endParaRPr lang="it-IT" dirty="0" smtClean="0"/>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30</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1477328"/>
          </a:xfrm>
          <a:prstGeom prst="rect">
            <a:avLst/>
          </a:prstGeom>
          <a:noFill/>
        </p:spPr>
        <p:txBody>
          <a:bodyPr wrap="square" rtlCol="0">
            <a:spAutoFit/>
          </a:bodyPr>
          <a:lstStyle/>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algn="just"/>
            <a:r>
              <a:rPr lang="it-IT" dirty="0" smtClean="0">
                <a:solidFill>
                  <a:srgbClr val="002060"/>
                </a:solidFill>
                <a:latin typeface="Arial" pitchFamily="34" charset="0"/>
                <a:cs typeface="Arial" pitchFamily="34" charset="0"/>
              </a:rPr>
              <a:t>Per le lavoratrici, il congedo di maternità usufruito nell'esecuzione di un contratto a tempo determinato presso lo stesso datore di lavoro, </a:t>
            </a:r>
            <a:r>
              <a:rPr lang="it-IT" b="1" dirty="0" smtClean="0">
                <a:solidFill>
                  <a:srgbClr val="002060"/>
                </a:solidFill>
                <a:latin typeface="Arial" pitchFamily="34" charset="0"/>
                <a:cs typeface="Arial" pitchFamily="34" charset="0"/>
              </a:rPr>
              <a:t>concorre a determinare il periodo di attività lavorativa utile a conseguire il diritto di precedenza</a:t>
            </a:r>
            <a:r>
              <a:rPr lang="it-IT" dirty="0" smtClean="0">
                <a:solidFill>
                  <a:srgbClr val="002060"/>
                </a:solidFill>
                <a:latin typeface="Arial" pitchFamily="34" charset="0"/>
                <a:cs typeface="Arial" pitchFamily="34" charset="0"/>
              </a:rPr>
              <a:t>. </a:t>
            </a:r>
            <a:endParaRPr lang="it-IT" sz="1800" b="1" dirty="0" smtClean="0">
              <a:solidFill>
                <a:srgbClr val="002060"/>
              </a:solidFill>
              <a:latin typeface="Arial" pitchFamily="34" charset="0"/>
              <a:cs typeface="Arial" pitchFamily="34" charset="0"/>
            </a:endParaRPr>
          </a:p>
        </p:txBody>
      </p:sp>
      <p:sp>
        <p:nvSpPr>
          <p:cNvPr id="12" name="Freccia in giù 11"/>
          <p:cNvSpPr/>
          <p:nvPr/>
        </p:nvSpPr>
        <p:spPr bwMode="auto">
          <a:xfrm>
            <a:off x="4067944" y="2780928"/>
            <a:ext cx="484632" cy="792088"/>
          </a:xfrm>
          <a:prstGeom prst="downArrow">
            <a:avLst/>
          </a:prstGeom>
          <a:solidFill>
            <a:schemeClr val="tx2">
              <a:lumMod val="60000"/>
              <a:lumOff val="40000"/>
            </a:schemeClr>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11" name="Rettangolo 10"/>
          <p:cNvSpPr/>
          <p:nvPr/>
        </p:nvSpPr>
        <p:spPr>
          <a:xfrm>
            <a:off x="683568" y="4005064"/>
            <a:ext cx="7704856" cy="1200329"/>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Alle medesime lavoratrici è altresì riconosciuto il diritto di precedenza nelle assunzioni a tempo determinato effettuate dal datore di lavoro entro i successivi dodici mesi, con riferimento alle mansioni già espletate in esecuzione dei precedenti rapporti a termine.</a:t>
            </a:r>
            <a:endParaRPr lang="it-IT"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DIRITTO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PRECEDENZA</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31</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8" name="CasellaDiTesto 7"/>
          <p:cNvSpPr txBox="1"/>
          <p:nvPr/>
        </p:nvSpPr>
        <p:spPr>
          <a:xfrm>
            <a:off x="467544" y="1412776"/>
            <a:ext cx="8136904" cy="3416320"/>
          </a:xfrm>
          <a:prstGeom prst="rect">
            <a:avLst/>
          </a:prstGeom>
          <a:noFill/>
        </p:spPr>
        <p:txBody>
          <a:bodyPr wrap="square" rtlCol="0">
            <a:spAutoFit/>
          </a:bodyPr>
          <a:lstStyle/>
          <a:p>
            <a:pPr marL="342900" indent="-342900"/>
            <a:r>
              <a:rPr lang="it-IT" sz="1800" b="1" dirty="0" smtClean="0">
                <a:solidFill>
                  <a:srgbClr val="002060"/>
                </a:solidFill>
                <a:latin typeface="Arial" pitchFamily="34" charset="0"/>
                <a:cs typeface="Arial" pitchFamily="34" charset="0"/>
              </a:rPr>
              <a:t>ART. 24, </a:t>
            </a:r>
            <a:r>
              <a:rPr lang="it-IT" sz="1800" b="1" dirty="0" err="1" smtClean="0">
                <a:solidFill>
                  <a:srgbClr val="002060"/>
                </a:solidFill>
                <a:latin typeface="Arial" pitchFamily="34" charset="0"/>
                <a:cs typeface="Arial" pitchFamily="34" charset="0"/>
              </a:rPr>
              <a:t>D.LGS.</a:t>
            </a:r>
            <a:r>
              <a:rPr lang="it-IT" sz="1800" b="1" dirty="0" smtClean="0">
                <a:solidFill>
                  <a:srgbClr val="002060"/>
                </a:solidFill>
                <a:latin typeface="Arial" pitchFamily="34" charset="0"/>
                <a:cs typeface="Arial" pitchFamily="34" charset="0"/>
              </a:rPr>
              <a:t> N. 81/2015</a:t>
            </a:r>
          </a:p>
          <a:p>
            <a:pPr marL="342900" indent="-342900"/>
            <a:endParaRPr lang="it-IT" sz="1800" b="1"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Il diritto di precedenza deve essere espressamente richiamato nell'atto scritto e può essere esercitato a condizione che il lavoratore manifesti per iscritto la propria volontà in tal senso al datore di lavoro entro </a:t>
            </a:r>
            <a:r>
              <a:rPr lang="it-IT" b="1" dirty="0" smtClean="0">
                <a:solidFill>
                  <a:srgbClr val="002060"/>
                </a:solidFill>
                <a:latin typeface="Arial" pitchFamily="34" charset="0"/>
                <a:cs typeface="Arial" pitchFamily="34" charset="0"/>
              </a:rPr>
              <a:t>sei mesi </a:t>
            </a:r>
            <a:r>
              <a:rPr lang="it-IT" dirty="0" smtClean="0">
                <a:solidFill>
                  <a:srgbClr val="002060"/>
                </a:solidFill>
                <a:latin typeface="Arial" pitchFamily="34" charset="0"/>
                <a:cs typeface="Arial" pitchFamily="34" charset="0"/>
              </a:rPr>
              <a:t>dalla data di cessazione del rapporto di lavoro nei casi di assunzioni a tempo indeterminato  e nel caso delle lavoratrici in congedo maternità ed entro </a:t>
            </a:r>
            <a:r>
              <a:rPr lang="it-IT" b="1" dirty="0" smtClean="0">
                <a:solidFill>
                  <a:srgbClr val="002060"/>
                </a:solidFill>
                <a:latin typeface="Arial" pitchFamily="34" charset="0"/>
                <a:cs typeface="Arial" pitchFamily="34" charset="0"/>
              </a:rPr>
              <a:t>tre mesi</a:t>
            </a:r>
            <a:r>
              <a:rPr lang="it-IT" dirty="0" smtClean="0">
                <a:solidFill>
                  <a:srgbClr val="002060"/>
                </a:solidFill>
                <a:latin typeface="Arial" pitchFamily="34" charset="0"/>
                <a:cs typeface="Arial" pitchFamily="34" charset="0"/>
              </a:rPr>
              <a:t> nel caso dei lavoratori stagionali.</a:t>
            </a:r>
          </a:p>
          <a:p>
            <a:pPr algn="just"/>
            <a:endParaRPr lang="it-IT" dirty="0" smtClean="0">
              <a:solidFill>
                <a:srgbClr val="002060"/>
              </a:solidFill>
              <a:latin typeface="Arial" pitchFamily="34" charset="0"/>
              <a:cs typeface="Arial" pitchFamily="34" charset="0"/>
            </a:endParaRPr>
          </a:p>
          <a:p>
            <a:pPr algn="just"/>
            <a:endParaRPr lang="it-IT"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Il diritto di precedenza si estingue una volta trascorso un anno dalla data di cessazione del rapporto</a:t>
            </a:r>
            <a:endParaRPr lang="it-IT" sz="1800" b="1"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txBox="1">
            <a:spLocks/>
          </p:cNvSpPr>
          <p:nvPr/>
        </p:nvSpPr>
        <p:spPr bwMode="auto">
          <a:xfrm>
            <a:off x="685800" y="2708920"/>
            <a:ext cx="7772400"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85000"/>
              </a:lnSpc>
              <a:spcBef>
                <a:spcPct val="0"/>
              </a:spcBef>
              <a:spcAft>
                <a:spcPct val="0"/>
              </a:spcAft>
              <a:buClrTx/>
              <a:buSzTx/>
              <a:buFontTx/>
              <a:buNone/>
              <a:tabLst/>
              <a:defRPr/>
            </a:pPr>
            <a: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t>Il lavoro a tempo parziale</a:t>
            </a:r>
            <a:b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br>
            <a: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t/>
            </a:r>
            <a:br>
              <a:rPr kumimoji="0" lang="it-IT" sz="4000" b="1" i="0" u="none" strike="noStrike" kern="0" cap="small" spc="0" normalizeH="0" baseline="0" noProof="0" dirty="0" smtClean="0">
                <a:ln>
                  <a:noFill/>
                </a:ln>
                <a:solidFill>
                  <a:srgbClr val="001978"/>
                </a:solidFill>
                <a:effectLst/>
                <a:uLnTx/>
                <a:uFillTx/>
                <a:latin typeface="Arial" pitchFamily="34" charset="0"/>
                <a:ea typeface="+mj-ea"/>
                <a:cs typeface="Arial" pitchFamily="34" charset="0"/>
              </a:rPr>
            </a:br>
            <a:endParaRPr kumimoji="0" lang="it-IT" sz="4000" b="1" i="0" u="none" strike="noStrike" kern="0" cap="none" spc="0" normalizeH="0" baseline="0" noProof="0" dirty="0">
              <a:ln>
                <a:noFill/>
              </a:ln>
              <a:solidFill>
                <a:srgbClr val="001978"/>
              </a:solidFill>
              <a:effectLst/>
              <a:uLnTx/>
              <a:uFillTx/>
              <a:latin typeface="Arial" pitchFamily="34" charset="0"/>
              <a:ea typeface="+mj-ea"/>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32</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8279960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egnaposto numero diapositiva 3"/>
          <p:cNvSpPr txBox="1">
            <a:spLocks/>
          </p:cNvSpPr>
          <p:nvPr/>
        </p:nvSpPr>
        <p:spPr bwMode="white">
          <a:xfrm>
            <a:off x="4745481" y="6577027"/>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33</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4" name="CasellaDiTesto 13"/>
          <p:cNvSpPr txBox="1"/>
          <p:nvPr/>
        </p:nvSpPr>
        <p:spPr>
          <a:xfrm>
            <a:off x="1115616" y="476672"/>
            <a:ext cx="6912768" cy="1015663"/>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LAVORO A TEMPO PARZIALE</a:t>
            </a:r>
          </a:p>
          <a:p>
            <a:pPr algn="ctr"/>
            <a:r>
              <a:rPr lang="it-IT" sz="2000" b="1" dirty="0" smtClean="0">
                <a:solidFill>
                  <a:srgbClr val="002060"/>
                </a:solidFill>
                <a:latin typeface="Arial" pitchFamily="34" charset="0"/>
                <a:cs typeface="Arial" pitchFamily="34" charset="0"/>
              </a:rPr>
              <a:t>Riscritto dal d. </a:t>
            </a:r>
            <a:r>
              <a:rPr lang="it-IT" sz="2000" b="1" dirty="0" err="1" smtClean="0">
                <a:solidFill>
                  <a:srgbClr val="002060"/>
                </a:solidFill>
                <a:latin typeface="Arial" pitchFamily="34" charset="0"/>
                <a:cs typeface="Arial" pitchFamily="34" charset="0"/>
              </a:rPr>
              <a:t>lgs</a:t>
            </a:r>
            <a:r>
              <a:rPr lang="it-IT" sz="2000" b="1" dirty="0" smtClean="0">
                <a:solidFill>
                  <a:srgbClr val="002060"/>
                </a:solidFill>
                <a:latin typeface="Arial" pitchFamily="34" charset="0"/>
                <a:cs typeface="Arial" pitchFamily="34" charset="0"/>
              </a:rPr>
              <a:t>. n. 81/2015  </a:t>
            </a:r>
          </a:p>
          <a:p>
            <a:pPr algn="ctr"/>
            <a:r>
              <a:rPr lang="it-IT" sz="2000" b="1" dirty="0" smtClean="0">
                <a:solidFill>
                  <a:srgbClr val="002060"/>
                </a:solidFill>
                <a:latin typeface="Arial" pitchFamily="34" charset="0"/>
                <a:cs typeface="Arial" pitchFamily="34" charset="0"/>
              </a:rPr>
              <a:t> </a:t>
            </a:r>
            <a:endParaRPr lang="it-IT" sz="2000" b="1" dirty="0">
              <a:solidFill>
                <a:srgbClr val="002060"/>
              </a:solidFill>
              <a:latin typeface="Arial" pitchFamily="34" charset="0"/>
              <a:cs typeface="Arial" pitchFamily="34" charset="0"/>
            </a:endParaRPr>
          </a:p>
        </p:txBody>
      </p:sp>
      <p:sp>
        <p:nvSpPr>
          <p:cNvPr id="2" name="Rettangolo 1"/>
          <p:cNvSpPr/>
          <p:nvPr/>
        </p:nvSpPr>
        <p:spPr>
          <a:xfrm>
            <a:off x="827584" y="1988840"/>
            <a:ext cx="7704856" cy="646331"/>
          </a:xfrm>
          <a:prstGeom prst="rect">
            <a:avLst/>
          </a:prstGeom>
        </p:spPr>
        <p:txBody>
          <a:bodyPr wrap="square">
            <a:spAutoFit/>
          </a:bodyPr>
          <a:lstStyle/>
          <a:p>
            <a:pPr algn="just">
              <a:buFont typeface="Wingdings" pitchFamily="2" charset="2"/>
              <a:buChar char="ü"/>
            </a:pPr>
            <a:r>
              <a:rPr lang="it-IT" dirty="0" smtClean="0">
                <a:solidFill>
                  <a:schemeClr val="tx2">
                    <a:lumMod val="50000"/>
                  </a:schemeClr>
                </a:solidFill>
                <a:latin typeface="Arial" pitchFamily="34" charset="0"/>
                <a:cs typeface="Arial" pitchFamily="34" charset="0"/>
              </a:rPr>
              <a:t> Viene </a:t>
            </a:r>
            <a:r>
              <a:rPr lang="it-IT" dirty="0">
                <a:solidFill>
                  <a:schemeClr val="tx2">
                    <a:lumMod val="50000"/>
                  </a:schemeClr>
                </a:solidFill>
                <a:latin typeface="Arial" pitchFamily="34" charset="0"/>
                <a:cs typeface="Arial" pitchFamily="34" charset="0"/>
              </a:rPr>
              <a:t>abrogato l’accordo-quadro sul lavoro a tempo parziale (DLgs n. 61/2000)</a:t>
            </a:r>
          </a:p>
        </p:txBody>
      </p:sp>
      <p:sp>
        <p:nvSpPr>
          <p:cNvPr id="3" name="Rettangolo 2"/>
          <p:cNvSpPr/>
          <p:nvPr/>
        </p:nvSpPr>
        <p:spPr>
          <a:xfrm>
            <a:off x="899592" y="3068960"/>
            <a:ext cx="7272808" cy="570156"/>
          </a:xfrm>
          <a:prstGeom prst="rect">
            <a:avLst/>
          </a:prstGeom>
        </p:spPr>
        <p:txBody>
          <a:bodyPr wrap="square">
            <a:spAutoFit/>
          </a:bodyPr>
          <a:lstStyle/>
          <a:p>
            <a:pPr lvl="0" algn="just" eaLnBrk="0" hangingPunct="0">
              <a:lnSpc>
                <a:spcPct val="85000"/>
              </a:lnSpc>
              <a:buFont typeface="Wingdings" pitchFamily="2" charset="2"/>
              <a:buChar char="ü"/>
              <a:defRPr/>
            </a:pPr>
            <a:r>
              <a:rPr lang="it-IT" kern="0" dirty="0" smtClean="0">
                <a:solidFill>
                  <a:srgbClr val="10253F"/>
                </a:solidFill>
                <a:latin typeface="Arial" pitchFamily="34" charset="0"/>
                <a:cs typeface="Arial" pitchFamily="34" charset="0"/>
              </a:rPr>
              <a:t> Il decreto n. 81/2015 si </a:t>
            </a:r>
            <a:r>
              <a:rPr lang="it-IT" kern="0" dirty="0">
                <a:solidFill>
                  <a:srgbClr val="10253F"/>
                </a:solidFill>
                <a:latin typeface="Arial" pitchFamily="34" charset="0"/>
                <a:cs typeface="Arial" pitchFamily="34" charset="0"/>
              </a:rPr>
              <a:t>pone l’obiettivo di riorganizzare la disciplina del part-time in un testo organico </a:t>
            </a:r>
            <a:r>
              <a:rPr lang="it-IT" b="1" i="1" kern="0" dirty="0">
                <a:solidFill>
                  <a:srgbClr val="10253F"/>
                </a:solidFill>
                <a:latin typeface="Arial" pitchFamily="34" charset="0"/>
                <a:cs typeface="Arial" pitchFamily="34" charset="0"/>
              </a:rPr>
              <a:t>che non ne muta la sostanza</a:t>
            </a:r>
          </a:p>
        </p:txBody>
      </p:sp>
    </p:spTree>
    <p:extLst>
      <p:ext uri="{BB962C8B-B14F-4D97-AF65-F5344CB8AC3E}">
        <p14:creationId xmlns:p14="http://schemas.microsoft.com/office/powerpoint/2010/main" val="22516266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404664"/>
            <a:ext cx="8280920" cy="461665"/>
          </a:xfrm>
          <a:prstGeom prst="rect">
            <a:avLst/>
          </a:prstGeom>
          <a:noFill/>
        </p:spPr>
        <p:txBody>
          <a:bodyPr wrap="square" rtlCol="0">
            <a:spAutoFit/>
          </a:bodyPr>
          <a:lstStyle/>
          <a:p>
            <a:pPr algn="ctr"/>
            <a:r>
              <a:rPr lang="it-IT" b="1" cap="all" dirty="0" smtClean="0">
                <a:solidFill>
                  <a:srgbClr val="002060"/>
                </a:solidFill>
                <a:latin typeface="Arial" pitchFamily="34" charset="0"/>
                <a:cs typeface="Arial" pitchFamily="34" charset="0"/>
              </a:rPr>
              <a:t>È rimasta immutata:</a:t>
            </a:r>
            <a:endParaRPr lang="it-IT" b="1" cap="all" dirty="0">
              <a:solidFill>
                <a:srgbClr val="002060"/>
              </a:solidFill>
              <a:latin typeface="Arial" pitchFamily="34" charset="0"/>
              <a:cs typeface="Arial" pitchFamily="34" charset="0"/>
            </a:endParaRPr>
          </a:p>
        </p:txBody>
      </p:sp>
      <p:sp>
        <p:nvSpPr>
          <p:cNvPr id="7" name="CasellaDiTesto 6"/>
          <p:cNvSpPr txBox="1"/>
          <p:nvPr/>
        </p:nvSpPr>
        <p:spPr>
          <a:xfrm>
            <a:off x="431540" y="1052736"/>
            <a:ext cx="8280920" cy="5078313"/>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a:t>
            </a:r>
            <a:r>
              <a:rPr lang="it-IT" sz="1800" b="1" i="1" dirty="0" smtClean="0">
                <a:solidFill>
                  <a:srgbClr val="10253F"/>
                </a:solidFill>
                <a:latin typeface="Arial" pitchFamily="34" charset="0"/>
                <a:cs typeface="Arial" pitchFamily="34" charset="0"/>
              </a:rPr>
              <a:t>tempo parziale</a:t>
            </a:r>
            <a:r>
              <a:rPr lang="it-IT" sz="1800" i="1" dirty="0" smtClean="0">
                <a:solidFill>
                  <a:srgbClr val="10253F"/>
                </a:solidFill>
                <a:latin typeface="Arial" pitchFamily="34" charset="0"/>
                <a:cs typeface="Arial" pitchFamily="34" charset="0"/>
              </a:rPr>
              <a:t>:</a:t>
            </a:r>
            <a:r>
              <a:rPr lang="it-IT" sz="1800" dirty="0" smtClean="0">
                <a:solidFill>
                  <a:srgbClr val="10253F"/>
                </a:solidFill>
                <a:latin typeface="Arial" pitchFamily="34" charset="0"/>
                <a:cs typeface="Arial" pitchFamily="34" charset="0"/>
              </a:rPr>
              <a:t> </a:t>
            </a:r>
            <a:r>
              <a:rPr lang="it-IT" sz="1800" dirty="0" smtClean="0">
                <a:solidFill>
                  <a:srgbClr val="10253F"/>
                </a:solidFill>
              </a:rPr>
              <a:t>l'orario di lavoro, fissato dal contratto individuale, cui sia tenuto un lavoratore, che risulti comunque inferiore al tempo pieno</a:t>
            </a:r>
          </a:p>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orizzontale</a:t>
            </a:r>
            <a:r>
              <a:rPr lang="it-IT" sz="1800" dirty="0" smtClean="0">
                <a:solidFill>
                  <a:srgbClr val="10253F"/>
                </a:solidFill>
                <a:latin typeface="Arial" pitchFamily="34" charset="0"/>
                <a:cs typeface="Arial" pitchFamily="34" charset="0"/>
              </a:rPr>
              <a:t>,</a:t>
            </a:r>
            <a:r>
              <a:rPr lang="it-IT" sz="1800" dirty="0" smtClean="0">
                <a:solidFill>
                  <a:srgbClr val="10253F"/>
                </a:solidFill>
              </a:rPr>
              <a:t> in cui la riduzione di orario rispetto al tempo pieno è prevista in relazione all'orario normale giornaliero di lavoro</a:t>
            </a:r>
          </a:p>
          <a:p>
            <a:pPr algn="just"/>
            <a:endParaRPr lang="it-IT" sz="1800" dirty="0" smtClean="0">
              <a:solidFill>
                <a:srgbClr val="10253F"/>
              </a:solidFill>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verticale</a:t>
            </a:r>
            <a:r>
              <a:rPr lang="it-IT" sz="1800" dirty="0" smtClean="0">
                <a:solidFill>
                  <a:srgbClr val="10253F"/>
                </a:solidFill>
                <a:latin typeface="Arial" pitchFamily="34" charset="0"/>
                <a:cs typeface="Arial" pitchFamily="34" charset="0"/>
              </a:rPr>
              <a:t>,</a:t>
            </a:r>
            <a:r>
              <a:rPr lang="it-IT" sz="1800" dirty="0" smtClean="0">
                <a:solidFill>
                  <a:srgbClr val="10253F"/>
                </a:solidFill>
              </a:rPr>
              <a:t> in relazione al quale risulti previsto che l'attività lavorativa sia svolta a tempo pieno, ma limitatamente a periodi predeterminati nel corso della settimana, del mese o dell'anno </a:t>
            </a:r>
          </a:p>
          <a:p>
            <a:pPr algn="just">
              <a:buFont typeface="Wingdings" pitchFamily="2" charset="2"/>
              <a:buChar char="Ø"/>
            </a:pPr>
            <a:endParaRPr lang="it-IT" sz="1800" dirty="0" smtClean="0">
              <a:solidFill>
                <a:srgbClr val="10253F"/>
              </a:solidFill>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dirty="0" smtClean="0">
                <a:solidFill>
                  <a:srgbClr val="10253F"/>
                </a:solidFill>
                <a:latin typeface="Arial" pitchFamily="34" charset="0"/>
                <a:cs typeface="Arial" pitchFamily="34" charset="0"/>
              </a:rPr>
              <a:t>definizione di rapporto a tempo parziale </a:t>
            </a:r>
            <a:r>
              <a:rPr lang="it-IT" sz="1800" b="1" i="1" dirty="0" smtClean="0">
                <a:solidFill>
                  <a:srgbClr val="10253F"/>
                </a:solidFill>
                <a:latin typeface="Arial" pitchFamily="34" charset="0"/>
                <a:cs typeface="Arial" pitchFamily="34" charset="0"/>
              </a:rPr>
              <a:t>di tipo misto</a:t>
            </a:r>
            <a:r>
              <a:rPr lang="it-IT" sz="1800" dirty="0" smtClean="0">
                <a:solidFill>
                  <a:srgbClr val="10253F"/>
                </a:solidFill>
                <a:latin typeface="Arial" pitchFamily="34" charset="0"/>
                <a:cs typeface="Arial" pitchFamily="34" charset="0"/>
              </a:rPr>
              <a:t>, </a:t>
            </a:r>
            <a:r>
              <a:rPr lang="it-IT" sz="1800" dirty="0" smtClean="0">
                <a:solidFill>
                  <a:srgbClr val="10253F"/>
                </a:solidFill>
              </a:rPr>
              <a:t>che si svolge secondo una combinazione delle due modalità di tipo orizzontale e di tipo verticale</a:t>
            </a:r>
          </a:p>
          <a:p>
            <a:pPr algn="just">
              <a:buFont typeface="Wingdings" pitchFamily="2" charset="2"/>
              <a:buChar char="Ø"/>
            </a:pPr>
            <a:endParaRPr lang="it-IT" sz="1800" dirty="0" smtClean="0">
              <a:solidFill>
                <a:schemeClr val="accent2">
                  <a:lumMod val="50000"/>
                </a:schemeClr>
              </a:solidFill>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5709328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836712"/>
            <a:ext cx="8280920"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Segue:</a:t>
            </a:r>
            <a:endParaRPr lang="it-IT" sz="2000" b="1" dirty="0">
              <a:solidFill>
                <a:srgbClr val="002060"/>
              </a:solidFill>
              <a:latin typeface="Arial" pitchFamily="34" charset="0"/>
              <a:cs typeface="Arial" pitchFamily="34" charset="0"/>
            </a:endParaRPr>
          </a:p>
        </p:txBody>
      </p:sp>
      <p:sp>
        <p:nvSpPr>
          <p:cNvPr id="7" name="CasellaDiTesto 6"/>
          <p:cNvSpPr txBox="1"/>
          <p:nvPr/>
        </p:nvSpPr>
        <p:spPr>
          <a:xfrm>
            <a:off x="431540" y="1628800"/>
            <a:ext cx="8280920" cy="4801314"/>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definizione di "</a:t>
            </a:r>
            <a:r>
              <a:rPr lang="it-IT" sz="1800" b="1" i="1" dirty="0" smtClean="0">
                <a:solidFill>
                  <a:srgbClr val="10253F"/>
                </a:solidFill>
                <a:latin typeface="Arial" pitchFamily="34" charset="0"/>
                <a:cs typeface="Arial" pitchFamily="34" charset="0"/>
              </a:rPr>
              <a:t>lavoro supplementare</a:t>
            </a:r>
            <a:r>
              <a:rPr lang="it-IT" sz="1800" dirty="0" smtClean="0">
                <a:solidFill>
                  <a:srgbClr val="10253F"/>
                </a:solidFill>
                <a:latin typeface="Arial" pitchFamily="34" charset="0"/>
                <a:cs typeface="Arial" pitchFamily="34" charset="0"/>
              </a:rPr>
              <a:t>” corrispondente alle prestazioni lavorative svolte oltre l'orario di lavoro parziale concordato fra le parti ma è stato posto un limite legale in caso di mancata previsione da parte dei contratti collettivi.</a:t>
            </a:r>
          </a:p>
          <a:p>
            <a:pPr algn="just"/>
            <a:endParaRPr lang="it-IT" sz="1800" dirty="0" smtClean="0">
              <a:solidFill>
                <a:srgbClr val="10253F"/>
              </a:solidFill>
              <a:latin typeface="Arial" pitchFamily="34" charset="0"/>
              <a:cs typeface="Arial" pitchFamily="34" charset="0"/>
            </a:endParaRPr>
          </a:p>
          <a:p>
            <a:pPr algn="just">
              <a:buFont typeface="Wingdings" pitchFamily="2" charset="2"/>
              <a:buChar char="Ø"/>
            </a:pPr>
            <a:r>
              <a:rPr lang="it-IT" sz="1800" dirty="0" smtClean="0">
                <a:solidFill>
                  <a:srgbClr val="10253F"/>
                </a:solidFill>
                <a:latin typeface="Arial" pitchFamily="34" charset="0"/>
                <a:cs typeface="Arial" pitchFamily="34" charset="0"/>
              </a:rPr>
              <a:t> la </a:t>
            </a:r>
            <a:r>
              <a:rPr lang="it-IT" sz="1800" b="1" i="1" dirty="0" smtClean="0">
                <a:solidFill>
                  <a:srgbClr val="10253F"/>
                </a:solidFill>
                <a:latin typeface="Arial" pitchFamily="34" charset="0"/>
                <a:cs typeface="Arial" pitchFamily="34" charset="0"/>
              </a:rPr>
              <a:t>forma</a:t>
            </a:r>
            <a:r>
              <a:rPr lang="it-IT" sz="1800" dirty="0" smtClean="0">
                <a:solidFill>
                  <a:srgbClr val="10253F"/>
                </a:solidFill>
                <a:latin typeface="Arial" pitchFamily="34" charset="0"/>
                <a:cs typeface="Arial" pitchFamily="34" charset="0"/>
              </a:rPr>
              <a:t> e i </a:t>
            </a:r>
            <a:r>
              <a:rPr lang="it-IT" sz="1800" b="1" i="1" dirty="0" smtClean="0">
                <a:solidFill>
                  <a:srgbClr val="10253F"/>
                </a:solidFill>
                <a:latin typeface="Arial" pitchFamily="34" charset="0"/>
                <a:cs typeface="Arial" pitchFamily="34" charset="0"/>
              </a:rPr>
              <a:t>contenuti</a:t>
            </a:r>
            <a:r>
              <a:rPr lang="it-IT" sz="1800" dirty="0" smtClean="0">
                <a:solidFill>
                  <a:srgbClr val="10253F"/>
                </a:solidFill>
                <a:latin typeface="Arial" pitchFamily="34" charset="0"/>
                <a:cs typeface="Arial" pitchFamily="34" charset="0"/>
              </a:rPr>
              <a:t> del contratto a tempo parziale, che deve essere stipulato in forma scritta ai fini della prova e deve contenere la puntuale indicazione della durata della prestazione lavorativa e della collocazione temporale dell'orario con riferimento al giorno, alla settimana, al mese e all'anno con la </a:t>
            </a:r>
            <a:r>
              <a:rPr lang="it-IT" sz="1800" u="sng" dirty="0" smtClean="0">
                <a:solidFill>
                  <a:srgbClr val="10253F"/>
                </a:solidFill>
                <a:latin typeface="Arial" pitchFamily="34" charset="0"/>
                <a:cs typeface="Arial" pitchFamily="34" charset="0"/>
              </a:rPr>
              <a:t>novità che l’indicazione dell’</a:t>
            </a:r>
            <a:r>
              <a:rPr lang="it-IT" u="sng" dirty="0" smtClean="0">
                <a:solidFill>
                  <a:srgbClr val="10253F"/>
                </a:solidFill>
                <a:latin typeface="Arial" pitchFamily="34" charset="0"/>
                <a:cs typeface="Arial" pitchFamily="34" charset="0"/>
              </a:rPr>
              <a:t>orario dell’orario di lavoro può rinviare a turni programmati di lavoro articolati su fasce orarie</a:t>
            </a:r>
            <a:endParaRPr lang="it-IT" sz="1800" u="sng" dirty="0" smtClean="0">
              <a:solidFill>
                <a:srgbClr val="10253F"/>
              </a:solidFill>
              <a:latin typeface="Arial" pitchFamily="34" charset="0"/>
              <a:cs typeface="Arial" pitchFamily="34" charset="0"/>
            </a:endParaRPr>
          </a:p>
          <a:p>
            <a:pPr algn="just"/>
            <a:endParaRPr lang="it-IT" sz="1800" dirty="0" smtClean="0">
              <a:solidFill>
                <a:srgbClr val="10253F"/>
              </a:solidFill>
              <a:latin typeface="Arial" pitchFamily="34" charset="0"/>
              <a:cs typeface="Arial" pitchFamily="34" charset="0"/>
            </a:endParaRP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35</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33555086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p:cNvSpPr txBox="1"/>
          <p:nvPr/>
        </p:nvSpPr>
        <p:spPr>
          <a:xfrm>
            <a:off x="431540" y="620688"/>
            <a:ext cx="8280920" cy="400110"/>
          </a:xfrm>
          <a:prstGeom prst="rect">
            <a:avLst/>
          </a:prstGeom>
          <a:noFill/>
        </p:spPr>
        <p:txBody>
          <a:bodyPr wrap="square" rtlCol="0">
            <a:spAutoFit/>
          </a:bodyPr>
          <a:lstStyle/>
          <a:p>
            <a:pPr algn="ctr"/>
            <a:r>
              <a:rPr lang="it-IT" sz="2000" b="1" dirty="0" smtClean="0">
                <a:solidFill>
                  <a:srgbClr val="002060"/>
                </a:solidFill>
                <a:latin typeface="Arial" pitchFamily="34" charset="0"/>
                <a:cs typeface="Arial" pitchFamily="34" charset="0"/>
              </a:rPr>
              <a:t>LAVORO SUPPLEMENTARE</a:t>
            </a:r>
            <a:endParaRPr lang="it-IT" sz="2000" b="1" dirty="0">
              <a:solidFill>
                <a:srgbClr val="002060"/>
              </a:solidFill>
              <a:latin typeface="Arial" pitchFamily="34" charset="0"/>
              <a:cs typeface="Arial" pitchFamily="34" charset="0"/>
            </a:endParaRPr>
          </a:p>
        </p:txBody>
      </p:sp>
      <p:sp>
        <p:nvSpPr>
          <p:cNvPr id="7" name="CasellaDiTesto 6"/>
          <p:cNvSpPr txBox="1"/>
          <p:nvPr/>
        </p:nvSpPr>
        <p:spPr>
          <a:xfrm>
            <a:off x="431540" y="915099"/>
            <a:ext cx="8280920" cy="6186309"/>
          </a:xfrm>
          <a:prstGeom prst="rect">
            <a:avLst/>
          </a:prstGeom>
          <a:noFill/>
        </p:spPr>
        <p:txBody>
          <a:bodyPr wrap="square" rtlCol="0">
            <a:spAutoFit/>
          </a:bodyPr>
          <a:lstStyle/>
          <a:p>
            <a:pPr algn="just"/>
            <a:endParaRPr lang="it-IT" sz="1800" dirty="0" smtClean="0">
              <a:solidFill>
                <a:srgbClr val="10253F"/>
              </a:solidFill>
              <a:latin typeface="Arial" pitchFamily="34" charset="0"/>
              <a:cs typeface="Arial" pitchFamily="34" charset="0"/>
            </a:endParaRPr>
          </a:p>
          <a:p>
            <a:pPr algn="just"/>
            <a:r>
              <a:rPr lang="it-IT" b="1" dirty="0">
                <a:solidFill>
                  <a:srgbClr val="10253F"/>
                </a:solidFill>
                <a:latin typeface="Arial" pitchFamily="34" charset="0"/>
                <a:cs typeface="Arial" pitchFamily="34" charset="0"/>
              </a:rPr>
              <a:t>Disciplina </a:t>
            </a:r>
            <a:r>
              <a:rPr lang="it-IT" b="1" dirty="0" smtClean="0">
                <a:solidFill>
                  <a:srgbClr val="10253F"/>
                </a:solidFill>
                <a:latin typeface="Arial" pitchFamily="34" charset="0"/>
                <a:cs typeface="Arial" pitchFamily="34" charset="0"/>
              </a:rPr>
              <a:t>precedente relativa al lavoro supplementare</a:t>
            </a:r>
            <a:endParaRPr lang="it-IT" b="1"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Secondo la disciplina originaria, l’effettuazione di prestazioni di lavoro supplementare era subordinata al </a:t>
            </a:r>
            <a:r>
              <a:rPr lang="it-IT" b="1" dirty="0">
                <a:solidFill>
                  <a:srgbClr val="10253F"/>
                </a:solidFill>
                <a:latin typeface="Arial" pitchFamily="34" charset="0"/>
                <a:cs typeface="Arial" pitchFamily="34" charset="0"/>
              </a:rPr>
              <a:t>consenso del lavoratore interessato</a:t>
            </a:r>
            <a:r>
              <a:rPr lang="it-IT" dirty="0">
                <a:solidFill>
                  <a:srgbClr val="10253F"/>
                </a:solidFill>
                <a:latin typeface="Arial" pitchFamily="34" charset="0"/>
                <a:cs typeface="Arial" pitchFamily="34" charset="0"/>
              </a:rPr>
              <a:t> soltanto nel caso in cui l'istituto del lavoro supplementare non fosse previsto né regolamentato dal contratto </a:t>
            </a:r>
            <a:r>
              <a:rPr lang="it-IT" dirty="0" smtClean="0">
                <a:solidFill>
                  <a:srgbClr val="10253F"/>
                </a:solidFill>
                <a:latin typeface="Arial" pitchFamily="34" charset="0"/>
                <a:cs typeface="Arial" pitchFamily="34" charset="0"/>
              </a:rPr>
              <a:t>collettivo</a:t>
            </a:r>
          </a:p>
          <a:p>
            <a:pPr algn="just"/>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Era demandata alla </a:t>
            </a:r>
            <a:r>
              <a:rPr lang="it-IT" b="1" dirty="0">
                <a:solidFill>
                  <a:srgbClr val="10253F"/>
                </a:solidFill>
                <a:latin typeface="Arial" pitchFamily="34" charset="0"/>
                <a:cs typeface="Arial" pitchFamily="34" charset="0"/>
              </a:rPr>
              <a:t>contrattazione collettiva</a:t>
            </a:r>
            <a:r>
              <a:rPr lang="it-IT" dirty="0">
                <a:solidFill>
                  <a:srgbClr val="10253F"/>
                </a:solidFill>
                <a:latin typeface="Arial" pitchFamily="34" charset="0"/>
                <a:cs typeface="Arial" pitchFamily="34" charset="0"/>
              </a:rPr>
              <a:t> l'individuazione</a:t>
            </a:r>
            <a:r>
              <a:rPr lang="it-IT" dirty="0" smtClean="0">
                <a:solidFill>
                  <a:srgbClr val="10253F"/>
                </a:solidFill>
                <a:latin typeface="Arial" pitchFamily="34" charset="0"/>
                <a:cs typeface="Arial" pitchFamily="34" charset="0"/>
              </a:rPr>
              <a:t>:</a:t>
            </a:r>
          </a:p>
          <a:p>
            <a:pPr algn="just"/>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 del numero massimo delle ore di lavoro supplementare </a:t>
            </a:r>
            <a:r>
              <a:rPr lang="it-IT" dirty="0" smtClean="0">
                <a:solidFill>
                  <a:srgbClr val="10253F"/>
                </a:solidFill>
                <a:latin typeface="Arial" pitchFamily="34" charset="0"/>
                <a:cs typeface="Arial" pitchFamily="34" charset="0"/>
              </a:rPr>
              <a:t>effettuabili;</a:t>
            </a:r>
            <a:endParaRPr lang="it-IT" dirty="0">
              <a:solidFill>
                <a:srgbClr val="10253F"/>
              </a:solidFill>
              <a:latin typeface="Arial" pitchFamily="34" charset="0"/>
              <a:cs typeface="Arial" pitchFamily="34" charset="0"/>
            </a:endParaRPr>
          </a:p>
          <a:p>
            <a:pPr algn="just"/>
            <a:r>
              <a:rPr lang="it-IT" dirty="0" smtClean="0">
                <a:solidFill>
                  <a:srgbClr val="10253F"/>
                </a:solidFill>
                <a:latin typeface="Arial" pitchFamily="34" charset="0"/>
                <a:cs typeface="Arial" pitchFamily="34" charset="0"/>
              </a:rPr>
              <a:t>- delle </a:t>
            </a:r>
            <a:r>
              <a:rPr lang="it-IT" dirty="0">
                <a:solidFill>
                  <a:srgbClr val="10253F"/>
                </a:solidFill>
                <a:latin typeface="Arial" pitchFamily="34" charset="0"/>
                <a:cs typeface="Arial" pitchFamily="34" charset="0"/>
              </a:rPr>
              <a:t>relative causali in relazione alle quali si consente di richiedere ad un lavoratore a tempo parziale lo svolgimento di lavoro </a:t>
            </a:r>
            <a:r>
              <a:rPr lang="it-IT" dirty="0" smtClean="0">
                <a:solidFill>
                  <a:srgbClr val="10253F"/>
                </a:solidFill>
                <a:latin typeface="Arial" pitchFamily="34" charset="0"/>
                <a:cs typeface="Arial" pitchFamily="34" charset="0"/>
              </a:rPr>
              <a:t>supplementare;</a:t>
            </a:r>
            <a:endParaRPr lang="it-IT" dirty="0">
              <a:solidFill>
                <a:srgbClr val="10253F"/>
              </a:solidFill>
              <a:latin typeface="Arial" pitchFamily="34" charset="0"/>
              <a:cs typeface="Arial" pitchFamily="34" charset="0"/>
            </a:endParaRPr>
          </a:p>
          <a:p>
            <a:pPr marL="285750" indent="-285750" algn="just"/>
            <a:r>
              <a:rPr lang="it-IT" dirty="0" smtClean="0">
                <a:solidFill>
                  <a:srgbClr val="10253F"/>
                </a:solidFill>
                <a:latin typeface="Arial" pitchFamily="34" charset="0"/>
                <a:cs typeface="Arial" pitchFamily="34" charset="0"/>
              </a:rPr>
              <a:t>- delle </a:t>
            </a:r>
            <a:r>
              <a:rPr lang="it-IT" dirty="0">
                <a:solidFill>
                  <a:srgbClr val="10253F"/>
                </a:solidFill>
                <a:latin typeface="Arial" pitchFamily="34" charset="0"/>
                <a:cs typeface="Arial" pitchFamily="34" charset="0"/>
              </a:rPr>
              <a:t>conseguenze del superamento delle ore di lavoro </a:t>
            </a:r>
            <a:r>
              <a:rPr lang="it-IT" dirty="0" smtClean="0">
                <a:solidFill>
                  <a:srgbClr val="10253F"/>
                </a:solidFill>
                <a:latin typeface="Arial" pitchFamily="34" charset="0"/>
                <a:cs typeface="Arial" pitchFamily="34" charset="0"/>
              </a:rPr>
              <a:t>supplementare consentite </a:t>
            </a:r>
            <a:r>
              <a:rPr lang="it-IT" dirty="0">
                <a:solidFill>
                  <a:srgbClr val="10253F"/>
                </a:solidFill>
                <a:latin typeface="Arial" pitchFamily="34" charset="0"/>
                <a:cs typeface="Arial" pitchFamily="34" charset="0"/>
              </a:rPr>
              <a:t>dai contratti collettivi stessi</a:t>
            </a:r>
            <a:r>
              <a:rPr lang="it-IT" dirty="0" smtClean="0">
                <a:solidFill>
                  <a:srgbClr val="10253F"/>
                </a:solidFill>
                <a:latin typeface="Arial" pitchFamily="34" charset="0"/>
                <a:cs typeface="Arial" pitchFamily="34" charset="0"/>
              </a:rPr>
              <a:t>.</a:t>
            </a:r>
          </a:p>
          <a:p>
            <a:pPr marL="285750" indent="-285750" algn="just">
              <a:buFontTx/>
              <a:buChar char="-"/>
            </a:pPr>
            <a:endParaRPr lang="it-IT"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In assenza di regolamentazione collettiva, e previo accordo individuale, il lavoro supplementare era ammesso senza limiti, fermo restando quello del tempo pieno.</a:t>
            </a: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36</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41308046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431540" y="1196752"/>
            <a:ext cx="8280920" cy="4801314"/>
          </a:xfrm>
          <a:prstGeom prst="rect">
            <a:avLst/>
          </a:prstGeom>
          <a:noFill/>
        </p:spPr>
        <p:txBody>
          <a:bodyPr wrap="square" rtlCol="0">
            <a:spAutoFit/>
          </a:bodyPr>
          <a:lstStyle/>
          <a:p>
            <a:pPr algn="just"/>
            <a:endParaRPr lang="it-IT" b="1" dirty="0">
              <a:solidFill>
                <a:srgbClr val="10253F"/>
              </a:solidFill>
              <a:latin typeface="Arial" pitchFamily="34" charset="0"/>
              <a:cs typeface="Arial" pitchFamily="34" charset="0"/>
            </a:endParaRPr>
          </a:p>
          <a:p>
            <a:pPr algn="just"/>
            <a:r>
              <a:rPr lang="it-IT" dirty="0">
                <a:solidFill>
                  <a:srgbClr val="10253F"/>
                </a:solidFill>
                <a:latin typeface="Arial" pitchFamily="34" charset="0"/>
                <a:cs typeface="Arial" pitchFamily="34" charset="0"/>
              </a:rPr>
              <a:t>La nuova disciplina è intervenuta a regolare l’ipotesi di mancata previsione della disciplina del lavoro supplementare da parte dei contratti collettivi.</a:t>
            </a:r>
          </a:p>
          <a:p>
            <a:pPr algn="just"/>
            <a:r>
              <a:rPr lang="it-IT" dirty="0">
                <a:solidFill>
                  <a:srgbClr val="10253F"/>
                </a:solidFill>
                <a:latin typeface="Arial" pitchFamily="34" charset="0"/>
                <a:cs typeface="Arial" pitchFamily="34" charset="0"/>
              </a:rPr>
              <a:t>Nel caso in cui il </a:t>
            </a:r>
            <a:r>
              <a:rPr lang="it-IT" b="1" dirty="0">
                <a:solidFill>
                  <a:srgbClr val="10253F"/>
                </a:solidFill>
                <a:latin typeface="Arial" pitchFamily="34" charset="0"/>
                <a:cs typeface="Arial" pitchFamily="34" charset="0"/>
              </a:rPr>
              <a:t>contratto collettivo</a:t>
            </a:r>
            <a:r>
              <a:rPr lang="it-IT" dirty="0">
                <a:solidFill>
                  <a:srgbClr val="10253F"/>
                </a:solidFill>
                <a:latin typeface="Arial" pitchFamily="34" charset="0"/>
                <a:cs typeface="Arial" pitchFamily="34" charset="0"/>
              </a:rPr>
              <a:t> applicato al rapporto di lavoro non contenga una specifica disciplina del lavoro supplementare, nei rapporti di lavoro a tempo parziale di tipo orizzontale il datore di lavoro può richiedere al lavoratore lo svolgimento di prestazioni di lavoro supplementare in misura non superiore al </a:t>
            </a:r>
            <a:r>
              <a:rPr lang="it-IT" dirty="0" smtClean="0">
                <a:solidFill>
                  <a:srgbClr val="10253F"/>
                </a:solidFill>
                <a:latin typeface="Arial" pitchFamily="34" charset="0"/>
                <a:cs typeface="Arial" pitchFamily="34" charset="0"/>
              </a:rPr>
              <a:t>25 </a:t>
            </a:r>
            <a:r>
              <a:rPr lang="it-IT" dirty="0">
                <a:solidFill>
                  <a:srgbClr val="10253F"/>
                </a:solidFill>
                <a:latin typeface="Arial" pitchFamily="34" charset="0"/>
                <a:cs typeface="Arial" pitchFamily="34" charset="0"/>
              </a:rPr>
              <a:t>per cento delle ore di lavoro settimanali concordate</a:t>
            </a:r>
            <a:r>
              <a:rPr lang="it-IT" dirty="0" smtClean="0">
                <a:solidFill>
                  <a:srgbClr val="10253F"/>
                </a:solidFill>
                <a:latin typeface="Arial" pitchFamily="34" charset="0"/>
                <a:cs typeface="Arial" pitchFamily="34" charset="0"/>
              </a:rPr>
              <a:t>.</a:t>
            </a:r>
          </a:p>
          <a:p>
            <a:pPr algn="just"/>
            <a:endParaRPr lang="it-IT" dirty="0">
              <a:solidFill>
                <a:srgbClr val="10253F"/>
              </a:solidFill>
              <a:latin typeface="Arial" pitchFamily="34" charset="0"/>
              <a:cs typeface="Arial" pitchFamily="34" charset="0"/>
            </a:endParaRPr>
          </a:p>
          <a:p>
            <a:pPr algn="just"/>
            <a:r>
              <a:rPr lang="it-IT" dirty="0" smtClean="0">
                <a:solidFill>
                  <a:srgbClr val="10253F"/>
                </a:solidFill>
                <a:latin typeface="Arial" pitchFamily="34" charset="0"/>
                <a:cs typeface="Arial" pitchFamily="34" charset="0"/>
              </a:rPr>
              <a:t>In </a:t>
            </a:r>
            <a:r>
              <a:rPr lang="it-IT" dirty="0">
                <a:solidFill>
                  <a:srgbClr val="10253F"/>
                </a:solidFill>
                <a:latin typeface="Arial" pitchFamily="34" charset="0"/>
                <a:cs typeface="Arial" pitchFamily="34" charset="0"/>
              </a:rPr>
              <a:t>tale ipotesi il lavoro supplementare è retribuito con una percentuale di </a:t>
            </a:r>
            <a:r>
              <a:rPr lang="it-IT" b="1" dirty="0">
                <a:solidFill>
                  <a:srgbClr val="10253F"/>
                </a:solidFill>
                <a:latin typeface="Arial" pitchFamily="34" charset="0"/>
                <a:cs typeface="Arial" pitchFamily="34" charset="0"/>
              </a:rPr>
              <a:t>maggiorazione </a:t>
            </a:r>
            <a:r>
              <a:rPr lang="it-IT" dirty="0">
                <a:solidFill>
                  <a:srgbClr val="10253F"/>
                </a:solidFill>
                <a:latin typeface="Arial" pitchFamily="34" charset="0"/>
                <a:cs typeface="Arial" pitchFamily="34" charset="0"/>
              </a:rPr>
              <a:t>sull'importo della </a:t>
            </a:r>
            <a:r>
              <a:rPr lang="it-IT" b="1" dirty="0">
                <a:solidFill>
                  <a:srgbClr val="10253F"/>
                </a:solidFill>
                <a:latin typeface="Arial" pitchFamily="34" charset="0"/>
                <a:cs typeface="Arial" pitchFamily="34" charset="0"/>
              </a:rPr>
              <a:t>retribuzione oraria</a:t>
            </a:r>
            <a:r>
              <a:rPr lang="it-IT" dirty="0">
                <a:solidFill>
                  <a:srgbClr val="10253F"/>
                </a:solidFill>
                <a:latin typeface="Arial" pitchFamily="34" charset="0"/>
                <a:cs typeface="Arial" pitchFamily="34" charset="0"/>
              </a:rPr>
              <a:t> globale di fatto pari al 15 per cento, comprensiva dell'incidenza della retribuzione delle ore supplementari sugli istituti retributivi indiretti e differiti.</a:t>
            </a:r>
          </a:p>
          <a:p>
            <a:pPr algn="just"/>
            <a:endParaRPr lang="it-IT" sz="1800" dirty="0" smtClean="0">
              <a:solidFill>
                <a:schemeClr val="accent2">
                  <a:lumMod val="50000"/>
                </a:schemeClr>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 typeface="Wingdings" pitchFamily="2" charset="2"/>
              <a:buChar char="Ø"/>
            </a:pPr>
            <a:endParaRPr lang="it-IT" sz="1400" dirty="0" smtClean="0">
              <a:solidFill>
                <a:srgbClr val="002060"/>
              </a:solidFill>
              <a:latin typeface="Arial" pitchFamily="34" charset="0"/>
              <a:cs typeface="Arial" pitchFamily="34" charset="0"/>
            </a:endParaRPr>
          </a:p>
          <a:p>
            <a:pPr algn="just">
              <a:buFontTx/>
              <a:buChar char="-"/>
            </a:pPr>
            <a:endParaRPr lang="it-IT" sz="12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37</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8" name="Rettangolo 7"/>
          <p:cNvSpPr/>
          <p:nvPr/>
        </p:nvSpPr>
        <p:spPr>
          <a:xfrm>
            <a:off x="1580158" y="476672"/>
            <a:ext cx="5983684" cy="646331"/>
          </a:xfrm>
          <a:prstGeom prst="rect">
            <a:avLst/>
          </a:prstGeom>
        </p:spPr>
        <p:txBody>
          <a:bodyPr wrap="square">
            <a:spAutoFit/>
          </a:bodyPr>
          <a:lstStyle/>
          <a:p>
            <a:pPr lvl="0" algn="ctr"/>
            <a:r>
              <a:rPr lang="it-IT" b="1" cap="all" dirty="0" smtClean="0">
                <a:solidFill>
                  <a:schemeClr val="tx2">
                    <a:lumMod val="50000"/>
                  </a:schemeClr>
                </a:solidFill>
                <a:latin typeface="Arial" pitchFamily="34" charset="0"/>
                <a:cs typeface="Arial" pitchFamily="34" charset="0"/>
              </a:rPr>
              <a:t>Jobs </a:t>
            </a:r>
            <a:r>
              <a:rPr lang="it-IT" b="1" cap="all" dirty="0" err="1" smtClean="0">
                <a:solidFill>
                  <a:schemeClr val="tx2">
                    <a:lumMod val="50000"/>
                  </a:schemeClr>
                </a:solidFill>
                <a:latin typeface="Arial" pitchFamily="34" charset="0"/>
                <a:cs typeface="Arial" pitchFamily="34" charset="0"/>
              </a:rPr>
              <a:t>Act</a:t>
            </a:r>
            <a:r>
              <a:rPr lang="it-IT" b="1" cap="all" dirty="0" smtClean="0">
                <a:solidFill>
                  <a:schemeClr val="tx2">
                    <a:lumMod val="50000"/>
                  </a:schemeClr>
                </a:solidFill>
                <a:latin typeface="Arial" pitchFamily="34" charset="0"/>
                <a:cs typeface="Arial" pitchFamily="34" charset="0"/>
              </a:rPr>
              <a:t>: nuova disciplina del lavoro supplementare</a:t>
            </a:r>
          </a:p>
        </p:txBody>
      </p:sp>
    </p:spTree>
    <p:extLst>
      <p:ext uri="{BB962C8B-B14F-4D97-AF65-F5344CB8AC3E}">
        <p14:creationId xmlns:p14="http://schemas.microsoft.com/office/powerpoint/2010/main" val="21653689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7524" y="1012666"/>
            <a:ext cx="8568952" cy="707886"/>
          </a:xfrm>
          <a:prstGeom prst="rect">
            <a:avLst/>
          </a:prstGeom>
          <a:noFill/>
        </p:spPr>
        <p:txBody>
          <a:bodyPr wrap="square" rtlCol="0">
            <a:spAutoFit/>
          </a:bodyPr>
          <a:lstStyle/>
          <a:p>
            <a:pPr algn="ctr"/>
            <a:r>
              <a:rPr lang="it-IT" sz="2000" b="1" cap="all" dirty="0" smtClean="0">
                <a:solidFill>
                  <a:srgbClr val="002060"/>
                </a:solidFill>
                <a:latin typeface="Arial" pitchFamily="34" charset="0"/>
                <a:cs typeface="Arial" pitchFamily="34" charset="0"/>
              </a:rPr>
              <a:t>È rimasta invariata la disciplina delle clausole flessibili ed elastiche </a:t>
            </a:r>
          </a:p>
        </p:txBody>
      </p:sp>
      <p:sp>
        <p:nvSpPr>
          <p:cNvPr id="6" name="CasellaDiTesto 5"/>
          <p:cNvSpPr txBox="1"/>
          <p:nvPr/>
        </p:nvSpPr>
        <p:spPr>
          <a:xfrm>
            <a:off x="215516" y="1916832"/>
            <a:ext cx="8712968" cy="646331"/>
          </a:xfrm>
          <a:prstGeom prst="rect">
            <a:avLst/>
          </a:prstGeom>
          <a:noFill/>
        </p:spPr>
        <p:txBody>
          <a:bodyPr wrap="square" rtlCol="0">
            <a:spAutoFit/>
          </a:bodyPr>
          <a:lstStyle/>
          <a:p>
            <a:pPr algn="just"/>
            <a:r>
              <a:rPr lang="it-IT" sz="1800" b="1" u="sng" dirty="0" smtClean="0">
                <a:solidFill>
                  <a:srgbClr val="002060"/>
                </a:solidFill>
                <a:latin typeface="Arial" pitchFamily="34" charset="0"/>
                <a:cs typeface="Arial" pitchFamily="34" charset="0"/>
              </a:rPr>
              <a:t>Clausole flessibili: </a:t>
            </a:r>
            <a:r>
              <a:rPr lang="it-IT" sz="1800" dirty="0" smtClean="0">
                <a:solidFill>
                  <a:srgbClr val="002060"/>
                </a:solidFill>
                <a:latin typeface="Arial" pitchFamily="34" charset="0"/>
                <a:cs typeface="Arial" pitchFamily="34" charset="0"/>
              </a:rPr>
              <a:t>in caso di rapporto a tempo parziale di tipo orizzontale, relative alla collocazione temporale della prestazione lavorativa</a:t>
            </a:r>
            <a:endParaRPr lang="it-IT" sz="1800" dirty="0">
              <a:solidFill>
                <a:srgbClr val="002060"/>
              </a:solidFill>
              <a:latin typeface="Arial" pitchFamily="34" charset="0"/>
              <a:cs typeface="Arial" pitchFamily="34" charset="0"/>
            </a:endParaRPr>
          </a:p>
        </p:txBody>
      </p:sp>
      <p:sp>
        <p:nvSpPr>
          <p:cNvPr id="9" name="CasellaDiTesto 8"/>
          <p:cNvSpPr txBox="1"/>
          <p:nvPr/>
        </p:nvSpPr>
        <p:spPr>
          <a:xfrm>
            <a:off x="395536" y="2636912"/>
            <a:ext cx="8352928" cy="646331"/>
          </a:xfrm>
          <a:prstGeom prst="rect">
            <a:avLst/>
          </a:prstGeom>
          <a:noFill/>
        </p:spPr>
        <p:txBody>
          <a:bodyPr wrap="square" rtlCol="0">
            <a:spAutoFit/>
          </a:bodyPr>
          <a:lstStyle/>
          <a:p>
            <a:pPr algn="just"/>
            <a:r>
              <a:rPr lang="it-IT" sz="1800" b="1" u="sng" dirty="0" smtClean="0">
                <a:solidFill>
                  <a:srgbClr val="002060"/>
                </a:solidFill>
                <a:latin typeface="Arial" pitchFamily="34" charset="0"/>
                <a:cs typeface="Arial" pitchFamily="34" charset="0"/>
              </a:rPr>
              <a:t>Clausole elastiche</a:t>
            </a:r>
            <a:r>
              <a:rPr lang="it-IT" sz="1800" dirty="0" smtClean="0">
                <a:solidFill>
                  <a:srgbClr val="002060"/>
                </a:solidFill>
                <a:latin typeface="Arial" pitchFamily="34" charset="0"/>
                <a:cs typeface="Arial" pitchFamily="34" charset="0"/>
              </a:rPr>
              <a:t>: in caso di rapporto a tempo parziale di tipo verticale o misto che variano in aumento la durata della prestazione  lavorativa </a:t>
            </a:r>
            <a:endParaRPr lang="it-IT" sz="1800" dirty="0">
              <a:solidFill>
                <a:srgbClr val="002060"/>
              </a:solidFill>
              <a:latin typeface="Arial" pitchFamily="34" charset="0"/>
              <a:cs typeface="Arial" pitchFamily="34" charset="0"/>
            </a:endParaRPr>
          </a:p>
        </p:txBody>
      </p:sp>
      <p:sp>
        <p:nvSpPr>
          <p:cNvPr id="17" name="CasellaDiTesto 16"/>
          <p:cNvSpPr txBox="1"/>
          <p:nvPr/>
        </p:nvSpPr>
        <p:spPr>
          <a:xfrm>
            <a:off x="395536" y="3789040"/>
            <a:ext cx="8352928" cy="1200329"/>
          </a:xfrm>
          <a:prstGeom prst="rect">
            <a:avLst/>
          </a:prstGeom>
          <a:noFill/>
        </p:spPr>
        <p:txBody>
          <a:bodyPr wrap="square" rtlCol="0">
            <a:spAutoFit/>
          </a:bodyPr>
          <a:lstStyle/>
          <a:p>
            <a:pPr algn="just"/>
            <a:r>
              <a:rPr lang="it-IT" sz="1800" dirty="0" smtClean="0">
                <a:solidFill>
                  <a:srgbClr val="002060"/>
                </a:solidFill>
                <a:latin typeface="Arial" pitchFamily="34" charset="0"/>
                <a:cs typeface="Arial" pitchFamily="34" charset="0"/>
              </a:rPr>
              <a:t>La legge rinvia ancora una volta  alla contrattazione collettiva con riguardo:</a:t>
            </a:r>
          </a:p>
          <a:p>
            <a:pPr algn="just"/>
            <a:endParaRPr lang="it-IT" sz="1800" dirty="0" smtClean="0">
              <a:solidFill>
                <a:srgbClr val="002060"/>
              </a:solidFill>
              <a:latin typeface="Arial" pitchFamily="34" charset="0"/>
              <a:cs typeface="Arial" pitchFamily="34" charset="0"/>
            </a:endParaRPr>
          </a:p>
          <a:p>
            <a:pPr algn="just"/>
            <a:r>
              <a:rPr lang="it-IT" dirty="0" smtClean="0">
                <a:solidFill>
                  <a:srgbClr val="002060"/>
                </a:solidFill>
                <a:latin typeface="Arial" pitchFamily="34" charset="0"/>
                <a:cs typeface="Arial" pitchFamily="34" charset="0"/>
              </a:rPr>
              <a:t>- alla variazione della collocazione temporale della prestazione lavorativa ovvero relative alla variazione in aumento della durata</a:t>
            </a:r>
            <a:endParaRPr lang="it-IT" sz="1800" dirty="0" smtClean="0">
              <a:solidFill>
                <a:srgbClr val="002060"/>
              </a:solidFill>
              <a:latin typeface="Arial" pitchFamily="34" charset="0"/>
              <a:cs typeface="Arial" pitchFamily="34" charset="0"/>
            </a:endParaRPr>
          </a:p>
        </p:txBody>
      </p:sp>
      <p:sp>
        <p:nvSpPr>
          <p:cNvPr id="11"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38</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4078815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7524" y="1023119"/>
            <a:ext cx="8568952" cy="461665"/>
          </a:xfrm>
          <a:prstGeom prst="rect">
            <a:avLst/>
          </a:prstGeom>
          <a:noFill/>
        </p:spPr>
        <p:txBody>
          <a:bodyPr wrap="square" rtlCol="0">
            <a:spAutoFit/>
          </a:bodyPr>
          <a:lstStyle/>
          <a:p>
            <a:pPr algn="ctr"/>
            <a:r>
              <a:rPr lang="it-IT" b="1" dirty="0" smtClean="0">
                <a:solidFill>
                  <a:srgbClr val="002060"/>
                </a:solidFill>
                <a:latin typeface="Arial" pitchFamily="34" charset="0"/>
                <a:cs typeface="Arial" pitchFamily="34" charset="0"/>
              </a:rPr>
              <a:t>NOVITA’ LEGISLATIVE</a:t>
            </a:r>
          </a:p>
        </p:txBody>
      </p:sp>
      <p:sp>
        <p:nvSpPr>
          <p:cNvPr id="7" name="CasellaDiTesto 6"/>
          <p:cNvSpPr txBox="1"/>
          <p:nvPr/>
        </p:nvSpPr>
        <p:spPr>
          <a:xfrm>
            <a:off x="251520" y="1916832"/>
            <a:ext cx="8640960" cy="1938992"/>
          </a:xfrm>
          <a:prstGeom prst="rect">
            <a:avLst/>
          </a:prstGeom>
          <a:noFill/>
        </p:spPr>
        <p:txBody>
          <a:bodyPr wrap="square" rtlCol="0">
            <a:spAutoFit/>
          </a:bodyPr>
          <a:lstStyle/>
          <a:p>
            <a:pPr marL="342900" indent="-342900" algn="just"/>
            <a:r>
              <a:rPr lang="it-IT" sz="2000" b="1" dirty="0" smtClean="0">
                <a:solidFill>
                  <a:srgbClr val="002060"/>
                </a:solidFill>
                <a:latin typeface="Arial" pitchFamily="34" charset="0"/>
                <a:cs typeface="Arial" pitchFamily="34" charset="0"/>
              </a:rPr>
              <a:t>In caso la contrattazione collettiva non contenga una specifica disciplina delle clausole flessibili o elastiche le parti possono concordare le predette clausole avanti le commissioni di certificazione di cui all’art. 76 del DLgs. N. 276/2003.  </a:t>
            </a:r>
          </a:p>
          <a:p>
            <a:pPr marL="342900" indent="-342900">
              <a:buAutoNum type="alphaLcParenR"/>
            </a:pPr>
            <a:endParaRPr lang="it-IT" sz="2000" dirty="0" smtClean="0">
              <a:solidFill>
                <a:srgbClr val="002060"/>
              </a:solidFill>
              <a:latin typeface="Arial" pitchFamily="34" charset="0"/>
              <a:cs typeface="Arial" pitchFamily="34" charset="0"/>
            </a:endParaRPr>
          </a:p>
          <a:p>
            <a:pPr marL="342900" indent="-342900">
              <a:buAutoNum type="alphaLcParenR"/>
            </a:pPr>
            <a:endParaRPr lang="it-IT" sz="2000" dirty="0" smtClean="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39</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1978029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arrotondato 7"/>
          <p:cNvSpPr/>
          <p:nvPr/>
        </p:nvSpPr>
        <p:spPr bwMode="auto">
          <a:xfrm>
            <a:off x="467544" y="1772816"/>
            <a:ext cx="8208912" cy="2376264"/>
          </a:xfrm>
          <a:prstGeom prst="round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ahoma" pitchFamily="34" charset="0"/>
            </a:endParaRPr>
          </a:p>
        </p:txBody>
      </p:sp>
      <p:sp>
        <p:nvSpPr>
          <p:cNvPr id="2" name="Titolo 1"/>
          <p:cNvSpPr>
            <a:spLocks noGrp="1"/>
          </p:cNvSpPr>
          <p:nvPr>
            <p:ph type="title"/>
          </p:nvPr>
        </p:nvSpPr>
        <p:spPr>
          <a:xfrm>
            <a:off x="467544" y="2276872"/>
            <a:ext cx="8229600" cy="1143000"/>
          </a:xfrm>
        </p:spPr>
        <p:txBody>
          <a:bodyPr>
            <a:normAutofit fontScale="90000"/>
          </a:bodyPr>
          <a:lstStyle/>
          <a:p>
            <a:pPr algn="ctr"/>
            <a:r>
              <a:rPr lang="it-IT" sz="2400" b="1" dirty="0" smtClean="0">
                <a:solidFill>
                  <a:srgbClr val="002060"/>
                </a:solidFill>
                <a:latin typeface="Arial" pitchFamily="34" charset="0"/>
                <a:cs typeface="Arial" pitchFamily="34" charset="0"/>
              </a:rPr>
              <a:t/>
            </a:r>
            <a:br>
              <a:rPr lang="it-IT" sz="2400" b="1" dirty="0" smtClean="0">
                <a:solidFill>
                  <a:srgbClr val="002060"/>
                </a:solidFill>
                <a:latin typeface="Arial" pitchFamily="34" charset="0"/>
                <a:cs typeface="Arial" pitchFamily="34" charset="0"/>
              </a:rPr>
            </a:br>
            <a:r>
              <a:rPr lang="it-IT" sz="3200" b="1" dirty="0" smtClean="0">
                <a:solidFill>
                  <a:srgbClr val="002060"/>
                </a:solidFill>
                <a:latin typeface="Arial" pitchFamily="34" charset="0"/>
                <a:cs typeface="Arial" pitchFamily="34" charset="0"/>
              </a:rPr>
              <a:t>CONTRATTO </a:t>
            </a:r>
            <a:r>
              <a:rPr lang="it-IT" sz="3200" b="1" dirty="0" err="1" smtClean="0">
                <a:solidFill>
                  <a:srgbClr val="002060"/>
                </a:solidFill>
                <a:latin typeface="Arial" pitchFamily="34" charset="0"/>
                <a:cs typeface="Arial" pitchFamily="34" charset="0"/>
              </a:rPr>
              <a:t>DI</a:t>
            </a:r>
            <a:r>
              <a:rPr lang="it-IT" sz="3200" b="1" dirty="0" smtClean="0">
                <a:solidFill>
                  <a:srgbClr val="002060"/>
                </a:solidFill>
                <a:latin typeface="Arial" pitchFamily="34" charset="0"/>
                <a:cs typeface="Arial" pitchFamily="34" charset="0"/>
              </a:rPr>
              <a:t> LAVORO A TEMPO DETERMINATO</a:t>
            </a:r>
            <a:endParaRPr lang="it-IT" sz="36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1727684" y="332657"/>
            <a:ext cx="5688633" cy="369332"/>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Novità legislativa</a:t>
            </a:r>
            <a:endParaRPr lang="it-IT" sz="2400" b="1" dirty="0" smtClean="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40</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2" name="Rettangolo 1"/>
          <p:cNvSpPr/>
          <p:nvPr/>
        </p:nvSpPr>
        <p:spPr>
          <a:xfrm>
            <a:off x="323528" y="764704"/>
            <a:ext cx="8496944" cy="5755423"/>
          </a:xfrm>
          <a:prstGeom prst="rect">
            <a:avLst/>
          </a:prstGeom>
        </p:spPr>
        <p:txBody>
          <a:bodyPr wrap="square">
            <a:spAutoFit/>
          </a:bodyPr>
          <a:lstStyle/>
          <a:p>
            <a:pPr algn="just"/>
            <a:r>
              <a:rPr lang="it-IT" sz="1600" dirty="0">
                <a:solidFill>
                  <a:srgbClr val="002060"/>
                </a:solidFill>
                <a:latin typeface="Arial" pitchFamily="34" charset="0"/>
                <a:cs typeface="Arial" pitchFamily="34" charset="0"/>
              </a:rPr>
              <a:t>Altro intervento della nuova disciplina riguarda l’attribuzione del diritto </a:t>
            </a:r>
            <a:r>
              <a:rPr lang="it-IT" sz="1600" b="1" dirty="0">
                <a:solidFill>
                  <a:srgbClr val="002060"/>
                </a:solidFill>
                <a:latin typeface="Arial" pitchFamily="34" charset="0"/>
                <a:cs typeface="Arial" pitchFamily="34" charset="0"/>
              </a:rPr>
              <a:t>alla trasformazione del rapporto di lavoro a tempo pieno in lavoro a tempo parziale verticale od orizzontale a soggetti che si trovano in delicate condizioni di salute</a:t>
            </a:r>
            <a:r>
              <a:rPr lang="it-IT" sz="1600" b="1" dirty="0" smtClean="0">
                <a:solidFill>
                  <a:srgbClr val="002060"/>
                </a:solidFill>
                <a:latin typeface="Arial" pitchFamily="34" charset="0"/>
                <a:cs typeface="Arial" pitchFamily="34" charset="0"/>
              </a:rPr>
              <a:t>.</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 </a:t>
            </a:r>
            <a:r>
              <a:rPr lang="it-IT" sz="1600" dirty="0">
                <a:solidFill>
                  <a:srgbClr val="002060"/>
                </a:solidFill>
                <a:latin typeface="Arial" pitchFamily="34" charset="0"/>
                <a:cs typeface="Arial" pitchFamily="34" charset="0"/>
              </a:rPr>
              <a:t>Tale diritto spetta:</a:t>
            </a:r>
          </a:p>
          <a:p>
            <a:pPr algn="just"/>
            <a:r>
              <a:rPr lang="it-IT" sz="1600" dirty="0">
                <a:solidFill>
                  <a:srgbClr val="002060"/>
                </a:solidFill>
                <a:latin typeface="Arial" pitchFamily="34" charset="0"/>
                <a:cs typeface="Arial" pitchFamily="34" charset="0"/>
              </a:rPr>
              <a:t>1) Ai lavoratori del settore pubblico e del settore privato affetti da patologie oncologiche nonché da gravi patologie cronico-degenerative ingravescenti, per le quali residui una ridotta capacità lavorativa, eventualmente anche a causa degli effetti invalidanti di terapie salvavita, accertata da una commissione medica istituita presso l'azienda sanitaria locale territorialmente competente. A richiesta del lavoratore il rapporto di lavoro a tempo parziale è trasformato nuovamente in rapporto di lavoro a tempo pieno.</a:t>
            </a:r>
          </a:p>
          <a:p>
            <a:pPr algn="just"/>
            <a:endParaRPr lang="it-IT" sz="1600" dirty="0" smtClean="0">
              <a:solidFill>
                <a:srgbClr val="002060"/>
              </a:solidFill>
              <a:latin typeface="Arial" pitchFamily="34" charset="0"/>
              <a:cs typeface="Arial" pitchFamily="34" charset="0"/>
            </a:endParaRPr>
          </a:p>
          <a:p>
            <a:pPr algn="just"/>
            <a:r>
              <a:rPr lang="it-IT" sz="1600" dirty="0" smtClean="0">
                <a:solidFill>
                  <a:srgbClr val="002060"/>
                </a:solidFill>
                <a:latin typeface="Arial" pitchFamily="34" charset="0"/>
                <a:cs typeface="Arial" pitchFamily="34" charset="0"/>
              </a:rPr>
              <a:t>E</a:t>
            </a:r>
            <a:r>
              <a:rPr lang="it-IT" sz="1600" dirty="0">
                <a:solidFill>
                  <a:srgbClr val="002060"/>
                </a:solidFill>
                <a:latin typeface="Arial" pitchFamily="34" charset="0"/>
                <a:cs typeface="Arial" pitchFamily="34" charset="0"/>
              </a:rPr>
              <a:t>’ poi riconosciuta la priorità nella </a:t>
            </a:r>
            <a:r>
              <a:rPr lang="it-IT" sz="1600" b="1" dirty="0">
                <a:solidFill>
                  <a:srgbClr val="002060"/>
                </a:solidFill>
                <a:latin typeface="Arial" pitchFamily="34" charset="0"/>
                <a:cs typeface="Arial" pitchFamily="34" charset="0"/>
              </a:rPr>
              <a:t>trasformazione del contratto di lavoro da tempo pieno a tempo parziale:</a:t>
            </a:r>
          </a:p>
          <a:p>
            <a:pPr algn="just"/>
            <a:r>
              <a:rPr lang="it-IT" sz="1600" dirty="0">
                <a:solidFill>
                  <a:srgbClr val="002060"/>
                </a:solidFill>
                <a:latin typeface="Arial" pitchFamily="34" charset="0"/>
                <a:cs typeface="Arial" pitchFamily="34" charset="0"/>
              </a:rPr>
              <a:t>1) In caso di patologie oncologiche o gravi patologie cronico-degenerative ingravescenti riguardanti il coniuge, i figli o i genitori del lavoratore o della lavoratrice, nonché nel caso in cui il lavoratore o la lavoratrice assista una persona convivente con totale e permanente inabilità lavorativa, alla quale è stata riconosciuta una percentuale d’invalidità̀ pari al 100 per cento, con necessità di assistenza continua in quanto non in grado di compiere gli atti quotidiani della vita</a:t>
            </a:r>
          </a:p>
          <a:p>
            <a:pPr algn="just"/>
            <a:r>
              <a:rPr lang="it-IT" sz="1600" dirty="0">
                <a:solidFill>
                  <a:srgbClr val="002060"/>
                </a:solidFill>
                <a:latin typeface="Arial" pitchFamily="34" charset="0"/>
                <a:cs typeface="Arial" pitchFamily="34" charset="0"/>
              </a:rPr>
              <a:t>2) Nel caso di richiesta del lavoratore o della lavoratrice, con figlio convivente di età non superiore a tredici anni o con figlio convivente portatore di handicap ai sensi dell'articolo 3 della legge n. 104 del </a:t>
            </a:r>
            <a:r>
              <a:rPr lang="it-IT" sz="1600" dirty="0" smtClean="0">
                <a:solidFill>
                  <a:srgbClr val="002060"/>
                </a:solidFill>
                <a:latin typeface="Arial" pitchFamily="34" charset="0"/>
                <a:cs typeface="Arial" pitchFamily="34" charset="0"/>
              </a:rPr>
              <a:t>1992.</a:t>
            </a:r>
            <a:endParaRPr lang="it-IT" sz="16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7796909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11560" y="2348880"/>
            <a:ext cx="7920880" cy="2800767"/>
          </a:xfrm>
          <a:prstGeom prst="rect">
            <a:avLst/>
          </a:prstGeom>
          <a:ln>
            <a:solidFill>
              <a:srgbClr val="00206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it-IT" sz="1600" b="1" i="1" cap="all" dirty="0" smtClean="0">
              <a:solidFill>
                <a:srgbClr val="002060"/>
              </a:solidFill>
              <a:latin typeface="Arial" pitchFamily="34" charset="0"/>
              <a:cs typeface="Arial" pitchFamily="34" charset="0"/>
            </a:endParaRPr>
          </a:p>
          <a:p>
            <a:pPr algn="ctr"/>
            <a:r>
              <a:rPr lang="it-IT" dirty="0" smtClean="0">
                <a:solidFill>
                  <a:srgbClr val="10253F"/>
                </a:solidFill>
                <a:latin typeface="Arial" pitchFamily="34" charset="0"/>
                <a:cs typeface="Arial" pitchFamily="34" charset="0"/>
              </a:rPr>
              <a:t>Il decreto legislativo n. 81/2015 prevede la trasformazione temporanea del contratto di lavoro in</a:t>
            </a:r>
            <a:r>
              <a:rPr lang="it-IT" b="1" dirty="0" smtClean="0">
                <a:solidFill>
                  <a:srgbClr val="10253F"/>
                </a:solidFill>
                <a:latin typeface="Arial" pitchFamily="34" charset="0"/>
                <a:cs typeface="Arial" pitchFamily="34" charset="0"/>
              </a:rPr>
              <a:t> part-time </a:t>
            </a:r>
            <a:r>
              <a:rPr lang="it-IT" dirty="0" smtClean="0">
                <a:solidFill>
                  <a:srgbClr val="10253F"/>
                </a:solidFill>
                <a:latin typeface="Arial" pitchFamily="34" charset="0"/>
                <a:cs typeface="Arial" pitchFamily="34" charset="0"/>
              </a:rPr>
              <a:t>al posto del </a:t>
            </a:r>
            <a:r>
              <a:rPr lang="it-IT" b="1" dirty="0" smtClean="0">
                <a:solidFill>
                  <a:srgbClr val="10253F"/>
                </a:solidFill>
                <a:latin typeface="Arial" pitchFamily="34" charset="0"/>
                <a:cs typeface="Arial" pitchFamily="34" charset="0"/>
              </a:rPr>
              <a:t>congedo parentale. </a:t>
            </a: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endParaRPr lang="it-IT" b="1" dirty="0" smtClean="0">
              <a:solidFill>
                <a:srgbClr val="10253F"/>
              </a:solidFill>
              <a:latin typeface="Arial" pitchFamily="34" charset="0"/>
              <a:cs typeface="Arial" pitchFamily="34" charset="0"/>
            </a:endParaRPr>
          </a:p>
          <a:p>
            <a:pPr algn="ctr"/>
            <a:r>
              <a:rPr lang="it-IT" b="1" dirty="0" smtClean="0">
                <a:solidFill>
                  <a:srgbClr val="10253F"/>
                </a:solidFill>
                <a:latin typeface="Arial" pitchFamily="34" charset="0"/>
                <a:cs typeface="Arial" pitchFamily="34" charset="0"/>
              </a:rPr>
              <a:t>il datore di lavoro è tenuto a dar corso alla trasformazione. </a:t>
            </a:r>
          </a:p>
          <a:p>
            <a:pPr algn="ctr"/>
            <a:endParaRPr lang="it-IT" b="1" cap="all" dirty="0">
              <a:solidFill>
                <a:srgbClr val="10253F"/>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41</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Freccia in giù 8"/>
          <p:cNvSpPr/>
          <p:nvPr/>
        </p:nvSpPr>
        <p:spPr>
          <a:xfrm>
            <a:off x="4067944" y="3356992"/>
            <a:ext cx="48463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827584" y="620688"/>
            <a:ext cx="7488832" cy="646331"/>
          </a:xfrm>
          <a:prstGeom prst="rect">
            <a:avLst/>
          </a:prstGeom>
        </p:spPr>
        <p:txBody>
          <a:bodyPr wrap="square">
            <a:spAutoFit/>
          </a:bodyPr>
          <a:lstStyle/>
          <a:p>
            <a:pPr algn="ctr"/>
            <a:r>
              <a:rPr lang="it-IT" b="1" cap="all" dirty="0" smtClean="0">
                <a:solidFill>
                  <a:srgbClr val="10253F"/>
                </a:solidFill>
                <a:latin typeface="Arial" pitchFamily="34" charset="0"/>
                <a:cs typeface="Arial" pitchFamily="34" charset="0"/>
              </a:rPr>
              <a:t>la trasformazione del rapporto da tempo pieno a part-time, in luogo del congedo parentale</a:t>
            </a:r>
            <a:endParaRPr lang="it-IT" b="1" cap="all" dirty="0"/>
          </a:p>
        </p:txBody>
      </p:sp>
    </p:spTree>
    <p:extLst>
      <p:ext uri="{BB962C8B-B14F-4D97-AF65-F5344CB8AC3E}">
        <p14:creationId xmlns:p14="http://schemas.microsoft.com/office/powerpoint/2010/main" val="113863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780719" y="620688"/>
            <a:ext cx="8363281" cy="461665"/>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endParaRPr lang="it-IT" sz="2400" b="1" cap="all" dirty="0" smtClean="0">
              <a:solidFill>
                <a:srgbClr val="002060"/>
              </a:solidFill>
              <a:latin typeface="Arial" pitchFamily="34" charset="0"/>
              <a:cs typeface="Arial" pitchFamily="34" charset="0"/>
            </a:endParaRPr>
          </a:p>
        </p:txBody>
      </p:sp>
      <p:sp>
        <p:nvSpPr>
          <p:cNvPr id="3" name="CasellaDiTesto 2"/>
          <p:cNvSpPr txBox="1"/>
          <p:nvPr/>
        </p:nvSpPr>
        <p:spPr>
          <a:xfrm>
            <a:off x="503548" y="1772816"/>
            <a:ext cx="8136904" cy="3970318"/>
          </a:xfrm>
          <a:prstGeom prst="rect">
            <a:avLst/>
          </a:prstGeom>
          <a:noFill/>
        </p:spPr>
        <p:txBody>
          <a:bodyPr wrap="square" rtlCol="0">
            <a:spAutoFit/>
          </a:bodyPr>
          <a:lstStyle/>
          <a:p>
            <a:pPr algn="just"/>
            <a:endParaRPr lang="it-IT" sz="1600" b="1" cap="all" dirty="0">
              <a:solidFill>
                <a:schemeClr val="accent2">
                  <a:lumMod val="50000"/>
                </a:schemeClr>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Il lavoratore può chiedere, per </a:t>
            </a:r>
            <a:r>
              <a:rPr lang="it-IT" sz="2000" b="1" dirty="0" smtClean="0">
                <a:solidFill>
                  <a:srgbClr val="10253F"/>
                </a:solidFill>
                <a:latin typeface="Arial" pitchFamily="34" charset="0"/>
                <a:cs typeface="Arial" pitchFamily="34" charset="0"/>
              </a:rPr>
              <a:t>una sola volta</a:t>
            </a:r>
            <a:r>
              <a:rPr lang="it-IT" sz="2000" dirty="0" smtClean="0">
                <a:solidFill>
                  <a:srgbClr val="10253F"/>
                </a:solidFill>
                <a:latin typeface="Arial" pitchFamily="34" charset="0"/>
                <a:cs typeface="Arial" pitchFamily="34" charset="0"/>
              </a:rPr>
              <a:t>, la </a:t>
            </a:r>
            <a:r>
              <a:rPr lang="it-IT" sz="2000" b="1" dirty="0" smtClean="0">
                <a:solidFill>
                  <a:srgbClr val="10253F"/>
                </a:solidFill>
                <a:latin typeface="Arial" pitchFamily="34" charset="0"/>
                <a:cs typeface="Arial" pitchFamily="34" charset="0"/>
              </a:rPr>
              <a:t>trasformazione</a:t>
            </a:r>
            <a:r>
              <a:rPr lang="it-IT" sz="2000" dirty="0" smtClean="0">
                <a:solidFill>
                  <a:srgbClr val="10253F"/>
                </a:solidFill>
                <a:latin typeface="Arial" pitchFamily="34" charset="0"/>
                <a:cs typeface="Arial" pitchFamily="34" charset="0"/>
              </a:rPr>
              <a:t> del rapporto da tempo pieno a part-time, in luogo del congedo parentale, per un periodo di tempo corrispondente e una riduzione di orario non superiore al 50%. </a:t>
            </a:r>
          </a:p>
          <a:p>
            <a:pPr algn="just"/>
            <a:endParaRPr lang="it-IT" sz="2000" dirty="0" smtClean="0">
              <a:solidFill>
                <a:srgbClr val="10253F"/>
              </a:solidFill>
              <a:latin typeface="Arial" pitchFamily="34" charset="0"/>
              <a:cs typeface="Arial" pitchFamily="34" charset="0"/>
            </a:endParaRPr>
          </a:p>
          <a:p>
            <a:pPr algn="just"/>
            <a:r>
              <a:rPr lang="it-IT" sz="2000" dirty="0" smtClean="0">
                <a:solidFill>
                  <a:srgbClr val="10253F"/>
                </a:solidFill>
                <a:latin typeface="Arial" pitchFamily="34" charset="0"/>
                <a:cs typeface="Arial" pitchFamily="34" charset="0"/>
              </a:rPr>
              <a:t>Il </a:t>
            </a:r>
            <a:r>
              <a:rPr lang="it-IT" sz="2000" b="1" dirty="0" smtClean="0">
                <a:solidFill>
                  <a:srgbClr val="10253F"/>
                </a:solidFill>
                <a:latin typeface="Arial" pitchFamily="34" charset="0"/>
                <a:cs typeface="Arial" pitchFamily="34" charset="0"/>
              </a:rPr>
              <a:t>congedo parentale</a:t>
            </a:r>
            <a:r>
              <a:rPr lang="it-IT" sz="2000" dirty="0" smtClean="0">
                <a:solidFill>
                  <a:srgbClr val="10253F"/>
                </a:solidFill>
                <a:latin typeface="Arial" pitchFamily="34" charset="0"/>
                <a:cs typeface="Arial" pitchFamily="34" charset="0"/>
              </a:rPr>
              <a:t>, regolamentato dagli </a:t>
            </a:r>
            <a:r>
              <a:rPr lang="it-IT" sz="2000" i="1" dirty="0" smtClean="0">
                <a:solidFill>
                  <a:srgbClr val="10253F"/>
                </a:solidFill>
                <a:latin typeface="Arial" pitchFamily="34" charset="0"/>
                <a:cs typeface="Arial" pitchFamily="34" charset="0"/>
              </a:rPr>
              <a:t>articoli 32 e seguenti del </a:t>
            </a:r>
            <a:r>
              <a:rPr lang="it-IT" sz="2000" i="1" dirty="0" err="1" smtClean="0">
                <a:solidFill>
                  <a:srgbClr val="10253F"/>
                </a:solidFill>
                <a:latin typeface="Arial" pitchFamily="34" charset="0"/>
                <a:cs typeface="Arial" pitchFamily="34" charset="0"/>
              </a:rPr>
              <a:t>Dlgs</a:t>
            </a:r>
            <a:r>
              <a:rPr lang="it-IT" sz="2000" i="1" dirty="0" smtClean="0">
                <a:solidFill>
                  <a:srgbClr val="10253F"/>
                </a:solidFill>
                <a:latin typeface="Arial" pitchFamily="34" charset="0"/>
                <a:cs typeface="Arial" pitchFamily="34" charset="0"/>
              </a:rPr>
              <a:t> 151/2001</a:t>
            </a:r>
            <a:r>
              <a:rPr lang="it-IT" sz="2000" dirty="0" smtClean="0">
                <a:solidFill>
                  <a:srgbClr val="10253F"/>
                </a:solidFill>
                <a:latin typeface="Arial" pitchFamily="34" charset="0"/>
                <a:cs typeface="Arial" pitchFamily="34" charset="0"/>
              </a:rPr>
              <a:t> (il testo unico dei diritti a sostegno della genitorialità dei lavoratori), può durare per i due genitori al massimo 10 mesi, con un tetto di 6 mesi per ciascuno di essi. </a:t>
            </a:r>
          </a:p>
          <a:p>
            <a:pPr algn="just"/>
            <a:r>
              <a:rPr lang="it-IT" sz="2000" dirty="0" smtClean="0">
                <a:solidFill>
                  <a:srgbClr val="10253F"/>
                </a:solidFill>
                <a:latin typeface="Arial" pitchFamily="34" charset="0"/>
                <a:cs typeface="Arial" pitchFamily="34" charset="0"/>
              </a:rPr>
              <a:t>Se ne deduce che i limiti temporali di questa alternativa: 10 mesi complessivi da dividere fra i due genitori, con limite di 6 ciascuno.</a:t>
            </a:r>
            <a:endParaRPr lang="it-IT" sz="1600" dirty="0" smtClean="0">
              <a:solidFill>
                <a:srgbClr val="10253F"/>
              </a:solidFill>
              <a:latin typeface="Arial" pitchFamily="34" charset="0"/>
              <a:cs typeface="Arial" pitchFamily="34" charset="0"/>
            </a:endParaRPr>
          </a:p>
          <a:p>
            <a:pPr algn="just"/>
            <a:endParaRPr lang="it-IT" sz="1600" dirty="0">
              <a:solidFill>
                <a:srgbClr val="002060"/>
              </a:solidFill>
              <a:latin typeface="Arial" pitchFamily="34" charset="0"/>
              <a:cs typeface="Arial" pitchFamily="34" charset="0"/>
            </a:endParaRPr>
          </a:p>
        </p:txBody>
      </p:sp>
      <p:sp>
        <p:nvSpPr>
          <p:cNvPr id="8"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42</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9" name="Rettangolo 8"/>
          <p:cNvSpPr/>
          <p:nvPr/>
        </p:nvSpPr>
        <p:spPr>
          <a:xfrm>
            <a:off x="755576" y="620688"/>
            <a:ext cx="7632848" cy="646331"/>
          </a:xfrm>
          <a:prstGeom prst="rect">
            <a:avLst/>
          </a:prstGeom>
        </p:spPr>
        <p:txBody>
          <a:bodyPr wrap="square">
            <a:spAutoFit/>
          </a:bodyPr>
          <a:lstStyle/>
          <a:p>
            <a:pPr algn="ctr"/>
            <a:r>
              <a:rPr lang="it-IT" b="1" cap="all" dirty="0" smtClean="0">
                <a:solidFill>
                  <a:srgbClr val="10253F"/>
                </a:solidFill>
                <a:latin typeface="Arial" pitchFamily="34" charset="0"/>
                <a:cs typeface="Arial" pitchFamily="34" charset="0"/>
              </a:rPr>
              <a:t>la trasformazione del rapporto da tempo pieno a part-time, in luogo del congedo parentale</a:t>
            </a:r>
            <a:endParaRPr lang="it-IT" b="1" cap="all" dirty="0"/>
          </a:p>
        </p:txBody>
      </p:sp>
    </p:spTree>
    <p:extLst>
      <p:ext uri="{BB962C8B-B14F-4D97-AF65-F5344CB8AC3E}">
        <p14:creationId xmlns:p14="http://schemas.microsoft.com/office/powerpoint/2010/main" val="5886482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179512" y="692696"/>
            <a:ext cx="8784976" cy="1815882"/>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400" b="1" cap="all" dirty="0" smtClean="0">
                <a:solidFill>
                  <a:srgbClr val="002060"/>
                </a:solidFill>
                <a:latin typeface="Arial" pitchFamily="34" charset="0"/>
                <a:cs typeface="Arial" pitchFamily="34" charset="0"/>
              </a:rPr>
              <a:t>La trasformazione da full-time a part-time</a:t>
            </a:r>
          </a:p>
          <a:p>
            <a:pPr marL="342900" indent="-342900" algn="ctr" fontAlgn="auto">
              <a:spcBef>
                <a:spcPts val="0"/>
              </a:spcBef>
              <a:spcAft>
                <a:spcPts val="0"/>
              </a:spcAft>
              <a:defRPr/>
            </a:pPr>
            <a:endParaRPr lang="it-IT" b="1" cap="all" dirty="0" smtClean="0">
              <a:solidFill>
                <a:srgbClr val="002060"/>
              </a:solidFill>
              <a:latin typeface="Arial" pitchFamily="34" charset="0"/>
              <a:cs typeface="Arial" pitchFamily="34" charset="0"/>
            </a:endParaRPr>
          </a:p>
          <a:p>
            <a:pPr marL="342900" indent="-342900" algn="ctr" fontAlgn="auto">
              <a:spcBef>
                <a:spcPts val="0"/>
              </a:spcBef>
              <a:spcAft>
                <a:spcPts val="0"/>
              </a:spcAft>
              <a:defRPr/>
            </a:pPr>
            <a:r>
              <a:rPr lang="it-IT" b="1" cap="all" dirty="0" smtClean="0">
                <a:solidFill>
                  <a:srgbClr val="002060"/>
                </a:solidFill>
                <a:latin typeface="Arial" pitchFamily="34" charset="0"/>
                <a:cs typeface="Arial" pitchFamily="34" charset="0"/>
              </a:rPr>
              <a:t>i principi sono gli stessi</a:t>
            </a:r>
            <a:endParaRPr lang="it-IT" sz="2400" b="1"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sz="2000" cap="all" dirty="0" smtClean="0">
              <a:solidFill>
                <a:srgbClr val="002060"/>
              </a:solidFill>
              <a:latin typeface="Arial" pitchFamily="34" charset="0"/>
              <a:cs typeface="Arial" pitchFamily="34" charset="0"/>
            </a:endParaRPr>
          </a:p>
        </p:txBody>
      </p:sp>
      <p:sp>
        <p:nvSpPr>
          <p:cNvPr id="3" name="CasellaDiTesto 2"/>
          <p:cNvSpPr txBox="1"/>
          <p:nvPr/>
        </p:nvSpPr>
        <p:spPr>
          <a:xfrm>
            <a:off x="359532" y="2276872"/>
            <a:ext cx="8424936" cy="4031873"/>
          </a:xfrm>
          <a:prstGeom prst="rect">
            <a:avLst/>
          </a:prstGeom>
          <a:noFill/>
        </p:spPr>
        <p:txBody>
          <a:bodyPr wrap="square" rtlCol="0">
            <a:spAutoFit/>
          </a:bodyPr>
          <a:lstStyle/>
          <a:p>
            <a:pPr>
              <a:buFontTx/>
              <a:buChar char="-"/>
            </a:pPr>
            <a:r>
              <a:rPr lang="it-IT" sz="2000" b="1" u="sng" dirty="0" smtClean="0">
                <a:solidFill>
                  <a:srgbClr val="002060"/>
                </a:solidFill>
                <a:latin typeface="Arial" pitchFamily="34" charset="0"/>
                <a:cs typeface="Arial" pitchFamily="34" charset="0"/>
              </a:rPr>
              <a:t> deve avvenire nell’ambito di un accordo tra lavoratore e datore di lavoro</a:t>
            </a:r>
          </a:p>
          <a:p>
            <a:endParaRPr lang="it-IT" sz="2000" b="1" u="sng" dirty="0" smtClean="0">
              <a:solidFill>
                <a:srgbClr val="002060"/>
              </a:solidFill>
              <a:latin typeface="Arial" pitchFamily="34" charset="0"/>
              <a:cs typeface="Arial" pitchFamily="34" charset="0"/>
            </a:endParaRPr>
          </a:p>
          <a:p>
            <a:pPr algn="just">
              <a:buFontTx/>
              <a:buChar char="-"/>
            </a:pPr>
            <a:r>
              <a:rPr lang="it-IT" sz="2000" b="1" u="sng" dirty="0" smtClean="0">
                <a:solidFill>
                  <a:srgbClr val="002060"/>
                </a:solidFill>
                <a:latin typeface="Arial" pitchFamily="34" charset="0"/>
                <a:cs typeface="Arial" pitchFamily="34" charset="0"/>
              </a:rPr>
              <a:t> il rifiuto del lavoratore di trasformare il proprio rapporto non costituisce giusta causa di licenziamento</a:t>
            </a:r>
          </a:p>
          <a:p>
            <a:endParaRPr lang="it-IT" sz="2000" b="1" u="sng" dirty="0" smtClean="0">
              <a:solidFill>
                <a:srgbClr val="002060"/>
              </a:solidFill>
              <a:latin typeface="Arial" pitchFamily="34" charset="0"/>
              <a:cs typeface="Arial" pitchFamily="34" charset="0"/>
            </a:endParaRPr>
          </a:p>
          <a:p>
            <a:pPr algn="just">
              <a:buFontTx/>
              <a:buChar char="-"/>
            </a:pPr>
            <a:r>
              <a:rPr lang="it-IT" sz="2000" b="1" u="sng" dirty="0" smtClean="0">
                <a:solidFill>
                  <a:srgbClr val="002060"/>
                </a:solidFill>
                <a:latin typeface="Arial" pitchFamily="34" charset="0"/>
                <a:cs typeface="Arial" pitchFamily="34" charset="0"/>
              </a:rPr>
              <a:t> in caso di assunzione di personale a tempo parziale il datore di lavoro deve darne avviso al personale già dipendente con rapporto a tempo pieno e a prendere in considerazione eventuali domande di </a:t>
            </a:r>
            <a:r>
              <a:rPr lang="it-IT" sz="2000" b="1" u="sng" dirty="0" err="1" smtClean="0">
                <a:solidFill>
                  <a:srgbClr val="002060"/>
                </a:solidFill>
                <a:latin typeface="Arial" pitchFamily="34" charset="0"/>
                <a:cs typeface="Arial" pitchFamily="34" charset="0"/>
              </a:rPr>
              <a:t>trasformazionea</a:t>
            </a:r>
            <a:r>
              <a:rPr lang="it-IT" sz="2000" b="1" u="sng" dirty="0" smtClean="0">
                <a:solidFill>
                  <a:srgbClr val="002060"/>
                </a:solidFill>
                <a:latin typeface="Arial" pitchFamily="34" charset="0"/>
                <a:cs typeface="Arial" pitchFamily="34" charset="0"/>
              </a:rPr>
              <a:t> tempo parziale</a:t>
            </a:r>
          </a:p>
          <a:p>
            <a:pPr>
              <a:buFontTx/>
              <a:buChar char="-"/>
            </a:pPr>
            <a:endParaRPr lang="it-IT" sz="2000" b="1" u="sng" dirty="0" smtClean="0">
              <a:solidFill>
                <a:srgbClr val="002060"/>
              </a:solidFill>
              <a:latin typeface="Arial" pitchFamily="34" charset="0"/>
              <a:cs typeface="Arial" pitchFamily="34" charset="0"/>
            </a:endParaRPr>
          </a:p>
          <a:p>
            <a:endParaRPr lang="it-IT" sz="2000" dirty="0" smtClean="0">
              <a:solidFill>
                <a:srgbClr val="002060"/>
              </a:solidFill>
              <a:latin typeface="Arial" pitchFamily="34" charset="0"/>
              <a:cs typeface="Arial" pitchFamily="34" charset="0"/>
            </a:endParaRPr>
          </a:p>
          <a:p>
            <a:r>
              <a:rPr lang="it-IT" sz="1600" cap="all" dirty="0" smtClean="0">
                <a:solidFill>
                  <a:srgbClr val="002060"/>
                </a:solidFill>
                <a:latin typeface="Arial" pitchFamily="34" charset="0"/>
                <a:cs typeface="Arial" pitchFamily="34" charset="0"/>
              </a:rPr>
              <a:t>			</a:t>
            </a:r>
            <a:endParaRPr lang="it-IT" sz="1600" cap="all" dirty="0">
              <a:solidFill>
                <a:srgbClr val="002060"/>
              </a:solidFill>
              <a:latin typeface="Arial" pitchFamily="34" charset="0"/>
              <a:cs typeface="Arial" pitchFamily="34" charset="0"/>
            </a:endParaRP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43</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Tree>
    <p:extLst>
      <p:ext uri="{BB962C8B-B14F-4D97-AF65-F5344CB8AC3E}">
        <p14:creationId xmlns:p14="http://schemas.microsoft.com/office/powerpoint/2010/main" val="25431287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5"/>
          <p:cNvSpPr>
            <a:spLocks noChangeArrowheads="1"/>
          </p:cNvSpPr>
          <p:nvPr/>
        </p:nvSpPr>
        <p:spPr bwMode="auto">
          <a:xfrm>
            <a:off x="251520" y="548680"/>
            <a:ext cx="8363281" cy="523220"/>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800" b="1" cap="all" dirty="0" smtClean="0">
                <a:solidFill>
                  <a:srgbClr val="002060"/>
                </a:solidFill>
                <a:latin typeface="Arial" pitchFamily="34" charset="0"/>
                <a:cs typeface="Arial" pitchFamily="34" charset="0"/>
              </a:rPr>
              <a:t>SANZIONI</a:t>
            </a:r>
          </a:p>
        </p:txBody>
      </p:sp>
      <p:sp>
        <p:nvSpPr>
          <p:cNvPr id="9" name="Segnaposto numero diapositiva 3"/>
          <p:cNvSpPr txBox="1">
            <a:spLocks/>
          </p:cNvSpPr>
          <p:nvPr/>
        </p:nvSpPr>
        <p:spPr bwMode="white">
          <a:xfrm>
            <a:off x="4745481" y="6649035"/>
            <a:ext cx="157094" cy="18466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fld id="{99F9B1F0-3856-4FB1-A442-57D760DF0B0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44</a:t>
            </a:fld>
            <a:endParaRPr kumimoji="0" lang="it-IT" sz="1200" b="0" i="0" u="none" strike="noStrike" kern="1200" cap="none" spc="0" normalizeH="0" baseline="0" noProof="0" dirty="0">
              <a:ln>
                <a:noFill/>
              </a:ln>
              <a:solidFill>
                <a:schemeClr val="bg1">
                  <a:lumMod val="65000"/>
                </a:schemeClr>
              </a:solidFill>
              <a:effectLst/>
              <a:uLnTx/>
              <a:uFillTx/>
              <a:ea typeface="+mn-ea"/>
              <a:cs typeface="+mn-cs"/>
            </a:endParaRPr>
          </a:p>
        </p:txBody>
      </p:sp>
      <p:sp>
        <p:nvSpPr>
          <p:cNvPr id="12" name="CasellaDiTesto 11"/>
          <p:cNvSpPr txBox="1"/>
          <p:nvPr/>
        </p:nvSpPr>
        <p:spPr>
          <a:xfrm>
            <a:off x="431540" y="1340768"/>
            <a:ext cx="8280920" cy="1477328"/>
          </a:xfrm>
          <a:prstGeom prst="rect">
            <a:avLst/>
          </a:prstGeom>
          <a:noFill/>
        </p:spPr>
        <p:txBody>
          <a:bodyPr wrap="square" rtlCol="0">
            <a:spAutoFit/>
          </a:bodyPr>
          <a:lstStyle/>
          <a:p>
            <a:pPr marL="457200" indent="-457200" algn="just"/>
            <a:r>
              <a:rPr lang="it-IT" dirty="0" smtClean="0">
                <a:solidFill>
                  <a:srgbClr val="002060"/>
                </a:solidFill>
                <a:latin typeface="Arial" pitchFamily="34" charset="0"/>
                <a:cs typeface="Arial" pitchFamily="34" charset="0"/>
              </a:rPr>
              <a:t>	</a:t>
            </a:r>
          </a:p>
          <a:p>
            <a:pPr marL="457200" indent="-457200" algn="just"/>
            <a:r>
              <a:rPr lang="it-IT" dirty="0" smtClean="0">
                <a:solidFill>
                  <a:srgbClr val="002060"/>
                </a:solidFill>
                <a:latin typeface="Arial" pitchFamily="34" charset="0"/>
                <a:cs typeface="Arial" pitchFamily="34" charset="0"/>
              </a:rPr>
              <a:t>	In difetto di prova della stipula del contratto a tempo parziale, su domanda del lavoratore è dichiarata la sussistenza fra le parti di un rapporto di lavoro a tempo pieno.</a:t>
            </a:r>
          </a:p>
          <a:p>
            <a:endParaRPr lang="it-IT" dirty="0">
              <a:solidFill>
                <a:srgbClr val="002060"/>
              </a:solidFill>
            </a:endParaRPr>
          </a:p>
        </p:txBody>
      </p:sp>
      <p:sp>
        <p:nvSpPr>
          <p:cNvPr id="2" name="Rettangolo 1"/>
          <p:cNvSpPr/>
          <p:nvPr/>
        </p:nvSpPr>
        <p:spPr>
          <a:xfrm>
            <a:off x="719572" y="2636912"/>
            <a:ext cx="7704856" cy="2585323"/>
          </a:xfrm>
          <a:prstGeom prst="rect">
            <a:avLst/>
          </a:prstGeom>
        </p:spPr>
        <p:txBody>
          <a:bodyPr wrap="square">
            <a:spAutoFit/>
          </a:bodyPr>
          <a:lstStyle/>
          <a:p>
            <a:pPr algn="just"/>
            <a:r>
              <a:rPr lang="it-IT" dirty="0">
                <a:solidFill>
                  <a:srgbClr val="002060"/>
                </a:solidFill>
                <a:latin typeface="Arial" pitchFamily="34" charset="0"/>
                <a:cs typeface="Arial" pitchFamily="34" charset="0"/>
              </a:rPr>
              <a:t>Se non è stata determinata la durata della prestazione </a:t>
            </a:r>
            <a:r>
              <a:rPr lang="it-IT" dirty="0" smtClean="0">
                <a:solidFill>
                  <a:srgbClr val="002060"/>
                </a:solidFill>
                <a:latin typeface="Arial" pitchFamily="34" charset="0"/>
                <a:cs typeface="Arial" pitchFamily="34" charset="0"/>
              </a:rPr>
              <a:t>lavorativa, su domanda del lavoratore, </a:t>
            </a:r>
            <a:r>
              <a:rPr lang="it-IT" dirty="0">
                <a:solidFill>
                  <a:srgbClr val="002060"/>
                </a:solidFill>
                <a:latin typeface="Arial" pitchFamily="34" charset="0"/>
                <a:cs typeface="Arial" pitchFamily="34" charset="0"/>
              </a:rPr>
              <a:t>è dichiarata la sussistenza di un rapporto a tempo pieno dalla data della sentenza, con diritto per il pregresso alla retribuzione e al risarcimento del danno</a:t>
            </a:r>
          </a:p>
          <a:p>
            <a:pPr algn="just"/>
            <a:r>
              <a:rPr lang="it-IT" dirty="0">
                <a:solidFill>
                  <a:srgbClr val="002060"/>
                </a:solidFill>
                <a:latin typeface="Arial" pitchFamily="34" charset="0"/>
                <a:cs typeface="Arial" pitchFamily="34" charset="0"/>
              </a:rPr>
              <a:t>	</a:t>
            </a:r>
          </a:p>
          <a:p>
            <a:pPr algn="just"/>
            <a:r>
              <a:rPr lang="it-IT" dirty="0" smtClean="0">
                <a:solidFill>
                  <a:srgbClr val="002060"/>
                </a:solidFill>
                <a:latin typeface="Arial" pitchFamily="34" charset="0"/>
                <a:cs typeface="Arial" pitchFamily="34" charset="0"/>
              </a:rPr>
              <a:t>Se </a:t>
            </a:r>
            <a:r>
              <a:rPr lang="it-IT" dirty="0">
                <a:solidFill>
                  <a:srgbClr val="002060"/>
                </a:solidFill>
                <a:latin typeface="Arial" pitchFamily="34" charset="0"/>
                <a:cs typeface="Arial" pitchFamily="34" charset="0"/>
              </a:rPr>
              <a:t>non risulta determinata la collocazione temporale dell’orario di lavoro il Giudice determina le modalità temporali di svolgimento con valutazione equitativa, dalla data della sentenza, con diritto al risarcimento del danno per il periodo precedente.</a:t>
            </a:r>
            <a:endParaRPr lang="it-IT" dirty="0">
              <a:solidFill>
                <a:srgbClr val="002060"/>
              </a:solidFill>
            </a:endParaRPr>
          </a:p>
        </p:txBody>
      </p:sp>
    </p:spTree>
    <p:extLst>
      <p:ext uri="{BB962C8B-B14F-4D97-AF65-F5344CB8AC3E}">
        <p14:creationId xmlns:p14="http://schemas.microsoft.com/office/powerpoint/2010/main" val="1898130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cap="all" dirty="0" smtClean="0">
                <a:solidFill>
                  <a:srgbClr val="002060"/>
                </a:solidFill>
                <a:latin typeface="Arial" pitchFamily="34" charset="0"/>
                <a:cs typeface="Arial" pitchFamily="34" charset="0"/>
              </a:rPr>
              <a:t>Un nuovo modo di lavorare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0" name="Rettangolo 9"/>
          <p:cNvSpPr/>
          <p:nvPr/>
        </p:nvSpPr>
        <p:spPr>
          <a:xfrm>
            <a:off x="575556" y="1484784"/>
            <a:ext cx="7992888" cy="923330"/>
          </a:xfrm>
          <a:prstGeom prst="rect">
            <a:avLst/>
          </a:prstGeom>
        </p:spPr>
        <p:txBody>
          <a:bodyPr wrap="square">
            <a:spAutoFit/>
          </a:bodyPr>
          <a:lstStyle/>
          <a:p>
            <a:pPr algn="just"/>
            <a:r>
              <a:rPr lang="it-IT" b="1" i="1" dirty="0" smtClean="0">
                <a:solidFill>
                  <a:srgbClr val="002060"/>
                </a:solidFill>
                <a:latin typeface="Arial" pitchFamily="34" charset="0"/>
                <a:cs typeface="Arial" pitchFamily="34" charset="0"/>
              </a:rPr>
              <a:t>Smart </a:t>
            </a:r>
            <a:r>
              <a:rPr lang="it-IT" b="1" i="1" dirty="0" err="1" smtClean="0">
                <a:solidFill>
                  <a:srgbClr val="002060"/>
                </a:solidFill>
                <a:latin typeface="Arial" pitchFamily="34" charset="0"/>
                <a:cs typeface="Arial" pitchFamily="34" charset="0"/>
              </a:rPr>
              <a:t>working</a:t>
            </a:r>
            <a:r>
              <a:rPr lang="it-IT" b="1" dirty="0" smtClean="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 </a:t>
            </a:r>
            <a:r>
              <a:rPr lang="it-IT" dirty="0" smtClean="0">
                <a:latin typeface="Arial" pitchFamily="34" charset="0"/>
                <a:cs typeface="Arial" pitchFamily="34" charset="0"/>
              </a:rPr>
              <a:t>si configura come un nuovo approccio all’organizzazione aziendale, in cui le esigenze individuali del lavoratore si contemperano, in maniera complementare, con quelle dell’impresa. </a:t>
            </a:r>
            <a:endParaRPr lang="it-IT" dirty="0">
              <a:latin typeface="Arial" pitchFamily="34" charset="0"/>
              <a:cs typeface="Arial" pitchFamily="34" charset="0"/>
            </a:endParaRPr>
          </a:p>
        </p:txBody>
      </p:sp>
      <p:cxnSp>
        <p:nvCxnSpPr>
          <p:cNvPr id="13" name="Connettore 7 12"/>
          <p:cNvCxnSpPr/>
          <p:nvPr/>
        </p:nvCxnSpPr>
        <p:spPr>
          <a:xfrm>
            <a:off x="1619672" y="2996952"/>
            <a:ext cx="914400" cy="9144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3563889" y="3212976"/>
            <a:ext cx="5112568" cy="1477328"/>
          </a:xfrm>
          <a:prstGeom prst="rect">
            <a:avLst/>
          </a:prstGeom>
          <a:noFill/>
        </p:spPr>
        <p:txBody>
          <a:bodyPr wrap="square" rtlCol="0">
            <a:spAutoFit/>
          </a:bodyPr>
          <a:lstStyle/>
          <a:p>
            <a:r>
              <a:rPr lang="it-IT" dirty="0" smtClean="0">
                <a:latin typeface="Arial" pitchFamily="34" charset="0"/>
                <a:cs typeface="Arial" pitchFamily="34" charset="0"/>
              </a:rPr>
              <a:t>Il Jobs </a:t>
            </a:r>
            <a:r>
              <a:rPr lang="it-IT" dirty="0" err="1" smtClean="0">
                <a:latin typeface="Arial" pitchFamily="34" charset="0"/>
                <a:cs typeface="Arial" pitchFamily="34" charset="0"/>
              </a:rPr>
              <a:t>act</a:t>
            </a:r>
            <a:r>
              <a:rPr lang="it-IT" dirty="0" smtClean="0">
                <a:latin typeface="Arial" pitchFamily="34" charset="0"/>
                <a:cs typeface="Arial" pitchFamily="34" charset="0"/>
              </a:rPr>
              <a:t> del lavoro autonomo, non ancora definitivo, contiene alcune norme riguardanti il “lavoro agile”, che permetterebbero una maggiore fruibilità di tale strumento, sostituendo così il “telelavoro”. </a:t>
            </a:r>
            <a:endParaRPr lang="it-IT"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1007604" y="548680"/>
            <a:ext cx="7128792" cy="648072"/>
          </a:xfrm>
        </p:spPr>
        <p:txBody>
          <a:bodyPr>
            <a:normAutofit/>
          </a:bodyPr>
          <a:lstStyle/>
          <a:p>
            <a:pPr eaLnBrk="1" hangingPunct="1"/>
            <a:r>
              <a:rPr lang="it-IT" sz="1800" b="1" dirty="0" smtClean="0">
                <a:solidFill>
                  <a:srgbClr val="002060"/>
                </a:solidFill>
                <a:latin typeface="Arial" pitchFamily="34" charset="0"/>
                <a:cs typeface="Arial" pitchFamily="34" charset="0"/>
              </a:rPr>
              <a:t>IL LAVORO AGILE</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10" name="Rettangolo 9"/>
          <p:cNvSpPr/>
          <p:nvPr/>
        </p:nvSpPr>
        <p:spPr>
          <a:xfrm>
            <a:off x="575556" y="1484784"/>
            <a:ext cx="7992888" cy="3416320"/>
          </a:xfrm>
          <a:prstGeom prst="rect">
            <a:avLst/>
          </a:prstGeom>
        </p:spPr>
        <p:txBody>
          <a:bodyPr wrap="square">
            <a:spAutoFit/>
          </a:bodyPr>
          <a:lstStyle/>
          <a:p>
            <a:pPr algn="just"/>
            <a:r>
              <a:rPr lang="it-IT" dirty="0" smtClean="0">
                <a:solidFill>
                  <a:schemeClr val="tx2">
                    <a:lumMod val="50000"/>
                  </a:schemeClr>
                </a:solidFill>
                <a:latin typeface="Arial" pitchFamily="34" charset="0"/>
                <a:cs typeface="Arial" pitchFamily="34" charset="0"/>
              </a:rPr>
              <a:t>Il lavoro agile, consiste, non in una </a:t>
            </a:r>
            <a:r>
              <a:rPr lang="it-IT" i="1" dirty="0" smtClean="0">
                <a:solidFill>
                  <a:schemeClr val="tx2">
                    <a:lumMod val="50000"/>
                  </a:schemeClr>
                </a:solidFill>
                <a:latin typeface="Arial" pitchFamily="34" charset="0"/>
                <a:cs typeface="Arial" pitchFamily="34" charset="0"/>
              </a:rPr>
              <a:t>nuova</a:t>
            </a:r>
            <a:r>
              <a:rPr lang="it-IT" dirty="0" smtClean="0">
                <a:solidFill>
                  <a:schemeClr val="tx2">
                    <a:lumMod val="50000"/>
                  </a:schemeClr>
                </a:solidFill>
                <a:latin typeface="Arial" pitchFamily="34" charset="0"/>
                <a:cs typeface="Arial" pitchFamily="34" charset="0"/>
              </a:rPr>
              <a:t> tipologia contrattuale, ma in una </a:t>
            </a:r>
            <a:r>
              <a:rPr lang="it-IT" u="sng" dirty="0" smtClean="0">
                <a:solidFill>
                  <a:schemeClr val="tx2">
                    <a:lumMod val="50000"/>
                  </a:schemeClr>
                </a:solidFill>
                <a:latin typeface="Arial" pitchFamily="34" charset="0"/>
                <a:cs typeface="Arial" pitchFamily="34" charset="0"/>
              </a:rPr>
              <a:t>modalità flessibile di svolgimento del rapporto di lavoro subordinato quanto ai luoghi e ai tempi di lavoro</a:t>
            </a:r>
            <a:r>
              <a:rPr lang="it-IT" dirty="0" smtClean="0">
                <a:solidFill>
                  <a:schemeClr val="tx2">
                    <a:lumMod val="50000"/>
                  </a:schemeClr>
                </a:solidFill>
                <a:latin typeface="Arial" pitchFamily="34" charset="0"/>
                <a:cs typeface="Arial" pitchFamily="34" charset="0"/>
              </a:rPr>
              <a:t> finalizzata a regolare forme innovative di organizzazione del lavoro, agevolando così  la conciliazione dei tempi di vita e di lavoro.</a:t>
            </a: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endParaRPr lang="it-IT" dirty="0" smtClean="0">
              <a:solidFill>
                <a:schemeClr val="tx2">
                  <a:lumMod val="50000"/>
                </a:schemeClr>
              </a:solidFill>
              <a:latin typeface="Arial" pitchFamily="34" charset="0"/>
              <a:cs typeface="Arial" pitchFamily="34" charset="0"/>
            </a:endParaRPr>
          </a:p>
          <a:p>
            <a:pPr algn="just"/>
            <a:r>
              <a:rPr lang="it-IT" dirty="0" smtClean="0">
                <a:solidFill>
                  <a:schemeClr val="tx2">
                    <a:lumMod val="50000"/>
                  </a:schemeClr>
                </a:solidFill>
                <a:latin typeface="Arial" pitchFamily="34" charset="0"/>
                <a:cs typeface="Arial" pitchFamily="34" charset="0"/>
              </a:rPr>
              <a:t>Il lavoro agile consiste in una prestazione di lavoro subordinato che può essere eseguita in parte all’interno dei locali aziendali e in parte all’esterno, entro i soli limiti di durata massima dell’orario di lavoro giornaliero e settimanale, derivanti dalla legge e dalla contrattazione collettiva.</a:t>
            </a:r>
            <a:endParaRPr lang="it-IT" dirty="0">
              <a:solidFill>
                <a:schemeClr val="tx2">
                  <a:lumMod val="50000"/>
                </a:schemeClr>
              </a:solidFill>
              <a:latin typeface="Arial" pitchFamily="34" charset="0"/>
              <a:cs typeface="Arial" pitchFamily="34" charset="0"/>
            </a:endParaRPr>
          </a:p>
        </p:txBody>
      </p:sp>
      <p:sp>
        <p:nvSpPr>
          <p:cNvPr id="11" name="Freccia in giù 10"/>
          <p:cNvSpPr/>
          <p:nvPr/>
        </p:nvSpPr>
        <p:spPr>
          <a:xfrm>
            <a:off x="3995936" y="2996952"/>
            <a:ext cx="48463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6354" name="Rectangle 2"/>
          <p:cNvSpPr>
            <a:spLocks noGrp="1" noChangeArrowheads="1"/>
          </p:cNvSpPr>
          <p:nvPr>
            <p:ph type="ctrTitle"/>
          </p:nvPr>
        </p:nvSpPr>
        <p:spPr>
          <a:xfrm>
            <a:off x="500063" y="1556792"/>
            <a:ext cx="8143875" cy="3262164"/>
          </a:xfrm>
        </p:spPr>
        <p:txBody>
          <a:bodyPr>
            <a:normAutofit/>
          </a:bodyPr>
          <a:lstStyle/>
          <a:p>
            <a:pPr eaLnBrk="1" hangingPunct="1"/>
            <a:r>
              <a:rPr lang="it-IT" sz="3200" b="1" dirty="0" smtClean="0">
                <a:solidFill>
                  <a:srgbClr val="002060"/>
                </a:solidFill>
                <a:latin typeface="Arial" pitchFamily="34" charset="0"/>
                <a:cs typeface="Arial" pitchFamily="34" charset="0"/>
              </a:rPr>
              <a:t>ACCESSO NEL MONDO DEL LAVORO PER I GIOVANI:</a:t>
            </a:r>
            <a:br>
              <a:rPr lang="it-IT" sz="3200" b="1" dirty="0" smtClean="0">
                <a:solidFill>
                  <a:srgbClr val="002060"/>
                </a:solidFill>
                <a:latin typeface="Arial" pitchFamily="34" charset="0"/>
                <a:cs typeface="Arial" pitchFamily="34" charset="0"/>
              </a:rPr>
            </a:br>
            <a:r>
              <a:rPr lang="it-IT" sz="3200" b="1" dirty="0" smtClean="0">
                <a:solidFill>
                  <a:srgbClr val="002060"/>
                </a:solidFill>
                <a:latin typeface="Arial" pitchFamily="34" charset="0"/>
                <a:cs typeface="Arial" pitchFamily="34" charset="0"/>
              </a:rPr>
              <a:t>APPRENDISTATO E TIROCINI FORMATIVI</a:t>
            </a:r>
          </a:p>
        </p:txBody>
      </p:sp>
      <p:sp>
        <p:nvSpPr>
          <p:cNvPr id="996355" name="Text Box 3"/>
          <p:cNvSpPr txBox="1">
            <a:spLocks noChangeArrowheads="1"/>
          </p:cNvSpPr>
          <p:nvPr/>
        </p:nvSpPr>
        <p:spPr bwMode="auto">
          <a:xfrm>
            <a:off x="8583613" y="3665538"/>
            <a:ext cx="184150" cy="366712"/>
          </a:xfrm>
          <a:prstGeom prst="rect">
            <a:avLst/>
          </a:prstGeom>
          <a:noFill/>
          <a:ln w="9525">
            <a:noFill/>
            <a:miter lim="800000"/>
            <a:headEnd/>
            <a:tailEnd/>
          </a:ln>
          <a:effectLst/>
        </p:spPr>
        <p:txBody>
          <a:bodyPr wrap="none">
            <a:spAutoFit/>
          </a:bodyPr>
          <a:lstStyle/>
          <a:p>
            <a:pPr algn="ctr">
              <a:defRPr/>
            </a:pPr>
            <a:endParaRPr lang="it-IT">
              <a:effectLst>
                <a:outerShdw blurRad="38100" dist="38100" dir="2700000" algn="tl">
                  <a:srgbClr val="C0C0C0"/>
                </a:outerShdw>
              </a:effectLst>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47</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996354"/>
                                        </p:tgtEl>
                                        <p:attrNameLst>
                                          <p:attrName>style.visibility</p:attrName>
                                        </p:attrNameLst>
                                      </p:cBhvr>
                                      <p:to>
                                        <p:strVal val="visible"/>
                                      </p:to>
                                    </p:set>
                                    <p:animEffect transition="in" filter="wheel(4)">
                                      <p:cBhvr>
                                        <p:cTn id="7" dur="1000"/>
                                        <p:tgtEl>
                                          <p:spTgt spid="996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6354" grpId="0"/>
    </p:bld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6866" name="Text Box 2"/>
          <p:cNvSpPr txBox="1">
            <a:spLocks noChangeArrowheads="1"/>
          </p:cNvSpPr>
          <p:nvPr/>
        </p:nvSpPr>
        <p:spPr bwMode="auto">
          <a:xfrm>
            <a:off x="431800" y="995881"/>
            <a:ext cx="8280400" cy="4985980"/>
          </a:xfrm>
          <a:prstGeom prst="rect">
            <a:avLst/>
          </a:prstGeom>
          <a:noFill/>
          <a:ln w="9525">
            <a:noFill/>
            <a:miter lim="800000"/>
            <a:headEnd/>
            <a:tailEnd/>
          </a:ln>
          <a:effectLst/>
        </p:spPr>
        <p:txBody>
          <a:bodyPr wrap="square">
            <a:spAutoFit/>
          </a:bodyPr>
          <a:lstStyle/>
          <a:p>
            <a:pPr marL="457200" indent="-457200" algn="ctr" defTabSz="538163" fontAlgn="auto">
              <a:spcBef>
                <a:spcPts val="0"/>
              </a:spcBef>
              <a:spcAft>
                <a:spcPts val="0"/>
              </a:spcAft>
              <a:tabLst>
                <a:tab pos="717550" algn="l"/>
              </a:tabLst>
              <a:defRPr/>
            </a:pPr>
            <a:r>
              <a:rPr lang="it-IT" sz="1700" i="1" dirty="0">
                <a:solidFill>
                  <a:srgbClr val="002060"/>
                </a:solidFill>
                <a:latin typeface="+mn-lt"/>
                <a:cs typeface="Arial" charset="0"/>
              </a:rPr>
              <a:t/>
            </a:r>
            <a:br>
              <a:rPr lang="it-IT" sz="1700" i="1" dirty="0">
                <a:solidFill>
                  <a:srgbClr val="002060"/>
                </a:solidFill>
                <a:latin typeface="+mn-lt"/>
                <a:cs typeface="Arial" charset="0"/>
              </a:rPr>
            </a:br>
            <a:r>
              <a:rPr lang="it-IT" sz="2000" b="1" dirty="0" smtClean="0">
                <a:solidFill>
                  <a:srgbClr val="002060"/>
                </a:solidFill>
                <a:latin typeface="Arial" pitchFamily="34" charset="0"/>
                <a:cs typeface="Arial" pitchFamily="34" charset="0"/>
              </a:rPr>
              <a:t>CONTRATTO </a:t>
            </a:r>
            <a:r>
              <a:rPr lang="it-IT" sz="2000" b="1" dirty="0" err="1">
                <a:solidFill>
                  <a:srgbClr val="002060"/>
                </a:solidFill>
                <a:latin typeface="Arial" pitchFamily="34" charset="0"/>
                <a:cs typeface="Arial" pitchFamily="34" charset="0"/>
              </a:rPr>
              <a:t>DI</a:t>
            </a:r>
            <a:r>
              <a:rPr lang="it-IT" sz="2000" b="1" dirty="0">
                <a:solidFill>
                  <a:srgbClr val="002060"/>
                </a:solidFill>
                <a:latin typeface="Arial" pitchFamily="34" charset="0"/>
                <a:cs typeface="Arial" pitchFamily="34" charset="0"/>
              </a:rPr>
              <a:t> </a:t>
            </a:r>
            <a:r>
              <a:rPr lang="it-IT" sz="2000" b="1" dirty="0" smtClean="0">
                <a:solidFill>
                  <a:srgbClr val="002060"/>
                </a:solidFill>
                <a:latin typeface="Arial" pitchFamily="34" charset="0"/>
                <a:cs typeface="Arial" pitchFamily="34" charset="0"/>
              </a:rPr>
              <a:t>APPRENDISTATO</a:t>
            </a:r>
            <a:endParaRPr lang="it-IT" sz="2400" b="1" dirty="0" smtClean="0">
              <a:solidFill>
                <a:srgbClr val="002060"/>
              </a:solidFill>
              <a:latin typeface="Arial" pitchFamily="34" charset="0"/>
              <a:cs typeface="Arial" pitchFamily="34" charset="0"/>
            </a:endParaRPr>
          </a:p>
          <a:p>
            <a:pPr marL="457200" indent="-457200" algn="ctr" defTabSz="538163" fontAlgn="auto">
              <a:spcBef>
                <a:spcPts val="0"/>
              </a:spcBef>
              <a:spcAft>
                <a:spcPts val="0"/>
              </a:spcAft>
              <a:tabLst>
                <a:tab pos="717550" algn="l"/>
              </a:tabLst>
              <a:defRPr/>
            </a:pPr>
            <a:endParaRPr lang="it-IT" sz="2400" b="1" dirty="0" smtClean="0">
              <a:solidFill>
                <a:srgbClr val="002060"/>
              </a:solidFill>
              <a:latin typeface="Arial" pitchFamily="34" charset="0"/>
              <a:cs typeface="Arial" pitchFamily="34" charset="0"/>
            </a:endParaRPr>
          </a:p>
          <a:p>
            <a:pPr marL="457200" indent="-457200" algn="just"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Frammentazione normativa:</a:t>
            </a:r>
            <a:endParaRPr lang="it-IT" sz="1400" b="1" dirty="0">
              <a:solidFill>
                <a:srgbClr val="002060"/>
              </a:solidFill>
              <a:latin typeface="+mn-lt"/>
              <a:cs typeface="Arial" charset="0"/>
            </a:endParaRPr>
          </a:p>
          <a:p>
            <a:pPr marL="457200" indent="-457200"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r>
              <a:rPr lang="it-IT" dirty="0" smtClean="0">
                <a:solidFill>
                  <a:srgbClr val="002060"/>
                </a:solidFill>
                <a:latin typeface="Arial" pitchFamily="34" charset="0"/>
                <a:cs typeface="Arial" pitchFamily="34" charset="0"/>
              </a:rPr>
              <a:t>L</a:t>
            </a:r>
            <a:r>
              <a:rPr lang="it-IT" dirty="0">
                <a:solidFill>
                  <a:srgbClr val="002060"/>
                </a:solidFill>
                <a:latin typeface="Arial" pitchFamily="34" charset="0"/>
                <a:cs typeface="Arial" pitchFamily="34" charset="0"/>
              </a:rPr>
              <a:t>. n. 25/1955</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ex L</a:t>
            </a:r>
            <a:r>
              <a:rPr lang="it-IT" dirty="0">
                <a:solidFill>
                  <a:srgbClr val="002060"/>
                </a:solidFill>
                <a:latin typeface="Arial" pitchFamily="34" charset="0"/>
                <a:cs typeface="Arial" pitchFamily="34" charset="0"/>
              </a:rPr>
              <a:t>. n. 196/1997</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ex </a:t>
            </a:r>
            <a:r>
              <a:rPr lang="it-IT" dirty="0" err="1" smtClean="0">
                <a:solidFill>
                  <a:srgbClr val="002060"/>
                </a:solidFill>
                <a:latin typeface="Arial" pitchFamily="34" charset="0"/>
                <a:cs typeface="Arial" pitchFamily="34" charset="0"/>
              </a:rPr>
              <a:t>D.Lgs</a:t>
            </a:r>
            <a:r>
              <a:rPr lang="it-IT" dirty="0" err="1">
                <a:solidFill>
                  <a:srgbClr val="002060"/>
                </a:solidFill>
                <a:latin typeface="Arial" pitchFamily="34" charset="0"/>
                <a:cs typeface="Arial" pitchFamily="34" charset="0"/>
              </a:rPr>
              <a:t>.</a:t>
            </a:r>
            <a:r>
              <a:rPr lang="it-IT" dirty="0">
                <a:solidFill>
                  <a:srgbClr val="002060"/>
                </a:solidFill>
                <a:latin typeface="Arial" pitchFamily="34" charset="0"/>
                <a:cs typeface="Arial" pitchFamily="34" charset="0"/>
              </a:rPr>
              <a:t> </a:t>
            </a:r>
            <a:r>
              <a:rPr lang="it-IT" dirty="0" smtClean="0">
                <a:solidFill>
                  <a:srgbClr val="002060"/>
                </a:solidFill>
                <a:latin typeface="Arial" pitchFamily="34" charset="0"/>
                <a:cs typeface="Arial" pitchFamily="34" charset="0"/>
              </a:rPr>
              <a:t>n. </a:t>
            </a:r>
            <a:r>
              <a:rPr lang="it-IT" dirty="0">
                <a:solidFill>
                  <a:srgbClr val="002060"/>
                </a:solidFill>
                <a:latin typeface="Arial" pitchFamily="34" charset="0"/>
                <a:cs typeface="Arial" pitchFamily="34" charset="0"/>
              </a:rPr>
              <a:t>276/2003 (artt. 48-53)</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L. n. 183/2010 (art. 48)</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a:t>
            </a:r>
          </a:p>
          <a:p>
            <a:pPr marL="457200" indent="-457200" defTabSz="538163" fontAlgn="auto">
              <a:spcBef>
                <a:spcPts val="0"/>
              </a:spcBef>
              <a:spcAft>
                <a:spcPts val="0"/>
              </a:spcAft>
              <a:tabLst>
                <a:tab pos="717550" algn="l"/>
              </a:tabLst>
              <a:defRPr/>
            </a:pPr>
            <a:r>
              <a:rPr lang="it-IT" dirty="0" smtClean="0">
                <a:solidFill>
                  <a:srgbClr val="002060"/>
                </a:solidFill>
                <a:latin typeface="Arial" pitchFamily="34" charset="0"/>
                <a:cs typeface="Arial" pitchFamily="34" charset="0"/>
              </a:rPr>
              <a:t>                 TESTO UNICO DELL’APPRENDISTATO: </a:t>
            </a:r>
            <a:r>
              <a:rPr lang="it-IT" dirty="0" err="1" smtClean="0">
                <a:solidFill>
                  <a:srgbClr val="002060"/>
                </a:solidFill>
                <a:latin typeface="Arial" pitchFamily="34" charset="0"/>
                <a:cs typeface="Arial" pitchFamily="34" charset="0"/>
              </a:rPr>
              <a:t>D.LGS.</a:t>
            </a:r>
            <a:r>
              <a:rPr lang="it-IT" dirty="0" smtClean="0">
                <a:solidFill>
                  <a:srgbClr val="002060"/>
                </a:solidFill>
                <a:latin typeface="Arial" pitchFamily="34" charset="0"/>
                <a:cs typeface="Arial" pitchFamily="34" charset="0"/>
              </a:rPr>
              <a:t> 167/2011 come modificato da L. n. 92/2012, </a:t>
            </a:r>
            <a:r>
              <a:rPr lang="it-IT" dirty="0" err="1" smtClean="0">
                <a:solidFill>
                  <a:srgbClr val="002060"/>
                </a:solidFill>
                <a:latin typeface="Arial" pitchFamily="34" charset="0"/>
                <a:cs typeface="Arial" pitchFamily="34" charset="0"/>
              </a:rPr>
              <a:t>DL</a:t>
            </a:r>
            <a:r>
              <a:rPr lang="it-IT" dirty="0" smtClean="0">
                <a:solidFill>
                  <a:srgbClr val="002060"/>
                </a:solidFill>
                <a:latin typeface="Arial" pitchFamily="34" charset="0"/>
                <a:cs typeface="Arial" pitchFamily="34" charset="0"/>
              </a:rPr>
              <a:t>. 34/2014</a:t>
            </a: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endParaRPr lang="it-IT" dirty="0" smtClean="0">
              <a:solidFill>
                <a:srgbClr val="002060"/>
              </a:solidFill>
              <a:latin typeface="Arial" pitchFamily="34" charset="0"/>
              <a:cs typeface="Arial" pitchFamily="34" charset="0"/>
            </a:endParaRPr>
          </a:p>
          <a:p>
            <a:pPr marL="457200" indent="-457200"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endParaRPr lang="it-IT" sz="1700" dirty="0" smtClean="0">
              <a:solidFill>
                <a:srgbClr val="002060"/>
              </a:solidFill>
              <a:effectLst>
                <a:outerShdw blurRad="38100" dist="38100" dir="2700000" algn="tl">
                  <a:srgbClr val="C0C0C0"/>
                </a:outerShdw>
              </a:effectLst>
              <a:latin typeface="+mn-lt"/>
              <a:cs typeface="Arial" charset="0"/>
            </a:endParaRPr>
          </a:p>
          <a:p>
            <a:pPr marL="457200" indent="-457200" algn="just" defTabSz="538163" fontAlgn="auto">
              <a:spcBef>
                <a:spcPts val="0"/>
              </a:spcBef>
              <a:spcAft>
                <a:spcPts val="0"/>
              </a:spcAft>
              <a:tabLst>
                <a:tab pos="717550" algn="l"/>
              </a:tabLst>
              <a:defRPr/>
            </a:pPr>
            <a:r>
              <a:rPr lang="it-IT" sz="1700" b="1" dirty="0" smtClean="0">
                <a:solidFill>
                  <a:srgbClr val="002060"/>
                </a:solidFill>
                <a:effectLst>
                  <a:outerShdw blurRad="38100" dist="38100" dir="2700000" algn="tl">
                    <a:srgbClr val="C0C0C0"/>
                  </a:outerShdw>
                </a:effectLst>
                <a:latin typeface="+mn-lt"/>
                <a:cs typeface="Arial" charset="0"/>
              </a:rPr>
              <a:t>		</a:t>
            </a:r>
            <a:endParaRPr lang="it-IT" sz="1400" dirty="0">
              <a:solidFill>
                <a:srgbClr val="002060"/>
              </a:solidFill>
              <a:latin typeface="+mn-lt"/>
              <a:cs typeface="Arial" charset="0"/>
            </a:endParaRPr>
          </a:p>
          <a:p>
            <a:pPr marL="457200" indent="-457200" algn="just" defTabSz="538163" fontAlgn="auto">
              <a:spcBef>
                <a:spcPts val="0"/>
              </a:spcBef>
              <a:spcAft>
                <a:spcPts val="0"/>
              </a:spcAft>
              <a:tabLst>
                <a:tab pos="717550" algn="l"/>
              </a:tabLst>
              <a:defRPr/>
            </a:pPr>
            <a:r>
              <a:rPr lang="it-IT" sz="1400" dirty="0" smtClean="0">
                <a:solidFill>
                  <a:srgbClr val="002060"/>
                </a:solidFill>
                <a:latin typeface="+mn-lt"/>
                <a:cs typeface="Arial" charset="0"/>
              </a:rPr>
              <a:t>		</a:t>
            </a:r>
            <a:endParaRPr lang="it-IT" sz="1400" u="sng" dirty="0" smtClean="0">
              <a:solidFill>
                <a:srgbClr val="002060"/>
              </a:solidFill>
              <a:latin typeface="+mn-lt"/>
              <a:cs typeface="Arial" charset="0"/>
            </a:endParaRPr>
          </a:p>
          <a:p>
            <a:pPr marL="457200" indent="-457200" algn="just" defTabSz="538163" fontAlgn="auto">
              <a:spcBef>
                <a:spcPts val="0"/>
              </a:spcBef>
              <a:spcAft>
                <a:spcPts val="0"/>
              </a:spcAft>
              <a:tabLst>
                <a:tab pos="717550" algn="l"/>
              </a:tabLst>
              <a:defRPr/>
            </a:pPr>
            <a:endParaRPr lang="it-IT" sz="1400" dirty="0">
              <a:solidFill>
                <a:srgbClr val="002060"/>
              </a:solidFill>
              <a:latin typeface="+mn-lt"/>
              <a:cs typeface="Arial" charset="0"/>
            </a:endParaRPr>
          </a:p>
        </p:txBody>
      </p:sp>
      <p:sp>
        <p:nvSpPr>
          <p:cNvPr id="8" name="Freccia a destra 7"/>
          <p:cNvSpPr/>
          <p:nvPr/>
        </p:nvSpPr>
        <p:spPr>
          <a:xfrm>
            <a:off x="467544" y="3429000"/>
            <a:ext cx="86409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48</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9" name="Freccia circolare a destra 8"/>
          <p:cNvSpPr/>
          <p:nvPr/>
        </p:nvSpPr>
        <p:spPr>
          <a:xfrm>
            <a:off x="899592" y="4797152"/>
            <a:ext cx="731520" cy="864096"/>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CasellaDiTesto 9"/>
          <p:cNvSpPr txBox="1"/>
          <p:nvPr/>
        </p:nvSpPr>
        <p:spPr>
          <a:xfrm>
            <a:off x="3131840" y="5013176"/>
            <a:ext cx="4395008" cy="523220"/>
          </a:xfrm>
          <a:prstGeom prst="rect">
            <a:avLst/>
          </a:prstGeom>
          <a:noFill/>
        </p:spPr>
        <p:txBody>
          <a:bodyPr wrap="square" rtlCol="0">
            <a:spAutoFit/>
          </a:bodyPr>
          <a:lstStyle/>
          <a:p>
            <a:r>
              <a:rPr lang="it-IT" sz="2800" b="1" dirty="0" smtClean="0">
                <a:solidFill>
                  <a:srgbClr val="FF0000"/>
                </a:solidFill>
              </a:rPr>
              <a:t>OGGI D. LGS. N. 81/2015</a:t>
            </a:r>
            <a:endParaRPr lang="it-IT" sz="2800" b="1"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76866">
                                            <p:txEl>
                                              <p:pRg st="0" end="0"/>
                                            </p:txEl>
                                          </p:spTgt>
                                        </p:tgtEl>
                                        <p:attrNameLst>
                                          <p:attrName>style.visibility</p:attrName>
                                        </p:attrNameLst>
                                      </p:cBhvr>
                                      <p:to>
                                        <p:strVal val="visible"/>
                                      </p:to>
                                    </p:set>
                                    <p:animEffect transition="in" filter="fade">
                                      <p:cBhvr>
                                        <p:cTn id="7" dur="500"/>
                                        <p:tgtEl>
                                          <p:spTgt spid="67686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76866">
                                            <p:txEl>
                                              <p:pRg st="2" end="2"/>
                                            </p:txEl>
                                          </p:spTgt>
                                        </p:tgtEl>
                                        <p:attrNameLst>
                                          <p:attrName>style.visibility</p:attrName>
                                        </p:attrNameLst>
                                      </p:cBhvr>
                                      <p:to>
                                        <p:strVal val="visible"/>
                                      </p:to>
                                    </p:set>
                                    <p:animEffect transition="in" filter="fade">
                                      <p:cBhvr>
                                        <p:cTn id="11" dur="500"/>
                                        <p:tgtEl>
                                          <p:spTgt spid="676866">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76866">
                                            <p:txEl>
                                              <p:pRg st="3" end="3"/>
                                            </p:txEl>
                                          </p:spTgt>
                                        </p:tgtEl>
                                        <p:attrNameLst>
                                          <p:attrName>style.visibility</p:attrName>
                                        </p:attrNameLst>
                                      </p:cBhvr>
                                      <p:to>
                                        <p:strVal val="visible"/>
                                      </p:to>
                                    </p:set>
                                    <p:animEffect transition="in" filter="fade">
                                      <p:cBhvr>
                                        <p:cTn id="15" dur="500"/>
                                        <p:tgtEl>
                                          <p:spTgt spid="676866">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76866">
                                            <p:txEl>
                                              <p:pRg st="4" end="4"/>
                                            </p:txEl>
                                          </p:spTgt>
                                        </p:tgtEl>
                                        <p:attrNameLst>
                                          <p:attrName>style.visibility</p:attrName>
                                        </p:attrNameLst>
                                      </p:cBhvr>
                                      <p:to>
                                        <p:strVal val="visible"/>
                                      </p:to>
                                    </p:set>
                                    <p:animEffect transition="in" filter="fade">
                                      <p:cBhvr>
                                        <p:cTn id="19" dur="500"/>
                                        <p:tgtEl>
                                          <p:spTgt spid="676866">
                                            <p:txEl>
                                              <p:pRg st="4" end="4"/>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76866">
                                            <p:txEl>
                                              <p:pRg st="5" end="5"/>
                                            </p:txEl>
                                          </p:spTgt>
                                        </p:tgtEl>
                                        <p:attrNameLst>
                                          <p:attrName>style.visibility</p:attrName>
                                        </p:attrNameLst>
                                      </p:cBhvr>
                                      <p:to>
                                        <p:strVal val="visible"/>
                                      </p:to>
                                    </p:set>
                                    <p:animEffect transition="in" filter="fade">
                                      <p:cBhvr>
                                        <p:cTn id="23" dur="500"/>
                                        <p:tgtEl>
                                          <p:spTgt spid="676866">
                                            <p:txEl>
                                              <p:pRg st="5" end="5"/>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76866">
                                            <p:txEl>
                                              <p:pRg st="6" end="6"/>
                                            </p:txEl>
                                          </p:spTgt>
                                        </p:tgtEl>
                                        <p:attrNameLst>
                                          <p:attrName>style.visibility</p:attrName>
                                        </p:attrNameLst>
                                      </p:cBhvr>
                                      <p:to>
                                        <p:strVal val="visible"/>
                                      </p:to>
                                    </p:set>
                                    <p:animEffect transition="in" filter="fade">
                                      <p:cBhvr>
                                        <p:cTn id="27" dur="500"/>
                                        <p:tgtEl>
                                          <p:spTgt spid="676866">
                                            <p:txEl>
                                              <p:pRg st="6" end="6"/>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676866">
                                            <p:txEl>
                                              <p:pRg st="7" end="7"/>
                                            </p:txEl>
                                          </p:spTgt>
                                        </p:tgtEl>
                                        <p:attrNameLst>
                                          <p:attrName>style.visibility</p:attrName>
                                        </p:attrNameLst>
                                      </p:cBhvr>
                                      <p:to>
                                        <p:strVal val="visible"/>
                                      </p:to>
                                    </p:set>
                                    <p:animEffect transition="in" filter="fade">
                                      <p:cBhvr>
                                        <p:cTn id="31" dur="500"/>
                                        <p:tgtEl>
                                          <p:spTgt spid="676866">
                                            <p:txEl>
                                              <p:pRg st="7" end="7"/>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676866">
                                            <p:txEl>
                                              <p:pRg st="8" end="8"/>
                                            </p:txEl>
                                          </p:spTgt>
                                        </p:tgtEl>
                                        <p:attrNameLst>
                                          <p:attrName>style.visibility</p:attrName>
                                        </p:attrNameLst>
                                      </p:cBhvr>
                                      <p:to>
                                        <p:strVal val="visible"/>
                                      </p:to>
                                    </p:set>
                                    <p:animEffect transition="in" filter="fade">
                                      <p:cBhvr>
                                        <p:cTn id="35" dur="500"/>
                                        <p:tgtEl>
                                          <p:spTgt spid="676866">
                                            <p:txEl>
                                              <p:pRg st="8" end="8"/>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676866">
                                            <p:txEl>
                                              <p:pRg st="12" end="12"/>
                                            </p:txEl>
                                          </p:spTgt>
                                        </p:tgtEl>
                                        <p:attrNameLst>
                                          <p:attrName>style.visibility</p:attrName>
                                        </p:attrNameLst>
                                      </p:cBhvr>
                                      <p:to>
                                        <p:strVal val="visible"/>
                                      </p:to>
                                    </p:set>
                                    <p:animEffect transition="in" filter="fade">
                                      <p:cBhvr>
                                        <p:cTn id="39" dur="500"/>
                                        <p:tgtEl>
                                          <p:spTgt spid="676866">
                                            <p:txEl>
                                              <p:pRg st="12" end="12"/>
                                            </p:tx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676866">
                                            <p:txEl>
                                              <p:pRg st="13" end="13"/>
                                            </p:txEl>
                                          </p:spTgt>
                                        </p:tgtEl>
                                        <p:attrNameLst>
                                          <p:attrName>style.visibility</p:attrName>
                                        </p:attrNameLst>
                                      </p:cBhvr>
                                      <p:to>
                                        <p:strVal val="visible"/>
                                      </p:to>
                                    </p:set>
                                    <p:animEffect transition="in" filter="fade">
                                      <p:cBhvr>
                                        <p:cTn id="43" dur="500"/>
                                        <p:tgtEl>
                                          <p:spTgt spid="676866">
                                            <p:txEl>
                                              <p:pRg st="13" end="13"/>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676866">
                                            <p:txEl>
                                              <p:pRg st="14" end="14"/>
                                            </p:txEl>
                                          </p:spTgt>
                                        </p:tgtEl>
                                        <p:attrNameLst>
                                          <p:attrName>style.visibility</p:attrName>
                                        </p:attrNameLst>
                                      </p:cBhvr>
                                      <p:to>
                                        <p:strVal val="visible"/>
                                      </p:to>
                                    </p:set>
                                    <p:animEffect transition="in" filter="fade">
                                      <p:cBhvr>
                                        <p:cTn id="47" dur="500"/>
                                        <p:tgtEl>
                                          <p:spTgt spid="67686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866" grpId="0" build="p" advAuto="0"/>
    </p:bld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ttangolo 5"/>
          <p:cNvSpPr>
            <a:spLocks noChangeArrowheads="1"/>
          </p:cNvSpPr>
          <p:nvPr/>
        </p:nvSpPr>
        <p:spPr bwMode="auto">
          <a:xfrm>
            <a:off x="390360" y="692696"/>
            <a:ext cx="8363281" cy="464742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sz="2000" b="1" cap="all" dirty="0" smtClean="0">
                <a:solidFill>
                  <a:srgbClr val="002060"/>
                </a:solidFill>
                <a:latin typeface="Arial" pitchFamily="34" charset="0"/>
                <a:cs typeface="Arial" pitchFamily="34" charset="0"/>
              </a:rPr>
              <a:t>DEFINIZIONE E TIPOLOGIE </a:t>
            </a:r>
            <a:r>
              <a:rPr lang="it-IT" sz="2000" b="1" cap="all" dirty="0" err="1" smtClean="0">
                <a:solidFill>
                  <a:srgbClr val="002060"/>
                </a:solidFill>
                <a:latin typeface="Arial" pitchFamily="34" charset="0"/>
                <a:cs typeface="Arial" pitchFamily="34" charset="0"/>
              </a:rPr>
              <a:t>DI</a:t>
            </a:r>
            <a:r>
              <a:rPr lang="it-IT" sz="2000" b="1" cap="all" dirty="0" smtClean="0">
                <a:solidFill>
                  <a:srgbClr val="002060"/>
                </a:solidFill>
                <a:latin typeface="Arial" pitchFamily="34" charset="0"/>
                <a:cs typeface="Arial" pitchFamily="34" charset="0"/>
              </a:rPr>
              <a:t> APPRENDISTATO</a:t>
            </a:r>
          </a:p>
          <a:p>
            <a:pPr marL="342900" indent="-342900" algn="just" fontAlgn="auto">
              <a:spcBef>
                <a:spcPts val="0"/>
              </a:spcBef>
              <a:spcAft>
                <a:spcPts val="0"/>
              </a:spcAft>
              <a:defRPr/>
            </a:pPr>
            <a:endParaRPr lang="it-IT" cap="all"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endParaRPr lang="it-IT" cap="all" dirty="0" smtClean="0">
              <a:solidFill>
                <a:srgbClr val="002060"/>
              </a:solidFill>
              <a:latin typeface="Arial" pitchFamily="34" charset="0"/>
              <a:cs typeface="Arial" pitchFamily="34" charset="0"/>
            </a:endParaRPr>
          </a:p>
          <a:p>
            <a:pPr algn="just" fontAlgn="auto">
              <a:spcBef>
                <a:spcPts val="0"/>
              </a:spcBef>
              <a:spcAft>
                <a:spcPts val="0"/>
              </a:spcAft>
              <a:defRPr/>
            </a:pPr>
            <a:r>
              <a:rPr lang="it-IT" dirty="0" smtClean="0">
                <a:solidFill>
                  <a:srgbClr val="002060"/>
                </a:solidFill>
                <a:latin typeface="Arial" pitchFamily="34" charset="0"/>
                <a:cs typeface="Arial" pitchFamily="34" charset="0"/>
              </a:rPr>
              <a:t>È un contratto di lavoro a tempo indeterminato finalizzato alla formazione e alla occupazione dei giovani.</a:t>
            </a:r>
          </a:p>
          <a:p>
            <a:pPr algn="just" fontAlgn="auto">
              <a:spcBef>
                <a:spcPts val="0"/>
              </a:spcBef>
              <a:spcAft>
                <a:spcPts val="0"/>
              </a:spcAft>
              <a:defRPr/>
            </a:pPr>
            <a:endParaRPr lang="it-IT" dirty="0" smtClean="0">
              <a:solidFill>
                <a:srgbClr val="002060"/>
              </a:solidFill>
              <a:latin typeface="Arial" pitchFamily="34" charset="0"/>
              <a:cs typeface="Arial" pitchFamily="34" charset="0"/>
            </a:endParaRPr>
          </a:p>
          <a:p>
            <a:pPr algn="just" fontAlgn="auto">
              <a:spcBef>
                <a:spcPts val="0"/>
              </a:spcBef>
              <a:spcAft>
                <a:spcPts val="0"/>
              </a:spcAft>
              <a:defRPr/>
            </a:pPr>
            <a:r>
              <a:rPr lang="it-IT" dirty="0" smtClean="0">
                <a:solidFill>
                  <a:srgbClr val="002060"/>
                </a:solidFill>
                <a:latin typeface="Arial" pitchFamily="34" charset="0"/>
                <a:cs typeface="Arial" pitchFamily="34" charset="0"/>
              </a:rPr>
              <a:t>Tre tipologie:</a:t>
            </a:r>
            <a:endParaRPr lang="it-IT" dirty="0" smtClean="0">
              <a:solidFill>
                <a:srgbClr val="002060"/>
              </a:solidFill>
              <a:latin typeface="+mn-lt"/>
            </a:endParaRPr>
          </a:p>
          <a:p>
            <a:pPr algn="just" fontAlgn="auto">
              <a:spcBef>
                <a:spcPts val="0"/>
              </a:spcBef>
              <a:spcAft>
                <a:spcPts val="0"/>
              </a:spcAft>
              <a:defRPr/>
            </a:pPr>
            <a:endParaRPr lang="it-IT" dirty="0" smtClean="0">
              <a:solidFill>
                <a:srgbClr val="002060"/>
              </a:solidFill>
              <a:latin typeface="+mn-lt"/>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a:t>
            </a:r>
            <a:r>
              <a:rPr lang="it-IT" u="sng" dirty="0">
                <a:solidFill>
                  <a:srgbClr val="002060"/>
                </a:solidFill>
                <a:latin typeface="Arial" pitchFamily="34" charset="0"/>
                <a:cs typeface="Arial" pitchFamily="34" charset="0"/>
              </a:rPr>
              <a:t>per la qualifica e per il diploma </a:t>
            </a:r>
            <a:r>
              <a:rPr lang="it-IT" u="sng" dirty="0" smtClean="0">
                <a:solidFill>
                  <a:srgbClr val="002060"/>
                </a:solidFill>
                <a:latin typeface="Arial" pitchFamily="34" charset="0"/>
                <a:cs typeface="Arial" pitchFamily="34" charset="0"/>
              </a:rPr>
              <a:t>professionale</a:t>
            </a:r>
            <a:r>
              <a:rPr lang="it-IT" dirty="0" smtClean="0">
                <a:solidFill>
                  <a:srgbClr val="002060"/>
                </a:solidFill>
                <a:latin typeface="Arial" pitchFamily="34" charset="0"/>
                <a:cs typeface="Arial" pitchFamily="34" charset="0"/>
              </a:rPr>
              <a:t>, il diploma di istruzione secondaria superiore e il certificato di specializzazione tecnica superiore;</a:t>
            </a: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professionalizzante</a:t>
            </a: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endParaRPr lang="it-IT" sz="1200" dirty="0" smtClean="0">
              <a:solidFill>
                <a:srgbClr val="002060"/>
              </a:solidFill>
              <a:latin typeface="+mn-lt"/>
            </a:endParaRPr>
          </a:p>
          <a:p>
            <a:pPr marL="342900" indent="-342900" algn="just" fontAlgn="auto">
              <a:spcBef>
                <a:spcPts val="0"/>
              </a:spcBef>
              <a:spcAft>
                <a:spcPts val="0"/>
              </a:spcAft>
              <a:buFontTx/>
              <a:buAutoNum type="alphaLcParenR"/>
              <a:defRPr/>
            </a:pPr>
            <a:r>
              <a:rPr lang="it-IT" u="sng" dirty="0" smtClean="0">
                <a:solidFill>
                  <a:srgbClr val="002060"/>
                </a:solidFill>
                <a:latin typeface="Arial" pitchFamily="34" charset="0"/>
                <a:cs typeface="Arial" pitchFamily="34" charset="0"/>
              </a:rPr>
              <a:t>Apprendistato di alta formazione e di ricerca </a:t>
            </a: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defRPr/>
            </a:pPr>
            <a:r>
              <a:rPr lang="it-IT" sz="1200" dirty="0" smtClean="0">
                <a:solidFill>
                  <a:srgbClr val="002060"/>
                </a:solidFill>
                <a:latin typeface="+mn-lt"/>
              </a:rPr>
              <a:t>	</a:t>
            </a:r>
            <a:endParaRPr lang="it-IT" sz="1200" dirty="0">
              <a:solidFill>
                <a:srgbClr val="002060"/>
              </a:solidFill>
              <a:latin typeface="+mn-lt"/>
            </a:endParaRPr>
          </a:p>
        </p:txBody>
      </p:sp>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49</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6" name="Freccia a destra 1"/>
          <p:cNvSpPr>
            <a:spLocks noChangeArrowheads="1"/>
          </p:cNvSpPr>
          <p:nvPr/>
        </p:nvSpPr>
        <p:spPr bwMode="auto">
          <a:xfrm>
            <a:off x="122237" y="3717032"/>
            <a:ext cx="8842252" cy="350838"/>
          </a:xfrm>
          <a:prstGeom prst="rightArrow">
            <a:avLst>
              <a:gd name="adj1" fmla="val 50000"/>
              <a:gd name="adj2" fmla="val 50043"/>
            </a:avLst>
          </a:prstGeom>
          <a:solidFill>
            <a:schemeClr val="accent2"/>
          </a:solidFill>
          <a:ln w="9525">
            <a:solidFill>
              <a:sysClr val="windowText" lastClr="000000"/>
            </a:solidFill>
            <a:round/>
            <a:headEnd/>
            <a:tailEnd/>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endParaRPr lang="en-GB" altLang="it-IT" sz="1462" kern="0">
              <a:solidFill>
                <a:prstClr val="black"/>
              </a:solidFill>
              <a:latin typeface="Calibri"/>
            </a:endParaRPr>
          </a:p>
        </p:txBody>
      </p:sp>
      <p:sp>
        <p:nvSpPr>
          <p:cNvPr id="7" name="CasellaDiTesto 16"/>
          <p:cNvSpPr txBox="1">
            <a:spLocks noChangeArrowheads="1"/>
          </p:cNvSpPr>
          <p:nvPr/>
        </p:nvSpPr>
        <p:spPr bwMode="auto">
          <a:xfrm>
            <a:off x="-263524" y="2597051"/>
            <a:ext cx="122237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37" b="1" dirty="0">
                <a:solidFill>
                  <a:srgbClr val="002060"/>
                </a:solidFill>
                <a:latin typeface="+mj-lt"/>
              </a:rPr>
              <a:t>Art. 1968 </a:t>
            </a:r>
          </a:p>
          <a:p>
            <a:pPr algn="ctr" defTabSz="495285" eaLnBrk="1" fontAlgn="auto" hangingPunct="1">
              <a:spcBef>
                <a:spcPts val="0"/>
              </a:spcBef>
              <a:spcAft>
                <a:spcPts val="0"/>
              </a:spcAft>
              <a:defRPr/>
            </a:pPr>
            <a:r>
              <a:rPr lang="en-GB" altLang="it-IT" sz="1137" b="1" dirty="0">
                <a:solidFill>
                  <a:srgbClr val="002060"/>
                </a:solidFill>
                <a:latin typeface="+mj-lt"/>
              </a:rPr>
              <a:t>c.c. del 1865</a:t>
            </a:r>
          </a:p>
        </p:txBody>
      </p:sp>
      <p:sp>
        <p:nvSpPr>
          <p:cNvPr id="9" name="CasellaDiTesto 26"/>
          <p:cNvSpPr txBox="1">
            <a:spLocks noChangeArrowheads="1"/>
          </p:cNvSpPr>
          <p:nvPr/>
        </p:nvSpPr>
        <p:spPr bwMode="auto">
          <a:xfrm>
            <a:off x="-52388" y="1447738"/>
            <a:ext cx="1082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92" dirty="0" err="1">
                <a:solidFill>
                  <a:srgbClr val="002060"/>
                </a:solidFill>
                <a:latin typeface="+mj-lt"/>
              </a:rPr>
              <a:t>Contratto</a:t>
            </a:r>
            <a:r>
              <a:rPr lang="en-GB" altLang="it-IT" sz="1192" dirty="0">
                <a:solidFill>
                  <a:srgbClr val="002060"/>
                </a:solidFill>
                <a:latin typeface="+mj-lt"/>
              </a:rPr>
              <a:t> a </a:t>
            </a:r>
            <a:r>
              <a:rPr lang="en-GB" altLang="it-IT" sz="1192" dirty="0" err="1">
                <a:solidFill>
                  <a:srgbClr val="002060"/>
                </a:solidFill>
                <a:latin typeface="+mj-lt"/>
              </a:rPr>
              <a:t>termine</a:t>
            </a:r>
            <a:r>
              <a:rPr lang="en-GB" altLang="it-IT" sz="1192" dirty="0">
                <a:solidFill>
                  <a:srgbClr val="002060"/>
                </a:solidFill>
                <a:latin typeface="+mj-lt"/>
              </a:rPr>
              <a:t> come </a:t>
            </a:r>
            <a:r>
              <a:rPr lang="en-GB" altLang="it-IT" sz="1192" dirty="0" err="1">
                <a:solidFill>
                  <a:srgbClr val="002060"/>
                </a:solidFill>
                <a:latin typeface="+mj-lt"/>
              </a:rPr>
              <a:t>regola</a:t>
            </a:r>
            <a:endParaRPr lang="en-GB" altLang="it-IT" sz="1192" dirty="0">
              <a:solidFill>
                <a:srgbClr val="002060"/>
              </a:solidFill>
              <a:latin typeface="+mj-lt"/>
            </a:endParaRPr>
          </a:p>
        </p:txBody>
      </p:sp>
      <p:cxnSp>
        <p:nvCxnSpPr>
          <p:cNvPr id="10" name="Connettore 2 2"/>
          <p:cNvCxnSpPr>
            <a:cxnSpLocks noChangeShapeType="1"/>
          </p:cNvCxnSpPr>
          <p:nvPr/>
        </p:nvCxnSpPr>
        <p:spPr bwMode="auto">
          <a:xfrm flipV="1">
            <a:off x="313962" y="3126482"/>
            <a:ext cx="0" cy="59055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1" name="Connettore 2 27"/>
          <p:cNvCxnSpPr>
            <a:cxnSpLocks noChangeShapeType="1"/>
          </p:cNvCxnSpPr>
          <p:nvPr/>
        </p:nvCxnSpPr>
        <p:spPr bwMode="auto">
          <a:xfrm flipV="1">
            <a:off x="347663" y="2228561"/>
            <a:ext cx="0" cy="242888"/>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2" name="CasellaDiTesto 35"/>
          <p:cNvSpPr txBox="1">
            <a:spLocks noChangeArrowheads="1"/>
          </p:cNvSpPr>
          <p:nvPr/>
        </p:nvSpPr>
        <p:spPr bwMode="auto">
          <a:xfrm>
            <a:off x="839787" y="2656234"/>
            <a:ext cx="1222375" cy="442912"/>
          </a:xfrm>
          <a:prstGeom prst="rect">
            <a:avLst/>
          </a:prstGeom>
          <a:solidFill>
            <a:sysClr val="window" lastClr="FFFFFF"/>
          </a:solidFill>
          <a:ln w="9525">
            <a:solidFill>
              <a:srgbClr val="002060"/>
            </a:solidFill>
            <a:miter lim="800000"/>
            <a:headEnd/>
            <a:tailEnd/>
          </a:ln>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37" b="1" kern="0" dirty="0">
                <a:solidFill>
                  <a:srgbClr val="002060"/>
                </a:solidFill>
                <a:latin typeface="+mj-lt"/>
              </a:rPr>
              <a:t>L. n. 230/1962</a:t>
            </a:r>
          </a:p>
          <a:p>
            <a:pPr algn="ctr" defTabSz="495285" eaLnBrk="1" fontAlgn="auto" hangingPunct="1">
              <a:spcBef>
                <a:spcPts val="0"/>
              </a:spcBef>
              <a:spcAft>
                <a:spcPts val="0"/>
              </a:spcAft>
              <a:defRPr/>
            </a:pPr>
            <a:r>
              <a:rPr lang="en-GB" altLang="it-IT" sz="1137" b="1" kern="0" dirty="0">
                <a:solidFill>
                  <a:srgbClr val="002060"/>
                </a:solidFill>
                <a:latin typeface="+mj-lt"/>
              </a:rPr>
              <a:t>(art.1)</a:t>
            </a:r>
          </a:p>
        </p:txBody>
      </p:sp>
      <p:sp>
        <p:nvSpPr>
          <p:cNvPr id="13" name="CasellaDiTesto 12">
            <a:extLst/>
          </p:cNvPr>
          <p:cNvSpPr txBox="1"/>
          <p:nvPr/>
        </p:nvSpPr>
        <p:spPr>
          <a:xfrm>
            <a:off x="958850" y="955933"/>
            <a:ext cx="1289049" cy="1292662"/>
          </a:xfrm>
          <a:prstGeom prst="rect">
            <a:avLst/>
          </a:prstGeom>
          <a:noFill/>
          <a:ln>
            <a:solidFill>
              <a:srgbClr val="002060"/>
            </a:solidFill>
          </a:ln>
        </p:spPr>
        <p:txBody>
          <a:bodyPr wrap="square" anchor="ctr">
            <a:spAutoFit/>
          </a:bodyPr>
          <a:lstStyle/>
          <a:p>
            <a:pPr algn="ctr" defTabSz="495285" eaLnBrk="1" fontAlgn="auto" hangingPunct="1">
              <a:spcBef>
                <a:spcPts val="0"/>
              </a:spcBef>
              <a:spcAft>
                <a:spcPts val="0"/>
              </a:spcAft>
              <a:defRPr/>
            </a:pPr>
            <a:r>
              <a:rPr lang="en-GB" sz="1300" u="sng" cap="small" dirty="0">
                <a:solidFill>
                  <a:srgbClr val="002060"/>
                </a:solidFill>
                <a:latin typeface="+mj-lt"/>
              </a:rPr>
              <a:t>Introduzione </a:t>
            </a:r>
            <a:r>
              <a:rPr lang="en-GB" sz="1300" u="sng" cap="small" dirty="0" err="1">
                <a:solidFill>
                  <a:srgbClr val="002060"/>
                </a:solidFill>
                <a:latin typeface="+mj-lt"/>
              </a:rPr>
              <a:t>causali</a:t>
            </a:r>
            <a:r>
              <a:rPr lang="en-GB" sz="1300" u="sng" cap="small" dirty="0">
                <a:solidFill>
                  <a:srgbClr val="002060"/>
                </a:solidFill>
                <a:latin typeface="+mj-lt"/>
              </a:rPr>
              <a:t> </a:t>
            </a:r>
          </a:p>
          <a:p>
            <a:pPr algn="ctr" defTabSz="495285" eaLnBrk="1" fontAlgn="auto" hangingPunct="1">
              <a:spcBef>
                <a:spcPts val="0"/>
              </a:spcBef>
              <a:spcAft>
                <a:spcPts val="0"/>
              </a:spcAft>
              <a:defRPr/>
            </a:pPr>
            <a:r>
              <a:rPr lang="en-GB" sz="1300" dirty="0" err="1">
                <a:solidFill>
                  <a:srgbClr val="002060"/>
                </a:solidFill>
                <a:latin typeface="+mj-lt"/>
              </a:rPr>
              <a:t>Apposizione</a:t>
            </a:r>
            <a:r>
              <a:rPr lang="en-GB" sz="1300" dirty="0">
                <a:solidFill>
                  <a:srgbClr val="002060"/>
                </a:solidFill>
                <a:latin typeface="+mj-lt"/>
              </a:rPr>
              <a:t> del </a:t>
            </a:r>
            <a:r>
              <a:rPr lang="en-GB" sz="1300" dirty="0" err="1">
                <a:solidFill>
                  <a:srgbClr val="002060"/>
                </a:solidFill>
                <a:latin typeface="+mj-lt"/>
              </a:rPr>
              <a:t>termine</a:t>
            </a:r>
            <a:r>
              <a:rPr lang="en-GB" sz="1300" dirty="0">
                <a:solidFill>
                  <a:srgbClr val="002060"/>
                </a:solidFill>
                <a:latin typeface="+mj-lt"/>
              </a:rPr>
              <a:t> </a:t>
            </a:r>
            <a:r>
              <a:rPr lang="en-GB" sz="1300" dirty="0" err="1">
                <a:solidFill>
                  <a:srgbClr val="002060"/>
                </a:solidFill>
                <a:latin typeface="+mj-lt"/>
              </a:rPr>
              <a:t>concessa</a:t>
            </a:r>
            <a:r>
              <a:rPr lang="en-GB" sz="1300" dirty="0">
                <a:solidFill>
                  <a:srgbClr val="002060"/>
                </a:solidFill>
                <a:latin typeface="+mj-lt"/>
              </a:rPr>
              <a:t> in sole 5 </a:t>
            </a:r>
            <a:r>
              <a:rPr lang="en-GB" sz="1300" dirty="0" err="1">
                <a:solidFill>
                  <a:srgbClr val="002060"/>
                </a:solidFill>
                <a:latin typeface="+mj-lt"/>
              </a:rPr>
              <a:t>ipotesi</a:t>
            </a:r>
            <a:endParaRPr lang="en-GB" sz="1300" dirty="0">
              <a:solidFill>
                <a:srgbClr val="002060"/>
              </a:solidFill>
              <a:latin typeface="+mj-lt"/>
            </a:endParaRPr>
          </a:p>
        </p:txBody>
      </p:sp>
      <p:cxnSp>
        <p:nvCxnSpPr>
          <p:cNvPr id="14" name="Connettore 2 27"/>
          <p:cNvCxnSpPr>
            <a:cxnSpLocks noChangeShapeType="1"/>
          </p:cNvCxnSpPr>
          <p:nvPr/>
        </p:nvCxnSpPr>
        <p:spPr bwMode="auto">
          <a:xfrm flipV="1">
            <a:off x="1350962" y="2324795"/>
            <a:ext cx="0" cy="24288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15" name="Connettore 2 2"/>
          <p:cNvCxnSpPr>
            <a:cxnSpLocks noChangeShapeType="1"/>
          </p:cNvCxnSpPr>
          <p:nvPr/>
        </p:nvCxnSpPr>
        <p:spPr bwMode="auto">
          <a:xfrm flipV="1">
            <a:off x="1333500" y="3228082"/>
            <a:ext cx="0" cy="59055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17" name="CasellaDiTesto 69"/>
          <p:cNvSpPr txBox="1">
            <a:spLocks noChangeArrowheads="1"/>
          </p:cNvSpPr>
          <p:nvPr/>
        </p:nvSpPr>
        <p:spPr bwMode="auto">
          <a:xfrm>
            <a:off x="2060575" y="2478782"/>
            <a:ext cx="18192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37" b="1" dirty="0" err="1">
                <a:solidFill>
                  <a:srgbClr val="002060"/>
                </a:solidFill>
                <a:latin typeface="+mj-lt"/>
              </a:rPr>
              <a:t>D.Lgs</a:t>
            </a:r>
            <a:r>
              <a:rPr lang="en-GB" altLang="it-IT" sz="1137" b="1" dirty="0">
                <a:solidFill>
                  <a:srgbClr val="002060"/>
                </a:solidFill>
                <a:latin typeface="+mj-lt"/>
              </a:rPr>
              <a:t>. n. 368/2001</a:t>
            </a:r>
          </a:p>
          <a:p>
            <a:pPr algn="ctr" defTabSz="495285" eaLnBrk="1" fontAlgn="auto" hangingPunct="1">
              <a:spcBef>
                <a:spcPts val="0"/>
              </a:spcBef>
              <a:spcAft>
                <a:spcPts val="0"/>
              </a:spcAft>
              <a:defRPr/>
            </a:pPr>
            <a:r>
              <a:rPr lang="en-GB" altLang="it-IT" sz="1137" dirty="0">
                <a:solidFill>
                  <a:srgbClr val="002060"/>
                </a:solidFill>
                <a:latin typeface="+mj-lt"/>
              </a:rPr>
              <a:t>In </a:t>
            </a:r>
            <a:r>
              <a:rPr lang="en-GB" altLang="it-IT" sz="1192" dirty="0" err="1">
                <a:solidFill>
                  <a:srgbClr val="002060"/>
                </a:solidFill>
                <a:latin typeface="+mj-lt"/>
              </a:rPr>
              <a:t>attuazione</a:t>
            </a:r>
            <a:r>
              <a:rPr lang="en-GB" altLang="it-IT" sz="1137" dirty="0">
                <a:solidFill>
                  <a:srgbClr val="002060"/>
                </a:solidFill>
                <a:latin typeface="+mj-lt"/>
              </a:rPr>
              <a:t> </a:t>
            </a:r>
            <a:r>
              <a:rPr lang="en-GB" altLang="it-IT" sz="1137" dirty="0" err="1">
                <a:solidFill>
                  <a:srgbClr val="002060"/>
                </a:solidFill>
                <a:latin typeface="+mj-lt"/>
              </a:rPr>
              <a:t>della</a:t>
            </a:r>
            <a:r>
              <a:rPr lang="en-GB" altLang="it-IT" sz="1137" dirty="0">
                <a:solidFill>
                  <a:srgbClr val="002060"/>
                </a:solidFill>
                <a:latin typeface="+mj-lt"/>
              </a:rPr>
              <a:t> </a:t>
            </a:r>
          </a:p>
          <a:p>
            <a:pPr algn="ctr" defTabSz="495285" eaLnBrk="1" fontAlgn="auto" hangingPunct="1">
              <a:spcBef>
                <a:spcPts val="0"/>
              </a:spcBef>
              <a:spcAft>
                <a:spcPts val="0"/>
              </a:spcAft>
              <a:defRPr/>
            </a:pPr>
            <a:r>
              <a:rPr lang="en-GB" altLang="it-IT" sz="1137" u="sng" dirty="0" err="1">
                <a:solidFill>
                  <a:srgbClr val="002060"/>
                </a:solidFill>
                <a:latin typeface="+mj-lt"/>
              </a:rPr>
              <a:t>Direttiva</a:t>
            </a:r>
            <a:r>
              <a:rPr lang="en-GB" altLang="it-IT" sz="1137" u="sng" dirty="0">
                <a:solidFill>
                  <a:srgbClr val="002060"/>
                </a:solidFill>
                <a:latin typeface="+mj-lt"/>
              </a:rPr>
              <a:t> 1999/70/CE</a:t>
            </a:r>
            <a:r>
              <a:rPr lang="en-GB" altLang="it-IT" sz="1137" dirty="0">
                <a:solidFill>
                  <a:srgbClr val="002060"/>
                </a:solidFill>
                <a:latin typeface="+mj-lt"/>
              </a:rPr>
              <a:t> </a:t>
            </a:r>
          </a:p>
          <a:p>
            <a:pPr algn="ctr" defTabSz="495285" eaLnBrk="1" fontAlgn="auto" hangingPunct="1">
              <a:spcBef>
                <a:spcPts val="0"/>
              </a:spcBef>
              <a:spcAft>
                <a:spcPts val="0"/>
              </a:spcAft>
              <a:defRPr/>
            </a:pPr>
            <a:endParaRPr lang="en-GB" altLang="it-IT" sz="1137" b="1" dirty="0">
              <a:solidFill>
                <a:prstClr val="black"/>
              </a:solidFill>
              <a:latin typeface="+mj-lt"/>
            </a:endParaRPr>
          </a:p>
        </p:txBody>
      </p:sp>
      <p:sp>
        <p:nvSpPr>
          <p:cNvPr id="18" name="CasellaDiTesto 71"/>
          <p:cNvSpPr txBox="1">
            <a:spLocks noChangeArrowheads="1"/>
          </p:cNvSpPr>
          <p:nvPr/>
        </p:nvSpPr>
        <p:spPr bwMode="auto">
          <a:xfrm>
            <a:off x="2322512" y="1526282"/>
            <a:ext cx="19367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defTabSz="495285" eaLnBrk="1" fontAlgn="auto" hangingPunct="1">
              <a:spcBef>
                <a:spcPts val="0"/>
              </a:spcBef>
              <a:spcAft>
                <a:spcPts val="0"/>
              </a:spcAft>
              <a:defRPr/>
            </a:pPr>
            <a:r>
              <a:rPr lang="en-GB" altLang="it-IT" sz="1083" dirty="0">
                <a:solidFill>
                  <a:srgbClr val="002060"/>
                </a:solidFill>
                <a:latin typeface="+mj-lt"/>
              </a:rPr>
              <a:t>Introduce cd. “</a:t>
            </a:r>
            <a:r>
              <a:rPr lang="en-GB" altLang="it-IT" sz="1083" u="sng" dirty="0" err="1">
                <a:solidFill>
                  <a:srgbClr val="002060"/>
                </a:solidFill>
                <a:latin typeface="+mj-lt"/>
              </a:rPr>
              <a:t>causalone</a:t>
            </a:r>
            <a:r>
              <a:rPr lang="en-GB" altLang="it-IT" sz="1083" dirty="0">
                <a:solidFill>
                  <a:srgbClr val="002060"/>
                </a:solidFill>
                <a:latin typeface="+mj-lt"/>
              </a:rPr>
              <a:t>” “</a:t>
            </a:r>
            <a:r>
              <a:rPr lang="en-GB" altLang="it-IT" sz="1083" i="1" dirty="0" err="1">
                <a:solidFill>
                  <a:srgbClr val="002060"/>
                </a:solidFill>
                <a:latin typeface="+mj-lt"/>
              </a:rPr>
              <a:t>ragioni</a:t>
            </a:r>
            <a:r>
              <a:rPr lang="en-GB" altLang="it-IT" sz="1083" i="1" dirty="0">
                <a:solidFill>
                  <a:srgbClr val="002060"/>
                </a:solidFill>
                <a:latin typeface="+mj-lt"/>
              </a:rPr>
              <a:t> di </a:t>
            </a:r>
            <a:r>
              <a:rPr lang="en-GB" altLang="it-IT" sz="1083" i="1" dirty="0" err="1">
                <a:solidFill>
                  <a:srgbClr val="002060"/>
                </a:solidFill>
                <a:latin typeface="+mj-lt"/>
              </a:rPr>
              <a:t>carattere</a:t>
            </a:r>
            <a:r>
              <a:rPr lang="en-GB" altLang="it-IT" sz="1083" i="1" dirty="0">
                <a:solidFill>
                  <a:srgbClr val="002060"/>
                </a:solidFill>
                <a:latin typeface="+mj-lt"/>
              </a:rPr>
              <a:t> </a:t>
            </a:r>
            <a:r>
              <a:rPr lang="en-GB" altLang="it-IT" sz="1083" i="1" dirty="0" err="1">
                <a:solidFill>
                  <a:srgbClr val="002060"/>
                </a:solidFill>
                <a:latin typeface="+mj-lt"/>
              </a:rPr>
              <a:t>tecnico</a:t>
            </a:r>
            <a:r>
              <a:rPr lang="en-GB" altLang="it-IT" sz="1083" i="1" dirty="0">
                <a:solidFill>
                  <a:srgbClr val="002060"/>
                </a:solidFill>
                <a:latin typeface="+mj-lt"/>
              </a:rPr>
              <a:t>, </a:t>
            </a:r>
            <a:r>
              <a:rPr lang="en-GB" altLang="it-IT" sz="1083" i="1" dirty="0" err="1">
                <a:solidFill>
                  <a:srgbClr val="002060"/>
                </a:solidFill>
                <a:latin typeface="+mj-lt"/>
              </a:rPr>
              <a:t>produttivo</a:t>
            </a:r>
            <a:r>
              <a:rPr lang="en-GB" altLang="it-IT" sz="1083" i="1" dirty="0">
                <a:solidFill>
                  <a:srgbClr val="002060"/>
                </a:solidFill>
                <a:latin typeface="+mj-lt"/>
              </a:rPr>
              <a:t>, </a:t>
            </a:r>
            <a:r>
              <a:rPr lang="en-GB" altLang="it-IT" sz="1083" i="1" dirty="0" err="1">
                <a:solidFill>
                  <a:srgbClr val="002060"/>
                </a:solidFill>
                <a:latin typeface="+mj-lt"/>
              </a:rPr>
              <a:t>organizzativo</a:t>
            </a:r>
            <a:r>
              <a:rPr lang="en-GB" altLang="it-IT" sz="1083" i="1" dirty="0">
                <a:solidFill>
                  <a:srgbClr val="002060"/>
                </a:solidFill>
                <a:latin typeface="+mj-lt"/>
              </a:rPr>
              <a:t> o </a:t>
            </a:r>
            <a:r>
              <a:rPr lang="en-GB" altLang="it-IT" sz="1083" i="1" dirty="0" err="1">
                <a:solidFill>
                  <a:srgbClr val="002060"/>
                </a:solidFill>
                <a:latin typeface="+mj-lt"/>
              </a:rPr>
              <a:t>sostitutivo</a:t>
            </a:r>
            <a:r>
              <a:rPr lang="en-GB" altLang="it-IT" sz="1083" dirty="0">
                <a:solidFill>
                  <a:srgbClr val="002060"/>
                </a:solidFill>
                <a:latin typeface="+mj-lt"/>
              </a:rPr>
              <a:t>”</a:t>
            </a:r>
          </a:p>
        </p:txBody>
      </p:sp>
      <p:cxnSp>
        <p:nvCxnSpPr>
          <p:cNvPr id="19" name="Connettore 2 27"/>
          <p:cNvCxnSpPr>
            <a:cxnSpLocks noChangeShapeType="1"/>
          </p:cNvCxnSpPr>
          <p:nvPr/>
        </p:nvCxnSpPr>
        <p:spPr bwMode="auto">
          <a:xfrm flipV="1">
            <a:off x="2963862" y="2267645"/>
            <a:ext cx="0" cy="24288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20" name="Connettore 2 2"/>
          <p:cNvCxnSpPr>
            <a:cxnSpLocks noChangeShapeType="1"/>
          </p:cNvCxnSpPr>
          <p:nvPr/>
        </p:nvCxnSpPr>
        <p:spPr bwMode="auto">
          <a:xfrm flipV="1">
            <a:off x="2989262" y="3247132"/>
            <a:ext cx="0" cy="550863"/>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1" name="CasellaDiTesto 77"/>
          <p:cNvSpPr txBox="1">
            <a:spLocks noChangeArrowheads="1"/>
          </p:cNvSpPr>
          <p:nvPr/>
        </p:nvSpPr>
        <p:spPr bwMode="auto">
          <a:xfrm>
            <a:off x="4438650" y="2908995"/>
            <a:ext cx="1520825"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083" b="1" dirty="0">
                <a:solidFill>
                  <a:srgbClr val="002060"/>
                </a:solidFill>
                <a:latin typeface="+mj-lt"/>
              </a:rPr>
              <a:t>D.L. n. 76/2013</a:t>
            </a:r>
          </a:p>
          <a:p>
            <a:pPr algn="ctr" defTabSz="495285" eaLnBrk="1" fontAlgn="auto" hangingPunct="1">
              <a:spcBef>
                <a:spcPts val="0"/>
              </a:spcBef>
              <a:spcAft>
                <a:spcPts val="0"/>
              </a:spcAft>
              <a:defRPr/>
            </a:pPr>
            <a:r>
              <a:rPr lang="en-GB" altLang="it-IT" sz="1083" dirty="0">
                <a:solidFill>
                  <a:srgbClr val="002060"/>
                </a:solidFill>
                <a:latin typeface="+mj-lt"/>
              </a:rPr>
              <a:t>(</a:t>
            </a:r>
            <a:r>
              <a:rPr lang="en-GB" altLang="it-IT" sz="1083" dirty="0" err="1">
                <a:solidFill>
                  <a:srgbClr val="002060"/>
                </a:solidFill>
                <a:latin typeface="+mj-lt"/>
              </a:rPr>
              <a:t>convertito</a:t>
            </a:r>
            <a:r>
              <a:rPr lang="en-GB" altLang="it-IT" sz="1083" dirty="0">
                <a:solidFill>
                  <a:srgbClr val="002060"/>
                </a:solidFill>
                <a:latin typeface="+mj-lt"/>
              </a:rPr>
              <a:t> in L. n.99/2013)</a:t>
            </a:r>
          </a:p>
        </p:txBody>
      </p:sp>
      <p:sp>
        <p:nvSpPr>
          <p:cNvPr id="22" name="CasellaDiTesto 79"/>
          <p:cNvSpPr txBox="1">
            <a:spLocks noChangeArrowheads="1"/>
          </p:cNvSpPr>
          <p:nvPr/>
        </p:nvSpPr>
        <p:spPr bwMode="auto">
          <a:xfrm>
            <a:off x="4191000" y="1427857"/>
            <a:ext cx="1897062"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it-IT" altLang="it-IT" sz="975" dirty="0">
                <a:solidFill>
                  <a:srgbClr val="002060"/>
                </a:solidFill>
                <a:latin typeface="+mj-lt"/>
              </a:rPr>
              <a:t>Esclude la causale nel caso di </a:t>
            </a:r>
            <a:r>
              <a:rPr lang="it-IT" altLang="it-IT" sz="975" dirty="0" smtClean="0">
                <a:solidFill>
                  <a:srgbClr val="002060"/>
                </a:solidFill>
                <a:latin typeface="+mj-lt"/>
              </a:rPr>
              <a:t>stipulazione </a:t>
            </a:r>
            <a:r>
              <a:rPr lang="it-IT" altLang="it-IT" sz="975" dirty="0">
                <a:solidFill>
                  <a:srgbClr val="002060"/>
                </a:solidFill>
                <a:latin typeface="+mj-lt"/>
              </a:rPr>
              <a:t>del primo contratto di lavoro a termine di durata non superiore a 12 mesi comprensiva della eventuale proroga e nelle ipotesi individuate nei contratti collettivi. </a:t>
            </a:r>
            <a:endParaRPr lang="en-GB" altLang="it-IT" sz="975" dirty="0">
              <a:solidFill>
                <a:srgbClr val="002060"/>
              </a:solidFill>
              <a:latin typeface="+mj-lt"/>
            </a:endParaRPr>
          </a:p>
        </p:txBody>
      </p:sp>
      <p:sp>
        <p:nvSpPr>
          <p:cNvPr id="23" name="CasellaDiTesto 86"/>
          <p:cNvSpPr txBox="1">
            <a:spLocks noChangeArrowheads="1"/>
          </p:cNvSpPr>
          <p:nvPr/>
        </p:nvSpPr>
        <p:spPr bwMode="auto">
          <a:xfrm>
            <a:off x="6897687" y="4431407"/>
            <a:ext cx="14573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37" b="1" dirty="0">
                <a:solidFill>
                  <a:srgbClr val="002060"/>
                </a:solidFill>
                <a:latin typeface="+mj-lt"/>
              </a:rPr>
              <a:t>D.LGS. N. 81/2015 (art. 19-29)</a:t>
            </a:r>
            <a:endParaRPr lang="en-GB" altLang="it-IT" sz="1056" dirty="0">
              <a:solidFill>
                <a:srgbClr val="002060"/>
              </a:solidFill>
              <a:latin typeface="+mj-lt"/>
            </a:endParaRPr>
          </a:p>
        </p:txBody>
      </p:sp>
      <p:sp>
        <p:nvSpPr>
          <p:cNvPr id="24" name="CasellaDiTesto 88"/>
          <p:cNvSpPr txBox="1">
            <a:spLocks noChangeArrowheads="1"/>
          </p:cNvSpPr>
          <p:nvPr/>
        </p:nvSpPr>
        <p:spPr bwMode="auto">
          <a:xfrm>
            <a:off x="6653212" y="5042595"/>
            <a:ext cx="1898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083" dirty="0">
                <a:solidFill>
                  <a:srgbClr val="002060"/>
                </a:solidFill>
                <a:latin typeface="+mj-lt"/>
              </a:rPr>
              <a:t>- </a:t>
            </a:r>
            <a:r>
              <a:rPr lang="en-GB" altLang="it-IT" sz="1083" dirty="0" err="1">
                <a:solidFill>
                  <a:srgbClr val="002060"/>
                </a:solidFill>
                <a:latin typeface="+mj-lt"/>
              </a:rPr>
              <a:t>Abroga</a:t>
            </a:r>
            <a:r>
              <a:rPr lang="en-GB" altLang="it-IT" sz="1083" dirty="0">
                <a:solidFill>
                  <a:srgbClr val="002060"/>
                </a:solidFill>
                <a:latin typeface="+mj-lt"/>
              </a:rPr>
              <a:t> </a:t>
            </a:r>
            <a:r>
              <a:rPr lang="en-GB" altLang="it-IT" sz="1083" dirty="0" err="1">
                <a:solidFill>
                  <a:srgbClr val="002060"/>
                </a:solidFill>
                <a:latin typeface="+mj-lt"/>
              </a:rPr>
              <a:t>D.Lgs</a:t>
            </a:r>
            <a:r>
              <a:rPr lang="en-GB" altLang="it-IT" sz="1083" dirty="0">
                <a:solidFill>
                  <a:srgbClr val="002060"/>
                </a:solidFill>
                <a:latin typeface="+mj-lt"/>
              </a:rPr>
              <a:t>. n. 368/2001</a:t>
            </a:r>
          </a:p>
          <a:p>
            <a:pPr algn="ctr" defTabSz="495285" eaLnBrk="1" fontAlgn="auto" hangingPunct="1">
              <a:spcBef>
                <a:spcPts val="0"/>
              </a:spcBef>
              <a:spcAft>
                <a:spcPts val="0"/>
              </a:spcAft>
              <a:defRPr/>
            </a:pPr>
            <a:r>
              <a:rPr lang="en-GB" altLang="it-IT" sz="1083" dirty="0">
                <a:solidFill>
                  <a:srgbClr val="002060"/>
                </a:solidFill>
                <a:latin typeface="+mj-lt"/>
              </a:rPr>
              <a:t>- </a:t>
            </a:r>
            <a:r>
              <a:rPr lang="en-GB" altLang="it-IT" sz="1083" dirty="0" err="1">
                <a:solidFill>
                  <a:srgbClr val="002060"/>
                </a:solidFill>
                <a:latin typeface="+mj-lt"/>
              </a:rPr>
              <a:t>Conferma</a:t>
            </a:r>
            <a:r>
              <a:rPr lang="en-GB" altLang="it-IT" sz="1083" dirty="0">
                <a:solidFill>
                  <a:srgbClr val="002060"/>
                </a:solidFill>
                <a:latin typeface="+mj-lt"/>
              </a:rPr>
              <a:t> </a:t>
            </a:r>
            <a:r>
              <a:rPr lang="en-GB" altLang="it-IT" sz="1083" dirty="0" err="1">
                <a:solidFill>
                  <a:srgbClr val="002060"/>
                </a:solidFill>
                <a:latin typeface="+mj-lt"/>
              </a:rPr>
              <a:t>disciplina</a:t>
            </a:r>
            <a:r>
              <a:rPr lang="en-GB" altLang="it-IT" sz="1083" dirty="0">
                <a:solidFill>
                  <a:srgbClr val="002060"/>
                </a:solidFill>
                <a:latin typeface="+mj-lt"/>
              </a:rPr>
              <a:t> </a:t>
            </a:r>
            <a:r>
              <a:rPr lang="en-GB" altLang="it-IT" sz="1083" dirty="0" err="1">
                <a:solidFill>
                  <a:srgbClr val="002060"/>
                </a:solidFill>
                <a:latin typeface="+mj-lt"/>
              </a:rPr>
              <a:t>Riforma</a:t>
            </a:r>
            <a:r>
              <a:rPr lang="en-GB" altLang="it-IT" sz="1083" dirty="0">
                <a:solidFill>
                  <a:srgbClr val="002060"/>
                </a:solidFill>
                <a:latin typeface="+mj-lt"/>
              </a:rPr>
              <a:t> Poletti</a:t>
            </a:r>
          </a:p>
        </p:txBody>
      </p:sp>
      <p:cxnSp>
        <p:nvCxnSpPr>
          <p:cNvPr id="25" name="Connettore 2 2"/>
          <p:cNvCxnSpPr>
            <a:cxnSpLocks noChangeShapeType="1"/>
          </p:cNvCxnSpPr>
          <p:nvPr/>
        </p:nvCxnSpPr>
        <p:spPr bwMode="auto">
          <a:xfrm rot="10800000" flipV="1">
            <a:off x="7602537" y="4032945"/>
            <a:ext cx="0" cy="39370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26" name="Connettore 2 2"/>
          <p:cNvCxnSpPr>
            <a:cxnSpLocks noChangeShapeType="1"/>
          </p:cNvCxnSpPr>
          <p:nvPr/>
        </p:nvCxnSpPr>
        <p:spPr bwMode="auto">
          <a:xfrm flipV="1">
            <a:off x="5141912" y="3502720"/>
            <a:ext cx="0" cy="295275"/>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27" name="Connettore 2 27"/>
          <p:cNvCxnSpPr>
            <a:cxnSpLocks noChangeShapeType="1"/>
          </p:cNvCxnSpPr>
          <p:nvPr/>
        </p:nvCxnSpPr>
        <p:spPr bwMode="auto">
          <a:xfrm flipV="1">
            <a:off x="5140325" y="2745482"/>
            <a:ext cx="0" cy="179388"/>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28" name="Connettore 2 27"/>
          <p:cNvCxnSpPr>
            <a:cxnSpLocks noChangeShapeType="1"/>
          </p:cNvCxnSpPr>
          <p:nvPr/>
        </p:nvCxnSpPr>
        <p:spPr bwMode="auto">
          <a:xfrm>
            <a:off x="7602537" y="4850507"/>
            <a:ext cx="0" cy="241300"/>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
        <p:nvSpPr>
          <p:cNvPr id="29" name="CasellaDiTesto 32"/>
          <p:cNvSpPr txBox="1">
            <a:spLocks noChangeArrowheads="1"/>
          </p:cNvSpPr>
          <p:nvPr/>
        </p:nvSpPr>
        <p:spPr bwMode="auto">
          <a:xfrm>
            <a:off x="-4763" y="4386957"/>
            <a:ext cx="1223963"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92" b="1" dirty="0">
                <a:solidFill>
                  <a:srgbClr val="002060"/>
                </a:solidFill>
                <a:latin typeface="+mj-lt"/>
              </a:rPr>
              <a:t>Art. 2097 </a:t>
            </a:r>
          </a:p>
          <a:p>
            <a:pPr algn="ctr" defTabSz="495285" eaLnBrk="1" fontAlgn="auto" hangingPunct="1">
              <a:spcBef>
                <a:spcPts val="0"/>
              </a:spcBef>
              <a:spcAft>
                <a:spcPts val="0"/>
              </a:spcAft>
              <a:defRPr/>
            </a:pPr>
            <a:r>
              <a:rPr lang="en-GB" altLang="it-IT" sz="1192" b="1" dirty="0">
                <a:solidFill>
                  <a:srgbClr val="002060"/>
                </a:solidFill>
                <a:latin typeface="+mj-lt"/>
              </a:rPr>
              <a:t>c.c. del 1942</a:t>
            </a:r>
          </a:p>
        </p:txBody>
      </p:sp>
      <p:sp>
        <p:nvSpPr>
          <p:cNvPr id="30" name="CasellaDiTesto 33"/>
          <p:cNvSpPr txBox="1">
            <a:spLocks noChangeArrowheads="1"/>
          </p:cNvSpPr>
          <p:nvPr/>
        </p:nvSpPr>
        <p:spPr bwMode="auto">
          <a:xfrm>
            <a:off x="49212" y="5139432"/>
            <a:ext cx="111125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083" dirty="0" err="1">
                <a:solidFill>
                  <a:srgbClr val="002060"/>
                </a:solidFill>
                <a:latin typeface="+mj-lt"/>
              </a:rPr>
              <a:t>Pattuizione</a:t>
            </a:r>
            <a:r>
              <a:rPr lang="en-GB" altLang="it-IT" sz="1083" dirty="0">
                <a:solidFill>
                  <a:srgbClr val="002060"/>
                </a:solidFill>
                <a:latin typeface="+mj-lt"/>
              </a:rPr>
              <a:t> in forma </a:t>
            </a:r>
            <a:r>
              <a:rPr lang="en-GB" altLang="it-IT" sz="1083" dirty="0" err="1">
                <a:solidFill>
                  <a:srgbClr val="002060"/>
                </a:solidFill>
                <a:latin typeface="+mj-lt"/>
              </a:rPr>
              <a:t>scritta</a:t>
            </a:r>
            <a:r>
              <a:rPr lang="en-GB" altLang="it-IT" sz="1083" dirty="0">
                <a:solidFill>
                  <a:srgbClr val="002060"/>
                </a:solidFill>
                <a:latin typeface="+mj-lt"/>
              </a:rPr>
              <a:t> del </a:t>
            </a:r>
            <a:r>
              <a:rPr lang="en-GB" altLang="it-IT" sz="1083" dirty="0" err="1">
                <a:solidFill>
                  <a:srgbClr val="002060"/>
                </a:solidFill>
                <a:latin typeface="+mj-lt"/>
              </a:rPr>
              <a:t>termine</a:t>
            </a:r>
            <a:endParaRPr lang="en-GB" altLang="it-IT" sz="1083" dirty="0">
              <a:solidFill>
                <a:srgbClr val="002060"/>
              </a:solidFill>
              <a:latin typeface="+mj-lt"/>
            </a:endParaRPr>
          </a:p>
        </p:txBody>
      </p:sp>
      <p:sp>
        <p:nvSpPr>
          <p:cNvPr id="31" name="CasellaDiTesto 30">
            <a:extLst/>
          </p:cNvPr>
          <p:cNvSpPr txBox="1"/>
          <p:nvPr/>
        </p:nvSpPr>
        <p:spPr>
          <a:xfrm>
            <a:off x="1450975" y="4212332"/>
            <a:ext cx="2343150" cy="1141413"/>
          </a:xfrm>
          <a:prstGeom prst="rect">
            <a:avLst/>
          </a:prstGeom>
          <a:noFill/>
        </p:spPr>
        <p:txBody>
          <a:bodyPr>
            <a:spAutoFit/>
          </a:bodyPr>
          <a:lstStyle/>
          <a:p>
            <a:pPr defTabSz="495285" eaLnBrk="1" fontAlgn="auto" hangingPunct="1">
              <a:spcBef>
                <a:spcPts val="0"/>
              </a:spcBef>
              <a:spcAft>
                <a:spcPts val="0"/>
              </a:spcAft>
              <a:defRPr/>
            </a:pPr>
            <a:r>
              <a:rPr lang="en-GB" sz="1137" dirty="0">
                <a:solidFill>
                  <a:srgbClr val="002060"/>
                </a:solidFill>
                <a:latin typeface="+mj-lt"/>
              </a:rPr>
              <a:t>Successive </a:t>
            </a:r>
            <a:r>
              <a:rPr lang="en-GB" sz="1137" dirty="0" err="1">
                <a:solidFill>
                  <a:srgbClr val="002060"/>
                </a:solidFill>
                <a:latin typeface="+mj-lt"/>
              </a:rPr>
              <a:t>modifiche</a:t>
            </a:r>
            <a:r>
              <a:rPr lang="en-GB" sz="1137" dirty="0">
                <a:solidFill>
                  <a:srgbClr val="002060"/>
                </a:solidFill>
                <a:latin typeface="+mj-lt"/>
              </a:rPr>
              <a:t> a L. n. 230/1962:</a:t>
            </a:r>
          </a:p>
          <a:p>
            <a:pPr marL="232165" indent="-232165" defTabSz="495285" eaLnBrk="1" fontAlgn="auto" hangingPunct="1">
              <a:spcBef>
                <a:spcPts val="0"/>
              </a:spcBef>
              <a:spcAft>
                <a:spcPts val="0"/>
              </a:spcAft>
              <a:buFontTx/>
              <a:buChar char="-"/>
              <a:defRPr/>
            </a:pPr>
            <a:r>
              <a:rPr lang="en-GB" sz="1137" dirty="0">
                <a:solidFill>
                  <a:srgbClr val="002060"/>
                </a:solidFill>
                <a:latin typeface="+mj-lt"/>
              </a:rPr>
              <a:t>L. n. 79/1983</a:t>
            </a:r>
          </a:p>
          <a:p>
            <a:pPr marL="232165" indent="-232165" defTabSz="495285" eaLnBrk="1" fontAlgn="auto" hangingPunct="1">
              <a:spcBef>
                <a:spcPts val="0"/>
              </a:spcBef>
              <a:spcAft>
                <a:spcPts val="0"/>
              </a:spcAft>
              <a:buFontTx/>
              <a:buChar char="-"/>
              <a:defRPr/>
            </a:pPr>
            <a:r>
              <a:rPr lang="en-GB" sz="1137" dirty="0">
                <a:solidFill>
                  <a:srgbClr val="002060"/>
                </a:solidFill>
                <a:latin typeface="+mj-lt"/>
              </a:rPr>
              <a:t>L. n. 84/1986</a:t>
            </a:r>
          </a:p>
          <a:p>
            <a:pPr marL="232165" indent="-232165" defTabSz="495285" eaLnBrk="1" fontAlgn="auto" hangingPunct="1">
              <a:spcBef>
                <a:spcPts val="0"/>
              </a:spcBef>
              <a:spcAft>
                <a:spcPts val="0"/>
              </a:spcAft>
              <a:buFontTx/>
              <a:buChar char="-"/>
              <a:defRPr/>
            </a:pPr>
            <a:r>
              <a:rPr lang="en-GB" sz="1137" b="1" dirty="0">
                <a:solidFill>
                  <a:srgbClr val="002060"/>
                </a:solidFill>
                <a:latin typeface="+mj-lt"/>
              </a:rPr>
              <a:t>L. n. 56/1987</a:t>
            </a:r>
          </a:p>
          <a:p>
            <a:pPr marL="232165" indent="-232165" defTabSz="495285" eaLnBrk="1" fontAlgn="auto" hangingPunct="1">
              <a:spcBef>
                <a:spcPts val="0"/>
              </a:spcBef>
              <a:spcAft>
                <a:spcPts val="0"/>
              </a:spcAft>
              <a:buFontTx/>
              <a:buChar char="-"/>
              <a:defRPr/>
            </a:pPr>
            <a:r>
              <a:rPr lang="en-GB" sz="1137" dirty="0">
                <a:solidFill>
                  <a:srgbClr val="002060"/>
                </a:solidFill>
                <a:latin typeface="+mj-lt"/>
              </a:rPr>
              <a:t>L. n. 223/1991</a:t>
            </a:r>
          </a:p>
        </p:txBody>
      </p:sp>
      <p:sp>
        <p:nvSpPr>
          <p:cNvPr id="32" name="CasellaDiTesto 56"/>
          <p:cNvSpPr txBox="1">
            <a:spLocks noChangeArrowheads="1"/>
          </p:cNvSpPr>
          <p:nvPr/>
        </p:nvSpPr>
        <p:spPr bwMode="auto">
          <a:xfrm>
            <a:off x="1201737" y="5506145"/>
            <a:ext cx="2401888"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defTabSz="495285" eaLnBrk="1" fontAlgn="auto" hangingPunct="1">
              <a:spcBef>
                <a:spcPts val="0"/>
              </a:spcBef>
              <a:spcAft>
                <a:spcPts val="0"/>
              </a:spcAft>
              <a:defRPr/>
            </a:pPr>
            <a:r>
              <a:rPr lang="en-GB" altLang="it-IT" sz="1083" dirty="0" err="1">
                <a:solidFill>
                  <a:srgbClr val="002060"/>
                </a:solidFill>
                <a:latin typeface="+mj-lt"/>
              </a:rPr>
              <a:t>Apposizione</a:t>
            </a:r>
            <a:r>
              <a:rPr lang="en-GB" altLang="it-IT" sz="1083" dirty="0">
                <a:solidFill>
                  <a:srgbClr val="002060"/>
                </a:solidFill>
                <a:latin typeface="+mj-lt"/>
              </a:rPr>
              <a:t> del </a:t>
            </a:r>
            <a:r>
              <a:rPr lang="en-GB" altLang="it-IT" sz="1083" dirty="0" err="1">
                <a:solidFill>
                  <a:srgbClr val="002060"/>
                </a:solidFill>
                <a:latin typeface="+mj-lt"/>
              </a:rPr>
              <a:t>termine</a:t>
            </a:r>
            <a:r>
              <a:rPr lang="en-GB" altLang="it-IT" sz="1083" dirty="0">
                <a:solidFill>
                  <a:srgbClr val="002060"/>
                </a:solidFill>
                <a:latin typeface="+mj-lt"/>
              </a:rPr>
              <a:t> </a:t>
            </a:r>
            <a:r>
              <a:rPr lang="en-GB" altLang="it-IT" sz="1083" dirty="0" err="1">
                <a:solidFill>
                  <a:srgbClr val="002060"/>
                </a:solidFill>
                <a:latin typeface="+mj-lt"/>
              </a:rPr>
              <a:t>ammessa</a:t>
            </a:r>
            <a:r>
              <a:rPr lang="en-GB" altLang="it-IT" sz="1083" dirty="0">
                <a:solidFill>
                  <a:srgbClr val="002060"/>
                </a:solidFill>
                <a:latin typeface="+mj-lt"/>
              </a:rPr>
              <a:t> </a:t>
            </a:r>
            <a:r>
              <a:rPr lang="en-GB" altLang="it-IT" sz="1083" dirty="0" err="1">
                <a:solidFill>
                  <a:srgbClr val="002060"/>
                </a:solidFill>
                <a:latin typeface="+mj-lt"/>
              </a:rPr>
              <a:t>sia</a:t>
            </a:r>
            <a:r>
              <a:rPr lang="en-GB" altLang="it-IT" sz="1083" dirty="0">
                <a:solidFill>
                  <a:srgbClr val="002060"/>
                </a:solidFill>
                <a:latin typeface="+mj-lt"/>
              </a:rPr>
              <a:t> </a:t>
            </a:r>
            <a:r>
              <a:rPr lang="en-GB" altLang="it-IT" sz="1083" dirty="0" err="1">
                <a:solidFill>
                  <a:srgbClr val="002060"/>
                </a:solidFill>
                <a:latin typeface="+mj-lt"/>
              </a:rPr>
              <a:t>direttamente</a:t>
            </a:r>
            <a:r>
              <a:rPr lang="en-GB" altLang="it-IT" sz="1083" dirty="0">
                <a:solidFill>
                  <a:srgbClr val="002060"/>
                </a:solidFill>
                <a:latin typeface="+mj-lt"/>
              </a:rPr>
              <a:t> </a:t>
            </a:r>
            <a:r>
              <a:rPr lang="en-GB" altLang="it-IT" sz="1083" dirty="0" err="1">
                <a:solidFill>
                  <a:srgbClr val="002060"/>
                </a:solidFill>
                <a:latin typeface="+mj-lt"/>
              </a:rPr>
              <a:t>sia</a:t>
            </a:r>
            <a:r>
              <a:rPr lang="en-GB" altLang="it-IT" sz="1083" dirty="0">
                <a:solidFill>
                  <a:srgbClr val="002060"/>
                </a:solidFill>
                <a:latin typeface="+mj-lt"/>
              </a:rPr>
              <a:t> </a:t>
            </a:r>
            <a:r>
              <a:rPr lang="en-GB" altLang="it-IT" sz="1083" dirty="0" err="1">
                <a:solidFill>
                  <a:srgbClr val="002060"/>
                </a:solidFill>
                <a:latin typeface="+mj-lt"/>
              </a:rPr>
              <a:t>mediante</a:t>
            </a:r>
            <a:r>
              <a:rPr lang="en-GB" altLang="it-IT" sz="1083" dirty="0">
                <a:solidFill>
                  <a:srgbClr val="002060"/>
                </a:solidFill>
                <a:latin typeface="+mj-lt"/>
              </a:rPr>
              <a:t> </a:t>
            </a:r>
            <a:r>
              <a:rPr lang="en-GB" altLang="it-IT" sz="1083" dirty="0" err="1">
                <a:solidFill>
                  <a:srgbClr val="002060"/>
                </a:solidFill>
                <a:latin typeface="+mj-lt"/>
              </a:rPr>
              <a:t>delega</a:t>
            </a:r>
            <a:r>
              <a:rPr lang="en-GB" altLang="it-IT" sz="1083" dirty="0">
                <a:solidFill>
                  <a:srgbClr val="002060"/>
                </a:solidFill>
                <a:latin typeface="+mj-lt"/>
              </a:rPr>
              <a:t> </a:t>
            </a:r>
            <a:r>
              <a:rPr lang="en-GB" altLang="it-IT" sz="1083" dirty="0" err="1">
                <a:solidFill>
                  <a:srgbClr val="002060"/>
                </a:solidFill>
                <a:latin typeface="+mj-lt"/>
              </a:rPr>
              <a:t>alla</a:t>
            </a:r>
            <a:r>
              <a:rPr lang="en-GB" altLang="it-IT" sz="1083" dirty="0">
                <a:solidFill>
                  <a:srgbClr val="002060"/>
                </a:solidFill>
                <a:latin typeface="+mj-lt"/>
              </a:rPr>
              <a:t> </a:t>
            </a:r>
            <a:r>
              <a:rPr lang="en-GB" altLang="it-IT" sz="1083" dirty="0" err="1">
                <a:solidFill>
                  <a:srgbClr val="002060"/>
                </a:solidFill>
                <a:latin typeface="+mj-lt"/>
              </a:rPr>
              <a:t>contrattazione</a:t>
            </a:r>
            <a:r>
              <a:rPr lang="en-GB" altLang="it-IT" sz="1083" dirty="0">
                <a:solidFill>
                  <a:srgbClr val="002060"/>
                </a:solidFill>
                <a:latin typeface="+mj-lt"/>
              </a:rPr>
              <a:t> </a:t>
            </a:r>
            <a:r>
              <a:rPr lang="en-GB" altLang="it-IT" sz="1083" dirty="0" err="1">
                <a:solidFill>
                  <a:srgbClr val="002060"/>
                </a:solidFill>
                <a:latin typeface="+mj-lt"/>
              </a:rPr>
              <a:t>collettiva</a:t>
            </a:r>
            <a:endParaRPr lang="en-GB" altLang="it-IT" sz="1083" dirty="0">
              <a:solidFill>
                <a:srgbClr val="002060"/>
              </a:solidFill>
              <a:latin typeface="+mj-lt"/>
            </a:endParaRPr>
          </a:p>
        </p:txBody>
      </p:sp>
      <p:sp>
        <p:nvSpPr>
          <p:cNvPr id="33" name="CasellaDiTesto 74"/>
          <p:cNvSpPr txBox="1">
            <a:spLocks noChangeArrowheads="1"/>
          </p:cNvSpPr>
          <p:nvPr/>
        </p:nvSpPr>
        <p:spPr bwMode="auto">
          <a:xfrm>
            <a:off x="3778250" y="4136132"/>
            <a:ext cx="1589087"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endParaRPr lang="en-GB" altLang="it-IT" sz="975" u="sng" dirty="0">
              <a:solidFill>
                <a:prstClr val="black"/>
              </a:solidFill>
              <a:latin typeface="Calibri"/>
            </a:endParaRPr>
          </a:p>
          <a:p>
            <a:pPr algn="ctr" defTabSz="495285" eaLnBrk="1" fontAlgn="auto" hangingPunct="1">
              <a:spcBef>
                <a:spcPts val="0"/>
              </a:spcBef>
              <a:spcAft>
                <a:spcPts val="0"/>
              </a:spcAft>
              <a:defRPr/>
            </a:pPr>
            <a:endParaRPr lang="en-GB" altLang="it-IT" sz="1083" u="sng" dirty="0">
              <a:solidFill>
                <a:prstClr val="black"/>
              </a:solidFill>
              <a:latin typeface="+mn-lt"/>
            </a:endParaRPr>
          </a:p>
          <a:p>
            <a:pPr algn="ctr" defTabSz="495285" eaLnBrk="1" fontAlgn="auto" hangingPunct="1">
              <a:spcBef>
                <a:spcPts val="0"/>
              </a:spcBef>
              <a:spcAft>
                <a:spcPts val="0"/>
              </a:spcAft>
              <a:defRPr/>
            </a:pPr>
            <a:endParaRPr lang="en-GB" altLang="it-IT" sz="1083" dirty="0">
              <a:solidFill>
                <a:prstClr val="black"/>
              </a:solidFill>
              <a:latin typeface="+mn-lt"/>
            </a:endParaRPr>
          </a:p>
          <a:p>
            <a:pPr algn="ctr" defTabSz="495285" eaLnBrk="1" fontAlgn="auto" hangingPunct="1">
              <a:spcBef>
                <a:spcPts val="0"/>
              </a:spcBef>
              <a:spcAft>
                <a:spcPts val="0"/>
              </a:spcAft>
              <a:defRPr/>
            </a:pPr>
            <a:endParaRPr lang="en-GB" altLang="it-IT" sz="1083" dirty="0">
              <a:solidFill>
                <a:prstClr val="black"/>
              </a:solidFill>
              <a:latin typeface="+mn-lt"/>
            </a:endParaRPr>
          </a:p>
          <a:p>
            <a:pPr algn="ctr" defTabSz="495285" eaLnBrk="1" fontAlgn="auto" hangingPunct="1">
              <a:spcBef>
                <a:spcPts val="0"/>
              </a:spcBef>
              <a:spcAft>
                <a:spcPts val="0"/>
              </a:spcAft>
              <a:defRPr/>
            </a:pPr>
            <a:r>
              <a:rPr lang="it-IT" altLang="it-IT" sz="1083" u="sng" dirty="0">
                <a:solidFill>
                  <a:srgbClr val="002060"/>
                </a:solidFill>
                <a:latin typeface="+mn-lt"/>
              </a:rPr>
              <a:t>Esclude la causale </a:t>
            </a:r>
            <a:r>
              <a:rPr lang="it-IT" altLang="it-IT" sz="1083" dirty="0">
                <a:solidFill>
                  <a:srgbClr val="002060"/>
                </a:solidFill>
                <a:latin typeface="+mn-lt"/>
              </a:rPr>
              <a:t>nel caso di stipulazione del primo contratto di lavoro a termine di durata non superiore a 12 mesi e non prorogabile.</a:t>
            </a:r>
            <a:endParaRPr lang="en-GB" altLang="it-IT" sz="1083" dirty="0">
              <a:solidFill>
                <a:srgbClr val="002060"/>
              </a:solidFill>
              <a:latin typeface="+mn-lt"/>
            </a:endParaRPr>
          </a:p>
          <a:p>
            <a:pPr algn="ctr" defTabSz="495285" eaLnBrk="1" fontAlgn="auto" hangingPunct="1">
              <a:spcBef>
                <a:spcPts val="0"/>
              </a:spcBef>
              <a:spcAft>
                <a:spcPts val="0"/>
              </a:spcAft>
              <a:defRPr/>
            </a:pPr>
            <a:endParaRPr lang="en-GB" altLang="it-IT" sz="975" dirty="0">
              <a:solidFill>
                <a:prstClr val="black"/>
              </a:solidFill>
              <a:latin typeface="Calibri"/>
            </a:endParaRPr>
          </a:p>
        </p:txBody>
      </p:sp>
      <p:sp>
        <p:nvSpPr>
          <p:cNvPr id="34" name="CasellaDiTesto 73"/>
          <p:cNvSpPr txBox="1">
            <a:spLocks noChangeArrowheads="1"/>
          </p:cNvSpPr>
          <p:nvPr/>
        </p:nvSpPr>
        <p:spPr bwMode="auto">
          <a:xfrm>
            <a:off x="3827462" y="4231382"/>
            <a:ext cx="1222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92" b="1" dirty="0">
                <a:solidFill>
                  <a:srgbClr val="002060"/>
                </a:solidFill>
                <a:latin typeface="+mj-lt"/>
              </a:rPr>
              <a:t>L. n. 92/2012</a:t>
            </a:r>
          </a:p>
        </p:txBody>
      </p:sp>
      <p:sp>
        <p:nvSpPr>
          <p:cNvPr id="35" name="CasellaDiTesto 81"/>
          <p:cNvSpPr txBox="1">
            <a:spLocks noChangeArrowheads="1"/>
          </p:cNvSpPr>
          <p:nvPr/>
        </p:nvSpPr>
        <p:spPr bwMode="auto">
          <a:xfrm>
            <a:off x="5364162" y="4234557"/>
            <a:ext cx="13843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37" b="1" dirty="0" err="1">
                <a:solidFill>
                  <a:srgbClr val="002060"/>
                </a:solidFill>
                <a:latin typeface="+mj-lt"/>
              </a:rPr>
              <a:t>Riforma</a:t>
            </a:r>
            <a:r>
              <a:rPr lang="en-GB" altLang="it-IT" sz="1137" b="1" dirty="0">
                <a:solidFill>
                  <a:srgbClr val="002060"/>
                </a:solidFill>
                <a:latin typeface="+mj-lt"/>
              </a:rPr>
              <a:t> Poletti</a:t>
            </a:r>
          </a:p>
          <a:p>
            <a:pPr algn="ctr" defTabSz="495285" eaLnBrk="1" fontAlgn="auto" hangingPunct="1">
              <a:spcBef>
                <a:spcPts val="0"/>
              </a:spcBef>
              <a:spcAft>
                <a:spcPts val="0"/>
              </a:spcAft>
              <a:defRPr/>
            </a:pPr>
            <a:r>
              <a:rPr lang="en-GB" altLang="it-IT" sz="1137" b="1" dirty="0">
                <a:solidFill>
                  <a:srgbClr val="002060"/>
                </a:solidFill>
                <a:latin typeface="+mj-lt"/>
              </a:rPr>
              <a:t>D.L. 34/2014 </a:t>
            </a:r>
            <a:r>
              <a:rPr lang="en-GB" altLang="it-IT" sz="1137" dirty="0">
                <a:solidFill>
                  <a:srgbClr val="002060"/>
                </a:solidFill>
                <a:latin typeface="+mj-lt"/>
              </a:rPr>
              <a:t>(</a:t>
            </a:r>
            <a:r>
              <a:rPr lang="en-GB" altLang="it-IT" sz="1137" dirty="0" err="1">
                <a:solidFill>
                  <a:srgbClr val="002060"/>
                </a:solidFill>
                <a:latin typeface="+mj-lt"/>
              </a:rPr>
              <a:t>convertito</a:t>
            </a:r>
            <a:r>
              <a:rPr lang="en-GB" altLang="it-IT" sz="1137" dirty="0">
                <a:solidFill>
                  <a:srgbClr val="002060"/>
                </a:solidFill>
                <a:latin typeface="+mj-lt"/>
              </a:rPr>
              <a:t> in L. n. 78/2014)</a:t>
            </a:r>
          </a:p>
        </p:txBody>
      </p:sp>
      <p:sp>
        <p:nvSpPr>
          <p:cNvPr id="36" name="CasellaDiTesto 35">
            <a:extLst/>
          </p:cNvPr>
          <p:cNvSpPr txBox="1"/>
          <p:nvPr/>
        </p:nvSpPr>
        <p:spPr>
          <a:xfrm>
            <a:off x="5248275" y="5188645"/>
            <a:ext cx="1514475" cy="758825"/>
          </a:xfrm>
          <a:prstGeom prst="rect">
            <a:avLst/>
          </a:prstGeom>
          <a:noFill/>
        </p:spPr>
        <p:txBody>
          <a:bodyPr>
            <a:spAutoFit/>
          </a:bodyPr>
          <a:lstStyle/>
          <a:p>
            <a:pPr algn="ctr" defTabSz="495285" eaLnBrk="1" fontAlgn="auto" hangingPunct="1">
              <a:spcBef>
                <a:spcPts val="0"/>
              </a:spcBef>
              <a:spcAft>
                <a:spcPts val="0"/>
              </a:spcAft>
              <a:defRPr/>
            </a:pPr>
            <a:r>
              <a:rPr lang="en-GB" sz="1083" dirty="0" err="1">
                <a:solidFill>
                  <a:srgbClr val="002060"/>
                </a:solidFill>
                <a:latin typeface="+mj-lt"/>
              </a:rPr>
              <a:t>Elimina</a:t>
            </a:r>
            <a:r>
              <a:rPr lang="en-GB" sz="1083" dirty="0">
                <a:solidFill>
                  <a:srgbClr val="002060"/>
                </a:solidFill>
                <a:latin typeface="+mj-lt"/>
              </a:rPr>
              <a:t> </a:t>
            </a:r>
            <a:r>
              <a:rPr lang="en-GB" sz="1083" dirty="0" err="1">
                <a:solidFill>
                  <a:srgbClr val="002060"/>
                </a:solidFill>
                <a:latin typeface="+mj-lt"/>
              </a:rPr>
              <a:t>causali</a:t>
            </a:r>
            <a:r>
              <a:rPr lang="en-GB" sz="1083" dirty="0">
                <a:solidFill>
                  <a:srgbClr val="002060"/>
                </a:solidFill>
                <a:latin typeface="+mj-lt"/>
              </a:rPr>
              <a:t> </a:t>
            </a:r>
          </a:p>
          <a:p>
            <a:pPr algn="ctr" defTabSz="495285" eaLnBrk="1" fontAlgn="auto" hangingPunct="1">
              <a:spcBef>
                <a:spcPts val="0"/>
              </a:spcBef>
              <a:spcAft>
                <a:spcPts val="0"/>
              </a:spcAft>
              <a:defRPr/>
            </a:pPr>
            <a:r>
              <a:rPr lang="en-GB" sz="1083" u="sng" cap="small" dirty="0" err="1">
                <a:solidFill>
                  <a:srgbClr val="002060"/>
                </a:solidFill>
                <a:latin typeface="+mj-lt"/>
              </a:rPr>
              <a:t>Generale</a:t>
            </a:r>
            <a:r>
              <a:rPr lang="en-GB" sz="1083" u="sng" cap="small" dirty="0">
                <a:solidFill>
                  <a:srgbClr val="002060"/>
                </a:solidFill>
                <a:latin typeface="+mj-lt"/>
              </a:rPr>
              <a:t> </a:t>
            </a:r>
            <a:r>
              <a:rPr lang="en-GB" sz="1083" u="sng" cap="small" dirty="0" err="1">
                <a:solidFill>
                  <a:srgbClr val="002060"/>
                </a:solidFill>
                <a:latin typeface="+mj-lt"/>
              </a:rPr>
              <a:t>acausalità</a:t>
            </a:r>
            <a:r>
              <a:rPr lang="en-GB" sz="1083" u="sng" cap="small" dirty="0">
                <a:solidFill>
                  <a:srgbClr val="002060"/>
                </a:solidFill>
                <a:latin typeface="+mj-lt"/>
              </a:rPr>
              <a:t> </a:t>
            </a:r>
            <a:r>
              <a:rPr lang="en-GB" sz="1083" u="sng" cap="small" dirty="0" err="1">
                <a:solidFill>
                  <a:srgbClr val="002060"/>
                </a:solidFill>
                <a:latin typeface="+mj-lt"/>
              </a:rPr>
              <a:t>contratti</a:t>
            </a:r>
            <a:r>
              <a:rPr lang="en-GB" sz="1083" u="sng" cap="small" dirty="0">
                <a:solidFill>
                  <a:srgbClr val="002060"/>
                </a:solidFill>
                <a:latin typeface="+mj-lt"/>
              </a:rPr>
              <a:t> a </a:t>
            </a:r>
            <a:r>
              <a:rPr lang="en-GB" sz="1083" u="sng" cap="small" dirty="0" err="1">
                <a:solidFill>
                  <a:srgbClr val="002060"/>
                </a:solidFill>
                <a:latin typeface="+mj-lt"/>
              </a:rPr>
              <a:t>termine</a:t>
            </a:r>
            <a:endParaRPr lang="en-GB" sz="1083" u="sng" cap="small" dirty="0">
              <a:solidFill>
                <a:srgbClr val="002060"/>
              </a:solidFill>
              <a:latin typeface="+mj-lt"/>
            </a:endParaRPr>
          </a:p>
        </p:txBody>
      </p:sp>
      <p:sp>
        <p:nvSpPr>
          <p:cNvPr id="37" name="CasellaDiTesto 91"/>
          <p:cNvSpPr txBox="1">
            <a:spLocks noChangeArrowheads="1"/>
          </p:cNvSpPr>
          <p:nvPr/>
        </p:nvSpPr>
        <p:spPr bwMode="auto">
          <a:xfrm>
            <a:off x="8137582" y="4504432"/>
            <a:ext cx="122237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95285" eaLnBrk="1" fontAlgn="auto" hangingPunct="1">
              <a:spcBef>
                <a:spcPts val="0"/>
              </a:spcBef>
              <a:spcAft>
                <a:spcPts val="0"/>
              </a:spcAft>
              <a:defRPr/>
            </a:pPr>
            <a:r>
              <a:rPr lang="en-GB" altLang="it-IT" sz="1137" b="1" kern="0" dirty="0">
                <a:solidFill>
                  <a:srgbClr val="002060"/>
                </a:solidFill>
              </a:rPr>
              <a:t>DECRETO DIGNITÀ</a:t>
            </a:r>
          </a:p>
        </p:txBody>
      </p:sp>
      <p:cxnSp>
        <p:nvCxnSpPr>
          <p:cNvPr id="38" name="Connettore 2 2"/>
          <p:cNvCxnSpPr>
            <a:cxnSpLocks noChangeShapeType="1"/>
            <a:endCxn id="29" idx="0"/>
          </p:cNvCxnSpPr>
          <p:nvPr/>
        </p:nvCxnSpPr>
        <p:spPr bwMode="auto">
          <a:xfrm>
            <a:off x="604837" y="3807520"/>
            <a:ext cx="1588" cy="57943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39" name="Connettore 2 27"/>
          <p:cNvCxnSpPr>
            <a:cxnSpLocks noChangeShapeType="1"/>
          </p:cNvCxnSpPr>
          <p:nvPr/>
        </p:nvCxnSpPr>
        <p:spPr bwMode="auto">
          <a:xfrm rot="10800000" flipV="1">
            <a:off x="619125" y="4840982"/>
            <a:ext cx="0" cy="2428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0" name="Connettore 2 27"/>
          <p:cNvCxnSpPr>
            <a:cxnSpLocks noChangeShapeType="1"/>
          </p:cNvCxnSpPr>
          <p:nvPr/>
        </p:nvCxnSpPr>
        <p:spPr bwMode="auto">
          <a:xfrm rot="10800000" flipV="1">
            <a:off x="2247900" y="3978970"/>
            <a:ext cx="0" cy="24130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 name="Connettore 4 45"/>
          <p:cNvCxnSpPr>
            <a:cxnSpLocks noChangeShapeType="1"/>
          </p:cNvCxnSpPr>
          <p:nvPr/>
        </p:nvCxnSpPr>
        <p:spPr bwMode="auto">
          <a:xfrm rot="16200000" flipH="1">
            <a:off x="2426493" y="5200551"/>
            <a:ext cx="530225" cy="153988"/>
          </a:xfrm>
          <a:prstGeom prst="bentConnector3">
            <a:avLst>
              <a:gd name="adj1" fmla="val -11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2" name="Connettore 2 27"/>
          <p:cNvCxnSpPr>
            <a:cxnSpLocks noChangeShapeType="1"/>
          </p:cNvCxnSpPr>
          <p:nvPr/>
        </p:nvCxnSpPr>
        <p:spPr bwMode="auto">
          <a:xfrm rot="10800000" flipV="1">
            <a:off x="4489450" y="3985320"/>
            <a:ext cx="0" cy="24288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3" name="Connettore 2 27"/>
          <p:cNvCxnSpPr>
            <a:cxnSpLocks noChangeShapeType="1"/>
          </p:cNvCxnSpPr>
          <p:nvPr/>
        </p:nvCxnSpPr>
        <p:spPr bwMode="auto">
          <a:xfrm rot="10800000" flipV="1">
            <a:off x="4489450" y="4539357"/>
            <a:ext cx="0" cy="242888"/>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4" name="Connettore 2 27"/>
          <p:cNvCxnSpPr>
            <a:cxnSpLocks noChangeShapeType="1"/>
          </p:cNvCxnSpPr>
          <p:nvPr/>
        </p:nvCxnSpPr>
        <p:spPr bwMode="auto">
          <a:xfrm rot="10800000" flipV="1">
            <a:off x="6005512" y="5001320"/>
            <a:ext cx="0" cy="24288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cxnSp>
        <p:nvCxnSpPr>
          <p:cNvPr id="45" name="Connettore 2 27"/>
          <p:cNvCxnSpPr>
            <a:cxnSpLocks noChangeShapeType="1"/>
            <a:endCxn id="37" idx="0"/>
          </p:cNvCxnSpPr>
          <p:nvPr/>
        </p:nvCxnSpPr>
        <p:spPr bwMode="auto">
          <a:xfrm>
            <a:off x="8748770" y="3994845"/>
            <a:ext cx="0" cy="509587"/>
          </a:xfrm>
          <a:prstGeom prst="straightConnector1">
            <a:avLst/>
          </a:prstGeom>
          <a:noFill/>
          <a:ln w="9525">
            <a:solidFill>
              <a:srgbClr val="00206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990737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9" name="Rettangolo 5"/>
          <p:cNvSpPr>
            <a:spLocks noChangeArrowheads="1"/>
          </p:cNvSpPr>
          <p:nvPr/>
        </p:nvSpPr>
        <p:spPr bwMode="auto">
          <a:xfrm>
            <a:off x="390360" y="692696"/>
            <a:ext cx="8363281" cy="3600986"/>
          </a:xfrm>
          <a:prstGeom prst="rect">
            <a:avLst/>
          </a:prstGeom>
          <a:noFill/>
          <a:ln w="9525">
            <a:noFill/>
            <a:miter lim="800000"/>
            <a:headEnd/>
            <a:tailEnd/>
          </a:ln>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Apprendistato </a:t>
            </a:r>
            <a:r>
              <a:rPr lang="it-IT" b="1" dirty="0">
                <a:solidFill>
                  <a:srgbClr val="002060"/>
                </a:solidFill>
                <a:latin typeface="Arial" pitchFamily="34" charset="0"/>
                <a:cs typeface="Arial" pitchFamily="34" charset="0"/>
              </a:rPr>
              <a:t>per la qualifica e per il diploma </a:t>
            </a:r>
            <a:r>
              <a:rPr lang="it-IT" b="1" dirty="0" smtClean="0">
                <a:solidFill>
                  <a:srgbClr val="002060"/>
                </a:solidFill>
                <a:latin typeface="Arial" pitchFamily="34" charset="0"/>
                <a:cs typeface="Arial" pitchFamily="34" charset="0"/>
              </a:rPr>
              <a:t>professionale, il diploma di</a:t>
            </a:r>
          </a:p>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istruzione secondaria superiore e il certificato di specializzazione tecnica</a:t>
            </a:r>
          </a:p>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superiore;</a:t>
            </a:r>
          </a:p>
          <a:p>
            <a:pPr marL="342900" indent="-342900" algn="just" fontAlgn="auto">
              <a:spcBef>
                <a:spcPts val="0"/>
              </a:spcBef>
              <a:spcAft>
                <a:spcPts val="0"/>
              </a:spcAft>
              <a:buFontTx/>
              <a:buAutoNum type="alphaLcParenR"/>
              <a:defRPr/>
            </a:pPr>
            <a:endParaRPr lang="it-IT" dirty="0" smtClean="0">
              <a:solidFill>
                <a:srgbClr val="002060"/>
              </a:solidFill>
              <a:latin typeface="Arial" pitchFamily="34" charset="0"/>
              <a:cs typeface="Arial" pitchFamily="34" charset="0"/>
            </a:endParaRP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strutturato in modo da coniugare la formazione in azienda con l’istruzione e la formazione professionale svolta dalle istituzioni  che operano nell’ambito dei sistemi regionali di istruzione e formazione;</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finalizzato al riconoscimento di un titolo riconosciuto nell’ordinamento scolastico</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È ricolto ai giovani iscritti a partire dal secondo anno dei percorsi di istruzione secondaria superiore;</a:t>
            </a:r>
          </a:p>
          <a:p>
            <a:pPr marL="342900" indent="-342900" algn="just" fontAlgn="auto">
              <a:spcBef>
                <a:spcPts val="0"/>
              </a:spcBef>
              <a:spcAft>
                <a:spcPts val="0"/>
              </a:spcAft>
              <a:buFontTx/>
              <a:buAutoNum type="alphaLcParenR"/>
              <a:defRPr/>
            </a:pPr>
            <a:r>
              <a:rPr lang="it-IT" dirty="0" smtClean="0">
                <a:solidFill>
                  <a:srgbClr val="002060"/>
                </a:solidFill>
                <a:latin typeface="Arial" pitchFamily="34" charset="0"/>
                <a:cs typeface="Arial" pitchFamily="34" charset="0"/>
              </a:rPr>
              <a:t>La durata è determinata in base alla qualifica o titolo da conseguire (3/4 anni)</a:t>
            </a:r>
          </a:p>
          <a:p>
            <a:pPr marL="342900" indent="-342900" algn="just" fontAlgn="auto">
              <a:spcBef>
                <a:spcPts val="0"/>
              </a:spcBef>
              <a:spcAft>
                <a:spcPts val="0"/>
              </a:spcAft>
              <a:defRPr/>
            </a:pPr>
            <a:r>
              <a:rPr lang="it-IT" sz="1200" dirty="0" smtClean="0">
                <a:solidFill>
                  <a:srgbClr val="002060"/>
                </a:solidFill>
                <a:latin typeface="+mn-lt"/>
              </a:rPr>
              <a:t>	</a:t>
            </a:r>
            <a:endParaRPr lang="it-IT" sz="1200" dirty="0">
              <a:solidFill>
                <a:srgbClr val="002060"/>
              </a:solidFill>
              <a:latin typeface="+mn-lt"/>
            </a:endParaRPr>
          </a:p>
        </p:txBody>
      </p:sp>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50</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2594536" y="4365104"/>
            <a:ext cx="3954929"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Apprendistato professionalizzante</a:t>
            </a:r>
          </a:p>
        </p:txBody>
      </p:sp>
      <p:sp>
        <p:nvSpPr>
          <p:cNvPr id="7" name="CasellaDiTesto 6"/>
          <p:cNvSpPr txBox="1"/>
          <p:nvPr/>
        </p:nvSpPr>
        <p:spPr>
          <a:xfrm>
            <a:off x="389847" y="4869160"/>
            <a:ext cx="8364306" cy="1200329"/>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a) È finalizzato al conseguimento di una qualificazione professionale ai fini contrattuali determinata dalle parti del contratto sulla base dei profili o qualificazioni professionali per il settore di riferimento dai sistemi di inquadramento del personale  dei CCNL </a:t>
            </a:r>
          </a:p>
        </p:txBody>
      </p:sp>
      <p:sp>
        <p:nvSpPr>
          <p:cNvPr id="8" name="Freccia a destra 7"/>
          <p:cNvSpPr/>
          <p:nvPr/>
        </p:nvSpPr>
        <p:spPr>
          <a:xfrm>
            <a:off x="6732240" y="60932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51</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2594536" y="836712"/>
            <a:ext cx="3954929"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Apprendistato professionalizzante</a:t>
            </a:r>
          </a:p>
        </p:txBody>
      </p:sp>
      <p:sp>
        <p:nvSpPr>
          <p:cNvPr id="7" name="CasellaDiTesto 6"/>
          <p:cNvSpPr txBox="1"/>
          <p:nvPr/>
        </p:nvSpPr>
        <p:spPr>
          <a:xfrm>
            <a:off x="389847" y="1556792"/>
            <a:ext cx="8364306" cy="1477328"/>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b) La durata, anche minima, del periodo di apprendistato  è stabilita dai CCNL, ma in ogni caso, non può superare:</a:t>
            </a:r>
          </a:p>
          <a:p>
            <a:pPr algn="just"/>
            <a:r>
              <a:rPr lang="it-IT" dirty="0" smtClean="0">
                <a:solidFill>
                  <a:srgbClr val="002060"/>
                </a:solidFill>
                <a:latin typeface="Arial" pitchFamily="34" charset="0"/>
                <a:cs typeface="Arial" pitchFamily="34" charset="0"/>
              </a:rPr>
              <a:t>3 anni nella generalità dei casi;</a:t>
            </a:r>
          </a:p>
          <a:p>
            <a:pPr algn="just"/>
            <a:r>
              <a:rPr lang="it-IT" dirty="0" smtClean="0">
                <a:solidFill>
                  <a:srgbClr val="002060"/>
                </a:solidFill>
                <a:latin typeface="Arial" pitchFamily="34" charset="0"/>
                <a:cs typeface="Arial" pitchFamily="34" charset="0"/>
              </a:rPr>
              <a:t>5 anni, per i profili professionali caratterizzanti la figura dell’artigianato individuati nella contrattazione collettiva di riferimento.</a:t>
            </a:r>
          </a:p>
        </p:txBody>
      </p:sp>
      <p:sp>
        <p:nvSpPr>
          <p:cNvPr id="9" name="Rettangolo 8"/>
          <p:cNvSpPr/>
          <p:nvPr/>
        </p:nvSpPr>
        <p:spPr>
          <a:xfrm>
            <a:off x="1439652" y="3105834"/>
            <a:ext cx="6264696" cy="369332"/>
          </a:xfrm>
          <a:prstGeom prst="rect">
            <a:avLst/>
          </a:prstGeom>
        </p:spPr>
        <p:txBody>
          <a:bodyPr wrap="square">
            <a:spAutoFit/>
          </a:bodyPr>
          <a:lstStyle/>
          <a:p>
            <a:pPr marL="342900" indent="-342900" algn="ctr" fontAlgn="auto">
              <a:spcBef>
                <a:spcPts val="0"/>
              </a:spcBef>
              <a:spcAft>
                <a:spcPts val="0"/>
              </a:spcAft>
              <a:defRPr/>
            </a:pPr>
            <a:r>
              <a:rPr lang="it-IT" b="1" dirty="0" smtClean="0">
                <a:solidFill>
                  <a:srgbClr val="002060"/>
                </a:solidFill>
                <a:latin typeface="Arial" pitchFamily="34" charset="0"/>
                <a:cs typeface="Arial" pitchFamily="34" charset="0"/>
              </a:rPr>
              <a:t>Apprendistato di alta formazione e di ricerca </a:t>
            </a:r>
          </a:p>
        </p:txBody>
      </p:sp>
      <p:sp>
        <p:nvSpPr>
          <p:cNvPr id="10" name="CasellaDiTesto 9"/>
          <p:cNvSpPr txBox="1"/>
          <p:nvPr/>
        </p:nvSpPr>
        <p:spPr>
          <a:xfrm>
            <a:off x="611560" y="3789040"/>
            <a:ext cx="7920881" cy="2585323"/>
          </a:xfrm>
          <a:prstGeom prst="rect">
            <a:avLst/>
          </a:prstGeom>
          <a:noFill/>
        </p:spPr>
        <p:txBody>
          <a:bodyPr wrap="square" rtlCol="0">
            <a:spAutoFit/>
          </a:bodyPr>
          <a:lstStyle/>
          <a:p>
            <a:pPr marL="342900" indent="-342900" algn="just">
              <a:buAutoNum type="alphaLcParenR"/>
            </a:pPr>
            <a:r>
              <a:rPr lang="it-IT" dirty="0" smtClean="0">
                <a:solidFill>
                  <a:srgbClr val="002060"/>
                </a:solidFill>
                <a:latin typeface="Arial" pitchFamily="34" charset="0"/>
                <a:cs typeface="Arial" pitchFamily="34" charset="0"/>
              </a:rPr>
              <a:t>È finalizzato al conseguimento di un titolo di studio universitario e dell’alta formazione compresi i dottorati di ricerca, percorsi formativi in istituti tecnici superiori, attività di ricerca, praticantato per l’accesso alle professioni </a:t>
            </a:r>
            <a:r>
              <a:rPr lang="it-IT" dirty="0" err="1" smtClean="0">
                <a:solidFill>
                  <a:srgbClr val="002060"/>
                </a:solidFill>
                <a:latin typeface="Arial" pitchFamily="34" charset="0"/>
                <a:cs typeface="Arial" pitchFamily="34" charset="0"/>
              </a:rPr>
              <a:t>ordinistiche</a:t>
            </a:r>
            <a:endParaRPr lang="it-IT" dirty="0" smtClean="0">
              <a:solidFill>
                <a:srgbClr val="002060"/>
              </a:solidFill>
              <a:latin typeface="Arial" pitchFamily="34" charset="0"/>
              <a:cs typeface="Arial" pitchFamily="34" charset="0"/>
            </a:endParaRPr>
          </a:p>
          <a:p>
            <a:pPr marL="342900" indent="-342900" algn="just">
              <a:buAutoNum type="alphaLcParenR"/>
            </a:pPr>
            <a:r>
              <a:rPr lang="it-IT" dirty="0" smtClean="0">
                <a:solidFill>
                  <a:srgbClr val="002060"/>
                </a:solidFill>
                <a:latin typeface="Arial" pitchFamily="34" charset="0"/>
                <a:cs typeface="Arial" pitchFamily="34" charset="0"/>
              </a:rPr>
              <a:t>La durata per i soli profili che attengono la formazione, è rimessa alle regioni (e alle province autonome di Trento e Bolzano) in accordo con le associazioni territoriali dei datori di lavoro e dei lavoratori comparativamente più rappresentative sul piano nazionale, le Università, gli istituti tecnici ecc..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52</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
        <p:nvSpPr>
          <p:cNvPr id="6" name="Rettangolo 5"/>
          <p:cNvSpPr/>
          <p:nvPr/>
        </p:nvSpPr>
        <p:spPr>
          <a:xfrm>
            <a:off x="3620458" y="404664"/>
            <a:ext cx="1903085" cy="369332"/>
          </a:xfrm>
          <a:prstGeom prst="rect">
            <a:avLst/>
          </a:prstGeom>
        </p:spPr>
        <p:txBody>
          <a:bodyPr wrap="none">
            <a:spAutoFit/>
          </a:bodyPr>
          <a:lstStyle/>
          <a:p>
            <a:pPr marL="342900" indent="-342900" algn="just" fontAlgn="auto">
              <a:spcBef>
                <a:spcPts val="0"/>
              </a:spcBef>
              <a:spcAft>
                <a:spcPts val="0"/>
              </a:spcAft>
              <a:defRPr/>
            </a:pPr>
            <a:r>
              <a:rPr lang="it-IT" b="1" dirty="0" smtClean="0">
                <a:solidFill>
                  <a:srgbClr val="002060"/>
                </a:solidFill>
                <a:latin typeface="Arial" pitchFamily="34" charset="0"/>
                <a:cs typeface="Arial" pitchFamily="34" charset="0"/>
              </a:rPr>
              <a:t>Regole generali</a:t>
            </a:r>
          </a:p>
        </p:txBody>
      </p:sp>
      <p:sp>
        <p:nvSpPr>
          <p:cNvPr id="7" name="CasellaDiTesto 6"/>
          <p:cNvSpPr txBox="1"/>
          <p:nvPr/>
        </p:nvSpPr>
        <p:spPr>
          <a:xfrm>
            <a:off x="389847" y="908720"/>
            <a:ext cx="8364306" cy="1200329"/>
          </a:xfrm>
          <a:prstGeom prst="rect">
            <a:avLst/>
          </a:prstGeom>
          <a:noFill/>
        </p:spPr>
        <p:txBody>
          <a:bodyPr wrap="square" rtlCol="0">
            <a:spAutoFit/>
          </a:bodyPr>
          <a:lstStyle/>
          <a:p>
            <a:pPr marL="342900" indent="-342900" algn="just">
              <a:buAutoNum type="arabicPeriod"/>
            </a:pPr>
            <a:r>
              <a:rPr lang="it-IT" dirty="0" smtClean="0">
                <a:solidFill>
                  <a:srgbClr val="002060"/>
                </a:solidFill>
                <a:latin typeface="Arial" pitchFamily="34" charset="0"/>
                <a:cs typeface="Arial" pitchFamily="34" charset="0"/>
              </a:rPr>
              <a:t>Obbligo di individuare un tutor o referente aziendale</a:t>
            </a:r>
          </a:p>
          <a:p>
            <a:pPr marL="342900" indent="-342900" algn="just">
              <a:buAutoNum type="arabicPeriod"/>
            </a:pPr>
            <a:r>
              <a:rPr lang="it-IT" dirty="0" smtClean="0">
                <a:solidFill>
                  <a:srgbClr val="002060"/>
                </a:solidFill>
                <a:latin typeface="Arial" pitchFamily="34" charset="0"/>
                <a:cs typeface="Arial" pitchFamily="34" charset="0"/>
              </a:rPr>
              <a:t>Finanziare i percorsi tramite fondi interprofessionali</a:t>
            </a:r>
          </a:p>
          <a:p>
            <a:pPr marL="342900" indent="-342900" algn="just">
              <a:buAutoNum type="arabicPeriod"/>
            </a:pPr>
            <a:r>
              <a:rPr lang="it-IT" dirty="0" smtClean="0">
                <a:solidFill>
                  <a:srgbClr val="002060"/>
                </a:solidFill>
                <a:latin typeface="Arial" pitchFamily="34" charset="0"/>
                <a:cs typeface="Arial" pitchFamily="34" charset="0"/>
              </a:rPr>
              <a:t>Registrare la formazione effettuata e la qualifica professionale a fini contrattuali eventualmente acquisita nel fascicolo elettronico </a:t>
            </a:r>
          </a:p>
        </p:txBody>
      </p:sp>
      <p:sp>
        <p:nvSpPr>
          <p:cNvPr id="11" name="CasellaDiTesto 10"/>
          <p:cNvSpPr txBox="1"/>
          <p:nvPr/>
        </p:nvSpPr>
        <p:spPr>
          <a:xfrm>
            <a:off x="671400" y="2420888"/>
            <a:ext cx="7801201" cy="369332"/>
          </a:xfrm>
          <a:prstGeom prst="rect">
            <a:avLst/>
          </a:prstGeom>
          <a:noFill/>
        </p:spPr>
        <p:txBody>
          <a:bodyPr wrap="square" rtlCol="0">
            <a:spAutoFit/>
          </a:bodyPr>
          <a:lstStyle/>
          <a:p>
            <a:pPr algn="ctr"/>
            <a:r>
              <a:rPr lang="it-IT" b="1" dirty="0" smtClean="0">
                <a:solidFill>
                  <a:srgbClr val="002060"/>
                </a:solidFill>
                <a:latin typeface="Arial" pitchFamily="34" charset="0"/>
                <a:cs typeface="Arial" pitchFamily="34" charset="0"/>
              </a:rPr>
              <a:t>ATTENZIONE: VINCOLI APPRENDISTATO PROFESSIONALIZZANTE </a:t>
            </a:r>
          </a:p>
        </p:txBody>
      </p:sp>
      <p:sp>
        <p:nvSpPr>
          <p:cNvPr id="12" name="Rettangolo 11"/>
          <p:cNvSpPr/>
          <p:nvPr/>
        </p:nvSpPr>
        <p:spPr>
          <a:xfrm>
            <a:off x="431540" y="2996952"/>
            <a:ext cx="8280920" cy="3416320"/>
          </a:xfrm>
          <a:prstGeom prst="rect">
            <a:avLst/>
          </a:prstGeom>
        </p:spPr>
        <p:txBody>
          <a:bodyPr wrap="square">
            <a:spAutoFit/>
          </a:bodyPr>
          <a:lstStyle/>
          <a:p>
            <a:pPr algn="just"/>
            <a:r>
              <a:rPr lang="it-IT" dirty="0" smtClean="0">
                <a:solidFill>
                  <a:srgbClr val="002060"/>
                </a:solidFill>
                <a:latin typeface="Arial" pitchFamily="34" charset="0"/>
                <a:cs typeface="Arial" pitchFamily="34" charset="0"/>
              </a:rPr>
              <a:t>Ferma restando la possibilità per i contratti collettivi nazionali di lavoro, stipulati dalle associazioni sindacali comparativamente più rappresentative sul piano nazionale, di individuare limiti diversi da quelli previsti dal presente comma, </a:t>
            </a:r>
            <a:r>
              <a:rPr lang="it-IT" b="1" dirty="0" smtClean="0">
                <a:solidFill>
                  <a:srgbClr val="002060"/>
                </a:solidFill>
                <a:latin typeface="Arial" pitchFamily="34" charset="0"/>
                <a:cs typeface="Arial" pitchFamily="34" charset="0"/>
              </a:rPr>
              <a:t>esclusivamente per i datori di lavoro che occupano almeno cinquanta dipendenti</a:t>
            </a:r>
            <a:r>
              <a:rPr lang="it-IT" dirty="0" smtClean="0">
                <a:solidFill>
                  <a:srgbClr val="002060"/>
                </a:solidFill>
                <a:latin typeface="Arial" pitchFamily="34" charset="0"/>
                <a:cs typeface="Arial" pitchFamily="34" charset="0"/>
              </a:rPr>
              <a:t>, </a:t>
            </a:r>
            <a:r>
              <a:rPr lang="it-IT" b="1" dirty="0" smtClean="0">
                <a:solidFill>
                  <a:srgbClr val="002060"/>
                </a:solidFill>
                <a:latin typeface="Arial" pitchFamily="34" charset="0"/>
                <a:cs typeface="Arial" pitchFamily="34" charset="0"/>
              </a:rPr>
              <a:t>l'assunzione di nuovi apprendisti con contratto di apprendistato professionalizzante è subordinata alla prosecuzione, a tempo indeterminato, del rapporto di lavoro al termine del periodo di apprendistato, nei trentasei mesi precedenti la nuova assunzione, di almeno il 20 per cento degli apprendisti dipendenti dallo stesso datore di lavoro</a:t>
            </a:r>
            <a:r>
              <a:rPr lang="it-IT" dirty="0" smtClean="0">
                <a:solidFill>
                  <a:srgbClr val="002060"/>
                </a:solidFill>
                <a:latin typeface="Arial" pitchFamily="34" charset="0"/>
                <a:cs typeface="Arial" pitchFamily="34" charset="0"/>
              </a:rPr>
              <a:t>, restando esclusi dal computo i rapporti cessati per recesso durante il periodo di prova, dimissioni o licenziamento per giusta causa. (art. 42, comma8,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81/2015)</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7" y="1052513"/>
            <a:ext cx="8447087" cy="5040312"/>
          </a:xfrm>
        </p:spPr>
        <p:txBody>
          <a:bodyPr>
            <a:normAutofit/>
          </a:bodyPr>
          <a:lstStyle/>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endParaRPr lang="it-IT" sz="2400" b="1" cap="all" dirty="0" smtClean="0">
              <a:solidFill>
                <a:srgbClr val="002060"/>
              </a:solidFill>
              <a:latin typeface="Arial" pitchFamily="34" charset="0"/>
              <a:cs typeface="Arial" pitchFamily="34" charset="0"/>
            </a:endParaRPr>
          </a:p>
          <a:p>
            <a:pPr algn="ctr">
              <a:buNone/>
              <a:defRPr/>
            </a:pPr>
            <a:r>
              <a:rPr lang="it-IT" sz="2400" b="1" cap="all" dirty="0" smtClean="0">
                <a:solidFill>
                  <a:srgbClr val="002060"/>
                </a:solidFill>
                <a:latin typeface="Arial" pitchFamily="34" charset="0"/>
                <a:cs typeface="Arial" pitchFamily="34" charset="0"/>
              </a:rPr>
              <a:t>Tirocini formativi e di orientamento</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53</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62249" y="620688"/>
            <a:ext cx="7619503" cy="5832648"/>
          </a:xfrm>
        </p:spPr>
        <p:txBody>
          <a:bodyPr>
            <a:normAutofit fontScale="85000" lnSpcReduction="20000"/>
          </a:bodyPr>
          <a:lstStyle/>
          <a:p>
            <a:pPr algn="ctr">
              <a:buNone/>
              <a:defRPr/>
            </a:pPr>
            <a:r>
              <a:rPr lang="it-IT" sz="2400" b="1" cap="all" dirty="0" smtClean="0">
                <a:solidFill>
                  <a:srgbClr val="002060"/>
                </a:solidFill>
                <a:latin typeface="Arial" pitchFamily="34" charset="0"/>
                <a:cs typeface="Arial" pitchFamily="34" charset="0"/>
              </a:rPr>
              <a:t>Tirocini</a:t>
            </a:r>
          </a:p>
          <a:p>
            <a:pPr algn="just">
              <a:buNone/>
              <a:defRPr/>
            </a:pPr>
            <a:endParaRPr lang="it-IT" sz="2100" cap="all"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Il tirocinio formativo consiste in un </a:t>
            </a:r>
            <a:r>
              <a:rPr lang="it-IT" sz="1600" b="1" dirty="0" smtClean="0">
                <a:solidFill>
                  <a:srgbClr val="002060"/>
                </a:solidFill>
                <a:latin typeface="Arial" pitchFamily="34" charset="0"/>
                <a:cs typeface="Arial" pitchFamily="34" charset="0"/>
              </a:rPr>
              <a:t>periodo di formazione</a:t>
            </a:r>
            <a:r>
              <a:rPr lang="it-IT" sz="1600" dirty="0" smtClean="0">
                <a:solidFill>
                  <a:srgbClr val="002060"/>
                </a:solidFill>
                <a:latin typeface="Arial" pitchFamily="34" charset="0"/>
                <a:cs typeface="Arial" pitchFamily="34" charset="0"/>
              </a:rPr>
              <a:t> utile all’acquisizione di nuove competenze da utilizzare per inserirsi o reinserirsi nel mercato del lavoro e non è assimilabile in alcun modo ad un rapporto di lavoro subordinato.</a:t>
            </a:r>
          </a:p>
          <a:p>
            <a:pPr algn="just">
              <a:buNone/>
            </a:pPr>
            <a:r>
              <a:rPr lang="it-IT" sz="1600" dirty="0" smtClean="0">
                <a:solidFill>
                  <a:srgbClr val="002060"/>
                </a:solidFill>
                <a:latin typeface="Arial" pitchFamily="34" charset="0"/>
                <a:cs typeface="Arial" pitchFamily="34" charset="0"/>
              </a:rPr>
              <a:t> </a:t>
            </a:r>
            <a:r>
              <a:rPr lang="it-IT" sz="1600" dirty="0" smtClean="0"/>
              <a:t/>
            </a:r>
            <a:br>
              <a:rPr lang="it-IT" sz="1600" dirty="0" smtClean="0"/>
            </a:br>
            <a:endParaRPr lang="it-IT" sz="1600" dirty="0" smtClean="0"/>
          </a:p>
          <a:p>
            <a:pPr algn="just">
              <a:buNone/>
            </a:pPr>
            <a:r>
              <a:rPr lang="it-IT" sz="1600" b="1" u="sng" dirty="0" smtClean="0">
                <a:solidFill>
                  <a:srgbClr val="002060"/>
                </a:solidFill>
                <a:latin typeface="Arial" pitchFamily="34" charset="0"/>
                <a:cs typeface="Arial" pitchFamily="34" charset="0"/>
              </a:rPr>
              <a:t>La disciplina che regolamenta i tirocini è di competenza regionale </a:t>
            </a:r>
            <a:r>
              <a:rPr lang="it-IT" sz="1600" dirty="0" smtClean="0">
                <a:solidFill>
                  <a:srgbClr val="002060"/>
                </a:solidFill>
                <a:latin typeface="Arial" pitchFamily="34" charset="0"/>
                <a:cs typeface="Arial" pitchFamily="34" charset="0"/>
              </a:rPr>
              <a:t>e si distingue in base alla tipologia dei destinatari dell’azione formativa. I tirocini curriculari - promossi dalle università o dalle scuole – sono svolti all’interno di un percorso formale di istruzione o formazione. </a:t>
            </a:r>
          </a:p>
          <a:p>
            <a:pPr algn="just">
              <a:buNone/>
            </a:pPr>
            <a:endParaRPr lang="it-IT" sz="1600" dirty="0" smtClean="0">
              <a:solidFill>
                <a:srgbClr val="002060"/>
              </a:solidFill>
              <a:latin typeface="Arial" pitchFamily="34" charset="0"/>
              <a:cs typeface="Arial" pitchFamily="34" charset="0"/>
            </a:endParaRPr>
          </a:p>
          <a:p>
            <a:pPr algn="just">
              <a:buNone/>
            </a:pPr>
            <a:r>
              <a:rPr lang="it-IT" sz="1600" dirty="0" smtClean="0">
                <a:solidFill>
                  <a:srgbClr val="002060"/>
                </a:solidFill>
                <a:latin typeface="Arial" pitchFamily="34" charset="0"/>
                <a:cs typeface="Arial" pitchFamily="34" charset="0"/>
              </a:rPr>
              <a:t>Mentre l’ambito più ampio dei tirocini extracurriculari comprende:</a:t>
            </a:r>
          </a:p>
          <a:p>
            <a:pPr algn="just"/>
            <a:r>
              <a:rPr lang="it-IT" sz="1600" b="1" dirty="0" smtClean="0">
                <a:solidFill>
                  <a:srgbClr val="002060"/>
                </a:solidFill>
                <a:latin typeface="Arial" pitchFamily="34" charset="0"/>
                <a:cs typeface="Arial" pitchFamily="34" charset="0"/>
              </a:rPr>
              <a:t>Tirocini formativi e di orientamento</a:t>
            </a:r>
            <a:r>
              <a:rPr lang="it-IT" sz="1600" dirty="0" smtClean="0">
                <a:solidFill>
                  <a:srgbClr val="002060"/>
                </a:solidFill>
                <a:latin typeface="Arial" pitchFamily="34" charset="0"/>
                <a:cs typeface="Arial" pitchFamily="34" charset="0"/>
              </a:rPr>
              <a:t>, svolti da soggetti che abbiano conseguito un titolo di studio entro e non oltre i 12 mesi (neodiplomati o neolaureati), finalizzati ad agevolare le scelte professionali e l’</a:t>
            </a:r>
            <a:r>
              <a:rPr lang="it-IT" sz="1600" dirty="0" err="1" smtClean="0">
                <a:solidFill>
                  <a:srgbClr val="002060"/>
                </a:solidFill>
                <a:latin typeface="Arial" pitchFamily="34" charset="0"/>
                <a:cs typeface="Arial" pitchFamily="34" charset="0"/>
              </a:rPr>
              <a:t>occupabilità</a:t>
            </a:r>
            <a:r>
              <a:rPr lang="it-IT" sz="1600" dirty="0" smtClean="0">
                <a:solidFill>
                  <a:srgbClr val="002060"/>
                </a:solidFill>
                <a:latin typeface="Arial" pitchFamily="34" charset="0"/>
                <a:cs typeface="Arial" pitchFamily="34" charset="0"/>
              </a:rPr>
              <a:t> dei giovani nella transizione scuola lavoro</a:t>
            </a:r>
          </a:p>
          <a:p>
            <a:pPr algn="just"/>
            <a:r>
              <a:rPr lang="it-IT" sz="1600" b="1" dirty="0" smtClean="0">
                <a:solidFill>
                  <a:srgbClr val="002060"/>
                </a:solidFill>
                <a:latin typeface="Arial" pitchFamily="34" charset="0"/>
                <a:cs typeface="Arial" pitchFamily="34" charset="0"/>
              </a:rPr>
              <a:t>Tirocini di inserimento o reinserimento </a:t>
            </a:r>
            <a:r>
              <a:rPr lang="it-IT" sz="1600" dirty="0" smtClean="0">
                <a:solidFill>
                  <a:srgbClr val="002060"/>
                </a:solidFill>
                <a:latin typeface="Arial" pitchFamily="34" charset="0"/>
                <a:cs typeface="Arial" pitchFamily="34" charset="0"/>
              </a:rPr>
              <a:t>nel mercato del lavoro, finalizzati a percorsi di recupero occupazionale a favore di inoccupati e disoccupati, anche in mobilità, nonché a beneficiari di ammortizzatori sociali sulla base di specifici accordi in attuazione di politiche attive del lavoro</a:t>
            </a:r>
          </a:p>
          <a:p>
            <a:pPr algn="just"/>
            <a:r>
              <a:rPr lang="it-IT" sz="1600" b="1" dirty="0" smtClean="0">
                <a:solidFill>
                  <a:srgbClr val="002060"/>
                </a:solidFill>
                <a:latin typeface="Arial" pitchFamily="34" charset="0"/>
                <a:cs typeface="Arial" pitchFamily="34" charset="0"/>
              </a:rPr>
              <a:t>Tirocini di orientamento e formazione </a:t>
            </a:r>
            <a:r>
              <a:rPr lang="it-IT" sz="1600" dirty="0" smtClean="0">
                <a:solidFill>
                  <a:srgbClr val="002060"/>
                </a:solidFill>
                <a:latin typeface="Arial" pitchFamily="34" charset="0"/>
                <a:cs typeface="Arial" pitchFamily="34" charset="0"/>
              </a:rPr>
              <a:t>oppure di inserimento/reinserimento in favore di disabili, persone svantaggiate e richiedenti asilo politico o titolari di protezione internazionale</a:t>
            </a:r>
          </a:p>
          <a:p>
            <a:pPr algn="just"/>
            <a:r>
              <a:rPr lang="it-IT" sz="1600" b="1" dirty="0" smtClean="0">
                <a:solidFill>
                  <a:srgbClr val="002060"/>
                </a:solidFill>
                <a:latin typeface="Arial" pitchFamily="34" charset="0"/>
                <a:cs typeface="Arial" pitchFamily="34" charset="0"/>
              </a:rPr>
              <a:t>Tirocini finalizzati allo svolgimento della pratica professionale </a:t>
            </a:r>
            <a:r>
              <a:rPr lang="it-IT" sz="1600" dirty="0" smtClean="0">
                <a:solidFill>
                  <a:srgbClr val="002060"/>
                </a:solidFill>
                <a:latin typeface="Arial" pitchFamily="34" charset="0"/>
                <a:cs typeface="Arial" pitchFamily="34" charset="0"/>
              </a:rPr>
              <a:t>e all’accesso alle professioni </a:t>
            </a:r>
            <a:r>
              <a:rPr lang="it-IT" sz="1600" dirty="0" err="1" smtClean="0">
                <a:solidFill>
                  <a:srgbClr val="002060"/>
                </a:solidFill>
                <a:latin typeface="Arial" pitchFamily="34" charset="0"/>
                <a:cs typeface="Arial" pitchFamily="34" charset="0"/>
              </a:rPr>
              <a:t>ordinistiche</a:t>
            </a:r>
            <a:endParaRPr lang="it-IT" sz="1600" dirty="0" smtClean="0">
              <a:solidFill>
                <a:srgbClr val="002060"/>
              </a:solidFill>
              <a:latin typeface="Arial" pitchFamily="34" charset="0"/>
              <a:cs typeface="Arial" pitchFamily="34" charset="0"/>
            </a:endParaRPr>
          </a:p>
          <a:p>
            <a:pPr algn="just"/>
            <a:r>
              <a:rPr lang="it-IT" sz="1600" b="1" dirty="0" smtClean="0">
                <a:solidFill>
                  <a:srgbClr val="002060"/>
                </a:solidFill>
                <a:latin typeface="Arial" pitchFamily="34" charset="0"/>
                <a:cs typeface="Arial" pitchFamily="34" charset="0"/>
              </a:rPr>
              <a:t>Tirocini transnazional</a:t>
            </a:r>
            <a:r>
              <a:rPr lang="it-IT" sz="1600" dirty="0" smtClean="0">
                <a:solidFill>
                  <a:srgbClr val="002060"/>
                </a:solidFill>
                <a:latin typeface="Arial" pitchFamily="34" charset="0"/>
                <a:cs typeface="Arial" pitchFamily="34" charset="0"/>
              </a:rPr>
              <a:t>i realizzati nell'ambito di specifici programmi europei (LLP) tirocini per soggetti extracomunitari promossi all’interno delle quote di ingresso, tirocini estivi. </a:t>
            </a:r>
          </a:p>
          <a:p>
            <a:pPr algn="just"/>
            <a:r>
              <a:rPr lang="it-IT" sz="1600" b="1" dirty="0" smtClean="0">
                <a:solidFill>
                  <a:srgbClr val="002060"/>
                </a:solidFill>
                <a:latin typeface="Arial" pitchFamily="34" charset="0"/>
                <a:cs typeface="Arial" pitchFamily="34" charset="0"/>
              </a:rPr>
              <a:t>Tirocini per soggetti extracomunitari </a:t>
            </a:r>
            <a:r>
              <a:rPr lang="it-IT" sz="1600" dirty="0" smtClean="0">
                <a:solidFill>
                  <a:srgbClr val="002060"/>
                </a:solidFill>
                <a:latin typeface="Arial" pitchFamily="34" charset="0"/>
                <a:cs typeface="Arial" pitchFamily="34" charset="0"/>
              </a:rPr>
              <a:t>promossi all’interno delle quote di ingresso </a:t>
            </a:r>
          </a:p>
          <a:p>
            <a:pPr algn="just"/>
            <a:r>
              <a:rPr lang="it-IT" sz="1600" b="1" dirty="0" smtClean="0">
                <a:solidFill>
                  <a:srgbClr val="002060"/>
                </a:solidFill>
                <a:latin typeface="Arial" pitchFamily="34" charset="0"/>
                <a:cs typeface="Arial" pitchFamily="34" charset="0"/>
              </a:rPr>
              <a:t>Tirocini estivi. </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54</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762249" y="620688"/>
            <a:ext cx="7619503" cy="5328592"/>
          </a:xfrm>
        </p:spPr>
        <p:txBody>
          <a:bodyPr>
            <a:normAutofit/>
          </a:bodyPr>
          <a:lstStyle/>
          <a:p>
            <a:pPr algn="ctr">
              <a:buNone/>
              <a:defRPr/>
            </a:pPr>
            <a:r>
              <a:rPr lang="it-IT" sz="2400" b="1" cap="all" dirty="0" smtClean="0">
                <a:solidFill>
                  <a:srgbClr val="002060"/>
                </a:solidFill>
                <a:latin typeface="Arial" pitchFamily="34" charset="0"/>
                <a:cs typeface="Arial" pitchFamily="34" charset="0"/>
              </a:rPr>
              <a:t>Tirocini formativi e di orientamento</a:t>
            </a:r>
          </a:p>
          <a:p>
            <a:pPr algn="ctr">
              <a:buNone/>
              <a:defRPr/>
            </a:pPr>
            <a:endParaRPr lang="it-IT" sz="2100" cap="all" dirty="0" smtClean="0">
              <a:solidFill>
                <a:srgbClr val="002060"/>
              </a:solidFill>
              <a:latin typeface="Arial" pitchFamily="34" charset="0"/>
              <a:cs typeface="Arial" pitchFamily="34" charset="0"/>
            </a:endParaRPr>
          </a:p>
          <a:p>
            <a:pPr>
              <a:buNone/>
              <a:defRPr/>
            </a:pPr>
            <a:r>
              <a:rPr lang="it-IT" sz="1600" dirty="0" smtClean="0">
                <a:solidFill>
                  <a:srgbClr val="002060"/>
                </a:solidFill>
                <a:latin typeface="Arial" pitchFamily="34" charset="0"/>
                <a:cs typeface="Arial" pitchFamily="34" charset="0"/>
              </a:rPr>
              <a:t>Disciplina frammentata</a:t>
            </a:r>
            <a:r>
              <a:rPr lang="it-IT" sz="1600" b="1" dirty="0" smtClean="0">
                <a:solidFill>
                  <a:srgbClr val="002060"/>
                </a:solidFill>
                <a:latin typeface="Arial" pitchFamily="34" charset="0"/>
                <a:cs typeface="Arial" pitchFamily="34" charset="0"/>
              </a:rPr>
              <a:t>:</a:t>
            </a:r>
          </a:p>
          <a:p>
            <a:pPr>
              <a:buFontTx/>
              <a:buChar char="-"/>
              <a:defRPr/>
            </a:pPr>
            <a:r>
              <a:rPr lang="it-IT" sz="1600" dirty="0" smtClean="0">
                <a:solidFill>
                  <a:srgbClr val="002060"/>
                </a:solidFill>
                <a:latin typeface="Arial" pitchFamily="34" charset="0"/>
                <a:cs typeface="Arial" pitchFamily="34" charset="0"/>
              </a:rPr>
              <a:t>L. 196/1997</a:t>
            </a:r>
          </a:p>
          <a:p>
            <a:pPr>
              <a:buFontTx/>
              <a:buChar char="-"/>
              <a:defRPr/>
            </a:pPr>
            <a:r>
              <a:rPr lang="it-IT" sz="1600" dirty="0" smtClean="0">
                <a:solidFill>
                  <a:srgbClr val="002060"/>
                </a:solidFill>
                <a:latin typeface="Arial" pitchFamily="34" charset="0"/>
                <a:cs typeface="Arial" pitchFamily="34" charset="0"/>
              </a:rPr>
              <a:t>D.M. 142/1998</a:t>
            </a:r>
          </a:p>
          <a:p>
            <a:pPr>
              <a:buFontTx/>
              <a:buChar char="-"/>
              <a:defRPr/>
            </a:pPr>
            <a:r>
              <a:rPr lang="it-IT" sz="1600" dirty="0" smtClean="0">
                <a:solidFill>
                  <a:srgbClr val="002060"/>
                </a:solidFill>
                <a:latin typeface="Arial" pitchFamily="34" charset="0"/>
                <a:cs typeface="Arial" pitchFamily="34" charset="0"/>
              </a:rPr>
              <a:t>L. 30/2003</a:t>
            </a:r>
          </a:p>
          <a:p>
            <a:pPr>
              <a:buFontTx/>
              <a:buChar char="-"/>
              <a:defRPr/>
            </a:pPr>
            <a:r>
              <a:rPr lang="it-IT" sz="1600" dirty="0" err="1" smtClean="0">
                <a:solidFill>
                  <a:srgbClr val="002060"/>
                </a:solidFill>
                <a:latin typeface="Arial" pitchFamily="34" charset="0"/>
                <a:cs typeface="Arial" pitchFamily="34" charset="0"/>
              </a:rPr>
              <a:t>D.LGS.</a:t>
            </a:r>
            <a:r>
              <a:rPr lang="it-IT" sz="1600" dirty="0" smtClean="0">
                <a:solidFill>
                  <a:srgbClr val="002060"/>
                </a:solidFill>
                <a:latin typeface="Arial" pitchFamily="34" charset="0"/>
                <a:cs typeface="Arial" pitchFamily="34" charset="0"/>
              </a:rPr>
              <a:t> 276/2003</a:t>
            </a:r>
          </a:p>
          <a:p>
            <a:pPr>
              <a:buFontTx/>
              <a:buChar char="-"/>
              <a:defRPr/>
            </a:pPr>
            <a:r>
              <a:rPr lang="it-IT" sz="1600" dirty="0" smtClean="0">
                <a:solidFill>
                  <a:srgbClr val="002060"/>
                </a:solidFill>
                <a:latin typeface="Arial" pitchFamily="34" charset="0"/>
                <a:cs typeface="Arial" pitchFamily="34" charset="0"/>
              </a:rPr>
              <a:t>D.L. 138/2011</a:t>
            </a:r>
          </a:p>
          <a:p>
            <a:pPr>
              <a:buFontTx/>
              <a:buChar char="-"/>
              <a:defRPr/>
            </a:pPr>
            <a:r>
              <a:rPr lang="it-IT" sz="1600" dirty="0" smtClean="0">
                <a:solidFill>
                  <a:srgbClr val="002060"/>
                </a:solidFill>
                <a:latin typeface="Arial" pitchFamily="34" charset="0"/>
                <a:cs typeface="Arial" pitchFamily="34" charset="0"/>
              </a:rPr>
              <a:t>L. 92/2012</a:t>
            </a:r>
          </a:p>
          <a:p>
            <a:pPr>
              <a:buFontTx/>
              <a:buChar char="-"/>
              <a:defRPr/>
            </a:pPr>
            <a:r>
              <a:rPr lang="it-IT" sz="1600" dirty="0" smtClean="0">
                <a:solidFill>
                  <a:srgbClr val="002060"/>
                </a:solidFill>
                <a:latin typeface="Arial" pitchFamily="34" charset="0"/>
                <a:cs typeface="Arial" pitchFamily="34" charset="0"/>
              </a:rPr>
              <a:t>D.L.  76/2013</a:t>
            </a:r>
          </a:p>
          <a:p>
            <a:pPr>
              <a:buFontTx/>
              <a:buChar char="-"/>
              <a:defRPr/>
            </a:pPr>
            <a:r>
              <a:rPr lang="it-IT" sz="1600" dirty="0" smtClean="0">
                <a:solidFill>
                  <a:srgbClr val="002060"/>
                </a:solidFill>
                <a:latin typeface="Arial" pitchFamily="34" charset="0"/>
                <a:cs typeface="Arial" pitchFamily="34" charset="0"/>
              </a:rPr>
              <a:t>LEGGI REGIONALI </a:t>
            </a:r>
          </a:p>
          <a:p>
            <a:pPr>
              <a:buFontTx/>
              <a:buChar char="-"/>
              <a:defRPr/>
            </a:pPr>
            <a:endParaRPr lang="it-IT" sz="1600" dirty="0" smtClean="0">
              <a:solidFill>
                <a:srgbClr val="002060"/>
              </a:solidFill>
              <a:latin typeface="Arial" pitchFamily="34" charset="0"/>
              <a:cs typeface="Arial" pitchFamily="34" charset="0"/>
            </a:endParaRPr>
          </a:p>
          <a:p>
            <a:pPr>
              <a:buFontTx/>
              <a:buChar char="-"/>
              <a:defRPr/>
            </a:pPr>
            <a:endParaRPr lang="it-IT" sz="1600" dirty="0" smtClean="0">
              <a:solidFill>
                <a:srgbClr val="002060"/>
              </a:solidFill>
              <a:latin typeface="Arial" pitchFamily="34" charset="0"/>
              <a:cs typeface="Arial" pitchFamily="34" charset="0"/>
            </a:endParaRPr>
          </a:p>
          <a:p>
            <a:pPr>
              <a:buNone/>
              <a:defRPr/>
            </a:pPr>
            <a:r>
              <a:rPr lang="it-IT" sz="1600" dirty="0" smtClean="0">
                <a:solidFill>
                  <a:srgbClr val="002060"/>
                </a:solidFill>
                <a:latin typeface="Arial" pitchFamily="34" charset="0"/>
                <a:cs typeface="Arial" pitchFamily="34" charset="0"/>
              </a:rPr>
              <a:t>La disciplina dei tirocini formativi è caratterizzata da una lunga serie di interventi legislativi che hanno man mano modificato il quadro </a:t>
            </a:r>
            <a:r>
              <a:rPr lang="it-IT" sz="1600" dirty="0" err="1" smtClean="0">
                <a:solidFill>
                  <a:srgbClr val="002060"/>
                </a:solidFill>
                <a:latin typeface="Arial" pitchFamily="34" charset="0"/>
                <a:cs typeface="Arial" pitchFamily="34" charset="0"/>
              </a:rPr>
              <a:t>regolatorio</a:t>
            </a:r>
            <a:r>
              <a:rPr lang="it-IT" sz="1600" dirty="0" smtClean="0">
                <a:solidFill>
                  <a:srgbClr val="002060"/>
                </a:solidFill>
                <a:latin typeface="Arial" pitchFamily="34" charset="0"/>
                <a:cs typeface="Arial" pitchFamily="34" charset="0"/>
              </a:rPr>
              <a:t>. </a:t>
            </a:r>
          </a:p>
          <a:p>
            <a:pPr>
              <a:defRPr/>
            </a:pPr>
            <a:endParaRPr lang="it-IT" sz="1600" dirty="0" smtClean="0">
              <a:solidFill>
                <a:srgbClr val="002060"/>
              </a:solidFill>
              <a:cs typeface="Arial" pitchFamily="34" charset="0"/>
            </a:endParaRPr>
          </a:p>
        </p:txBody>
      </p:sp>
      <p:sp>
        <p:nvSpPr>
          <p:cNvPr id="8"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55</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6" y="764704"/>
            <a:ext cx="8447088" cy="5832475"/>
          </a:xfrm>
        </p:spPr>
        <p:txBody>
          <a:bodyPr>
            <a:normAutofit lnSpcReduction="10000"/>
          </a:bodyPr>
          <a:lstStyle/>
          <a:p>
            <a:pPr algn="ctr">
              <a:buNone/>
              <a:defRPr/>
            </a:pPr>
            <a:r>
              <a:rPr lang="it-IT" sz="2000" b="1" cap="all" dirty="0" smtClean="0">
                <a:solidFill>
                  <a:srgbClr val="002060"/>
                </a:solidFill>
                <a:latin typeface="Arial" pitchFamily="34" charset="0"/>
                <a:cs typeface="Arial" pitchFamily="34" charset="0"/>
              </a:rPr>
              <a:t>Tirocini formativi e di orientamento:</a:t>
            </a:r>
          </a:p>
          <a:p>
            <a:pPr algn="ctr">
              <a:buNone/>
              <a:defRPr/>
            </a:pPr>
            <a:r>
              <a:rPr lang="it-IT" sz="2000" b="1" cap="all" dirty="0" smtClean="0">
                <a:solidFill>
                  <a:srgbClr val="002060"/>
                </a:solidFill>
                <a:latin typeface="Arial" pitchFamily="34" charset="0"/>
                <a:cs typeface="Arial" pitchFamily="34" charset="0"/>
              </a:rPr>
              <a:t>CORTE </a:t>
            </a:r>
            <a:r>
              <a:rPr lang="it-IT" sz="2000" b="1" cap="all" dirty="0" err="1" smtClean="0">
                <a:solidFill>
                  <a:srgbClr val="002060"/>
                </a:solidFill>
                <a:latin typeface="Arial" pitchFamily="34" charset="0"/>
                <a:cs typeface="Arial" pitchFamily="34" charset="0"/>
              </a:rPr>
              <a:t>COST</a:t>
            </a:r>
            <a:r>
              <a:rPr lang="it-IT" sz="2000" b="1" cap="all" dirty="0" smtClean="0">
                <a:solidFill>
                  <a:srgbClr val="002060"/>
                </a:solidFill>
                <a:latin typeface="Arial" pitchFamily="34" charset="0"/>
                <a:cs typeface="Arial" pitchFamily="34" charset="0"/>
              </a:rPr>
              <a:t>. 19 DICEMBRE 2012 N. 287</a:t>
            </a:r>
          </a:p>
          <a:p>
            <a:pPr algn="just">
              <a:defRPr/>
            </a:pPr>
            <a:endParaRPr lang="it-IT" sz="1800" b="1" dirty="0" smtClean="0">
              <a:solidFill>
                <a:srgbClr val="002060"/>
              </a:solidFill>
              <a:latin typeface="Arial" pitchFamily="34" charset="0"/>
              <a:cs typeface="Arial" pitchFamily="34" charset="0"/>
            </a:endParaRPr>
          </a:p>
          <a:p>
            <a:pPr algn="just">
              <a:defRPr/>
            </a:pPr>
            <a:r>
              <a:rPr lang="it-IT" sz="1400" dirty="0" smtClean="0">
                <a:solidFill>
                  <a:srgbClr val="002060"/>
                </a:solidFill>
                <a:latin typeface="Arial" pitchFamily="34" charset="0"/>
                <a:cs typeface="Arial" pitchFamily="34" charset="0"/>
              </a:rPr>
              <a:t>La Corte ha dichiarato la </a:t>
            </a:r>
            <a:r>
              <a:rPr lang="it-IT" sz="1400" b="1" dirty="0" smtClean="0">
                <a:solidFill>
                  <a:srgbClr val="002060"/>
                </a:solidFill>
                <a:latin typeface="Arial" pitchFamily="34" charset="0"/>
                <a:cs typeface="Arial" pitchFamily="34" charset="0"/>
              </a:rPr>
              <a:t>illegittimità costituzionale dell'articolo 11 del </a:t>
            </a:r>
            <a:r>
              <a:rPr lang="it-IT" sz="1400" b="1" dirty="0" smtClean="0">
                <a:solidFill>
                  <a:srgbClr val="002060"/>
                </a:solidFill>
                <a:latin typeface="Arial" pitchFamily="34" charset="0"/>
                <a:cs typeface="Arial" pitchFamily="34" charset="0"/>
                <a:hlinkClick r:id="rId3"/>
              </a:rPr>
              <a:t>Decreto Legge n. 138 del 2011</a:t>
            </a:r>
            <a:r>
              <a:rPr lang="it-IT" sz="1400" dirty="0" smtClean="0">
                <a:solidFill>
                  <a:srgbClr val="002060"/>
                </a:solidFill>
                <a:latin typeface="Arial" pitchFamily="34" charset="0"/>
                <a:cs typeface="Arial" pitchFamily="34" charset="0"/>
              </a:rPr>
              <a:t>, convertito, con modificazioni, dalla Legge n. 148 del 2011, per violazione dell'articolo 117, 4° comma, della Costituzione "</a:t>
            </a:r>
            <a:r>
              <a:rPr lang="it-IT" sz="1400" b="1" i="1" dirty="0" smtClean="0">
                <a:solidFill>
                  <a:srgbClr val="002060"/>
                </a:solidFill>
                <a:latin typeface="Arial" pitchFamily="34" charset="0"/>
                <a:cs typeface="Arial" pitchFamily="34" charset="0"/>
              </a:rPr>
              <a:t>poiché va ad invadere un territorio di competenza normativa residuale delle Regioni</a:t>
            </a:r>
            <a:r>
              <a:rPr lang="it-IT" sz="1400" dirty="0" smtClean="0">
                <a:solidFill>
                  <a:srgbClr val="002060"/>
                </a:solidFill>
                <a:latin typeface="Arial" pitchFamily="34" charset="0"/>
                <a:cs typeface="Arial" pitchFamily="34" charset="0"/>
              </a:rPr>
              <a:t>". </a:t>
            </a:r>
          </a:p>
          <a:p>
            <a:pPr algn="just">
              <a:defRPr/>
            </a:pPr>
            <a:r>
              <a:rPr lang="it-IT" sz="1400" dirty="0" smtClean="0">
                <a:solidFill>
                  <a:srgbClr val="002060"/>
                </a:solidFill>
                <a:latin typeface="Arial" pitchFamily="34" charset="0"/>
                <a:cs typeface="Arial" pitchFamily="34" charset="0"/>
              </a:rPr>
              <a:t>In pratica, </a:t>
            </a:r>
            <a:r>
              <a:rPr lang="it-IT" sz="1400" b="1" dirty="0" smtClean="0">
                <a:solidFill>
                  <a:srgbClr val="002060"/>
                </a:solidFill>
                <a:latin typeface="Arial" pitchFamily="34" charset="0"/>
                <a:cs typeface="Arial" pitchFamily="34" charset="0"/>
              </a:rPr>
              <a:t>la regolamentazione, con legge dello Stato, della durata e dei requisiti che devono possedere i soggetti che promuovono tirocini formativi è illegittima in quanto viola la competenze delle Regioni</a:t>
            </a:r>
            <a:r>
              <a:rPr lang="it-IT" sz="1400" dirty="0" smtClean="0">
                <a:solidFill>
                  <a:srgbClr val="002060"/>
                </a:solidFill>
                <a:latin typeface="Arial" pitchFamily="34" charset="0"/>
                <a:cs typeface="Arial" pitchFamily="34" charset="0"/>
              </a:rPr>
              <a:t>.</a:t>
            </a:r>
          </a:p>
          <a:p>
            <a:pPr algn="just">
              <a:defRPr/>
            </a:pPr>
            <a:r>
              <a:rPr lang="it-IT" sz="1400" dirty="0" smtClean="0">
                <a:solidFill>
                  <a:srgbClr val="002060"/>
                </a:solidFill>
                <a:latin typeface="Arial" pitchFamily="34" charset="0"/>
                <a:cs typeface="Arial" pitchFamily="34" charset="0"/>
              </a:rPr>
              <a:t>Secondo la Consulta: "</a:t>
            </a:r>
            <a:r>
              <a:rPr lang="it-IT" sz="1400" i="1" dirty="0" smtClean="0">
                <a:solidFill>
                  <a:srgbClr val="002060"/>
                </a:solidFill>
                <a:latin typeface="Arial" pitchFamily="34" charset="0"/>
                <a:cs typeface="Arial" pitchFamily="34" charset="0"/>
              </a:rPr>
              <a:t>Il comma 1 della disposizione, infatti, interviene a stabilire i requisiti che devono essere posseduti dai soggetti che promuovono i tirocini formativi e di orientamento. La seconda parte del medesimo comma, poi, dispone che, fatta eccezione per una serie di categorie ivi indicate, i tirocini formativi e di orientamento non curriculari non possono avere una durata superiore a sei mesi, proroghe comprese, e possono essere rivolti solo ad una determinata platea di beneficiari. In questo modo, però, la legge statale – pur rinviando, nella citata prima parte del comma 1, ai requisiti «preventivamente determinati dalle normative regionali» – interviene comunque in via diretta in una materia che non ha nulla a che vedere con la formazione aziendale</a:t>
            </a:r>
            <a:r>
              <a:rPr lang="it-IT" sz="1400" dirty="0" smtClean="0">
                <a:solidFill>
                  <a:srgbClr val="002060"/>
                </a:solidFill>
                <a:latin typeface="Arial" pitchFamily="34" charset="0"/>
                <a:cs typeface="Arial" pitchFamily="34" charset="0"/>
              </a:rPr>
              <a:t>". "</a:t>
            </a:r>
            <a:r>
              <a:rPr lang="it-IT" sz="1400" i="1" dirty="0" smtClean="0">
                <a:solidFill>
                  <a:srgbClr val="002060"/>
                </a:solidFill>
                <a:latin typeface="Arial" pitchFamily="34" charset="0"/>
                <a:cs typeface="Arial" pitchFamily="34" charset="0"/>
              </a:rPr>
              <a:t>D'altra parte, che la normativa in esame costituisca un'indebita invasione dello Stato in una materia di competenza residuale delle Regioni è confermato dal comma 2 del censurato art. 11, il quale stabilisce la diretta applicazione – in caso di inerzia delle Regioni – di una normativa statale, ossia l'art. 18 della legge n. 196 del 1997 – peraltro risalente ad un momento storico antecedente l'entrata in vigore della Riforma Costituzionale del 2001 – che prevede l'adozione di una disciplina volta a «realizzare momenti di alternanza tra studio e lavoro e di agevolare le scelte professionali mediante la conoscenza diretta del mondo del lavoro, attraverso iniziative di tirocini pratici e </a:t>
            </a:r>
            <a:r>
              <a:rPr lang="it-IT" sz="1400" i="1" dirty="0" err="1" smtClean="0">
                <a:solidFill>
                  <a:srgbClr val="002060"/>
                </a:solidFill>
                <a:latin typeface="Arial" pitchFamily="34" charset="0"/>
                <a:cs typeface="Arial" pitchFamily="34" charset="0"/>
              </a:rPr>
              <a:t>stages</a:t>
            </a:r>
            <a:r>
              <a:rPr lang="it-IT" sz="1400" i="1" dirty="0" smtClean="0">
                <a:solidFill>
                  <a:srgbClr val="002060"/>
                </a:solidFill>
                <a:latin typeface="Arial" pitchFamily="34" charset="0"/>
                <a:cs typeface="Arial" pitchFamily="34" charset="0"/>
              </a:rPr>
              <a:t> a favore di soggetti che hanno già assolto l'obbligo scolastico</a:t>
            </a:r>
            <a:r>
              <a:rPr lang="it-IT" sz="1400" dirty="0" smtClean="0">
                <a:solidFill>
                  <a:srgbClr val="002060"/>
                </a:solidFill>
                <a:latin typeface="Arial" pitchFamily="34" charset="0"/>
                <a:cs typeface="Arial" pitchFamily="34" charset="0"/>
              </a:rPr>
              <a:t>”. </a:t>
            </a:r>
          </a:p>
          <a:p>
            <a:pPr>
              <a:defRPr/>
            </a:pPr>
            <a:endParaRPr lang="it-IT" sz="1400" dirty="0" smtClean="0">
              <a:solidFill>
                <a:srgbClr val="002060"/>
              </a:solidFill>
              <a:latin typeface="Arial" pitchFamily="34" charset="0"/>
              <a:cs typeface="Arial" pitchFamily="34" charset="0"/>
            </a:endParaRPr>
          </a:p>
        </p:txBody>
      </p:sp>
      <p:sp>
        <p:nvSpPr>
          <p:cNvPr id="7"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56</a:t>
            </a:fld>
            <a:endParaRPr kumimoji="0" lang="it-IT" sz="1200" b="0" i="0" u="none" strike="noStrike" kern="1200" cap="none" spc="0" normalizeH="0" baseline="0" noProof="0" dirty="0" smtClean="0">
              <a:ln>
                <a:noFill/>
              </a:ln>
              <a:solidFill>
                <a:schemeClr val="bg1">
                  <a:lumMod val="65000"/>
                </a:schemeClr>
              </a:solidFill>
              <a:effectLst/>
              <a:uLnTx/>
              <a:uFillTx/>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48456" y="764704"/>
            <a:ext cx="8447088" cy="5832475"/>
          </a:xfrm>
        </p:spPr>
        <p:txBody>
          <a:bodyPr>
            <a:normAutofit/>
          </a:bodyPr>
          <a:lstStyle/>
          <a:p>
            <a:pPr algn="ctr">
              <a:buNone/>
              <a:defRPr/>
            </a:pPr>
            <a:r>
              <a:rPr lang="it-IT" sz="2000" b="1" cap="all" dirty="0" smtClean="0">
                <a:solidFill>
                  <a:srgbClr val="002060"/>
                </a:solidFill>
                <a:latin typeface="Arial" pitchFamily="34" charset="0"/>
                <a:cs typeface="Arial" pitchFamily="34" charset="0"/>
              </a:rPr>
              <a:t>Le linee guida del 24 gennaio 2013 </a:t>
            </a:r>
          </a:p>
          <a:p>
            <a:pPr algn="ctr">
              <a:buNone/>
              <a:defRPr/>
            </a:pPr>
            <a:r>
              <a:rPr lang="it-IT" sz="2000" b="1" cap="all" dirty="0" smtClean="0">
                <a:solidFill>
                  <a:srgbClr val="002060"/>
                </a:solidFill>
                <a:latin typeface="Arial" pitchFamily="34" charset="0"/>
                <a:cs typeface="Arial" pitchFamily="34" charset="0"/>
              </a:rPr>
              <a:t>Accordo stato Regioni</a:t>
            </a:r>
          </a:p>
          <a:p>
            <a:pPr algn="ctr">
              <a:buNone/>
              <a:defRPr/>
            </a:pPr>
            <a:endParaRPr lang="it-IT" sz="2000" b="1" cap="all" dirty="0" smtClean="0">
              <a:solidFill>
                <a:srgbClr val="002060"/>
              </a:solidFill>
              <a:latin typeface="Arial" pitchFamily="34" charset="0"/>
              <a:cs typeface="Arial" pitchFamily="34" charset="0"/>
            </a:endParaRPr>
          </a:p>
          <a:p>
            <a:pPr algn="ctr">
              <a:buNone/>
              <a:defRPr/>
            </a:pPr>
            <a:endParaRPr lang="it-IT" sz="2000" b="1" cap="all" dirty="0" smtClean="0">
              <a:solidFill>
                <a:srgbClr val="002060"/>
              </a:solidFill>
              <a:latin typeface="Arial" pitchFamily="34" charset="0"/>
              <a:cs typeface="Arial" pitchFamily="34" charset="0"/>
            </a:endParaRPr>
          </a:p>
          <a:p>
            <a:pPr algn="ctr">
              <a:buNone/>
              <a:defRPr/>
            </a:pPr>
            <a:endParaRPr lang="it-IT" sz="2000" b="1" cap="all" dirty="0" smtClean="0">
              <a:solidFill>
                <a:srgbClr val="002060"/>
              </a:solidFill>
              <a:latin typeface="Arial" pitchFamily="34" charset="0"/>
              <a:cs typeface="Arial" pitchFamily="34" charset="0"/>
            </a:endParaRPr>
          </a:p>
          <a:p>
            <a:pPr marL="0" algn="just">
              <a:buNone/>
              <a:defRPr/>
            </a:pPr>
            <a:r>
              <a:rPr lang="it-IT" sz="1800" dirty="0" smtClean="0">
                <a:solidFill>
                  <a:srgbClr val="002060"/>
                </a:solidFill>
                <a:latin typeface="Arial" pitchFamily="34" charset="0"/>
                <a:cs typeface="Arial" pitchFamily="34" charset="0"/>
              </a:rPr>
              <a:t>Sono finalizzate a stabilire degli standard minimi uniformi in tutta Italia per i tirocini formativi e di orientamento, i tirocini di inserimento o reinserimento per categorie svantaggiate.</a:t>
            </a:r>
          </a:p>
          <a:p>
            <a:pPr marL="0" algn="just">
              <a:buNone/>
              <a:defRPr/>
            </a:pPr>
            <a:r>
              <a:rPr lang="it-IT" sz="1800" dirty="0" smtClean="0">
                <a:solidFill>
                  <a:srgbClr val="002060"/>
                </a:solidFill>
                <a:latin typeface="Arial" pitchFamily="34" charset="0"/>
                <a:cs typeface="Arial" pitchFamily="34" charset="0"/>
              </a:rPr>
              <a:t/>
            </a:r>
            <a:br>
              <a:rPr lang="it-IT" sz="1800" dirty="0" smtClean="0">
                <a:solidFill>
                  <a:srgbClr val="002060"/>
                </a:solidFill>
                <a:latin typeface="Arial" pitchFamily="34" charset="0"/>
                <a:cs typeface="Arial" pitchFamily="34" charset="0"/>
              </a:rPr>
            </a:br>
            <a:r>
              <a:rPr lang="it-IT" sz="1800" dirty="0" smtClean="0">
                <a:solidFill>
                  <a:srgbClr val="002060"/>
                </a:solidFill>
                <a:latin typeface="Arial" pitchFamily="34" charset="0"/>
                <a:cs typeface="Arial" pitchFamily="34" charset="0"/>
              </a:rPr>
              <a:t>Fermo restando la possibilità per le Regioni e le Province Autonome di prevedere una disciplina migliorativa, è previsto il riconoscimento di un’</a:t>
            </a:r>
            <a:r>
              <a:rPr lang="it-IT" sz="1800" b="1" dirty="0" smtClean="0">
                <a:solidFill>
                  <a:srgbClr val="002060"/>
                </a:solidFill>
                <a:latin typeface="Arial" pitchFamily="34" charset="0"/>
                <a:cs typeface="Arial" pitchFamily="34" charset="0"/>
              </a:rPr>
              <a:t>indennità risarcitoria minima</a:t>
            </a:r>
            <a:r>
              <a:rPr lang="it-IT" sz="1800" dirty="0" smtClean="0">
                <a:solidFill>
                  <a:srgbClr val="002060"/>
                </a:solidFill>
                <a:latin typeface="Arial" pitchFamily="34" charset="0"/>
                <a:cs typeface="Arial" pitchFamily="34" charset="0"/>
              </a:rPr>
              <a:t> per le attività svolte dal tirocinante, in assenza del quale è prevista la sanzione amministrativa di una ammenda di importo da 1.000 a 6.000 euro. </a:t>
            </a:r>
          </a:p>
        </p:txBody>
      </p:sp>
      <p:sp>
        <p:nvSpPr>
          <p:cNvPr id="3" name="Segnaposto piè di pagina 2"/>
          <p:cNvSpPr>
            <a:spLocks noGrp="1"/>
          </p:cNvSpPr>
          <p:nvPr>
            <p:ph type="ftr" sz="quarter" idx="11"/>
          </p:nvPr>
        </p:nvSpPr>
        <p:spPr/>
        <p:txBody>
          <a:bodyPr/>
          <a:lstStyle/>
          <a:p>
            <a:pPr>
              <a:defRPr/>
            </a:pPr>
            <a:r>
              <a:rPr lang="it-IT" dirty="0" smtClean="0"/>
              <a:t>57</a:t>
            </a:r>
            <a:endParaRPr lang="it-IT"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536" y="2132856"/>
            <a:ext cx="8784976" cy="4032448"/>
          </a:xfrm>
        </p:spPr>
        <p:txBody>
          <a:bodyPr>
            <a:normAutofit/>
          </a:bodyPr>
          <a:lstStyle/>
          <a:p>
            <a:pPr algn="just">
              <a:buNone/>
            </a:pPr>
            <a:r>
              <a:rPr lang="it-IT" sz="4400" b="1" dirty="0" smtClean="0">
                <a:solidFill>
                  <a:srgbClr val="002060"/>
                </a:solidFill>
                <a:latin typeface="Arial" pitchFamily="34" charset="0"/>
                <a:cs typeface="Arial" pitchFamily="34" charset="0"/>
              </a:rPr>
              <a:t>GRAZIE PER L’ATTENZIONE!</a:t>
            </a:r>
          </a:p>
          <a:p>
            <a:pPr algn="ctr">
              <a:buNone/>
            </a:pPr>
            <a:r>
              <a:rPr lang="it-IT" sz="3600" b="1" dirty="0" smtClean="0">
                <a:solidFill>
                  <a:srgbClr val="002060"/>
                </a:solidFill>
                <a:latin typeface="Arial" pitchFamily="34" charset="0"/>
                <a:cs typeface="Arial" pitchFamily="34" charset="0"/>
              </a:rPr>
              <a:t>s.carra@lablaw.com</a:t>
            </a:r>
            <a:endParaRPr lang="it-IT" sz="3600" dirty="0" smtClean="0">
              <a:solidFill>
                <a:srgbClr val="002060"/>
              </a:solidFill>
              <a:latin typeface="Arial" pitchFamily="34" charset="0"/>
              <a:cs typeface="Arial" pitchFamily="34" charset="0"/>
            </a:endParaRPr>
          </a:p>
        </p:txBody>
      </p:sp>
      <p:sp>
        <p:nvSpPr>
          <p:cNvPr id="7" name="Rectangle 2"/>
          <p:cNvSpPr txBox="1">
            <a:spLocks noChangeArrowheads="1"/>
          </p:cNvSpPr>
          <p:nvPr/>
        </p:nvSpPr>
        <p:spPr bwMode="auto">
          <a:xfrm>
            <a:off x="251520" y="404664"/>
            <a:ext cx="8229600" cy="1143000"/>
          </a:xfrm>
          <a:prstGeom prst="rect">
            <a:avLst/>
          </a:prstGeom>
          <a:noFill/>
          <a:ln w="9525">
            <a:noFill/>
            <a:miter lim="800000"/>
            <a:headEnd/>
            <a:tailEnd/>
          </a:ln>
        </p:spPr>
        <p:txBody>
          <a:bodyPr anchor="ctr"/>
          <a:lstStyle/>
          <a:p>
            <a:pPr algn="ctr">
              <a:defRPr/>
            </a:pPr>
            <a:endParaRPr lang="it-IT" sz="2000" b="1" kern="0" dirty="0" smtClean="0">
              <a:solidFill>
                <a:schemeClr val="tx2"/>
              </a:solidFill>
              <a:latin typeface="Arial" pitchFamily="34" charset="0"/>
              <a:ea typeface="+mj-ea"/>
              <a:cs typeface="Arial" pitchFamily="34" charset="0"/>
            </a:endParaRPr>
          </a:p>
        </p:txBody>
      </p:sp>
      <p:sp>
        <p:nvSpPr>
          <p:cNvPr id="6" name="Segnaposto numero diapositiva 5"/>
          <p:cNvSpPr txBox="1">
            <a:spLocks/>
          </p:cNvSpPr>
          <p:nvPr/>
        </p:nvSpPr>
        <p:spPr>
          <a:xfrm>
            <a:off x="3309090" y="6309321"/>
            <a:ext cx="2133600" cy="396875"/>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CC0117B-15E5-49BF-B1C8-BE61EEF1CBC9}" type="slidenum">
              <a:rPr kumimoji="0" lang="it-IT" sz="1200" b="0" i="0" u="none" strike="noStrike" kern="1200" cap="none" spc="0" normalizeH="0" baseline="0" noProof="0" smtClean="0">
                <a:ln>
                  <a:noFill/>
                </a:ln>
                <a:solidFill>
                  <a:schemeClr val="bg1">
                    <a:lumMod val="65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58</a:t>
            </a:fld>
            <a:endParaRPr kumimoji="0" lang="it-IT" sz="1200" b="0" i="0" u="none" strike="noStrike" kern="1200" cap="none" spc="0" normalizeH="0" baseline="0" noProof="0" dirty="0" smtClean="0">
              <a:ln>
                <a:noFill/>
              </a:ln>
              <a:solidFill>
                <a:schemeClr val="bg1">
                  <a:lumMod val="65000"/>
                </a:schemeClr>
              </a:solidFill>
              <a:effectLst/>
              <a:uLnTx/>
              <a:uFillTx/>
              <a:ea typeface="+mn-ea"/>
              <a:cs typeface="+mn-cs"/>
            </a:endParaRPr>
          </a:p>
        </p:txBody>
      </p:sp>
      <p:sp>
        <p:nvSpPr>
          <p:cNvPr id="12" name="Rettangolo 11"/>
          <p:cNvSpPr/>
          <p:nvPr/>
        </p:nvSpPr>
        <p:spPr>
          <a:xfrm>
            <a:off x="179512" y="2924944"/>
            <a:ext cx="8784976" cy="1815882"/>
          </a:xfrm>
          <a:prstGeom prst="rect">
            <a:avLst/>
          </a:prstGeom>
        </p:spPr>
        <p:txBody>
          <a:bodyPr wrap="square">
            <a:spAutoFit/>
          </a:bodyPr>
          <a:lstStyle/>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endParaRPr lang="it-IT" sz="1600" i="1" dirty="0" smtClean="0">
              <a:solidFill>
                <a:schemeClr val="tx2"/>
              </a:solidFill>
              <a:latin typeface="Arial" pitchFamily="34" charset="0"/>
              <a:cs typeface="Arial" pitchFamily="34" charset="0"/>
            </a:endParaRPr>
          </a:p>
          <a:p>
            <a:pPr algn="just">
              <a:buFontTx/>
              <a:buNone/>
            </a:pPr>
            <a:r>
              <a:rPr lang="it-IT" sz="1600" i="1" dirty="0" smtClean="0">
                <a:solidFill>
                  <a:schemeClr val="tx2"/>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43000"/>
          </a:xfrm>
        </p:spPr>
        <p:txBody>
          <a:bodyPr/>
          <a:lstStyle/>
          <a:p>
            <a:pPr algn="ctr"/>
            <a:r>
              <a:rPr lang="it-IT" sz="2000" b="1" dirty="0" smtClean="0">
                <a:solidFill>
                  <a:srgbClr val="002060"/>
                </a:solidFill>
                <a:latin typeface="Arial" pitchFamily="34" charset="0"/>
                <a:cs typeface="Arial" pitchFamily="34" charset="0"/>
              </a:rPr>
              <a:t>CONTRATTO </a:t>
            </a:r>
            <a:r>
              <a:rPr lang="it-IT" sz="2000" b="1" dirty="0" err="1" smtClean="0">
                <a:solidFill>
                  <a:srgbClr val="002060"/>
                </a:solidFill>
                <a:latin typeface="Arial" pitchFamily="34" charset="0"/>
                <a:cs typeface="Arial" pitchFamily="34" charset="0"/>
              </a:rPr>
              <a:t>DI</a:t>
            </a:r>
            <a:r>
              <a:rPr lang="it-IT" sz="2000" b="1" dirty="0" smtClean="0">
                <a:solidFill>
                  <a:srgbClr val="002060"/>
                </a:solidFill>
                <a:latin typeface="Arial" pitchFamily="34" charset="0"/>
                <a:cs typeface="Arial" pitchFamily="34" charset="0"/>
              </a:rPr>
              <a:t> LAVORO A TEMPO DETERMINATO: LE MODIFICHE DALLA L. N. 92/2012 AL D. LGS. N. 81/2015</a:t>
            </a:r>
            <a:endParaRPr lang="it-IT" sz="2000" b="1" dirty="0">
              <a:solidFill>
                <a:srgbClr val="002060"/>
              </a:solidFill>
              <a:latin typeface="Arial" pitchFamily="34" charset="0"/>
              <a:cs typeface="Arial" pitchFamily="34" charset="0"/>
            </a:endParaRPr>
          </a:p>
        </p:txBody>
      </p:sp>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6</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8" name="CasellaDiTesto 7"/>
          <p:cNvSpPr txBox="1"/>
          <p:nvPr/>
        </p:nvSpPr>
        <p:spPr>
          <a:xfrm>
            <a:off x="431540" y="1700808"/>
            <a:ext cx="8280920" cy="5632311"/>
          </a:xfrm>
          <a:prstGeom prst="rect">
            <a:avLst/>
          </a:prstGeom>
          <a:noFill/>
        </p:spPr>
        <p:txBody>
          <a:bodyPr wrap="square" rtlCol="0">
            <a:spAutoFit/>
          </a:bodyPr>
          <a:lstStyle/>
          <a:p>
            <a:pPr algn="just"/>
            <a:r>
              <a:rPr lang="it-IT" dirty="0" smtClean="0">
                <a:solidFill>
                  <a:srgbClr val="002060"/>
                </a:solidFill>
                <a:latin typeface="Arial" pitchFamily="34" charset="0"/>
                <a:cs typeface="Arial" pitchFamily="34" charset="0"/>
              </a:rPr>
              <a:t>La disciplina del contratto a tempo determinato era contenuta nel d. </a:t>
            </a:r>
            <a:r>
              <a:rPr lang="it-IT" dirty="0" err="1" smtClean="0">
                <a:solidFill>
                  <a:srgbClr val="002060"/>
                </a:solidFill>
                <a:latin typeface="Arial" pitchFamily="34" charset="0"/>
                <a:cs typeface="Arial" pitchFamily="34" charset="0"/>
              </a:rPr>
              <a:t>lgs</a:t>
            </a:r>
            <a:r>
              <a:rPr lang="it-IT" dirty="0" smtClean="0">
                <a:solidFill>
                  <a:srgbClr val="002060"/>
                </a:solidFill>
                <a:latin typeface="Arial" pitchFamily="34" charset="0"/>
                <a:cs typeface="Arial" pitchFamily="34" charset="0"/>
              </a:rPr>
              <a:t>. n. 368/2001: </a:t>
            </a:r>
          </a:p>
          <a:p>
            <a:pPr algn="just"/>
            <a:endParaRPr lang="it-IT"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Con la c.d. </a:t>
            </a:r>
            <a:r>
              <a:rPr lang="it-IT" sz="1800" b="1" dirty="0" smtClean="0">
                <a:solidFill>
                  <a:srgbClr val="002060"/>
                </a:solidFill>
                <a:latin typeface="Arial" pitchFamily="34" charset="0"/>
                <a:cs typeface="Arial" pitchFamily="34" charset="0"/>
              </a:rPr>
              <a:t>Legge </a:t>
            </a:r>
            <a:r>
              <a:rPr lang="it-IT" sz="1800" b="1" dirty="0" err="1" smtClean="0">
                <a:solidFill>
                  <a:srgbClr val="002060"/>
                </a:solidFill>
                <a:latin typeface="Arial" pitchFamily="34" charset="0"/>
                <a:cs typeface="Arial" pitchFamily="34" charset="0"/>
              </a:rPr>
              <a:t>Fornero</a:t>
            </a:r>
            <a:r>
              <a:rPr lang="it-IT" sz="1800" dirty="0" smtClean="0">
                <a:solidFill>
                  <a:srgbClr val="002060"/>
                </a:solidFill>
                <a:latin typeface="Arial" pitchFamily="34" charset="0"/>
                <a:cs typeface="Arial" pitchFamily="34" charset="0"/>
              </a:rPr>
              <a:t> (legge n. 92/2012)</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era stato eliminato l’obbligo di motivare l’apposizione del termine in ipotesi di un “</a:t>
            </a:r>
            <a:r>
              <a:rPr lang="it-IT" sz="1800" i="1" dirty="0" smtClean="0">
                <a:solidFill>
                  <a:srgbClr val="002060"/>
                </a:solidFill>
                <a:latin typeface="Arial" pitchFamily="34" charset="0"/>
                <a:cs typeface="Arial" pitchFamily="34" charset="0"/>
              </a:rPr>
              <a:t>primo rapporto a tempo determinato, di durata non superiore a 12 mesi”.</a:t>
            </a:r>
          </a:p>
          <a:p>
            <a:pPr algn="just"/>
            <a:endParaRPr lang="it-IT" sz="1800" i="1"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 Con il c.d. </a:t>
            </a:r>
            <a:r>
              <a:rPr lang="it-IT" sz="1800" b="1" dirty="0" smtClean="0">
                <a:solidFill>
                  <a:srgbClr val="002060"/>
                </a:solidFill>
                <a:latin typeface="Arial" pitchFamily="34" charset="0"/>
                <a:cs typeface="Arial" pitchFamily="34" charset="0"/>
              </a:rPr>
              <a:t>Decreto </a:t>
            </a:r>
            <a:r>
              <a:rPr lang="it-IT" sz="1800" b="1" dirty="0" err="1" smtClean="0">
                <a:solidFill>
                  <a:srgbClr val="002060"/>
                </a:solidFill>
                <a:latin typeface="Arial" pitchFamily="34" charset="0"/>
                <a:cs typeface="Arial" pitchFamily="34" charset="0"/>
              </a:rPr>
              <a:t>Poletti</a:t>
            </a:r>
            <a:r>
              <a:rPr lang="it-IT" sz="1800" b="1" dirty="0" smtClean="0">
                <a:solidFill>
                  <a:srgbClr val="002060"/>
                </a:solidFill>
                <a:latin typeface="Arial" pitchFamily="34" charset="0"/>
                <a:cs typeface="Arial" pitchFamily="34" charset="0"/>
              </a:rPr>
              <a:t> </a:t>
            </a:r>
            <a:r>
              <a:rPr lang="it-IT" sz="1800" dirty="0" smtClean="0">
                <a:solidFill>
                  <a:srgbClr val="002060"/>
                </a:solidFill>
                <a:latin typeface="Arial" pitchFamily="34" charset="0"/>
                <a:cs typeface="Arial" pitchFamily="34" charset="0"/>
              </a:rPr>
              <a:t>(d.l. 34/2014) l’obbligo di motivare il contratto a termine è stato definitivamente sostituito da quello del rispetto, da parte del datore di lavoro, della percentuale di contingentamento del 20% “</a:t>
            </a:r>
            <a:r>
              <a:rPr lang="it-IT" sz="1800" i="1" dirty="0" smtClean="0">
                <a:solidFill>
                  <a:srgbClr val="002060"/>
                </a:solidFill>
                <a:latin typeface="Arial" pitchFamily="34" charset="0"/>
                <a:cs typeface="Arial" pitchFamily="34" charset="0"/>
              </a:rPr>
              <a:t>del numero dei lavoratori in forza dal primo gennaio dell’anno di assunzione</a:t>
            </a:r>
            <a:r>
              <a:rPr lang="it-IT" sz="1800" dirty="0" smtClean="0">
                <a:solidFill>
                  <a:srgbClr val="002060"/>
                </a:solidFill>
                <a:latin typeface="Arial" pitchFamily="34" charset="0"/>
                <a:cs typeface="Arial" pitchFamily="34" charset="0"/>
              </a:rPr>
              <a:t>”.</a:t>
            </a:r>
          </a:p>
          <a:p>
            <a:pPr algn="just"/>
            <a:endParaRPr lang="it-IT" sz="1800" dirty="0" smtClean="0">
              <a:solidFill>
                <a:srgbClr val="002060"/>
              </a:solidFill>
              <a:latin typeface="Arial" pitchFamily="34" charset="0"/>
              <a:cs typeface="Arial" pitchFamily="34" charset="0"/>
            </a:endParaRPr>
          </a:p>
          <a:p>
            <a:pPr algn="just">
              <a:buFont typeface="Wingdings" pitchFamily="2" charset="2"/>
              <a:buChar char="Ø"/>
            </a:pPr>
            <a:r>
              <a:rPr lang="it-IT" sz="1800" dirty="0" smtClean="0">
                <a:solidFill>
                  <a:srgbClr val="002060"/>
                </a:solidFill>
                <a:latin typeface="Arial" pitchFamily="34" charset="0"/>
                <a:cs typeface="Arial" pitchFamily="34" charset="0"/>
              </a:rPr>
              <a:t> Con il </a:t>
            </a:r>
            <a:r>
              <a:rPr lang="it-IT" sz="1800" b="1" dirty="0" smtClean="0">
                <a:solidFill>
                  <a:srgbClr val="002060"/>
                </a:solidFill>
                <a:latin typeface="Arial" pitchFamily="34" charset="0"/>
                <a:cs typeface="Arial" pitchFamily="34" charset="0"/>
              </a:rPr>
              <a:t>d. </a:t>
            </a:r>
            <a:r>
              <a:rPr lang="it-IT" sz="1800" b="1" dirty="0" err="1" smtClean="0">
                <a:solidFill>
                  <a:srgbClr val="002060"/>
                </a:solidFill>
                <a:latin typeface="Arial" pitchFamily="34" charset="0"/>
                <a:cs typeface="Arial" pitchFamily="34" charset="0"/>
              </a:rPr>
              <a:t>lgs</a:t>
            </a:r>
            <a:r>
              <a:rPr lang="it-IT" sz="1800" b="1" dirty="0" smtClean="0">
                <a:solidFill>
                  <a:srgbClr val="002060"/>
                </a:solidFill>
                <a:latin typeface="Arial" pitchFamily="34" charset="0"/>
                <a:cs typeface="Arial" pitchFamily="34" charset="0"/>
              </a:rPr>
              <a:t>. 81/2015 </a:t>
            </a:r>
            <a:r>
              <a:rPr lang="it-IT" sz="1800" dirty="0" smtClean="0">
                <a:solidFill>
                  <a:srgbClr val="002060"/>
                </a:solidFill>
                <a:latin typeface="Arial" pitchFamily="34" charset="0"/>
                <a:cs typeface="Arial" pitchFamily="34" charset="0"/>
              </a:rPr>
              <a:t>viene perfezionata e sistematizzata la disciplina sul contratto a termine, sulla scorta dei principi introdotti dalla Legge </a:t>
            </a:r>
            <a:r>
              <a:rPr lang="it-IT" sz="1800" dirty="0" err="1" smtClean="0">
                <a:solidFill>
                  <a:srgbClr val="002060"/>
                </a:solidFill>
                <a:latin typeface="Arial" pitchFamily="34" charset="0"/>
                <a:cs typeface="Arial" pitchFamily="34" charset="0"/>
              </a:rPr>
              <a:t>Fornero</a:t>
            </a:r>
            <a:r>
              <a:rPr lang="it-IT" sz="1800" dirty="0" smtClean="0">
                <a:solidFill>
                  <a:srgbClr val="002060"/>
                </a:solidFill>
                <a:latin typeface="Arial" pitchFamily="34" charset="0"/>
                <a:cs typeface="Arial" pitchFamily="34" charset="0"/>
              </a:rPr>
              <a:t> dapprima e, soprattutto, dal Decreto </a:t>
            </a:r>
            <a:r>
              <a:rPr lang="it-IT" sz="1800" dirty="0" err="1" smtClean="0">
                <a:solidFill>
                  <a:srgbClr val="002060"/>
                </a:solidFill>
                <a:latin typeface="Arial" pitchFamily="34" charset="0"/>
                <a:cs typeface="Arial" pitchFamily="34" charset="0"/>
              </a:rPr>
              <a:t>Poletti</a:t>
            </a:r>
            <a:r>
              <a:rPr lang="it-IT" sz="1800" dirty="0" smtClean="0">
                <a:solidFill>
                  <a:srgbClr val="002060"/>
                </a:solidFill>
                <a:latin typeface="Arial" pitchFamily="34" charset="0"/>
                <a:cs typeface="Arial" pitchFamily="34" charset="0"/>
              </a:rPr>
              <a:t>. </a:t>
            </a:r>
            <a:r>
              <a:rPr lang="it-IT" sz="1800" u="sng" dirty="0" smtClean="0">
                <a:solidFill>
                  <a:srgbClr val="002060"/>
                </a:solidFill>
                <a:latin typeface="Arial" pitchFamily="34" charset="0"/>
                <a:cs typeface="Arial" pitchFamily="34" charset="0"/>
              </a:rPr>
              <a:t>Viene abrogato il d. </a:t>
            </a:r>
            <a:r>
              <a:rPr lang="it-IT" sz="1800" u="sng" dirty="0" err="1" smtClean="0">
                <a:solidFill>
                  <a:srgbClr val="002060"/>
                </a:solidFill>
                <a:latin typeface="Arial" pitchFamily="34" charset="0"/>
                <a:cs typeface="Arial" pitchFamily="34" charset="0"/>
              </a:rPr>
              <a:t>lgs</a:t>
            </a:r>
            <a:r>
              <a:rPr lang="it-IT" sz="1800" u="sng" dirty="0" smtClean="0">
                <a:solidFill>
                  <a:srgbClr val="002060"/>
                </a:solidFill>
                <a:latin typeface="Arial" pitchFamily="34" charset="0"/>
                <a:cs typeface="Arial" pitchFamily="34" charset="0"/>
              </a:rPr>
              <a:t>. n. 368/2001</a:t>
            </a:r>
            <a:r>
              <a:rPr lang="it-IT" sz="1800" dirty="0" smtClean="0">
                <a:solidFill>
                  <a:srgbClr val="002060"/>
                </a:solidFill>
                <a:latin typeface="Arial" pitchFamily="34" charset="0"/>
                <a:cs typeface="Arial" pitchFamily="34" charset="0"/>
              </a:rPr>
              <a:t>.</a:t>
            </a:r>
          </a:p>
          <a:p>
            <a:endParaRPr lang="it-IT" sz="1800"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endParaRPr lang="it-IT" sz="1800" dirty="0" smtClean="0">
              <a:solidFill>
                <a:srgbClr val="002060"/>
              </a:solidFill>
              <a:latin typeface="Arial" pitchFamily="34" charset="0"/>
              <a:cs typeface="Arial" pitchFamily="34" charset="0"/>
            </a:endParaRPr>
          </a:p>
          <a:p>
            <a:endParaRPr lang="it-IT" sz="18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100" b="0" i="0" u="none" strike="noStrike" kern="1200" cap="none" spc="0" normalizeH="0" baseline="0" noProof="0" smtClean="0">
                <a:ln>
                  <a:noFill/>
                </a:ln>
                <a:solidFill>
                  <a:schemeClr val="bg1">
                    <a:lumMod val="50000"/>
                  </a:schemeClr>
                </a:solidFill>
                <a:effectLst/>
                <a:uLnTx/>
                <a:uFillTx/>
                <a:latin typeface="Tahoma" pitchFamily="34"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7</a:t>
            </a:fld>
            <a:endParaRPr kumimoji="0" lang="it-IT" sz="1100" b="0" i="0" u="none" strike="noStrike" kern="1200" cap="none" spc="0" normalizeH="0" baseline="0" noProof="0" dirty="0">
              <a:ln>
                <a:noFill/>
              </a:ln>
              <a:solidFill>
                <a:schemeClr val="bg1">
                  <a:lumMod val="50000"/>
                </a:schemeClr>
              </a:solidFill>
              <a:effectLst/>
              <a:uLnTx/>
              <a:uFillTx/>
              <a:latin typeface="Tahoma" pitchFamily="34" charset="0"/>
              <a:ea typeface="+mn-ea"/>
              <a:cs typeface="+mn-cs"/>
            </a:endParaRPr>
          </a:p>
        </p:txBody>
      </p:sp>
      <p:sp>
        <p:nvSpPr>
          <p:cNvPr id="6" name="Segnaposto contenuto 1"/>
          <p:cNvSpPr>
            <a:spLocks noGrp="1"/>
          </p:cNvSpPr>
          <p:nvPr>
            <p:ph idx="4294967295"/>
          </p:nvPr>
        </p:nvSpPr>
        <p:spPr>
          <a:xfrm>
            <a:off x="467544" y="980728"/>
            <a:ext cx="7731968" cy="4032250"/>
          </a:xfrm>
          <a:prstGeom prst="rect">
            <a:avLst/>
          </a:prstGeom>
        </p:spPr>
        <p:txBody>
          <a:bodyPr/>
          <a:lstStyle/>
          <a:p>
            <a:pPr>
              <a:defRPr/>
            </a:pPr>
            <a:r>
              <a:rPr lang="it-IT" sz="1600" b="1" dirty="0" smtClean="0">
                <a:solidFill>
                  <a:srgbClr val="002060"/>
                </a:solidFill>
                <a:cs typeface="Arial" panose="020B0604020202020204" pitchFamily="34" charset="0"/>
              </a:rPr>
              <a:t>ITER LEGISLATIVO</a:t>
            </a:r>
          </a:p>
          <a:p>
            <a:pPr>
              <a:defRPr/>
            </a:pPr>
            <a:endParaRPr lang="it-IT" sz="1600" b="1" dirty="0" smtClean="0">
              <a:solidFill>
                <a:srgbClr val="002060"/>
              </a:solidFill>
              <a:cs typeface="Calibri" panose="020F0502020204030204" pitchFamily="34" charset="0"/>
            </a:endParaRPr>
          </a:p>
          <a:p>
            <a:pPr marL="285750" indent="-285750" algn="just">
              <a:buFont typeface="Wingdings" panose="05000000000000000000" pitchFamily="2" charset="2"/>
              <a:buChar char="Ø"/>
              <a:defRPr/>
            </a:pPr>
            <a:r>
              <a:rPr lang="it-IT" sz="1600" b="1" dirty="0" smtClean="0">
                <a:solidFill>
                  <a:srgbClr val="002060"/>
                </a:solidFill>
                <a:cs typeface="Calibri" panose="020F0502020204030204" pitchFamily="34" charset="0"/>
              </a:rPr>
              <a:t>Decreto Dignità </a:t>
            </a:r>
            <a:r>
              <a:rPr lang="it-IT" sz="1600" dirty="0" smtClean="0">
                <a:solidFill>
                  <a:srgbClr val="002060"/>
                </a:solidFill>
                <a:cs typeface="Calibri" panose="020F0502020204030204" pitchFamily="34" charset="0"/>
              </a:rPr>
              <a:t>(D.L. n. 87/2018) </a:t>
            </a:r>
            <a:r>
              <a:rPr lang="it-IT" sz="1600" dirty="0" smtClean="0">
                <a:solidFill>
                  <a:srgbClr val="002060"/>
                </a:solidFill>
                <a:cs typeface="Calibri" panose="020F0502020204030204" pitchFamily="34" charset="0"/>
                <a:sym typeface="Wingdings" panose="05000000000000000000" pitchFamily="2" charset="2"/>
              </a:rPr>
              <a:t> </a:t>
            </a:r>
            <a:r>
              <a:rPr lang="it-IT" sz="1600" dirty="0" smtClean="0">
                <a:solidFill>
                  <a:srgbClr val="002060"/>
                </a:solidFill>
                <a:cs typeface="Calibri" panose="020F0502020204030204" pitchFamily="34" charset="0"/>
              </a:rPr>
              <a:t>approvato dal Consiglio dei Ministri in data 2 luglio 2018 ed entrato in vigore il giorno</a:t>
            </a:r>
            <a:r>
              <a:rPr lang="it-IT" sz="1600" b="1" dirty="0" smtClean="0">
                <a:solidFill>
                  <a:srgbClr val="002060"/>
                </a:solidFill>
                <a:cs typeface="Calibri" panose="020F0502020204030204" pitchFamily="34" charset="0"/>
              </a:rPr>
              <a:t> 14 luglio 2018</a:t>
            </a:r>
          </a:p>
          <a:p>
            <a:pPr marL="285750" indent="-285750" algn="just">
              <a:buFont typeface="Wingdings" panose="05000000000000000000" pitchFamily="2" charset="2"/>
              <a:buChar char="Ø"/>
              <a:defRPr/>
            </a:pPr>
            <a:endParaRPr lang="it-IT" sz="1600" b="1" dirty="0" smtClean="0">
              <a:solidFill>
                <a:srgbClr val="002060"/>
              </a:solidFill>
              <a:cs typeface="Calibri" panose="020F0502020204030204" pitchFamily="34" charset="0"/>
            </a:endParaRPr>
          </a:p>
          <a:p>
            <a:pPr marL="285750" indent="-285750" algn="just">
              <a:buFont typeface="Wingdings" panose="05000000000000000000" pitchFamily="2" charset="2"/>
              <a:buChar char="Ø"/>
              <a:defRPr/>
            </a:pPr>
            <a:r>
              <a:rPr lang="it-IT" sz="1600" dirty="0" smtClean="0">
                <a:solidFill>
                  <a:srgbClr val="002060"/>
                </a:solidFill>
                <a:cs typeface="Calibri" panose="020F0502020204030204" pitchFamily="34" charset="0"/>
              </a:rPr>
              <a:t>La Camera dei Deputati il 2 agosto 2018 ha approvato il disegno di legge per la conversione del Decreto Dignità e martedì 7 agosto 2018 il Senato ha approvato in via definitiva la legge di conversione. </a:t>
            </a:r>
          </a:p>
          <a:p>
            <a:pPr marL="285750" indent="-285750" algn="just">
              <a:buFont typeface="Wingdings" panose="05000000000000000000" pitchFamily="2" charset="2"/>
              <a:buChar char="Ø"/>
              <a:defRPr/>
            </a:pPr>
            <a:endParaRPr lang="it-IT" sz="1600" dirty="0" smtClean="0">
              <a:solidFill>
                <a:srgbClr val="002060"/>
              </a:solidFill>
              <a:cs typeface="Calibri" panose="020F0502020204030204" pitchFamily="34" charset="0"/>
            </a:endParaRPr>
          </a:p>
          <a:p>
            <a:pPr marL="285750" indent="-285750" algn="just">
              <a:buFont typeface="Wingdings" panose="05000000000000000000" pitchFamily="2" charset="2"/>
              <a:buChar char="Ø"/>
              <a:defRPr/>
            </a:pPr>
            <a:r>
              <a:rPr lang="it-IT" sz="1600" b="1" dirty="0" smtClean="0">
                <a:solidFill>
                  <a:srgbClr val="002060"/>
                </a:solidFill>
                <a:cs typeface="Calibri" panose="020F0502020204030204" pitchFamily="34" charset="0"/>
              </a:rPr>
              <a:t>Legge di conversione </a:t>
            </a:r>
            <a:r>
              <a:rPr lang="it-IT" sz="1600" dirty="0" smtClean="0">
                <a:solidFill>
                  <a:srgbClr val="002060"/>
                </a:solidFill>
                <a:cs typeface="Calibri" panose="020F0502020204030204" pitchFamily="34" charset="0"/>
              </a:rPr>
              <a:t>(</a:t>
            </a:r>
            <a:r>
              <a:rPr lang="it-IT" sz="1600" dirty="0" err="1" smtClean="0">
                <a:solidFill>
                  <a:srgbClr val="002060"/>
                </a:solidFill>
                <a:cs typeface="Calibri" panose="020F0502020204030204" pitchFamily="34" charset="0"/>
              </a:rPr>
              <a:t>L.n</a:t>
            </a:r>
            <a:r>
              <a:rPr lang="it-IT" sz="1600" dirty="0" smtClean="0">
                <a:solidFill>
                  <a:srgbClr val="002060"/>
                </a:solidFill>
                <a:cs typeface="Calibri" panose="020F0502020204030204" pitchFamily="34" charset="0"/>
              </a:rPr>
              <a:t>. 96/2018) </a:t>
            </a:r>
            <a:r>
              <a:rPr lang="it-IT" sz="1600" dirty="0" smtClean="0">
                <a:solidFill>
                  <a:srgbClr val="002060"/>
                </a:solidFill>
                <a:cs typeface="Calibri" panose="020F0502020204030204" pitchFamily="34" charset="0"/>
                <a:sym typeface="Wingdings" panose="05000000000000000000" pitchFamily="2" charset="2"/>
              </a:rPr>
              <a:t></a:t>
            </a:r>
            <a:r>
              <a:rPr lang="it-IT" sz="1600" dirty="0" smtClean="0">
                <a:solidFill>
                  <a:srgbClr val="002060"/>
                </a:solidFill>
                <a:cs typeface="Calibri" panose="020F0502020204030204" pitchFamily="34" charset="0"/>
              </a:rPr>
              <a:t> pubblicata in Gazzetta Ufficiale in data 11 agosto 2018 ed è entrata in vigore il giorno successivo alla sua pubblicazione (</a:t>
            </a:r>
            <a:r>
              <a:rPr lang="it-IT" sz="1600" b="1" dirty="0" smtClean="0">
                <a:solidFill>
                  <a:srgbClr val="002060"/>
                </a:solidFill>
                <a:cs typeface="Calibri" panose="020F0502020204030204" pitchFamily="34" charset="0"/>
              </a:rPr>
              <a:t>12 agosto 2018</a:t>
            </a:r>
            <a:r>
              <a:rPr lang="it-IT" sz="1600" dirty="0" smtClean="0">
                <a:solidFill>
                  <a:srgbClr val="002060"/>
                </a:solidFill>
                <a:cs typeface="Calibri" panose="020F0502020204030204" pitchFamily="34" charset="0"/>
              </a:rPr>
              <a:t>).</a:t>
            </a:r>
          </a:p>
          <a:p>
            <a:pPr>
              <a:defRPr/>
            </a:pPr>
            <a:endParaRPr lang="it-IT" dirty="0"/>
          </a:p>
        </p:txBody>
      </p:sp>
    </p:spTree>
    <p:extLst>
      <p:ext uri="{BB962C8B-B14F-4D97-AF65-F5344CB8AC3E}">
        <p14:creationId xmlns:p14="http://schemas.microsoft.com/office/powerpoint/2010/main" val="901697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8</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10" name="Rectangle 2"/>
          <p:cNvSpPr txBox="1">
            <a:spLocks noChangeArrowheads="1"/>
          </p:cNvSpPr>
          <p:nvPr/>
        </p:nvSpPr>
        <p:spPr bwMode="auto">
          <a:xfrm>
            <a:off x="1103312" y="409749"/>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altLang="it-IT" sz="2800" b="1" dirty="0"/>
              <a:t>Le nuove condizioni</a:t>
            </a:r>
          </a:p>
        </p:txBody>
      </p:sp>
      <p:graphicFrame>
        <p:nvGraphicFramePr>
          <p:cNvPr id="13" name="Tabella 12"/>
          <p:cNvGraphicFramePr>
            <a:graphicFrameLocks noGrp="1"/>
          </p:cNvGraphicFramePr>
          <p:nvPr/>
        </p:nvGraphicFramePr>
        <p:xfrm>
          <a:off x="344488" y="2133600"/>
          <a:ext cx="8569325" cy="3022600"/>
        </p:xfrm>
        <a:graphic>
          <a:graphicData uri="http://schemas.openxmlformats.org/drawingml/2006/table">
            <a:tbl>
              <a:tblPr/>
              <a:tblGrid>
                <a:gridCol w="4285470">
                  <a:extLst>
                    <a:ext uri="{9D8B030D-6E8A-4147-A177-3AD203B41FA5}"/>
                  </a:extLst>
                </a:gridCol>
                <a:gridCol w="4283855">
                  <a:extLst>
                    <a:ext uri="{9D8B030D-6E8A-4147-A177-3AD203B41FA5}"/>
                  </a:extLst>
                </a:gridCol>
              </a:tblGrid>
              <a:tr h="325009">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1" u="none" strike="noStrike" cap="none" normalizeH="0" baseline="0" dirty="0">
                          <a:ln>
                            <a:noFill/>
                          </a:ln>
                          <a:solidFill>
                            <a:srgbClr val="002060"/>
                          </a:solidFill>
                          <a:effectLst/>
                          <a:latin typeface="+mn-lt"/>
                          <a:cs typeface="Arial" panose="020B0604020202020204" pitchFamily="34" charset="0"/>
                        </a:rPr>
                        <a:t>ANTE DECRETO</a:t>
                      </a:r>
                    </a:p>
                  </a:txBody>
                  <a:tcPr marL="91434" marR="91434"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altLang="it-IT" sz="1200" b="1" i="1" u="none" strike="noStrike" cap="none" normalizeH="0" baseline="0" dirty="0">
                          <a:ln>
                            <a:noFill/>
                          </a:ln>
                          <a:solidFill>
                            <a:srgbClr val="002060"/>
                          </a:solidFill>
                          <a:effectLst/>
                          <a:latin typeface="+mn-lt"/>
                          <a:cs typeface="Arial" panose="020B0604020202020204" pitchFamily="34" charset="0"/>
                        </a:rPr>
                        <a:t>POST LEGGE DI CONVERSIONE</a:t>
                      </a:r>
                    </a:p>
                  </a:txBody>
                  <a:tcPr marL="91434" marR="91434"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r h="2697591">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 Al contratto di lavoro subordinato può essere apposto un termine di durata non superiore a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trentasei (36) </a:t>
                      </a:r>
                      <a:r>
                        <a:rPr kumimoji="0" lang="it-IT" altLang="it-IT" sz="1200" b="0" i="0" u="none" strike="noStrike" cap="none" normalizeH="0" baseline="0" dirty="0">
                          <a:ln>
                            <a:noFill/>
                          </a:ln>
                          <a:solidFill>
                            <a:srgbClr val="002060"/>
                          </a:solidFill>
                          <a:effectLst/>
                          <a:latin typeface="+mn-lt"/>
                          <a:cs typeface="Arial" panose="020B0604020202020204" pitchFamily="34" charset="0"/>
                        </a:rPr>
                        <a:t>mesi.  </a:t>
                      </a:r>
                    </a:p>
                  </a:txBody>
                  <a:tcPr marL="91434" marR="91434"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SzPct val="150000"/>
                        <a:buFont typeface="Wingdings" panose="05000000000000000000" pitchFamily="2" charset="2"/>
                        <a:defRPr>
                          <a:solidFill>
                            <a:schemeClr val="bg2"/>
                          </a:solidFill>
                          <a:latin typeface="Arial" panose="020B0604020202020204" pitchFamily="34" charset="0"/>
                        </a:defRPr>
                      </a:lvl1pPr>
                      <a:lvl2pPr marL="742950" indent="-285750">
                        <a:spcBef>
                          <a:spcPct val="20000"/>
                        </a:spcBef>
                        <a:buClr>
                          <a:schemeClr val="accent2"/>
                        </a:buClr>
                        <a:buFont typeface="Wingdings" panose="05000000000000000000" pitchFamily="2" charset="2"/>
                        <a:defRPr>
                          <a:solidFill>
                            <a:schemeClr val="bg2"/>
                          </a:solidFill>
                          <a:latin typeface="Arial" panose="020B0604020202020204" pitchFamily="34" charset="0"/>
                        </a:defRPr>
                      </a:lvl2pPr>
                      <a:lvl3pPr marL="1143000" indent="-228600">
                        <a:spcBef>
                          <a:spcPct val="20000"/>
                        </a:spcBef>
                        <a:buClr>
                          <a:schemeClr val="accent2"/>
                        </a:buClr>
                        <a:defRPr>
                          <a:solidFill>
                            <a:schemeClr val="bg2"/>
                          </a:solidFill>
                          <a:latin typeface="Arial" panose="020B0604020202020204" pitchFamily="34" charset="0"/>
                        </a:defRPr>
                      </a:lvl3pPr>
                      <a:lvl4pPr marL="1600200" indent="-228600">
                        <a:spcBef>
                          <a:spcPct val="20000"/>
                        </a:spcBef>
                        <a:buClr>
                          <a:schemeClr val="accent2"/>
                        </a:buClr>
                        <a:defRPr>
                          <a:solidFill>
                            <a:schemeClr val="bg2"/>
                          </a:solidFill>
                          <a:latin typeface="Arial" panose="020B0604020202020204" pitchFamily="34" charset="0"/>
                        </a:defRPr>
                      </a:lvl4pPr>
                      <a:lvl5pPr marL="2057400" indent="-228600">
                        <a:spcBef>
                          <a:spcPct val="20000"/>
                        </a:spcBef>
                        <a:buClr>
                          <a:schemeClr val="accent2"/>
                        </a:buClr>
                        <a:defRPr>
                          <a:solidFill>
                            <a:schemeClr val="bg2"/>
                          </a:solidFill>
                          <a:latin typeface="Arial" panose="020B0604020202020204" pitchFamily="34" charset="0"/>
                        </a:defRPr>
                      </a:lvl5pPr>
                      <a:lvl6pPr marL="25146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6pPr>
                      <a:lvl7pPr marL="29718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7pPr>
                      <a:lvl8pPr marL="34290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8pPr>
                      <a:lvl9pPr marL="3886200" indent="-228600" eaLnBrk="0" fontAlgn="base" hangingPunct="0">
                        <a:spcBef>
                          <a:spcPct val="20000"/>
                        </a:spcBef>
                        <a:spcAft>
                          <a:spcPct val="0"/>
                        </a:spcAft>
                        <a:buClr>
                          <a:schemeClr val="accent2"/>
                        </a:buClr>
                        <a:defRPr>
                          <a:solidFill>
                            <a:schemeClr val="bg2"/>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ts val="600"/>
                        </a:spcAft>
                        <a:buClrTx/>
                        <a:buSzTx/>
                        <a:buFontTx/>
                        <a:buNone/>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1. Al contratto di lavoro subordinato può essere apposto un termine di durata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non superiore a dodici mesi (12). </a:t>
                      </a:r>
                      <a:r>
                        <a:rPr kumimoji="0" lang="it-IT" altLang="it-IT" sz="1200" b="0" i="0" u="none" strike="noStrike" cap="none" normalizeH="0" baseline="0" dirty="0">
                          <a:ln>
                            <a:noFill/>
                          </a:ln>
                          <a:solidFill>
                            <a:srgbClr val="002060"/>
                          </a:solidFill>
                          <a:effectLst/>
                          <a:latin typeface="+mn-lt"/>
                          <a:cs typeface="Arial" panose="020B0604020202020204" pitchFamily="34" charset="0"/>
                        </a:rPr>
                        <a:t>Il contratto può avere una durata superiore, ma comunque </a:t>
                      </a:r>
                      <a:r>
                        <a:rPr kumimoji="0" lang="it-IT" altLang="it-IT" sz="1200" b="1" i="0" u="none" strike="noStrike" cap="none" normalizeH="0" baseline="0" dirty="0">
                          <a:ln>
                            <a:noFill/>
                          </a:ln>
                          <a:solidFill>
                            <a:srgbClr val="002060"/>
                          </a:solidFill>
                          <a:effectLst/>
                          <a:latin typeface="+mn-lt"/>
                          <a:cs typeface="Arial" panose="020B0604020202020204" pitchFamily="34" charset="0"/>
                        </a:rPr>
                        <a:t>non eccedente i ventiquattro mesi (24)</a:t>
                      </a:r>
                      <a:r>
                        <a:rPr kumimoji="0" lang="it-IT" altLang="it-IT" sz="1200" b="0" i="0" u="none" strike="noStrike" cap="none" normalizeH="0" baseline="0" dirty="0">
                          <a:ln>
                            <a:noFill/>
                          </a:ln>
                          <a:solidFill>
                            <a:srgbClr val="002060"/>
                          </a:solidFill>
                          <a:effectLst/>
                          <a:latin typeface="+mn-lt"/>
                          <a:cs typeface="Arial" panose="020B0604020202020204" pitchFamily="34" charset="0"/>
                        </a:rPr>
                        <a:t>, solo in presenza di almeno una delle seguenti condizioni: </a:t>
                      </a:r>
                    </a:p>
                    <a:p>
                      <a:pPr marL="0" marR="0" lvl="0" indent="0" algn="just" defTabSz="914400" rtl="0" eaLnBrk="1" fontAlgn="base" latinLnBrk="0" hangingPunct="1">
                        <a:lnSpc>
                          <a:spcPct val="100000"/>
                        </a:lnSpc>
                        <a:spcBef>
                          <a:spcPct val="0"/>
                        </a:spcBef>
                        <a:spcAft>
                          <a:spcPts val="600"/>
                        </a:spcAft>
                        <a:buClrTx/>
                        <a:buSzTx/>
                        <a:buFontTx/>
                        <a:buAutoNum type="alphaLcParenR"/>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 esigenze (i) </a:t>
                      </a:r>
                      <a:r>
                        <a:rPr kumimoji="0" lang="it-IT" altLang="it-IT" sz="1200" b="1" i="0" u="none" strike="noStrike" cap="none" normalizeH="0" baseline="0" dirty="0">
                          <a:ln>
                            <a:noFill/>
                          </a:ln>
                          <a:solidFill>
                            <a:srgbClr val="FF0000"/>
                          </a:solidFill>
                          <a:effectLst/>
                          <a:latin typeface="+mn-lt"/>
                          <a:cs typeface="Arial" panose="020B0604020202020204" pitchFamily="34" charset="0"/>
                        </a:rPr>
                        <a:t>temporanee e oggettive, estranee all'ordinaria attività</a:t>
                      </a:r>
                      <a:r>
                        <a:rPr kumimoji="0" lang="it-IT" altLang="it-IT" sz="1200" b="0" i="0" u="none" strike="noStrike" cap="none" normalizeH="0" baseline="0" dirty="0">
                          <a:ln>
                            <a:noFill/>
                          </a:ln>
                          <a:solidFill>
                            <a:schemeClr val="tx1"/>
                          </a:solidFill>
                          <a:effectLst/>
                          <a:latin typeface="+mn-lt"/>
                          <a:cs typeface="Arial" panose="020B0604020202020204" pitchFamily="34" charset="0"/>
                        </a:rPr>
                        <a:t>,</a:t>
                      </a:r>
                      <a:r>
                        <a:rPr kumimoji="0" lang="it-IT" altLang="it-IT" sz="1200" b="0" i="0" u="none" strike="noStrike" kern="1200" cap="none" normalizeH="0" baseline="0" dirty="0">
                          <a:ln>
                            <a:noFill/>
                          </a:ln>
                          <a:solidFill>
                            <a:srgbClr val="002060"/>
                          </a:solidFill>
                          <a:effectLst/>
                          <a:latin typeface="+mn-lt"/>
                          <a:ea typeface="+mn-ea"/>
                          <a:cs typeface="Arial" panose="020B0604020202020204" pitchFamily="34" charset="0"/>
                        </a:rPr>
                        <a:t> ovvero </a:t>
                      </a:r>
                      <a:r>
                        <a:rPr kumimoji="0" lang="it-IT" altLang="it-IT" sz="1200" b="0" i="0" u="none" strike="noStrike" cap="none" normalizeH="0" baseline="0" dirty="0">
                          <a:ln>
                            <a:noFill/>
                          </a:ln>
                          <a:solidFill>
                            <a:srgbClr val="002060"/>
                          </a:solidFill>
                          <a:effectLst/>
                          <a:latin typeface="+mn-lt"/>
                          <a:cs typeface="Arial" panose="020B0604020202020204" pitchFamily="34" charset="0"/>
                        </a:rPr>
                        <a:t>(ii)</a:t>
                      </a:r>
                      <a:r>
                        <a:rPr kumimoji="0" lang="it-IT" altLang="it-IT" sz="1200" b="0" i="0" u="none" strike="noStrike" cap="none" normalizeH="0" baseline="0" dirty="0">
                          <a:ln>
                            <a:noFill/>
                          </a:ln>
                          <a:solidFill>
                            <a:schemeClr val="tx1"/>
                          </a:solidFill>
                          <a:effectLst/>
                          <a:latin typeface="+mn-lt"/>
                          <a:cs typeface="Arial" panose="020B0604020202020204" pitchFamily="34" charset="0"/>
                        </a:rPr>
                        <a:t> </a:t>
                      </a:r>
                      <a:r>
                        <a:rPr kumimoji="0" lang="it-IT" altLang="it-IT" sz="1200" b="1" i="0" u="none" strike="noStrike" cap="none" normalizeH="0" baseline="0" dirty="0">
                          <a:ln>
                            <a:noFill/>
                          </a:ln>
                          <a:solidFill>
                            <a:srgbClr val="FF0000"/>
                          </a:solidFill>
                          <a:effectLst/>
                          <a:latin typeface="+mn-lt"/>
                          <a:cs typeface="Arial" panose="020B0604020202020204" pitchFamily="34" charset="0"/>
                        </a:rPr>
                        <a:t>esigenze di sostituzione</a:t>
                      </a:r>
                      <a:r>
                        <a:rPr kumimoji="0" lang="it-IT" altLang="it-IT" sz="1200" b="0" i="0" u="none" strike="noStrike" cap="none" normalizeH="0" baseline="0" dirty="0">
                          <a:ln>
                            <a:noFill/>
                          </a:ln>
                          <a:solidFill>
                            <a:schemeClr val="tx1"/>
                          </a:solidFill>
                          <a:effectLst/>
                          <a:latin typeface="+mn-lt"/>
                          <a:cs typeface="Arial" panose="020B0604020202020204" pitchFamily="34" charset="0"/>
                        </a:rPr>
                        <a:t> </a:t>
                      </a:r>
                      <a:r>
                        <a:rPr kumimoji="0" lang="it-IT" altLang="it-IT" sz="1200" b="0" i="0" u="none" strike="noStrike" cap="none" normalizeH="0" baseline="0" dirty="0">
                          <a:ln>
                            <a:noFill/>
                          </a:ln>
                          <a:solidFill>
                            <a:srgbClr val="002060"/>
                          </a:solidFill>
                          <a:effectLst/>
                          <a:latin typeface="+mn-lt"/>
                          <a:cs typeface="Arial" panose="020B0604020202020204" pitchFamily="34" charset="0"/>
                        </a:rPr>
                        <a:t>di altri lavoratori;</a:t>
                      </a:r>
                    </a:p>
                    <a:p>
                      <a:pPr marL="0" marR="0" lvl="0" indent="0" algn="just" defTabSz="914400" rtl="0" eaLnBrk="1" fontAlgn="base" latinLnBrk="0" hangingPunct="1">
                        <a:lnSpc>
                          <a:spcPct val="100000"/>
                        </a:lnSpc>
                        <a:spcBef>
                          <a:spcPct val="0"/>
                        </a:spcBef>
                        <a:spcAft>
                          <a:spcPts val="600"/>
                        </a:spcAft>
                        <a:buClrTx/>
                        <a:buSzTx/>
                        <a:buFontTx/>
                        <a:buAutoNum type="alphaLcParenR"/>
                        <a:tabLst/>
                      </a:pPr>
                      <a:r>
                        <a:rPr kumimoji="0" lang="it-IT" altLang="it-IT" sz="1200" b="0" i="0" u="none" strike="noStrike" cap="none" normalizeH="0" baseline="0" dirty="0">
                          <a:ln>
                            <a:noFill/>
                          </a:ln>
                          <a:solidFill>
                            <a:srgbClr val="002060"/>
                          </a:solidFill>
                          <a:effectLst/>
                          <a:latin typeface="+mn-lt"/>
                          <a:cs typeface="Arial" panose="020B0604020202020204" pitchFamily="34" charset="0"/>
                        </a:rPr>
                        <a:t> esigenze connesse a (iii) </a:t>
                      </a:r>
                      <a:r>
                        <a:rPr kumimoji="0" lang="it-IT" altLang="it-IT" sz="1200" b="1" i="0" u="none" strike="noStrike" cap="none" normalizeH="0" baseline="0" dirty="0">
                          <a:ln>
                            <a:noFill/>
                          </a:ln>
                          <a:solidFill>
                            <a:srgbClr val="FF0000"/>
                          </a:solidFill>
                          <a:effectLst/>
                          <a:latin typeface="+mn-lt"/>
                          <a:cs typeface="Arial" panose="020B0604020202020204" pitchFamily="34" charset="0"/>
                        </a:rPr>
                        <a:t>incrementi temporanei, significativi e non programmabili</a:t>
                      </a:r>
                      <a:r>
                        <a:rPr kumimoji="0" lang="it-IT" altLang="it-IT" sz="1200" b="0" i="0" u="none" strike="noStrike" cap="none" normalizeH="0" baseline="0" dirty="0">
                          <a:ln>
                            <a:noFill/>
                          </a:ln>
                          <a:solidFill>
                            <a:schemeClr val="tx1"/>
                          </a:solidFill>
                          <a:effectLst/>
                          <a:latin typeface="+mn-lt"/>
                          <a:cs typeface="Arial" panose="020B0604020202020204" pitchFamily="34" charset="0"/>
                        </a:rPr>
                        <a:t> </a:t>
                      </a:r>
                      <a:r>
                        <a:rPr kumimoji="0" lang="it-IT" altLang="it-IT" sz="1200" b="0" i="0" u="none" strike="noStrike" cap="none" normalizeH="0" baseline="0" dirty="0">
                          <a:ln>
                            <a:noFill/>
                          </a:ln>
                          <a:solidFill>
                            <a:srgbClr val="002060"/>
                          </a:solidFill>
                          <a:effectLst/>
                          <a:latin typeface="+mn-lt"/>
                          <a:cs typeface="Arial" panose="020B0604020202020204" pitchFamily="34" charset="0"/>
                        </a:rPr>
                        <a:t>dell'attività ordinaria.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it-IT" altLang="it-IT" sz="1200" b="0" i="0" u="none" strike="noStrike" cap="none" normalizeH="0" baseline="0" dirty="0">
                        <a:ln>
                          <a:noFill/>
                        </a:ln>
                        <a:solidFill>
                          <a:schemeClr val="tx1"/>
                        </a:solidFill>
                        <a:effectLst/>
                        <a:latin typeface="+mn-lt"/>
                        <a:cs typeface="Arial" panose="020B0604020202020204" pitchFamily="34" charset="0"/>
                      </a:endParaRPr>
                    </a:p>
                  </a:txBody>
                  <a:tcPr marL="91434" marR="91434" marT="45700" marB="457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extLst>
              </a:tr>
            </a:tbl>
          </a:graphicData>
        </a:graphic>
      </p:graphicFrame>
      <p:sp>
        <p:nvSpPr>
          <p:cNvPr id="15" name="CasellaDiTesto 14"/>
          <p:cNvSpPr txBox="1"/>
          <p:nvPr/>
        </p:nvSpPr>
        <p:spPr>
          <a:xfrm>
            <a:off x="273050" y="1412875"/>
            <a:ext cx="7920038" cy="1077913"/>
          </a:xfrm>
          <a:prstGeom prst="rect">
            <a:avLst/>
          </a:prstGeom>
          <a:noFill/>
        </p:spPr>
        <p:txBody>
          <a:bodyPr>
            <a:spAutoFit/>
          </a:bodyPr>
          <a:lstStyle/>
          <a:p>
            <a:pPr>
              <a:defRPr/>
            </a:pPr>
            <a:r>
              <a:rPr lang="en-US" sz="1600" dirty="0">
                <a:solidFill>
                  <a:srgbClr val="002060"/>
                </a:solidFill>
                <a:latin typeface="+mn-lt"/>
              </a:rPr>
              <a:t>Art. 19 – «</a:t>
            </a:r>
            <a:r>
              <a:rPr lang="it-IT" sz="1600" i="1" dirty="0">
                <a:solidFill>
                  <a:srgbClr val="002060"/>
                </a:solidFill>
                <a:latin typeface="+mn-lt"/>
              </a:rPr>
              <a:t>Apposizione del termine e durata massima» - </a:t>
            </a:r>
            <a:r>
              <a:rPr lang="it-IT" sz="1600" i="1" dirty="0" err="1">
                <a:solidFill>
                  <a:srgbClr val="002060"/>
                </a:solidFill>
                <a:latin typeface="+mn-lt"/>
              </a:rPr>
              <a:t>D.Lgs.</a:t>
            </a:r>
            <a:r>
              <a:rPr lang="it-IT" sz="1600" i="1" dirty="0">
                <a:solidFill>
                  <a:srgbClr val="002060"/>
                </a:solidFill>
                <a:latin typeface="+mn-lt"/>
              </a:rPr>
              <a:t> n. 81/2015  </a:t>
            </a:r>
            <a:endParaRPr lang="en-US" sz="1600" i="1" dirty="0">
              <a:solidFill>
                <a:srgbClr val="002060"/>
              </a:solidFill>
              <a:latin typeface="+mn-lt"/>
            </a:endParaRPr>
          </a:p>
          <a:p>
            <a:pPr>
              <a:defRPr/>
            </a:pPr>
            <a:r>
              <a:rPr lang="en-US" sz="1600" b="1" dirty="0">
                <a:solidFill>
                  <a:srgbClr val="002060"/>
                </a:solidFill>
                <a:latin typeface="+mn-lt"/>
              </a:rPr>
              <a:t>comma 1</a:t>
            </a:r>
          </a:p>
          <a:p>
            <a:pPr>
              <a:defRPr/>
            </a:pPr>
            <a:endParaRPr lang="en-US" sz="1600" b="1" dirty="0">
              <a:solidFill>
                <a:srgbClr val="002060"/>
              </a:solidFill>
              <a:latin typeface="+mn-lt"/>
            </a:endParaRPr>
          </a:p>
          <a:p>
            <a:pPr>
              <a:defRPr/>
            </a:pPr>
            <a:endParaRPr lang="en-US" sz="1600" b="1" dirty="0">
              <a:solidFill>
                <a:srgbClr val="002060"/>
              </a:solidFill>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egnaposto numero diapositiva 2"/>
          <p:cNvSpPr txBox="1">
            <a:spLocks/>
          </p:cNvSpPr>
          <p:nvPr/>
        </p:nvSpPr>
        <p:spPr>
          <a:xfrm>
            <a:off x="3492500" y="6448251"/>
            <a:ext cx="2133600" cy="365125"/>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1718522C-5494-4ED6-B6FF-7D3199E716BF}" type="slidenum">
              <a:rPr kumimoji="0" lang="it-IT" sz="1200" b="0" i="0" u="none" strike="noStrike" kern="1200" cap="none" spc="0" normalizeH="0" baseline="0" noProof="0" smtClean="0">
                <a:ln>
                  <a:noFill/>
                </a:ln>
                <a:solidFill>
                  <a:schemeClr val="bg1">
                    <a:lumMod val="50000"/>
                  </a:schemeClr>
                </a:solidFill>
                <a:effectLst/>
                <a:uLnTx/>
                <a:uFillTx/>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9</a:t>
            </a:fld>
            <a:endParaRPr kumimoji="0" lang="it-IT" sz="1200" b="0" i="0" u="none" strike="noStrike" kern="1200" cap="none" spc="0" normalizeH="0" baseline="0" noProof="0" dirty="0">
              <a:ln>
                <a:noFill/>
              </a:ln>
              <a:solidFill>
                <a:schemeClr val="bg1">
                  <a:lumMod val="50000"/>
                </a:schemeClr>
              </a:solidFill>
              <a:effectLst/>
              <a:uLnTx/>
              <a:uFillTx/>
              <a:ea typeface="+mn-ea"/>
              <a:cs typeface="+mn-cs"/>
            </a:endParaRPr>
          </a:p>
        </p:txBody>
      </p:sp>
      <p:sp>
        <p:nvSpPr>
          <p:cNvPr id="10" name="Rectangle 2"/>
          <p:cNvSpPr txBox="1">
            <a:spLocks noChangeArrowheads="1"/>
          </p:cNvSpPr>
          <p:nvPr/>
        </p:nvSpPr>
        <p:spPr bwMode="auto">
          <a:xfrm>
            <a:off x="1103312" y="409749"/>
            <a:ext cx="69119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it-IT" altLang="it-IT" sz="2800" b="1" dirty="0"/>
              <a:t>Le nuove condizioni</a:t>
            </a:r>
          </a:p>
        </p:txBody>
      </p:sp>
      <p:sp>
        <p:nvSpPr>
          <p:cNvPr id="6" name="CasellaDiTesto 5"/>
          <p:cNvSpPr txBox="1"/>
          <p:nvPr/>
        </p:nvSpPr>
        <p:spPr>
          <a:xfrm>
            <a:off x="344488" y="1557338"/>
            <a:ext cx="8331968" cy="2738437"/>
          </a:xfrm>
          <a:prstGeom prst="rect">
            <a:avLst/>
          </a:prstGeom>
          <a:noFill/>
        </p:spPr>
        <p:txBody>
          <a:bodyPr wrap="square">
            <a:spAutoFit/>
          </a:bodyPr>
          <a:lstStyle/>
          <a:p>
            <a:pPr>
              <a:defRPr/>
            </a:pPr>
            <a:endParaRPr lang="it-IT" sz="1200" dirty="0">
              <a:solidFill>
                <a:srgbClr val="002060"/>
              </a:solidFill>
            </a:endParaRPr>
          </a:p>
          <a:p>
            <a:pPr algn="just">
              <a:defRPr/>
            </a:pPr>
            <a:r>
              <a:rPr lang="it-IT" sz="2000" dirty="0">
                <a:solidFill>
                  <a:srgbClr val="002060"/>
                </a:solidFill>
              </a:rPr>
              <a:t>Le nuove condizioni sono riconducibili ai seguenti tre gruppi: </a:t>
            </a:r>
          </a:p>
          <a:p>
            <a:pPr algn="just">
              <a:defRPr/>
            </a:pPr>
            <a:endParaRPr lang="it-IT" sz="2000" dirty="0">
              <a:solidFill>
                <a:srgbClr val="002060"/>
              </a:solidFill>
            </a:endParaRPr>
          </a:p>
          <a:p>
            <a:pPr marL="457200" indent="-457200" algn="just">
              <a:buFont typeface="+mj-lt"/>
              <a:buAutoNum type="arabicPeriod"/>
              <a:defRPr/>
            </a:pPr>
            <a:r>
              <a:rPr lang="it-IT" sz="2000" i="1" dirty="0">
                <a:solidFill>
                  <a:srgbClr val="002060"/>
                </a:solidFill>
              </a:rPr>
              <a:t>esigenze </a:t>
            </a:r>
            <a:r>
              <a:rPr lang="it-IT" sz="2000" b="1" i="1" dirty="0">
                <a:solidFill>
                  <a:srgbClr val="002060"/>
                </a:solidFill>
              </a:rPr>
              <a:t>sostitutive </a:t>
            </a:r>
            <a:r>
              <a:rPr lang="it-IT" sz="2000" i="1" dirty="0">
                <a:solidFill>
                  <a:srgbClr val="002060"/>
                </a:solidFill>
              </a:rPr>
              <a:t>di altri lavoratori </a:t>
            </a:r>
          </a:p>
          <a:p>
            <a:pPr marL="457200" indent="-457200" algn="just">
              <a:buFont typeface="+mj-lt"/>
              <a:buAutoNum type="arabicPeriod"/>
              <a:defRPr/>
            </a:pPr>
            <a:endParaRPr lang="it-IT" sz="2000" i="1" dirty="0">
              <a:solidFill>
                <a:srgbClr val="002060"/>
              </a:solidFill>
            </a:endParaRPr>
          </a:p>
          <a:p>
            <a:pPr marL="457200" indent="-457200" algn="just">
              <a:buFont typeface="+mj-lt"/>
              <a:buAutoNum type="arabicPeriod"/>
              <a:defRPr/>
            </a:pPr>
            <a:r>
              <a:rPr lang="it-IT" sz="2000" i="1" dirty="0">
                <a:solidFill>
                  <a:srgbClr val="002060"/>
                </a:solidFill>
              </a:rPr>
              <a:t>esigenze </a:t>
            </a:r>
            <a:r>
              <a:rPr lang="it-IT" sz="2000" b="1" i="1" dirty="0">
                <a:solidFill>
                  <a:srgbClr val="002060"/>
                </a:solidFill>
              </a:rPr>
              <a:t>temporanee </a:t>
            </a:r>
            <a:r>
              <a:rPr lang="it-IT" sz="2000" i="1" dirty="0">
                <a:solidFill>
                  <a:srgbClr val="002060"/>
                </a:solidFill>
              </a:rPr>
              <a:t>e </a:t>
            </a:r>
            <a:r>
              <a:rPr lang="it-IT" sz="2000" b="1" i="1" dirty="0">
                <a:solidFill>
                  <a:srgbClr val="002060"/>
                </a:solidFill>
              </a:rPr>
              <a:t>oggettive</a:t>
            </a:r>
            <a:r>
              <a:rPr lang="it-IT" sz="2000" i="1" dirty="0">
                <a:solidFill>
                  <a:srgbClr val="002060"/>
                </a:solidFill>
              </a:rPr>
              <a:t>, </a:t>
            </a:r>
            <a:r>
              <a:rPr lang="it-IT" sz="2000" b="1" i="1" dirty="0">
                <a:solidFill>
                  <a:srgbClr val="002060"/>
                </a:solidFill>
              </a:rPr>
              <a:t>estranee </a:t>
            </a:r>
            <a:r>
              <a:rPr lang="it-IT" sz="2000" i="1" dirty="0">
                <a:solidFill>
                  <a:srgbClr val="002060"/>
                </a:solidFill>
              </a:rPr>
              <a:t>all’ordinaria attività</a:t>
            </a:r>
          </a:p>
          <a:p>
            <a:pPr marL="457200" indent="-457200" algn="just">
              <a:buFont typeface="+mj-lt"/>
              <a:buAutoNum type="arabicPeriod"/>
              <a:defRPr/>
            </a:pPr>
            <a:endParaRPr lang="it-IT" sz="2000" i="1" dirty="0">
              <a:solidFill>
                <a:srgbClr val="002060"/>
              </a:solidFill>
            </a:endParaRPr>
          </a:p>
          <a:p>
            <a:pPr marL="457200" indent="-457200" algn="just">
              <a:buFont typeface="+mj-lt"/>
              <a:buAutoNum type="arabicPeriod"/>
              <a:defRPr/>
            </a:pPr>
            <a:r>
              <a:rPr lang="it-IT" sz="2000" i="1" dirty="0">
                <a:solidFill>
                  <a:srgbClr val="002060"/>
                </a:solidFill>
              </a:rPr>
              <a:t>esigenze connesse a incrementi </a:t>
            </a:r>
            <a:r>
              <a:rPr lang="it-IT" sz="2000" b="1" i="1" dirty="0">
                <a:solidFill>
                  <a:srgbClr val="002060"/>
                </a:solidFill>
              </a:rPr>
              <a:t>temporanei</a:t>
            </a:r>
            <a:r>
              <a:rPr lang="it-IT" sz="2000" i="1" dirty="0">
                <a:solidFill>
                  <a:srgbClr val="002060"/>
                </a:solidFill>
              </a:rPr>
              <a:t>, </a:t>
            </a:r>
            <a:r>
              <a:rPr lang="it-IT" sz="2000" b="1" i="1" dirty="0">
                <a:solidFill>
                  <a:srgbClr val="002060"/>
                </a:solidFill>
              </a:rPr>
              <a:t>significativi </a:t>
            </a:r>
            <a:r>
              <a:rPr lang="it-IT" sz="2000" i="1" dirty="0">
                <a:solidFill>
                  <a:srgbClr val="002060"/>
                </a:solidFill>
              </a:rPr>
              <a:t>e </a:t>
            </a:r>
            <a:r>
              <a:rPr lang="it-IT" sz="2000" b="1" i="1" dirty="0">
                <a:solidFill>
                  <a:srgbClr val="002060"/>
                </a:solidFill>
              </a:rPr>
              <a:t>non programmabili </a:t>
            </a:r>
            <a:r>
              <a:rPr lang="it-IT" sz="2000" i="1" dirty="0">
                <a:solidFill>
                  <a:srgbClr val="002060"/>
                </a:solidFill>
              </a:rPr>
              <a:t>dell’attività ordinaria </a:t>
            </a:r>
            <a:endParaRPr lang="it-IT" sz="2000" b="1" dirty="0">
              <a:solidFill>
                <a:srgbClr val="002060"/>
              </a:solidFill>
            </a:endParaRPr>
          </a:p>
        </p:txBody>
      </p:sp>
    </p:spTree>
    <p:extLst>
      <p:ext uri="{BB962C8B-B14F-4D97-AF65-F5344CB8AC3E}">
        <p14:creationId xmlns:p14="http://schemas.microsoft.com/office/powerpoint/2010/main" val="1760662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1930</TotalTime>
  <Words>7241</Words>
  <Application>Microsoft Office PowerPoint</Application>
  <PresentationFormat>Presentazione su schermo (4:3)</PresentationFormat>
  <Paragraphs>625</Paragraphs>
  <Slides>58</Slides>
  <Notes>20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58</vt:i4>
      </vt:variant>
    </vt:vector>
  </HeadingPairs>
  <TitlesOfParts>
    <vt:vector size="65" baseType="lpstr">
      <vt:lpstr>ＭＳ Ｐゴシック</vt:lpstr>
      <vt:lpstr>Arial</vt:lpstr>
      <vt:lpstr>Calibri</vt:lpstr>
      <vt:lpstr>Tahoma</vt:lpstr>
      <vt:lpstr>Times New Roman</vt:lpstr>
      <vt:lpstr>Wingdings</vt:lpstr>
      <vt:lpstr>Tema di Office</vt:lpstr>
      <vt:lpstr>Presentazione standard di PowerPoint</vt:lpstr>
      <vt:lpstr>Presentazione standard di PowerPoint</vt:lpstr>
      <vt:lpstr>Presentazione standard di PowerPoint</vt:lpstr>
      <vt:lpstr> CONTRATTO DI LAVORO A TEMPO DETERMINATO</vt:lpstr>
      <vt:lpstr>Presentazione standard di PowerPoint</vt:lpstr>
      <vt:lpstr>CONTRATTO DI LAVORO A TEMPO DETERMINATO: LE MODIFICHE DALLA L. N. 92/2012 AL D. LGS. N. 81/2015</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CONTRATTO DI LAVORO A TEMPO DETERMINATO: DIRITTO DI PRECEDENZA</vt:lpstr>
      <vt:lpstr>CONTRATTO DI LAVORO A TEMPO DETERMINATO: DIRITTO DI PRECEDENZA</vt:lpstr>
      <vt:lpstr>CONTRATTO DI LAVORO A TEMPO DETERMINATO: DIRITTO DI PRECEDENZA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Un nuovo modo di lavorare</vt:lpstr>
      <vt:lpstr>IL LAVORO AGILE</vt:lpstr>
      <vt:lpstr>ACCESSO NEL MONDO DEL LAVORO PER I GIOVANI: APPRENDISTATO E TIROCINI FORMATIVI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Elvira Sessa</dc:creator>
  <cp:lastModifiedBy>Simone Carrà</cp:lastModifiedBy>
  <cp:revision>240</cp:revision>
  <dcterms:created xsi:type="dcterms:W3CDTF">2013-05-08T09:28:11Z</dcterms:created>
  <dcterms:modified xsi:type="dcterms:W3CDTF">2019-04-15T08:51:30Z</dcterms:modified>
</cp:coreProperties>
</file>