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443" r:id="rId3"/>
    <p:sldId id="400" r:id="rId4"/>
    <p:sldId id="401" r:id="rId5"/>
    <p:sldId id="402" r:id="rId6"/>
    <p:sldId id="403" r:id="rId7"/>
    <p:sldId id="404" r:id="rId8"/>
    <p:sldId id="405" r:id="rId9"/>
    <p:sldId id="409" r:id="rId10"/>
    <p:sldId id="470" r:id="rId11"/>
    <p:sldId id="471" r:id="rId12"/>
    <p:sldId id="472" r:id="rId13"/>
    <p:sldId id="473" r:id="rId14"/>
    <p:sldId id="475" r:id="rId15"/>
    <p:sldId id="476" r:id="rId16"/>
    <p:sldId id="477" r:id="rId17"/>
    <p:sldId id="478" r:id="rId18"/>
    <p:sldId id="479" r:id="rId19"/>
    <p:sldId id="481" r:id="rId20"/>
    <p:sldId id="468" r:id="rId21"/>
    <p:sldId id="469" r:id="rId22"/>
    <p:sldId id="398" r:id="rId2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110" d="100"/>
          <a:sy n="110" d="100"/>
        </p:scale>
        <p:origin x="16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25/03/2019</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260001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25/03/2019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347065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2970340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16</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275585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17</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250525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18</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66683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19</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875956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20</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954627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21</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4145648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22</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7395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6"/>
          <p:cNvSpPr>
            <a:spLocks noGrp="1" noChangeArrowheads="1"/>
          </p:cNvSpPr>
          <p:nvPr>
            <p:ph type="sldNum" sz="quarter"/>
          </p:nvPr>
        </p:nvSpPr>
        <p:spPr>
          <a:noFill/>
        </p:spPr>
        <p:txBody>
          <a:bodyPr/>
          <a:lstStyle/>
          <a:p>
            <a:fld id="{0B3A6D50-B8D2-4E9B-B215-53222461C079}" type="slidenum">
              <a:rPr lang="it-IT"/>
              <a:pPr/>
              <a:t>5</a:t>
            </a:fld>
            <a:endParaRPr lang="it-IT"/>
          </a:p>
        </p:txBody>
      </p:sp>
      <p:sp>
        <p:nvSpPr>
          <p:cNvPr id="12083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71B6C5AB-D2B0-499B-8564-5FBB6956C216}" type="slidenum">
              <a:rPr lang="it-IT">
                <a:solidFill>
                  <a:srgbClr val="000000"/>
                </a:solidFill>
              </a:rPr>
              <a:pPr algn="ctr">
                <a:lnSpc>
                  <a:spcPct val="100000"/>
                </a:lnSpc>
              </a:pPr>
              <a:t>5</a:t>
            </a:fld>
            <a:endParaRPr lang="it-IT">
              <a:solidFill>
                <a:srgbClr val="000000"/>
              </a:solidFill>
            </a:endParaRPr>
          </a:p>
        </p:txBody>
      </p:sp>
      <p:sp>
        <p:nvSpPr>
          <p:cNvPr id="120836" name="Rectangle 2"/>
          <p:cNvSpPr txBox="1">
            <a:spLocks noGrp="1" noChangeArrowheads="1"/>
          </p:cNvSpPr>
          <p:nvPr>
            <p:ph type="body"/>
          </p:nvPr>
        </p:nvSpPr>
        <p:spPr>
          <a:xfrm>
            <a:off x="0" y="0"/>
            <a:ext cx="1588" cy="1588"/>
          </a:xfrm>
          <a:noFill/>
          <a:ln/>
        </p:spPr>
        <p:txBody>
          <a:bodyPr wrap="none" anchor="ctr">
            <a:normAutofit fontScale="25000" lnSpcReduction="20000"/>
          </a:bodyPr>
          <a:lstStyle/>
          <a:p>
            <a:pPr eaLnBrk="1">
              <a:spcBef>
                <a:spcPct val="0"/>
              </a:spcBef>
            </a:pPr>
            <a:endParaRPr lang="it-IT" sz="2000" dirty="0" smtClean="0">
              <a:latin typeface="Arial" charset="0"/>
              <a:cs typeface="Arial Unicode MS" charset="0"/>
            </a:endParaRPr>
          </a:p>
        </p:txBody>
      </p:sp>
    </p:spTree>
    <p:extLst>
      <p:ext uri="{BB962C8B-B14F-4D97-AF65-F5344CB8AC3E}">
        <p14:creationId xmlns:p14="http://schemas.microsoft.com/office/powerpoint/2010/main" val="237236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6"/>
          <p:cNvSpPr>
            <a:spLocks noGrp="1" noChangeArrowheads="1"/>
          </p:cNvSpPr>
          <p:nvPr>
            <p:ph type="sldNum" sz="quarter"/>
          </p:nvPr>
        </p:nvSpPr>
        <p:spPr>
          <a:noFill/>
        </p:spPr>
        <p:txBody>
          <a:bodyPr/>
          <a:lstStyle/>
          <a:p>
            <a:fld id="{CD5492B2-623A-4DB8-B06E-BEE6556E61D0}" type="slidenum">
              <a:rPr lang="it-IT"/>
              <a:pPr/>
              <a:t>9</a:t>
            </a:fld>
            <a:endParaRPr lang="it-IT"/>
          </a:p>
        </p:txBody>
      </p:sp>
      <p:sp>
        <p:nvSpPr>
          <p:cNvPr id="122883"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3BE1114F-DD34-4046-9097-9D80D42AE41D}" type="slidenum">
              <a:rPr lang="it-IT">
                <a:solidFill>
                  <a:srgbClr val="000000"/>
                </a:solidFill>
              </a:rPr>
              <a:pPr algn="ctr">
                <a:lnSpc>
                  <a:spcPct val="100000"/>
                </a:lnSpc>
              </a:pPr>
              <a:t>9</a:t>
            </a:fld>
            <a:endParaRPr lang="it-IT">
              <a:solidFill>
                <a:srgbClr val="000000"/>
              </a:solidFill>
            </a:endParaRPr>
          </a:p>
        </p:txBody>
      </p:sp>
      <p:sp>
        <p:nvSpPr>
          <p:cNvPr id="122884" name="Rectangle 2"/>
          <p:cNvSpPr txBox="1">
            <a:spLocks noGrp="1" noChangeArrowheads="1"/>
          </p:cNvSpPr>
          <p:nvPr>
            <p:ph type="body"/>
          </p:nvPr>
        </p:nvSpPr>
        <p:spPr>
          <a:xfrm>
            <a:off x="0" y="0"/>
            <a:ext cx="1588" cy="1588"/>
          </a:xfrm>
          <a:noFill/>
          <a:ln/>
        </p:spPr>
        <p:txBody>
          <a:bodyPr wrap="none" anchor="ctr">
            <a:normAutofit fontScale="25000" lnSpcReduction="20000"/>
          </a:bodyPr>
          <a:lstStyle/>
          <a:p>
            <a:pPr eaLnBrk="1">
              <a:spcBef>
                <a:spcPct val="0"/>
              </a:spcBef>
            </a:pPr>
            <a:endParaRPr lang="it-IT" sz="2000" dirty="0" smtClean="0">
              <a:latin typeface="Arial" charset="0"/>
              <a:cs typeface="Arial Unicode MS" charset="0"/>
            </a:endParaRPr>
          </a:p>
        </p:txBody>
      </p:sp>
    </p:spTree>
    <p:extLst>
      <p:ext uri="{BB962C8B-B14F-4D97-AF65-F5344CB8AC3E}">
        <p14:creationId xmlns:p14="http://schemas.microsoft.com/office/powerpoint/2010/main" val="2962167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10</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4293957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11</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280376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12</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03666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0E13B0A-1294-42D7-BA93-51FAC2DD9205}" type="slidenum">
              <a:rPr lang="it-IT" sz="1100">
                <a:latin typeface="Calibri" pitchFamily="34" charset="0"/>
              </a:rPr>
              <a:pPr algn="r" defTabSz="871770"/>
              <a:t>13</a:t>
            </a:fld>
            <a:endParaRPr lang="it-IT" sz="1100" dirty="0">
              <a:latin typeface="Calibri"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953753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C6BC817-55F2-4969-B799-5C384570DFB1}" type="slidenum">
              <a:rPr lang="it-IT" sz="1100">
                <a:latin typeface="Calibri" pitchFamily="34" charset="0"/>
              </a:rPr>
              <a:pPr algn="r" defTabSz="871770"/>
              <a:t>14</a:t>
            </a:fld>
            <a:endParaRPr lang="it-IT" sz="1100" dirty="0">
              <a:latin typeface="Calibri"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latin typeface="Arial" charset="0"/>
            </a:endParaRPr>
          </a:p>
        </p:txBody>
      </p:sp>
    </p:spTree>
    <p:extLst>
      <p:ext uri="{BB962C8B-B14F-4D97-AF65-F5344CB8AC3E}">
        <p14:creationId xmlns:p14="http://schemas.microsoft.com/office/powerpoint/2010/main" val="3167622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15</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30636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25/03/2019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25/03/2019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862870"/>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L’ESTERNALIZZAZIONE DEL</a:t>
            </a:r>
          </a:p>
          <a:p>
            <a:pPr marL="177800" algn="ctr"/>
            <a:r>
              <a:rPr lang="it-IT" sz="4400" b="1" dirty="0" smtClean="0">
                <a:solidFill>
                  <a:srgbClr val="002060"/>
                </a:solidFill>
                <a:latin typeface="Arial" pitchFamily="34" charset="0"/>
                <a:cs typeface="Arial" pitchFamily="34" charset="0"/>
              </a:rPr>
              <a:t>LAVORO</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25 </a:t>
            </a:r>
            <a:r>
              <a:rPr lang="it-IT" sz="2000" dirty="0" smtClean="0">
                <a:solidFill>
                  <a:srgbClr val="002060"/>
                </a:solidFill>
                <a:latin typeface="Arial" pitchFamily="34" charset="0"/>
                <a:cs typeface="Arial" pitchFamily="34" charset="0"/>
              </a:rPr>
              <a:t>marzo </a:t>
            </a:r>
            <a:r>
              <a:rPr lang="it-IT" sz="2000" dirty="0" smtClean="0">
                <a:solidFill>
                  <a:srgbClr val="002060"/>
                </a:solidFill>
                <a:latin typeface="Arial" pitchFamily="34" charset="0"/>
                <a:cs typeface="Arial" pitchFamily="34" charset="0"/>
              </a:rPr>
              <a:t>2019</a:t>
            </a:r>
            <a:endParaRPr lang="it-IT" sz="2000" dirty="0">
              <a:solidFill>
                <a:srgbClr val="002060"/>
              </a:solidFill>
              <a:latin typeface="Arial" pitchFamily="34" charset="0"/>
              <a:cs typeface="Arial" pitchFamily="34" charset="0"/>
            </a:endParaRPr>
          </a:p>
          <a:p>
            <a:pPr marL="177800" algn="ctr"/>
            <a:endParaRPr lang="it-IT" sz="2000" dirty="0">
              <a:solidFill>
                <a:srgbClr val="002060"/>
              </a:solidFill>
              <a:latin typeface="Arial" pitchFamily="34" charset="0"/>
              <a:cs typeface="Arial" pitchFamily="34" charset="0"/>
            </a:endParaRPr>
          </a:p>
          <a:p>
            <a:pPr marL="177800" algn="ctr"/>
            <a:r>
              <a:rPr lang="it-IT" sz="2000" dirty="0">
                <a:solidFill>
                  <a:srgbClr val="002060"/>
                </a:solidFill>
                <a:latin typeface="Arial" pitchFamily="34" charset="0"/>
                <a:cs typeface="Arial" pitchFamily="34" charset="0"/>
              </a:rPr>
              <a:t>Avv. </a:t>
            </a:r>
            <a:r>
              <a:rPr lang="it-IT" sz="2000" dirty="0" smtClean="0">
                <a:solidFill>
                  <a:srgbClr val="002060"/>
                </a:solidFill>
                <a:latin typeface="Arial" pitchFamily="34" charset="0"/>
                <a:cs typeface="Arial" pitchFamily="34" charset="0"/>
              </a:rPr>
              <a:t>Simone Carrà</a:t>
            </a:r>
            <a:endParaRPr lang="it-IT" sz="2000" dirty="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467544"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   APPALTO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r>
              <a:rPr kumimoji="1" lang="it-IT" sz="2000" dirty="0" smtClean="0">
                <a:solidFill>
                  <a:srgbClr val="002060"/>
                </a:solidFill>
                <a:latin typeface="Arial" pitchFamily="34" charset="0"/>
                <a:cs typeface="Arial" pitchFamily="34" charset="0"/>
              </a:rPr>
              <a:t>L'appalto è il contratto col quale una parte assume, con organizzazione dei mezzi necessari e con gestione a proprio rischio, il compimento di un'opera o di un servizio verso un corrispettivo in danaro .</a:t>
            </a: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r>
              <a:rPr kumimoji="1" lang="it-IT" sz="2000" dirty="0" smtClean="0">
                <a:solidFill>
                  <a:srgbClr val="002060"/>
                </a:solidFill>
                <a:latin typeface="Arial" pitchFamily="34" charset="0"/>
                <a:cs typeface="Arial" pitchFamily="34" charset="0"/>
              </a:rPr>
              <a:t>Parte che assume l’obbligazione: APPALTATORE</a:t>
            </a:r>
          </a:p>
          <a:p>
            <a:pPr algn="just" eaLnBrk="0" hangingPunct="0">
              <a:lnSpc>
                <a:spcPct val="90000"/>
              </a:lnSpc>
            </a:pPr>
            <a:r>
              <a:rPr kumimoji="1" lang="it-IT" sz="2000" dirty="0" smtClean="0">
                <a:solidFill>
                  <a:srgbClr val="002060"/>
                </a:solidFill>
                <a:latin typeface="Arial" pitchFamily="34" charset="0"/>
                <a:cs typeface="Arial" pitchFamily="34" charset="0"/>
              </a:rPr>
              <a:t>Parte in favore della quale viene svolta l’opera o il servizio: COMMITTENTE</a:t>
            </a:r>
          </a:p>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4099" name="Rectangle 2"/>
          <p:cNvSpPr>
            <a:spLocks noChangeArrowheads="1"/>
          </p:cNvSpPr>
          <p:nvPr/>
        </p:nvSpPr>
        <p:spPr bwMode="auto">
          <a:xfrm>
            <a:off x="863600" y="692696"/>
            <a:ext cx="7416800" cy="390525"/>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1763713" y="1412875"/>
            <a:ext cx="5440362" cy="457200"/>
          </a:xfrm>
          <a:prstGeom prst="roundRect">
            <a:avLst>
              <a:gd name="adj" fmla="val 12495"/>
            </a:avLst>
          </a:prstGeom>
          <a:noFill/>
          <a:ln w="12700">
            <a:noFill/>
            <a:round/>
            <a:headEnd/>
            <a:tailEnd/>
          </a:ln>
        </p:spPr>
        <p:txBody>
          <a:bodyPr lIns="90000" tIns="90000" rIns="92075" bIns="46038"/>
          <a:lstStyle/>
          <a:p>
            <a:pPr algn="ctr" defTabSz="762000"/>
            <a:r>
              <a:rPr lang="it-IT" sz="2800" b="1" dirty="0" smtClean="0">
                <a:solidFill>
                  <a:srgbClr val="002060"/>
                </a:solidFill>
                <a:latin typeface="Arial" pitchFamily="34" charset="0"/>
                <a:cs typeface="Arial" pitchFamily="34" charset="0"/>
              </a:rPr>
              <a:t>Art. 1655 c.c.</a:t>
            </a:r>
            <a:endParaRPr lang="it-IT" sz="2800" b="1" dirty="0">
              <a:solidFill>
                <a:srgbClr val="002060"/>
              </a:solidFill>
              <a:latin typeface="Arial" pitchFamily="34" charset="0"/>
              <a:cs typeface="Arial" pitchFamily="34" charset="0"/>
            </a:endParaRPr>
          </a:p>
        </p:txBody>
      </p:sp>
      <p:sp>
        <p:nvSpPr>
          <p:cNvPr id="4103" name="Rectangle 2"/>
          <p:cNvSpPr>
            <a:spLocks noChangeArrowheads="1"/>
          </p:cNvSpPr>
          <p:nvPr/>
        </p:nvSpPr>
        <p:spPr bwMode="auto">
          <a:xfrm>
            <a:off x="1052513" y="3614738"/>
            <a:ext cx="7416800" cy="390525"/>
          </a:xfrm>
          <a:prstGeom prst="rect">
            <a:avLst/>
          </a:prstGeom>
          <a:noFill/>
          <a:ln w="9525">
            <a:noFill/>
            <a:miter lim="800000"/>
            <a:headEnd/>
            <a:tailEnd/>
          </a:ln>
        </p:spPr>
        <p:txBody>
          <a:bodyPr anchor="ctr"/>
          <a:lstStyle/>
          <a:p>
            <a:pPr algn="ctr"/>
            <a:endParaRPr lang="it-IT" sz="20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3" name="Freccia in giù 12"/>
          <p:cNvSpPr/>
          <p:nvPr/>
        </p:nvSpPr>
        <p:spPr>
          <a:xfrm>
            <a:off x="4139952" y="335699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endParaRPr kumimoji="1" lang="it-IT" sz="2000" i="1" dirty="0">
              <a:solidFill>
                <a:schemeClr val="tx2"/>
              </a:solidFill>
              <a:latin typeface="Arial" pitchFamily="34" charset="0"/>
              <a:cs typeface="Arial" pitchFamily="34" charset="0"/>
            </a:endParaRPr>
          </a:p>
        </p:txBody>
      </p:sp>
      <p:sp>
        <p:nvSpPr>
          <p:cNvPr id="4099" name="Rectangle 2"/>
          <p:cNvSpPr>
            <a:spLocks noChangeArrowheads="1"/>
          </p:cNvSpPr>
          <p:nvPr/>
        </p:nvSpPr>
        <p:spPr bwMode="auto">
          <a:xfrm>
            <a:off x="971600" y="692696"/>
            <a:ext cx="7416800" cy="792088"/>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p>
          <a:p>
            <a:pPr algn="ctr"/>
            <a:r>
              <a:rPr lang="it-IT" sz="2000" b="1" dirty="0" smtClean="0">
                <a:solidFill>
                  <a:srgbClr val="002060"/>
                </a:solidFill>
                <a:latin typeface="Arial" pitchFamily="34" charset="0"/>
                <a:cs typeface="Arial" pitchFamily="34" charset="0"/>
              </a:rPr>
              <a:t>ART. 29 COMMA 1</a:t>
            </a:r>
          </a:p>
          <a:p>
            <a:pPr algn="ct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683568" y="1747664"/>
            <a:ext cx="7632848" cy="3625552"/>
          </a:xfrm>
          <a:prstGeom prst="roundRect">
            <a:avLst>
              <a:gd name="adj" fmla="val 12495"/>
            </a:avLst>
          </a:prstGeom>
          <a:noFill/>
          <a:ln w="12700">
            <a:noFill/>
            <a:round/>
            <a:headEnd/>
            <a:tailEnd/>
          </a:ln>
        </p:spPr>
        <p:txBody>
          <a:bodyPr lIns="90000" tIns="90000" rIns="92075" bIns="46038"/>
          <a:lstStyle/>
          <a:p>
            <a:pPr algn="just">
              <a:buFontTx/>
              <a:buNone/>
            </a:pPr>
            <a:r>
              <a:rPr lang="it-IT" i="1" dirty="0" smtClean="0">
                <a:solidFill>
                  <a:srgbClr val="002060"/>
                </a:solidFill>
                <a:latin typeface="Arial" pitchFamily="34" charset="0"/>
                <a:cs typeface="Arial" pitchFamily="34" charset="0"/>
              </a:rPr>
              <a:t>“ […] </a:t>
            </a:r>
            <a:r>
              <a:rPr lang="it-IT" dirty="0" smtClean="0">
                <a:solidFill>
                  <a:srgbClr val="002060"/>
                </a:solidFill>
              </a:rPr>
              <a:t>il contratto di appalto, stipulato e regolamentato ai sensi dell'articolo 1655 del codice civile, si distingue dalla somministrazione di lavoro </a:t>
            </a:r>
            <a:r>
              <a:rPr lang="it-IT" b="1" dirty="0" smtClean="0">
                <a:solidFill>
                  <a:srgbClr val="002060"/>
                </a:solidFill>
              </a:rPr>
              <a:t>per la organizzazione dei mezzi necessari da parte dell'appaltatore</a:t>
            </a:r>
            <a:r>
              <a:rPr lang="it-IT" dirty="0" smtClean="0">
                <a:solidFill>
                  <a:srgbClr val="002060"/>
                </a:solidFill>
              </a:rPr>
              <a:t>, che può anche risultare, in relazione alle esigenze dell'opera o del servizio dedotti in contratto, dall'esercizio del potere organizzativo e direttivo nei confronti dei lavoratori utilizzati nell'appalto, nonché per la assunzione, da parte del medesimo appaltatore, del rischio d'impresa</a:t>
            </a:r>
            <a:r>
              <a:rPr lang="it-IT" i="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a:t>
            </a:r>
            <a:r>
              <a:rPr lang="it-IT" dirty="0" err="1" smtClean="0">
                <a:solidFill>
                  <a:srgbClr val="002060"/>
                </a:solidFill>
                <a:latin typeface="Arial" pitchFamily="34" charset="0"/>
                <a:cs typeface="Arial" pitchFamily="34" charset="0"/>
              </a:rPr>
              <a:t>…</a:t>
            </a:r>
            <a:r>
              <a:rPr lang="it-IT" i="1" dirty="0" err="1" smtClean="0">
                <a:solidFill>
                  <a:srgbClr val="002060"/>
                </a:solidFill>
                <a:latin typeface="Arial" pitchFamily="34" charset="0"/>
                <a:cs typeface="Arial" pitchFamily="34" charset="0"/>
              </a:rPr>
              <a:t>segue</a:t>
            </a:r>
            <a:r>
              <a:rPr lang="it-IT" i="1" dirty="0" smtClean="0">
                <a:solidFill>
                  <a:srgbClr val="002060"/>
                </a:solidFill>
                <a:latin typeface="Arial" pitchFamily="34" charset="0"/>
                <a:cs typeface="Arial" pitchFamily="34" charset="0"/>
              </a:rPr>
              <a:t> distinzione tra contratto d’appalto e somministrazione</a:t>
            </a:r>
            <a:r>
              <a:rPr lang="it-IT" dirty="0" smtClean="0">
                <a:solidFill>
                  <a:srgbClr val="002060"/>
                </a:solidFill>
                <a:latin typeface="Arial" pitchFamily="34" charset="0"/>
                <a:cs typeface="Arial" pitchFamily="34" charset="0"/>
              </a:rPr>
              <a:t>).</a:t>
            </a:r>
          </a:p>
          <a:p>
            <a:pPr algn="just">
              <a:buFontTx/>
              <a:buNone/>
            </a:pPr>
            <a:endParaRPr lang="it-IT" sz="2800" i="1" dirty="0" smtClean="0">
              <a:solidFill>
                <a:srgbClr val="002060"/>
              </a:solidFill>
              <a:latin typeface="Arial" pitchFamily="34" charset="0"/>
              <a:cs typeface="Arial" pitchFamily="34" charset="0"/>
            </a:endParaRPr>
          </a:p>
          <a:p>
            <a:pPr algn="just">
              <a:buFontTx/>
              <a:buNone/>
            </a:pPr>
            <a:r>
              <a:rPr lang="it-IT" sz="2800" i="1" dirty="0" smtClean="0">
                <a:solidFill>
                  <a:srgbClr val="002060"/>
                </a:solidFill>
                <a:latin typeface="Arial" pitchFamily="34" charset="0"/>
                <a:cs typeface="Arial" pitchFamily="34" charset="0"/>
              </a:rPr>
              <a:t>	</a:t>
            </a:r>
            <a:endParaRPr lang="it-IT" sz="28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1520" y="1556792"/>
            <a:ext cx="8464550" cy="2819400"/>
          </a:xfrm>
        </p:spPr>
        <p:txBody>
          <a:bodyPr>
            <a:normAutofit fontScale="77500" lnSpcReduction="20000"/>
          </a:bodyPr>
          <a:lstStyle/>
          <a:p>
            <a:pPr algn="ctr" eaLnBrk="1" hangingPunct="1">
              <a:lnSpc>
                <a:spcPct val="80000"/>
              </a:lnSpc>
              <a:buFontTx/>
              <a:buNone/>
            </a:pPr>
            <a:r>
              <a:rPr lang="it-IT" sz="2000" b="1" dirty="0" smtClean="0">
                <a:solidFill>
                  <a:srgbClr val="002060"/>
                </a:solidFill>
                <a:latin typeface="Arial" pitchFamily="34" charset="0"/>
                <a:cs typeface="Arial" pitchFamily="34" charset="0"/>
              </a:rPr>
              <a:t>    1. Appalto d’opera</a:t>
            </a: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dirty="0" smtClean="0">
                <a:solidFill>
                  <a:srgbClr val="002060"/>
                </a:solidFill>
                <a:latin typeface="Arial" pitchFamily="34" charset="0"/>
                <a:cs typeface="Arial" pitchFamily="34" charset="0"/>
              </a:rPr>
              <a:t>realizzazione di una o più opere specifiche</a:t>
            </a:r>
          </a:p>
          <a:p>
            <a:pPr eaLnBrk="1" hangingPunct="1">
              <a:lnSpc>
                <a:spcPct val="80000"/>
              </a:lnSpc>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b="1" dirty="0" smtClean="0">
                <a:solidFill>
                  <a:srgbClr val="002060"/>
                </a:solidFill>
                <a:latin typeface="Arial" pitchFamily="34" charset="0"/>
                <a:cs typeface="Arial" pitchFamily="34" charset="0"/>
              </a:rPr>
              <a:t>    2. Appalto di servizi</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u="sng" dirty="0" smtClean="0">
              <a:solidFill>
                <a:srgbClr val="002060"/>
              </a:solidFill>
              <a:latin typeface="Arial" pitchFamily="34" charset="0"/>
              <a:cs typeface="Arial" pitchFamily="34" charset="0"/>
            </a:endParaRPr>
          </a:p>
          <a:p>
            <a:pPr algn="ctr" eaLnBrk="1" hangingPunct="1">
              <a:lnSpc>
                <a:spcPct val="80000"/>
              </a:lnSpc>
              <a:buFontTx/>
              <a:buNone/>
            </a:pPr>
            <a:r>
              <a:rPr lang="it-IT" sz="2000" u="sng" dirty="0" smtClean="0">
                <a:solidFill>
                  <a:srgbClr val="002060"/>
                </a:solidFill>
                <a:latin typeface="Arial" pitchFamily="34" charset="0"/>
                <a:cs typeface="Arial" pitchFamily="34" charset="0"/>
              </a:rPr>
              <a:t>relativo alla prestazione di uno o più servizi o lavorazioni </a:t>
            </a:r>
          </a:p>
          <a:p>
            <a:pPr algn="ctr" eaLnBrk="1" hangingPunct="1">
              <a:lnSpc>
                <a:spcPct val="80000"/>
              </a:lnSpc>
              <a:buFontTx/>
              <a:buNone/>
            </a:pPr>
            <a:r>
              <a:rPr lang="it-IT" sz="2000" u="sng" dirty="0" smtClean="0">
                <a:solidFill>
                  <a:srgbClr val="002060"/>
                </a:solidFill>
                <a:latin typeface="Arial" pitchFamily="34" charset="0"/>
                <a:cs typeface="Arial" pitchFamily="34" charset="0"/>
              </a:rPr>
              <a:t>ad organizzazioni esterne</a:t>
            </a:r>
          </a:p>
          <a:p>
            <a:pPr eaLnBrk="1" hangingPunct="1">
              <a:lnSpc>
                <a:spcPct val="80000"/>
              </a:lnSpc>
              <a:buFontTx/>
              <a:buNone/>
            </a:pPr>
            <a:endParaRPr lang="it-IT" sz="2000" dirty="0" smtClean="0">
              <a:solidFill>
                <a:srgbClr val="002060"/>
              </a:solidFill>
              <a:latin typeface="Arial" pitchFamily="34" charset="0"/>
              <a:cs typeface="Arial" pitchFamily="34" charset="0"/>
            </a:endParaRPr>
          </a:p>
          <a:p>
            <a:pPr eaLnBrk="1" hangingPunct="1">
              <a:lnSpc>
                <a:spcPct val="80000"/>
              </a:lnSpc>
              <a:buFontTx/>
              <a:buNone/>
            </a:pPr>
            <a:r>
              <a:rPr lang="it-IT" sz="2000" dirty="0" smtClean="0">
                <a:solidFill>
                  <a:srgbClr val="002060"/>
                </a:solidFill>
                <a:latin typeface="Arial" pitchFamily="34" charset="0"/>
                <a:cs typeface="Arial" pitchFamily="34" charset="0"/>
              </a:rPr>
              <a:t>	</a:t>
            </a:r>
          </a:p>
        </p:txBody>
      </p:sp>
      <p:sp>
        <p:nvSpPr>
          <p:cNvPr id="5124" name="Rectangle 2"/>
          <p:cNvSpPr>
            <a:spLocks noChangeArrowheads="1"/>
          </p:cNvSpPr>
          <p:nvPr/>
        </p:nvSpPr>
        <p:spPr bwMode="auto">
          <a:xfrm>
            <a:off x="395536" y="404664"/>
            <a:ext cx="8064500" cy="390525"/>
          </a:xfrm>
          <a:prstGeom prst="rect">
            <a:avLst/>
          </a:prstGeom>
          <a:noFill/>
          <a:ln w="9525">
            <a:noFill/>
            <a:miter lim="800000"/>
            <a:headEnd/>
            <a:tailEnd/>
          </a:ln>
        </p:spPr>
        <p:txBody>
          <a:bodyPr anchor="ctr"/>
          <a:lstStyle/>
          <a:p>
            <a:pPr algn="ctr"/>
            <a:r>
              <a:rPr lang="it-IT" sz="2000" b="1" dirty="0">
                <a:solidFill>
                  <a:srgbClr val="002060"/>
                </a:solidFill>
                <a:latin typeface="Arial" pitchFamily="34" charset="0"/>
                <a:cs typeface="Arial" pitchFamily="34" charset="0"/>
              </a:rPr>
              <a:t>APPALTO </a:t>
            </a:r>
            <a:r>
              <a:rPr lang="it-IT" sz="2000" b="1" dirty="0" err="1">
                <a:solidFill>
                  <a:srgbClr val="002060"/>
                </a:solidFill>
                <a:latin typeface="Arial" pitchFamily="34" charset="0"/>
                <a:cs typeface="Arial" pitchFamily="34" charset="0"/>
              </a:rPr>
              <a:t>D’OPERA</a:t>
            </a:r>
            <a:r>
              <a:rPr lang="it-IT" sz="2000" b="1" dirty="0">
                <a:solidFill>
                  <a:srgbClr val="002060"/>
                </a:solidFill>
                <a:latin typeface="Arial" pitchFamily="34" charset="0"/>
                <a:cs typeface="Arial" pitchFamily="34" charset="0"/>
              </a:rPr>
              <a:t> ED APPALTO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SERVIZI</a:t>
            </a:r>
          </a:p>
        </p:txBody>
      </p:sp>
      <p:sp>
        <p:nvSpPr>
          <p:cNvPr id="5125" name="CasellaDiTesto 8"/>
          <p:cNvSpPr txBox="1">
            <a:spLocks noChangeArrowheads="1"/>
          </p:cNvSpPr>
          <p:nvPr/>
        </p:nvSpPr>
        <p:spPr bwMode="auto">
          <a:xfrm>
            <a:off x="755650" y="4797425"/>
            <a:ext cx="3168650" cy="1569660"/>
          </a:xfrm>
          <a:prstGeom prst="rect">
            <a:avLst/>
          </a:prstGeom>
          <a:noFill/>
          <a:ln w="9525">
            <a:noFill/>
            <a:miter lim="800000"/>
            <a:headEnd/>
            <a:tailEnd/>
          </a:ln>
        </p:spPr>
        <p:txBody>
          <a:bodyPr>
            <a:spAutoFit/>
          </a:bodyPr>
          <a:lstStyle/>
          <a:p>
            <a:pPr algn="ctr">
              <a:lnSpc>
                <a:spcPct val="80000"/>
              </a:lnSpc>
            </a:pPr>
            <a:r>
              <a:rPr lang="it-IT" sz="2000" b="1" dirty="0">
                <a:solidFill>
                  <a:srgbClr val="002060"/>
                </a:solidFill>
                <a:latin typeface="Arial" pitchFamily="34" charset="0"/>
                <a:cs typeface="Arial" pitchFamily="34" charset="0"/>
              </a:rPr>
              <a:t>ENDO -AZIENDALI</a:t>
            </a:r>
          </a:p>
          <a:p>
            <a:pPr algn="just">
              <a:lnSpc>
                <a:spcPct val="80000"/>
              </a:lnSpc>
            </a:pPr>
            <a:r>
              <a:rPr lang="it-IT" sz="2000" dirty="0">
                <a:solidFill>
                  <a:srgbClr val="002060"/>
                </a:solidFill>
                <a:latin typeface="Arial" pitchFamily="34" charset="0"/>
                <a:cs typeface="Arial" pitchFamily="34" charset="0"/>
              </a:rPr>
              <a:t>servizi resi e svolti direttamente all’interno degli spazi aziendali e/o del ciclo produttivo del committente.		</a:t>
            </a:r>
          </a:p>
        </p:txBody>
      </p:sp>
      <p:sp>
        <p:nvSpPr>
          <p:cNvPr id="5126" name="CasellaDiTesto 9"/>
          <p:cNvSpPr txBox="1">
            <a:spLocks noChangeArrowheads="1"/>
          </p:cNvSpPr>
          <p:nvPr/>
        </p:nvSpPr>
        <p:spPr bwMode="auto">
          <a:xfrm>
            <a:off x="4932363" y="4797152"/>
            <a:ext cx="3168650" cy="1077218"/>
          </a:xfrm>
          <a:prstGeom prst="rect">
            <a:avLst/>
          </a:prstGeom>
          <a:noFill/>
          <a:ln w="9525">
            <a:noFill/>
            <a:miter lim="800000"/>
            <a:headEnd/>
            <a:tailEnd/>
          </a:ln>
        </p:spPr>
        <p:txBody>
          <a:bodyPr wrap="square">
            <a:spAutoFit/>
          </a:bodyPr>
          <a:lstStyle/>
          <a:p>
            <a:pPr algn="ctr">
              <a:lnSpc>
                <a:spcPct val="80000"/>
              </a:lnSpc>
            </a:pPr>
            <a:r>
              <a:rPr lang="it-IT" sz="2000" b="1" dirty="0">
                <a:solidFill>
                  <a:srgbClr val="002060"/>
                </a:solidFill>
                <a:latin typeface="Arial" pitchFamily="34" charset="0"/>
                <a:cs typeface="Arial" pitchFamily="34" charset="0"/>
              </a:rPr>
              <a:t>EXTRA -AZIENDALI</a:t>
            </a:r>
          </a:p>
          <a:p>
            <a:pPr algn="just">
              <a:lnSpc>
                <a:spcPct val="80000"/>
              </a:lnSpc>
            </a:pPr>
            <a:r>
              <a:rPr lang="it-IT" sz="2000" dirty="0">
                <a:solidFill>
                  <a:srgbClr val="002060"/>
                </a:solidFill>
                <a:latin typeface="Arial" pitchFamily="34" charset="0"/>
                <a:cs typeface="Arial" pitchFamily="34" charset="0"/>
              </a:rPr>
              <a:t>servizi resi nella sede dell’appaltatore. 		</a:t>
            </a:r>
          </a:p>
        </p:txBody>
      </p:sp>
      <p:cxnSp>
        <p:nvCxnSpPr>
          <p:cNvPr id="14" name="Connettore 2 13"/>
          <p:cNvCxnSpPr/>
          <p:nvPr/>
        </p:nvCxnSpPr>
        <p:spPr>
          <a:xfrm>
            <a:off x="5292080" y="4005064"/>
            <a:ext cx="360363"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a:off x="3707904" y="4005064"/>
            <a:ext cx="215900"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7" name="Freccia in giù 16"/>
          <p:cNvSpPr/>
          <p:nvPr/>
        </p:nvSpPr>
        <p:spPr>
          <a:xfrm>
            <a:off x="4427984" y="184482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p:cNvSpPr/>
          <p:nvPr/>
        </p:nvSpPr>
        <p:spPr>
          <a:xfrm>
            <a:off x="4499992" y="306896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95536" y="549275"/>
            <a:ext cx="8229352" cy="863501"/>
          </a:xfrm>
        </p:spPr>
        <p:txBody>
          <a:bodyPr/>
          <a:lstStyle/>
          <a:p>
            <a:pPr algn="ctr" eaLnBrk="1" hangingPunct="1"/>
            <a:r>
              <a:rPr lang="it-IT" sz="2000" b="1" dirty="0" smtClean="0">
                <a:solidFill>
                  <a:srgbClr val="002060"/>
                </a:solidFill>
                <a:latin typeface="Arial" pitchFamily="34" charset="0"/>
                <a:cs typeface="Arial" pitchFamily="34" charset="0"/>
              </a:rPr>
              <a:t>APPALTO GENUINO</a:t>
            </a:r>
          </a:p>
        </p:txBody>
      </p:sp>
      <p:sp>
        <p:nvSpPr>
          <p:cNvPr id="7171" name="Rectangle 3"/>
          <p:cNvSpPr>
            <a:spLocks noGrp="1" noChangeArrowheads="1"/>
          </p:cNvSpPr>
          <p:nvPr>
            <p:ph type="body" sz="half" idx="4294967295"/>
          </p:nvPr>
        </p:nvSpPr>
        <p:spPr>
          <a:xfrm>
            <a:off x="467544" y="2420888"/>
            <a:ext cx="4429125" cy="3571875"/>
          </a:xfrm>
        </p:spPr>
        <p:txBody>
          <a:bodyPr>
            <a:normAutofit lnSpcReduction="10000"/>
          </a:bodyPr>
          <a:lstStyle/>
          <a:p>
            <a:pPr marL="533400" indent="-533400" algn="ctr" eaLnBrk="1" hangingPunct="1">
              <a:lnSpc>
                <a:spcPct val="90000"/>
              </a:lnSpc>
              <a:buFontTx/>
              <a:buNone/>
            </a:pPr>
            <a:r>
              <a:rPr lang="it-IT" sz="2000" b="1" dirty="0" smtClean="0">
                <a:solidFill>
                  <a:srgbClr val="002060"/>
                </a:solidFill>
                <a:latin typeface="Arial" pitchFamily="34" charset="0"/>
                <a:cs typeface="Arial" pitchFamily="34" charset="0"/>
              </a:rPr>
              <a:t>A. Organizzazione dei mezzi necessari</a:t>
            </a:r>
          </a:p>
          <a:p>
            <a:pPr marL="533400" indent="-533400" eaLnBrk="1" hangingPunct="1">
              <a:lnSpc>
                <a:spcPct val="90000"/>
              </a:lnSpc>
              <a:buFontTx/>
              <a:buNone/>
            </a:pPr>
            <a:endParaRPr lang="it-IT" sz="2000" b="1" dirty="0" smtClean="0">
              <a:solidFill>
                <a:srgbClr val="002060"/>
              </a:solidFill>
              <a:latin typeface="Arial" pitchFamily="34" charset="0"/>
              <a:cs typeface="Arial" pitchFamily="34" charset="0"/>
            </a:endParaRPr>
          </a:p>
          <a:p>
            <a:pPr marL="533400" indent="-533400" eaLnBrk="1" hangingPunct="1">
              <a:lnSpc>
                <a:spcPct val="90000"/>
              </a:lnSpc>
              <a:buFontTx/>
              <a:buAutoNum type="arabicPeriod"/>
            </a:pP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Potere </a:t>
            </a:r>
            <a:r>
              <a:rPr lang="it-IT" sz="2000" dirty="0" err="1" smtClean="0">
                <a:solidFill>
                  <a:srgbClr val="002060"/>
                </a:solidFill>
                <a:latin typeface="Arial" pitchFamily="34" charset="0"/>
                <a:cs typeface="Arial" pitchFamily="34" charset="0"/>
              </a:rPr>
              <a:t>direttivo-organizzativo</a:t>
            </a: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Capitali macchine, attrezzature</a:t>
            </a:r>
          </a:p>
          <a:p>
            <a:pPr marL="533400" indent="-533400" algn="just" eaLnBrk="1" hangingPunct="1">
              <a:lnSpc>
                <a:spcPct val="90000"/>
              </a:lnSpc>
              <a:buFontTx/>
              <a:buNone/>
            </a:pPr>
            <a:r>
              <a:rPr lang="it-IT" sz="2000" dirty="0" smtClean="0">
                <a:solidFill>
                  <a:srgbClr val="002060"/>
                </a:solidFill>
                <a:latin typeface="Arial" pitchFamily="34" charset="0"/>
                <a:cs typeface="Arial" pitchFamily="34" charset="0"/>
              </a:rPr>
              <a:t>	(il Ministero del lavoro ritiene compatibile anche l’uso di mezzi del destinatario del servizio purché la responsabilità del loro utilizzo rimanga totalmente in capo all’appaltatore - Nota Interpello n. 77/2009)</a:t>
            </a:r>
          </a:p>
        </p:txBody>
      </p:sp>
      <p:sp>
        <p:nvSpPr>
          <p:cNvPr id="7172" name="Rectangle 4"/>
          <p:cNvSpPr>
            <a:spLocks noGrp="1" noChangeArrowheads="1"/>
          </p:cNvSpPr>
          <p:nvPr>
            <p:ph type="body" sz="half" idx="4294967295"/>
          </p:nvPr>
        </p:nvSpPr>
        <p:spPr>
          <a:xfrm>
            <a:off x="4860032" y="2420888"/>
            <a:ext cx="3962400" cy="644525"/>
          </a:xfrm>
        </p:spPr>
        <p:txBody>
          <a:bodyPr/>
          <a:lstStyle/>
          <a:p>
            <a:pPr algn="ctr" eaLnBrk="1" hangingPunct="1">
              <a:lnSpc>
                <a:spcPct val="90000"/>
              </a:lnSpc>
              <a:buFontTx/>
              <a:buNone/>
            </a:pPr>
            <a:r>
              <a:rPr lang="it-IT" sz="2000" b="1" dirty="0" smtClean="0">
                <a:solidFill>
                  <a:srgbClr val="002060"/>
                </a:solidFill>
                <a:latin typeface="Arial" pitchFamily="34" charset="0"/>
                <a:cs typeface="Arial" pitchFamily="34" charset="0"/>
              </a:rPr>
              <a:t>B. Rischio d’impresa</a:t>
            </a:r>
          </a:p>
        </p:txBody>
      </p:sp>
      <p:sp>
        <p:nvSpPr>
          <p:cNvPr id="7173" name="AutoShape 5"/>
          <p:cNvSpPr>
            <a:spLocks noChangeArrowheads="1"/>
          </p:cNvSpPr>
          <p:nvPr/>
        </p:nvSpPr>
        <p:spPr bwMode="auto">
          <a:xfrm rot="2921566">
            <a:off x="2489279" y="1534012"/>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4" name="AutoShape 6"/>
          <p:cNvSpPr>
            <a:spLocks noChangeArrowheads="1"/>
          </p:cNvSpPr>
          <p:nvPr/>
        </p:nvSpPr>
        <p:spPr bwMode="auto">
          <a:xfrm rot="18337892">
            <a:off x="5959051" y="1464159"/>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5" name="AutoShape 7"/>
          <p:cNvSpPr>
            <a:spLocks noChangeArrowheads="1"/>
          </p:cNvSpPr>
          <p:nvPr/>
        </p:nvSpPr>
        <p:spPr bwMode="auto">
          <a:xfrm>
            <a:off x="2483768" y="3068960"/>
            <a:ext cx="485775" cy="47307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7176" name="CasellaDiTesto 10"/>
          <p:cNvSpPr txBox="1">
            <a:spLocks noChangeArrowheads="1"/>
          </p:cNvSpPr>
          <p:nvPr/>
        </p:nvSpPr>
        <p:spPr bwMode="auto">
          <a:xfrm>
            <a:off x="2699792" y="980728"/>
            <a:ext cx="3384550" cy="707886"/>
          </a:xfrm>
          <a:prstGeom prst="rect">
            <a:avLst/>
          </a:prstGeom>
          <a:noFill/>
          <a:ln w="9525">
            <a:noFill/>
            <a:miter lim="800000"/>
            <a:headEnd/>
            <a:tailEnd/>
          </a:ln>
        </p:spPr>
        <p:txBody>
          <a:bodyPr wrap="square">
            <a:spAutoFit/>
          </a:bodyPr>
          <a:lstStyle/>
          <a:p>
            <a:pPr algn="ctr"/>
            <a:endParaRPr lang="it-IT" sz="2000" b="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Criteri </a:t>
            </a:r>
            <a:r>
              <a:rPr lang="it-IT" sz="2000" b="1" dirty="0">
                <a:solidFill>
                  <a:srgbClr val="002060"/>
                </a:solidFill>
                <a:latin typeface="Arial" pitchFamily="34" charset="0"/>
                <a:cs typeface="Arial" pitchFamily="34" charset="0"/>
              </a:rPr>
              <a:t>distintivi</a:t>
            </a:r>
          </a:p>
        </p:txBody>
      </p:sp>
      <p:sp>
        <p:nvSpPr>
          <p:cNvPr id="9" name="AutoShape 7"/>
          <p:cNvSpPr>
            <a:spLocks noChangeArrowheads="1"/>
          </p:cNvSpPr>
          <p:nvPr/>
        </p:nvSpPr>
        <p:spPr bwMode="auto">
          <a:xfrm>
            <a:off x="6516216" y="2924945"/>
            <a:ext cx="360040" cy="432048"/>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10" name="Rectangle 9"/>
          <p:cNvSpPr>
            <a:spLocks noChangeArrowheads="1"/>
          </p:cNvSpPr>
          <p:nvPr/>
        </p:nvSpPr>
        <p:spPr bwMode="auto">
          <a:xfrm>
            <a:off x="5436096" y="3855037"/>
            <a:ext cx="2880320" cy="1323439"/>
          </a:xfrm>
          <a:prstGeom prst="rect">
            <a:avLst/>
          </a:prstGeom>
          <a:noFill/>
          <a:ln w="9525">
            <a:noFill/>
            <a:miter lim="800000"/>
            <a:headEnd/>
            <a:tailEnd/>
          </a:ln>
        </p:spPr>
        <p:txBody>
          <a:bodyPr wrap="square" anchor="ctr">
            <a:spAutoFit/>
          </a:bodyPr>
          <a:lstStyle/>
          <a:p>
            <a:pPr algn="just" eaLnBrk="0" hangingPunct="0"/>
            <a:r>
              <a:rPr lang="it-IT" sz="2000" dirty="0" smtClean="0">
                <a:solidFill>
                  <a:srgbClr val="002060"/>
                </a:solidFill>
                <a:latin typeface="Arial" pitchFamily="34" charset="0"/>
                <a:cs typeface="Arial" pitchFamily="34" charset="0"/>
              </a:rPr>
              <a:t>l’appaltatore </a:t>
            </a:r>
            <a:r>
              <a:rPr lang="it-IT" sz="2000" dirty="0">
                <a:solidFill>
                  <a:srgbClr val="002060"/>
                </a:solidFill>
                <a:latin typeface="Arial" pitchFamily="34" charset="0"/>
                <a:cs typeface="Arial" pitchFamily="34" charset="0"/>
              </a:rPr>
              <a:t>assume l'</a:t>
            </a:r>
            <a:r>
              <a:rPr lang="it-IT" sz="2000" b="1" dirty="0">
                <a:solidFill>
                  <a:srgbClr val="002060"/>
                </a:solidFill>
                <a:latin typeface="Arial" pitchFamily="34" charset="0"/>
                <a:cs typeface="Arial" pitchFamily="34" charset="0"/>
              </a:rPr>
              <a:t>alea</a:t>
            </a:r>
            <a:r>
              <a:rPr lang="it-IT" sz="2000" dirty="0">
                <a:solidFill>
                  <a:srgbClr val="002060"/>
                </a:solidFill>
                <a:latin typeface="Arial" pitchFamily="34" charset="0"/>
                <a:cs typeface="Arial" pitchFamily="34" charset="0"/>
              </a:rPr>
              <a:t> </a:t>
            </a:r>
            <a:r>
              <a:rPr lang="it-IT" sz="2000" b="1" dirty="0">
                <a:solidFill>
                  <a:srgbClr val="002060"/>
                </a:solidFill>
                <a:latin typeface="Arial" pitchFamily="34" charset="0"/>
                <a:cs typeface="Arial" pitchFamily="34" charset="0"/>
              </a:rPr>
              <a:t>economica</a:t>
            </a:r>
          </a:p>
          <a:p>
            <a:pPr algn="just" eaLnBrk="0" hangingPunct="0"/>
            <a:r>
              <a:rPr lang="it-IT" sz="2000" dirty="0">
                <a:solidFill>
                  <a:srgbClr val="002060"/>
                </a:solidFill>
                <a:latin typeface="Arial" pitchFamily="34" charset="0"/>
                <a:cs typeface="Arial" pitchFamily="34" charset="0"/>
              </a:rPr>
              <a:t>dell'attività oggetto dell'appalto</a:t>
            </a:r>
            <a:endParaRPr lang="it-IT" sz="2000" u="sng" dirty="0">
              <a:solidFill>
                <a:srgbClr val="002060"/>
              </a:solidFill>
              <a:latin typeface="Arial" pitchFamily="34" charset="0"/>
              <a:cs typeface="Arial" pitchFamily="34" charset="0"/>
            </a:endParaRPr>
          </a:p>
        </p:txBody>
      </p: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525588"/>
            <a:ext cx="8136904" cy="4424362"/>
          </a:xfrm>
        </p:spPr>
        <p:txBody>
          <a:bodyPr>
            <a:normAutofit fontScale="92500" lnSpcReduction="20000"/>
          </a:bodyPr>
          <a:lstStyle/>
          <a:p>
            <a:pPr algn="just">
              <a:buFontTx/>
              <a:buNone/>
            </a:pPr>
            <a:r>
              <a:rPr lang="it-IT" sz="2000" b="1" dirty="0" smtClean="0">
                <a:solidFill>
                  <a:srgbClr val="002060"/>
                </a:solidFill>
                <a:latin typeface="Arial" pitchFamily="34" charset="0"/>
                <a:cs typeface="Arial" pitchFamily="34" charset="0"/>
              </a:rPr>
              <a:t>L’appaltatore non deve limitare la propria attività a meri compiti di gestione amministrativa  </a:t>
            </a:r>
          </a:p>
          <a:p>
            <a:pPr algn="just">
              <a:buFontTx/>
              <a:buNone/>
            </a:pPr>
            <a:endParaRPr lang="it-IT" sz="2000" b="1"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Nel redigere un contratto di appalto va quindi </a:t>
            </a:r>
            <a:r>
              <a:rPr lang="it-IT" sz="2000" b="1" dirty="0" smtClean="0">
                <a:solidFill>
                  <a:srgbClr val="002060"/>
                </a:solidFill>
                <a:latin typeface="Arial" pitchFamily="34" charset="0"/>
                <a:cs typeface="Arial" pitchFamily="34" charset="0"/>
              </a:rPr>
              <a:t>tenuto conto </a:t>
            </a:r>
            <a:r>
              <a:rPr lang="it-IT" sz="2000" dirty="0" smtClean="0">
                <a:solidFill>
                  <a:srgbClr val="002060"/>
                </a:solidFill>
                <a:latin typeface="Arial" pitchFamily="34" charset="0"/>
                <a:cs typeface="Arial" pitchFamily="34" charset="0"/>
              </a:rPr>
              <a:t>di quelli che sono gli indici rivelatori di un appalto illecito. </a:t>
            </a:r>
          </a:p>
          <a:p>
            <a:pPr algn="just">
              <a:buFontTx/>
              <a:buNone/>
            </a:pPr>
            <a:endParaRPr lang="it-IT" sz="2000"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Ad esempio:</a:t>
            </a:r>
          </a:p>
          <a:p>
            <a:pPr algn="just">
              <a:buFontTx/>
              <a:buChar char="-"/>
            </a:pPr>
            <a:r>
              <a:rPr lang="it-IT" sz="2000" dirty="0" smtClean="0">
                <a:solidFill>
                  <a:srgbClr val="002060"/>
                </a:solidFill>
                <a:latin typeface="Arial" pitchFamily="34" charset="0"/>
                <a:cs typeface="Arial" pitchFamily="34" charset="0"/>
              </a:rPr>
              <a:t>la sottoposizione del personale dell’appaltatore alla direzione gerarchica dell’appaltante;</a:t>
            </a:r>
          </a:p>
          <a:p>
            <a:pPr algn="just">
              <a:buFontTx/>
              <a:buChar char="-"/>
            </a:pPr>
            <a:r>
              <a:rPr lang="it-IT" sz="2000" dirty="0" smtClean="0">
                <a:solidFill>
                  <a:srgbClr val="002060"/>
                </a:solidFill>
                <a:latin typeface="Arial" pitchFamily="34" charset="0"/>
                <a:cs typeface="Arial" pitchFamily="34" charset="0"/>
              </a:rPr>
              <a:t>l’autorizzazione e il coordinamento del medesimo personale in materia di ferie, permessi e assenze sempre da parte dell’appaltante; </a:t>
            </a:r>
          </a:p>
          <a:p>
            <a:pPr algn="just">
              <a:buFontTx/>
              <a:buChar char="-"/>
            </a:pPr>
            <a:r>
              <a:rPr lang="it-IT" sz="2000" dirty="0" smtClean="0">
                <a:solidFill>
                  <a:srgbClr val="002060"/>
                </a:solidFill>
                <a:latin typeface="Arial" pitchFamily="34" charset="0"/>
                <a:cs typeface="Arial" pitchFamily="34" charset="0"/>
              </a:rPr>
              <a:t>l’omogeneità di direttive nella gestione dell’orario lavorativo;  </a:t>
            </a:r>
          </a:p>
          <a:p>
            <a:pPr algn="just">
              <a:buFontTx/>
              <a:buChar char="-"/>
            </a:pPr>
            <a:r>
              <a:rPr lang="it-IT" sz="2000" dirty="0" smtClean="0">
                <a:solidFill>
                  <a:srgbClr val="002060"/>
                </a:solidFill>
                <a:latin typeface="Arial" pitchFamily="34" charset="0"/>
                <a:cs typeface="Arial" pitchFamily="34" charset="0"/>
              </a:rPr>
              <a:t>l’intercambiabilità di ruoli con altri dipendenti dell’appaltante;</a:t>
            </a:r>
          </a:p>
          <a:p>
            <a:pPr algn="just">
              <a:buFontTx/>
              <a:buChar char="-"/>
            </a:pPr>
            <a:r>
              <a:rPr lang="it-IT" sz="2000" dirty="0" smtClean="0">
                <a:solidFill>
                  <a:srgbClr val="002060"/>
                </a:solidFill>
                <a:latin typeface="Arial" pitchFamily="34" charset="0"/>
                <a:cs typeface="Arial" pitchFamily="34" charset="0"/>
              </a:rPr>
              <a:t>il rapporto di </a:t>
            </a:r>
            <a:r>
              <a:rPr lang="it-IT" sz="2000" dirty="0" err="1" smtClean="0">
                <a:solidFill>
                  <a:srgbClr val="002060"/>
                </a:solidFill>
                <a:latin typeface="Arial" pitchFamily="34" charset="0"/>
                <a:cs typeface="Arial" pitchFamily="34" charset="0"/>
              </a:rPr>
              <a:t>monocommittenza</a:t>
            </a:r>
            <a:r>
              <a:rPr lang="it-IT" sz="2000" dirty="0" smtClean="0">
                <a:solidFill>
                  <a:srgbClr val="002060"/>
                </a:solidFill>
                <a:latin typeface="Arial" pitchFamily="34" charset="0"/>
                <a:cs typeface="Arial" pitchFamily="34" charset="0"/>
              </a:rPr>
              <a:t>: vanno pertanto evitate eventuali clausole di esclusiva </a:t>
            </a:r>
          </a:p>
        </p:txBody>
      </p:sp>
      <p:sp>
        <p:nvSpPr>
          <p:cNvPr id="7" name="Rectangle 2"/>
          <p:cNvSpPr txBox="1">
            <a:spLocks noChangeArrowheads="1"/>
          </p:cNvSpPr>
          <p:nvPr/>
        </p:nvSpPr>
        <p:spPr bwMode="auto">
          <a:xfrm>
            <a:off x="457200" y="549275"/>
            <a:ext cx="8229600" cy="1143000"/>
          </a:xfrm>
          <a:prstGeom prst="rect">
            <a:avLst/>
          </a:prstGeom>
          <a:noFill/>
          <a:ln w="9525">
            <a:noFill/>
            <a:miter lim="800000"/>
            <a:headEnd/>
            <a:tailEnd/>
          </a:ln>
        </p:spPr>
        <p:txBody>
          <a:bodyPr anchor="ctr"/>
          <a:lstStyle/>
          <a:p>
            <a:pPr algn="ctr">
              <a:defRPr/>
            </a:pPr>
            <a:r>
              <a:rPr lang="it-IT" sz="2000" b="1" kern="0" dirty="0">
                <a:solidFill>
                  <a:srgbClr val="002060"/>
                </a:solidFill>
                <a:latin typeface="Arial" pitchFamily="34" charset="0"/>
                <a:ea typeface="+mj-ea"/>
                <a:cs typeface="Arial" pitchFamily="34" charset="0"/>
              </a:rPr>
              <a:t>APPALTO GENUINO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11560" y="1124744"/>
            <a:ext cx="8136904" cy="648072"/>
          </a:xfrm>
        </p:spPr>
        <p:txBody>
          <a:bodyPr>
            <a:normAutofit/>
          </a:bodyPr>
          <a:lstStyle/>
          <a:p>
            <a:pPr marL="0" algn="just">
              <a:buNone/>
            </a:pPr>
            <a:r>
              <a:rPr lang="it-IT" sz="1800" b="1" dirty="0" smtClean="0">
                <a:solidFill>
                  <a:srgbClr val="002060"/>
                </a:solidFill>
                <a:latin typeface="Arial" pitchFamily="34" charset="0"/>
                <a:cs typeface="Arial" pitchFamily="34" charset="0"/>
              </a:rPr>
              <a:t>RATIO: </a:t>
            </a:r>
            <a:r>
              <a:rPr lang="it-IT" sz="1800" dirty="0" smtClean="0">
                <a:solidFill>
                  <a:srgbClr val="002060"/>
                </a:solidFill>
                <a:latin typeface="Arial" pitchFamily="34" charset="0"/>
                <a:cs typeface="Arial" pitchFamily="34" charset="0"/>
              </a:rPr>
              <a:t>tutelare i lavoratori impiegati nell’appalto rispetto all’eventuale insolvenza dell’appaltatore-datore</a:t>
            </a:r>
          </a:p>
          <a:p>
            <a:pPr marL="0" algn="just">
              <a:buNone/>
            </a:pPr>
            <a:endParaRPr lang="it-IT" sz="2000" dirty="0" smtClean="0">
              <a:solidFill>
                <a:srgbClr val="002060"/>
              </a:solidFill>
              <a:latin typeface="Arial" pitchFamily="34" charset="0"/>
              <a:cs typeface="Arial" pitchFamily="34" charset="0"/>
            </a:endParaRPr>
          </a:p>
          <a:p>
            <a:pPr marL="0" algn="just">
              <a:buFontTx/>
              <a:buNone/>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1" name="Freccia in giù 10"/>
          <p:cNvSpPr/>
          <p:nvPr/>
        </p:nvSpPr>
        <p:spPr>
          <a:xfrm>
            <a:off x="4211960" y="15567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611560" y="2348880"/>
            <a:ext cx="7920880" cy="2308324"/>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In caso di appalto di opere o di servizi,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è obbligato in solido con l'appaltatore, nonché con ciascuno degli eventuali subappaltatori entro il limite di </a:t>
            </a:r>
            <a:r>
              <a:rPr lang="it-IT" b="1" u="sng" dirty="0" smtClean="0">
                <a:solidFill>
                  <a:srgbClr val="002060"/>
                </a:solidFill>
                <a:latin typeface="Arial" panose="020B0604020202020204" pitchFamily="34" charset="0"/>
                <a:cs typeface="Arial" panose="020B0604020202020204" pitchFamily="34" charset="0"/>
              </a:rPr>
              <a:t>due anni dalla cessazione dell'appalto</a:t>
            </a:r>
            <a:r>
              <a:rPr lang="it-IT" u="sng" dirty="0" smtClean="0">
                <a:solidFill>
                  <a:srgbClr val="002060"/>
                </a:solidFill>
                <a:latin typeface="Arial" panose="020B0604020202020204" pitchFamily="34" charset="0"/>
                <a:cs typeface="Arial" panose="020B0604020202020204" pitchFamily="34" charset="0"/>
              </a:rPr>
              <a:t>, a corrispondere ai lavoratori i trattamenti retributivi, comprese le quote di trattamento di fine rapporto, nonché i contributi previdenziali e i premi assicurativi dovuti in relazione al periodo di esecuzione del contratto di appalto, restando escluso qualsiasi obbligo per le sanzioni civili di cui risponde solo il responsabile dell'inadempimento.</a:t>
            </a:r>
            <a:r>
              <a:rPr lang="it-IT" dirty="0" smtClean="0">
                <a:solidFill>
                  <a:srgbClr val="002060"/>
                </a:solidFill>
                <a:latin typeface="Arial" panose="020B0604020202020204" pitchFamily="34" charset="0"/>
                <a:cs typeface="Arial" panose="020B0604020202020204" pitchFamily="34" charset="0"/>
              </a:rPr>
              <a:t> </a:t>
            </a:r>
          </a:p>
        </p:txBody>
      </p:sp>
      <p:sp>
        <p:nvSpPr>
          <p:cNvPr id="10" name="Freccia a destra 9"/>
          <p:cNvSpPr/>
          <p:nvPr/>
        </p:nvSpPr>
        <p:spPr>
          <a:xfrm>
            <a:off x="7452320"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Rettangolo 8"/>
          <p:cNvSpPr/>
          <p:nvPr/>
        </p:nvSpPr>
        <p:spPr>
          <a:xfrm>
            <a:off x="611560" y="1628800"/>
            <a:ext cx="7920880" cy="2800767"/>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Il committente imprenditore o datore di lavoro è convenuto in giudizio per il pagamento unitamente all'appaltatore e con gli eventuali ulteriori subappaltatori.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può eccepire, nella prima difesa, il beneficio della preventiva escussione del patrimonio dell'appaltatore medesimo e degli eventuali subappaltatori. </a:t>
            </a:r>
            <a:r>
              <a:rPr lang="it-IT" dirty="0" smtClean="0">
                <a:solidFill>
                  <a:srgbClr val="002060"/>
                </a:solidFill>
                <a:latin typeface="Arial" panose="020B0604020202020204" pitchFamily="34" charset="0"/>
                <a:cs typeface="Arial" panose="020B0604020202020204" pitchFamily="34" charset="0"/>
              </a:rPr>
              <a:t>In tal caso il giudice accerta la responsabilità solidale di tutti gli obbligati, ma </a:t>
            </a:r>
            <a:r>
              <a:rPr lang="it-IT" u="sng" dirty="0" smtClean="0">
                <a:solidFill>
                  <a:srgbClr val="002060"/>
                </a:solidFill>
                <a:latin typeface="Arial" panose="020B0604020202020204" pitchFamily="34" charset="0"/>
                <a:cs typeface="Arial" panose="020B0604020202020204" pitchFamily="34" charset="0"/>
              </a:rPr>
              <a:t>l'azione esecutiva può essere intentata nei confronti del committente imprenditore o datore di lavoro solo dopo l'infruttuosa escussione del patrimonio dell'appaltatore e degli eventuali subappaltatori</a:t>
            </a:r>
            <a:r>
              <a:rPr lang="it-IT" dirty="0" smtClean="0">
                <a:solidFill>
                  <a:srgbClr val="002060"/>
                </a:solidFill>
                <a:latin typeface="Arial" panose="020B0604020202020204" pitchFamily="34" charset="0"/>
                <a:cs typeface="Arial" panose="020B0604020202020204" pitchFamily="34" charset="0"/>
              </a:rPr>
              <a:t>. </a:t>
            </a:r>
            <a:endParaRPr lang="it-IT" sz="1400" dirty="0" smtClean="0">
              <a:solidFill>
                <a:srgbClr val="002060"/>
              </a:solidFill>
            </a:endParaRPr>
          </a:p>
          <a:p>
            <a:pPr algn="just"/>
            <a:endParaRPr lang="it-IT" sz="1400" dirty="0">
              <a:solidFill>
                <a:srgbClr val="002060"/>
              </a:solidFill>
            </a:endParaRPr>
          </a:p>
        </p:txBody>
      </p:sp>
      <p:cxnSp>
        <p:nvCxnSpPr>
          <p:cNvPr id="3" name="Connettore 1 2"/>
          <p:cNvCxnSpPr/>
          <p:nvPr/>
        </p:nvCxnSpPr>
        <p:spPr>
          <a:xfrm flipV="1">
            <a:off x="2051720" y="1143000"/>
            <a:ext cx="4536504" cy="358214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Connettore 1 4"/>
          <p:cNvCxnSpPr/>
          <p:nvPr/>
        </p:nvCxnSpPr>
        <p:spPr>
          <a:xfrm>
            <a:off x="2303748" y="1204460"/>
            <a:ext cx="4536504" cy="352839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Text Box 7"/>
          <p:cNvSpPr txBox="1">
            <a:spLocks noChangeArrowheads="1"/>
          </p:cNvSpPr>
          <p:nvPr/>
        </p:nvSpPr>
        <p:spPr bwMode="auto">
          <a:xfrm>
            <a:off x="683568" y="5157192"/>
            <a:ext cx="7776864" cy="1138773"/>
          </a:xfrm>
          <a:prstGeom prst="rect">
            <a:avLst/>
          </a:prstGeom>
          <a:noFill/>
          <a:ln w="9525" algn="ctr">
            <a:noFill/>
            <a:miter lim="800000"/>
            <a:headEnd/>
            <a:tailEnd/>
          </a:ln>
          <a:effectLst/>
        </p:spPr>
        <p:txBody>
          <a:bodyPr wrap="square">
            <a:spAutoFit/>
          </a:bodyPr>
          <a:lstStyle/>
          <a:p>
            <a:pPr>
              <a:spcBef>
                <a:spcPct val="50000"/>
              </a:spcBef>
            </a:pPr>
            <a:r>
              <a:rPr lang="it-IT" altLang="it-IT" sz="1700" b="1" u="sng" kern="0" dirty="0" smtClean="0">
                <a:solidFill>
                  <a:srgbClr val="001978"/>
                </a:solidFill>
                <a:latin typeface="Arial" charset="0"/>
                <a:ea typeface="+mj-ea"/>
                <a:cs typeface="Arial" charset="0"/>
              </a:rPr>
              <a:t>ABROGATO CON D.L. 25/2017 </a:t>
            </a:r>
            <a:r>
              <a:rPr lang="it-IT" altLang="it-IT" sz="1700" kern="0" dirty="0" smtClean="0">
                <a:solidFill>
                  <a:srgbClr val="001978"/>
                </a:solidFill>
                <a:latin typeface="Arial" charset="0"/>
                <a:ea typeface="+mj-ea"/>
                <a:cs typeface="Arial" charset="0"/>
              </a:rPr>
              <a:t>(non ancora convertito in legge)</a:t>
            </a:r>
          </a:p>
          <a:p>
            <a:pPr marL="285750" indent="-285750">
              <a:spcBef>
                <a:spcPct val="50000"/>
              </a:spcBef>
              <a:buFont typeface="Wingdings" panose="05000000000000000000" pitchFamily="2" charset="2"/>
              <a:buChar char="ü"/>
            </a:pPr>
            <a:r>
              <a:rPr lang="it-IT" altLang="it-IT" sz="1700" kern="0" dirty="0">
                <a:solidFill>
                  <a:srgbClr val="001978"/>
                </a:solidFill>
                <a:latin typeface="Arial" charset="0"/>
                <a:ea typeface="+mj-ea"/>
                <a:cs typeface="Arial" charset="0"/>
              </a:rPr>
              <a:t> </a:t>
            </a:r>
            <a:r>
              <a:rPr lang="it-IT" altLang="it-IT" sz="1700" kern="0" dirty="0" smtClean="0">
                <a:solidFill>
                  <a:srgbClr val="001978"/>
                </a:solidFill>
                <a:latin typeface="Arial" charset="0"/>
                <a:ea typeface="+mj-ea"/>
                <a:cs typeface="Arial" charset="0"/>
              </a:rPr>
              <a:t>dove sono i requisiti di necessità ed urgenza?</a:t>
            </a:r>
          </a:p>
          <a:p>
            <a:pPr marL="285750" indent="-285750">
              <a:spcBef>
                <a:spcPct val="50000"/>
              </a:spcBef>
              <a:buFont typeface="Wingdings" panose="05000000000000000000" pitchFamily="2" charset="2"/>
              <a:buChar char="ü"/>
            </a:pPr>
            <a:r>
              <a:rPr lang="it-IT" altLang="it-IT" sz="1700" kern="0" dirty="0" smtClean="0">
                <a:solidFill>
                  <a:srgbClr val="001978"/>
                </a:solidFill>
                <a:latin typeface="Arial" charset="0"/>
                <a:ea typeface="+mj-ea"/>
                <a:cs typeface="Arial" charset="0"/>
              </a:rPr>
              <a:t> restano le regole privatistiche sul regresso nelle obbligazioni solidali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740942"/>
            <a:ext cx="8136904" cy="4424362"/>
          </a:xfrm>
        </p:spPr>
        <p:txBody>
          <a:bodyPr>
            <a:normAutofit/>
          </a:bodyPr>
          <a:lstStyle/>
          <a:p>
            <a:pPr marL="0" algn="just">
              <a:buFont typeface="Wingdings" pitchFamily="2" charset="2"/>
              <a:buChar char="Ø"/>
            </a:pPr>
            <a:r>
              <a:rPr lang="it-IT" sz="2000" b="1" dirty="0" smtClean="0">
                <a:solidFill>
                  <a:srgbClr val="002060"/>
                </a:solidFill>
                <a:latin typeface="Arial" pitchFamily="34" charset="0"/>
                <a:cs typeface="Arial" pitchFamily="34" charset="0"/>
              </a:rPr>
              <a:t>DURATA: </a:t>
            </a:r>
            <a:r>
              <a:rPr lang="it-IT" sz="2000" dirty="0" smtClean="0">
                <a:solidFill>
                  <a:srgbClr val="002060"/>
                </a:solidFill>
                <a:latin typeface="Arial" pitchFamily="34" charset="0"/>
                <a:cs typeface="Arial" pitchFamily="34" charset="0"/>
              </a:rPr>
              <a:t>entro il limite di 2 anni dalla cessazione dell’appalto;</a:t>
            </a:r>
          </a:p>
          <a:p>
            <a:pPr marL="0" algn="just">
              <a:buFont typeface="Wingdings" pitchFamily="2" charset="2"/>
              <a:buChar char="Ø"/>
            </a:pPr>
            <a:endParaRPr lang="it-IT" sz="2000" dirty="0" smtClean="0">
              <a:solidFill>
                <a:srgbClr val="002060"/>
              </a:solidFill>
              <a:latin typeface="Arial" pitchFamily="34" charset="0"/>
              <a:cs typeface="Arial" pitchFamily="34" charset="0"/>
            </a:endParaRPr>
          </a:p>
          <a:p>
            <a:pPr marL="0" algn="just">
              <a:buFont typeface="Wingdings" pitchFamily="2" charset="2"/>
              <a:buChar char="Ø"/>
            </a:pPr>
            <a:r>
              <a:rPr lang="it-IT" sz="2000" b="1" dirty="0" smtClean="0">
                <a:solidFill>
                  <a:srgbClr val="002060"/>
                </a:solidFill>
                <a:latin typeface="Arial" pitchFamily="34" charset="0"/>
                <a:cs typeface="Arial" pitchFamily="34" charset="0"/>
              </a:rPr>
              <a:t>OGGETTO: </a:t>
            </a:r>
            <a:r>
              <a:rPr lang="it-IT" sz="2000" dirty="0" smtClean="0">
                <a:solidFill>
                  <a:srgbClr val="002060"/>
                </a:solidFill>
                <a:latin typeface="Arial" pitchFamily="34" charset="0"/>
                <a:cs typeface="Arial" pitchFamily="34" charset="0"/>
              </a:rPr>
              <a:t>trattamenti retributivi incluse quote TFR e contributi previdenziali e premi assicurativi </a:t>
            </a:r>
            <a:r>
              <a:rPr lang="it-IT" sz="2000" dirty="0" smtClean="0">
                <a:solidFill>
                  <a:srgbClr val="002060"/>
                </a:solidFill>
                <a:latin typeface="Arial" pitchFamily="34" charset="0"/>
                <a:cs typeface="Arial" pitchFamily="34" charset="0"/>
                <a:sym typeface="Wingdings" pitchFamily="2" charset="2"/>
              </a:rPr>
              <a:t> N.B. in relazione al periodo di esecuzioni del contratto d’appalto;</a:t>
            </a:r>
          </a:p>
          <a:p>
            <a:pPr marL="0" algn="just">
              <a:buFont typeface="Wingdings" pitchFamily="2" charset="2"/>
              <a:buChar char="Ø"/>
            </a:pPr>
            <a:endParaRPr lang="it-IT" sz="2000"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r>
              <a:rPr lang="it-IT" sz="2000" b="1" dirty="0" smtClean="0">
                <a:solidFill>
                  <a:srgbClr val="002060"/>
                </a:solidFill>
                <a:latin typeface="Arial" pitchFamily="34" charset="0"/>
                <a:cs typeface="Arial" pitchFamily="34" charset="0"/>
                <a:sym typeface="Wingdings" pitchFamily="2" charset="2"/>
              </a:rPr>
              <a:t>AZIONE DI REGRESSO </a:t>
            </a:r>
            <a:r>
              <a:rPr lang="it-IT" sz="2000" dirty="0" smtClean="0">
                <a:solidFill>
                  <a:srgbClr val="002060"/>
                </a:solidFill>
                <a:latin typeface="Arial" pitchFamily="34" charset="0"/>
                <a:cs typeface="Arial" pitchFamily="34" charset="0"/>
                <a:sym typeface="Wingdings" pitchFamily="2" charset="2"/>
              </a:rPr>
              <a:t>del committente nei confronti dell’appaltatore</a:t>
            </a:r>
            <a:endParaRPr lang="it-IT" sz="2000" b="1"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395288" y="549275"/>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a:t>
            </a:r>
            <a:r>
              <a:rPr lang="it-IT" sz="2000" b="1" kern="0" dirty="0" smtClean="0">
                <a:solidFill>
                  <a:srgbClr val="002060"/>
                </a:solidFill>
                <a:latin typeface="Arial" pitchFamily="34" charset="0"/>
                <a:cs typeface="Arial" pitchFamily="34" charset="0"/>
              </a:rPr>
              <a:t>À</a:t>
            </a:r>
            <a:r>
              <a:rPr lang="it-IT" sz="2000" b="1" kern="0" dirty="0" smtClean="0">
                <a:solidFill>
                  <a:srgbClr val="002060"/>
                </a:solidFill>
                <a:latin typeface="Arial" pitchFamily="34" charset="0"/>
                <a:ea typeface="+mj-ea"/>
                <a:cs typeface="Arial" pitchFamily="34" charset="0"/>
              </a:rPr>
              <a:t>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r>
              <a:rPr lang="it-IT" sz="1600" i="1" dirty="0" smtClean="0">
                <a:solidFill>
                  <a:schemeClr val="tx2"/>
                </a:solidFill>
                <a:latin typeface="Arial" pitchFamily="34" charset="0"/>
                <a:cs typeface="Arial" pitchFamily="34" charset="0"/>
              </a:rPr>
              <a:t>.</a:t>
            </a: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3140968"/>
            <a:ext cx="8136904" cy="2768178"/>
          </a:xfrm>
        </p:spPr>
        <p:txBody>
          <a:bodyPr>
            <a:normAutofit/>
          </a:bodyPr>
          <a:lstStyle/>
          <a:p>
            <a:pPr marL="0" algn="just">
              <a:buFont typeface="Wingdings" pitchFamily="2" charset="2"/>
              <a:buChar char="Ø"/>
            </a:pPr>
            <a:r>
              <a:rPr lang="it-IT" sz="2000" dirty="0">
                <a:solidFill>
                  <a:srgbClr val="002060"/>
                </a:solidFill>
                <a:latin typeface="Arial" pitchFamily="34" charset="0"/>
                <a:cs typeface="Arial" pitchFamily="34" charset="0"/>
              </a:rPr>
              <a:t>Possibilità per il lavoratore interessato di </a:t>
            </a:r>
            <a:r>
              <a:rPr lang="it-IT" sz="2000" dirty="0" smtClean="0">
                <a:solidFill>
                  <a:srgbClr val="002060"/>
                </a:solidFill>
                <a:latin typeface="Arial" pitchFamily="34" charset="0"/>
                <a:cs typeface="Arial" pitchFamily="34" charset="0"/>
              </a:rPr>
              <a:t>chiedere la</a:t>
            </a:r>
            <a:r>
              <a:rPr lang="it-IT" sz="2000" dirty="0">
                <a:solidFill>
                  <a:srgbClr val="002060"/>
                </a:solidFill>
                <a:latin typeface="Arial" pitchFamily="34" charset="0"/>
                <a:cs typeface="Arial" pitchFamily="34" charset="0"/>
              </a:rPr>
              <a:t> costituzione di un rapporto di lavoro alle dipendenze </a:t>
            </a:r>
            <a:r>
              <a:rPr lang="it-IT" sz="2000" dirty="0" smtClean="0">
                <a:solidFill>
                  <a:srgbClr val="002060"/>
                </a:solidFill>
                <a:latin typeface="Arial" pitchFamily="34" charset="0"/>
                <a:cs typeface="Arial" pitchFamily="34" charset="0"/>
              </a:rPr>
              <a:t>del committente;</a:t>
            </a:r>
          </a:p>
          <a:p>
            <a:pPr marL="0" algn="just">
              <a:buFont typeface="Wingdings" pitchFamily="2" charset="2"/>
              <a:buChar char="Ø"/>
            </a:pPr>
            <a:r>
              <a:rPr lang="it-IT" sz="2000" dirty="0" smtClean="0">
                <a:solidFill>
                  <a:srgbClr val="002060"/>
                </a:solidFill>
                <a:latin typeface="Arial" pitchFamily="34" charset="0"/>
                <a:cs typeface="Arial" pitchFamily="34" charset="0"/>
              </a:rPr>
              <a:t>Sanzione amministrativa di</a:t>
            </a:r>
            <a:r>
              <a:rPr lang="it-IT" sz="2000" dirty="0">
                <a:solidFill>
                  <a:srgbClr val="002060"/>
                </a:solidFill>
                <a:latin typeface="Arial" pitchFamily="34" charset="0"/>
                <a:cs typeface="Arial" pitchFamily="34" charset="0"/>
              </a:rPr>
              <a:t> 50 euro per ogni lavoratore occupato e per ogni giornata di occupazione</a:t>
            </a:r>
          </a:p>
          <a:p>
            <a:pPr marL="0" algn="just">
              <a:buFont typeface="Wingdings" pitchFamily="2" charset="2"/>
              <a:buChar char="Ø"/>
            </a:pPr>
            <a:endParaRPr lang="it-IT" sz="20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395288" y="332656"/>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APPALTO NON GENUINO</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r>
              <a:rPr lang="it-IT" sz="1600" i="1" dirty="0" smtClean="0">
                <a:solidFill>
                  <a:schemeClr val="tx2"/>
                </a:solidFill>
                <a:latin typeface="Arial" pitchFamily="34" charset="0"/>
                <a:cs typeface="Arial" pitchFamily="34" charset="0"/>
              </a:rPr>
              <a:t>.</a:t>
            </a: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2" name="Freccia in giù 1"/>
          <p:cNvSpPr/>
          <p:nvPr/>
        </p:nvSpPr>
        <p:spPr>
          <a:xfrm>
            <a:off x="4211960" y="1340173"/>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ctangle 2"/>
          <p:cNvSpPr txBox="1">
            <a:spLocks noChangeArrowheads="1"/>
          </p:cNvSpPr>
          <p:nvPr/>
        </p:nvSpPr>
        <p:spPr bwMode="auto">
          <a:xfrm>
            <a:off x="395536" y="1916832"/>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INTERPOSIZIONE ILLECITA DI MANODOPERA</a:t>
            </a:r>
            <a:endParaRPr lang="it-IT" sz="2000" b="1" kern="0" dirty="0">
              <a:solidFill>
                <a:srgbClr val="002060"/>
              </a:solidFill>
              <a:latin typeface="Arial" pitchFamily="34" charset="0"/>
              <a:ea typeface="+mj-ea"/>
              <a:cs typeface="Arial" pitchFamily="34" charset="0"/>
            </a:endParaRPr>
          </a:p>
        </p:txBody>
      </p:sp>
    </p:spTree>
    <p:extLst>
      <p:ext uri="{BB962C8B-B14F-4D97-AF65-F5344CB8AC3E}">
        <p14:creationId xmlns:p14="http://schemas.microsoft.com/office/powerpoint/2010/main" val="103010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2564904"/>
            <a:ext cx="7632848" cy="584776"/>
          </a:xfrm>
          <a:prstGeom prst="rect">
            <a:avLst/>
          </a:prstGeom>
          <a:noFill/>
        </p:spPr>
        <p:txBody>
          <a:bodyPr wrap="square" rtlCol="0">
            <a:spAutoFit/>
          </a:bodyPr>
          <a:lstStyle/>
          <a:p>
            <a:pPr algn="ctr"/>
            <a:r>
              <a:rPr lang="it-IT" sz="3200" b="1" dirty="0" smtClean="0">
                <a:solidFill>
                  <a:srgbClr val="002060"/>
                </a:solidFill>
                <a:latin typeface="Arial" pitchFamily="34" charset="0"/>
                <a:cs typeface="Arial" pitchFamily="34" charset="0"/>
              </a:rPr>
              <a:t>IL DISTACCO</a:t>
            </a:r>
            <a:endParaRPr lang="it-IT" sz="3200" b="1" dirty="0">
              <a:solidFill>
                <a:srgbClr val="002060"/>
              </a:solidFill>
              <a:latin typeface="Arial" pitchFamily="34" charset="0"/>
              <a:cs typeface="Arial" pitchFamily="34" charset="0"/>
            </a:endParaRPr>
          </a:p>
        </p:txBody>
      </p:sp>
      <p:sp>
        <p:nvSpPr>
          <p:cNvPr id="5"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1484784"/>
            <a:ext cx="8496943" cy="4680520"/>
          </a:xfrm>
        </p:spPr>
        <p:txBody>
          <a:bodyPr>
            <a:normAutofit fontScale="25000" lnSpcReduction="20000"/>
          </a:bodyPr>
          <a:lstStyle/>
          <a:p>
            <a:pPr algn="just">
              <a:buNone/>
            </a:pPr>
            <a:r>
              <a:rPr kumimoji="1" lang="it-IT" sz="7200" b="1" dirty="0" smtClean="0">
                <a:solidFill>
                  <a:srgbClr val="002060"/>
                </a:solidFill>
                <a:latin typeface="Arial" pitchFamily="34" charset="0"/>
                <a:cs typeface="Arial" pitchFamily="34" charset="0"/>
              </a:rPr>
              <a:t>PUNTI PRINCIPALI:</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attività appaltata, durata presumibile del contratto, dettagli in ordine all’apporto dell’appaltatore  e precisazioni circa l’organizzazione dei mezzi necessari per la realizzazione dell’opera o del servizio dedotto in contratto;</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nel caso di contratti d’appalto concernenti lavori per i quali non risulta rilevante l’utilizzo di attrezzatura o di beni strumentali, devono essere acquisite notizie in ordine al </a:t>
            </a:r>
            <a:r>
              <a:rPr kumimoji="1" lang="it-IT" sz="7200" i="1" dirty="0" err="1" smtClean="0">
                <a:solidFill>
                  <a:srgbClr val="002060"/>
                </a:solidFill>
                <a:latin typeface="Arial" pitchFamily="34" charset="0"/>
                <a:cs typeface="Arial" pitchFamily="34" charset="0"/>
              </a:rPr>
              <a:t>know</a:t>
            </a:r>
            <a:r>
              <a:rPr kumimoji="1" lang="it-IT" sz="7200" i="1" dirty="0" smtClean="0">
                <a:solidFill>
                  <a:srgbClr val="002060"/>
                </a:solidFill>
                <a:latin typeface="Arial" pitchFamily="34" charset="0"/>
                <a:cs typeface="Arial" pitchFamily="34" charset="0"/>
              </a:rPr>
              <a:t> </a:t>
            </a:r>
            <a:r>
              <a:rPr kumimoji="1" lang="it-IT" sz="7200" i="1" dirty="0" err="1" smtClean="0">
                <a:solidFill>
                  <a:srgbClr val="002060"/>
                </a:solidFill>
                <a:latin typeface="Arial" pitchFamily="34" charset="0"/>
                <a:cs typeface="Arial" pitchFamily="34" charset="0"/>
              </a:rPr>
              <a:t>how</a:t>
            </a:r>
            <a:r>
              <a:rPr kumimoji="1" lang="it-IT" sz="7200" i="1" dirty="0" smtClean="0">
                <a:solidFill>
                  <a:srgbClr val="002060"/>
                </a:solidFill>
                <a:latin typeface="Arial" pitchFamily="34" charset="0"/>
                <a:cs typeface="Arial" pitchFamily="34" charset="0"/>
              </a:rPr>
              <a:t> </a:t>
            </a:r>
            <a:r>
              <a:rPr kumimoji="1" lang="it-IT" sz="7200" dirty="0" smtClean="0">
                <a:solidFill>
                  <a:srgbClr val="002060"/>
                </a:solidFill>
                <a:latin typeface="Arial" pitchFamily="34" charset="0"/>
                <a:cs typeface="Arial" pitchFamily="34" charset="0"/>
              </a:rPr>
              <a:t>aziendale o alle elevate professionalità possedute dal personale impiegato nell’ambito dell’appalto, nonché indicazioni sulle modalità di esercizio del potere organizzativo e direttivo dei lavoratori;</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l’appalto riferito ai rapporti di mono committenza deve essere attentamente valutato, al fine di verificare se in capo all’appaltatore incomba l’organizzazione dei mezzi necessari e se è rintracciabile il rischio d’impresa;</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rischio d’impresa indici: l’appaltatore ha già in essere un’attività imprenditoriale; l’appaltatore svolge propria attività produttiva o opera per conto di diverse imprese.</a:t>
            </a:r>
          </a:p>
          <a:p>
            <a:pPr algn="just" eaLnBrk="0" hangingPunct="0">
              <a:lnSpc>
                <a:spcPct val="120000"/>
              </a:lnSpc>
              <a:buNone/>
            </a:pPr>
            <a:endParaRPr lang="it-IT" sz="7200" dirty="0" smtClean="0">
              <a:solidFill>
                <a:srgbClr val="002060"/>
              </a:solidFill>
              <a:latin typeface="Arial" pitchFamily="34" charset="0"/>
              <a:cs typeface="Arial" pitchFamily="34" charset="0"/>
            </a:endParaRP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a:p>
            <a:pPr algn="ctr">
              <a:defRPr/>
            </a:pPr>
            <a:r>
              <a:rPr lang="it-IT" sz="2000" b="1" kern="0" dirty="0" smtClean="0">
                <a:solidFill>
                  <a:srgbClr val="002060"/>
                </a:solidFill>
                <a:latin typeface="Arial" pitchFamily="34" charset="0"/>
                <a:ea typeface="+mj-ea"/>
                <a:cs typeface="Arial" pitchFamily="34" charset="0"/>
              </a:rPr>
              <a:t>ART. 29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 E</a:t>
            </a:r>
            <a:r>
              <a:rPr lang="it-IT" sz="2000" b="1" dirty="0" smtClean="0">
                <a:solidFill>
                  <a:srgbClr val="002060"/>
                </a:solidFill>
                <a:latin typeface="Arial" pitchFamily="34" charset="0"/>
                <a:cs typeface="Arial" pitchFamily="34" charset="0"/>
              </a:rPr>
              <a:t> Circ. Min.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 48/2004</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529" y="1484784"/>
            <a:ext cx="8496943" cy="4680520"/>
          </a:xfrm>
        </p:spPr>
        <p:txBody>
          <a:bodyPr>
            <a:normAutofit fontScale="32500" lnSpcReduction="20000"/>
          </a:bodyPr>
          <a:lstStyle/>
          <a:p>
            <a:pPr algn="just"/>
            <a:r>
              <a:rPr kumimoji="1" lang="it-IT" sz="7200" dirty="0" smtClean="0">
                <a:solidFill>
                  <a:srgbClr val="002060"/>
                </a:solidFill>
                <a:latin typeface="Arial" pitchFamily="34" charset="0"/>
                <a:cs typeface="Arial" pitchFamily="34" charset="0"/>
              </a:rPr>
              <a:t>Negli appalti in cui l’impiego di mezzi e di strumenti risulta esiguo rispetto all’impiego di personale dipendente, la distinzione tra appalto e somministrazione deve potere essere ricondotta a queste due diversità riscontrabili nell’oggetto del contratto tra le due entità  (Circ. Min. </a:t>
            </a:r>
            <a:r>
              <a:rPr kumimoji="1" lang="it-IT" sz="7200" dirty="0" err="1" smtClean="0">
                <a:solidFill>
                  <a:srgbClr val="002060"/>
                </a:solidFill>
                <a:latin typeface="Arial" pitchFamily="34" charset="0"/>
                <a:cs typeface="Arial" pitchFamily="34" charset="0"/>
              </a:rPr>
              <a:t>Lav</a:t>
            </a:r>
            <a:r>
              <a:rPr kumimoji="1" lang="it-IT" sz="7200" dirty="0" smtClean="0">
                <a:solidFill>
                  <a:srgbClr val="002060"/>
                </a:solidFill>
                <a:latin typeface="Arial" pitchFamily="34" charset="0"/>
                <a:cs typeface="Arial" pitchFamily="34" charset="0"/>
              </a:rPr>
              <a:t>. 5/2011):</a:t>
            </a:r>
          </a:p>
          <a:p>
            <a:pPr algn="just">
              <a:buFontTx/>
              <a:buChar char="•"/>
            </a:pPr>
            <a:r>
              <a:rPr kumimoji="1" lang="it-IT" sz="7200" dirty="0" smtClean="0">
                <a:solidFill>
                  <a:srgbClr val="002060"/>
                </a:solidFill>
                <a:latin typeface="Arial" pitchFamily="34" charset="0"/>
                <a:cs typeface="Arial" pitchFamily="34" charset="0"/>
              </a:rPr>
              <a:t>l’</a:t>
            </a:r>
            <a:r>
              <a:rPr kumimoji="1" lang="it-IT" sz="7200" b="1" dirty="0" smtClean="0">
                <a:solidFill>
                  <a:srgbClr val="002060"/>
                </a:solidFill>
                <a:latin typeface="Arial" pitchFamily="34" charset="0"/>
                <a:cs typeface="Arial" pitchFamily="34" charset="0"/>
              </a:rPr>
              <a:t>appalto</a:t>
            </a:r>
            <a:r>
              <a:rPr kumimoji="1" lang="it-IT" sz="7200" dirty="0" smtClean="0">
                <a:solidFill>
                  <a:srgbClr val="002060"/>
                </a:solidFill>
                <a:latin typeface="Arial" pitchFamily="34" charset="0"/>
                <a:cs typeface="Arial" pitchFamily="34" charset="0"/>
              </a:rPr>
              <a:t> prevede un “</a:t>
            </a:r>
            <a:r>
              <a:rPr kumimoji="1" lang="it-IT" sz="7200" b="1" dirty="0" smtClean="0">
                <a:solidFill>
                  <a:srgbClr val="002060"/>
                </a:solidFill>
                <a:latin typeface="Arial" pitchFamily="34" charset="0"/>
                <a:cs typeface="Arial" pitchFamily="34" charset="0"/>
              </a:rPr>
              <a:t>fare</a:t>
            </a:r>
            <a:r>
              <a:rPr kumimoji="1" lang="it-IT" sz="7200" dirty="0" smtClean="0">
                <a:solidFill>
                  <a:srgbClr val="002060"/>
                </a:solidFill>
                <a:latin typeface="Arial" pitchFamily="34" charset="0"/>
                <a:cs typeface="Arial" pitchFamily="34" charset="0"/>
              </a:rPr>
              <a:t>”, poiché l’appaltatore si impegna a fornire all’appaltatore un’opera o un servizio realizzatore attraverso la sua organizzazione di uomini e di mezzi;</a:t>
            </a:r>
          </a:p>
          <a:p>
            <a:pPr algn="just">
              <a:buFontTx/>
              <a:buChar char="•"/>
            </a:pPr>
            <a:r>
              <a:rPr kumimoji="1" lang="it-IT" sz="7200" dirty="0" smtClean="0">
                <a:solidFill>
                  <a:srgbClr val="002060"/>
                </a:solidFill>
                <a:latin typeface="Arial" pitchFamily="34" charset="0"/>
                <a:cs typeface="Arial" pitchFamily="34" charset="0"/>
              </a:rPr>
              <a:t>la </a:t>
            </a:r>
            <a:r>
              <a:rPr kumimoji="1" lang="it-IT" sz="7200" b="1" dirty="0" smtClean="0">
                <a:solidFill>
                  <a:srgbClr val="002060"/>
                </a:solidFill>
                <a:latin typeface="Arial" pitchFamily="34" charset="0"/>
                <a:cs typeface="Arial" pitchFamily="34" charset="0"/>
              </a:rPr>
              <a:t>somministrazione</a:t>
            </a:r>
            <a:r>
              <a:rPr kumimoji="1" lang="it-IT" sz="7200" dirty="0" smtClean="0">
                <a:solidFill>
                  <a:srgbClr val="002060"/>
                </a:solidFill>
                <a:latin typeface="Arial" pitchFamily="34" charset="0"/>
                <a:cs typeface="Arial" pitchFamily="34" charset="0"/>
              </a:rPr>
              <a:t> prevede invece un “</a:t>
            </a:r>
            <a:r>
              <a:rPr kumimoji="1" lang="it-IT" sz="7200" b="1" dirty="0" smtClean="0">
                <a:solidFill>
                  <a:srgbClr val="002060"/>
                </a:solidFill>
                <a:latin typeface="Arial" pitchFamily="34" charset="0"/>
                <a:cs typeface="Arial" pitchFamily="34" charset="0"/>
              </a:rPr>
              <a:t>dare”</a:t>
            </a:r>
            <a:r>
              <a:rPr kumimoji="1" lang="it-IT" sz="7200" dirty="0" smtClean="0">
                <a:solidFill>
                  <a:srgbClr val="002060"/>
                </a:solidFill>
                <a:latin typeface="Arial" pitchFamily="34" charset="0"/>
                <a:cs typeface="Arial" pitchFamily="34" charset="0"/>
              </a:rPr>
              <a:t>, poiché l’Agenzia di somministrazione fornisce la sua forza lavoro ad un soggetto terzo, affinché questa sia adottata al proprio sistema organizzativo ed utilizzata secondo le proprie necessità.</a:t>
            </a: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21</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512" y="2132856"/>
            <a:ext cx="8784976" cy="4032448"/>
          </a:xfrm>
        </p:spPr>
        <p:txBody>
          <a:bodyPr>
            <a:normAutofit/>
          </a:bodyPr>
          <a:lstStyle/>
          <a:p>
            <a:pPr algn="ctr">
              <a:buNone/>
            </a:pPr>
            <a:r>
              <a:rPr lang="it-IT" sz="4400" b="1"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GRAZIE PER L’ATTENZIONE!</a:t>
            </a:r>
          </a:p>
          <a:p>
            <a:pPr algn="ctr">
              <a:buNone/>
            </a:pPr>
            <a:r>
              <a:rPr lang="it-IT" sz="2800" b="1" smtClean="0">
                <a:solidFill>
                  <a:srgbClr val="002060"/>
                </a:solidFill>
                <a:latin typeface="Arial" pitchFamily="34" charset="0"/>
                <a:cs typeface="Arial" pitchFamily="34" charset="0"/>
              </a:rPr>
              <a:t>s.carra@lablaw.com</a:t>
            </a:r>
            <a:endParaRPr lang="it-IT" sz="28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331640" y="980728"/>
            <a:ext cx="6480720" cy="864096"/>
          </a:xfrm>
        </p:spPr>
        <p:txBody>
          <a:bodyPr>
            <a:normAutofit fontScale="90000"/>
          </a:bodyPr>
          <a:lstStyle/>
          <a:p>
            <a:pPr algn="ctr"/>
            <a:r>
              <a:rPr lang="it-IT" sz="2400" b="1" dirty="0" smtClean="0">
                <a:solidFill>
                  <a:srgbClr val="002060"/>
                </a:solidFill>
                <a:latin typeface="Arial" pitchFamily="34" charset="0"/>
                <a:cs typeface="Arial" pitchFamily="34" charset="0"/>
              </a:rPr>
              <a:t>IL DISTACCO:</a:t>
            </a:r>
            <a:r>
              <a:rPr lang="it-IT" sz="2000" b="1" dirty="0" smtClean="0">
                <a:solidFill>
                  <a:srgbClr val="002060"/>
                </a:solidFill>
                <a:latin typeface="Arial" pitchFamily="34" charset="0"/>
                <a:cs typeface="Arial" pitchFamily="34" charset="0"/>
              </a:rPr>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30 c. 1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276/2003</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72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72/200 in attuazione della direttiva 96/71/CE</a:t>
            </a:r>
            <a:br>
              <a:rPr lang="it-IT" sz="2000" b="1" dirty="0" smtClean="0">
                <a:solidFill>
                  <a:srgbClr val="002060"/>
                </a:solidFill>
                <a:latin typeface="Arial" pitchFamily="34" charset="0"/>
                <a:cs typeface="Arial" pitchFamily="34" charset="0"/>
              </a:rPr>
            </a:br>
            <a:endParaRPr lang="it-IT" sz="20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622391"/>
            <a:ext cx="8496944" cy="2246769"/>
          </a:xfrm>
          <a:prstGeom prst="rect">
            <a:avLst/>
          </a:prstGeom>
          <a:noFill/>
        </p:spPr>
        <p:txBody>
          <a:bodyPr wrap="square" rtlCol="0">
            <a:spAutoFit/>
          </a:bodyPr>
          <a:lstStyle/>
          <a:p>
            <a:pPr algn="just"/>
            <a:r>
              <a:rPr lang="it-IT" sz="2000" dirty="0" smtClean="0">
                <a:solidFill>
                  <a:srgbClr val="002060"/>
                </a:solidFill>
                <a:latin typeface="Arial"/>
                <a:cs typeface="Arial"/>
              </a:rPr>
              <a:t>Il distacco determina un mutamento temporaneo del luogo di esecuzione della prestazione lavorativa e una “delega” ad un altro datore di lavoro dell’esercizio del potere direttivo nei confronti del lavoratore.</a:t>
            </a:r>
          </a:p>
          <a:p>
            <a:pPr algn="just"/>
            <a:endParaRPr lang="it-IT" sz="2000" dirty="0">
              <a:solidFill>
                <a:srgbClr val="002060"/>
              </a:solidFill>
              <a:latin typeface="Arial"/>
              <a:cs typeface="Arial"/>
            </a:endParaRPr>
          </a:p>
          <a:p>
            <a:pPr algn="just"/>
            <a:r>
              <a:rPr lang="it-IT" sz="2000" dirty="0" smtClean="0">
                <a:solidFill>
                  <a:srgbClr val="002060"/>
                </a:solidFill>
                <a:latin typeface="Arial"/>
                <a:cs typeface="Arial"/>
              </a:rPr>
              <a:t>Il datore di lavoro per soddisfare un proprio </a:t>
            </a:r>
            <a:r>
              <a:rPr lang="it-IT" sz="2000" u="sng" dirty="0" smtClean="0">
                <a:solidFill>
                  <a:srgbClr val="002060"/>
                </a:solidFill>
                <a:latin typeface="Arial"/>
                <a:cs typeface="Arial"/>
              </a:rPr>
              <a:t>interesse</a:t>
            </a:r>
            <a:r>
              <a:rPr lang="it-IT" sz="2000" dirty="0" smtClean="0">
                <a:solidFill>
                  <a:srgbClr val="002060"/>
                </a:solidFill>
                <a:latin typeface="Arial"/>
                <a:cs typeface="Arial"/>
              </a:rPr>
              <a:t> pone </a:t>
            </a:r>
            <a:r>
              <a:rPr lang="it-IT" sz="2000" u="sng" dirty="0" smtClean="0">
                <a:solidFill>
                  <a:srgbClr val="002060"/>
                </a:solidFill>
                <a:latin typeface="Arial"/>
                <a:cs typeface="Arial"/>
              </a:rPr>
              <a:t>temporaneamente</a:t>
            </a:r>
            <a:r>
              <a:rPr lang="it-IT" sz="2000" dirty="0" smtClean="0">
                <a:solidFill>
                  <a:srgbClr val="002060"/>
                </a:solidFill>
                <a:latin typeface="Arial"/>
                <a:cs typeface="Arial"/>
              </a:rPr>
              <a:t>  il lavoratore a disposizione di un altro soggetto per l’esecuzione di una determinata attività lavorativa</a:t>
            </a:r>
            <a:endParaRPr lang="it-IT" sz="2000" dirty="0">
              <a:solidFill>
                <a:srgbClr val="002060"/>
              </a:solidFill>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475656" y="908720"/>
            <a:ext cx="6480720" cy="792088"/>
          </a:xfrm>
        </p:spPr>
        <p:txBody>
          <a:bodyPr>
            <a:normAutofit fontScale="90000"/>
          </a:bodyPr>
          <a:lstStyle/>
          <a:p>
            <a:pPr algn="ctr"/>
            <a:r>
              <a:rPr lang="it-IT" sz="2400" b="1" dirty="0" smtClean="0">
                <a:solidFill>
                  <a:srgbClr val="002060"/>
                </a:solidFill>
                <a:latin typeface="Arial" pitchFamily="34" charset="0"/>
                <a:cs typeface="Arial" pitchFamily="34" charset="0"/>
              </a:rPr>
              <a:t>GLI ELEMENTI CHE CARATTERIZZANO IL DISTACCO:</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 </a:t>
            </a:r>
            <a:br>
              <a:rPr lang="it-IT" sz="2400" b="1" dirty="0" smtClean="0">
                <a:solidFill>
                  <a:srgbClr val="002060"/>
                </a:solidFill>
                <a:latin typeface="Arial" pitchFamily="34" charset="0"/>
                <a:cs typeface="Arial" pitchFamily="34" charset="0"/>
              </a:rPr>
            </a:br>
            <a:endParaRPr lang="it-IT" sz="24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023680"/>
            <a:ext cx="8496944" cy="1477328"/>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LA </a:t>
            </a:r>
            <a:r>
              <a:rPr lang="it-IT" sz="1800" b="1" dirty="0">
                <a:solidFill>
                  <a:srgbClr val="002060"/>
                </a:solidFill>
                <a:latin typeface="Arial" pitchFamily="34" charset="0"/>
                <a:cs typeface="Arial" pitchFamily="34" charset="0"/>
              </a:rPr>
              <a:t>TEMPORANEITÀ </a:t>
            </a:r>
            <a:r>
              <a:rPr lang="it-IT" sz="1800" dirty="0">
                <a:solidFill>
                  <a:srgbClr val="002060"/>
                </a:solidFill>
                <a:latin typeface="Arial" pitchFamily="34" charset="0"/>
                <a:cs typeface="Arial" pitchFamily="34" charset="0"/>
              </a:rPr>
              <a:t>DEL DISTACCO</a:t>
            </a:r>
          </a:p>
          <a:p>
            <a:pPr marL="431800" lvl="1" indent="-215900" algn="just">
              <a:lnSpc>
                <a:spcPct val="100000"/>
              </a:lnSpc>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a:t>
            </a: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L’</a:t>
            </a:r>
            <a:r>
              <a:rPr lang="it-IT" sz="1800" b="1" dirty="0">
                <a:solidFill>
                  <a:srgbClr val="002060"/>
                </a:solidFill>
                <a:latin typeface="Arial" pitchFamily="34" charset="0"/>
                <a:cs typeface="Arial" pitchFamily="34" charset="0"/>
              </a:rPr>
              <a:t>INTERESSE</a:t>
            </a:r>
            <a:r>
              <a:rPr lang="it-IT" sz="1800" dirty="0">
                <a:solidFill>
                  <a:srgbClr val="002060"/>
                </a:solidFill>
                <a:latin typeface="Arial" pitchFamily="34" charset="0"/>
                <a:cs typeface="Arial" pitchFamily="34" charset="0"/>
              </a:rPr>
              <a:t> DEL </a:t>
            </a:r>
            <a:r>
              <a:rPr lang="it-IT" sz="1800" dirty="0" smtClean="0">
                <a:solidFill>
                  <a:srgbClr val="002060"/>
                </a:solidFill>
                <a:latin typeface="Arial" pitchFamily="34" charset="0"/>
                <a:cs typeface="Arial" pitchFamily="34" charset="0"/>
              </a:rPr>
              <a:t>DISTACCANTE</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18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smtClean="0">
                <a:solidFill>
                  <a:srgbClr val="002060"/>
                </a:solidFill>
                <a:latin typeface="Arial" pitchFamily="34" charset="0"/>
                <a:cs typeface="Arial" pitchFamily="34" charset="0"/>
              </a:rPr>
              <a:t>IL LEGAME ORGANICO TRA DATORE DI LAVORO E LAVORATORE</a:t>
            </a:r>
            <a:endParaRPr lang="it-IT" sz="1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92401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6327775" y="836613"/>
            <a:ext cx="184150" cy="366712"/>
          </a:xfrm>
          <a:prstGeom prst="rect">
            <a:avLst/>
          </a:prstGeom>
          <a:noFill/>
          <a:ln w="9525">
            <a:noFill/>
            <a:round/>
            <a:headEnd/>
            <a:tailEnd/>
          </a:ln>
        </p:spPr>
        <p:txBody>
          <a:bodyPr wrap="none" anchor="ctr"/>
          <a:lstStyle/>
          <a:p>
            <a:endParaRPr lang="it-IT"/>
          </a:p>
        </p:txBody>
      </p:sp>
      <p:sp>
        <p:nvSpPr>
          <p:cNvPr id="50178" name="Rectangle 2"/>
          <p:cNvSpPr>
            <a:spLocks noChangeArrowheads="1"/>
          </p:cNvSpPr>
          <p:nvPr/>
        </p:nvSpPr>
        <p:spPr bwMode="auto">
          <a:xfrm>
            <a:off x="250825" y="3435350"/>
            <a:ext cx="2951163"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DISTACCANTE</a:t>
            </a:r>
          </a:p>
        </p:txBody>
      </p:sp>
      <p:sp>
        <p:nvSpPr>
          <p:cNvPr id="50179" name="Rectangle 3"/>
          <p:cNvSpPr>
            <a:spLocks noChangeArrowheads="1"/>
          </p:cNvSpPr>
          <p:nvPr/>
        </p:nvSpPr>
        <p:spPr bwMode="auto">
          <a:xfrm>
            <a:off x="6011863" y="3435350"/>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endParaRPr lang="it-IT">
              <a:solidFill>
                <a:srgbClr val="000000"/>
              </a:solidFill>
              <a:latin typeface="Arial" pitchFamily="34" charset="0"/>
              <a:cs typeface="Arial" pitchFamily="34" charset="0"/>
            </a:endParaRPr>
          </a:p>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DISTACCATARIA</a:t>
            </a:r>
          </a:p>
          <a:p>
            <a:pPr algn="ctr">
              <a:lnSpc>
                <a:spcPct val="100000"/>
              </a:lnSpc>
              <a:tabLst>
                <a:tab pos="723900" algn="l"/>
                <a:tab pos="1447800" algn="l"/>
                <a:tab pos="2171700" algn="l"/>
                <a:tab pos="2895600" algn="l"/>
              </a:tabLst>
            </a:pPr>
            <a:endParaRPr lang="it-IT">
              <a:solidFill>
                <a:srgbClr val="FFFFFF"/>
              </a:solidFill>
              <a:latin typeface="Arial" pitchFamily="34" charset="0"/>
              <a:cs typeface="Arial" pitchFamily="34" charset="0"/>
            </a:endParaRPr>
          </a:p>
        </p:txBody>
      </p:sp>
      <p:sp>
        <p:nvSpPr>
          <p:cNvPr id="50180" name="Rectangle 4"/>
          <p:cNvSpPr>
            <a:spLocks noChangeArrowheads="1"/>
          </p:cNvSpPr>
          <p:nvPr/>
        </p:nvSpPr>
        <p:spPr bwMode="auto">
          <a:xfrm>
            <a:off x="3059113" y="842963"/>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sz="2000">
                <a:solidFill>
                  <a:srgbClr val="FFFFFF"/>
                </a:solidFill>
                <a:latin typeface="Arial" pitchFamily="34" charset="0"/>
                <a:cs typeface="Arial" pitchFamily="34" charset="0"/>
              </a:rPr>
              <a:t>LAVORATORE</a:t>
            </a:r>
          </a:p>
        </p:txBody>
      </p:sp>
      <p:sp>
        <p:nvSpPr>
          <p:cNvPr id="50181" name="Rectangle 5"/>
          <p:cNvSpPr>
            <a:spLocks noChangeArrowheads="1"/>
          </p:cNvSpPr>
          <p:nvPr/>
        </p:nvSpPr>
        <p:spPr bwMode="auto">
          <a:xfrm>
            <a:off x="1042988" y="4946650"/>
            <a:ext cx="6842125" cy="395288"/>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Deve essere </a:t>
            </a:r>
            <a:r>
              <a:rPr lang="it-IT" sz="2000">
                <a:solidFill>
                  <a:srgbClr val="FFFFFF"/>
                </a:solidFill>
                <a:latin typeface="Arial" pitchFamily="34" charset="0"/>
                <a:cs typeface="Arial" pitchFamily="34" charset="0"/>
              </a:rPr>
              <a:t>TEMPORANEO</a:t>
            </a:r>
          </a:p>
        </p:txBody>
      </p:sp>
      <p:sp>
        <p:nvSpPr>
          <p:cNvPr id="50182" name="Rectangle 6"/>
          <p:cNvSpPr>
            <a:spLocks noChangeArrowheads="1"/>
          </p:cNvSpPr>
          <p:nvPr/>
        </p:nvSpPr>
        <p:spPr bwMode="auto">
          <a:xfrm>
            <a:off x="6702425" y="2038350"/>
            <a:ext cx="1944688" cy="728663"/>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Presta attività lavorativa a favore della</a:t>
            </a:r>
          </a:p>
        </p:txBody>
      </p:sp>
      <p:sp>
        <p:nvSpPr>
          <p:cNvPr id="50183" name="Rectangle 7"/>
          <p:cNvSpPr>
            <a:spLocks noChangeArrowheads="1"/>
          </p:cNvSpPr>
          <p:nvPr/>
        </p:nvSpPr>
        <p:spPr bwMode="auto">
          <a:xfrm>
            <a:off x="3635375" y="3535363"/>
            <a:ext cx="1944688" cy="3032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Interesse qualificato</a:t>
            </a:r>
          </a:p>
        </p:txBody>
      </p:sp>
      <p:sp>
        <p:nvSpPr>
          <p:cNvPr id="50184" name="Rectangle 8"/>
          <p:cNvSpPr>
            <a:spLocks noChangeArrowheads="1"/>
          </p:cNvSpPr>
          <p:nvPr/>
        </p:nvSpPr>
        <p:spPr bwMode="auto">
          <a:xfrm>
            <a:off x="2916238" y="2354263"/>
            <a:ext cx="1944687" cy="4556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200">
                <a:solidFill>
                  <a:srgbClr val="FFFFFF"/>
                </a:solidFill>
                <a:latin typeface="Arial" pitchFamily="34" charset="0"/>
                <a:cs typeface="Arial" pitchFamily="34" charset="0"/>
              </a:rPr>
              <a:t>Paga la retribuzione e versa i relativi contributi</a:t>
            </a:r>
          </a:p>
        </p:txBody>
      </p:sp>
      <p:sp>
        <p:nvSpPr>
          <p:cNvPr id="50185" name="Rectangle 9"/>
          <p:cNvSpPr>
            <a:spLocks noChangeArrowheads="1"/>
          </p:cNvSpPr>
          <p:nvPr/>
        </p:nvSpPr>
        <p:spPr bwMode="auto">
          <a:xfrm>
            <a:off x="280988" y="1779588"/>
            <a:ext cx="1944687" cy="1155700"/>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dirty="0">
                <a:solidFill>
                  <a:srgbClr val="FFFFFF"/>
                </a:solidFill>
                <a:latin typeface="Arial" pitchFamily="34" charset="0"/>
                <a:cs typeface="Arial" pitchFamily="34" charset="0"/>
              </a:rPr>
              <a:t>Assume con </a:t>
            </a:r>
            <a:r>
              <a:rPr lang="it-IT" sz="1400" b="1" dirty="0">
                <a:solidFill>
                  <a:srgbClr val="FFFFFF"/>
                </a:solidFill>
                <a:latin typeface="Arial" pitchFamily="34" charset="0"/>
                <a:cs typeface="Arial" pitchFamily="34" charset="0"/>
              </a:rPr>
              <a:t>contratto di lavoro subordinato </a:t>
            </a:r>
            <a:r>
              <a:rPr lang="it-IT" sz="1400" dirty="0">
                <a:solidFill>
                  <a:srgbClr val="FFFFFF"/>
                </a:solidFill>
                <a:latin typeface="Arial" pitchFamily="34" charset="0"/>
                <a:cs typeface="Arial" pitchFamily="34" charset="0"/>
              </a:rPr>
              <a:t>(a tempo indeterminato o determinato) </a:t>
            </a:r>
          </a:p>
        </p:txBody>
      </p:sp>
      <p:sp>
        <p:nvSpPr>
          <p:cNvPr id="50186" name="Rectangle 10"/>
          <p:cNvSpPr>
            <a:spLocks noChangeArrowheads="1"/>
          </p:cNvSpPr>
          <p:nvPr/>
        </p:nvSpPr>
        <p:spPr bwMode="auto">
          <a:xfrm>
            <a:off x="1042988" y="5522913"/>
            <a:ext cx="6842125" cy="333375"/>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Consenso del lavoratore: se mutamento delle mansioni  </a:t>
            </a:r>
          </a:p>
        </p:txBody>
      </p:sp>
      <p:sp>
        <p:nvSpPr>
          <p:cNvPr id="48141" name="Line 13"/>
          <p:cNvSpPr>
            <a:spLocks noChangeShapeType="1"/>
          </p:cNvSpPr>
          <p:nvPr/>
        </p:nvSpPr>
        <p:spPr bwMode="auto">
          <a:xfrm>
            <a:off x="1331913" y="1052513"/>
            <a:ext cx="1728787" cy="1587"/>
          </a:xfrm>
          <a:prstGeom prst="line">
            <a:avLst/>
          </a:prstGeom>
          <a:noFill/>
          <a:ln w="9525">
            <a:solidFill>
              <a:srgbClr val="000080"/>
            </a:solidFill>
            <a:round/>
            <a:headEnd/>
            <a:tailEnd type="triangle" w="med" len="med"/>
          </a:ln>
        </p:spPr>
        <p:txBody>
          <a:bodyPr/>
          <a:lstStyle/>
          <a:p>
            <a:endParaRPr lang="it-IT"/>
          </a:p>
        </p:txBody>
      </p:sp>
      <p:sp>
        <p:nvSpPr>
          <p:cNvPr id="48142" name="Line 14"/>
          <p:cNvSpPr>
            <a:spLocks noChangeShapeType="1"/>
          </p:cNvSpPr>
          <p:nvPr/>
        </p:nvSpPr>
        <p:spPr bwMode="auto">
          <a:xfrm>
            <a:off x="3276600" y="4076700"/>
            <a:ext cx="2663825" cy="0"/>
          </a:xfrm>
          <a:prstGeom prst="line">
            <a:avLst/>
          </a:prstGeom>
          <a:noFill/>
          <a:ln w="9525">
            <a:solidFill>
              <a:srgbClr val="000080"/>
            </a:solidFill>
            <a:round/>
            <a:headEnd/>
            <a:tailEnd type="triangle" w="med" len="med"/>
          </a:ln>
        </p:spPr>
        <p:txBody>
          <a:bodyPr/>
          <a:lstStyle/>
          <a:p>
            <a:endParaRPr lang="it-IT"/>
          </a:p>
        </p:txBody>
      </p:sp>
      <p:sp>
        <p:nvSpPr>
          <p:cNvPr id="48143" name="Line 15"/>
          <p:cNvSpPr>
            <a:spLocks noChangeShapeType="1"/>
          </p:cNvSpPr>
          <p:nvPr/>
        </p:nvSpPr>
        <p:spPr bwMode="auto">
          <a:xfrm>
            <a:off x="7451725" y="2781300"/>
            <a:ext cx="0" cy="576263"/>
          </a:xfrm>
          <a:prstGeom prst="line">
            <a:avLst/>
          </a:prstGeom>
          <a:noFill/>
          <a:ln w="9525">
            <a:solidFill>
              <a:srgbClr val="000080"/>
            </a:solidFill>
            <a:round/>
            <a:headEnd/>
            <a:tailEnd type="triangle" w="med" len="med"/>
          </a:ln>
        </p:spPr>
        <p:txBody>
          <a:bodyPr/>
          <a:lstStyle/>
          <a:p>
            <a:endParaRPr lang="it-IT"/>
          </a:p>
        </p:txBody>
      </p:sp>
      <p:sp>
        <p:nvSpPr>
          <p:cNvPr id="48144" name="Line 16"/>
          <p:cNvSpPr>
            <a:spLocks noChangeShapeType="1"/>
          </p:cNvSpPr>
          <p:nvPr/>
        </p:nvSpPr>
        <p:spPr bwMode="auto">
          <a:xfrm flipV="1">
            <a:off x="3708400" y="1844675"/>
            <a:ext cx="287338" cy="504825"/>
          </a:xfrm>
          <a:prstGeom prst="line">
            <a:avLst/>
          </a:prstGeom>
          <a:noFill/>
          <a:ln w="9525">
            <a:solidFill>
              <a:srgbClr val="000080"/>
            </a:solidFill>
            <a:round/>
            <a:headEnd/>
            <a:tailEnd type="triangle" w="med" len="med"/>
          </a:ln>
        </p:spPr>
        <p:txBody>
          <a:bodyPr/>
          <a:lstStyle/>
          <a:p>
            <a:endParaRPr lang="it-IT"/>
          </a:p>
        </p:txBody>
      </p:sp>
      <p:sp>
        <p:nvSpPr>
          <p:cNvPr id="48145" name="Line 17"/>
          <p:cNvSpPr>
            <a:spLocks noChangeShapeType="1"/>
          </p:cNvSpPr>
          <p:nvPr/>
        </p:nvSpPr>
        <p:spPr bwMode="auto">
          <a:xfrm>
            <a:off x="1331913" y="2924175"/>
            <a:ext cx="0" cy="504825"/>
          </a:xfrm>
          <a:prstGeom prst="line">
            <a:avLst/>
          </a:prstGeom>
          <a:noFill/>
          <a:ln w="9525">
            <a:solidFill>
              <a:srgbClr val="000080"/>
            </a:solidFill>
            <a:round/>
            <a:headEnd/>
            <a:tailEnd/>
          </a:ln>
        </p:spPr>
        <p:txBody>
          <a:bodyPr/>
          <a:lstStyle/>
          <a:p>
            <a:endParaRPr lang="it-IT"/>
          </a:p>
        </p:txBody>
      </p:sp>
      <p:sp>
        <p:nvSpPr>
          <p:cNvPr id="48146" name="Line 18"/>
          <p:cNvSpPr>
            <a:spLocks noChangeShapeType="1"/>
          </p:cNvSpPr>
          <p:nvPr/>
        </p:nvSpPr>
        <p:spPr bwMode="auto">
          <a:xfrm flipV="1">
            <a:off x="1331913" y="1052513"/>
            <a:ext cx="0" cy="720725"/>
          </a:xfrm>
          <a:prstGeom prst="line">
            <a:avLst/>
          </a:prstGeom>
          <a:noFill/>
          <a:ln w="9525">
            <a:solidFill>
              <a:srgbClr val="000080"/>
            </a:solidFill>
            <a:round/>
            <a:headEnd/>
            <a:tailEnd/>
          </a:ln>
        </p:spPr>
        <p:txBody>
          <a:bodyPr/>
          <a:lstStyle/>
          <a:p>
            <a:endParaRPr lang="it-IT"/>
          </a:p>
        </p:txBody>
      </p:sp>
      <p:sp>
        <p:nvSpPr>
          <p:cNvPr id="48147" name="Line 19"/>
          <p:cNvSpPr>
            <a:spLocks noChangeShapeType="1"/>
          </p:cNvSpPr>
          <p:nvPr/>
        </p:nvSpPr>
        <p:spPr bwMode="auto">
          <a:xfrm>
            <a:off x="7451725" y="1052513"/>
            <a:ext cx="0" cy="1008062"/>
          </a:xfrm>
          <a:prstGeom prst="line">
            <a:avLst/>
          </a:prstGeom>
          <a:noFill/>
          <a:ln w="9525">
            <a:solidFill>
              <a:srgbClr val="000080"/>
            </a:solidFill>
            <a:round/>
            <a:headEnd/>
            <a:tailEnd/>
          </a:ln>
        </p:spPr>
        <p:txBody>
          <a:bodyPr/>
          <a:lstStyle/>
          <a:p>
            <a:endParaRPr lang="it-IT"/>
          </a:p>
        </p:txBody>
      </p:sp>
      <p:sp>
        <p:nvSpPr>
          <p:cNvPr id="48148" name="Line 20"/>
          <p:cNvSpPr>
            <a:spLocks noChangeShapeType="1"/>
          </p:cNvSpPr>
          <p:nvPr/>
        </p:nvSpPr>
        <p:spPr bwMode="auto">
          <a:xfrm>
            <a:off x="5940425" y="1052513"/>
            <a:ext cx="1511300" cy="0"/>
          </a:xfrm>
          <a:prstGeom prst="line">
            <a:avLst/>
          </a:prstGeom>
          <a:noFill/>
          <a:ln w="9525">
            <a:solidFill>
              <a:srgbClr val="000080"/>
            </a:solidFill>
            <a:round/>
            <a:headEnd/>
            <a:tailEnd/>
          </a:ln>
        </p:spPr>
        <p:txBody>
          <a:bodyPr/>
          <a:lstStyle/>
          <a:p>
            <a:endParaRPr lang="it-IT"/>
          </a:p>
        </p:txBody>
      </p:sp>
      <p:sp>
        <p:nvSpPr>
          <p:cNvPr id="48149" name="Line 21"/>
          <p:cNvSpPr>
            <a:spLocks noChangeShapeType="1"/>
          </p:cNvSpPr>
          <p:nvPr/>
        </p:nvSpPr>
        <p:spPr bwMode="auto">
          <a:xfrm flipH="1">
            <a:off x="2916238" y="2781300"/>
            <a:ext cx="503237" cy="647700"/>
          </a:xfrm>
          <a:prstGeom prst="line">
            <a:avLst/>
          </a:prstGeom>
          <a:noFill/>
          <a:ln w="9525">
            <a:solidFill>
              <a:srgbClr val="000080"/>
            </a:solidFill>
            <a:round/>
            <a:headEnd/>
            <a:tailEnd/>
          </a:ln>
        </p:spPr>
        <p:txBody>
          <a:bodyPr/>
          <a:lstStyle/>
          <a:p>
            <a:endParaRPr lang="it-IT"/>
          </a:p>
        </p:txBody>
      </p:sp>
      <p:sp>
        <p:nvSpPr>
          <p:cNvPr id="23"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698343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50178"/>
                                        </p:tgtEl>
                                        <p:attrNameLst>
                                          <p:attrName>style.visibility</p:attrName>
                                        </p:attrNameLst>
                                      </p:cBhvr>
                                      <p:to>
                                        <p:strVal val="visible"/>
                                      </p:to>
                                    </p:set>
                                    <p:animEffect transition="in" filter="fade">
                                      <p:cBhvr additive="repl">
                                        <p:cTn id="7" dur="500"/>
                                        <p:tgtEl>
                                          <p:spTgt spid="5017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50180"/>
                                        </p:tgtEl>
                                        <p:attrNameLst>
                                          <p:attrName>style.visibility</p:attrName>
                                        </p:attrNameLst>
                                      </p:cBhvr>
                                      <p:to>
                                        <p:strVal val="visible"/>
                                      </p:to>
                                    </p:set>
                                    <p:animEffect transition="in" filter="fade">
                                      <p:cBhvr additive="repl">
                                        <p:cTn id="11" dur="500"/>
                                        <p:tgtEl>
                                          <p:spTgt spid="50180"/>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50182"/>
                                        </p:tgtEl>
                                        <p:attrNameLst>
                                          <p:attrName>style.visibility</p:attrName>
                                        </p:attrNameLst>
                                      </p:cBhvr>
                                      <p:to>
                                        <p:strVal val="visible"/>
                                      </p:to>
                                    </p:set>
                                    <p:animEffect transition="in" filter="fade">
                                      <p:cBhvr additive="repl">
                                        <p:cTn id="15" dur="500"/>
                                        <p:tgtEl>
                                          <p:spTgt spid="50182"/>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50179"/>
                                        </p:tgtEl>
                                        <p:attrNameLst>
                                          <p:attrName>style.visibility</p:attrName>
                                        </p:attrNameLst>
                                      </p:cBhvr>
                                      <p:to>
                                        <p:strVal val="visible"/>
                                      </p:to>
                                    </p:set>
                                    <p:animEffect transition="in" filter="fade">
                                      <p:cBhvr additive="repl">
                                        <p:cTn id="19" dur="500"/>
                                        <p:tgtEl>
                                          <p:spTgt spid="50179"/>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50183"/>
                                        </p:tgtEl>
                                        <p:attrNameLst>
                                          <p:attrName>style.visibility</p:attrName>
                                        </p:attrNameLst>
                                      </p:cBhvr>
                                      <p:to>
                                        <p:strVal val="visible"/>
                                      </p:to>
                                    </p:set>
                                    <p:animEffect transition="in" filter="fade">
                                      <p:cBhvr additive="repl">
                                        <p:cTn id="23" dur="500"/>
                                        <p:tgtEl>
                                          <p:spTgt spid="50183"/>
                                        </p:tgtEl>
                                      </p:cBhvr>
                                    </p:animEffect>
                                  </p:childTnLst>
                                </p:cTn>
                              </p:par>
                            </p:childTnLst>
                          </p:cTn>
                        </p:par>
                        <p:par>
                          <p:cTn id="24" fill="hold">
                            <p:stCondLst>
                              <p:cond delay="2500"/>
                            </p:stCondLst>
                            <p:childTnLst>
                              <p:par>
                                <p:cTn id="25" presetID="10" presetClass="entr" fill="hold" nodeType="afterEffect">
                                  <p:stCondLst>
                                    <p:cond delay="0"/>
                                  </p:stCondLst>
                                  <p:childTnLst>
                                    <p:set>
                                      <p:cBhvr additive="repl">
                                        <p:cTn id="26" dur="1" fill="hold">
                                          <p:stCondLst>
                                            <p:cond delay="0"/>
                                          </p:stCondLst>
                                        </p:cTn>
                                        <p:tgtEl>
                                          <p:spTgt spid="50181"/>
                                        </p:tgtEl>
                                        <p:attrNameLst>
                                          <p:attrName>style.visibility</p:attrName>
                                        </p:attrNameLst>
                                      </p:cBhvr>
                                      <p:to>
                                        <p:strVal val="visible"/>
                                      </p:to>
                                    </p:set>
                                    <p:animEffect transition="in" filter="fade">
                                      <p:cBhvr additive="repl">
                                        <p:cTn id="27" dur="500"/>
                                        <p:tgtEl>
                                          <p:spTgt spid="50181"/>
                                        </p:tgtEl>
                                      </p:cBhvr>
                                    </p:animEffect>
                                  </p:childTnLst>
                                </p:cTn>
                              </p:par>
                            </p:childTnLst>
                          </p:cTn>
                        </p:par>
                        <p:par>
                          <p:cTn id="28" fill="hold">
                            <p:stCondLst>
                              <p:cond delay="3000"/>
                            </p:stCondLst>
                            <p:childTnLst>
                              <p:par>
                                <p:cTn id="29" presetID="10" presetClass="entr" fill="hold" nodeType="afterEffect">
                                  <p:stCondLst>
                                    <p:cond delay="0"/>
                                  </p:stCondLst>
                                  <p:childTnLst>
                                    <p:set>
                                      <p:cBhvr additive="repl">
                                        <p:cTn id="30" dur="1" fill="hold">
                                          <p:stCondLst>
                                            <p:cond delay="0"/>
                                          </p:stCondLst>
                                        </p:cTn>
                                        <p:tgtEl>
                                          <p:spTgt spid="50184"/>
                                        </p:tgtEl>
                                        <p:attrNameLst>
                                          <p:attrName>style.visibility</p:attrName>
                                        </p:attrNameLst>
                                      </p:cBhvr>
                                      <p:to>
                                        <p:strVal val="visible"/>
                                      </p:to>
                                    </p:set>
                                    <p:animEffect transition="in" filter="fade">
                                      <p:cBhvr additive="repl">
                                        <p:cTn id="31" dur="500"/>
                                        <p:tgtEl>
                                          <p:spTgt spid="50184"/>
                                        </p:tgtEl>
                                      </p:cBhvr>
                                    </p:animEffect>
                                  </p:childTnLst>
                                </p:cTn>
                              </p:par>
                            </p:childTnLst>
                          </p:cTn>
                        </p:par>
                        <p:par>
                          <p:cTn id="32" fill="hold">
                            <p:stCondLst>
                              <p:cond delay="3500"/>
                            </p:stCondLst>
                            <p:childTnLst>
                              <p:par>
                                <p:cTn id="33" presetID="10" presetClass="entr" fill="hold" nodeType="afterEffect">
                                  <p:stCondLst>
                                    <p:cond delay="0"/>
                                  </p:stCondLst>
                                  <p:childTnLst>
                                    <p:set>
                                      <p:cBhvr additive="repl">
                                        <p:cTn id="34" dur="1" fill="hold">
                                          <p:stCondLst>
                                            <p:cond delay="0"/>
                                          </p:stCondLst>
                                        </p:cTn>
                                        <p:tgtEl>
                                          <p:spTgt spid="50185"/>
                                        </p:tgtEl>
                                        <p:attrNameLst>
                                          <p:attrName>style.visibility</p:attrName>
                                        </p:attrNameLst>
                                      </p:cBhvr>
                                      <p:to>
                                        <p:strVal val="visible"/>
                                      </p:to>
                                    </p:set>
                                    <p:animEffect transition="in" filter="fade">
                                      <p:cBhvr additive="repl">
                                        <p:cTn id="35" dur="500"/>
                                        <p:tgtEl>
                                          <p:spTgt spid="50185"/>
                                        </p:tgtEl>
                                      </p:cBhvr>
                                    </p:animEffect>
                                  </p:childTnLst>
                                </p:cTn>
                              </p:par>
                            </p:childTnLst>
                          </p:cTn>
                        </p:par>
                        <p:par>
                          <p:cTn id="36" fill="hold">
                            <p:stCondLst>
                              <p:cond delay="4000"/>
                            </p:stCondLst>
                            <p:childTnLst>
                              <p:par>
                                <p:cTn id="37" presetID="10" presetClass="entr" fill="hold" nodeType="afterEffect">
                                  <p:stCondLst>
                                    <p:cond delay="0"/>
                                  </p:stCondLst>
                                  <p:childTnLst>
                                    <p:set>
                                      <p:cBhvr additive="repl">
                                        <p:cTn id="38" dur="1" fill="hold">
                                          <p:stCondLst>
                                            <p:cond delay="0"/>
                                          </p:stCondLst>
                                        </p:cTn>
                                        <p:tgtEl>
                                          <p:spTgt spid="50186"/>
                                        </p:tgtEl>
                                        <p:attrNameLst>
                                          <p:attrName>style.visibility</p:attrName>
                                        </p:attrNameLst>
                                      </p:cBhvr>
                                      <p:to>
                                        <p:strVal val="visible"/>
                                      </p:to>
                                    </p:set>
                                    <p:animEffect transition="in" filter="fade">
                                      <p:cBhvr additive="repl">
                                        <p:cTn id="39"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420888"/>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323528" y="1709514"/>
            <a:ext cx="8280920" cy="2862322"/>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preveda mutamento di mansioni del lavoratore è necessario il consenso del lavoratore interessato. </a:t>
            </a:r>
            <a:r>
              <a:rPr lang="it-IT" sz="2000" u="sng" dirty="0" smtClean="0">
                <a:solidFill>
                  <a:srgbClr val="002060"/>
                </a:solidFill>
                <a:latin typeface="Arial" pitchFamily="34" charset="0"/>
                <a:cs typeface="Arial" pitchFamily="34" charset="0"/>
              </a:rPr>
              <a:t>In ogni caso l’accettazione del lavoratore è consigliabile, anche per cristallizzare le condizioni di distacco (c.d. “contratto di distacco”)</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Quando comporta un trasferimento a più di 50 km dalla sede di lavoro deve essere motivato da comprovate ragioni di carattere tecnico, organizzativo e produttivo</a:t>
            </a:r>
          </a:p>
          <a:p>
            <a:pPr marL="431800" lvl="1" indent="-215900" algn="just">
              <a:lnSpc>
                <a:spcPct val="100000"/>
              </a:lnSpc>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p:txBody>
      </p:sp>
      <p:sp>
        <p:nvSpPr>
          <p:cNvPr id="4" name="CasellaDiTesto 3"/>
          <p:cNvSpPr txBox="1"/>
          <p:nvPr/>
        </p:nvSpPr>
        <p:spPr>
          <a:xfrm>
            <a:off x="1187624" y="908720"/>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CASI PARTICOLARI</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4154984"/>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avvenga in violazione delle prescrizioni di legge il lavoratore può chiedere la costituzione del rapporto nei confronti del soggetto che ha effettivamente beneficiato della prestazione lavorativa (art. 30, 4bis,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276/2003)</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In caso di distacco privo dei requisiti stabiliti dall’art. 30, d.lgs. 276/2003 è prevista la sanzione amministrativa di euro 50 per ogni lavoratore occupato e per ogni giornata di occupazione (min. 5.000/</a:t>
            </a:r>
            <a:r>
              <a:rPr lang="it-IT" sz="2000" dirty="0" err="1" smtClean="0">
                <a:solidFill>
                  <a:srgbClr val="002060"/>
                </a:solidFill>
                <a:latin typeface="Arial" pitchFamily="34" charset="0"/>
                <a:cs typeface="Arial" pitchFamily="34" charset="0"/>
              </a:rPr>
              <a:t>max</a:t>
            </a:r>
            <a:r>
              <a:rPr lang="it-IT" sz="2000" dirty="0" smtClean="0">
                <a:solidFill>
                  <a:srgbClr val="002060"/>
                </a:solidFill>
                <a:latin typeface="Arial" pitchFamily="34" charset="0"/>
                <a:cs typeface="Arial" pitchFamily="34" charset="0"/>
              </a:rPr>
              <a:t> 50.000). Sono escluse la sanzione per lavoro nero e la sospensione dell’attività imprenditoriale (interpello Ministero del Lavoro n. 27/2014)</a:t>
            </a:r>
          </a:p>
          <a:p>
            <a:pPr marL="431800" lvl="1" indent="-215900" algn="just">
              <a:lnSpc>
                <a:spcPct val="100000"/>
              </a:lnSpc>
              <a:tabLst>
                <a:tab pos="723900" algn="l"/>
                <a:tab pos="1447800" algn="l"/>
                <a:tab pos="2171700" algn="l"/>
                <a:tab pos="2895600" algn="l"/>
                <a:tab pos="3619500" algn="l"/>
              </a:tabLst>
            </a:pPr>
            <a:endParaRPr lang="it-IT" dirty="0" smtClean="0">
              <a:solidFill>
                <a:srgbClr val="002060"/>
              </a:solidFill>
              <a:latin typeface="Arial" pitchFamily="34" charset="0"/>
              <a:cs typeface="Arial" pitchFamily="34" charset="0"/>
            </a:endParaRPr>
          </a:p>
        </p:txBody>
      </p:sp>
      <p:sp>
        <p:nvSpPr>
          <p:cNvPr id="4" name="CasellaDiTesto 3"/>
          <p:cNvSpPr txBox="1"/>
          <p:nvPr/>
        </p:nvSpPr>
        <p:spPr>
          <a:xfrm>
            <a:off x="611560" y="1156682"/>
            <a:ext cx="7848872"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VIOLAZIONE DELLE PRESCRIZIONI DI LEGGE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86966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1015663"/>
          </a:xfrm>
          <a:prstGeom prst="rect">
            <a:avLst/>
          </a:prstGeom>
          <a:noFill/>
        </p:spPr>
        <p:txBody>
          <a:bodyPr wrap="square" rtlCol="0">
            <a:spAutoFit/>
          </a:bodyPr>
          <a:lstStyle/>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Si verifica quando il lavoratore presta solo una parte della</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propria attività presso il </a:t>
            </a:r>
            <a:r>
              <a:rPr lang="it-IT" sz="2000" dirty="0" err="1" smtClean="0">
                <a:solidFill>
                  <a:srgbClr val="002060"/>
                </a:solidFill>
                <a:latin typeface="Arial" pitchFamily="34" charset="0"/>
                <a:cs typeface="Arial" pitchFamily="34" charset="0"/>
              </a:rPr>
              <a:t>distaccatario</a:t>
            </a:r>
            <a:r>
              <a:rPr lang="it-IT" sz="2000" dirty="0" smtClean="0">
                <a:solidFill>
                  <a:srgbClr val="002060"/>
                </a:solidFill>
                <a:latin typeface="Arial" pitchFamily="34" charset="0"/>
                <a:cs typeface="Arial" pitchFamily="34" charset="0"/>
              </a:rPr>
              <a:t>, continuando a svolgere</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presso il distaccante la restante parte della prestazione.</a:t>
            </a:r>
          </a:p>
        </p:txBody>
      </p:sp>
      <p:sp>
        <p:nvSpPr>
          <p:cNvPr id="4" name="CasellaDiTesto 3"/>
          <p:cNvSpPr txBox="1"/>
          <p:nvPr/>
        </p:nvSpPr>
        <p:spPr>
          <a:xfrm>
            <a:off x="1115616" y="1095127"/>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DISTACCO PARZIALE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288569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331640" y="908720"/>
            <a:ext cx="6480720" cy="792088"/>
          </a:xfrm>
          <a:prstGeom prst="rect">
            <a:avLst/>
          </a:prstGeom>
          <a:noFill/>
          <a:ln w="9525">
            <a:noFill/>
            <a:round/>
            <a:headEnd/>
            <a:tailEnd/>
          </a:ln>
        </p:spPr>
        <p:txBody>
          <a:bodyPr lIns="90000" tIns="45000" rIns="90000" bIns="45000" anchor="ctr"/>
          <a:lstStyle/>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DISTACCO TRA LE IMPRESE</a:t>
            </a:r>
          </a:p>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Art</a:t>
            </a:r>
            <a:r>
              <a:rPr lang="it-IT" b="1" dirty="0">
                <a:solidFill>
                  <a:srgbClr val="002060"/>
                </a:solidFill>
                <a:latin typeface="Arial" pitchFamily="34" charset="0"/>
                <a:cs typeface="Arial" pitchFamily="34" charset="0"/>
              </a:rPr>
              <a:t>. 30 D.LGS. N. 276/2003 </a:t>
            </a:r>
          </a:p>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it-IT" b="1" dirty="0">
              <a:solidFill>
                <a:srgbClr val="002060"/>
              </a:solidFill>
              <a:latin typeface="Arial" pitchFamily="34" charset="0"/>
              <a:cs typeface="Arial" pitchFamily="34" charset="0"/>
            </a:endParaRPr>
          </a:p>
        </p:txBody>
      </p:sp>
      <p:sp>
        <p:nvSpPr>
          <p:cNvPr id="50179" name="Rectangle 2"/>
          <p:cNvSpPr>
            <a:spLocks noChangeArrowheads="1"/>
          </p:cNvSpPr>
          <p:nvPr/>
        </p:nvSpPr>
        <p:spPr bwMode="auto">
          <a:xfrm>
            <a:off x="179512" y="1628800"/>
            <a:ext cx="8712968" cy="5544616"/>
          </a:xfrm>
          <a:prstGeom prst="rect">
            <a:avLst/>
          </a:prstGeom>
          <a:noFill/>
          <a:ln w="9525">
            <a:noFill/>
            <a:round/>
            <a:headEnd/>
            <a:tailEnd/>
          </a:ln>
        </p:spPr>
        <p:txBody>
          <a:bodyPr lIns="90000" tIns="45000" rIns="90000" bIns="45000"/>
          <a:lstStyle/>
          <a:p>
            <a:pPr algn="just" eaLnBrk="1" hangingPunct="1">
              <a:lnSpc>
                <a:spcPct val="120000"/>
              </a:lnSpc>
            </a:pPr>
            <a:endParaRPr lang="it-IT" sz="1400" i="1" dirty="0" smtClean="0">
              <a:solidFill>
                <a:srgbClr val="FF0000"/>
              </a:solidFill>
              <a:latin typeface="Arial" pitchFamily="34" charset="0"/>
              <a:cs typeface="Arial" pitchFamily="34" charset="0"/>
            </a:endParaRPr>
          </a:p>
          <a:p>
            <a:pPr algn="just" eaLnBrk="1" hangingPunct="1">
              <a:lnSpc>
                <a:spcPct val="120000"/>
              </a:lnSpc>
            </a:pPr>
            <a:r>
              <a:rPr lang="it-IT" sz="1600" i="1" dirty="0" smtClean="0">
                <a:solidFill>
                  <a:srgbClr val="FF0000"/>
                </a:solidFill>
                <a:latin typeface="Arial" pitchFamily="34" charset="0"/>
                <a:cs typeface="Arial" pitchFamily="34" charset="0"/>
              </a:rPr>
              <a:t>4-ter. </a:t>
            </a:r>
            <a:r>
              <a:rPr lang="it-IT" sz="1600" i="1" dirty="0" smtClean="0">
                <a:solidFill>
                  <a:srgbClr val="002060"/>
                </a:solidFill>
                <a:latin typeface="Arial" pitchFamily="34" charset="0"/>
                <a:cs typeface="Arial" pitchFamily="34" charset="0"/>
              </a:rPr>
              <a:t>Qualora il distacco di personale avvenga tra aziende che abbiano sottoscritto un </a:t>
            </a:r>
            <a:r>
              <a:rPr lang="it-IT" sz="1600" i="1" u="sng" dirty="0" smtClean="0">
                <a:solidFill>
                  <a:srgbClr val="002060"/>
                </a:solidFill>
                <a:latin typeface="Arial" pitchFamily="34" charset="0"/>
                <a:cs typeface="Arial" pitchFamily="34" charset="0"/>
              </a:rPr>
              <a:t>contratto di rete di impresa</a:t>
            </a:r>
            <a:r>
              <a:rPr lang="it-IT" sz="1600" i="1" dirty="0" smtClean="0">
                <a:solidFill>
                  <a:srgbClr val="002060"/>
                </a:solidFill>
                <a:latin typeface="Arial" pitchFamily="34" charset="0"/>
                <a:cs typeface="Arial" pitchFamily="34" charset="0"/>
              </a:rPr>
              <a:t> che abbia validità ai sensi del decreto-legge 10 febbraio 2009 n.5, convertito, con modificazioni, dalla legge 9 aprile 2009 n.33, </a:t>
            </a:r>
            <a:r>
              <a:rPr lang="it-IT" sz="1600" i="1" u="sng" dirty="0" smtClean="0">
                <a:solidFill>
                  <a:srgbClr val="002060"/>
                </a:solidFill>
                <a:latin typeface="Arial" pitchFamily="34" charset="0"/>
                <a:cs typeface="Arial" pitchFamily="34" charset="0"/>
              </a:rPr>
              <a:t>l'interesse della parte distaccante sorge automaticamente in forza dell'operare della rete, fatte salve le norme in materia di mobilità dei lavoratori previste dall'articolo 2103 del codice civile. Inoltre per le stesse imprese è ammessa la </a:t>
            </a:r>
            <a:r>
              <a:rPr lang="it-IT" sz="1600" i="1" u="sng" dirty="0" err="1" smtClean="0">
                <a:solidFill>
                  <a:srgbClr val="002060"/>
                </a:solidFill>
                <a:latin typeface="Arial" pitchFamily="34" charset="0"/>
                <a:cs typeface="Arial" pitchFamily="34" charset="0"/>
              </a:rPr>
              <a:t>codatorialità</a:t>
            </a:r>
            <a:r>
              <a:rPr lang="it-IT" sz="1600" i="1" u="sng" dirty="0" smtClean="0">
                <a:solidFill>
                  <a:srgbClr val="002060"/>
                </a:solidFill>
                <a:latin typeface="Arial" pitchFamily="34" charset="0"/>
                <a:cs typeface="Arial" pitchFamily="34" charset="0"/>
              </a:rPr>
              <a:t> dei dipendenti ingaggiati con regole stabilite attraverso il contratto di rete stesso </a:t>
            </a:r>
            <a:r>
              <a:rPr lang="it-IT" sz="1600" i="1" dirty="0" smtClean="0">
                <a:solidFill>
                  <a:srgbClr val="FF0000"/>
                </a:solidFill>
                <a:latin typeface="Arial" pitchFamily="34" charset="0"/>
                <a:cs typeface="Arial" pitchFamily="34" charset="0"/>
              </a:rPr>
              <a:t>(comma aggiunto dall’art. 7, c. 2 Dl 76/2013 </a:t>
            </a:r>
            <a:r>
              <a:rPr lang="it-IT" sz="1600" i="1" dirty="0" err="1" smtClean="0">
                <a:solidFill>
                  <a:srgbClr val="FF0000"/>
                </a:solidFill>
                <a:latin typeface="Arial" pitchFamily="34" charset="0"/>
                <a:cs typeface="Arial" pitchFamily="34" charset="0"/>
              </a:rPr>
              <a:t>conv</a:t>
            </a:r>
            <a:r>
              <a:rPr lang="it-IT" sz="1600" i="1" dirty="0" smtClean="0">
                <a:solidFill>
                  <a:srgbClr val="FF0000"/>
                </a:solidFill>
                <a:latin typeface="Arial" pitchFamily="34" charset="0"/>
                <a:cs typeface="Arial" pitchFamily="34" charset="0"/>
              </a:rPr>
              <a:t>. in l. 99/2013</a:t>
            </a:r>
            <a:r>
              <a:rPr lang="it-IT" sz="1400" i="1" dirty="0" smtClean="0">
                <a:solidFill>
                  <a:srgbClr val="FF0000"/>
                </a:solidFill>
                <a:latin typeface="Arial" pitchFamily="34" charset="0"/>
                <a:cs typeface="Arial" pitchFamily="34" charset="0"/>
              </a:rPr>
              <a:t>)</a:t>
            </a: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dirty="0" smtClean="0">
              <a:solidFill>
                <a:srgbClr val="002060"/>
              </a:solidFill>
              <a:latin typeface="Arial" pitchFamily="34" charset="0"/>
              <a:cs typeface="Arial" pitchFamily="34" charset="0"/>
            </a:endParaRPr>
          </a:p>
          <a:p>
            <a:pPr algn="just" eaLnBrk="1" hangingPunct="1">
              <a:lnSpc>
                <a:spcPct val="120000"/>
              </a:lnSpc>
            </a:pPr>
            <a:endParaRPr lang="it-IT" sz="1400" b="1" u="sng" dirty="0" smtClean="0">
              <a:solidFill>
                <a:srgbClr val="002060"/>
              </a:solidFill>
              <a:latin typeface="Arial" pitchFamily="34" charset="0"/>
              <a:cs typeface="Arial" pitchFamily="34" charset="0"/>
            </a:endParaRPr>
          </a:p>
          <a:p>
            <a:pPr algn="just" eaLnBrk="1" hangingPunct="1">
              <a:lnSpc>
                <a:spcPct val="120000"/>
              </a:lnSpc>
            </a:pPr>
            <a:r>
              <a:rPr lang="it-IT" sz="1800" b="1" dirty="0" smtClean="0">
                <a:solidFill>
                  <a:srgbClr val="002060"/>
                </a:solidFill>
                <a:latin typeface="Arial" pitchFamily="34" charset="0"/>
                <a:cs typeface="Arial" pitchFamily="34" charset="0"/>
              </a:rPr>
              <a:t>In </a:t>
            </a:r>
            <a:r>
              <a:rPr lang="it-IT" sz="1800" b="1" dirty="0">
                <a:solidFill>
                  <a:srgbClr val="002060"/>
                </a:solidFill>
                <a:latin typeface="Arial" pitchFamily="34" charset="0"/>
                <a:cs typeface="Arial" pitchFamily="34" charset="0"/>
              </a:rPr>
              <a:t>sostanza la giustificazione al distacco del dipendente è data dal fatto stesso di operare in rete, senza quindi dover diversamente provare l’interesse del distaccante</a:t>
            </a:r>
            <a:endParaRPr lang="it-IT" sz="1800" i="1" dirty="0" smtClean="0">
              <a:solidFill>
                <a:srgbClr val="FF0000"/>
              </a:solidFill>
              <a:latin typeface="Arial" pitchFamily="34" charset="0"/>
              <a:cs typeface="Arial" pitchFamily="34" charset="0"/>
            </a:endParaRPr>
          </a:p>
          <a:p>
            <a:pPr algn="just" eaLnBrk="1" hangingPunct="1">
              <a:lnSpc>
                <a:spcPct val="120000"/>
              </a:lnSpc>
            </a:pPr>
            <a:endParaRPr lang="it-IT" sz="1400" dirty="0" smtClean="0">
              <a:solidFill>
                <a:srgbClr val="002060"/>
              </a:solidFill>
              <a:latin typeface="Arial" pitchFamily="34" charset="0"/>
              <a:cs typeface="Arial" pitchFamily="34" charset="0"/>
            </a:endParaRPr>
          </a:p>
          <a:p>
            <a:pPr algn="just">
              <a:lnSpc>
                <a:spcPct val="12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1400" i="1" dirty="0">
                <a:solidFill>
                  <a:srgbClr val="002060"/>
                </a:solidFill>
                <a:latin typeface="Arial" pitchFamily="34" charset="0"/>
                <a:cs typeface="Arial" pitchFamily="34" charset="0"/>
              </a:rPr>
              <a:t>	</a:t>
            </a:r>
          </a:p>
        </p:txBody>
      </p:sp>
      <p:sp>
        <p:nvSpPr>
          <p:cNvPr id="8" name="Freccia circolare a sinistra 7"/>
          <p:cNvSpPr/>
          <p:nvPr/>
        </p:nvSpPr>
        <p:spPr bwMode="auto">
          <a:xfrm>
            <a:off x="4211960" y="4293096"/>
            <a:ext cx="731520" cy="648072"/>
          </a:xfrm>
          <a:prstGeom prst="curvedLef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1424285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1495</Words>
  <Application>Microsoft Office PowerPoint</Application>
  <PresentationFormat>Presentazione su schermo (4:3)</PresentationFormat>
  <Paragraphs>226</Paragraphs>
  <Slides>22</Slides>
  <Notes>16</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22</vt:i4>
      </vt:variant>
    </vt:vector>
  </HeadingPairs>
  <TitlesOfParts>
    <vt:vector size="30" baseType="lpstr">
      <vt:lpstr>Arial Unicode MS</vt:lpstr>
      <vt:lpstr>ＭＳ Ｐゴシック</vt:lpstr>
      <vt:lpstr>Arial</vt:lpstr>
      <vt:lpstr>Calibri</vt:lpstr>
      <vt:lpstr>StarSymbol</vt:lpstr>
      <vt:lpstr>Tahoma</vt:lpstr>
      <vt:lpstr>Wingdings</vt:lpstr>
      <vt:lpstr>Tema di Office</vt:lpstr>
      <vt:lpstr>Presentazione standard di PowerPoint</vt:lpstr>
      <vt:lpstr>Presentazione standard di PowerPoint</vt:lpstr>
      <vt:lpstr>IL DISTACCO:   Art. 30 c. 1 D.lgs 276/2003 art. 72 d. lgs. 72/200 in attuazione della direttiva 96/71/CE </vt:lpstr>
      <vt:lpstr>GLI ELEMENTI CHE CARATTERIZZANO IL DISTACCO:   </vt:lpstr>
      <vt:lpstr>Presentazione standard di PowerPoint</vt:lpstr>
      <vt:lpstr>Presentazione standard di PowerPoint</vt:lpstr>
      <vt:lpstr>Presentazione standard di PowerPoint</vt:lpstr>
      <vt:lpstr>Presentazione standard di PowerPoint</vt:lpstr>
      <vt:lpstr>Presentazione standard di PowerPoint</vt:lpstr>
      <vt:lpstr>   APPALTO</vt:lpstr>
      <vt:lpstr>Presentazione standard di PowerPoint</vt:lpstr>
      <vt:lpstr>Presentazione standard di PowerPoint</vt:lpstr>
      <vt:lpstr>Presentazione standard di PowerPoint</vt:lpstr>
      <vt:lpstr>APPALTO GENUINO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Simone Carrà</cp:lastModifiedBy>
  <cp:revision>209</cp:revision>
  <dcterms:created xsi:type="dcterms:W3CDTF">2013-05-08T09:28:11Z</dcterms:created>
  <dcterms:modified xsi:type="dcterms:W3CDTF">2019-03-25T12:24:04Z</dcterms:modified>
</cp:coreProperties>
</file>