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81" r:id="rId1"/>
  </p:sldMasterIdLst>
  <p:notesMasterIdLst>
    <p:notesMasterId r:id="rId82"/>
  </p:notesMasterIdLst>
  <p:sldIdLst>
    <p:sldId id="256" r:id="rId2"/>
    <p:sldId id="381" r:id="rId3"/>
    <p:sldId id="410" r:id="rId4"/>
    <p:sldId id="411" r:id="rId5"/>
    <p:sldId id="412" r:id="rId6"/>
    <p:sldId id="413" r:id="rId7"/>
    <p:sldId id="414" r:id="rId8"/>
    <p:sldId id="415" r:id="rId9"/>
    <p:sldId id="416" r:id="rId10"/>
    <p:sldId id="417" r:id="rId11"/>
    <p:sldId id="420" r:id="rId12"/>
    <p:sldId id="421" r:id="rId13"/>
    <p:sldId id="423" r:id="rId14"/>
    <p:sldId id="424" r:id="rId15"/>
    <p:sldId id="425" r:id="rId16"/>
    <p:sldId id="426" r:id="rId17"/>
    <p:sldId id="428" r:id="rId18"/>
    <p:sldId id="429" r:id="rId19"/>
    <p:sldId id="430" r:id="rId20"/>
    <p:sldId id="436" r:id="rId21"/>
    <p:sldId id="437" r:id="rId22"/>
    <p:sldId id="438" r:id="rId23"/>
    <p:sldId id="439" r:id="rId24"/>
    <p:sldId id="440" r:id="rId25"/>
    <p:sldId id="446" r:id="rId26"/>
    <p:sldId id="447" r:id="rId27"/>
    <p:sldId id="448" r:id="rId28"/>
    <p:sldId id="449" r:id="rId29"/>
    <p:sldId id="450" r:id="rId30"/>
    <p:sldId id="451" r:id="rId31"/>
    <p:sldId id="452" r:id="rId32"/>
    <p:sldId id="453" r:id="rId33"/>
    <p:sldId id="454" r:id="rId34"/>
    <p:sldId id="456" r:id="rId35"/>
    <p:sldId id="457" r:id="rId36"/>
    <p:sldId id="458" r:id="rId37"/>
    <p:sldId id="459" r:id="rId38"/>
    <p:sldId id="460" r:id="rId39"/>
    <p:sldId id="463" r:id="rId40"/>
    <p:sldId id="464" r:id="rId41"/>
    <p:sldId id="465" r:id="rId42"/>
    <p:sldId id="466" r:id="rId43"/>
    <p:sldId id="467" r:id="rId44"/>
    <p:sldId id="468" r:id="rId45"/>
    <p:sldId id="469" r:id="rId46"/>
    <p:sldId id="470" r:id="rId47"/>
    <p:sldId id="471" r:id="rId48"/>
    <p:sldId id="472" r:id="rId49"/>
    <p:sldId id="473" r:id="rId50"/>
    <p:sldId id="474" r:id="rId51"/>
    <p:sldId id="475" r:id="rId52"/>
    <p:sldId id="476" r:id="rId53"/>
    <p:sldId id="477" r:id="rId54"/>
    <p:sldId id="478" r:id="rId55"/>
    <p:sldId id="479" r:id="rId56"/>
    <p:sldId id="480" r:id="rId57"/>
    <p:sldId id="481" r:id="rId58"/>
    <p:sldId id="482" r:id="rId59"/>
    <p:sldId id="483" r:id="rId60"/>
    <p:sldId id="484" r:id="rId61"/>
    <p:sldId id="485" r:id="rId62"/>
    <p:sldId id="486" r:id="rId63"/>
    <p:sldId id="487" r:id="rId64"/>
    <p:sldId id="488" r:id="rId65"/>
    <p:sldId id="489" r:id="rId66"/>
    <p:sldId id="490" r:id="rId67"/>
    <p:sldId id="491" r:id="rId68"/>
    <p:sldId id="492" r:id="rId69"/>
    <p:sldId id="493" r:id="rId70"/>
    <p:sldId id="494" r:id="rId71"/>
    <p:sldId id="495" r:id="rId72"/>
    <p:sldId id="496" r:id="rId73"/>
    <p:sldId id="497" r:id="rId74"/>
    <p:sldId id="498" r:id="rId75"/>
    <p:sldId id="499" r:id="rId76"/>
    <p:sldId id="500" r:id="rId77"/>
    <p:sldId id="501" r:id="rId78"/>
    <p:sldId id="502" r:id="rId79"/>
    <p:sldId id="503" r:id="rId80"/>
    <p:sldId id="504" r:id="rId81"/>
  </p:sldIdLst>
  <p:sldSz cx="9144000" cy="6858000" type="screen4x3"/>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117B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353" autoAdjust="0"/>
  </p:normalViewPr>
  <p:slideViewPr>
    <p:cSldViewPr snapToGrid="0" snapToObjects="1">
      <p:cViewPr varScale="1">
        <p:scale>
          <a:sx n="64" d="100"/>
          <a:sy n="64" d="100"/>
        </p:scale>
        <p:origin x="92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2945659" cy="493633"/>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4" y="0"/>
            <a:ext cx="2945659" cy="493633"/>
          </a:xfrm>
          <a:prstGeom prst="rect">
            <a:avLst/>
          </a:prstGeom>
        </p:spPr>
        <p:txBody>
          <a:bodyPr vert="horz" lIns="91440" tIns="45720" rIns="91440" bIns="45720" rtlCol="0"/>
          <a:lstStyle>
            <a:lvl1pPr algn="r">
              <a:defRPr sz="1200"/>
            </a:lvl1pPr>
          </a:lstStyle>
          <a:p>
            <a:fld id="{796FDC4C-4907-4081-8664-665A3E7D4199}" type="datetimeFigureOut">
              <a:rPr lang="it-IT" smtClean="0"/>
              <a:t>19/06/2019</a:t>
            </a:fld>
            <a:endParaRPr lang="it-IT"/>
          </a:p>
        </p:txBody>
      </p:sp>
      <p:sp>
        <p:nvSpPr>
          <p:cNvPr id="4" name="Segnaposto immagine diapositiva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689515"/>
            <a:ext cx="5438140" cy="4442698"/>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1" y="9377316"/>
            <a:ext cx="2945659" cy="493633"/>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4" y="9377316"/>
            <a:ext cx="2945659" cy="493633"/>
          </a:xfrm>
          <a:prstGeom prst="rect">
            <a:avLst/>
          </a:prstGeom>
        </p:spPr>
        <p:txBody>
          <a:bodyPr vert="horz" lIns="91440" tIns="45720" rIns="91440" bIns="45720" rtlCol="0" anchor="b"/>
          <a:lstStyle>
            <a:lvl1pPr algn="r">
              <a:defRPr sz="1200"/>
            </a:lvl1pPr>
          </a:lstStyle>
          <a:p>
            <a:fld id="{78DC7A71-1291-4EDC-87A8-6ECB1DDA1D21}" type="slidenum">
              <a:rPr lang="it-IT" smtClean="0"/>
              <a:t>‹N›</a:t>
            </a:fld>
            <a:endParaRPr lang="it-IT"/>
          </a:p>
        </p:txBody>
      </p:sp>
    </p:spTree>
    <p:extLst>
      <p:ext uri="{BB962C8B-B14F-4D97-AF65-F5344CB8AC3E}">
        <p14:creationId xmlns:p14="http://schemas.microsoft.com/office/powerpoint/2010/main" val="2005516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r>
              <a:rPr lang="it-IT"/>
              <a:t>02/03/2016</a:t>
            </a:r>
            <a:endParaRPr lang="en-US" dirty="0"/>
          </a:p>
        </p:txBody>
      </p:sp>
      <p:sp>
        <p:nvSpPr>
          <p:cNvPr id="5" name="Footer Placeholder 4"/>
          <p:cNvSpPr>
            <a:spLocks noGrp="1"/>
          </p:cNvSpPr>
          <p:nvPr>
            <p:ph type="ftr" sz="quarter" idx="11"/>
          </p:nvPr>
        </p:nvSpPr>
        <p:spPr/>
        <p:txBody>
          <a:bodyPr/>
          <a:lstStyle/>
          <a:p>
            <a:r>
              <a:rPr lang="en-US"/>
              <a:t>EDOARDO RINALDI NOTAIO</a:t>
            </a:r>
            <a:endParaRPr lang="en-US" dirty="0"/>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A84A37A-AFC2-4A01-80A1-FC20F2C0D5BB}" type="slidenum">
              <a:rPr lang="en-US" smtClean="0"/>
              <a:pPr/>
              <a:t>‹N›</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it-IT"/>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p:cNvSpPr>
            <a:spLocks noGrp="1"/>
          </p:cNvSpPr>
          <p:nvPr>
            <p:ph type="dt" sz="half" idx="10"/>
          </p:nvPr>
        </p:nvSpPr>
        <p:spPr/>
        <p:txBody>
          <a:bodyPr/>
          <a:lstStyle/>
          <a:p>
            <a:r>
              <a:rPr lang="it-IT"/>
              <a:t>02/03/2016</a:t>
            </a:r>
            <a:endParaRPr lang="en-US"/>
          </a:p>
        </p:txBody>
      </p:sp>
      <p:sp>
        <p:nvSpPr>
          <p:cNvPr id="5" name="Footer Placeholder 4"/>
          <p:cNvSpPr>
            <a:spLocks noGrp="1"/>
          </p:cNvSpPr>
          <p:nvPr>
            <p:ph type="ftr" sz="quarter" idx="11"/>
          </p:nvPr>
        </p:nvSpPr>
        <p:spPr/>
        <p:txBody>
          <a:bodyPr/>
          <a:lstStyle/>
          <a:p>
            <a:r>
              <a:rPr lang="en-US"/>
              <a:t>EDOARDO RINALDI NOTAIO</a:t>
            </a:r>
          </a:p>
        </p:txBody>
      </p:sp>
      <p:sp>
        <p:nvSpPr>
          <p:cNvPr id="6" name="Slide Number Placeholder 5"/>
          <p:cNvSpPr>
            <a:spLocks noGrp="1"/>
          </p:cNvSpPr>
          <p:nvPr>
            <p:ph type="sldNum" sz="quarter" idx="12"/>
          </p:nvPr>
        </p:nvSpPr>
        <p:spPr/>
        <p:txBody>
          <a:bodyPr/>
          <a:lstStyle/>
          <a:p>
            <a:fld id="{F38DF745-7D3F-47F4-83A3-874385CFAA69}"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it-IT"/>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dirty="0"/>
          </a:p>
        </p:txBody>
      </p:sp>
      <p:sp>
        <p:nvSpPr>
          <p:cNvPr id="4" name="Date Placeholder 3"/>
          <p:cNvSpPr>
            <a:spLocks noGrp="1"/>
          </p:cNvSpPr>
          <p:nvPr>
            <p:ph type="dt" sz="half" idx="10"/>
          </p:nvPr>
        </p:nvSpPr>
        <p:spPr/>
        <p:txBody>
          <a:bodyPr/>
          <a:lstStyle/>
          <a:p>
            <a:r>
              <a:rPr lang="it-IT"/>
              <a:t>02/03/2016</a:t>
            </a:r>
            <a:endParaRPr lang="en-US"/>
          </a:p>
        </p:txBody>
      </p:sp>
      <p:sp>
        <p:nvSpPr>
          <p:cNvPr id="5" name="Footer Placeholder 4"/>
          <p:cNvSpPr>
            <a:spLocks noGrp="1"/>
          </p:cNvSpPr>
          <p:nvPr>
            <p:ph type="ftr" sz="quarter" idx="11"/>
          </p:nvPr>
        </p:nvSpPr>
        <p:spPr/>
        <p:txBody>
          <a:bodyPr/>
          <a:lstStyle/>
          <a:p>
            <a:r>
              <a:rPr lang="en-US"/>
              <a:t>EDOARDO RINALDI NOTAIO</a:t>
            </a:r>
          </a:p>
        </p:txBody>
      </p:sp>
      <p:sp>
        <p:nvSpPr>
          <p:cNvPr id="6" name="Slide Number Placeholder 5"/>
          <p:cNvSpPr>
            <a:spLocks noGrp="1"/>
          </p:cNvSpPr>
          <p:nvPr>
            <p:ph type="sldNum" sz="quarter" idx="12"/>
          </p:nvPr>
        </p:nvSpPr>
        <p:spPr/>
        <p:txBody>
          <a:bodyPr/>
          <a:lstStyle/>
          <a:p>
            <a:fld id="{F38DF745-7D3F-47F4-83A3-874385CFAA69}"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Content Placeholder 2"/>
          <p:cNvSpPr>
            <a:spLocks noGrp="1"/>
          </p:cNvSpPr>
          <p:nvPr>
            <p:ph idx="1"/>
          </p:nvPr>
        </p:nvSpPr>
        <p:spPr/>
        <p:txBody>
          <a:body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p:cNvSpPr>
            <a:spLocks noGrp="1"/>
          </p:cNvSpPr>
          <p:nvPr>
            <p:ph type="dt" sz="half" idx="10"/>
          </p:nvPr>
        </p:nvSpPr>
        <p:spPr/>
        <p:txBody>
          <a:bodyPr/>
          <a:lstStyle/>
          <a:p>
            <a:r>
              <a:rPr lang="it-IT"/>
              <a:t>02/03/2016</a:t>
            </a:r>
            <a:endParaRPr lang="en-US"/>
          </a:p>
        </p:txBody>
      </p:sp>
      <p:sp>
        <p:nvSpPr>
          <p:cNvPr id="5" name="Footer Placeholder 4"/>
          <p:cNvSpPr>
            <a:spLocks noGrp="1"/>
          </p:cNvSpPr>
          <p:nvPr>
            <p:ph type="ftr" sz="quarter" idx="11"/>
          </p:nvPr>
        </p:nvSpPr>
        <p:spPr/>
        <p:txBody>
          <a:bodyPr/>
          <a:lstStyle/>
          <a:p>
            <a:r>
              <a:rPr lang="en-US"/>
              <a:t>EDOARDO RINALDI NOTAIO</a:t>
            </a:r>
          </a:p>
        </p:txBody>
      </p:sp>
      <p:sp>
        <p:nvSpPr>
          <p:cNvPr id="6" name="Slide Number Placeholder 5"/>
          <p:cNvSpPr>
            <a:spLocks noGrp="1"/>
          </p:cNvSpPr>
          <p:nvPr>
            <p:ph type="sldNum" sz="quarter" idx="12"/>
          </p:nvPr>
        </p:nvSpPr>
        <p:spPr/>
        <p:txBody>
          <a:bodyPr/>
          <a:lstStyle/>
          <a:p>
            <a:fld id="{F38DF745-7D3F-47F4-83A3-874385CFAA69}"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r>
              <a:rPr lang="it-IT"/>
              <a:t>02/03/2016</a:t>
            </a:r>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r>
              <a:rPr lang="en-US"/>
              <a:t>EDOARDO RINALDI NOTAIO</a:t>
            </a:r>
            <a:endParaRPr lang="en-US" dirty="0"/>
          </a:p>
        </p:txBody>
      </p:sp>
      <p:sp>
        <p:nvSpPr>
          <p:cNvPr id="6" name="Slide Number Placeholder 5"/>
          <p:cNvSpPr>
            <a:spLocks noGrp="1"/>
          </p:cNvSpPr>
          <p:nvPr>
            <p:ph type="sldNum" sz="quarter" idx="12"/>
          </p:nvPr>
        </p:nvSpPr>
        <p:spPr/>
        <p:txBody>
          <a:bodyPr/>
          <a:lstStyle/>
          <a:p>
            <a:fld id="{F38DF745-7D3F-47F4-83A3-874385CFAA69}" type="slidenum">
              <a:rPr lang="en-US" smtClean="0"/>
              <a:pPr/>
              <a:t>‹N›</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it-IT"/>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it-IT"/>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dirty="0"/>
          </a:p>
        </p:txBody>
      </p:sp>
      <p:sp>
        <p:nvSpPr>
          <p:cNvPr id="5" name="Date Placeholder 4"/>
          <p:cNvSpPr>
            <a:spLocks noGrp="1"/>
          </p:cNvSpPr>
          <p:nvPr>
            <p:ph type="dt" sz="half" idx="10"/>
          </p:nvPr>
        </p:nvSpPr>
        <p:spPr/>
        <p:txBody>
          <a:bodyPr/>
          <a:lstStyle/>
          <a:p>
            <a:r>
              <a:rPr lang="it-IT"/>
              <a:t>02/03/2016</a:t>
            </a:r>
            <a:endParaRPr lang="en-US"/>
          </a:p>
        </p:txBody>
      </p:sp>
      <p:sp>
        <p:nvSpPr>
          <p:cNvPr id="6" name="Footer Placeholder 5"/>
          <p:cNvSpPr>
            <a:spLocks noGrp="1"/>
          </p:cNvSpPr>
          <p:nvPr>
            <p:ph type="ftr" sz="quarter" idx="11"/>
          </p:nvPr>
        </p:nvSpPr>
        <p:spPr/>
        <p:txBody>
          <a:bodyPr/>
          <a:lstStyle/>
          <a:p>
            <a:r>
              <a:rPr lang="en-US"/>
              <a:t>EDOARDO RINALDI NOTAIO</a:t>
            </a:r>
          </a:p>
        </p:txBody>
      </p:sp>
      <p:sp>
        <p:nvSpPr>
          <p:cNvPr id="7" name="Slide Number Placeholder 6"/>
          <p:cNvSpPr>
            <a:spLocks noGrp="1"/>
          </p:cNvSpPr>
          <p:nvPr>
            <p:ph type="sldNum" sz="quarter" idx="12"/>
          </p:nvPr>
        </p:nvSpPr>
        <p:spPr/>
        <p:txBody>
          <a:bodyPr/>
          <a:lstStyle/>
          <a:p>
            <a:fld id="{F38DF745-7D3F-47F4-83A3-874385CFAA69}"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it-IT"/>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dirty="0"/>
          </a:p>
        </p:txBody>
      </p:sp>
      <p:sp>
        <p:nvSpPr>
          <p:cNvPr id="7" name="Date Placeholder 6"/>
          <p:cNvSpPr>
            <a:spLocks noGrp="1"/>
          </p:cNvSpPr>
          <p:nvPr>
            <p:ph type="dt" sz="half" idx="10"/>
          </p:nvPr>
        </p:nvSpPr>
        <p:spPr/>
        <p:txBody>
          <a:bodyPr/>
          <a:lstStyle/>
          <a:p>
            <a:r>
              <a:rPr lang="it-IT"/>
              <a:t>02/03/2016</a:t>
            </a:r>
            <a:endParaRPr lang="en-US"/>
          </a:p>
        </p:txBody>
      </p:sp>
      <p:sp>
        <p:nvSpPr>
          <p:cNvPr id="8" name="Footer Placeholder 7"/>
          <p:cNvSpPr>
            <a:spLocks noGrp="1"/>
          </p:cNvSpPr>
          <p:nvPr>
            <p:ph type="ftr" sz="quarter" idx="11"/>
          </p:nvPr>
        </p:nvSpPr>
        <p:spPr/>
        <p:txBody>
          <a:bodyPr/>
          <a:lstStyle/>
          <a:p>
            <a:r>
              <a:rPr lang="en-US"/>
              <a:t>EDOARDO RINALDI NOTAIO</a:t>
            </a:r>
          </a:p>
        </p:txBody>
      </p:sp>
      <p:sp>
        <p:nvSpPr>
          <p:cNvPr id="9" name="Slide Number Placeholder 8"/>
          <p:cNvSpPr>
            <a:spLocks noGrp="1"/>
          </p:cNvSpPr>
          <p:nvPr>
            <p:ph type="sldNum" sz="quarter" idx="12"/>
          </p:nvPr>
        </p:nvSpPr>
        <p:spPr/>
        <p:txBody>
          <a:bodyPr/>
          <a:lstStyle/>
          <a:p>
            <a:fld id="{F38DF745-7D3F-47F4-83A3-874385CFAA69}"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Date Placeholder 2"/>
          <p:cNvSpPr>
            <a:spLocks noGrp="1"/>
          </p:cNvSpPr>
          <p:nvPr>
            <p:ph type="dt" sz="half" idx="10"/>
          </p:nvPr>
        </p:nvSpPr>
        <p:spPr/>
        <p:txBody>
          <a:bodyPr/>
          <a:lstStyle/>
          <a:p>
            <a:r>
              <a:rPr lang="it-IT"/>
              <a:t>02/03/2016</a:t>
            </a:r>
            <a:endParaRPr lang="en-US"/>
          </a:p>
        </p:txBody>
      </p:sp>
      <p:sp>
        <p:nvSpPr>
          <p:cNvPr id="4" name="Footer Placeholder 3"/>
          <p:cNvSpPr>
            <a:spLocks noGrp="1"/>
          </p:cNvSpPr>
          <p:nvPr>
            <p:ph type="ftr" sz="quarter" idx="11"/>
          </p:nvPr>
        </p:nvSpPr>
        <p:spPr/>
        <p:txBody>
          <a:bodyPr/>
          <a:lstStyle/>
          <a:p>
            <a:r>
              <a:rPr lang="en-US"/>
              <a:t>EDOARDO RINALDI NOTAIO</a:t>
            </a:r>
          </a:p>
        </p:txBody>
      </p:sp>
      <p:sp>
        <p:nvSpPr>
          <p:cNvPr id="5" name="Slide Number Placeholder 4"/>
          <p:cNvSpPr>
            <a:spLocks noGrp="1"/>
          </p:cNvSpPr>
          <p:nvPr>
            <p:ph type="sldNum" sz="quarter" idx="12"/>
          </p:nvPr>
        </p:nvSpPr>
        <p:spPr/>
        <p:txBody>
          <a:bodyPr/>
          <a:lstStyle/>
          <a:p>
            <a:fld id="{F38DF745-7D3F-47F4-83A3-874385CFAA69}"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it-IT"/>
              <a:t>02/03/2016</a:t>
            </a:r>
            <a:endParaRPr lang="en-US"/>
          </a:p>
        </p:txBody>
      </p:sp>
      <p:sp>
        <p:nvSpPr>
          <p:cNvPr id="3" name="Footer Placeholder 2"/>
          <p:cNvSpPr>
            <a:spLocks noGrp="1"/>
          </p:cNvSpPr>
          <p:nvPr>
            <p:ph type="ftr" sz="quarter" idx="11"/>
          </p:nvPr>
        </p:nvSpPr>
        <p:spPr/>
        <p:txBody>
          <a:bodyPr/>
          <a:lstStyle/>
          <a:p>
            <a:r>
              <a:rPr lang="en-US"/>
              <a:t>EDOARDO RINALDI NOTAIO</a:t>
            </a:r>
          </a:p>
        </p:txBody>
      </p:sp>
      <p:sp>
        <p:nvSpPr>
          <p:cNvPr id="4" name="Slide Number Placeholder 3"/>
          <p:cNvSpPr>
            <a:spLocks noGrp="1"/>
          </p:cNvSpPr>
          <p:nvPr>
            <p:ph type="sldNum" sz="quarter" idx="12"/>
          </p:nvPr>
        </p:nvSpPr>
        <p:spPr/>
        <p:txBody>
          <a:bodyPr/>
          <a:lstStyle/>
          <a:p>
            <a:fld id="{F38DF745-7D3F-47F4-83A3-874385CFAA69}"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dirty="0"/>
          </a:p>
        </p:txBody>
      </p:sp>
      <p:sp>
        <p:nvSpPr>
          <p:cNvPr id="5" name="Date Placeholder 4"/>
          <p:cNvSpPr>
            <a:spLocks noGrp="1"/>
          </p:cNvSpPr>
          <p:nvPr>
            <p:ph type="dt" sz="half" idx="10"/>
          </p:nvPr>
        </p:nvSpPr>
        <p:spPr/>
        <p:txBody>
          <a:bodyPr/>
          <a:lstStyle/>
          <a:p>
            <a:r>
              <a:rPr lang="it-IT"/>
              <a:t>02/03/2016</a:t>
            </a:r>
            <a:endParaRPr lang="en-US"/>
          </a:p>
        </p:txBody>
      </p:sp>
      <p:sp>
        <p:nvSpPr>
          <p:cNvPr id="6" name="Footer Placeholder 5"/>
          <p:cNvSpPr>
            <a:spLocks noGrp="1"/>
          </p:cNvSpPr>
          <p:nvPr>
            <p:ph type="ftr" sz="quarter" idx="11"/>
          </p:nvPr>
        </p:nvSpPr>
        <p:spPr/>
        <p:txBody>
          <a:bodyPr/>
          <a:lstStyle/>
          <a:p>
            <a:r>
              <a:rPr lang="en-US"/>
              <a:t>EDOARDO RINALDI NOTAIO</a:t>
            </a:r>
          </a:p>
        </p:txBody>
      </p:sp>
      <p:sp>
        <p:nvSpPr>
          <p:cNvPr id="7" name="Slide Number Placeholder 6"/>
          <p:cNvSpPr>
            <a:spLocks noGrp="1"/>
          </p:cNvSpPr>
          <p:nvPr>
            <p:ph type="sldNum" sz="quarter" idx="12"/>
          </p:nvPr>
        </p:nvSpPr>
        <p:spPr/>
        <p:txBody>
          <a:bodyPr/>
          <a:lstStyle/>
          <a:p>
            <a:fld id="{FA84A37A-AFC2-4A01-80A1-FC20F2C0D5BB}" type="slidenum">
              <a:rPr lang="en-US" smtClean="0"/>
              <a:pPr/>
              <a:t>‹N›</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it-IT"/>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Drag picture to placeholder or click icon to add</a:t>
            </a:r>
            <a:endParaRPr lang="en-US" dirty="0"/>
          </a:p>
        </p:txBody>
      </p:sp>
      <p:sp>
        <p:nvSpPr>
          <p:cNvPr id="5" name="Date Placeholder 4"/>
          <p:cNvSpPr>
            <a:spLocks noGrp="1"/>
          </p:cNvSpPr>
          <p:nvPr>
            <p:ph type="dt" sz="half" idx="10"/>
          </p:nvPr>
        </p:nvSpPr>
        <p:spPr/>
        <p:txBody>
          <a:bodyPr/>
          <a:lstStyle/>
          <a:p>
            <a:r>
              <a:rPr lang="it-IT"/>
              <a:t>02/03/2016</a:t>
            </a:r>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‹N›</a:t>
            </a:fld>
            <a:endParaRPr lang="en-US" dirty="0"/>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r>
              <a:rPr lang="en-US"/>
              <a:t>EDOARDO RINALDI NOTAIO</a:t>
            </a:r>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it-IT"/>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r>
              <a:rPr lang="it-IT"/>
              <a:t>02/03/2016</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r>
              <a:rPr lang="en-US"/>
              <a:t>EDOARDO RINALDI NOTAIO</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38DF745-7D3F-47F4-83A3-874385CFAA69}" type="slidenum">
              <a:rPr lang="en-US" smtClean="0"/>
              <a:pPr/>
              <a:t>‹N›</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it-IT"/>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982" r:id="rId1"/>
    <p:sldLayoutId id="2147483983" r:id="rId2"/>
    <p:sldLayoutId id="2147483984" r:id="rId3"/>
    <p:sldLayoutId id="2147483985" r:id="rId4"/>
    <p:sldLayoutId id="2147483986" r:id="rId5"/>
    <p:sldLayoutId id="2147483987" r:id="rId6"/>
    <p:sldLayoutId id="2147483988" r:id="rId7"/>
    <p:sldLayoutId id="2147483989" r:id="rId8"/>
    <p:sldLayoutId id="2147483990" r:id="rId9"/>
    <p:sldLayoutId id="2147483991" r:id="rId10"/>
    <p:sldLayoutId id="2147483992" r:id="rId11"/>
  </p:sldLayoutIdLst>
  <p:hf hd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it-IT" dirty="0"/>
              <a:t>Edoardo </a:t>
            </a:r>
            <a:r>
              <a:rPr lang="it-IT" dirty="0" err="1"/>
              <a:t>rinaldi</a:t>
            </a:r>
            <a:endParaRPr lang="en-US" dirty="0"/>
          </a:p>
          <a:p>
            <a:endParaRPr lang="en-US" dirty="0"/>
          </a:p>
        </p:txBody>
      </p:sp>
      <p:sp>
        <p:nvSpPr>
          <p:cNvPr id="2" name="Title 1"/>
          <p:cNvSpPr>
            <a:spLocks noGrp="1"/>
          </p:cNvSpPr>
          <p:nvPr>
            <p:ph type="ctrTitle"/>
          </p:nvPr>
        </p:nvSpPr>
        <p:spPr/>
        <p:txBody>
          <a:bodyPr/>
          <a:lstStyle/>
          <a:p>
            <a:r>
              <a:rPr lang="it-IT" sz="3200" b="1" dirty="0"/>
              <a:t>REAL ESTATE LAW</a:t>
            </a:r>
            <a:endParaRPr lang="en-US" sz="3200" dirty="0"/>
          </a:p>
        </p:txBody>
      </p:sp>
      <p:sp>
        <p:nvSpPr>
          <p:cNvPr id="4" name="TextBox 3"/>
          <p:cNvSpPr txBox="1"/>
          <p:nvPr/>
        </p:nvSpPr>
        <p:spPr>
          <a:xfrm>
            <a:off x="2918497" y="6147037"/>
            <a:ext cx="5161991" cy="646331"/>
          </a:xfrm>
          <a:prstGeom prst="rect">
            <a:avLst/>
          </a:prstGeom>
          <a:noFill/>
        </p:spPr>
        <p:txBody>
          <a:bodyPr wrap="none" rtlCol="0">
            <a:spAutoFit/>
          </a:bodyPr>
          <a:lstStyle/>
          <a:p>
            <a:r>
              <a:rPr lang="it-IT" dirty="0">
                <a:solidFill>
                  <a:schemeClr val="accent6">
                    <a:lumMod val="75000"/>
                  </a:schemeClr>
                </a:solidFill>
              </a:rPr>
              <a:t>Università Carlo Cattaneo, Castellanza</a:t>
            </a:r>
            <a:r>
              <a:rPr lang="it-IT">
                <a:solidFill>
                  <a:schemeClr val="accent6">
                    <a:lumMod val="75000"/>
                  </a:schemeClr>
                </a:solidFill>
              </a:rPr>
              <a:t>, </a:t>
            </a:r>
            <a:r>
              <a:rPr lang="it-IT" smtClean="0">
                <a:solidFill>
                  <a:schemeClr val="accent6">
                    <a:lumMod val="75000"/>
                  </a:schemeClr>
                </a:solidFill>
              </a:rPr>
              <a:t>2019</a:t>
            </a:r>
            <a:endParaRPr lang="en-US" dirty="0">
              <a:solidFill>
                <a:schemeClr val="accent6">
                  <a:lumMod val="75000"/>
                </a:schemeClr>
              </a:solidFill>
            </a:endParaRPr>
          </a:p>
          <a:p>
            <a:endParaRPr lang="en-US" dirty="0">
              <a:solidFill>
                <a:schemeClr val="accent6">
                  <a:lumMod val="75000"/>
                </a:schemeClr>
              </a:solidFill>
            </a:endParaRPr>
          </a:p>
        </p:txBody>
      </p:sp>
    </p:spTree>
    <p:extLst>
      <p:ext uri="{BB962C8B-B14F-4D97-AF65-F5344CB8AC3E}">
        <p14:creationId xmlns:p14="http://schemas.microsoft.com/office/powerpoint/2010/main" val="5155725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a:solidFill>
                  <a:srgbClr val="C00000"/>
                </a:solidFill>
              </a:rPr>
              <a:t>TRATTATIVE e FASE PRE CONTRATTUALE: dalla proposta al contratto di vendita</a:t>
            </a:r>
          </a:p>
        </p:txBody>
      </p:sp>
      <p:sp>
        <p:nvSpPr>
          <p:cNvPr id="3" name="Segnaposto contenuto 2"/>
          <p:cNvSpPr>
            <a:spLocks noGrp="1"/>
          </p:cNvSpPr>
          <p:nvPr>
            <p:ph idx="1"/>
          </p:nvPr>
        </p:nvSpPr>
        <p:spPr/>
        <p:txBody>
          <a:bodyPr>
            <a:normAutofit fontScale="92500" lnSpcReduction="10000"/>
          </a:bodyPr>
          <a:lstStyle/>
          <a:p>
            <a:endParaRPr lang="it-IT" sz="2000" dirty="0"/>
          </a:p>
          <a:p>
            <a:endParaRPr lang="it-IT" sz="2000" dirty="0"/>
          </a:p>
          <a:p>
            <a:r>
              <a:rPr lang="it-IT" sz="2000" dirty="0"/>
              <a:t>La </a:t>
            </a:r>
            <a:r>
              <a:rPr lang="it-IT" sz="2000" i="1" dirty="0"/>
              <a:t>due </a:t>
            </a:r>
            <a:r>
              <a:rPr lang="it-IT" sz="2000" i="1" dirty="0" err="1"/>
              <a:t>diligence</a:t>
            </a:r>
            <a:r>
              <a:rPr lang="it-IT" sz="2000" i="1" dirty="0"/>
              <a:t> </a:t>
            </a:r>
            <a:r>
              <a:rPr lang="it-IT" sz="2000" dirty="0"/>
              <a:t>legale immobiliare è effettuata con verifiche su</a:t>
            </a:r>
          </a:p>
          <a:p>
            <a:pPr lvl="1"/>
            <a:r>
              <a:rPr lang="it-IT" sz="1600" dirty="0"/>
              <a:t>Registri pubblici</a:t>
            </a:r>
          </a:p>
          <a:p>
            <a:pPr lvl="1"/>
            <a:r>
              <a:rPr lang="it-IT" sz="1600" dirty="0"/>
              <a:t>Documenti forniti da controparte</a:t>
            </a:r>
          </a:p>
          <a:p>
            <a:pPr lvl="1"/>
            <a:r>
              <a:rPr lang="it-IT" sz="1600" dirty="0"/>
              <a:t>Documenti forniti da terzi soggetti</a:t>
            </a:r>
          </a:p>
          <a:p>
            <a:pPr lvl="1"/>
            <a:endParaRPr lang="it-IT" sz="1600" dirty="0"/>
          </a:p>
          <a:p>
            <a:pPr marL="114300" indent="0">
              <a:buNone/>
            </a:pPr>
            <a:r>
              <a:rPr lang="it-IT" sz="2000" dirty="0"/>
              <a:t>Occorre verificare</a:t>
            </a:r>
          </a:p>
          <a:p>
            <a:r>
              <a:rPr lang="it-IT" sz="2000" dirty="0"/>
              <a:t>- legittimazione all’intervento</a:t>
            </a:r>
          </a:p>
          <a:p>
            <a:endParaRPr lang="it-IT" sz="2000" dirty="0"/>
          </a:p>
          <a:p>
            <a:r>
              <a:rPr lang="it-IT" sz="2000" dirty="0"/>
              <a:t>- titolo di provenienza (nessuno può disporre più di quello che ha)</a:t>
            </a:r>
          </a:p>
          <a:p>
            <a:endParaRPr lang="it-IT" sz="2000" dirty="0"/>
          </a:p>
          <a:p>
            <a:r>
              <a:rPr lang="it-IT" sz="2000" dirty="0"/>
              <a:t>- presenza di privilegi o trascrizioni </a:t>
            </a:r>
            <a:r>
              <a:rPr lang="it-IT" sz="2000" dirty="0" err="1"/>
              <a:t>regiudizievoli</a:t>
            </a:r>
            <a:r>
              <a:rPr lang="it-IT" sz="2000" dirty="0"/>
              <a:t> (registri immobiliari)</a:t>
            </a:r>
          </a:p>
          <a:p>
            <a:endParaRPr lang="it-IT" sz="2000" dirty="0"/>
          </a:p>
          <a:p>
            <a:pPr marL="114300" indent="0">
              <a:buNone/>
            </a:pPr>
            <a:endParaRPr lang="it-IT" sz="2000" dirty="0"/>
          </a:p>
          <a:p>
            <a:endParaRPr lang="it-IT" sz="2000" dirty="0"/>
          </a:p>
          <a:p>
            <a:endParaRPr lang="it-IT" sz="2000" dirty="0"/>
          </a:p>
          <a:p>
            <a:pPr lvl="0"/>
            <a:endParaRPr lang="it-IT" sz="2200" dirty="0">
              <a:solidFill>
                <a:prstClr val="black"/>
              </a:solidFill>
              <a:latin typeface="Calibri" panose="020F0502020204030204" pitchFamily="34" charset="0"/>
            </a:endParaRPr>
          </a:p>
          <a:p>
            <a:endParaRPr lang="it-IT" dirty="0"/>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10</a:t>
            </a:fld>
            <a:endParaRPr lang="en-US"/>
          </a:p>
        </p:txBody>
      </p:sp>
    </p:spTree>
    <p:extLst>
      <p:ext uri="{BB962C8B-B14F-4D97-AF65-F5344CB8AC3E}">
        <p14:creationId xmlns:p14="http://schemas.microsoft.com/office/powerpoint/2010/main" val="3297767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a:solidFill>
                  <a:srgbClr val="C00000"/>
                </a:solidFill>
              </a:rPr>
              <a:t>TRATTATIVE e FASE PRE CONTRATTUALE: dalla proposta al contratto di vendita</a:t>
            </a:r>
          </a:p>
        </p:txBody>
      </p:sp>
      <p:sp>
        <p:nvSpPr>
          <p:cNvPr id="3" name="Segnaposto contenuto 2"/>
          <p:cNvSpPr>
            <a:spLocks noGrp="1"/>
          </p:cNvSpPr>
          <p:nvPr>
            <p:ph idx="1"/>
          </p:nvPr>
        </p:nvSpPr>
        <p:spPr/>
        <p:txBody>
          <a:bodyPr>
            <a:normAutofit lnSpcReduction="10000"/>
          </a:bodyPr>
          <a:lstStyle/>
          <a:p>
            <a:endParaRPr lang="it-IT" sz="2000" dirty="0"/>
          </a:p>
          <a:p>
            <a:endParaRPr lang="it-IT" sz="2000" dirty="0"/>
          </a:p>
          <a:p>
            <a:pPr algn="ctr"/>
            <a:r>
              <a:rPr lang="it-IT" sz="2000" dirty="0"/>
              <a:t>La proposta contrattuale</a:t>
            </a:r>
          </a:p>
          <a:p>
            <a:endParaRPr lang="it-IT" sz="2000" dirty="0"/>
          </a:p>
          <a:p>
            <a:r>
              <a:rPr lang="it-IT" sz="2000" dirty="0"/>
              <a:t>c.c. art. 1321. Nozione. Il contratto è l'accordo di due o più parti per costituire, regolare o estinguere tra loro un rapporto giuridico patrimoniale</a:t>
            </a:r>
          </a:p>
          <a:p>
            <a:endParaRPr lang="it-IT" sz="2000" dirty="0"/>
          </a:p>
          <a:p>
            <a:r>
              <a:rPr lang="it-IT" sz="2000" dirty="0"/>
              <a:t>L’accordo è l’incontro delle volontà dei contraenti su un assetto disciplinare che realizza i loro interessi.</a:t>
            </a:r>
          </a:p>
          <a:p>
            <a:pPr marL="114300" indent="0">
              <a:buNone/>
            </a:pPr>
            <a:endParaRPr lang="it-IT" sz="2000" dirty="0"/>
          </a:p>
          <a:p>
            <a:r>
              <a:rPr lang="it-IT" sz="2000" dirty="0"/>
              <a:t>La volontà della parte che prende l’iniziativa deve coincidere con la volontà della controparte</a:t>
            </a:r>
          </a:p>
          <a:p>
            <a:endParaRPr lang="it-IT" sz="2000" dirty="0"/>
          </a:p>
          <a:p>
            <a:pPr lvl="0"/>
            <a:endParaRPr lang="it-IT" sz="2200" dirty="0">
              <a:solidFill>
                <a:prstClr val="black"/>
              </a:solidFill>
              <a:latin typeface="Calibri" panose="020F0502020204030204" pitchFamily="34" charset="0"/>
            </a:endParaRPr>
          </a:p>
          <a:p>
            <a:endParaRPr lang="it-IT" dirty="0"/>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11</a:t>
            </a:fld>
            <a:endParaRPr lang="en-US"/>
          </a:p>
        </p:txBody>
      </p:sp>
    </p:spTree>
    <p:extLst>
      <p:ext uri="{BB962C8B-B14F-4D97-AF65-F5344CB8AC3E}">
        <p14:creationId xmlns:p14="http://schemas.microsoft.com/office/powerpoint/2010/main" val="494963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a:solidFill>
                  <a:srgbClr val="C00000"/>
                </a:solidFill>
              </a:rPr>
              <a:t>TRATTATIVE e FASE PRE CONTRATTUALE: dalla proposta al contratto di vendita</a:t>
            </a:r>
          </a:p>
        </p:txBody>
      </p:sp>
      <p:sp>
        <p:nvSpPr>
          <p:cNvPr id="3" name="Segnaposto contenuto 2"/>
          <p:cNvSpPr>
            <a:spLocks noGrp="1"/>
          </p:cNvSpPr>
          <p:nvPr>
            <p:ph idx="1"/>
          </p:nvPr>
        </p:nvSpPr>
        <p:spPr/>
        <p:txBody>
          <a:bodyPr>
            <a:normAutofit lnSpcReduction="10000"/>
          </a:bodyPr>
          <a:lstStyle/>
          <a:p>
            <a:endParaRPr lang="it-IT" sz="2000" dirty="0"/>
          </a:p>
          <a:p>
            <a:pPr algn="ctr"/>
            <a:r>
              <a:rPr lang="it-IT" sz="2000" dirty="0"/>
              <a:t>La proposta contrattuale</a:t>
            </a:r>
          </a:p>
          <a:p>
            <a:r>
              <a:rPr lang="it-IT" sz="2000" dirty="0"/>
              <a:t>Il programma contrattuale è fissato in una proposta che una parte deve far pervenire all’altra per la conclusione del contratto</a:t>
            </a:r>
          </a:p>
          <a:p>
            <a:endParaRPr lang="it-IT" sz="2000" dirty="0"/>
          </a:p>
          <a:p>
            <a:r>
              <a:rPr lang="it-IT" sz="2000" dirty="0"/>
              <a:t>Proposta e accettazione sono manifestati mediante dichiarazione scritta o orale</a:t>
            </a:r>
          </a:p>
          <a:p>
            <a:endParaRPr lang="it-IT" sz="2000" dirty="0"/>
          </a:p>
          <a:p>
            <a:r>
              <a:rPr lang="it-IT" sz="2000" dirty="0"/>
              <a:t>Sono atti </a:t>
            </a:r>
            <a:r>
              <a:rPr lang="it-IT" sz="2000" dirty="0" err="1"/>
              <a:t>prenegoziali</a:t>
            </a:r>
            <a:r>
              <a:rPr lang="it-IT" sz="2000" dirty="0"/>
              <a:t> che si fondono dando vita a un contratto</a:t>
            </a:r>
          </a:p>
          <a:p>
            <a:endParaRPr lang="it-IT" sz="2000" dirty="0"/>
          </a:p>
          <a:p>
            <a:r>
              <a:rPr lang="it-IT" sz="2000" dirty="0"/>
              <a:t>Accettare è una facoltà imprescrittibile</a:t>
            </a:r>
          </a:p>
          <a:p>
            <a:pPr lvl="0"/>
            <a:endParaRPr lang="it-IT" sz="2200" dirty="0">
              <a:solidFill>
                <a:prstClr val="black"/>
              </a:solidFill>
              <a:latin typeface="Calibri" panose="020F0502020204030204" pitchFamily="34" charset="0"/>
            </a:endParaRPr>
          </a:p>
          <a:p>
            <a:endParaRPr lang="it-IT" dirty="0"/>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12</a:t>
            </a:fld>
            <a:endParaRPr lang="en-US"/>
          </a:p>
        </p:txBody>
      </p:sp>
    </p:spTree>
    <p:extLst>
      <p:ext uri="{BB962C8B-B14F-4D97-AF65-F5344CB8AC3E}">
        <p14:creationId xmlns:p14="http://schemas.microsoft.com/office/powerpoint/2010/main" val="512924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a:solidFill>
                  <a:srgbClr val="C00000"/>
                </a:solidFill>
              </a:rPr>
              <a:t>TRATTATIVE e FASE PRE CONTRATTUALE: dalla proposta al contratto di vendita</a:t>
            </a:r>
          </a:p>
        </p:txBody>
      </p:sp>
      <p:sp>
        <p:nvSpPr>
          <p:cNvPr id="3" name="Segnaposto contenuto 2"/>
          <p:cNvSpPr>
            <a:spLocks noGrp="1"/>
          </p:cNvSpPr>
          <p:nvPr>
            <p:ph idx="1"/>
          </p:nvPr>
        </p:nvSpPr>
        <p:spPr/>
        <p:txBody>
          <a:bodyPr>
            <a:normAutofit/>
          </a:bodyPr>
          <a:lstStyle/>
          <a:p>
            <a:endParaRPr lang="it-IT" sz="2000" dirty="0"/>
          </a:p>
          <a:p>
            <a:endParaRPr lang="it-IT" sz="2000" dirty="0"/>
          </a:p>
          <a:p>
            <a:pPr algn="ctr"/>
            <a:r>
              <a:rPr lang="it-IT" sz="2000" dirty="0"/>
              <a:t>La proposta contrattuale</a:t>
            </a:r>
          </a:p>
          <a:p>
            <a:endParaRPr lang="it-IT" sz="2000" dirty="0"/>
          </a:p>
          <a:p>
            <a:endParaRPr lang="it-IT" sz="2000" dirty="0"/>
          </a:p>
          <a:p>
            <a:r>
              <a:rPr lang="it-IT" sz="2000" dirty="0"/>
              <a:t>La proposta deve essere</a:t>
            </a:r>
          </a:p>
          <a:p>
            <a:pPr lvl="1"/>
            <a:r>
              <a:rPr lang="it-IT" sz="1600" dirty="0"/>
              <a:t>Completa, contenendo il programma contrattuale dispositivo</a:t>
            </a:r>
          </a:p>
          <a:p>
            <a:pPr lvl="1"/>
            <a:r>
              <a:rPr lang="it-IT" sz="1600" dirty="0"/>
              <a:t>Manifestare la volontà di vincolarsi</a:t>
            </a:r>
          </a:p>
          <a:p>
            <a:pPr lvl="1"/>
            <a:r>
              <a:rPr lang="it-IT" sz="1600" dirty="0"/>
              <a:t>Ha carattere recettizio</a:t>
            </a:r>
          </a:p>
          <a:p>
            <a:pPr lvl="1"/>
            <a:r>
              <a:rPr lang="it-IT" sz="1600" dirty="0"/>
              <a:t>Formale se previsto dal contratto che deve concludere</a:t>
            </a:r>
          </a:p>
          <a:p>
            <a:pPr marL="411480" lvl="1" indent="0">
              <a:buNone/>
            </a:pPr>
            <a:endParaRPr lang="it-IT" sz="1600" dirty="0"/>
          </a:p>
          <a:p>
            <a:pPr marL="411480" lvl="1" indent="0">
              <a:buNone/>
            </a:pPr>
            <a:endParaRPr lang="it-IT" sz="1600" dirty="0"/>
          </a:p>
          <a:p>
            <a:pPr marL="411480" lvl="1" indent="0">
              <a:buNone/>
            </a:pPr>
            <a:endParaRPr lang="it-IT" sz="1600" dirty="0"/>
          </a:p>
          <a:p>
            <a:pPr lvl="1"/>
            <a:endParaRPr lang="it-IT" sz="1600" dirty="0"/>
          </a:p>
          <a:p>
            <a:pPr lvl="1"/>
            <a:endParaRPr lang="it-IT" sz="1600" dirty="0"/>
          </a:p>
          <a:p>
            <a:endParaRPr lang="it-IT" sz="2000" dirty="0"/>
          </a:p>
          <a:p>
            <a:pPr lvl="0"/>
            <a:endParaRPr lang="it-IT" sz="2200" dirty="0">
              <a:solidFill>
                <a:prstClr val="black"/>
              </a:solidFill>
              <a:latin typeface="Calibri" panose="020F0502020204030204" pitchFamily="34" charset="0"/>
            </a:endParaRPr>
          </a:p>
          <a:p>
            <a:endParaRPr lang="it-IT" dirty="0"/>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13</a:t>
            </a:fld>
            <a:endParaRPr lang="en-US"/>
          </a:p>
        </p:txBody>
      </p:sp>
    </p:spTree>
    <p:extLst>
      <p:ext uri="{BB962C8B-B14F-4D97-AF65-F5344CB8AC3E}">
        <p14:creationId xmlns:p14="http://schemas.microsoft.com/office/powerpoint/2010/main" val="1702288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a:solidFill>
                  <a:srgbClr val="C00000"/>
                </a:solidFill>
              </a:rPr>
              <a:t>TRATTATIVE e FASE PRE CONTRATTUALE: dalla proposta al contratto di vendita</a:t>
            </a:r>
          </a:p>
        </p:txBody>
      </p:sp>
      <p:sp>
        <p:nvSpPr>
          <p:cNvPr id="3" name="Segnaposto contenuto 2"/>
          <p:cNvSpPr>
            <a:spLocks noGrp="1"/>
          </p:cNvSpPr>
          <p:nvPr>
            <p:ph idx="1"/>
          </p:nvPr>
        </p:nvSpPr>
        <p:spPr/>
        <p:txBody>
          <a:bodyPr>
            <a:normAutofit/>
          </a:bodyPr>
          <a:lstStyle/>
          <a:p>
            <a:endParaRPr lang="it-IT" sz="2000" dirty="0"/>
          </a:p>
          <a:p>
            <a:endParaRPr lang="it-IT" sz="2000" dirty="0"/>
          </a:p>
          <a:p>
            <a:r>
              <a:rPr lang="it-IT" sz="2000" dirty="0"/>
              <a:t>L’accettazione è</a:t>
            </a:r>
          </a:p>
          <a:p>
            <a:pPr lvl="1"/>
            <a:endParaRPr lang="it-IT" sz="1600" dirty="0"/>
          </a:p>
          <a:p>
            <a:pPr lvl="1"/>
            <a:r>
              <a:rPr lang="it-IT" sz="1600" dirty="0"/>
              <a:t>Atto </a:t>
            </a:r>
            <a:r>
              <a:rPr lang="it-IT" sz="1600" dirty="0" err="1"/>
              <a:t>prenegoziale</a:t>
            </a:r>
            <a:endParaRPr lang="it-IT" sz="1600" dirty="0"/>
          </a:p>
          <a:p>
            <a:pPr lvl="1"/>
            <a:r>
              <a:rPr lang="it-IT" sz="1600" dirty="0"/>
              <a:t>Conforme alla proposta sul piano sostanziale</a:t>
            </a:r>
          </a:p>
          <a:p>
            <a:pPr lvl="1"/>
            <a:r>
              <a:rPr lang="it-IT" sz="1600" dirty="0"/>
              <a:t>Accettazione non conforme è nuova proposta</a:t>
            </a:r>
          </a:p>
          <a:p>
            <a:pPr lvl="1"/>
            <a:r>
              <a:rPr lang="it-IT" sz="1600" dirty="0"/>
              <a:t>Formale se previsto dal contratto (Silenzio vale accettazione se per patto o legge è qualificato)</a:t>
            </a:r>
          </a:p>
          <a:p>
            <a:pPr lvl="1"/>
            <a:r>
              <a:rPr lang="it-IT" sz="1600" dirty="0"/>
              <a:t>Secondo il tempo stabilito dalla proposta</a:t>
            </a:r>
          </a:p>
          <a:p>
            <a:pPr marL="411480" lvl="1" indent="0">
              <a:buNone/>
            </a:pPr>
            <a:endParaRPr lang="it-IT" sz="1600" dirty="0"/>
          </a:p>
          <a:p>
            <a:pPr marL="411480" lvl="1" indent="0">
              <a:buNone/>
            </a:pPr>
            <a:endParaRPr lang="it-IT" sz="1600" dirty="0"/>
          </a:p>
          <a:p>
            <a:pPr marL="114300" indent="0">
              <a:buNone/>
            </a:pPr>
            <a:endParaRPr lang="it-IT" dirty="0"/>
          </a:p>
          <a:p>
            <a:pPr marL="411480" lvl="1" indent="0">
              <a:buNone/>
            </a:pPr>
            <a:endParaRPr lang="it-IT" sz="1600" dirty="0"/>
          </a:p>
          <a:p>
            <a:pPr lvl="1"/>
            <a:endParaRPr lang="it-IT" sz="1600" dirty="0"/>
          </a:p>
          <a:p>
            <a:pPr lvl="1"/>
            <a:endParaRPr lang="it-IT" sz="1600" dirty="0"/>
          </a:p>
          <a:p>
            <a:endParaRPr lang="it-IT" sz="2000" dirty="0"/>
          </a:p>
          <a:p>
            <a:pPr lvl="0"/>
            <a:endParaRPr lang="it-IT" sz="2200" dirty="0">
              <a:solidFill>
                <a:prstClr val="black"/>
              </a:solidFill>
              <a:latin typeface="Calibri" panose="020F0502020204030204" pitchFamily="34" charset="0"/>
            </a:endParaRPr>
          </a:p>
          <a:p>
            <a:endParaRPr lang="it-IT" dirty="0"/>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14</a:t>
            </a:fld>
            <a:endParaRPr lang="en-US"/>
          </a:p>
        </p:txBody>
      </p:sp>
    </p:spTree>
    <p:extLst>
      <p:ext uri="{BB962C8B-B14F-4D97-AF65-F5344CB8AC3E}">
        <p14:creationId xmlns:p14="http://schemas.microsoft.com/office/powerpoint/2010/main" val="1274316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a:solidFill>
                  <a:srgbClr val="C00000"/>
                </a:solidFill>
              </a:rPr>
              <a:t>TRATTATIVE e FASE PRE CONTRATTUALE: dalla proposta al contratto di vendita</a:t>
            </a:r>
          </a:p>
        </p:txBody>
      </p:sp>
      <p:sp>
        <p:nvSpPr>
          <p:cNvPr id="3" name="Segnaposto contenuto 2"/>
          <p:cNvSpPr>
            <a:spLocks noGrp="1"/>
          </p:cNvSpPr>
          <p:nvPr>
            <p:ph idx="1"/>
          </p:nvPr>
        </p:nvSpPr>
        <p:spPr/>
        <p:txBody>
          <a:bodyPr>
            <a:normAutofit/>
          </a:bodyPr>
          <a:lstStyle/>
          <a:p>
            <a:endParaRPr lang="it-IT" sz="2000" dirty="0"/>
          </a:p>
          <a:p>
            <a:endParaRPr lang="it-IT" sz="2000" dirty="0"/>
          </a:p>
          <a:p>
            <a:r>
              <a:rPr lang="it-IT" sz="1600" dirty="0"/>
              <a:t>Il rifiuto fa venir meno l’accettazione</a:t>
            </a:r>
          </a:p>
          <a:p>
            <a:endParaRPr lang="it-IT" sz="2000" dirty="0"/>
          </a:p>
          <a:p>
            <a:r>
              <a:rPr lang="it-IT" sz="1600" dirty="0"/>
              <a:t>Il contratto è concluso quando il proponente ha notizia dell’accettazione</a:t>
            </a:r>
          </a:p>
          <a:p>
            <a:endParaRPr lang="it-IT" sz="1600" dirty="0"/>
          </a:p>
          <a:p>
            <a:r>
              <a:rPr lang="it-IT" sz="1600" dirty="0"/>
              <a:t>Vige il principio della presunzione di conoscenza ex art. 1335 c.c.. (fra principio della cognizione e principio della </a:t>
            </a:r>
            <a:r>
              <a:rPr lang="it-IT" sz="1600" dirty="0" err="1"/>
              <a:t>conosceibilità</a:t>
            </a:r>
            <a:r>
              <a:rPr lang="it-IT" sz="1600" dirty="0"/>
              <a:t>)</a:t>
            </a:r>
          </a:p>
          <a:p>
            <a:endParaRPr lang="it-IT" sz="1600" dirty="0"/>
          </a:p>
          <a:p>
            <a:r>
              <a:rPr lang="it-IT" sz="1600" dirty="0"/>
              <a:t>Facoltà di revoca</a:t>
            </a:r>
          </a:p>
          <a:p>
            <a:endParaRPr lang="it-IT" sz="1600" dirty="0"/>
          </a:p>
          <a:p>
            <a:r>
              <a:rPr lang="it-IT" sz="1600" dirty="0"/>
              <a:t>Proposta irrevocabile, natura negoziale, termine essenziale (assenza fra nullità, proposta semplice e fissazione giudiziale) </a:t>
            </a:r>
          </a:p>
          <a:p>
            <a:pPr marL="411480" lvl="1" indent="0">
              <a:buNone/>
            </a:pPr>
            <a:endParaRPr lang="it-IT" sz="1600" dirty="0"/>
          </a:p>
          <a:p>
            <a:pPr marL="411480" lvl="1" indent="0">
              <a:buNone/>
            </a:pPr>
            <a:endParaRPr lang="it-IT" sz="1600" dirty="0"/>
          </a:p>
          <a:p>
            <a:pPr marL="114300" indent="0">
              <a:buNone/>
            </a:pPr>
            <a:endParaRPr lang="it-IT" dirty="0"/>
          </a:p>
          <a:p>
            <a:pPr marL="411480" lvl="1" indent="0">
              <a:buNone/>
            </a:pPr>
            <a:endParaRPr lang="it-IT" sz="1600" dirty="0"/>
          </a:p>
          <a:p>
            <a:pPr lvl="1"/>
            <a:endParaRPr lang="it-IT" sz="1600" dirty="0"/>
          </a:p>
          <a:p>
            <a:pPr lvl="1"/>
            <a:endParaRPr lang="it-IT" sz="1600" dirty="0"/>
          </a:p>
          <a:p>
            <a:endParaRPr lang="it-IT" sz="2000" dirty="0"/>
          </a:p>
          <a:p>
            <a:pPr lvl="0"/>
            <a:endParaRPr lang="it-IT" sz="2200" dirty="0">
              <a:solidFill>
                <a:prstClr val="black"/>
              </a:solidFill>
              <a:latin typeface="Calibri" panose="020F0502020204030204" pitchFamily="34" charset="0"/>
            </a:endParaRPr>
          </a:p>
          <a:p>
            <a:endParaRPr lang="it-IT" dirty="0"/>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15</a:t>
            </a:fld>
            <a:endParaRPr lang="en-US"/>
          </a:p>
        </p:txBody>
      </p:sp>
    </p:spTree>
    <p:extLst>
      <p:ext uri="{BB962C8B-B14F-4D97-AF65-F5344CB8AC3E}">
        <p14:creationId xmlns:p14="http://schemas.microsoft.com/office/powerpoint/2010/main" val="2149181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a:solidFill>
                  <a:srgbClr val="C00000"/>
                </a:solidFill>
              </a:rPr>
              <a:t>TRATTATIVE e FASE PRE CONTRATTUALE: dalla proposta al contratto di vendita</a:t>
            </a:r>
          </a:p>
        </p:txBody>
      </p:sp>
      <p:sp>
        <p:nvSpPr>
          <p:cNvPr id="3" name="Segnaposto contenuto 2"/>
          <p:cNvSpPr>
            <a:spLocks noGrp="1"/>
          </p:cNvSpPr>
          <p:nvPr>
            <p:ph idx="1"/>
          </p:nvPr>
        </p:nvSpPr>
        <p:spPr/>
        <p:txBody>
          <a:bodyPr>
            <a:normAutofit/>
          </a:bodyPr>
          <a:lstStyle/>
          <a:p>
            <a:endParaRPr lang="it-IT" sz="2000" dirty="0"/>
          </a:p>
          <a:p>
            <a:pPr algn="ctr"/>
            <a:r>
              <a:rPr lang="it-IT" sz="2000" dirty="0"/>
              <a:t>L’Opzione</a:t>
            </a:r>
            <a:endParaRPr lang="it-IT" sz="1600" dirty="0"/>
          </a:p>
          <a:p>
            <a:r>
              <a:rPr lang="it-IT" sz="2000" dirty="0"/>
              <a:t>Art. 1331 cc </a:t>
            </a:r>
          </a:p>
          <a:p>
            <a:endParaRPr lang="it-IT" sz="2000" dirty="0"/>
          </a:p>
          <a:p>
            <a:r>
              <a:rPr lang="it-IT" sz="2000" dirty="0"/>
              <a:t>Si ha opzione quando le parti convengono che una di esse (concedente) resti vincolata alla propria dichiarazione  e l’altra (</a:t>
            </a:r>
            <a:r>
              <a:rPr lang="it-IT" sz="2000" dirty="0" err="1"/>
              <a:t>opzionario</a:t>
            </a:r>
            <a:r>
              <a:rPr lang="it-IT" sz="2000" dirty="0"/>
              <a:t>) abbia facoltà di accettarla o meno</a:t>
            </a:r>
          </a:p>
          <a:p>
            <a:endParaRPr lang="it-IT" sz="2000" dirty="0"/>
          </a:p>
          <a:p>
            <a:r>
              <a:rPr lang="it-IT" sz="2000" dirty="0"/>
              <a:t>L’opzione causa la nascita in capo all’</a:t>
            </a:r>
            <a:r>
              <a:rPr lang="it-IT" sz="2000" dirty="0" err="1"/>
              <a:t>opzionario</a:t>
            </a:r>
            <a:r>
              <a:rPr lang="it-IT" sz="2000" dirty="0"/>
              <a:t> di un diritto che se esercitato conclude automaticamente il contratto</a:t>
            </a:r>
          </a:p>
          <a:p>
            <a:endParaRPr lang="it-IT" sz="1600" dirty="0"/>
          </a:p>
          <a:p>
            <a:pPr marL="411480" lvl="1" indent="0">
              <a:buNone/>
            </a:pPr>
            <a:endParaRPr lang="it-IT" sz="1600" dirty="0"/>
          </a:p>
          <a:p>
            <a:pPr marL="411480" lvl="1" indent="0">
              <a:buNone/>
            </a:pPr>
            <a:endParaRPr lang="it-IT" sz="1600" dirty="0"/>
          </a:p>
          <a:p>
            <a:pPr marL="114300" indent="0">
              <a:buNone/>
            </a:pPr>
            <a:endParaRPr lang="it-IT" dirty="0"/>
          </a:p>
          <a:p>
            <a:pPr marL="411480" lvl="1" indent="0">
              <a:buNone/>
            </a:pPr>
            <a:endParaRPr lang="it-IT" sz="1600" dirty="0"/>
          </a:p>
          <a:p>
            <a:pPr lvl="1"/>
            <a:endParaRPr lang="it-IT" sz="1600" dirty="0"/>
          </a:p>
          <a:p>
            <a:pPr lvl="1"/>
            <a:endParaRPr lang="it-IT" sz="1600" dirty="0"/>
          </a:p>
          <a:p>
            <a:endParaRPr lang="it-IT" sz="2000" dirty="0"/>
          </a:p>
          <a:p>
            <a:pPr lvl="0"/>
            <a:endParaRPr lang="it-IT" sz="2200" dirty="0">
              <a:solidFill>
                <a:prstClr val="black"/>
              </a:solidFill>
              <a:latin typeface="Calibri" panose="020F0502020204030204" pitchFamily="34" charset="0"/>
            </a:endParaRPr>
          </a:p>
          <a:p>
            <a:endParaRPr lang="it-IT" dirty="0"/>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16</a:t>
            </a:fld>
            <a:endParaRPr lang="en-US"/>
          </a:p>
        </p:txBody>
      </p:sp>
    </p:spTree>
    <p:extLst>
      <p:ext uri="{BB962C8B-B14F-4D97-AF65-F5344CB8AC3E}">
        <p14:creationId xmlns:p14="http://schemas.microsoft.com/office/powerpoint/2010/main" val="38431089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a:solidFill>
                  <a:srgbClr val="C00000"/>
                </a:solidFill>
              </a:rPr>
              <a:t>TRATTATIVE e FASE PRE CONTRATTUALE: dalla proposta al contratto di vendita</a:t>
            </a:r>
          </a:p>
        </p:txBody>
      </p:sp>
      <p:sp>
        <p:nvSpPr>
          <p:cNvPr id="3" name="Segnaposto contenuto 2"/>
          <p:cNvSpPr>
            <a:spLocks noGrp="1"/>
          </p:cNvSpPr>
          <p:nvPr>
            <p:ph idx="1"/>
          </p:nvPr>
        </p:nvSpPr>
        <p:spPr/>
        <p:txBody>
          <a:bodyPr>
            <a:normAutofit/>
          </a:bodyPr>
          <a:lstStyle/>
          <a:p>
            <a:endParaRPr lang="it-IT" sz="2000" dirty="0"/>
          </a:p>
          <a:p>
            <a:pPr algn="ctr"/>
            <a:r>
              <a:rPr lang="it-IT" sz="2000" dirty="0"/>
              <a:t>L’Opzione</a:t>
            </a:r>
            <a:endParaRPr lang="it-IT" sz="1600" dirty="0"/>
          </a:p>
          <a:p>
            <a:endParaRPr lang="it-IT" sz="2000" dirty="0"/>
          </a:p>
          <a:p>
            <a:r>
              <a:rPr lang="it-IT" sz="2000" dirty="0"/>
              <a:t>Il diritto dell’</a:t>
            </a:r>
            <a:r>
              <a:rPr lang="it-IT" sz="2000" dirty="0" err="1"/>
              <a:t>opzionario</a:t>
            </a:r>
            <a:r>
              <a:rPr lang="it-IT" sz="2000" dirty="0"/>
              <a:t> è potestativo e causa una soggezione in capo all’opzionato</a:t>
            </a:r>
          </a:p>
          <a:p>
            <a:endParaRPr lang="it-IT" sz="2000" dirty="0"/>
          </a:p>
          <a:p>
            <a:r>
              <a:rPr lang="it-IT" sz="2000" dirty="0"/>
              <a:t>Il termine può essere fissato dal giudice ex art.1331</a:t>
            </a:r>
          </a:p>
          <a:p>
            <a:endParaRPr lang="it-IT" sz="2000" dirty="0"/>
          </a:p>
          <a:p>
            <a:r>
              <a:rPr lang="it-IT" sz="2000" dirty="0"/>
              <a:t>Scaduto il termine l’opzione viene meno</a:t>
            </a:r>
          </a:p>
          <a:p>
            <a:endParaRPr lang="it-IT" sz="2000" dirty="0"/>
          </a:p>
          <a:p>
            <a:endParaRPr lang="it-IT" sz="2000" dirty="0"/>
          </a:p>
          <a:p>
            <a:endParaRPr lang="it-IT" sz="1600" dirty="0"/>
          </a:p>
          <a:p>
            <a:pPr marL="411480" lvl="1" indent="0">
              <a:buNone/>
            </a:pPr>
            <a:endParaRPr lang="it-IT" sz="1600" dirty="0"/>
          </a:p>
          <a:p>
            <a:pPr marL="411480" lvl="1" indent="0">
              <a:buNone/>
            </a:pPr>
            <a:endParaRPr lang="it-IT" sz="1600" dirty="0"/>
          </a:p>
          <a:p>
            <a:pPr marL="114300" indent="0">
              <a:buNone/>
            </a:pPr>
            <a:endParaRPr lang="it-IT" dirty="0"/>
          </a:p>
          <a:p>
            <a:pPr marL="411480" lvl="1" indent="0">
              <a:buNone/>
            </a:pPr>
            <a:endParaRPr lang="it-IT" sz="1600" dirty="0"/>
          </a:p>
          <a:p>
            <a:pPr lvl="1"/>
            <a:endParaRPr lang="it-IT" sz="1600" dirty="0"/>
          </a:p>
          <a:p>
            <a:pPr lvl="1"/>
            <a:endParaRPr lang="it-IT" sz="1600" dirty="0"/>
          </a:p>
          <a:p>
            <a:endParaRPr lang="it-IT" sz="2000" dirty="0"/>
          </a:p>
          <a:p>
            <a:pPr lvl="0"/>
            <a:endParaRPr lang="it-IT" sz="2200" dirty="0">
              <a:solidFill>
                <a:prstClr val="black"/>
              </a:solidFill>
              <a:latin typeface="Calibri" panose="020F0502020204030204" pitchFamily="34" charset="0"/>
            </a:endParaRPr>
          </a:p>
          <a:p>
            <a:endParaRPr lang="it-IT" dirty="0"/>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17</a:t>
            </a:fld>
            <a:endParaRPr lang="en-US"/>
          </a:p>
        </p:txBody>
      </p:sp>
    </p:spTree>
    <p:extLst>
      <p:ext uri="{BB962C8B-B14F-4D97-AF65-F5344CB8AC3E}">
        <p14:creationId xmlns:p14="http://schemas.microsoft.com/office/powerpoint/2010/main" val="39623626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a:solidFill>
                  <a:srgbClr val="C00000"/>
                </a:solidFill>
              </a:rPr>
              <a:t>TRATTATIVE e FASE PRE CONTRATTUALE: dalla proposta al contratto di vendita</a:t>
            </a:r>
          </a:p>
        </p:txBody>
      </p:sp>
      <p:sp>
        <p:nvSpPr>
          <p:cNvPr id="3" name="Segnaposto contenuto 2"/>
          <p:cNvSpPr>
            <a:spLocks noGrp="1"/>
          </p:cNvSpPr>
          <p:nvPr>
            <p:ph idx="1"/>
          </p:nvPr>
        </p:nvSpPr>
        <p:spPr/>
        <p:txBody>
          <a:bodyPr>
            <a:normAutofit/>
          </a:bodyPr>
          <a:lstStyle/>
          <a:p>
            <a:endParaRPr lang="it-IT" sz="2000" dirty="0"/>
          </a:p>
          <a:p>
            <a:pPr algn="ctr"/>
            <a:r>
              <a:rPr lang="it-IT" sz="2000" dirty="0"/>
              <a:t>Differenza con fra Opzione e Proposta Irrevocabile</a:t>
            </a:r>
          </a:p>
          <a:p>
            <a:pPr algn="ctr"/>
            <a:endParaRPr lang="it-IT" sz="2000" dirty="0"/>
          </a:p>
          <a:p>
            <a:pPr algn="ctr"/>
            <a:endParaRPr lang="it-IT" sz="2000" dirty="0"/>
          </a:p>
          <a:p>
            <a:pPr algn="just"/>
            <a:r>
              <a:rPr lang="it-IT" sz="2000" dirty="0"/>
              <a:t>L’Opzione ha struttura bilaterale</a:t>
            </a:r>
          </a:p>
          <a:p>
            <a:pPr algn="just"/>
            <a:endParaRPr lang="it-IT" sz="2000" dirty="0"/>
          </a:p>
          <a:p>
            <a:pPr algn="just"/>
            <a:r>
              <a:rPr lang="it-IT" sz="2000" dirty="0"/>
              <a:t>Termine fissato dal giudice e effetti della sua scadenza</a:t>
            </a:r>
          </a:p>
          <a:p>
            <a:pPr algn="just"/>
            <a:endParaRPr lang="it-IT" sz="2000" dirty="0"/>
          </a:p>
          <a:p>
            <a:pPr algn="just"/>
            <a:r>
              <a:rPr lang="it-IT" sz="2000" dirty="0"/>
              <a:t>Onerosità</a:t>
            </a:r>
          </a:p>
          <a:p>
            <a:pPr algn="just"/>
            <a:endParaRPr lang="it-IT" sz="1600" dirty="0"/>
          </a:p>
          <a:p>
            <a:endParaRPr lang="it-IT" sz="2000" dirty="0"/>
          </a:p>
          <a:p>
            <a:endParaRPr lang="it-IT" sz="2000" dirty="0"/>
          </a:p>
          <a:p>
            <a:endParaRPr lang="it-IT" sz="1600" dirty="0"/>
          </a:p>
          <a:p>
            <a:pPr marL="411480" lvl="1" indent="0">
              <a:buNone/>
            </a:pPr>
            <a:endParaRPr lang="it-IT" sz="1600" dirty="0"/>
          </a:p>
          <a:p>
            <a:pPr marL="411480" lvl="1" indent="0">
              <a:buNone/>
            </a:pPr>
            <a:endParaRPr lang="it-IT" sz="1600" dirty="0"/>
          </a:p>
          <a:p>
            <a:pPr marL="114300" indent="0">
              <a:buNone/>
            </a:pPr>
            <a:endParaRPr lang="it-IT" dirty="0"/>
          </a:p>
          <a:p>
            <a:pPr marL="411480" lvl="1" indent="0">
              <a:buNone/>
            </a:pPr>
            <a:endParaRPr lang="it-IT" sz="1600" dirty="0"/>
          </a:p>
          <a:p>
            <a:pPr lvl="1"/>
            <a:endParaRPr lang="it-IT" sz="1600" dirty="0"/>
          </a:p>
          <a:p>
            <a:pPr lvl="1"/>
            <a:endParaRPr lang="it-IT" sz="1600" dirty="0"/>
          </a:p>
          <a:p>
            <a:endParaRPr lang="it-IT" sz="2000" dirty="0"/>
          </a:p>
          <a:p>
            <a:pPr lvl="0"/>
            <a:endParaRPr lang="it-IT" sz="2200" dirty="0">
              <a:solidFill>
                <a:prstClr val="black"/>
              </a:solidFill>
              <a:latin typeface="Calibri" panose="020F0502020204030204" pitchFamily="34" charset="0"/>
            </a:endParaRPr>
          </a:p>
          <a:p>
            <a:endParaRPr lang="it-IT" dirty="0"/>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18</a:t>
            </a:fld>
            <a:endParaRPr lang="en-US"/>
          </a:p>
        </p:txBody>
      </p:sp>
    </p:spTree>
    <p:extLst>
      <p:ext uri="{BB962C8B-B14F-4D97-AF65-F5344CB8AC3E}">
        <p14:creationId xmlns:p14="http://schemas.microsoft.com/office/powerpoint/2010/main" val="15307189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a:solidFill>
                  <a:srgbClr val="C00000"/>
                </a:solidFill>
              </a:rPr>
              <a:t>TRATTATIVE e FASE PRE CONTRATTUALE: dalla proposta al contratto di vendita</a:t>
            </a:r>
          </a:p>
        </p:txBody>
      </p:sp>
      <p:sp>
        <p:nvSpPr>
          <p:cNvPr id="3" name="Segnaposto contenuto 2"/>
          <p:cNvSpPr>
            <a:spLocks noGrp="1"/>
          </p:cNvSpPr>
          <p:nvPr>
            <p:ph idx="1"/>
          </p:nvPr>
        </p:nvSpPr>
        <p:spPr/>
        <p:txBody>
          <a:bodyPr>
            <a:normAutofit/>
          </a:bodyPr>
          <a:lstStyle/>
          <a:p>
            <a:endParaRPr lang="it-IT" sz="2000" dirty="0"/>
          </a:p>
          <a:p>
            <a:pPr algn="ctr"/>
            <a:r>
              <a:rPr lang="it-IT" sz="2000" dirty="0"/>
              <a:t>Prelazione</a:t>
            </a:r>
          </a:p>
          <a:p>
            <a:endParaRPr lang="it-IT" sz="2000" dirty="0"/>
          </a:p>
          <a:p>
            <a:r>
              <a:rPr lang="it-IT" sz="2000" dirty="0"/>
              <a:t>Un soggetto si obbliga a preferire a parità di condizioni un altro soggetto rispetto a terzi quando in futuro intenda addivenire a un contratto</a:t>
            </a:r>
          </a:p>
          <a:p>
            <a:endParaRPr lang="it-IT" sz="2000" dirty="0"/>
          </a:p>
          <a:p>
            <a:r>
              <a:rPr lang="it-IT" sz="2000" dirty="0"/>
              <a:t>Libertà del concedente</a:t>
            </a:r>
          </a:p>
          <a:p>
            <a:endParaRPr lang="it-IT" sz="2000" dirty="0"/>
          </a:p>
          <a:p>
            <a:r>
              <a:rPr lang="it-IT" sz="2000" dirty="0"/>
              <a:t>Obbligo di fare (comunicazione natura di invito a offrire)</a:t>
            </a:r>
          </a:p>
          <a:p>
            <a:r>
              <a:rPr lang="it-IT" sz="2000" dirty="0"/>
              <a:t>Obbligo di non fare </a:t>
            </a:r>
          </a:p>
          <a:p>
            <a:r>
              <a:rPr lang="it-IT" sz="2000" dirty="0"/>
              <a:t>Effetti limitati fra le parti</a:t>
            </a:r>
          </a:p>
          <a:p>
            <a:endParaRPr lang="it-IT" sz="2000" dirty="0"/>
          </a:p>
          <a:p>
            <a:pPr algn="ctr"/>
            <a:endParaRPr lang="it-IT" sz="2000" dirty="0"/>
          </a:p>
          <a:p>
            <a:pPr algn="ctr"/>
            <a:endParaRPr lang="it-IT" sz="2000" dirty="0"/>
          </a:p>
          <a:p>
            <a:pPr algn="just"/>
            <a:endParaRPr lang="it-IT" sz="1600" dirty="0"/>
          </a:p>
          <a:p>
            <a:endParaRPr lang="it-IT" sz="2000" dirty="0"/>
          </a:p>
          <a:p>
            <a:endParaRPr lang="it-IT" sz="2000" dirty="0"/>
          </a:p>
          <a:p>
            <a:endParaRPr lang="it-IT" sz="1600" dirty="0"/>
          </a:p>
          <a:p>
            <a:pPr marL="411480" lvl="1" indent="0">
              <a:buNone/>
            </a:pPr>
            <a:endParaRPr lang="it-IT" sz="1600" dirty="0"/>
          </a:p>
          <a:p>
            <a:pPr marL="411480" lvl="1" indent="0">
              <a:buNone/>
            </a:pPr>
            <a:endParaRPr lang="it-IT" sz="1600" dirty="0"/>
          </a:p>
          <a:p>
            <a:pPr marL="114300" indent="0">
              <a:buNone/>
            </a:pPr>
            <a:endParaRPr lang="it-IT" dirty="0"/>
          </a:p>
          <a:p>
            <a:pPr marL="411480" lvl="1" indent="0">
              <a:buNone/>
            </a:pPr>
            <a:endParaRPr lang="it-IT" sz="1600" dirty="0"/>
          </a:p>
          <a:p>
            <a:pPr lvl="1"/>
            <a:endParaRPr lang="it-IT" sz="1600" dirty="0"/>
          </a:p>
          <a:p>
            <a:pPr lvl="1"/>
            <a:endParaRPr lang="it-IT" sz="1600" dirty="0"/>
          </a:p>
          <a:p>
            <a:endParaRPr lang="it-IT" sz="2000" dirty="0"/>
          </a:p>
          <a:p>
            <a:pPr lvl="0"/>
            <a:endParaRPr lang="it-IT" sz="2200" dirty="0">
              <a:solidFill>
                <a:prstClr val="black"/>
              </a:solidFill>
              <a:latin typeface="Calibri" panose="020F0502020204030204" pitchFamily="34" charset="0"/>
            </a:endParaRPr>
          </a:p>
          <a:p>
            <a:endParaRPr lang="it-IT" dirty="0"/>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19</a:t>
            </a:fld>
            <a:endParaRPr lang="en-US"/>
          </a:p>
        </p:txBody>
      </p:sp>
    </p:spTree>
    <p:extLst>
      <p:ext uri="{BB962C8B-B14F-4D97-AF65-F5344CB8AC3E}">
        <p14:creationId xmlns:p14="http://schemas.microsoft.com/office/powerpoint/2010/main" val="510355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a:solidFill>
                  <a:srgbClr val="C00000"/>
                </a:solidFill>
              </a:rPr>
              <a:t>TRATTATIVE e FASE PRE CONTRATTUALE: dalla proposta al contratto di vendita:</a:t>
            </a:r>
          </a:p>
        </p:txBody>
      </p:sp>
      <p:sp>
        <p:nvSpPr>
          <p:cNvPr id="3" name="Segnaposto contenuto 2"/>
          <p:cNvSpPr>
            <a:spLocks noGrp="1"/>
          </p:cNvSpPr>
          <p:nvPr>
            <p:ph idx="1"/>
          </p:nvPr>
        </p:nvSpPr>
        <p:spPr/>
        <p:txBody>
          <a:bodyPr>
            <a:normAutofit/>
          </a:bodyPr>
          <a:lstStyle/>
          <a:p>
            <a:endParaRPr lang="it-IT" sz="2000" dirty="0"/>
          </a:p>
          <a:p>
            <a:endParaRPr lang="it-IT" sz="2000" dirty="0"/>
          </a:p>
          <a:p>
            <a:endParaRPr lang="it-IT" sz="2000" dirty="0"/>
          </a:p>
          <a:p>
            <a:r>
              <a:rPr lang="it-IT" sz="2000" dirty="0"/>
              <a:t>a) lettera di intenti e manifestazione di interesse non vincolante</a:t>
            </a:r>
          </a:p>
          <a:p>
            <a:r>
              <a:rPr lang="it-IT" sz="2000" dirty="0"/>
              <a:t>b)</a:t>
            </a:r>
            <a:r>
              <a:rPr lang="it-IT" sz="2000" i="1" dirty="0"/>
              <a:t> due </a:t>
            </a:r>
            <a:r>
              <a:rPr lang="it-IT" sz="2000" i="1" dirty="0" err="1"/>
              <a:t>diligence</a:t>
            </a:r>
            <a:r>
              <a:rPr lang="it-IT" sz="2000" dirty="0"/>
              <a:t> legale; </a:t>
            </a:r>
          </a:p>
          <a:p>
            <a:r>
              <a:rPr lang="it-IT" sz="2000" dirty="0"/>
              <a:t>c) proposta, opzione, introduzione al preliminare di vendita</a:t>
            </a:r>
          </a:p>
          <a:p>
            <a:pPr lvl="0"/>
            <a:endParaRPr lang="it-IT" sz="2200" dirty="0">
              <a:solidFill>
                <a:prstClr val="black"/>
              </a:solidFill>
              <a:latin typeface="Calibri" panose="020F0502020204030204" pitchFamily="34" charset="0"/>
            </a:endParaRPr>
          </a:p>
          <a:p>
            <a:endParaRPr lang="it-IT" dirty="0"/>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2</a:t>
            </a:fld>
            <a:endParaRPr lang="en-US"/>
          </a:p>
        </p:txBody>
      </p:sp>
    </p:spTree>
    <p:extLst>
      <p:ext uri="{BB962C8B-B14F-4D97-AF65-F5344CB8AC3E}">
        <p14:creationId xmlns:p14="http://schemas.microsoft.com/office/powerpoint/2010/main" val="952207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dirty="0">
                <a:solidFill>
                  <a:srgbClr val="C00000"/>
                </a:solidFill>
              </a:rPr>
              <a:t/>
            </a:r>
            <a:br>
              <a:rPr lang="it-IT" sz="2000" dirty="0">
                <a:solidFill>
                  <a:srgbClr val="C00000"/>
                </a:solidFill>
              </a:rPr>
            </a:br>
            <a:r>
              <a:rPr lang="it-IT" sz="2000" dirty="0">
                <a:solidFill>
                  <a:srgbClr val="C00000"/>
                </a:solidFill>
              </a:rPr>
              <a:t/>
            </a:r>
            <a:br>
              <a:rPr lang="it-IT" sz="2000" dirty="0">
                <a:solidFill>
                  <a:srgbClr val="C00000"/>
                </a:solidFill>
              </a:rPr>
            </a:br>
            <a:r>
              <a:rPr lang="it-IT" sz="2000" dirty="0">
                <a:solidFill>
                  <a:srgbClr val="C00000"/>
                </a:solidFill>
              </a:rPr>
              <a:t>LA VENDITA</a:t>
            </a:r>
            <a:r>
              <a:rPr lang="it-IT" dirty="0">
                <a:solidFill>
                  <a:srgbClr val="C00000"/>
                </a:solidFill>
              </a:rPr>
              <a:t/>
            </a:r>
            <a:br>
              <a:rPr lang="it-IT" dirty="0">
                <a:solidFill>
                  <a:srgbClr val="C00000"/>
                </a:solidFill>
              </a:rPr>
            </a:br>
            <a:endParaRPr lang="it-IT" dirty="0">
              <a:solidFill>
                <a:srgbClr val="C00000"/>
              </a:solidFill>
            </a:endParaRPr>
          </a:p>
        </p:txBody>
      </p:sp>
      <p:sp>
        <p:nvSpPr>
          <p:cNvPr id="3" name="Segnaposto contenuto 2"/>
          <p:cNvSpPr>
            <a:spLocks noGrp="1"/>
          </p:cNvSpPr>
          <p:nvPr>
            <p:ph idx="1"/>
          </p:nvPr>
        </p:nvSpPr>
        <p:spPr/>
        <p:txBody>
          <a:bodyPr>
            <a:normAutofit/>
          </a:bodyPr>
          <a:lstStyle/>
          <a:p>
            <a:pPr lvl="0"/>
            <a:endParaRPr lang="it-IT" sz="2000" dirty="0"/>
          </a:p>
          <a:p>
            <a:endParaRPr lang="it-IT" sz="2000" dirty="0">
              <a:latin typeface="Calibri" panose="020F0502020204030204" pitchFamily="34" charset="0"/>
            </a:endParaRPr>
          </a:p>
          <a:p>
            <a:pPr lvl="0" algn="ctr"/>
            <a:r>
              <a:rPr lang="it-IT" sz="2000" dirty="0"/>
              <a:t>REQUISITI DEL CONTRATTO</a:t>
            </a:r>
          </a:p>
          <a:p>
            <a:pPr algn="ctr"/>
            <a:endParaRPr lang="it-IT" sz="2000" dirty="0">
              <a:latin typeface="Calibri" panose="020F0502020204030204" pitchFamily="34" charset="0"/>
            </a:endParaRPr>
          </a:p>
          <a:p>
            <a:r>
              <a:rPr lang="it-IT" sz="2000" dirty="0">
                <a:latin typeface="Calibri" panose="020F0502020204030204" pitchFamily="34" charset="0"/>
              </a:rPr>
              <a:t>Accordo</a:t>
            </a:r>
          </a:p>
          <a:p>
            <a:endParaRPr lang="it-IT" sz="2000" dirty="0">
              <a:latin typeface="Calibri" panose="020F0502020204030204" pitchFamily="34" charset="0"/>
            </a:endParaRPr>
          </a:p>
          <a:p>
            <a:r>
              <a:rPr lang="it-IT" sz="2000" dirty="0">
                <a:latin typeface="Calibri" panose="020F0502020204030204" pitchFamily="34" charset="0"/>
              </a:rPr>
              <a:t>Causa</a:t>
            </a:r>
          </a:p>
          <a:p>
            <a:endParaRPr lang="it-IT" sz="2000" dirty="0">
              <a:latin typeface="Calibri" panose="020F0502020204030204" pitchFamily="34" charset="0"/>
            </a:endParaRPr>
          </a:p>
          <a:p>
            <a:r>
              <a:rPr lang="it-IT" sz="2000" dirty="0">
                <a:latin typeface="Calibri" panose="020F0502020204030204" pitchFamily="34" charset="0"/>
              </a:rPr>
              <a:t>Oggetto</a:t>
            </a:r>
          </a:p>
          <a:p>
            <a:endParaRPr lang="it-IT" sz="2000" dirty="0">
              <a:latin typeface="Calibri" panose="020F0502020204030204" pitchFamily="34" charset="0"/>
            </a:endParaRPr>
          </a:p>
          <a:p>
            <a:r>
              <a:rPr lang="it-IT" sz="2000" dirty="0">
                <a:latin typeface="Calibri" panose="020F0502020204030204" pitchFamily="34" charset="0"/>
              </a:rPr>
              <a:t>Forma</a:t>
            </a:r>
            <a:endParaRPr lang="it-IT" sz="1600" dirty="0">
              <a:latin typeface="Calibri" panose="020F0502020204030204" pitchFamily="34" charset="0"/>
            </a:endParaRPr>
          </a:p>
          <a:p>
            <a:pPr lvl="1"/>
            <a:endParaRPr lang="it-IT" sz="1600" dirty="0">
              <a:latin typeface="Calibri" panose="020F0502020204030204" pitchFamily="34" charset="0"/>
            </a:endParaRPr>
          </a:p>
          <a:p>
            <a:pPr marL="411480" lvl="1" indent="0">
              <a:buNone/>
            </a:pPr>
            <a:endParaRPr lang="it-IT" sz="1600" dirty="0">
              <a:latin typeface="Calibri" panose="020F0502020204030204" pitchFamily="34" charset="0"/>
            </a:endParaRPr>
          </a:p>
          <a:p>
            <a:pPr marL="411480" lvl="1" indent="0">
              <a:buNone/>
            </a:pPr>
            <a:endParaRPr lang="it-IT" sz="1600" dirty="0">
              <a:latin typeface="Calibri" panose="020F0502020204030204" pitchFamily="34" charset="0"/>
            </a:endParaRPr>
          </a:p>
          <a:p>
            <a:endParaRPr lang="it-IT" sz="1400" dirty="0">
              <a:latin typeface="Calibri" panose="020F0502020204030204" pitchFamily="34" charset="0"/>
            </a:endParaRPr>
          </a:p>
          <a:p>
            <a:endParaRPr lang="it-IT" sz="1400" dirty="0">
              <a:latin typeface="Calibri" panose="020F0502020204030204" pitchFamily="34" charset="0"/>
            </a:endParaRP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20</a:t>
            </a:fld>
            <a:endParaRPr lang="en-US"/>
          </a:p>
        </p:txBody>
      </p:sp>
    </p:spTree>
    <p:extLst>
      <p:ext uri="{BB962C8B-B14F-4D97-AF65-F5344CB8AC3E}">
        <p14:creationId xmlns:p14="http://schemas.microsoft.com/office/powerpoint/2010/main" val="31814230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dirty="0">
                <a:solidFill>
                  <a:srgbClr val="C00000"/>
                </a:solidFill>
              </a:rPr>
              <a:t/>
            </a:r>
            <a:br>
              <a:rPr lang="it-IT" sz="2000" dirty="0">
                <a:solidFill>
                  <a:srgbClr val="C00000"/>
                </a:solidFill>
              </a:rPr>
            </a:br>
            <a:r>
              <a:rPr lang="it-IT" sz="2000" dirty="0">
                <a:solidFill>
                  <a:srgbClr val="C00000"/>
                </a:solidFill>
              </a:rPr>
              <a:t/>
            </a:r>
            <a:br>
              <a:rPr lang="it-IT" sz="2000" dirty="0">
                <a:solidFill>
                  <a:srgbClr val="C00000"/>
                </a:solidFill>
              </a:rPr>
            </a:br>
            <a:r>
              <a:rPr lang="it-IT" sz="2000" dirty="0">
                <a:solidFill>
                  <a:srgbClr val="C00000"/>
                </a:solidFill>
              </a:rPr>
              <a:t>LA VENDITA</a:t>
            </a:r>
            <a:r>
              <a:rPr lang="it-IT" dirty="0">
                <a:solidFill>
                  <a:srgbClr val="C00000"/>
                </a:solidFill>
              </a:rPr>
              <a:t/>
            </a:r>
            <a:br>
              <a:rPr lang="it-IT" dirty="0">
                <a:solidFill>
                  <a:srgbClr val="C00000"/>
                </a:solidFill>
              </a:rPr>
            </a:br>
            <a:endParaRPr lang="it-IT" dirty="0">
              <a:solidFill>
                <a:srgbClr val="C00000"/>
              </a:solidFill>
            </a:endParaRPr>
          </a:p>
        </p:txBody>
      </p:sp>
      <p:sp>
        <p:nvSpPr>
          <p:cNvPr id="3" name="Segnaposto contenuto 2"/>
          <p:cNvSpPr>
            <a:spLocks noGrp="1"/>
          </p:cNvSpPr>
          <p:nvPr>
            <p:ph idx="1"/>
          </p:nvPr>
        </p:nvSpPr>
        <p:spPr/>
        <p:txBody>
          <a:bodyPr>
            <a:normAutofit/>
          </a:bodyPr>
          <a:lstStyle/>
          <a:p>
            <a:pPr lvl="0"/>
            <a:endParaRPr lang="it-IT" sz="2000" dirty="0"/>
          </a:p>
          <a:p>
            <a:endParaRPr lang="it-IT" sz="2000" dirty="0">
              <a:latin typeface="Calibri" panose="020F0502020204030204" pitchFamily="34" charset="0"/>
            </a:endParaRPr>
          </a:p>
          <a:p>
            <a:pPr lvl="0" algn="ctr"/>
            <a:r>
              <a:rPr lang="it-IT" sz="2000" dirty="0"/>
              <a:t>DEFINIZIONE art. 1470</a:t>
            </a:r>
          </a:p>
          <a:p>
            <a:pPr algn="ctr"/>
            <a:endParaRPr lang="it-IT" sz="2000" dirty="0">
              <a:latin typeface="Calibri" panose="020F0502020204030204" pitchFamily="34" charset="0"/>
            </a:endParaRPr>
          </a:p>
          <a:p>
            <a:r>
              <a:rPr lang="it-IT" sz="2000" dirty="0">
                <a:latin typeface="Calibri" panose="020F0502020204030204" pitchFamily="34" charset="0"/>
              </a:rPr>
              <a:t>La vendita è il contratto che ha per oggetto il trasferimento della proprietà di una cosa o il trasferimento di un altro diritto verso il corrispettivo di un prezzo</a:t>
            </a:r>
          </a:p>
          <a:p>
            <a:endParaRPr lang="it-IT" sz="2000" dirty="0">
              <a:latin typeface="Calibri" panose="020F0502020204030204" pitchFamily="34" charset="0"/>
            </a:endParaRPr>
          </a:p>
          <a:p>
            <a:pPr algn="ctr"/>
            <a:r>
              <a:rPr lang="it-IT" sz="2000" dirty="0">
                <a:latin typeface="Calibri" panose="020F0502020204030204" pitchFamily="34" charset="0"/>
              </a:rPr>
              <a:t>OGGETTO</a:t>
            </a:r>
          </a:p>
          <a:p>
            <a:pPr algn="just"/>
            <a:r>
              <a:rPr lang="it-IT" sz="2000" dirty="0">
                <a:latin typeface="Calibri" panose="020F0502020204030204" pitchFamily="34" charset="0"/>
              </a:rPr>
              <a:t>Proprietà, altro diritto reale, diritto di credito ex art. 1260, bene immateriale</a:t>
            </a:r>
            <a:endParaRPr lang="it-IT" sz="1600" dirty="0">
              <a:latin typeface="Calibri" panose="020F0502020204030204" pitchFamily="34" charset="0"/>
            </a:endParaRPr>
          </a:p>
          <a:p>
            <a:pPr lvl="1"/>
            <a:endParaRPr lang="it-IT" sz="1600" dirty="0">
              <a:latin typeface="Calibri" panose="020F0502020204030204" pitchFamily="34" charset="0"/>
            </a:endParaRPr>
          </a:p>
          <a:p>
            <a:pPr marL="411480" lvl="1" indent="0">
              <a:buNone/>
            </a:pPr>
            <a:endParaRPr lang="it-IT" sz="1600" dirty="0">
              <a:latin typeface="Calibri" panose="020F0502020204030204" pitchFamily="34" charset="0"/>
            </a:endParaRPr>
          </a:p>
          <a:p>
            <a:pPr marL="411480" lvl="1" indent="0">
              <a:buNone/>
            </a:pPr>
            <a:endParaRPr lang="it-IT" sz="1600" dirty="0">
              <a:latin typeface="Calibri" panose="020F0502020204030204" pitchFamily="34" charset="0"/>
            </a:endParaRPr>
          </a:p>
          <a:p>
            <a:endParaRPr lang="it-IT" sz="1400" dirty="0">
              <a:latin typeface="Calibri" panose="020F0502020204030204" pitchFamily="34" charset="0"/>
            </a:endParaRPr>
          </a:p>
          <a:p>
            <a:endParaRPr lang="it-IT" sz="1400" dirty="0">
              <a:latin typeface="Calibri" panose="020F0502020204030204" pitchFamily="34" charset="0"/>
            </a:endParaRP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21</a:t>
            </a:fld>
            <a:endParaRPr lang="en-US"/>
          </a:p>
        </p:txBody>
      </p:sp>
    </p:spTree>
    <p:extLst>
      <p:ext uri="{BB962C8B-B14F-4D97-AF65-F5344CB8AC3E}">
        <p14:creationId xmlns:p14="http://schemas.microsoft.com/office/powerpoint/2010/main" val="32703837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dirty="0">
                <a:solidFill>
                  <a:srgbClr val="C00000"/>
                </a:solidFill>
              </a:rPr>
              <a:t/>
            </a:r>
            <a:br>
              <a:rPr lang="it-IT" sz="2000" dirty="0">
                <a:solidFill>
                  <a:srgbClr val="C00000"/>
                </a:solidFill>
              </a:rPr>
            </a:br>
            <a:r>
              <a:rPr lang="it-IT" sz="2000" dirty="0">
                <a:solidFill>
                  <a:srgbClr val="C00000"/>
                </a:solidFill>
              </a:rPr>
              <a:t/>
            </a:r>
            <a:br>
              <a:rPr lang="it-IT" sz="2000" dirty="0">
                <a:solidFill>
                  <a:srgbClr val="C00000"/>
                </a:solidFill>
              </a:rPr>
            </a:br>
            <a:r>
              <a:rPr lang="it-IT" sz="2000" dirty="0">
                <a:solidFill>
                  <a:srgbClr val="C00000"/>
                </a:solidFill>
              </a:rPr>
              <a:t>LA VENDITA</a:t>
            </a:r>
            <a:r>
              <a:rPr lang="it-IT" dirty="0">
                <a:solidFill>
                  <a:srgbClr val="C00000"/>
                </a:solidFill>
              </a:rPr>
              <a:t/>
            </a:r>
            <a:br>
              <a:rPr lang="it-IT" dirty="0">
                <a:solidFill>
                  <a:srgbClr val="C00000"/>
                </a:solidFill>
              </a:rPr>
            </a:br>
            <a:endParaRPr lang="it-IT" dirty="0">
              <a:solidFill>
                <a:srgbClr val="C00000"/>
              </a:solidFill>
            </a:endParaRPr>
          </a:p>
        </p:txBody>
      </p:sp>
      <p:sp>
        <p:nvSpPr>
          <p:cNvPr id="3" name="Segnaposto contenuto 2"/>
          <p:cNvSpPr>
            <a:spLocks noGrp="1"/>
          </p:cNvSpPr>
          <p:nvPr>
            <p:ph idx="1"/>
          </p:nvPr>
        </p:nvSpPr>
        <p:spPr/>
        <p:txBody>
          <a:bodyPr>
            <a:normAutofit lnSpcReduction="10000"/>
          </a:bodyPr>
          <a:lstStyle/>
          <a:p>
            <a:pPr lvl="0"/>
            <a:endParaRPr lang="it-IT" sz="2000" dirty="0"/>
          </a:p>
          <a:p>
            <a:endParaRPr lang="it-IT" sz="2000" dirty="0">
              <a:latin typeface="Calibri" panose="020F0502020204030204" pitchFamily="34" charset="0"/>
            </a:endParaRPr>
          </a:p>
          <a:p>
            <a:pPr lvl="0" algn="ctr"/>
            <a:r>
              <a:rPr lang="it-IT" sz="2000" dirty="0"/>
              <a:t>STRUTTURA</a:t>
            </a:r>
          </a:p>
          <a:p>
            <a:pPr lvl="0" algn="ctr"/>
            <a:endParaRPr lang="it-IT" sz="2000" dirty="0">
              <a:latin typeface="Calibri" panose="020F0502020204030204" pitchFamily="34" charset="0"/>
            </a:endParaRPr>
          </a:p>
          <a:p>
            <a:pPr lvl="0" algn="just"/>
            <a:r>
              <a:rPr lang="it-IT" sz="2000" dirty="0">
                <a:latin typeface="Calibri" panose="020F0502020204030204" pitchFamily="34" charset="0"/>
              </a:rPr>
              <a:t>E’ contratto tipico a effetti reali, a prestazioni corrispettive e quindi a titolo oneroso</a:t>
            </a:r>
          </a:p>
          <a:p>
            <a:pPr lvl="0" algn="just"/>
            <a:endParaRPr lang="it-IT" sz="2000" dirty="0">
              <a:latin typeface="Calibri" panose="020F0502020204030204" pitchFamily="34" charset="0"/>
            </a:endParaRPr>
          </a:p>
          <a:p>
            <a:pPr lvl="0" algn="just"/>
            <a:r>
              <a:rPr lang="it-IT" sz="2000" dirty="0">
                <a:latin typeface="Calibri" panose="020F0502020204030204" pitchFamily="34" charset="0"/>
              </a:rPr>
              <a:t>Il trasferimento della proprietà avviene dietro versamento del prezzo, che non deve necessariamente essere proporzionale al valore del bene</a:t>
            </a:r>
          </a:p>
          <a:p>
            <a:pPr lvl="1"/>
            <a:r>
              <a:rPr lang="it-IT" sz="1600" dirty="0">
                <a:latin typeface="Calibri" panose="020F0502020204030204" pitchFamily="34" charset="0"/>
              </a:rPr>
              <a:t>Il prezzo non può essere simbolico</a:t>
            </a:r>
          </a:p>
          <a:p>
            <a:pPr lvl="1"/>
            <a:r>
              <a:rPr lang="it-IT" sz="1600" dirty="0">
                <a:latin typeface="Calibri" panose="020F0502020204030204" pitchFamily="34" charset="0"/>
              </a:rPr>
              <a:t>Nullo in assenza di prezzo o senza cha una parta abbia intenzione di versare il prezzo ex art. 1418 o per assenza di tipo</a:t>
            </a:r>
          </a:p>
          <a:p>
            <a:pPr lvl="1"/>
            <a:r>
              <a:rPr lang="it-IT" sz="1600" dirty="0">
                <a:latin typeface="Calibri" panose="020F0502020204030204" pitchFamily="34" charset="0"/>
              </a:rPr>
              <a:t>Art. 1473 </a:t>
            </a:r>
          </a:p>
          <a:p>
            <a:pPr lvl="1"/>
            <a:r>
              <a:rPr lang="it-IT" sz="1600" dirty="0">
                <a:latin typeface="Calibri" panose="020F0502020204030204" pitchFamily="34" charset="0"/>
              </a:rPr>
              <a:t>Possibile rimessione alla parte purché senza arbitrio</a:t>
            </a:r>
          </a:p>
          <a:p>
            <a:pPr lvl="1"/>
            <a:endParaRPr lang="it-IT" sz="1600" dirty="0">
              <a:latin typeface="Calibri" panose="020F0502020204030204" pitchFamily="34" charset="0"/>
            </a:endParaRPr>
          </a:p>
          <a:p>
            <a:pPr marL="411480" lvl="1" indent="0">
              <a:buNone/>
            </a:pPr>
            <a:endParaRPr lang="it-IT" sz="1600" dirty="0">
              <a:latin typeface="Calibri" panose="020F0502020204030204" pitchFamily="34" charset="0"/>
            </a:endParaRPr>
          </a:p>
          <a:p>
            <a:pPr marL="411480" lvl="1" indent="0">
              <a:buNone/>
            </a:pPr>
            <a:endParaRPr lang="it-IT" sz="1600" dirty="0">
              <a:latin typeface="Calibri" panose="020F0502020204030204" pitchFamily="34" charset="0"/>
            </a:endParaRPr>
          </a:p>
          <a:p>
            <a:endParaRPr lang="it-IT" sz="1400" dirty="0">
              <a:latin typeface="Calibri" panose="020F0502020204030204" pitchFamily="34" charset="0"/>
            </a:endParaRPr>
          </a:p>
          <a:p>
            <a:endParaRPr lang="it-IT" sz="1400" dirty="0">
              <a:latin typeface="Calibri" panose="020F0502020204030204" pitchFamily="34" charset="0"/>
            </a:endParaRP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22</a:t>
            </a:fld>
            <a:endParaRPr lang="en-US"/>
          </a:p>
        </p:txBody>
      </p:sp>
    </p:spTree>
    <p:extLst>
      <p:ext uri="{BB962C8B-B14F-4D97-AF65-F5344CB8AC3E}">
        <p14:creationId xmlns:p14="http://schemas.microsoft.com/office/powerpoint/2010/main" val="33392005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dirty="0">
                <a:solidFill>
                  <a:srgbClr val="C00000"/>
                </a:solidFill>
              </a:rPr>
              <a:t/>
            </a:r>
            <a:br>
              <a:rPr lang="it-IT" sz="2000" dirty="0">
                <a:solidFill>
                  <a:srgbClr val="C00000"/>
                </a:solidFill>
              </a:rPr>
            </a:br>
            <a:r>
              <a:rPr lang="it-IT" sz="2000" dirty="0">
                <a:solidFill>
                  <a:srgbClr val="C00000"/>
                </a:solidFill>
              </a:rPr>
              <a:t/>
            </a:r>
            <a:br>
              <a:rPr lang="it-IT" sz="2000" dirty="0">
                <a:solidFill>
                  <a:srgbClr val="C00000"/>
                </a:solidFill>
              </a:rPr>
            </a:br>
            <a:r>
              <a:rPr lang="it-IT" sz="2000" dirty="0">
                <a:solidFill>
                  <a:srgbClr val="C00000"/>
                </a:solidFill>
              </a:rPr>
              <a:t>LA VENDITA</a:t>
            </a:r>
            <a:r>
              <a:rPr lang="it-IT" dirty="0">
                <a:solidFill>
                  <a:srgbClr val="C00000"/>
                </a:solidFill>
              </a:rPr>
              <a:t/>
            </a:r>
            <a:br>
              <a:rPr lang="it-IT" dirty="0">
                <a:solidFill>
                  <a:srgbClr val="C00000"/>
                </a:solidFill>
              </a:rPr>
            </a:br>
            <a:endParaRPr lang="it-IT" dirty="0">
              <a:solidFill>
                <a:srgbClr val="C00000"/>
              </a:solidFill>
            </a:endParaRPr>
          </a:p>
        </p:txBody>
      </p:sp>
      <p:sp>
        <p:nvSpPr>
          <p:cNvPr id="3" name="Segnaposto contenuto 2"/>
          <p:cNvSpPr>
            <a:spLocks noGrp="1"/>
          </p:cNvSpPr>
          <p:nvPr>
            <p:ph idx="1"/>
          </p:nvPr>
        </p:nvSpPr>
        <p:spPr/>
        <p:txBody>
          <a:bodyPr>
            <a:normAutofit/>
          </a:bodyPr>
          <a:lstStyle/>
          <a:p>
            <a:pPr lvl="0"/>
            <a:endParaRPr lang="it-IT" sz="2000" dirty="0"/>
          </a:p>
          <a:p>
            <a:endParaRPr lang="it-IT" sz="2000" dirty="0">
              <a:latin typeface="Calibri" panose="020F0502020204030204" pitchFamily="34" charset="0"/>
            </a:endParaRPr>
          </a:p>
          <a:p>
            <a:endParaRPr lang="it-IT" sz="2000" dirty="0">
              <a:latin typeface="Calibri" panose="020F0502020204030204" pitchFamily="34" charset="0"/>
            </a:endParaRPr>
          </a:p>
          <a:p>
            <a:pPr algn="ctr"/>
            <a:r>
              <a:rPr lang="it-IT" sz="2000" dirty="0">
                <a:latin typeface="Calibri" panose="020F0502020204030204" pitchFamily="34" charset="0"/>
              </a:rPr>
              <a:t>STRUTTURA</a:t>
            </a:r>
          </a:p>
          <a:p>
            <a:pPr algn="just"/>
            <a:endParaRPr lang="it-IT" sz="2000" dirty="0">
              <a:latin typeface="Calibri" panose="020F0502020204030204" pitchFamily="34" charset="0"/>
            </a:endParaRPr>
          </a:p>
          <a:p>
            <a:pPr lvl="1"/>
            <a:r>
              <a:rPr lang="it-IT" dirty="0">
                <a:latin typeface="Calibri" panose="020F0502020204030204" pitchFamily="34" charset="0"/>
              </a:rPr>
              <a:t>E’ contratto consensuale</a:t>
            </a:r>
          </a:p>
          <a:p>
            <a:pPr lvl="1"/>
            <a:endParaRPr lang="it-IT" sz="1600" dirty="0">
              <a:latin typeface="Calibri" panose="020F0502020204030204" pitchFamily="34" charset="0"/>
            </a:endParaRPr>
          </a:p>
          <a:p>
            <a:pPr lvl="1"/>
            <a:r>
              <a:rPr lang="it-IT" sz="1600" dirty="0">
                <a:latin typeface="Calibri" panose="020F0502020204030204" pitchFamily="34" charset="0"/>
              </a:rPr>
              <a:t>La consegna e il pagamento del prezzo sono obblighi esecutivi dell’accordo</a:t>
            </a:r>
          </a:p>
          <a:p>
            <a:pPr lvl="1"/>
            <a:r>
              <a:rPr lang="it-IT" sz="1600" dirty="0">
                <a:latin typeface="Calibri" panose="020F0502020204030204" pitchFamily="34" charset="0"/>
              </a:rPr>
              <a:t>Divieti quanto a oggetto e soggetti ex art. 1471 </a:t>
            </a:r>
          </a:p>
          <a:p>
            <a:pPr lvl="1"/>
            <a:r>
              <a:rPr lang="it-IT" sz="1600" dirty="0">
                <a:latin typeface="Calibri" panose="020F0502020204030204" pitchFamily="34" charset="0"/>
              </a:rPr>
              <a:t>Vizi: fra nullità e annullabilità (salva convalida)</a:t>
            </a:r>
          </a:p>
          <a:p>
            <a:pPr lvl="1"/>
            <a:endParaRPr lang="it-IT" sz="1600" dirty="0">
              <a:latin typeface="Calibri" panose="020F0502020204030204" pitchFamily="34" charset="0"/>
            </a:endParaRPr>
          </a:p>
          <a:p>
            <a:pPr marL="411480" lvl="1" indent="0">
              <a:buNone/>
            </a:pPr>
            <a:endParaRPr lang="it-IT" sz="1600" dirty="0">
              <a:latin typeface="Calibri" panose="020F0502020204030204" pitchFamily="34" charset="0"/>
            </a:endParaRPr>
          </a:p>
          <a:p>
            <a:pPr marL="411480" lvl="1" indent="0">
              <a:buNone/>
            </a:pPr>
            <a:endParaRPr lang="it-IT" sz="1600" dirty="0">
              <a:latin typeface="Calibri" panose="020F0502020204030204" pitchFamily="34" charset="0"/>
            </a:endParaRPr>
          </a:p>
          <a:p>
            <a:pPr marL="411480" lvl="1" indent="0">
              <a:buNone/>
            </a:pPr>
            <a:endParaRPr lang="it-IT" sz="1600" dirty="0">
              <a:latin typeface="Calibri" panose="020F0502020204030204" pitchFamily="34" charset="0"/>
            </a:endParaRPr>
          </a:p>
          <a:p>
            <a:endParaRPr lang="it-IT" sz="1400" dirty="0">
              <a:latin typeface="Calibri" panose="020F0502020204030204" pitchFamily="34" charset="0"/>
            </a:endParaRPr>
          </a:p>
          <a:p>
            <a:endParaRPr lang="it-IT" sz="1400" dirty="0">
              <a:latin typeface="Calibri" panose="020F0502020204030204" pitchFamily="34" charset="0"/>
            </a:endParaRP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23</a:t>
            </a:fld>
            <a:endParaRPr lang="en-US"/>
          </a:p>
        </p:txBody>
      </p:sp>
    </p:spTree>
    <p:extLst>
      <p:ext uri="{BB962C8B-B14F-4D97-AF65-F5344CB8AC3E}">
        <p14:creationId xmlns:p14="http://schemas.microsoft.com/office/powerpoint/2010/main" val="27884863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dirty="0">
                <a:solidFill>
                  <a:srgbClr val="C00000"/>
                </a:solidFill>
              </a:rPr>
              <a:t/>
            </a:r>
            <a:br>
              <a:rPr lang="it-IT" sz="2000" dirty="0">
                <a:solidFill>
                  <a:srgbClr val="C00000"/>
                </a:solidFill>
              </a:rPr>
            </a:br>
            <a:r>
              <a:rPr lang="it-IT" sz="2000" dirty="0">
                <a:solidFill>
                  <a:srgbClr val="C00000"/>
                </a:solidFill>
              </a:rPr>
              <a:t/>
            </a:r>
            <a:br>
              <a:rPr lang="it-IT" sz="2000" dirty="0">
                <a:solidFill>
                  <a:srgbClr val="C00000"/>
                </a:solidFill>
              </a:rPr>
            </a:br>
            <a:r>
              <a:rPr lang="it-IT" sz="2000" dirty="0">
                <a:solidFill>
                  <a:srgbClr val="C00000"/>
                </a:solidFill>
              </a:rPr>
              <a:t>LA VENDITA</a:t>
            </a:r>
            <a:r>
              <a:rPr lang="it-IT" dirty="0">
                <a:solidFill>
                  <a:srgbClr val="C00000"/>
                </a:solidFill>
              </a:rPr>
              <a:t/>
            </a:r>
            <a:br>
              <a:rPr lang="it-IT" dirty="0">
                <a:solidFill>
                  <a:srgbClr val="C00000"/>
                </a:solidFill>
              </a:rPr>
            </a:br>
            <a:endParaRPr lang="it-IT" dirty="0">
              <a:solidFill>
                <a:srgbClr val="C00000"/>
              </a:solidFill>
            </a:endParaRPr>
          </a:p>
        </p:txBody>
      </p:sp>
      <p:sp>
        <p:nvSpPr>
          <p:cNvPr id="3" name="Segnaposto contenuto 2"/>
          <p:cNvSpPr>
            <a:spLocks noGrp="1"/>
          </p:cNvSpPr>
          <p:nvPr>
            <p:ph idx="1"/>
          </p:nvPr>
        </p:nvSpPr>
        <p:spPr/>
        <p:txBody>
          <a:bodyPr>
            <a:normAutofit/>
          </a:bodyPr>
          <a:lstStyle/>
          <a:p>
            <a:pPr lvl="0"/>
            <a:endParaRPr lang="it-IT" sz="2000" dirty="0"/>
          </a:p>
          <a:p>
            <a:endParaRPr lang="it-IT" sz="2000" dirty="0">
              <a:latin typeface="Calibri" panose="020F0502020204030204" pitchFamily="34" charset="0"/>
            </a:endParaRPr>
          </a:p>
          <a:p>
            <a:endParaRPr lang="it-IT" sz="2000" dirty="0">
              <a:latin typeface="Calibri" panose="020F0502020204030204" pitchFamily="34" charset="0"/>
            </a:endParaRPr>
          </a:p>
          <a:p>
            <a:pPr algn="ctr"/>
            <a:r>
              <a:rPr lang="it-IT" sz="2000" dirty="0">
                <a:latin typeface="Calibri" panose="020F0502020204030204" pitchFamily="34" charset="0"/>
              </a:rPr>
              <a:t>STRUTTURA</a:t>
            </a:r>
          </a:p>
          <a:p>
            <a:pPr algn="just"/>
            <a:endParaRPr lang="it-IT" sz="2000" dirty="0">
              <a:latin typeface="Calibri" panose="020F0502020204030204" pitchFamily="34" charset="0"/>
            </a:endParaRPr>
          </a:p>
          <a:p>
            <a:pPr lvl="1"/>
            <a:r>
              <a:rPr lang="it-IT" dirty="0">
                <a:latin typeface="Calibri" panose="020F0502020204030204" pitchFamily="34" charset="0"/>
              </a:rPr>
              <a:t>Si ha vendita obbligatoria quando</a:t>
            </a:r>
          </a:p>
          <a:p>
            <a:pPr lvl="1"/>
            <a:endParaRPr lang="it-IT" dirty="0">
              <a:latin typeface="Calibri" panose="020F0502020204030204" pitchFamily="34" charset="0"/>
            </a:endParaRPr>
          </a:p>
          <a:p>
            <a:pPr lvl="2"/>
            <a:r>
              <a:rPr lang="it-IT" dirty="0">
                <a:latin typeface="Calibri" panose="020F0502020204030204" pitchFamily="34" charset="0"/>
              </a:rPr>
              <a:t>Gli effetti traslativi (trasferimento proprietà) sono spostati nel tempo (per termine differito, per una condizione, per </a:t>
            </a:r>
            <a:r>
              <a:rPr lang="it-IT" dirty="0" err="1">
                <a:latin typeface="Calibri" panose="020F0502020204030204" pitchFamily="34" charset="0"/>
              </a:rPr>
              <a:t>altruità</a:t>
            </a:r>
            <a:r>
              <a:rPr lang="it-IT" dirty="0">
                <a:latin typeface="Calibri" panose="020F0502020204030204" pitchFamily="34" charset="0"/>
              </a:rPr>
              <a:t> del bene)</a:t>
            </a:r>
          </a:p>
          <a:p>
            <a:pPr lvl="2"/>
            <a:r>
              <a:rPr lang="it-IT" dirty="0">
                <a:latin typeface="Calibri" panose="020F0502020204030204" pitchFamily="34" charset="0"/>
              </a:rPr>
              <a:t>Sussiste effetto obbligatorio strumentale a carico del venditore</a:t>
            </a:r>
          </a:p>
          <a:p>
            <a:pPr lvl="2"/>
            <a:r>
              <a:rPr lang="it-IT" dirty="0">
                <a:latin typeface="Calibri" panose="020F0502020204030204" pitchFamily="34" charset="0"/>
              </a:rPr>
              <a:t>Si tratta di vendita a effetti traslativi differiti</a:t>
            </a:r>
          </a:p>
          <a:p>
            <a:pPr lvl="1"/>
            <a:endParaRPr lang="it-IT" sz="1600" dirty="0">
              <a:latin typeface="Calibri" panose="020F0502020204030204" pitchFamily="34" charset="0"/>
            </a:endParaRPr>
          </a:p>
          <a:p>
            <a:pPr lvl="1"/>
            <a:endParaRPr lang="it-IT" sz="1600" dirty="0">
              <a:latin typeface="Calibri" panose="020F0502020204030204" pitchFamily="34" charset="0"/>
            </a:endParaRPr>
          </a:p>
          <a:p>
            <a:pPr marL="411480" lvl="1" indent="0">
              <a:buNone/>
            </a:pPr>
            <a:endParaRPr lang="it-IT" sz="1600" dirty="0">
              <a:latin typeface="Calibri" panose="020F0502020204030204" pitchFamily="34" charset="0"/>
            </a:endParaRPr>
          </a:p>
          <a:p>
            <a:pPr marL="411480" lvl="1" indent="0">
              <a:buNone/>
            </a:pPr>
            <a:endParaRPr lang="it-IT" sz="1600" dirty="0">
              <a:latin typeface="Calibri" panose="020F0502020204030204" pitchFamily="34" charset="0"/>
            </a:endParaRPr>
          </a:p>
          <a:p>
            <a:pPr marL="411480" lvl="1" indent="0">
              <a:buNone/>
            </a:pPr>
            <a:endParaRPr lang="it-IT" sz="1600" dirty="0">
              <a:latin typeface="Calibri" panose="020F0502020204030204" pitchFamily="34" charset="0"/>
            </a:endParaRPr>
          </a:p>
          <a:p>
            <a:endParaRPr lang="it-IT" sz="1400" dirty="0">
              <a:latin typeface="Calibri" panose="020F0502020204030204" pitchFamily="34" charset="0"/>
            </a:endParaRPr>
          </a:p>
          <a:p>
            <a:endParaRPr lang="it-IT" sz="1400" dirty="0">
              <a:latin typeface="Calibri" panose="020F0502020204030204" pitchFamily="34" charset="0"/>
            </a:endParaRP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24</a:t>
            </a:fld>
            <a:endParaRPr lang="en-US"/>
          </a:p>
        </p:txBody>
      </p:sp>
    </p:spTree>
    <p:extLst>
      <p:ext uri="{BB962C8B-B14F-4D97-AF65-F5344CB8AC3E}">
        <p14:creationId xmlns:p14="http://schemas.microsoft.com/office/powerpoint/2010/main" val="30630978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dirty="0">
                <a:solidFill>
                  <a:srgbClr val="C00000"/>
                </a:solidFill>
              </a:rPr>
              <a:t/>
            </a:r>
            <a:br>
              <a:rPr lang="it-IT" sz="2000" dirty="0">
                <a:solidFill>
                  <a:srgbClr val="C00000"/>
                </a:solidFill>
              </a:rPr>
            </a:br>
            <a:r>
              <a:rPr lang="it-IT" sz="2000" dirty="0">
                <a:solidFill>
                  <a:srgbClr val="C00000"/>
                </a:solidFill>
              </a:rPr>
              <a:t/>
            </a:r>
            <a:br>
              <a:rPr lang="it-IT" sz="2000" dirty="0">
                <a:solidFill>
                  <a:srgbClr val="C00000"/>
                </a:solidFill>
              </a:rPr>
            </a:br>
            <a:r>
              <a:rPr lang="it-IT" sz="2000" dirty="0">
                <a:solidFill>
                  <a:srgbClr val="C00000"/>
                </a:solidFill>
              </a:rPr>
              <a:t>LA VENDITA</a:t>
            </a:r>
            <a:r>
              <a:rPr lang="it-IT" dirty="0">
                <a:solidFill>
                  <a:srgbClr val="C00000"/>
                </a:solidFill>
              </a:rPr>
              <a:t/>
            </a:r>
            <a:br>
              <a:rPr lang="it-IT" dirty="0">
                <a:solidFill>
                  <a:srgbClr val="C00000"/>
                </a:solidFill>
              </a:rPr>
            </a:br>
            <a:endParaRPr lang="it-IT" dirty="0">
              <a:solidFill>
                <a:srgbClr val="C00000"/>
              </a:solidFill>
            </a:endParaRPr>
          </a:p>
        </p:txBody>
      </p:sp>
      <p:sp>
        <p:nvSpPr>
          <p:cNvPr id="3" name="Segnaposto contenuto 2"/>
          <p:cNvSpPr>
            <a:spLocks noGrp="1"/>
          </p:cNvSpPr>
          <p:nvPr>
            <p:ph idx="1"/>
          </p:nvPr>
        </p:nvSpPr>
        <p:spPr/>
        <p:txBody>
          <a:bodyPr>
            <a:normAutofit fontScale="85000" lnSpcReduction="10000"/>
          </a:bodyPr>
          <a:lstStyle/>
          <a:p>
            <a:pPr lvl="0"/>
            <a:endParaRPr lang="it-IT" sz="2000" dirty="0"/>
          </a:p>
          <a:p>
            <a:endParaRPr lang="it-IT" sz="2000" dirty="0">
              <a:latin typeface="Calibri" panose="020F0502020204030204" pitchFamily="34" charset="0"/>
            </a:endParaRPr>
          </a:p>
          <a:p>
            <a:endParaRPr lang="it-IT" sz="2000" dirty="0">
              <a:latin typeface="Calibri" panose="020F0502020204030204" pitchFamily="34" charset="0"/>
            </a:endParaRPr>
          </a:p>
          <a:p>
            <a:pPr algn="ctr"/>
            <a:r>
              <a:rPr lang="it-IT" sz="2000" dirty="0">
                <a:latin typeface="Calibri" panose="020F0502020204030204" pitchFamily="34" charset="0"/>
              </a:rPr>
              <a:t>EVIZIONE: GARANZIE PER FATTI EVIZIONALI EX ART: 1483</a:t>
            </a:r>
          </a:p>
          <a:p>
            <a:pPr algn="just"/>
            <a:endParaRPr lang="it-IT" sz="2000" dirty="0">
              <a:latin typeface="Calibri" panose="020F0502020204030204" pitchFamily="34" charset="0"/>
            </a:endParaRPr>
          </a:p>
          <a:p>
            <a:pPr lvl="1"/>
            <a:r>
              <a:rPr lang="it-IT" sz="1800" dirty="0">
                <a:latin typeface="Calibri" panose="020F0502020204030204" pitchFamily="34" charset="0"/>
              </a:rPr>
              <a:t>L’evizione è la mancata attuazione dell’effetto traslativo conseguente a un fatto che si manifesta successivamente all’accordo (fatto </a:t>
            </a:r>
            <a:r>
              <a:rPr lang="it-IT" sz="1800" dirty="0" err="1">
                <a:latin typeface="Calibri" panose="020F0502020204030204" pitchFamily="34" charset="0"/>
              </a:rPr>
              <a:t>evizionale</a:t>
            </a:r>
            <a:r>
              <a:rPr lang="it-IT" sz="1800" dirty="0">
                <a:latin typeface="Calibri" panose="020F0502020204030204" pitchFamily="34" charset="0"/>
              </a:rPr>
              <a:t>)</a:t>
            </a:r>
          </a:p>
          <a:p>
            <a:pPr lvl="1"/>
            <a:endParaRPr lang="it-IT" sz="1800" dirty="0">
              <a:latin typeface="Calibri" panose="020F0502020204030204" pitchFamily="34" charset="0"/>
            </a:endParaRPr>
          </a:p>
          <a:p>
            <a:pPr lvl="2"/>
            <a:r>
              <a:rPr lang="it-IT" sz="1600" dirty="0">
                <a:latin typeface="Calibri" panose="020F0502020204030204" pitchFamily="34" charset="0"/>
              </a:rPr>
              <a:t>Pr esempio a causa di sentenza di annullamento della vendita</a:t>
            </a:r>
          </a:p>
          <a:p>
            <a:pPr lvl="2"/>
            <a:r>
              <a:rPr lang="it-IT" sz="1600" dirty="0">
                <a:latin typeface="Calibri" panose="020F0502020204030204" pitchFamily="34" charset="0"/>
              </a:rPr>
              <a:t>Oppure di decreto di espropriazione</a:t>
            </a:r>
          </a:p>
          <a:p>
            <a:pPr lvl="2"/>
            <a:r>
              <a:rPr lang="it-IT" sz="1600" dirty="0">
                <a:latin typeface="Calibri" panose="020F0502020204030204" pitchFamily="34" charset="0"/>
              </a:rPr>
              <a:t>O di provvedimento di distruzione del bene</a:t>
            </a:r>
          </a:p>
          <a:p>
            <a:pPr lvl="2"/>
            <a:endParaRPr lang="it-IT" sz="1600" dirty="0">
              <a:latin typeface="Calibri" panose="020F0502020204030204" pitchFamily="34" charset="0"/>
            </a:endParaRPr>
          </a:p>
          <a:p>
            <a:pPr lvl="1"/>
            <a:r>
              <a:rPr lang="it-IT" sz="1700" dirty="0">
                <a:latin typeface="Calibri" panose="020F0502020204030204" pitchFamily="34" charset="0"/>
              </a:rPr>
              <a:t>Sovrapposizione con la garanzia per vizi materiali ex artt. 1478</a:t>
            </a:r>
          </a:p>
          <a:p>
            <a:pPr lvl="1"/>
            <a:endParaRPr lang="it-IT" sz="1700" dirty="0">
              <a:latin typeface="Calibri" panose="020F0502020204030204" pitchFamily="34" charset="0"/>
            </a:endParaRPr>
          </a:p>
          <a:p>
            <a:pPr lvl="1"/>
            <a:r>
              <a:rPr lang="it-IT" sz="1700" dirty="0">
                <a:latin typeface="Calibri" panose="020F0502020204030204" pitchFamily="34" charset="0"/>
              </a:rPr>
              <a:t>Differenza: la garanzia per evizione può essere esercitata anche da chi era a conoscenza dei diritti dei terzi (diversamente dalla garanzia per vizi corporali)</a:t>
            </a:r>
          </a:p>
          <a:p>
            <a:pPr marL="114300" indent="0">
              <a:buNone/>
            </a:pPr>
            <a:r>
              <a:rPr lang="it-IT" dirty="0">
                <a:latin typeface="Calibri" panose="020F0502020204030204" pitchFamily="34" charset="0"/>
              </a:rPr>
              <a:t> </a:t>
            </a:r>
          </a:p>
          <a:p>
            <a:pPr marL="411480" lvl="1" indent="0">
              <a:buNone/>
            </a:pPr>
            <a:endParaRPr lang="it-IT" sz="1600" dirty="0">
              <a:latin typeface="Calibri" panose="020F0502020204030204" pitchFamily="34" charset="0"/>
            </a:endParaRPr>
          </a:p>
          <a:p>
            <a:pPr marL="411480" lvl="1" indent="0">
              <a:buNone/>
            </a:pPr>
            <a:endParaRPr lang="it-IT" sz="1600" dirty="0">
              <a:latin typeface="Calibri" panose="020F0502020204030204" pitchFamily="34" charset="0"/>
            </a:endParaRPr>
          </a:p>
          <a:p>
            <a:pPr marL="411480" lvl="1" indent="0">
              <a:buNone/>
            </a:pPr>
            <a:endParaRPr lang="it-IT" sz="1600" dirty="0">
              <a:latin typeface="Calibri" panose="020F0502020204030204" pitchFamily="34" charset="0"/>
            </a:endParaRPr>
          </a:p>
          <a:p>
            <a:endParaRPr lang="it-IT" sz="1400" dirty="0">
              <a:latin typeface="Calibri" panose="020F0502020204030204" pitchFamily="34" charset="0"/>
            </a:endParaRPr>
          </a:p>
          <a:p>
            <a:endParaRPr lang="it-IT" sz="1400" dirty="0">
              <a:latin typeface="Calibri" panose="020F0502020204030204" pitchFamily="34" charset="0"/>
            </a:endParaRP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25</a:t>
            </a:fld>
            <a:endParaRPr lang="en-US"/>
          </a:p>
        </p:txBody>
      </p:sp>
    </p:spTree>
    <p:extLst>
      <p:ext uri="{BB962C8B-B14F-4D97-AF65-F5344CB8AC3E}">
        <p14:creationId xmlns:p14="http://schemas.microsoft.com/office/powerpoint/2010/main" val="6892412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dirty="0">
                <a:solidFill>
                  <a:srgbClr val="C00000"/>
                </a:solidFill>
              </a:rPr>
              <a:t/>
            </a:r>
            <a:br>
              <a:rPr lang="it-IT" sz="2000" dirty="0">
                <a:solidFill>
                  <a:srgbClr val="C00000"/>
                </a:solidFill>
              </a:rPr>
            </a:br>
            <a:r>
              <a:rPr lang="it-IT" sz="2000" dirty="0">
                <a:solidFill>
                  <a:srgbClr val="C00000"/>
                </a:solidFill>
              </a:rPr>
              <a:t/>
            </a:r>
            <a:br>
              <a:rPr lang="it-IT" sz="2000" dirty="0">
                <a:solidFill>
                  <a:srgbClr val="C00000"/>
                </a:solidFill>
              </a:rPr>
            </a:br>
            <a:r>
              <a:rPr lang="it-IT" sz="2000" dirty="0">
                <a:solidFill>
                  <a:srgbClr val="C00000"/>
                </a:solidFill>
              </a:rPr>
              <a:t>LA VENDITA</a:t>
            </a:r>
            <a:r>
              <a:rPr lang="it-IT" dirty="0">
                <a:solidFill>
                  <a:srgbClr val="C00000"/>
                </a:solidFill>
              </a:rPr>
              <a:t/>
            </a:r>
            <a:br>
              <a:rPr lang="it-IT" dirty="0">
                <a:solidFill>
                  <a:srgbClr val="C00000"/>
                </a:solidFill>
              </a:rPr>
            </a:br>
            <a:endParaRPr lang="it-IT" dirty="0">
              <a:solidFill>
                <a:srgbClr val="C00000"/>
              </a:solidFill>
            </a:endParaRPr>
          </a:p>
        </p:txBody>
      </p:sp>
      <p:sp>
        <p:nvSpPr>
          <p:cNvPr id="3" name="Segnaposto contenuto 2"/>
          <p:cNvSpPr>
            <a:spLocks noGrp="1"/>
          </p:cNvSpPr>
          <p:nvPr>
            <p:ph idx="1"/>
          </p:nvPr>
        </p:nvSpPr>
        <p:spPr/>
        <p:txBody>
          <a:bodyPr>
            <a:normAutofit/>
          </a:bodyPr>
          <a:lstStyle/>
          <a:p>
            <a:pPr lvl="0"/>
            <a:endParaRPr lang="it-IT" sz="2000" dirty="0"/>
          </a:p>
          <a:p>
            <a:endParaRPr lang="it-IT" sz="2000" dirty="0">
              <a:latin typeface="Calibri" panose="020F0502020204030204" pitchFamily="34" charset="0"/>
            </a:endParaRPr>
          </a:p>
          <a:p>
            <a:endParaRPr lang="it-IT" sz="2000" dirty="0">
              <a:latin typeface="Calibri" panose="020F0502020204030204" pitchFamily="34" charset="0"/>
            </a:endParaRPr>
          </a:p>
          <a:p>
            <a:pPr algn="ctr"/>
            <a:r>
              <a:rPr lang="it-IT" sz="2000" dirty="0">
                <a:latin typeface="Calibri" panose="020F0502020204030204" pitchFamily="34" charset="0"/>
              </a:rPr>
              <a:t>GARANZIE PER FATTI EVIZIONALI EX ART: 1483</a:t>
            </a:r>
          </a:p>
          <a:p>
            <a:pPr algn="just"/>
            <a:endParaRPr lang="it-IT" sz="2000" dirty="0">
              <a:latin typeface="Calibri" panose="020F0502020204030204" pitchFamily="34" charset="0"/>
            </a:endParaRPr>
          </a:p>
          <a:p>
            <a:pPr lvl="1"/>
            <a:r>
              <a:rPr lang="it-IT" sz="1800" dirty="0">
                <a:latin typeface="Calibri" panose="020F0502020204030204" pitchFamily="34" charset="0"/>
              </a:rPr>
              <a:t>Comporta il risarcimento secondo le norme usuali (prova di colpa del venditore o dolo)</a:t>
            </a:r>
          </a:p>
          <a:p>
            <a:pPr lvl="1"/>
            <a:endParaRPr lang="it-IT" sz="1800" dirty="0">
              <a:latin typeface="Calibri" panose="020F0502020204030204" pitchFamily="34" charset="0"/>
            </a:endParaRPr>
          </a:p>
          <a:p>
            <a:pPr lvl="1"/>
            <a:r>
              <a:rPr lang="it-IT" sz="1800" dirty="0">
                <a:latin typeface="Calibri" panose="020F0502020204030204" pitchFamily="34" charset="0"/>
              </a:rPr>
              <a:t>Si può risolvere il contratto ex art. 1479</a:t>
            </a:r>
          </a:p>
          <a:p>
            <a:pPr lvl="1"/>
            <a:endParaRPr lang="it-IT" sz="1800" dirty="0">
              <a:latin typeface="Calibri" panose="020F0502020204030204" pitchFamily="34" charset="0"/>
            </a:endParaRPr>
          </a:p>
          <a:p>
            <a:pPr lvl="1"/>
            <a:r>
              <a:rPr lang="it-IT" sz="1800" dirty="0">
                <a:latin typeface="Calibri" panose="020F0502020204030204" pitchFamily="34" charset="0"/>
              </a:rPr>
              <a:t>Non opera se l’acquirente ha dato causa alla perdita del diritto</a:t>
            </a:r>
            <a:endParaRPr lang="it-IT" dirty="0">
              <a:latin typeface="Calibri" panose="020F0502020204030204" pitchFamily="34" charset="0"/>
            </a:endParaRPr>
          </a:p>
          <a:p>
            <a:pPr marL="411480" lvl="1" indent="0">
              <a:buNone/>
            </a:pPr>
            <a:endParaRPr lang="it-IT" sz="1600" dirty="0">
              <a:latin typeface="Calibri" panose="020F0502020204030204" pitchFamily="34" charset="0"/>
            </a:endParaRPr>
          </a:p>
          <a:p>
            <a:pPr marL="411480" lvl="1" indent="0">
              <a:buNone/>
            </a:pPr>
            <a:endParaRPr lang="it-IT" sz="1600" dirty="0">
              <a:latin typeface="Calibri" panose="020F0502020204030204" pitchFamily="34" charset="0"/>
            </a:endParaRPr>
          </a:p>
          <a:p>
            <a:pPr marL="411480" lvl="1" indent="0">
              <a:buNone/>
            </a:pPr>
            <a:endParaRPr lang="it-IT" sz="1600" dirty="0">
              <a:latin typeface="Calibri" panose="020F0502020204030204" pitchFamily="34" charset="0"/>
            </a:endParaRPr>
          </a:p>
          <a:p>
            <a:endParaRPr lang="it-IT" sz="1400" dirty="0">
              <a:latin typeface="Calibri" panose="020F0502020204030204" pitchFamily="34" charset="0"/>
            </a:endParaRPr>
          </a:p>
          <a:p>
            <a:endParaRPr lang="it-IT" sz="1400" dirty="0">
              <a:latin typeface="Calibri" panose="020F0502020204030204" pitchFamily="34" charset="0"/>
            </a:endParaRP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26</a:t>
            </a:fld>
            <a:endParaRPr lang="en-US"/>
          </a:p>
        </p:txBody>
      </p:sp>
    </p:spTree>
    <p:extLst>
      <p:ext uri="{BB962C8B-B14F-4D97-AF65-F5344CB8AC3E}">
        <p14:creationId xmlns:p14="http://schemas.microsoft.com/office/powerpoint/2010/main" val="13863150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dirty="0">
                <a:solidFill>
                  <a:srgbClr val="C00000"/>
                </a:solidFill>
              </a:rPr>
              <a:t/>
            </a:r>
            <a:br>
              <a:rPr lang="it-IT" sz="2000" dirty="0">
                <a:solidFill>
                  <a:srgbClr val="C00000"/>
                </a:solidFill>
              </a:rPr>
            </a:br>
            <a:r>
              <a:rPr lang="it-IT" sz="2000" dirty="0">
                <a:solidFill>
                  <a:srgbClr val="C00000"/>
                </a:solidFill>
              </a:rPr>
              <a:t/>
            </a:r>
            <a:br>
              <a:rPr lang="it-IT" sz="2000" dirty="0">
                <a:solidFill>
                  <a:srgbClr val="C00000"/>
                </a:solidFill>
              </a:rPr>
            </a:br>
            <a:r>
              <a:rPr lang="it-IT" sz="2000" dirty="0">
                <a:solidFill>
                  <a:srgbClr val="C00000"/>
                </a:solidFill>
              </a:rPr>
              <a:t>LA VENDITA</a:t>
            </a:r>
            <a:r>
              <a:rPr lang="it-IT" dirty="0">
                <a:solidFill>
                  <a:srgbClr val="C00000"/>
                </a:solidFill>
              </a:rPr>
              <a:t/>
            </a:r>
            <a:br>
              <a:rPr lang="it-IT" dirty="0">
                <a:solidFill>
                  <a:srgbClr val="C00000"/>
                </a:solidFill>
              </a:rPr>
            </a:br>
            <a:endParaRPr lang="it-IT" dirty="0">
              <a:solidFill>
                <a:srgbClr val="C00000"/>
              </a:solidFill>
            </a:endParaRPr>
          </a:p>
        </p:txBody>
      </p:sp>
      <p:sp>
        <p:nvSpPr>
          <p:cNvPr id="3" name="Segnaposto contenuto 2"/>
          <p:cNvSpPr>
            <a:spLocks noGrp="1"/>
          </p:cNvSpPr>
          <p:nvPr>
            <p:ph idx="1"/>
          </p:nvPr>
        </p:nvSpPr>
        <p:spPr/>
        <p:txBody>
          <a:bodyPr>
            <a:normAutofit/>
          </a:bodyPr>
          <a:lstStyle/>
          <a:p>
            <a:pPr lvl="0"/>
            <a:endParaRPr lang="it-IT" sz="2000" dirty="0"/>
          </a:p>
          <a:p>
            <a:endParaRPr lang="it-IT" sz="2000" dirty="0">
              <a:latin typeface="Calibri" panose="020F0502020204030204" pitchFamily="34" charset="0"/>
            </a:endParaRPr>
          </a:p>
          <a:p>
            <a:endParaRPr lang="it-IT" sz="2000" dirty="0">
              <a:latin typeface="Calibri" panose="020F0502020204030204" pitchFamily="34" charset="0"/>
            </a:endParaRPr>
          </a:p>
          <a:p>
            <a:pPr algn="ctr"/>
            <a:r>
              <a:rPr lang="it-IT" sz="2000" dirty="0">
                <a:latin typeface="Calibri" panose="020F0502020204030204" pitchFamily="34" charset="0"/>
              </a:rPr>
              <a:t>GARANZIE PER FATTI EVIZIONALI EX ART: 1483</a:t>
            </a:r>
          </a:p>
          <a:p>
            <a:pPr algn="just"/>
            <a:endParaRPr lang="it-IT" sz="2000" dirty="0">
              <a:latin typeface="Calibri" panose="020F0502020204030204" pitchFamily="34" charset="0"/>
            </a:endParaRPr>
          </a:p>
          <a:p>
            <a:pPr lvl="1"/>
            <a:r>
              <a:rPr lang="it-IT" sz="1800" dirty="0">
                <a:latin typeface="Calibri" panose="020F0502020204030204" pitchFamily="34" charset="0"/>
              </a:rPr>
              <a:t>Diversa è la evizione limitativa</a:t>
            </a:r>
          </a:p>
          <a:p>
            <a:pPr lvl="2"/>
            <a:r>
              <a:rPr lang="it-IT" dirty="0">
                <a:latin typeface="Calibri" panose="020F0502020204030204" pitchFamily="34" charset="0"/>
              </a:rPr>
              <a:t>Cessione di diritti edificatori</a:t>
            </a:r>
          </a:p>
          <a:p>
            <a:pPr lvl="2"/>
            <a:r>
              <a:rPr lang="it-IT" dirty="0">
                <a:latin typeface="Calibri" panose="020F0502020204030204" pitchFamily="34" charset="0"/>
              </a:rPr>
              <a:t>Difformità dalla licenza edilizia originaria</a:t>
            </a:r>
          </a:p>
          <a:p>
            <a:pPr lvl="2"/>
            <a:endParaRPr lang="it-IT" dirty="0">
              <a:latin typeface="Calibri" panose="020F0502020204030204" pitchFamily="34" charset="0"/>
            </a:endParaRPr>
          </a:p>
          <a:p>
            <a:pPr lvl="1"/>
            <a:r>
              <a:rPr lang="it-IT" dirty="0">
                <a:latin typeface="Calibri" panose="020F0502020204030204" pitchFamily="34" charset="0"/>
              </a:rPr>
              <a:t>Incide sul piano qualitativo: il diritto acquistato non può essere esercitato in tutta la sua estensione</a:t>
            </a:r>
          </a:p>
          <a:p>
            <a:pPr marL="411480" lvl="1" indent="0">
              <a:buNone/>
            </a:pPr>
            <a:endParaRPr lang="it-IT" sz="1600" dirty="0">
              <a:latin typeface="Calibri" panose="020F0502020204030204" pitchFamily="34" charset="0"/>
            </a:endParaRPr>
          </a:p>
          <a:p>
            <a:pPr marL="411480" lvl="1" indent="0">
              <a:buNone/>
            </a:pPr>
            <a:endParaRPr lang="it-IT" sz="1600" dirty="0">
              <a:latin typeface="Calibri" panose="020F0502020204030204" pitchFamily="34" charset="0"/>
            </a:endParaRPr>
          </a:p>
          <a:p>
            <a:pPr marL="411480" lvl="1" indent="0">
              <a:buNone/>
            </a:pPr>
            <a:endParaRPr lang="it-IT" sz="1600" dirty="0">
              <a:latin typeface="Calibri" panose="020F0502020204030204" pitchFamily="34" charset="0"/>
            </a:endParaRPr>
          </a:p>
          <a:p>
            <a:endParaRPr lang="it-IT" sz="1400" dirty="0">
              <a:latin typeface="Calibri" panose="020F0502020204030204" pitchFamily="34" charset="0"/>
            </a:endParaRPr>
          </a:p>
          <a:p>
            <a:endParaRPr lang="it-IT" sz="1400" dirty="0">
              <a:latin typeface="Calibri" panose="020F0502020204030204" pitchFamily="34" charset="0"/>
            </a:endParaRP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27</a:t>
            </a:fld>
            <a:endParaRPr lang="en-US"/>
          </a:p>
        </p:txBody>
      </p:sp>
    </p:spTree>
    <p:extLst>
      <p:ext uri="{BB962C8B-B14F-4D97-AF65-F5344CB8AC3E}">
        <p14:creationId xmlns:p14="http://schemas.microsoft.com/office/powerpoint/2010/main" val="41942994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dirty="0">
                <a:solidFill>
                  <a:srgbClr val="C00000"/>
                </a:solidFill>
              </a:rPr>
              <a:t/>
            </a:r>
            <a:br>
              <a:rPr lang="it-IT" sz="2000" dirty="0">
                <a:solidFill>
                  <a:srgbClr val="C00000"/>
                </a:solidFill>
              </a:rPr>
            </a:br>
            <a:r>
              <a:rPr lang="it-IT" sz="2000" dirty="0">
                <a:solidFill>
                  <a:srgbClr val="C00000"/>
                </a:solidFill>
              </a:rPr>
              <a:t/>
            </a:r>
            <a:br>
              <a:rPr lang="it-IT" sz="2000" dirty="0">
                <a:solidFill>
                  <a:srgbClr val="C00000"/>
                </a:solidFill>
              </a:rPr>
            </a:br>
            <a:r>
              <a:rPr lang="it-IT" sz="2000" dirty="0">
                <a:solidFill>
                  <a:srgbClr val="C00000"/>
                </a:solidFill>
              </a:rPr>
              <a:t>LA VENDITA</a:t>
            </a:r>
            <a:r>
              <a:rPr lang="it-IT" dirty="0">
                <a:solidFill>
                  <a:srgbClr val="C00000"/>
                </a:solidFill>
              </a:rPr>
              <a:t/>
            </a:r>
            <a:br>
              <a:rPr lang="it-IT" dirty="0">
                <a:solidFill>
                  <a:srgbClr val="C00000"/>
                </a:solidFill>
              </a:rPr>
            </a:br>
            <a:endParaRPr lang="it-IT" dirty="0">
              <a:solidFill>
                <a:srgbClr val="C00000"/>
              </a:solidFill>
            </a:endParaRPr>
          </a:p>
        </p:txBody>
      </p:sp>
      <p:sp>
        <p:nvSpPr>
          <p:cNvPr id="3" name="Segnaposto contenuto 2"/>
          <p:cNvSpPr>
            <a:spLocks noGrp="1"/>
          </p:cNvSpPr>
          <p:nvPr>
            <p:ph idx="1"/>
          </p:nvPr>
        </p:nvSpPr>
        <p:spPr/>
        <p:txBody>
          <a:bodyPr>
            <a:normAutofit lnSpcReduction="10000"/>
          </a:bodyPr>
          <a:lstStyle/>
          <a:p>
            <a:endParaRPr lang="it-IT" sz="2000" dirty="0">
              <a:latin typeface="Calibri" panose="020F0502020204030204" pitchFamily="34" charset="0"/>
            </a:endParaRPr>
          </a:p>
          <a:p>
            <a:pPr algn="ctr"/>
            <a:r>
              <a:rPr lang="it-IT" sz="2000" dirty="0">
                <a:latin typeface="Calibri" panose="020F0502020204030204" pitchFamily="34" charset="0"/>
              </a:rPr>
              <a:t>GARANZIE PER FATTI EVIZIONALI EX ART: 1483</a:t>
            </a:r>
          </a:p>
          <a:p>
            <a:pPr algn="just"/>
            <a:endParaRPr lang="it-IT" sz="2000" dirty="0">
              <a:latin typeface="Calibri" panose="020F0502020204030204" pitchFamily="34" charset="0"/>
            </a:endParaRPr>
          </a:p>
          <a:p>
            <a:pPr lvl="1"/>
            <a:r>
              <a:rPr lang="it-IT" sz="1800" dirty="0">
                <a:latin typeface="Calibri" panose="020F0502020204030204" pitchFamily="34" charset="0"/>
              </a:rPr>
              <a:t>La garanzia può essere derogata dalle parti ex art. 1487</a:t>
            </a:r>
          </a:p>
          <a:p>
            <a:pPr lvl="1"/>
            <a:endParaRPr lang="it-IT" sz="1800" dirty="0">
              <a:latin typeface="Calibri" panose="020F0502020204030204" pitchFamily="34" charset="0"/>
            </a:endParaRPr>
          </a:p>
          <a:p>
            <a:pPr lvl="1"/>
            <a:r>
              <a:rPr lang="it-IT" sz="1800" dirty="0">
                <a:latin typeface="Calibri" panose="020F0502020204030204" pitchFamily="34" charset="0"/>
              </a:rPr>
              <a:t>E’ comunque tenuto il venditore alla garanzia per il fatto proprio (atto precedente la vendita, anche dovuto a errore scusabile  e pertanto diverso dall’art. 1229)</a:t>
            </a:r>
          </a:p>
          <a:p>
            <a:pPr lvl="1"/>
            <a:endParaRPr lang="it-IT" sz="1800" dirty="0">
              <a:latin typeface="Calibri" panose="020F0502020204030204" pitchFamily="34" charset="0"/>
            </a:endParaRPr>
          </a:p>
          <a:p>
            <a:pPr lvl="1"/>
            <a:r>
              <a:rPr lang="it-IT" sz="1800" dirty="0">
                <a:latin typeface="Calibri" panose="020F0502020204030204" pitchFamily="34" charset="0"/>
              </a:rPr>
              <a:t>In caso di vendita a rischio  e pericolo dell’acquirente non si può richiedere la restituzione del prezzo</a:t>
            </a:r>
          </a:p>
          <a:p>
            <a:pPr lvl="1"/>
            <a:endParaRPr lang="it-IT" sz="1800" dirty="0">
              <a:latin typeface="Calibri" panose="020F0502020204030204" pitchFamily="34" charset="0"/>
            </a:endParaRPr>
          </a:p>
          <a:p>
            <a:pPr lvl="1"/>
            <a:r>
              <a:rPr lang="it-IT" sz="1800" dirty="0">
                <a:latin typeface="Calibri" panose="020F0502020204030204" pitchFamily="34" charset="0"/>
              </a:rPr>
              <a:t>In caso di pericolo di evizione si applica l’art. 1481</a:t>
            </a:r>
          </a:p>
          <a:p>
            <a:pPr lvl="2"/>
            <a:r>
              <a:rPr lang="it-IT" sz="1600" dirty="0">
                <a:latin typeface="Calibri" panose="020F0502020204030204" pitchFamily="34" charset="0"/>
              </a:rPr>
              <a:t>Si deve trattare di un pericolo attuale e effettivo</a:t>
            </a:r>
          </a:p>
          <a:p>
            <a:pPr lvl="1"/>
            <a:endParaRPr lang="it-IT" dirty="0">
              <a:latin typeface="Calibri" panose="020F0502020204030204" pitchFamily="34" charset="0"/>
            </a:endParaRPr>
          </a:p>
          <a:p>
            <a:pPr marL="411480" lvl="1" indent="0">
              <a:buNone/>
            </a:pPr>
            <a:endParaRPr lang="it-IT" sz="1600" dirty="0">
              <a:latin typeface="Calibri" panose="020F0502020204030204" pitchFamily="34" charset="0"/>
            </a:endParaRPr>
          </a:p>
          <a:p>
            <a:pPr marL="411480" lvl="1" indent="0">
              <a:buNone/>
            </a:pPr>
            <a:endParaRPr lang="it-IT" sz="1600" dirty="0">
              <a:latin typeface="Calibri" panose="020F0502020204030204" pitchFamily="34" charset="0"/>
            </a:endParaRPr>
          </a:p>
          <a:p>
            <a:pPr marL="411480" lvl="1" indent="0">
              <a:buNone/>
            </a:pPr>
            <a:endParaRPr lang="it-IT" sz="1600" dirty="0">
              <a:latin typeface="Calibri" panose="020F0502020204030204" pitchFamily="34" charset="0"/>
            </a:endParaRPr>
          </a:p>
          <a:p>
            <a:endParaRPr lang="it-IT" sz="1400" dirty="0">
              <a:latin typeface="Calibri" panose="020F0502020204030204" pitchFamily="34" charset="0"/>
            </a:endParaRPr>
          </a:p>
          <a:p>
            <a:endParaRPr lang="it-IT" sz="1400" dirty="0">
              <a:latin typeface="Calibri" panose="020F0502020204030204" pitchFamily="34" charset="0"/>
            </a:endParaRP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28</a:t>
            </a:fld>
            <a:endParaRPr lang="en-US"/>
          </a:p>
        </p:txBody>
      </p:sp>
    </p:spTree>
    <p:extLst>
      <p:ext uri="{BB962C8B-B14F-4D97-AF65-F5344CB8AC3E}">
        <p14:creationId xmlns:p14="http://schemas.microsoft.com/office/powerpoint/2010/main" val="7909054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dirty="0">
                <a:solidFill>
                  <a:srgbClr val="C00000"/>
                </a:solidFill>
              </a:rPr>
              <a:t/>
            </a:r>
            <a:br>
              <a:rPr lang="it-IT" sz="2000" dirty="0">
                <a:solidFill>
                  <a:srgbClr val="C00000"/>
                </a:solidFill>
              </a:rPr>
            </a:br>
            <a:r>
              <a:rPr lang="it-IT" sz="2000" dirty="0">
                <a:solidFill>
                  <a:srgbClr val="C00000"/>
                </a:solidFill>
              </a:rPr>
              <a:t/>
            </a:r>
            <a:br>
              <a:rPr lang="it-IT" sz="2000" dirty="0">
                <a:solidFill>
                  <a:srgbClr val="C00000"/>
                </a:solidFill>
              </a:rPr>
            </a:br>
            <a:r>
              <a:rPr lang="it-IT" sz="2000" dirty="0">
                <a:solidFill>
                  <a:srgbClr val="C00000"/>
                </a:solidFill>
              </a:rPr>
              <a:t>LA VENDITA</a:t>
            </a:r>
            <a:r>
              <a:rPr lang="it-IT" dirty="0">
                <a:solidFill>
                  <a:srgbClr val="C00000"/>
                </a:solidFill>
              </a:rPr>
              <a:t/>
            </a:r>
            <a:br>
              <a:rPr lang="it-IT" dirty="0">
                <a:solidFill>
                  <a:srgbClr val="C00000"/>
                </a:solidFill>
              </a:rPr>
            </a:br>
            <a:endParaRPr lang="it-IT" dirty="0">
              <a:solidFill>
                <a:srgbClr val="C00000"/>
              </a:solidFill>
            </a:endParaRPr>
          </a:p>
        </p:txBody>
      </p:sp>
      <p:sp>
        <p:nvSpPr>
          <p:cNvPr id="3" name="Segnaposto contenuto 2"/>
          <p:cNvSpPr>
            <a:spLocks noGrp="1"/>
          </p:cNvSpPr>
          <p:nvPr>
            <p:ph idx="1"/>
          </p:nvPr>
        </p:nvSpPr>
        <p:spPr/>
        <p:txBody>
          <a:bodyPr>
            <a:normAutofit lnSpcReduction="10000"/>
          </a:bodyPr>
          <a:lstStyle/>
          <a:p>
            <a:endParaRPr lang="it-IT" sz="2000" dirty="0">
              <a:latin typeface="Calibri" panose="020F0502020204030204" pitchFamily="34" charset="0"/>
            </a:endParaRPr>
          </a:p>
          <a:p>
            <a:pPr algn="ctr"/>
            <a:r>
              <a:rPr lang="it-IT" sz="2000" dirty="0">
                <a:latin typeface="Calibri" panose="020F0502020204030204" pitchFamily="34" charset="0"/>
              </a:rPr>
              <a:t>GARANZIA PER VIZI (MATERIALI)</a:t>
            </a:r>
          </a:p>
          <a:p>
            <a:pPr algn="ctr"/>
            <a:endParaRPr lang="it-IT" sz="2000" dirty="0">
              <a:latin typeface="Calibri" panose="020F0502020204030204" pitchFamily="34" charset="0"/>
            </a:endParaRPr>
          </a:p>
          <a:p>
            <a:pPr algn="just"/>
            <a:r>
              <a:rPr lang="it-IT" sz="2000" dirty="0">
                <a:latin typeface="Calibri" panose="020F0502020204030204" pitchFamily="34" charset="0"/>
              </a:rPr>
              <a:t>Art. 1490 Il venditore è tenuto a garantire che la cosa venduta sia immune da vizi che la rendano inidonea all’uso a cui è destinata o ne diminuiscano in modo apprezzabile il valore</a:t>
            </a:r>
          </a:p>
          <a:p>
            <a:pPr algn="just"/>
            <a:endParaRPr lang="it-IT" sz="2000" dirty="0">
              <a:latin typeface="Calibri" panose="020F0502020204030204" pitchFamily="34" charset="0"/>
            </a:endParaRPr>
          </a:p>
          <a:p>
            <a:pPr lvl="1" algn="just"/>
            <a:r>
              <a:rPr lang="it-IT" sz="1600" dirty="0">
                <a:latin typeface="Calibri" panose="020F0502020204030204" pitchFamily="34" charset="0"/>
              </a:rPr>
              <a:t>L’utilizzo della cosa può comportare la decadenza dalla garanzia</a:t>
            </a:r>
          </a:p>
          <a:p>
            <a:pPr lvl="1" algn="just"/>
            <a:endParaRPr lang="it-IT" sz="1600" dirty="0">
              <a:latin typeface="Calibri" panose="020F0502020204030204" pitchFamily="34" charset="0"/>
            </a:endParaRPr>
          </a:p>
          <a:p>
            <a:pPr algn="just"/>
            <a:r>
              <a:rPr lang="it-IT" sz="2000" dirty="0">
                <a:latin typeface="Calibri" panose="020F0502020204030204" pitchFamily="34" charset="0"/>
              </a:rPr>
              <a:t>E’ imperfezione materiale che incide sul valore o sulle possibilità di utilizzo della cosa</a:t>
            </a:r>
          </a:p>
          <a:p>
            <a:pPr algn="just"/>
            <a:endParaRPr lang="it-IT" sz="2000" dirty="0">
              <a:latin typeface="Calibri" panose="020F0502020204030204" pitchFamily="34" charset="0"/>
            </a:endParaRPr>
          </a:p>
          <a:p>
            <a:pPr algn="just"/>
            <a:r>
              <a:rPr lang="it-IT" sz="2000" dirty="0">
                <a:latin typeface="Calibri" panose="020F0502020204030204" pitchFamily="34" charset="0"/>
              </a:rPr>
              <a:t>I vizi giuridici rientrano nella garanzia per evizione</a:t>
            </a:r>
          </a:p>
          <a:p>
            <a:pPr algn="just"/>
            <a:endParaRPr lang="it-IT" sz="2000" dirty="0">
              <a:latin typeface="Calibri" panose="020F0502020204030204" pitchFamily="34" charset="0"/>
            </a:endParaRPr>
          </a:p>
          <a:p>
            <a:pPr algn="just"/>
            <a:endParaRPr lang="it-IT" sz="2000" dirty="0">
              <a:latin typeface="Calibri" panose="020F0502020204030204" pitchFamily="34" charset="0"/>
            </a:endParaRPr>
          </a:p>
          <a:p>
            <a:pPr lvl="1" algn="just"/>
            <a:endParaRPr lang="it-IT" sz="1600" dirty="0">
              <a:latin typeface="Calibri" panose="020F0502020204030204" pitchFamily="34" charset="0"/>
            </a:endParaRPr>
          </a:p>
          <a:p>
            <a:pPr lvl="1"/>
            <a:endParaRPr lang="it-IT" dirty="0">
              <a:latin typeface="Calibri" panose="020F0502020204030204" pitchFamily="34" charset="0"/>
            </a:endParaRPr>
          </a:p>
          <a:p>
            <a:pPr marL="411480" lvl="1" indent="0">
              <a:buNone/>
            </a:pPr>
            <a:endParaRPr lang="it-IT" sz="1600" dirty="0">
              <a:latin typeface="Calibri" panose="020F0502020204030204" pitchFamily="34" charset="0"/>
            </a:endParaRPr>
          </a:p>
          <a:p>
            <a:pPr marL="411480" lvl="1" indent="0">
              <a:buNone/>
            </a:pPr>
            <a:endParaRPr lang="it-IT" sz="1600" dirty="0">
              <a:latin typeface="Calibri" panose="020F0502020204030204" pitchFamily="34" charset="0"/>
            </a:endParaRPr>
          </a:p>
          <a:p>
            <a:pPr marL="411480" lvl="1" indent="0">
              <a:buNone/>
            </a:pPr>
            <a:endParaRPr lang="it-IT" sz="1600" dirty="0">
              <a:latin typeface="Calibri" panose="020F0502020204030204" pitchFamily="34" charset="0"/>
            </a:endParaRPr>
          </a:p>
          <a:p>
            <a:endParaRPr lang="it-IT" sz="1400" dirty="0">
              <a:latin typeface="Calibri" panose="020F0502020204030204" pitchFamily="34" charset="0"/>
            </a:endParaRPr>
          </a:p>
          <a:p>
            <a:endParaRPr lang="it-IT" sz="1400" dirty="0">
              <a:latin typeface="Calibri" panose="020F0502020204030204" pitchFamily="34" charset="0"/>
            </a:endParaRP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29</a:t>
            </a:fld>
            <a:endParaRPr lang="en-US"/>
          </a:p>
        </p:txBody>
      </p:sp>
    </p:spTree>
    <p:extLst>
      <p:ext uri="{BB962C8B-B14F-4D97-AF65-F5344CB8AC3E}">
        <p14:creationId xmlns:p14="http://schemas.microsoft.com/office/powerpoint/2010/main" val="2096466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a:solidFill>
                  <a:srgbClr val="C00000"/>
                </a:solidFill>
              </a:rPr>
              <a:t>TRATTATIVE e FASE PRE CONTRATTUALE: dalla proposta al contratto di vendita:</a:t>
            </a:r>
          </a:p>
        </p:txBody>
      </p:sp>
      <p:sp>
        <p:nvSpPr>
          <p:cNvPr id="3" name="Segnaposto contenuto 2"/>
          <p:cNvSpPr>
            <a:spLocks noGrp="1"/>
          </p:cNvSpPr>
          <p:nvPr>
            <p:ph idx="1"/>
          </p:nvPr>
        </p:nvSpPr>
        <p:spPr/>
        <p:txBody>
          <a:bodyPr>
            <a:normAutofit/>
          </a:bodyPr>
          <a:lstStyle/>
          <a:p>
            <a:endParaRPr lang="it-IT" sz="2000" dirty="0"/>
          </a:p>
          <a:p>
            <a:endParaRPr lang="it-IT" sz="2000" dirty="0"/>
          </a:p>
          <a:p>
            <a:r>
              <a:rPr lang="it-IT" sz="2000" dirty="0"/>
              <a:t>La conclusione del contratto immobiliare è sempre preceduta da una fase di trattative</a:t>
            </a:r>
          </a:p>
          <a:p>
            <a:endParaRPr lang="it-IT" sz="2000" dirty="0"/>
          </a:p>
          <a:p>
            <a:r>
              <a:rPr lang="it-IT" sz="2000" dirty="0"/>
              <a:t>Fase </a:t>
            </a:r>
            <a:r>
              <a:rPr lang="it-IT" sz="2000" dirty="0" err="1"/>
              <a:t>prenegoziale</a:t>
            </a:r>
            <a:endParaRPr lang="it-IT" sz="2000" dirty="0"/>
          </a:p>
          <a:p>
            <a:endParaRPr lang="it-IT" sz="2000" dirty="0"/>
          </a:p>
          <a:p>
            <a:r>
              <a:rPr lang="it-IT" sz="2000" dirty="0"/>
              <a:t>Serve a valutare la convenienza dell’affare</a:t>
            </a:r>
          </a:p>
          <a:p>
            <a:endParaRPr lang="it-IT" sz="2000" dirty="0"/>
          </a:p>
          <a:p>
            <a:endParaRPr lang="it-IT" sz="2000" dirty="0"/>
          </a:p>
          <a:p>
            <a:endParaRPr lang="it-IT" sz="2000" dirty="0"/>
          </a:p>
          <a:p>
            <a:endParaRPr lang="it-IT" sz="2000" dirty="0"/>
          </a:p>
          <a:p>
            <a:pPr lvl="0"/>
            <a:endParaRPr lang="it-IT" sz="2200" dirty="0">
              <a:solidFill>
                <a:prstClr val="black"/>
              </a:solidFill>
              <a:latin typeface="Calibri" panose="020F0502020204030204" pitchFamily="34" charset="0"/>
            </a:endParaRPr>
          </a:p>
          <a:p>
            <a:endParaRPr lang="it-IT" dirty="0"/>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3</a:t>
            </a:fld>
            <a:endParaRPr lang="en-US"/>
          </a:p>
        </p:txBody>
      </p:sp>
    </p:spTree>
    <p:extLst>
      <p:ext uri="{BB962C8B-B14F-4D97-AF65-F5344CB8AC3E}">
        <p14:creationId xmlns:p14="http://schemas.microsoft.com/office/powerpoint/2010/main" val="19181838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dirty="0">
                <a:solidFill>
                  <a:srgbClr val="C00000"/>
                </a:solidFill>
              </a:rPr>
              <a:t/>
            </a:r>
            <a:br>
              <a:rPr lang="it-IT" sz="2000" dirty="0">
                <a:solidFill>
                  <a:srgbClr val="C00000"/>
                </a:solidFill>
              </a:rPr>
            </a:br>
            <a:r>
              <a:rPr lang="it-IT" sz="2000" dirty="0">
                <a:solidFill>
                  <a:srgbClr val="C00000"/>
                </a:solidFill>
              </a:rPr>
              <a:t/>
            </a:r>
            <a:br>
              <a:rPr lang="it-IT" sz="2000" dirty="0">
                <a:solidFill>
                  <a:srgbClr val="C00000"/>
                </a:solidFill>
              </a:rPr>
            </a:br>
            <a:r>
              <a:rPr lang="it-IT" sz="2000" dirty="0">
                <a:solidFill>
                  <a:srgbClr val="C00000"/>
                </a:solidFill>
              </a:rPr>
              <a:t>LA VENDITA</a:t>
            </a:r>
            <a:r>
              <a:rPr lang="it-IT" dirty="0">
                <a:solidFill>
                  <a:srgbClr val="C00000"/>
                </a:solidFill>
              </a:rPr>
              <a:t/>
            </a:r>
            <a:br>
              <a:rPr lang="it-IT" dirty="0">
                <a:solidFill>
                  <a:srgbClr val="C00000"/>
                </a:solidFill>
              </a:rPr>
            </a:br>
            <a:endParaRPr lang="it-IT" dirty="0">
              <a:solidFill>
                <a:srgbClr val="C00000"/>
              </a:solidFill>
            </a:endParaRPr>
          </a:p>
        </p:txBody>
      </p:sp>
      <p:sp>
        <p:nvSpPr>
          <p:cNvPr id="3" name="Segnaposto contenuto 2"/>
          <p:cNvSpPr>
            <a:spLocks noGrp="1"/>
          </p:cNvSpPr>
          <p:nvPr>
            <p:ph idx="1"/>
          </p:nvPr>
        </p:nvSpPr>
        <p:spPr/>
        <p:txBody>
          <a:bodyPr>
            <a:normAutofit lnSpcReduction="10000"/>
          </a:bodyPr>
          <a:lstStyle/>
          <a:p>
            <a:endParaRPr lang="it-IT" sz="2000" dirty="0">
              <a:latin typeface="Calibri" panose="020F0502020204030204" pitchFamily="34" charset="0"/>
            </a:endParaRPr>
          </a:p>
          <a:p>
            <a:pPr algn="ctr"/>
            <a:r>
              <a:rPr lang="it-IT" sz="2000" dirty="0">
                <a:latin typeface="Calibri" panose="020F0502020204030204" pitchFamily="34" charset="0"/>
              </a:rPr>
              <a:t>GARANZIA PER VIZI</a:t>
            </a:r>
          </a:p>
          <a:p>
            <a:pPr algn="ctr"/>
            <a:endParaRPr lang="it-IT" sz="2000" dirty="0">
              <a:latin typeface="Calibri" panose="020F0502020204030204" pitchFamily="34" charset="0"/>
            </a:endParaRPr>
          </a:p>
          <a:p>
            <a:pPr algn="just"/>
            <a:endParaRPr lang="it-IT" sz="2000" dirty="0">
              <a:latin typeface="Calibri" panose="020F0502020204030204" pitchFamily="34" charset="0"/>
            </a:endParaRPr>
          </a:p>
          <a:p>
            <a:pPr algn="just"/>
            <a:r>
              <a:rPr lang="it-IT" sz="2000" dirty="0">
                <a:latin typeface="Calibri" panose="020F0502020204030204" pitchFamily="34" charset="0"/>
              </a:rPr>
              <a:t>La garanzia può essere limitata ma l’art. 1490 comma secondo esclude sulla base del principio generale dell’art. 1229 l’esclusione di garanzia per vizi taciuti in mala fede dal venditore</a:t>
            </a:r>
          </a:p>
          <a:p>
            <a:pPr lvl="1" algn="just"/>
            <a:endParaRPr lang="it-IT" sz="1400" dirty="0">
              <a:latin typeface="Calibri" panose="020F0502020204030204" pitchFamily="34" charset="0"/>
            </a:endParaRPr>
          </a:p>
          <a:p>
            <a:pPr algn="just"/>
            <a:r>
              <a:rPr lang="it-IT" sz="2000" dirty="0">
                <a:latin typeface="Calibri" panose="020F0502020204030204" pitchFamily="34" charset="0"/>
              </a:rPr>
              <a:t>Non è data garanzia per vizi conosciuti o conoscibili (ma sussiste per i vizi apparenti)</a:t>
            </a:r>
          </a:p>
          <a:p>
            <a:pPr algn="just"/>
            <a:endParaRPr lang="it-IT" dirty="0">
              <a:latin typeface="Calibri" panose="020F0502020204030204" pitchFamily="34" charset="0"/>
            </a:endParaRPr>
          </a:p>
          <a:p>
            <a:pPr algn="just"/>
            <a:r>
              <a:rPr lang="it-IT" sz="2000" dirty="0">
                <a:latin typeface="Calibri" panose="020F0502020204030204" pitchFamily="34" charset="0"/>
              </a:rPr>
              <a:t>Termine di denuncia a pena di decadenza di 8 giorni dalla scoperta</a:t>
            </a:r>
          </a:p>
          <a:p>
            <a:pPr lvl="1"/>
            <a:r>
              <a:rPr lang="it-IT" dirty="0">
                <a:latin typeface="Calibri" panose="020F0502020204030204" pitchFamily="34" charset="0"/>
              </a:rPr>
              <a:t>Atto giuridico in senso stretto</a:t>
            </a:r>
          </a:p>
          <a:p>
            <a:pPr marL="411480" lvl="1" indent="0">
              <a:buNone/>
            </a:pPr>
            <a:endParaRPr lang="it-IT" sz="1600" dirty="0">
              <a:latin typeface="Calibri" panose="020F0502020204030204" pitchFamily="34" charset="0"/>
            </a:endParaRPr>
          </a:p>
          <a:p>
            <a:pPr marL="411480" lvl="1" indent="0">
              <a:buNone/>
            </a:pPr>
            <a:endParaRPr lang="it-IT" sz="1600" dirty="0">
              <a:latin typeface="Calibri" panose="020F0502020204030204" pitchFamily="34" charset="0"/>
            </a:endParaRPr>
          </a:p>
          <a:p>
            <a:pPr marL="411480" lvl="1" indent="0">
              <a:buNone/>
            </a:pPr>
            <a:endParaRPr lang="it-IT" sz="1600" dirty="0">
              <a:latin typeface="Calibri" panose="020F0502020204030204" pitchFamily="34" charset="0"/>
            </a:endParaRPr>
          </a:p>
          <a:p>
            <a:endParaRPr lang="it-IT" sz="1400" dirty="0">
              <a:latin typeface="Calibri" panose="020F0502020204030204" pitchFamily="34" charset="0"/>
            </a:endParaRPr>
          </a:p>
          <a:p>
            <a:endParaRPr lang="it-IT" sz="1400" dirty="0">
              <a:latin typeface="Calibri" panose="020F0502020204030204" pitchFamily="34" charset="0"/>
            </a:endParaRP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30</a:t>
            </a:fld>
            <a:endParaRPr lang="en-US"/>
          </a:p>
        </p:txBody>
      </p:sp>
    </p:spTree>
    <p:extLst>
      <p:ext uri="{BB962C8B-B14F-4D97-AF65-F5344CB8AC3E}">
        <p14:creationId xmlns:p14="http://schemas.microsoft.com/office/powerpoint/2010/main" val="16435054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dirty="0">
                <a:solidFill>
                  <a:srgbClr val="C00000"/>
                </a:solidFill>
              </a:rPr>
              <a:t/>
            </a:r>
            <a:br>
              <a:rPr lang="it-IT" sz="2000" dirty="0">
                <a:solidFill>
                  <a:srgbClr val="C00000"/>
                </a:solidFill>
              </a:rPr>
            </a:br>
            <a:r>
              <a:rPr lang="it-IT" sz="2000" dirty="0">
                <a:solidFill>
                  <a:srgbClr val="C00000"/>
                </a:solidFill>
              </a:rPr>
              <a:t/>
            </a:r>
            <a:br>
              <a:rPr lang="it-IT" sz="2000" dirty="0">
                <a:solidFill>
                  <a:srgbClr val="C00000"/>
                </a:solidFill>
              </a:rPr>
            </a:br>
            <a:r>
              <a:rPr lang="it-IT" sz="2000" dirty="0">
                <a:solidFill>
                  <a:srgbClr val="C00000"/>
                </a:solidFill>
              </a:rPr>
              <a:t>LA VENDITA</a:t>
            </a:r>
            <a:r>
              <a:rPr lang="it-IT" dirty="0">
                <a:solidFill>
                  <a:srgbClr val="C00000"/>
                </a:solidFill>
              </a:rPr>
              <a:t/>
            </a:r>
            <a:br>
              <a:rPr lang="it-IT" dirty="0">
                <a:solidFill>
                  <a:srgbClr val="C00000"/>
                </a:solidFill>
              </a:rPr>
            </a:br>
            <a:endParaRPr lang="it-IT" dirty="0">
              <a:solidFill>
                <a:srgbClr val="C00000"/>
              </a:solidFill>
            </a:endParaRPr>
          </a:p>
        </p:txBody>
      </p:sp>
      <p:sp>
        <p:nvSpPr>
          <p:cNvPr id="3" name="Segnaposto contenuto 2"/>
          <p:cNvSpPr>
            <a:spLocks noGrp="1"/>
          </p:cNvSpPr>
          <p:nvPr>
            <p:ph idx="1"/>
          </p:nvPr>
        </p:nvSpPr>
        <p:spPr/>
        <p:txBody>
          <a:bodyPr>
            <a:normAutofit/>
          </a:bodyPr>
          <a:lstStyle/>
          <a:p>
            <a:endParaRPr lang="it-IT" sz="2000" dirty="0">
              <a:latin typeface="Calibri" panose="020F0502020204030204" pitchFamily="34" charset="0"/>
            </a:endParaRPr>
          </a:p>
          <a:p>
            <a:pPr algn="ctr"/>
            <a:r>
              <a:rPr lang="it-IT" sz="2000" dirty="0">
                <a:latin typeface="Calibri" panose="020F0502020204030204" pitchFamily="34" charset="0"/>
              </a:rPr>
              <a:t>GARANZIA PER VIZI</a:t>
            </a:r>
          </a:p>
          <a:p>
            <a:pPr algn="ctr"/>
            <a:endParaRPr lang="it-IT" sz="2000" dirty="0">
              <a:latin typeface="Calibri" panose="020F0502020204030204" pitchFamily="34" charset="0"/>
            </a:endParaRPr>
          </a:p>
          <a:p>
            <a:pPr algn="just"/>
            <a:endParaRPr lang="it-IT" sz="2000" dirty="0">
              <a:latin typeface="Calibri" panose="020F0502020204030204" pitchFamily="34" charset="0"/>
            </a:endParaRPr>
          </a:p>
          <a:p>
            <a:pPr algn="just"/>
            <a:r>
              <a:rPr lang="it-IT" sz="2000" dirty="0">
                <a:latin typeface="Calibri" panose="020F0502020204030204" pitchFamily="34" charset="0"/>
              </a:rPr>
              <a:t>A scelta dell’acquirente si può agire in alternativa per</a:t>
            </a:r>
          </a:p>
          <a:p>
            <a:pPr algn="just"/>
            <a:endParaRPr lang="it-IT" sz="2000" dirty="0">
              <a:latin typeface="Calibri" panose="020F0502020204030204" pitchFamily="34" charset="0"/>
            </a:endParaRPr>
          </a:p>
          <a:p>
            <a:pPr lvl="1" algn="just"/>
            <a:r>
              <a:rPr lang="it-IT" dirty="0">
                <a:latin typeface="Calibri" panose="020F0502020204030204" pitchFamily="34" charset="0"/>
              </a:rPr>
              <a:t>Risoluzione del contratto (azione redibitoria che prescinde dalla colpa</a:t>
            </a:r>
          </a:p>
          <a:p>
            <a:pPr lvl="1" algn="just"/>
            <a:endParaRPr lang="it-IT" dirty="0">
              <a:latin typeface="Calibri" panose="020F0502020204030204" pitchFamily="34" charset="0"/>
            </a:endParaRPr>
          </a:p>
          <a:p>
            <a:pPr lvl="1" algn="just"/>
            <a:r>
              <a:rPr lang="it-IT" dirty="0">
                <a:latin typeface="Calibri" panose="020F0502020204030204" pitchFamily="34" charset="0"/>
              </a:rPr>
              <a:t>Riduzione del prezzo (azione estimatoria)</a:t>
            </a:r>
          </a:p>
          <a:p>
            <a:pPr lvl="1" algn="just"/>
            <a:endParaRPr lang="it-IT" dirty="0">
              <a:latin typeface="Calibri" panose="020F0502020204030204" pitchFamily="34" charset="0"/>
            </a:endParaRPr>
          </a:p>
          <a:p>
            <a:pPr algn="just"/>
            <a:r>
              <a:rPr lang="it-IT" sz="2000" dirty="0">
                <a:latin typeface="Calibri" panose="020F0502020204030204" pitchFamily="34" charset="0"/>
              </a:rPr>
              <a:t>In ogni caso è possibile l’azione risarcitoria (principi generali)</a:t>
            </a:r>
          </a:p>
          <a:p>
            <a:pPr marL="411480" lvl="1" indent="0">
              <a:buNone/>
            </a:pPr>
            <a:endParaRPr lang="it-IT" sz="1600" dirty="0">
              <a:latin typeface="Calibri" panose="020F0502020204030204" pitchFamily="34" charset="0"/>
            </a:endParaRPr>
          </a:p>
          <a:p>
            <a:pPr marL="411480" lvl="1" indent="0">
              <a:buNone/>
            </a:pPr>
            <a:endParaRPr lang="it-IT" sz="1600" dirty="0">
              <a:latin typeface="Calibri" panose="020F0502020204030204" pitchFamily="34" charset="0"/>
            </a:endParaRPr>
          </a:p>
          <a:p>
            <a:pPr marL="411480" lvl="1" indent="0">
              <a:buNone/>
            </a:pPr>
            <a:endParaRPr lang="it-IT" sz="1600" dirty="0">
              <a:latin typeface="Calibri" panose="020F0502020204030204" pitchFamily="34" charset="0"/>
            </a:endParaRPr>
          </a:p>
          <a:p>
            <a:endParaRPr lang="it-IT" sz="1400" dirty="0">
              <a:latin typeface="Calibri" panose="020F0502020204030204" pitchFamily="34" charset="0"/>
            </a:endParaRPr>
          </a:p>
          <a:p>
            <a:endParaRPr lang="it-IT" sz="1400" dirty="0">
              <a:latin typeface="Calibri" panose="020F0502020204030204" pitchFamily="34" charset="0"/>
            </a:endParaRP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31</a:t>
            </a:fld>
            <a:endParaRPr lang="en-US"/>
          </a:p>
        </p:txBody>
      </p:sp>
    </p:spTree>
    <p:extLst>
      <p:ext uri="{BB962C8B-B14F-4D97-AF65-F5344CB8AC3E}">
        <p14:creationId xmlns:p14="http://schemas.microsoft.com/office/powerpoint/2010/main" val="22268431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dirty="0">
                <a:solidFill>
                  <a:srgbClr val="C00000"/>
                </a:solidFill>
              </a:rPr>
              <a:t/>
            </a:r>
            <a:br>
              <a:rPr lang="it-IT" sz="2000" dirty="0">
                <a:solidFill>
                  <a:srgbClr val="C00000"/>
                </a:solidFill>
              </a:rPr>
            </a:br>
            <a:r>
              <a:rPr lang="it-IT" sz="2000" dirty="0">
                <a:solidFill>
                  <a:srgbClr val="C00000"/>
                </a:solidFill>
              </a:rPr>
              <a:t/>
            </a:r>
            <a:br>
              <a:rPr lang="it-IT" sz="2000" dirty="0">
                <a:solidFill>
                  <a:srgbClr val="C00000"/>
                </a:solidFill>
              </a:rPr>
            </a:br>
            <a:r>
              <a:rPr lang="it-IT" sz="2000" dirty="0">
                <a:solidFill>
                  <a:srgbClr val="C00000"/>
                </a:solidFill>
              </a:rPr>
              <a:t>LA VENDITA</a:t>
            </a:r>
            <a:r>
              <a:rPr lang="it-IT" dirty="0">
                <a:solidFill>
                  <a:srgbClr val="C00000"/>
                </a:solidFill>
              </a:rPr>
              <a:t/>
            </a:r>
            <a:br>
              <a:rPr lang="it-IT" dirty="0">
                <a:solidFill>
                  <a:srgbClr val="C00000"/>
                </a:solidFill>
              </a:rPr>
            </a:br>
            <a:endParaRPr lang="it-IT" dirty="0">
              <a:solidFill>
                <a:srgbClr val="C00000"/>
              </a:solidFill>
            </a:endParaRPr>
          </a:p>
        </p:txBody>
      </p:sp>
      <p:sp>
        <p:nvSpPr>
          <p:cNvPr id="3" name="Segnaposto contenuto 2"/>
          <p:cNvSpPr>
            <a:spLocks noGrp="1"/>
          </p:cNvSpPr>
          <p:nvPr>
            <p:ph idx="1"/>
          </p:nvPr>
        </p:nvSpPr>
        <p:spPr/>
        <p:txBody>
          <a:bodyPr>
            <a:normAutofit/>
          </a:bodyPr>
          <a:lstStyle/>
          <a:p>
            <a:endParaRPr lang="it-IT" sz="2000" dirty="0">
              <a:latin typeface="Calibri" panose="020F0502020204030204" pitchFamily="34" charset="0"/>
            </a:endParaRPr>
          </a:p>
          <a:p>
            <a:pPr algn="ctr"/>
            <a:r>
              <a:rPr lang="it-IT" sz="2000" dirty="0">
                <a:latin typeface="Calibri" panose="020F0502020204030204" pitchFamily="34" charset="0"/>
              </a:rPr>
              <a:t>GARANZIA PER VIZI</a:t>
            </a:r>
          </a:p>
          <a:p>
            <a:pPr algn="ctr"/>
            <a:endParaRPr lang="it-IT" sz="2000" dirty="0">
              <a:latin typeface="Calibri" panose="020F0502020204030204" pitchFamily="34" charset="0"/>
            </a:endParaRPr>
          </a:p>
          <a:p>
            <a:pPr algn="just"/>
            <a:r>
              <a:rPr lang="it-IT" sz="2000" dirty="0">
                <a:latin typeface="Calibri" panose="020F0502020204030204" pitchFamily="34" charset="0"/>
              </a:rPr>
              <a:t>Si discute per l’azione di eliminazione dei vizi ossia se la vendita obbliga a un fare da parte del venditore o solo alla consegna</a:t>
            </a:r>
          </a:p>
          <a:p>
            <a:pPr algn="just"/>
            <a:endParaRPr lang="it-IT" sz="2000" dirty="0">
              <a:latin typeface="Calibri" panose="020F0502020204030204" pitchFamily="34" charset="0"/>
            </a:endParaRPr>
          </a:p>
          <a:p>
            <a:pPr algn="just"/>
            <a:r>
              <a:rPr lang="it-IT" sz="2000" dirty="0">
                <a:latin typeface="Calibri" panose="020F0502020204030204" pitchFamily="34" charset="0"/>
              </a:rPr>
              <a:t>La giurisprudenza ammette l’azione di eliminazione di vizi solo in caso di preliminare di vendita, ex art. 1218 in funzione dell’esatto adempimento del programma</a:t>
            </a:r>
          </a:p>
          <a:p>
            <a:pPr algn="just"/>
            <a:endParaRPr lang="it-IT" sz="2000" dirty="0">
              <a:latin typeface="Calibri" panose="020F0502020204030204" pitchFamily="34" charset="0"/>
            </a:endParaRPr>
          </a:p>
          <a:p>
            <a:pPr algn="just"/>
            <a:r>
              <a:rPr lang="it-IT" sz="2000" dirty="0">
                <a:latin typeface="Calibri" panose="020F0502020204030204" pitchFamily="34" charset="0"/>
              </a:rPr>
              <a:t>Possibile obbligo assunto volontariamente dal venditore</a:t>
            </a:r>
          </a:p>
          <a:p>
            <a:pPr algn="just"/>
            <a:endParaRPr lang="it-IT" sz="2000" dirty="0">
              <a:latin typeface="Calibri" panose="020F0502020204030204" pitchFamily="34" charset="0"/>
            </a:endParaRPr>
          </a:p>
          <a:p>
            <a:pPr algn="just"/>
            <a:endParaRPr lang="it-IT" sz="2000" dirty="0">
              <a:latin typeface="Calibri" panose="020F0502020204030204" pitchFamily="34" charset="0"/>
            </a:endParaRPr>
          </a:p>
          <a:p>
            <a:pPr marL="114300" indent="0" algn="just">
              <a:buNone/>
            </a:pPr>
            <a:endParaRPr lang="it-IT" dirty="0">
              <a:latin typeface="Calibri" panose="020F0502020204030204" pitchFamily="34" charset="0"/>
            </a:endParaRPr>
          </a:p>
          <a:p>
            <a:pPr marL="411480" lvl="1" indent="0">
              <a:buNone/>
            </a:pPr>
            <a:endParaRPr lang="it-IT" sz="1600" dirty="0">
              <a:latin typeface="Calibri" panose="020F0502020204030204" pitchFamily="34" charset="0"/>
            </a:endParaRPr>
          </a:p>
          <a:p>
            <a:pPr marL="411480" lvl="1" indent="0">
              <a:buNone/>
            </a:pPr>
            <a:endParaRPr lang="it-IT" sz="1600" dirty="0">
              <a:latin typeface="Calibri" panose="020F0502020204030204" pitchFamily="34" charset="0"/>
            </a:endParaRPr>
          </a:p>
          <a:p>
            <a:pPr marL="411480" lvl="1" indent="0">
              <a:buNone/>
            </a:pPr>
            <a:endParaRPr lang="it-IT" sz="1600" dirty="0">
              <a:latin typeface="Calibri" panose="020F0502020204030204" pitchFamily="34" charset="0"/>
            </a:endParaRPr>
          </a:p>
          <a:p>
            <a:endParaRPr lang="it-IT" sz="1400" dirty="0">
              <a:latin typeface="Calibri" panose="020F0502020204030204" pitchFamily="34" charset="0"/>
            </a:endParaRPr>
          </a:p>
          <a:p>
            <a:endParaRPr lang="it-IT" sz="1400" dirty="0">
              <a:latin typeface="Calibri" panose="020F0502020204030204" pitchFamily="34" charset="0"/>
            </a:endParaRP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32</a:t>
            </a:fld>
            <a:endParaRPr lang="en-US"/>
          </a:p>
        </p:txBody>
      </p:sp>
    </p:spTree>
    <p:extLst>
      <p:ext uri="{BB962C8B-B14F-4D97-AF65-F5344CB8AC3E}">
        <p14:creationId xmlns:p14="http://schemas.microsoft.com/office/powerpoint/2010/main" val="29692088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dirty="0">
                <a:solidFill>
                  <a:srgbClr val="C00000"/>
                </a:solidFill>
              </a:rPr>
              <a:t/>
            </a:r>
            <a:br>
              <a:rPr lang="it-IT" sz="2000" dirty="0">
                <a:solidFill>
                  <a:srgbClr val="C00000"/>
                </a:solidFill>
              </a:rPr>
            </a:br>
            <a:r>
              <a:rPr lang="it-IT" sz="2000" dirty="0">
                <a:solidFill>
                  <a:srgbClr val="C00000"/>
                </a:solidFill>
              </a:rPr>
              <a:t/>
            </a:r>
            <a:br>
              <a:rPr lang="it-IT" sz="2000" dirty="0">
                <a:solidFill>
                  <a:srgbClr val="C00000"/>
                </a:solidFill>
              </a:rPr>
            </a:br>
            <a:r>
              <a:rPr lang="it-IT" sz="2000" dirty="0">
                <a:solidFill>
                  <a:srgbClr val="C00000"/>
                </a:solidFill>
              </a:rPr>
              <a:t>LA VENDITA</a:t>
            </a:r>
            <a:r>
              <a:rPr lang="it-IT" dirty="0">
                <a:solidFill>
                  <a:srgbClr val="C00000"/>
                </a:solidFill>
              </a:rPr>
              <a:t/>
            </a:r>
            <a:br>
              <a:rPr lang="it-IT" dirty="0">
                <a:solidFill>
                  <a:srgbClr val="C00000"/>
                </a:solidFill>
              </a:rPr>
            </a:br>
            <a:endParaRPr lang="it-IT" dirty="0">
              <a:solidFill>
                <a:srgbClr val="C00000"/>
              </a:solidFill>
            </a:endParaRPr>
          </a:p>
        </p:txBody>
      </p:sp>
      <p:sp>
        <p:nvSpPr>
          <p:cNvPr id="3" name="Segnaposto contenuto 2"/>
          <p:cNvSpPr>
            <a:spLocks noGrp="1"/>
          </p:cNvSpPr>
          <p:nvPr>
            <p:ph idx="1"/>
          </p:nvPr>
        </p:nvSpPr>
        <p:spPr/>
        <p:txBody>
          <a:bodyPr>
            <a:normAutofit/>
          </a:bodyPr>
          <a:lstStyle/>
          <a:p>
            <a:endParaRPr lang="it-IT" sz="2000" dirty="0">
              <a:latin typeface="Calibri" panose="020F0502020204030204" pitchFamily="34" charset="0"/>
            </a:endParaRPr>
          </a:p>
          <a:p>
            <a:pPr algn="ctr"/>
            <a:r>
              <a:rPr lang="it-IT" sz="2000" dirty="0">
                <a:latin typeface="Calibri" panose="020F0502020204030204" pitchFamily="34" charset="0"/>
              </a:rPr>
              <a:t>GARANZIA QUALITA’ PROMESSE e ALIUS PRO ALIO</a:t>
            </a:r>
          </a:p>
          <a:p>
            <a:pPr algn="ctr"/>
            <a:endParaRPr lang="it-IT" sz="2000" dirty="0">
              <a:latin typeface="Calibri" panose="020F0502020204030204" pitchFamily="34" charset="0"/>
            </a:endParaRPr>
          </a:p>
          <a:p>
            <a:pPr algn="ctr"/>
            <a:endParaRPr lang="it-IT" sz="2000" dirty="0">
              <a:latin typeface="Calibri" panose="020F0502020204030204" pitchFamily="34" charset="0"/>
            </a:endParaRPr>
          </a:p>
          <a:p>
            <a:pPr algn="just"/>
            <a:r>
              <a:rPr lang="it-IT" sz="2000" dirty="0">
                <a:latin typeface="Calibri" panose="020F0502020204030204" pitchFamily="34" charset="0"/>
              </a:rPr>
              <a:t>Dal vizio si distingue la garanzia per le qualità promesse; il regime risarcitorio è di restituzione è analogo; rientrano nelle qualità promesse le qualità giuridiche indicate nel titolo di acquisto</a:t>
            </a:r>
          </a:p>
          <a:p>
            <a:pPr algn="just"/>
            <a:endParaRPr lang="it-IT" sz="2000" dirty="0">
              <a:latin typeface="Calibri" panose="020F0502020204030204" pitchFamily="34" charset="0"/>
            </a:endParaRPr>
          </a:p>
          <a:p>
            <a:pPr algn="just"/>
            <a:r>
              <a:rPr lang="it-IT" sz="2000" dirty="0">
                <a:latin typeface="Calibri" panose="020F0502020204030204" pitchFamily="34" charset="0"/>
              </a:rPr>
              <a:t>Dal vizio si distingue la vendita </a:t>
            </a:r>
            <a:r>
              <a:rPr lang="it-IT" sz="2000" i="1" dirty="0" err="1">
                <a:latin typeface="Calibri" panose="020F0502020204030204" pitchFamily="34" charset="0"/>
              </a:rPr>
              <a:t>aliud</a:t>
            </a:r>
            <a:r>
              <a:rPr lang="it-IT" sz="2000" i="1" dirty="0">
                <a:latin typeface="Calibri" panose="020F0502020204030204" pitchFamily="34" charset="0"/>
              </a:rPr>
              <a:t> pro alio </a:t>
            </a:r>
            <a:r>
              <a:rPr lang="it-IT" sz="2000" dirty="0">
                <a:latin typeface="Calibri" panose="020F0502020204030204" pitchFamily="34" charset="0"/>
              </a:rPr>
              <a:t>quando il bene è completamente diverso da quello pattuito o non assolve alla sua funzione</a:t>
            </a:r>
          </a:p>
          <a:p>
            <a:pPr algn="just"/>
            <a:endParaRPr lang="it-IT" sz="2000" dirty="0">
              <a:latin typeface="Calibri" panose="020F0502020204030204" pitchFamily="34" charset="0"/>
            </a:endParaRPr>
          </a:p>
          <a:p>
            <a:pPr lvl="1" algn="just"/>
            <a:r>
              <a:rPr lang="it-IT" sz="1600" dirty="0">
                <a:latin typeface="Calibri" panose="020F0502020204030204" pitchFamily="34" charset="0"/>
              </a:rPr>
              <a:t>Si agisce con l’azione di esatto adempimento</a:t>
            </a:r>
          </a:p>
          <a:p>
            <a:pPr lvl="1" algn="just"/>
            <a:endParaRPr lang="it-IT" sz="1600" dirty="0">
              <a:latin typeface="Calibri" panose="020F0502020204030204" pitchFamily="34" charset="0"/>
            </a:endParaRPr>
          </a:p>
          <a:p>
            <a:pPr algn="just"/>
            <a:endParaRPr lang="it-IT" sz="2000" i="1" dirty="0">
              <a:latin typeface="Calibri" panose="020F0502020204030204" pitchFamily="34" charset="0"/>
            </a:endParaRPr>
          </a:p>
          <a:p>
            <a:pPr marL="114300" indent="0" algn="just">
              <a:buNone/>
            </a:pPr>
            <a:endParaRPr lang="it-IT" sz="2000" i="1" dirty="0">
              <a:latin typeface="Calibri" panose="020F0502020204030204" pitchFamily="34" charset="0"/>
            </a:endParaRPr>
          </a:p>
          <a:p>
            <a:pPr marL="411480" lvl="1" indent="0">
              <a:buNone/>
            </a:pPr>
            <a:endParaRPr lang="it-IT" sz="1600" dirty="0">
              <a:latin typeface="Calibri" panose="020F0502020204030204" pitchFamily="34" charset="0"/>
            </a:endParaRPr>
          </a:p>
          <a:p>
            <a:endParaRPr lang="it-IT" sz="1400" dirty="0">
              <a:latin typeface="Calibri" panose="020F0502020204030204" pitchFamily="34" charset="0"/>
            </a:endParaRPr>
          </a:p>
          <a:p>
            <a:endParaRPr lang="it-IT" sz="1400" dirty="0">
              <a:latin typeface="Calibri" panose="020F0502020204030204" pitchFamily="34" charset="0"/>
            </a:endParaRP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33</a:t>
            </a:fld>
            <a:endParaRPr lang="en-US"/>
          </a:p>
        </p:txBody>
      </p:sp>
    </p:spTree>
    <p:extLst>
      <p:ext uri="{BB962C8B-B14F-4D97-AF65-F5344CB8AC3E}">
        <p14:creationId xmlns:p14="http://schemas.microsoft.com/office/powerpoint/2010/main" val="22483628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dirty="0">
                <a:solidFill>
                  <a:srgbClr val="C00000"/>
                </a:solidFill>
              </a:rPr>
              <a:t/>
            </a:r>
            <a:br>
              <a:rPr lang="it-IT" sz="2000" dirty="0">
                <a:solidFill>
                  <a:srgbClr val="C00000"/>
                </a:solidFill>
              </a:rPr>
            </a:br>
            <a:r>
              <a:rPr lang="it-IT" sz="2000" dirty="0">
                <a:solidFill>
                  <a:srgbClr val="C00000"/>
                </a:solidFill>
              </a:rPr>
              <a:t/>
            </a:r>
            <a:br>
              <a:rPr lang="it-IT" sz="2000" dirty="0">
                <a:solidFill>
                  <a:srgbClr val="C00000"/>
                </a:solidFill>
              </a:rPr>
            </a:br>
            <a:r>
              <a:rPr lang="it-IT" sz="2000" dirty="0">
                <a:solidFill>
                  <a:srgbClr val="C00000"/>
                </a:solidFill>
              </a:rPr>
              <a:t>ASTE IMMOBILIARI: PRESUPPOSTO LA RESPONSABILITA’</a:t>
            </a:r>
            <a:r>
              <a:rPr lang="it-IT" dirty="0">
                <a:solidFill>
                  <a:srgbClr val="C00000"/>
                </a:solidFill>
              </a:rPr>
              <a:t/>
            </a:r>
            <a:br>
              <a:rPr lang="it-IT" dirty="0">
                <a:solidFill>
                  <a:srgbClr val="C00000"/>
                </a:solidFill>
              </a:rPr>
            </a:br>
            <a:endParaRPr lang="it-IT" dirty="0">
              <a:solidFill>
                <a:srgbClr val="C00000"/>
              </a:solidFill>
            </a:endParaRPr>
          </a:p>
        </p:txBody>
      </p:sp>
      <p:sp>
        <p:nvSpPr>
          <p:cNvPr id="3" name="Segnaposto contenuto 2"/>
          <p:cNvSpPr>
            <a:spLocks noGrp="1"/>
          </p:cNvSpPr>
          <p:nvPr>
            <p:ph idx="1"/>
          </p:nvPr>
        </p:nvSpPr>
        <p:spPr/>
        <p:txBody>
          <a:bodyPr>
            <a:normAutofit/>
          </a:bodyPr>
          <a:lstStyle/>
          <a:p>
            <a:pPr lvl="0"/>
            <a:endParaRPr lang="it-IT" sz="2000" dirty="0"/>
          </a:p>
          <a:p>
            <a:pPr marL="411480" lvl="1" indent="0" algn="just">
              <a:buNone/>
            </a:pPr>
            <a:r>
              <a:rPr lang="it-IT" sz="1600" b="1" dirty="0">
                <a:latin typeface="Calibri" panose="020F0502020204030204" pitchFamily="34" charset="0"/>
              </a:rPr>
              <a:t>Principio cardine dell’ordinamento è la RESPONSABILIA’ DEL DEBITORE</a:t>
            </a:r>
          </a:p>
          <a:p>
            <a:pPr marL="411480" lvl="1" indent="0" algn="just">
              <a:buNone/>
            </a:pPr>
            <a:endParaRPr lang="it-IT" sz="1600" dirty="0">
              <a:latin typeface="Calibri" panose="020F0502020204030204" pitchFamily="34" charset="0"/>
            </a:endParaRPr>
          </a:p>
          <a:p>
            <a:pPr lvl="1">
              <a:buFontTx/>
              <a:buChar char="-"/>
            </a:pPr>
            <a:r>
              <a:rPr lang="it-IT" sz="1600" dirty="0">
                <a:latin typeface="Calibri" panose="020F0502020204030204" pitchFamily="34" charset="0"/>
              </a:rPr>
              <a:t>Eliminata la responsabilità penale il debitore risponde delle obbligazioni con il proprio patrimonio ovvero del complesso dei diritti di cui è titolare ex art. 2740 c.c. salvo eccezioni  823, 2447 </a:t>
            </a:r>
            <a:r>
              <a:rPr lang="it-IT" sz="1600" dirty="0" err="1">
                <a:latin typeface="Calibri" panose="020F0502020204030204" pitchFamily="34" charset="0"/>
              </a:rPr>
              <a:t>quiquies</a:t>
            </a:r>
            <a:r>
              <a:rPr lang="it-IT" sz="1600" dirty="0">
                <a:latin typeface="Calibri" panose="020F0502020204030204" pitchFamily="34" charset="0"/>
              </a:rPr>
              <a:t>, cc. 514 e 545 </a:t>
            </a:r>
            <a:r>
              <a:rPr lang="it-IT" sz="1600" dirty="0" err="1">
                <a:latin typeface="Calibri" panose="020F0502020204030204" pitchFamily="34" charset="0"/>
              </a:rPr>
              <a:t>cpc</a:t>
            </a:r>
            <a:endParaRPr lang="it-IT" sz="1600" dirty="0">
              <a:latin typeface="Calibri" panose="020F0502020204030204" pitchFamily="34" charset="0"/>
            </a:endParaRPr>
          </a:p>
          <a:p>
            <a:pPr lvl="1">
              <a:buFontTx/>
              <a:buChar char="-"/>
            </a:pPr>
            <a:endParaRPr lang="it-IT" sz="1600" dirty="0">
              <a:latin typeface="Calibri" panose="020F0502020204030204" pitchFamily="34" charset="0"/>
            </a:endParaRPr>
          </a:p>
          <a:p>
            <a:pPr lvl="1">
              <a:buFontTx/>
              <a:buChar char="-"/>
            </a:pPr>
            <a:r>
              <a:rPr lang="it-IT" sz="1600" dirty="0">
                <a:latin typeface="Calibri" panose="020F0502020204030204" pitchFamily="34" charset="0"/>
              </a:rPr>
              <a:t>Separazione dei beni o destinazione (2447 </a:t>
            </a:r>
            <a:r>
              <a:rPr lang="it-IT" sz="1600" dirty="0" err="1">
                <a:latin typeface="Calibri" panose="020F0502020204030204" pitchFamily="34" charset="0"/>
              </a:rPr>
              <a:t>quinquies</a:t>
            </a:r>
            <a:r>
              <a:rPr lang="it-IT" sz="1600" dirty="0">
                <a:latin typeface="Calibri" panose="020F0502020204030204" pitchFamily="34" charset="0"/>
              </a:rPr>
              <a:t>, 2645 ter, leggi speciali per funzione svolta) </a:t>
            </a:r>
            <a:r>
              <a:rPr lang="it-IT" sz="1600" dirty="0" err="1">
                <a:latin typeface="Calibri" panose="020F0502020204030204" pitchFamily="34" charset="0"/>
              </a:rPr>
              <a:t>biderezionale</a:t>
            </a:r>
            <a:r>
              <a:rPr lang="it-IT" sz="1600" dirty="0">
                <a:latin typeface="Calibri" panose="020F0502020204030204" pitchFamily="34" charset="0"/>
              </a:rPr>
              <a:t> (2447 </a:t>
            </a:r>
            <a:r>
              <a:rPr lang="it-IT" sz="1600" dirty="0" err="1">
                <a:latin typeface="Calibri" panose="020F0502020204030204" pitchFamily="34" charset="0"/>
              </a:rPr>
              <a:t>quinquies</a:t>
            </a:r>
            <a:r>
              <a:rPr lang="it-IT" sz="1600" dirty="0">
                <a:latin typeface="Calibri" panose="020F0502020204030204" pitchFamily="34" charset="0"/>
              </a:rPr>
              <a:t>) o </a:t>
            </a:r>
            <a:r>
              <a:rPr lang="it-IT" sz="1600" dirty="0" err="1">
                <a:latin typeface="Calibri" panose="020F0502020204030204" pitchFamily="34" charset="0"/>
              </a:rPr>
              <a:t>undirezionale</a:t>
            </a:r>
            <a:r>
              <a:rPr lang="it-IT" sz="1600" dirty="0">
                <a:latin typeface="Calibri" panose="020F0502020204030204" pitchFamily="34" charset="0"/>
              </a:rPr>
              <a:t> (170 e 2645 ter)</a:t>
            </a:r>
          </a:p>
          <a:p>
            <a:pPr lvl="1">
              <a:buFontTx/>
              <a:buChar char="-"/>
            </a:pPr>
            <a:endParaRPr lang="it-IT" sz="1600" dirty="0">
              <a:latin typeface="Calibri" panose="020F0502020204030204" pitchFamily="34" charset="0"/>
            </a:endParaRPr>
          </a:p>
          <a:p>
            <a:pPr lvl="1">
              <a:buFontTx/>
              <a:buChar char="-"/>
            </a:pPr>
            <a:r>
              <a:rPr lang="it-IT" sz="1600" dirty="0">
                <a:latin typeface="Calibri" panose="020F0502020204030204" pitchFamily="34" charset="0"/>
              </a:rPr>
              <a:t>Non esiste un debito senza responsabilità</a:t>
            </a:r>
          </a:p>
          <a:p>
            <a:pPr lvl="1">
              <a:buFontTx/>
              <a:buChar char="-"/>
            </a:pPr>
            <a:endParaRPr lang="it-IT" sz="1600" dirty="0">
              <a:latin typeface="Calibri" panose="020F0502020204030204" pitchFamily="34" charset="0"/>
            </a:endParaRPr>
          </a:p>
          <a:p>
            <a:pPr lvl="1">
              <a:buFontTx/>
              <a:buChar char="-"/>
            </a:pPr>
            <a:r>
              <a:rPr lang="it-IT" sz="1600" dirty="0">
                <a:latin typeface="Calibri" panose="020F0502020204030204" pitchFamily="34" charset="0"/>
              </a:rPr>
              <a:t>Il creditore ha il potere di agire processualmente con un’azione esecutiva che presuppone un titolo esecutivo </a:t>
            </a:r>
          </a:p>
          <a:p>
            <a:pPr lvl="1">
              <a:buFontTx/>
              <a:buChar char="-"/>
            </a:pPr>
            <a:endParaRPr lang="it-IT" sz="1600" dirty="0">
              <a:latin typeface="Calibri" panose="020F0502020204030204" pitchFamily="34" charset="0"/>
            </a:endParaRPr>
          </a:p>
          <a:p>
            <a:pPr lvl="1">
              <a:buFontTx/>
              <a:buChar char="-"/>
            </a:pPr>
            <a:endParaRPr lang="it-IT" sz="1600" dirty="0">
              <a:latin typeface="Calibri" panose="020F0502020204030204" pitchFamily="34" charset="0"/>
            </a:endParaRPr>
          </a:p>
          <a:p>
            <a:pPr algn="ctr"/>
            <a:endParaRPr lang="it-IT" sz="1400" dirty="0">
              <a:latin typeface="Calibri" panose="020F0502020204030204" pitchFamily="34" charset="0"/>
            </a:endParaRPr>
          </a:p>
          <a:p>
            <a:endParaRPr lang="it-IT" sz="1400" dirty="0">
              <a:latin typeface="Calibri" panose="020F0502020204030204" pitchFamily="34" charset="0"/>
            </a:endParaRP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34</a:t>
            </a:fld>
            <a:endParaRPr lang="en-US"/>
          </a:p>
        </p:txBody>
      </p:sp>
    </p:spTree>
    <p:extLst>
      <p:ext uri="{BB962C8B-B14F-4D97-AF65-F5344CB8AC3E}">
        <p14:creationId xmlns:p14="http://schemas.microsoft.com/office/powerpoint/2010/main" val="10785758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dirty="0">
                <a:solidFill>
                  <a:srgbClr val="C00000"/>
                </a:solidFill>
              </a:rPr>
              <a:t/>
            </a:r>
            <a:br>
              <a:rPr lang="it-IT" sz="2000" dirty="0">
                <a:solidFill>
                  <a:srgbClr val="C00000"/>
                </a:solidFill>
              </a:rPr>
            </a:br>
            <a:r>
              <a:rPr lang="it-IT" sz="2000" dirty="0">
                <a:solidFill>
                  <a:srgbClr val="C00000"/>
                </a:solidFill>
              </a:rPr>
              <a:t/>
            </a:r>
            <a:br>
              <a:rPr lang="it-IT" sz="2000" dirty="0">
                <a:solidFill>
                  <a:srgbClr val="C00000"/>
                </a:solidFill>
              </a:rPr>
            </a:br>
            <a:r>
              <a:rPr lang="it-IT" sz="2000" dirty="0">
                <a:solidFill>
                  <a:srgbClr val="C00000"/>
                </a:solidFill>
              </a:rPr>
              <a:t>ASTE IMMOBILIARI: ESECUZIONE FORZATA</a:t>
            </a:r>
            <a:r>
              <a:rPr lang="it-IT" dirty="0">
                <a:solidFill>
                  <a:srgbClr val="C00000"/>
                </a:solidFill>
              </a:rPr>
              <a:t/>
            </a:r>
            <a:br>
              <a:rPr lang="it-IT" dirty="0">
                <a:solidFill>
                  <a:srgbClr val="C00000"/>
                </a:solidFill>
              </a:rPr>
            </a:br>
            <a:endParaRPr lang="it-IT" dirty="0">
              <a:solidFill>
                <a:srgbClr val="C00000"/>
              </a:solidFill>
            </a:endParaRPr>
          </a:p>
        </p:txBody>
      </p:sp>
      <p:sp>
        <p:nvSpPr>
          <p:cNvPr id="3" name="Segnaposto contenuto 2"/>
          <p:cNvSpPr>
            <a:spLocks noGrp="1"/>
          </p:cNvSpPr>
          <p:nvPr>
            <p:ph idx="1"/>
          </p:nvPr>
        </p:nvSpPr>
        <p:spPr/>
        <p:txBody>
          <a:bodyPr>
            <a:normAutofit/>
          </a:bodyPr>
          <a:lstStyle/>
          <a:p>
            <a:pPr lvl="0"/>
            <a:endParaRPr lang="it-IT" sz="2000" dirty="0"/>
          </a:p>
          <a:p>
            <a:endParaRPr lang="it-IT" sz="2000" dirty="0">
              <a:latin typeface="Calibri" panose="020F0502020204030204" pitchFamily="34" charset="0"/>
            </a:endParaRPr>
          </a:p>
          <a:p>
            <a:pPr marL="411480" lvl="1" indent="0" algn="ctr">
              <a:buNone/>
            </a:pPr>
            <a:endParaRPr lang="it-IT" sz="1800" dirty="0">
              <a:latin typeface="Calibri" panose="020F0502020204030204" pitchFamily="34" charset="0"/>
            </a:endParaRPr>
          </a:p>
          <a:p>
            <a:pPr marL="411480" lvl="1" indent="0" algn="just">
              <a:buNone/>
            </a:pPr>
            <a:r>
              <a:rPr lang="it-IT" sz="1800" dirty="0">
                <a:latin typeface="Calibri" panose="020F0502020204030204" pitchFamily="34" charset="0"/>
              </a:rPr>
              <a:t>L’Esecuzione Forzata è il procedimento complesso che porta a realizzare coattivamente il diritto del creditore</a:t>
            </a:r>
          </a:p>
          <a:p>
            <a:pPr marL="411480" lvl="1" indent="0" algn="just">
              <a:buNone/>
            </a:pPr>
            <a:endParaRPr lang="it-IT" sz="1800" dirty="0">
              <a:latin typeface="Calibri" panose="020F0502020204030204" pitchFamily="34" charset="0"/>
            </a:endParaRPr>
          </a:p>
          <a:p>
            <a:pPr marL="411480" lvl="1" indent="0" algn="just">
              <a:buNone/>
            </a:pPr>
            <a:r>
              <a:rPr lang="it-IT" sz="1800" dirty="0">
                <a:latin typeface="Calibri" panose="020F0502020204030204" pitchFamily="34" charset="0"/>
              </a:rPr>
              <a:t>In forma specifica: identità fra quanto dovuto, il bene aggredito e bene ottenuto</a:t>
            </a:r>
          </a:p>
          <a:p>
            <a:pPr marL="411480" lvl="1" indent="0" algn="just">
              <a:buNone/>
            </a:pPr>
            <a:endParaRPr lang="it-IT" sz="1800" dirty="0">
              <a:latin typeface="Calibri" panose="020F0502020204030204" pitchFamily="34" charset="0"/>
            </a:endParaRPr>
          </a:p>
          <a:p>
            <a:pPr lvl="1">
              <a:buFontTx/>
              <a:buChar char="-"/>
            </a:pPr>
            <a:r>
              <a:rPr lang="it-IT" sz="1800" dirty="0">
                <a:latin typeface="Calibri" panose="020F0502020204030204" pitchFamily="34" charset="0"/>
              </a:rPr>
              <a:t>Obbligo di dare, fare, non fare, di contrarre</a:t>
            </a:r>
          </a:p>
          <a:p>
            <a:pPr lvl="1">
              <a:buFontTx/>
              <a:buChar char="-"/>
            </a:pPr>
            <a:endParaRPr lang="it-IT" sz="1800" dirty="0">
              <a:latin typeface="Calibri" panose="020F0502020204030204" pitchFamily="34" charset="0"/>
            </a:endParaRPr>
          </a:p>
          <a:p>
            <a:pPr marL="411480" lvl="1" indent="0">
              <a:buNone/>
            </a:pPr>
            <a:r>
              <a:rPr lang="it-IT" sz="1800" dirty="0">
                <a:latin typeface="Calibri" panose="020F0502020204030204" pitchFamily="34" charset="0"/>
              </a:rPr>
              <a:t>Oppure per espropriazione: si otterrà una somma di denaro</a:t>
            </a:r>
          </a:p>
          <a:p>
            <a:pPr lvl="1">
              <a:buFontTx/>
              <a:buChar char="-"/>
            </a:pPr>
            <a:endParaRPr lang="it-IT" sz="1600" dirty="0">
              <a:latin typeface="Calibri" panose="020F0502020204030204" pitchFamily="34" charset="0"/>
            </a:endParaRPr>
          </a:p>
          <a:p>
            <a:pPr algn="ctr"/>
            <a:endParaRPr lang="it-IT" sz="1400" dirty="0">
              <a:latin typeface="Calibri" panose="020F0502020204030204" pitchFamily="34" charset="0"/>
            </a:endParaRPr>
          </a:p>
          <a:p>
            <a:endParaRPr lang="it-IT" sz="1400" dirty="0">
              <a:latin typeface="Calibri" panose="020F0502020204030204" pitchFamily="34" charset="0"/>
            </a:endParaRP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35</a:t>
            </a:fld>
            <a:endParaRPr lang="en-US"/>
          </a:p>
        </p:txBody>
      </p:sp>
    </p:spTree>
    <p:extLst>
      <p:ext uri="{BB962C8B-B14F-4D97-AF65-F5344CB8AC3E}">
        <p14:creationId xmlns:p14="http://schemas.microsoft.com/office/powerpoint/2010/main" val="24585926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000" dirty="0">
                <a:solidFill>
                  <a:srgbClr val="C00000"/>
                </a:solidFill>
              </a:rPr>
              <a:t/>
            </a:r>
            <a:br>
              <a:rPr lang="it-IT" sz="2000" dirty="0">
                <a:solidFill>
                  <a:srgbClr val="C00000"/>
                </a:solidFill>
              </a:rPr>
            </a:br>
            <a:r>
              <a:rPr lang="it-IT" sz="2000" dirty="0">
                <a:solidFill>
                  <a:srgbClr val="C00000"/>
                </a:solidFill>
              </a:rPr>
              <a:t/>
            </a:r>
            <a:br>
              <a:rPr lang="it-IT" sz="2000" dirty="0">
                <a:solidFill>
                  <a:srgbClr val="C00000"/>
                </a:solidFill>
              </a:rPr>
            </a:br>
            <a:r>
              <a:rPr lang="it-IT" sz="2000" dirty="0">
                <a:solidFill>
                  <a:srgbClr val="C00000"/>
                </a:solidFill>
              </a:rPr>
              <a:t>ASTE IMMOBILIARI: ESPROPRIAZIONE</a:t>
            </a:r>
            <a:endParaRPr lang="it-IT" dirty="0">
              <a:solidFill>
                <a:srgbClr val="C00000"/>
              </a:solidFill>
            </a:endParaRPr>
          </a:p>
        </p:txBody>
      </p:sp>
      <p:sp>
        <p:nvSpPr>
          <p:cNvPr id="3" name="Segnaposto contenuto 2"/>
          <p:cNvSpPr>
            <a:spLocks noGrp="1"/>
          </p:cNvSpPr>
          <p:nvPr>
            <p:ph idx="1"/>
          </p:nvPr>
        </p:nvSpPr>
        <p:spPr/>
        <p:txBody>
          <a:bodyPr>
            <a:normAutofit/>
          </a:bodyPr>
          <a:lstStyle/>
          <a:p>
            <a:pPr lvl="0"/>
            <a:endParaRPr lang="it-IT" sz="2000" dirty="0"/>
          </a:p>
          <a:p>
            <a:endParaRPr lang="it-IT" sz="2000" dirty="0">
              <a:latin typeface="Calibri" panose="020F0502020204030204" pitchFamily="34" charset="0"/>
            </a:endParaRPr>
          </a:p>
          <a:p>
            <a:pPr lvl="0" algn="ctr"/>
            <a:r>
              <a:rPr lang="it-IT" sz="2000" dirty="0">
                <a:latin typeface="Calibri" panose="020F0502020204030204" pitchFamily="34" charset="0"/>
              </a:rPr>
              <a:t>Tre fasi</a:t>
            </a:r>
          </a:p>
          <a:p>
            <a:pPr lvl="0" algn="ctr"/>
            <a:endParaRPr lang="it-IT" sz="2000" dirty="0">
              <a:latin typeface="Calibri" panose="020F0502020204030204" pitchFamily="34" charset="0"/>
            </a:endParaRPr>
          </a:p>
          <a:p>
            <a:pPr lvl="0"/>
            <a:r>
              <a:rPr lang="it-IT" sz="2000" dirty="0">
                <a:latin typeface="Calibri" panose="020F0502020204030204" pitchFamily="34" charset="0"/>
              </a:rPr>
              <a:t>A) PIGNORAMENTO atto con cui si ingiunge di non disporre del bene tramite ufficiale giudiziario</a:t>
            </a:r>
          </a:p>
          <a:p>
            <a:pPr lvl="0"/>
            <a:endParaRPr lang="it-IT" sz="2000" dirty="0">
              <a:latin typeface="Calibri" panose="020F0502020204030204" pitchFamily="34" charset="0"/>
            </a:endParaRPr>
          </a:p>
          <a:p>
            <a:pPr lvl="0"/>
            <a:r>
              <a:rPr lang="it-IT" sz="2000" dirty="0">
                <a:latin typeface="Calibri" panose="020F0502020204030204" pitchFamily="34" charset="0"/>
              </a:rPr>
              <a:t>Effetti: atti inefficaci art. 2913</a:t>
            </a:r>
          </a:p>
          <a:p>
            <a:pPr lvl="0"/>
            <a:endParaRPr lang="it-IT" sz="2000" dirty="0">
              <a:latin typeface="Calibri" panose="020F0502020204030204" pitchFamily="34" charset="0"/>
            </a:endParaRPr>
          </a:p>
          <a:p>
            <a:pPr lvl="0"/>
            <a:r>
              <a:rPr lang="it-IT" sz="2000" dirty="0">
                <a:latin typeface="Calibri" panose="020F0502020204030204" pitchFamily="34" charset="0"/>
              </a:rPr>
              <a:t>Immobili: tramite trascrizione art. 555 </a:t>
            </a:r>
            <a:r>
              <a:rPr lang="it-IT" sz="2000" dirty="0" err="1">
                <a:latin typeface="Calibri" panose="020F0502020204030204" pitchFamily="34" charset="0"/>
              </a:rPr>
              <a:t>cpc</a:t>
            </a:r>
            <a:endParaRPr lang="it-IT" sz="1600" dirty="0">
              <a:latin typeface="Calibri" panose="020F0502020204030204" pitchFamily="34" charset="0"/>
            </a:endParaRPr>
          </a:p>
          <a:p>
            <a:pPr lvl="1"/>
            <a:endParaRPr lang="it-IT" sz="1600" dirty="0">
              <a:latin typeface="Calibri" panose="020F0502020204030204" pitchFamily="34" charset="0"/>
            </a:endParaRPr>
          </a:p>
          <a:p>
            <a:pPr marL="411480" lvl="1" indent="0">
              <a:buNone/>
            </a:pPr>
            <a:endParaRPr lang="it-IT" sz="1600" dirty="0">
              <a:latin typeface="Calibri" panose="020F0502020204030204" pitchFamily="34" charset="0"/>
            </a:endParaRPr>
          </a:p>
          <a:p>
            <a:endParaRPr lang="it-IT" sz="1400" dirty="0">
              <a:latin typeface="Calibri" panose="020F0502020204030204" pitchFamily="34" charset="0"/>
            </a:endParaRPr>
          </a:p>
          <a:p>
            <a:endParaRPr lang="it-IT" sz="1400" dirty="0">
              <a:latin typeface="Calibri" panose="020F0502020204030204" pitchFamily="34" charset="0"/>
            </a:endParaRP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36</a:t>
            </a:fld>
            <a:endParaRPr lang="en-US"/>
          </a:p>
        </p:txBody>
      </p:sp>
    </p:spTree>
    <p:extLst>
      <p:ext uri="{BB962C8B-B14F-4D97-AF65-F5344CB8AC3E}">
        <p14:creationId xmlns:p14="http://schemas.microsoft.com/office/powerpoint/2010/main" val="29767759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000" dirty="0">
                <a:solidFill>
                  <a:srgbClr val="C00000"/>
                </a:solidFill>
              </a:rPr>
              <a:t/>
            </a:r>
            <a:br>
              <a:rPr lang="it-IT" sz="2000" dirty="0">
                <a:solidFill>
                  <a:srgbClr val="C00000"/>
                </a:solidFill>
              </a:rPr>
            </a:br>
            <a:r>
              <a:rPr lang="it-IT" sz="2000" dirty="0">
                <a:solidFill>
                  <a:srgbClr val="C00000"/>
                </a:solidFill>
              </a:rPr>
              <a:t/>
            </a:r>
            <a:br>
              <a:rPr lang="it-IT" sz="2000" dirty="0">
                <a:solidFill>
                  <a:srgbClr val="C00000"/>
                </a:solidFill>
              </a:rPr>
            </a:br>
            <a:r>
              <a:rPr lang="it-IT" sz="2000" dirty="0">
                <a:solidFill>
                  <a:srgbClr val="C00000"/>
                </a:solidFill>
              </a:rPr>
              <a:t>ASTE IMMOBILIARI: ESPROPRIAZIONE</a:t>
            </a:r>
            <a:endParaRPr lang="it-IT" dirty="0">
              <a:solidFill>
                <a:srgbClr val="C00000"/>
              </a:solidFill>
            </a:endParaRPr>
          </a:p>
        </p:txBody>
      </p:sp>
      <p:sp>
        <p:nvSpPr>
          <p:cNvPr id="3" name="Segnaposto contenuto 2"/>
          <p:cNvSpPr>
            <a:spLocks noGrp="1"/>
          </p:cNvSpPr>
          <p:nvPr>
            <p:ph idx="1"/>
          </p:nvPr>
        </p:nvSpPr>
        <p:spPr/>
        <p:txBody>
          <a:bodyPr>
            <a:normAutofit/>
          </a:bodyPr>
          <a:lstStyle/>
          <a:p>
            <a:pPr lvl="0"/>
            <a:endParaRPr lang="it-IT" sz="2000" dirty="0"/>
          </a:p>
          <a:p>
            <a:endParaRPr lang="it-IT" sz="2000" dirty="0">
              <a:latin typeface="Calibri" panose="020F0502020204030204" pitchFamily="34" charset="0"/>
            </a:endParaRPr>
          </a:p>
          <a:p>
            <a:pPr marL="114300" lvl="0" indent="0" algn="ctr">
              <a:buNone/>
            </a:pPr>
            <a:endParaRPr lang="it-IT" sz="2000" dirty="0">
              <a:latin typeface="Calibri" panose="020F0502020204030204" pitchFamily="34" charset="0"/>
            </a:endParaRPr>
          </a:p>
          <a:p>
            <a:pPr lvl="0"/>
            <a:r>
              <a:rPr lang="it-IT" sz="2000" dirty="0">
                <a:latin typeface="Calibri" panose="020F0502020204030204" pitchFamily="34" charset="0"/>
              </a:rPr>
              <a:t>B) VENDITA ALL’ASTA</a:t>
            </a:r>
          </a:p>
          <a:p>
            <a:pPr lvl="0"/>
            <a:endParaRPr lang="it-IT" sz="2000" dirty="0">
              <a:latin typeface="Calibri" panose="020F0502020204030204" pitchFamily="34" charset="0"/>
            </a:endParaRPr>
          </a:p>
          <a:p>
            <a:pPr lvl="0"/>
            <a:r>
              <a:rPr lang="it-IT" sz="2000" dirty="0">
                <a:latin typeface="Calibri" panose="020F0502020204030204" pitchFamily="34" charset="0"/>
              </a:rPr>
              <a:t>Effetti: vendita forzata ex art. 2919 ma vedasi art. 2925</a:t>
            </a:r>
          </a:p>
          <a:p>
            <a:pPr lvl="0"/>
            <a:endParaRPr lang="it-IT" sz="2000" dirty="0">
              <a:latin typeface="Calibri" panose="020F0502020204030204" pitchFamily="34" charset="0"/>
            </a:endParaRPr>
          </a:p>
          <a:p>
            <a:pPr lvl="1"/>
            <a:endParaRPr lang="it-IT" sz="1600" dirty="0">
              <a:latin typeface="Calibri" panose="020F0502020204030204" pitchFamily="34" charset="0"/>
            </a:endParaRPr>
          </a:p>
          <a:p>
            <a:pPr marL="411480" lvl="1" indent="0">
              <a:buNone/>
            </a:pPr>
            <a:endParaRPr lang="it-IT" sz="1600" dirty="0">
              <a:latin typeface="Calibri" panose="020F0502020204030204" pitchFamily="34" charset="0"/>
            </a:endParaRPr>
          </a:p>
          <a:p>
            <a:endParaRPr lang="it-IT" sz="1400" dirty="0">
              <a:latin typeface="Calibri" panose="020F0502020204030204" pitchFamily="34" charset="0"/>
            </a:endParaRPr>
          </a:p>
          <a:p>
            <a:endParaRPr lang="it-IT" sz="1400" dirty="0">
              <a:latin typeface="Calibri" panose="020F0502020204030204" pitchFamily="34" charset="0"/>
            </a:endParaRP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37</a:t>
            </a:fld>
            <a:endParaRPr lang="en-US"/>
          </a:p>
        </p:txBody>
      </p:sp>
    </p:spTree>
    <p:extLst>
      <p:ext uri="{BB962C8B-B14F-4D97-AF65-F5344CB8AC3E}">
        <p14:creationId xmlns:p14="http://schemas.microsoft.com/office/powerpoint/2010/main" val="14740395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dirty="0">
                <a:solidFill>
                  <a:srgbClr val="C00000"/>
                </a:solidFill>
              </a:rPr>
              <a:t/>
            </a:r>
            <a:br>
              <a:rPr lang="it-IT" sz="2000" dirty="0">
                <a:solidFill>
                  <a:srgbClr val="C00000"/>
                </a:solidFill>
              </a:rPr>
            </a:br>
            <a:r>
              <a:rPr lang="it-IT" sz="2000" dirty="0">
                <a:solidFill>
                  <a:srgbClr val="C00000"/>
                </a:solidFill>
              </a:rPr>
              <a:t/>
            </a:r>
            <a:br>
              <a:rPr lang="it-IT" sz="2000" dirty="0">
                <a:solidFill>
                  <a:srgbClr val="C00000"/>
                </a:solidFill>
              </a:rPr>
            </a:br>
            <a:r>
              <a:rPr lang="it-IT" sz="2000" dirty="0">
                <a:solidFill>
                  <a:srgbClr val="C00000"/>
                </a:solidFill>
              </a:rPr>
              <a:t>ASTE IMMOBILIARI: ESPROPRIAZIONE</a:t>
            </a:r>
            <a:r>
              <a:rPr lang="it-IT" dirty="0">
                <a:solidFill>
                  <a:srgbClr val="C00000"/>
                </a:solidFill>
              </a:rPr>
              <a:t/>
            </a:r>
            <a:br>
              <a:rPr lang="it-IT" dirty="0">
                <a:solidFill>
                  <a:srgbClr val="C00000"/>
                </a:solidFill>
              </a:rPr>
            </a:br>
            <a:endParaRPr lang="it-IT" dirty="0">
              <a:solidFill>
                <a:srgbClr val="C00000"/>
              </a:solidFill>
            </a:endParaRPr>
          </a:p>
        </p:txBody>
      </p:sp>
      <p:sp>
        <p:nvSpPr>
          <p:cNvPr id="3" name="Segnaposto contenuto 2"/>
          <p:cNvSpPr>
            <a:spLocks noGrp="1"/>
          </p:cNvSpPr>
          <p:nvPr>
            <p:ph idx="1"/>
          </p:nvPr>
        </p:nvSpPr>
        <p:spPr/>
        <p:txBody>
          <a:bodyPr>
            <a:normAutofit/>
          </a:bodyPr>
          <a:lstStyle/>
          <a:p>
            <a:pPr lvl="0"/>
            <a:endParaRPr lang="it-IT" sz="2000" dirty="0"/>
          </a:p>
          <a:p>
            <a:pPr marL="114300" lvl="0" indent="0" algn="ctr">
              <a:buNone/>
            </a:pPr>
            <a:endParaRPr lang="it-IT" sz="2000" dirty="0"/>
          </a:p>
          <a:p>
            <a:pPr algn="ctr"/>
            <a:endParaRPr lang="it-IT" sz="2000" dirty="0">
              <a:latin typeface="Calibri" panose="020F0502020204030204" pitchFamily="34" charset="0"/>
            </a:endParaRPr>
          </a:p>
          <a:p>
            <a:r>
              <a:rPr lang="it-IT" sz="2000" dirty="0">
                <a:latin typeface="Calibri" panose="020F0502020204030204" pitchFamily="34" charset="0"/>
              </a:rPr>
              <a:t>C) Assegnazione del prezzo ai creditori</a:t>
            </a:r>
          </a:p>
          <a:p>
            <a:endParaRPr lang="it-IT" sz="2000" dirty="0">
              <a:latin typeface="Calibri" panose="020F0502020204030204" pitchFamily="34" charset="0"/>
            </a:endParaRPr>
          </a:p>
          <a:p>
            <a:endParaRPr lang="it-IT" sz="2000" b="1" dirty="0">
              <a:latin typeface="Calibri" panose="020F0502020204030204" pitchFamily="34" charset="0"/>
            </a:endParaRPr>
          </a:p>
          <a:p>
            <a:endParaRPr lang="it-IT" sz="1600" b="1" dirty="0">
              <a:latin typeface="Calibri" panose="020F0502020204030204" pitchFamily="34" charset="0"/>
            </a:endParaRPr>
          </a:p>
          <a:p>
            <a:pPr lvl="1"/>
            <a:endParaRPr lang="it-IT" sz="1600" dirty="0">
              <a:latin typeface="Calibri" panose="020F0502020204030204" pitchFamily="34" charset="0"/>
            </a:endParaRPr>
          </a:p>
          <a:p>
            <a:pPr marL="411480" lvl="1" indent="0">
              <a:buNone/>
            </a:pPr>
            <a:endParaRPr lang="it-IT" sz="1600" dirty="0">
              <a:latin typeface="Calibri" panose="020F0502020204030204" pitchFamily="34" charset="0"/>
            </a:endParaRPr>
          </a:p>
          <a:p>
            <a:pPr marL="411480" lvl="1" indent="0">
              <a:buNone/>
            </a:pPr>
            <a:endParaRPr lang="it-IT" sz="1600" dirty="0">
              <a:latin typeface="Calibri" panose="020F0502020204030204" pitchFamily="34" charset="0"/>
            </a:endParaRPr>
          </a:p>
          <a:p>
            <a:endParaRPr lang="it-IT" sz="1400" dirty="0">
              <a:latin typeface="Calibri" panose="020F0502020204030204" pitchFamily="34" charset="0"/>
            </a:endParaRPr>
          </a:p>
          <a:p>
            <a:endParaRPr lang="it-IT" sz="1400" dirty="0">
              <a:latin typeface="Calibri" panose="020F0502020204030204" pitchFamily="34" charset="0"/>
            </a:endParaRP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38</a:t>
            </a:fld>
            <a:endParaRPr lang="en-US"/>
          </a:p>
        </p:txBody>
      </p:sp>
    </p:spTree>
    <p:extLst>
      <p:ext uri="{BB962C8B-B14F-4D97-AF65-F5344CB8AC3E}">
        <p14:creationId xmlns:p14="http://schemas.microsoft.com/office/powerpoint/2010/main" val="10334137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dirty="0">
                <a:solidFill>
                  <a:srgbClr val="C00000"/>
                </a:solidFill>
              </a:rPr>
              <a:t/>
            </a:r>
            <a:br>
              <a:rPr lang="it-IT" sz="2000" dirty="0">
                <a:solidFill>
                  <a:srgbClr val="C00000"/>
                </a:solidFill>
              </a:rPr>
            </a:br>
            <a:r>
              <a:rPr lang="it-IT" sz="2000" dirty="0">
                <a:solidFill>
                  <a:srgbClr val="C00000"/>
                </a:solidFill>
              </a:rPr>
              <a:t/>
            </a:r>
            <a:br>
              <a:rPr lang="it-IT" sz="2000" dirty="0">
                <a:solidFill>
                  <a:srgbClr val="C00000"/>
                </a:solidFill>
              </a:rPr>
            </a:br>
            <a:r>
              <a:rPr lang="it-IT" sz="2000" dirty="0">
                <a:solidFill>
                  <a:srgbClr val="C00000"/>
                </a:solidFill>
              </a:rPr>
              <a:t>INVESTIMENTO TRAMITE ACQUISIZIONE DI SOCIETA’ IMMOBILIARE</a:t>
            </a:r>
            <a:r>
              <a:rPr lang="it-IT" dirty="0">
                <a:solidFill>
                  <a:srgbClr val="C00000"/>
                </a:solidFill>
              </a:rPr>
              <a:t/>
            </a:r>
            <a:br>
              <a:rPr lang="it-IT" dirty="0">
                <a:solidFill>
                  <a:srgbClr val="C00000"/>
                </a:solidFill>
              </a:rPr>
            </a:br>
            <a:endParaRPr lang="it-IT" dirty="0">
              <a:solidFill>
                <a:srgbClr val="C00000"/>
              </a:solidFill>
            </a:endParaRPr>
          </a:p>
        </p:txBody>
      </p:sp>
      <p:sp>
        <p:nvSpPr>
          <p:cNvPr id="3" name="Segnaposto contenuto 2"/>
          <p:cNvSpPr>
            <a:spLocks noGrp="1"/>
          </p:cNvSpPr>
          <p:nvPr>
            <p:ph idx="1"/>
          </p:nvPr>
        </p:nvSpPr>
        <p:spPr/>
        <p:txBody>
          <a:bodyPr>
            <a:normAutofit/>
          </a:bodyPr>
          <a:lstStyle/>
          <a:p>
            <a:pPr lvl="0"/>
            <a:endParaRPr lang="it-IT" sz="2000" dirty="0"/>
          </a:p>
          <a:p>
            <a:pPr lvl="0"/>
            <a:endParaRPr lang="it-IT" sz="2000" dirty="0"/>
          </a:p>
          <a:p>
            <a:pPr lvl="1"/>
            <a:endParaRPr lang="it-IT" sz="1600" dirty="0"/>
          </a:p>
          <a:p>
            <a:pPr marL="114300" lvl="0" indent="0" algn="ctr">
              <a:buNone/>
            </a:pPr>
            <a:r>
              <a:rPr lang="it-IT" sz="1800" dirty="0"/>
              <a:t>ACQUISTO DIRETTO DI SOCIETA’</a:t>
            </a:r>
          </a:p>
          <a:p>
            <a:pPr lvl="0"/>
            <a:endParaRPr lang="it-IT" sz="1800" dirty="0"/>
          </a:p>
          <a:p>
            <a:pPr marL="754380" lvl="1" indent="-342900">
              <a:buAutoNum type="alphaLcParenR"/>
            </a:pPr>
            <a:r>
              <a:rPr lang="it-IT" sz="1800" dirty="0"/>
              <a:t>oggetto dell’acquisizione</a:t>
            </a:r>
          </a:p>
          <a:p>
            <a:pPr marL="754380" lvl="1" indent="-342900">
              <a:buAutoNum type="alphaLcParenR"/>
            </a:pPr>
            <a:r>
              <a:rPr lang="it-IT" sz="1800" dirty="0"/>
              <a:t>struttura del procedimento di acquisizione</a:t>
            </a:r>
          </a:p>
          <a:p>
            <a:pPr marL="754380" lvl="1" indent="-342900">
              <a:buAutoNum type="alphaLcParenR"/>
            </a:pPr>
            <a:r>
              <a:rPr lang="it-IT" sz="1800" dirty="0"/>
              <a:t>rischi e </a:t>
            </a:r>
            <a:r>
              <a:rPr lang="it-IT" sz="1800" i="1" dirty="0"/>
              <a:t>due </a:t>
            </a:r>
            <a:r>
              <a:rPr lang="it-IT" sz="1800" i="1" dirty="0" err="1"/>
              <a:t>diligence</a:t>
            </a:r>
            <a:endParaRPr lang="it-IT" sz="1800" i="1" dirty="0"/>
          </a:p>
          <a:p>
            <a:pPr marL="754380" lvl="1" indent="-342900">
              <a:buAutoNum type="alphaLcParenR"/>
            </a:pPr>
            <a:r>
              <a:rPr lang="it-IT" sz="1800" dirty="0"/>
              <a:t>garanzie e rappresentazioni</a:t>
            </a:r>
          </a:p>
          <a:p>
            <a:pPr marL="754380" lvl="1" indent="-342900">
              <a:buAutoNum type="alphaLcParenR"/>
            </a:pPr>
            <a:r>
              <a:rPr lang="it-IT" sz="1800" dirty="0"/>
              <a:t>leva finanziaria</a:t>
            </a:r>
          </a:p>
          <a:p>
            <a:pPr marL="754380" lvl="1" indent="-342900">
              <a:buAutoNum type="alphaLcParenR"/>
            </a:pPr>
            <a:endParaRPr lang="it-IT" sz="1800" dirty="0"/>
          </a:p>
          <a:p>
            <a:pPr marL="754380" lvl="1" indent="-342900">
              <a:buAutoNum type="alphaLcParenR"/>
            </a:pPr>
            <a:endParaRPr lang="it-IT" sz="1800" dirty="0"/>
          </a:p>
          <a:p>
            <a:pPr marL="114300" indent="0">
              <a:buNone/>
            </a:pPr>
            <a:endParaRPr lang="it-IT" sz="1400" dirty="0">
              <a:latin typeface="Calibri" panose="020F0502020204030204" pitchFamily="34" charset="0"/>
            </a:endParaRPr>
          </a:p>
          <a:p>
            <a:endParaRPr lang="it-IT" sz="1400" dirty="0">
              <a:latin typeface="Calibri" panose="020F0502020204030204" pitchFamily="34" charset="0"/>
            </a:endParaRP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39</a:t>
            </a:fld>
            <a:endParaRPr lang="en-US"/>
          </a:p>
        </p:txBody>
      </p:sp>
    </p:spTree>
    <p:extLst>
      <p:ext uri="{BB962C8B-B14F-4D97-AF65-F5344CB8AC3E}">
        <p14:creationId xmlns:p14="http://schemas.microsoft.com/office/powerpoint/2010/main" val="2602792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a:solidFill>
                  <a:srgbClr val="C00000"/>
                </a:solidFill>
              </a:rPr>
              <a:t>TRATTATIVE e FASE PRE CONTRATTUALE: dalla proposta al contratto di vendita</a:t>
            </a:r>
          </a:p>
        </p:txBody>
      </p:sp>
      <p:sp>
        <p:nvSpPr>
          <p:cNvPr id="3" name="Segnaposto contenuto 2"/>
          <p:cNvSpPr>
            <a:spLocks noGrp="1"/>
          </p:cNvSpPr>
          <p:nvPr>
            <p:ph idx="1"/>
          </p:nvPr>
        </p:nvSpPr>
        <p:spPr/>
        <p:txBody>
          <a:bodyPr>
            <a:normAutofit/>
          </a:bodyPr>
          <a:lstStyle/>
          <a:p>
            <a:endParaRPr lang="it-IT" sz="2000" dirty="0"/>
          </a:p>
          <a:p>
            <a:endParaRPr lang="it-IT" sz="2000" dirty="0"/>
          </a:p>
          <a:p>
            <a:r>
              <a:rPr lang="it-IT" sz="2000" dirty="0"/>
              <a:t>Quali effetti giuridici hanno le trattative ?</a:t>
            </a:r>
          </a:p>
          <a:p>
            <a:endParaRPr lang="it-IT" sz="2000" dirty="0"/>
          </a:p>
          <a:p>
            <a:r>
              <a:rPr lang="it-IT" sz="2000" dirty="0"/>
              <a:t>La trattativa non obbliga alla conclusione del contratto</a:t>
            </a:r>
          </a:p>
          <a:p>
            <a:endParaRPr lang="it-IT" sz="2000" dirty="0"/>
          </a:p>
          <a:p>
            <a:r>
              <a:rPr lang="it-IT" sz="2000" dirty="0"/>
              <a:t>c.c. art. 1337. Trattative e responsabilità precontrattuale. Le parti, nello svolgimento delle trattative e nella formazione del contratto, devono comportarsi secondo buona fede</a:t>
            </a:r>
          </a:p>
          <a:p>
            <a:endParaRPr lang="it-IT" sz="2000" dirty="0"/>
          </a:p>
          <a:p>
            <a:pPr marL="114300" indent="0">
              <a:buNone/>
            </a:pPr>
            <a:endParaRPr lang="it-IT" sz="2000" dirty="0"/>
          </a:p>
          <a:p>
            <a:endParaRPr lang="it-IT" sz="2000" dirty="0"/>
          </a:p>
          <a:p>
            <a:endParaRPr lang="it-IT" sz="2000" dirty="0"/>
          </a:p>
          <a:p>
            <a:pPr lvl="0"/>
            <a:endParaRPr lang="it-IT" sz="2200" dirty="0">
              <a:solidFill>
                <a:prstClr val="black"/>
              </a:solidFill>
              <a:latin typeface="Calibri" panose="020F0502020204030204" pitchFamily="34" charset="0"/>
            </a:endParaRPr>
          </a:p>
          <a:p>
            <a:endParaRPr lang="it-IT" dirty="0"/>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4</a:t>
            </a:fld>
            <a:endParaRPr lang="en-US"/>
          </a:p>
        </p:txBody>
      </p:sp>
    </p:spTree>
    <p:extLst>
      <p:ext uri="{BB962C8B-B14F-4D97-AF65-F5344CB8AC3E}">
        <p14:creationId xmlns:p14="http://schemas.microsoft.com/office/powerpoint/2010/main" val="509426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dirty="0">
                <a:solidFill>
                  <a:srgbClr val="C00000"/>
                </a:solidFill>
              </a:rPr>
              <a:t/>
            </a:r>
            <a:br>
              <a:rPr lang="it-IT" sz="2000" dirty="0">
                <a:solidFill>
                  <a:srgbClr val="C00000"/>
                </a:solidFill>
              </a:rPr>
            </a:br>
            <a:r>
              <a:rPr lang="it-IT" sz="2000" dirty="0">
                <a:solidFill>
                  <a:srgbClr val="C00000"/>
                </a:solidFill>
              </a:rPr>
              <a:t/>
            </a:r>
            <a:br>
              <a:rPr lang="it-IT" sz="2000" dirty="0">
                <a:solidFill>
                  <a:srgbClr val="C00000"/>
                </a:solidFill>
              </a:rPr>
            </a:br>
            <a:r>
              <a:rPr lang="it-IT" sz="2000" dirty="0">
                <a:solidFill>
                  <a:srgbClr val="C00000"/>
                </a:solidFill>
              </a:rPr>
              <a:t>OGGETTO DELL’INVESTIMENTO</a:t>
            </a:r>
            <a:r>
              <a:rPr lang="it-IT" dirty="0">
                <a:solidFill>
                  <a:srgbClr val="C00000"/>
                </a:solidFill>
              </a:rPr>
              <a:t/>
            </a:r>
            <a:br>
              <a:rPr lang="it-IT" dirty="0">
                <a:solidFill>
                  <a:srgbClr val="C00000"/>
                </a:solidFill>
              </a:rPr>
            </a:br>
            <a:endParaRPr lang="it-IT" dirty="0">
              <a:solidFill>
                <a:srgbClr val="C00000"/>
              </a:solidFill>
            </a:endParaRPr>
          </a:p>
        </p:txBody>
      </p:sp>
      <p:sp>
        <p:nvSpPr>
          <p:cNvPr id="3" name="Segnaposto contenuto 2"/>
          <p:cNvSpPr>
            <a:spLocks noGrp="1"/>
          </p:cNvSpPr>
          <p:nvPr>
            <p:ph idx="1"/>
          </p:nvPr>
        </p:nvSpPr>
        <p:spPr/>
        <p:txBody>
          <a:bodyPr>
            <a:normAutofit/>
          </a:bodyPr>
          <a:lstStyle/>
          <a:p>
            <a:pPr lvl="0"/>
            <a:endParaRPr lang="it-IT" sz="2000" dirty="0"/>
          </a:p>
          <a:p>
            <a:pPr lvl="0"/>
            <a:endParaRPr lang="it-IT" sz="2000" dirty="0"/>
          </a:p>
          <a:p>
            <a:pPr marL="114300" lvl="0" indent="0" algn="ctr">
              <a:buNone/>
            </a:pPr>
            <a:endParaRPr lang="it-IT" sz="2000" dirty="0"/>
          </a:p>
          <a:p>
            <a:pPr marL="114300" indent="0">
              <a:buNone/>
            </a:pPr>
            <a:r>
              <a:rPr lang="it-IT" sz="2000" b="1" dirty="0">
                <a:latin typeface="Calibri" panose="020F0502020204030204" pitchFamily="34" charset="0"/>
              </a:rPr>
              <a:t>Oggetto diretto </a:t>
            </a:r>
            <a:r>
              <a:rPr lang="it-IT" sz="2000" dirty="0">
                <a:latin typeface="Calibri" panose="020F0502020204030204" pitchFamily="34" charset="0"/>
              </a:rPr>
              <a:t>dell’acquisto è una </a:t>
            </a:r>
            <a:r>
              <a:rPr lang="it-IT" sz="2000" b="1" dirty="0">
                <a:latin typeface="Calibri" panose="020F0502020204030204" pitchFamily="34" charset="0"/>
              </a:rPr>
              <a:t>partecipazione sociale</a:t>
            </a:r>
            <a:r>
              <a:rPr lang="it-IT" sz="2000" dirty="0">
                <a:latin typeface="Calibri" panose="020F0502020204030204" pitchFamily="34" charset="0"/>
              </a:rPr>
              <a:t> che comporti il controllo di un ente che a sua volta detiene un portafoglio immobiliare</a:t>
            </a:r>
          </a:p>
          <a:p>
            <a:pPr marL="114300" indent="0">
              <a:buNone/>
            </a:pPr>
            <a:endParaRPr lang="it-IT" sz="2000" dirty="0">
              <a:latin typeface="Calibri" panose="020F0502020204030204" pitchFamily="34" charset="0"/>
            </a:endParaRPr>
          </a:p>
          <a:p>
            <a:pPr marL="114300" indent="0">
              <a:buNone/>
            </a:pPr>
            <a:r>
              <a:rPr lang="it-IT" sz="2000" dirty="0">
                <a:latin typeface="Calibri" panose="020F0502020204030204" pitchFamily="34" charset="0"/>
              </a:rPr>
              <a:t>Per la nozione di controllo si rinvia all’art. 2359 c.c. limitandolo alla fattispecie prevista dal punto 1).</a:t>
            </a:r>
          </a:p>
          <a:p>
            <a:pPr marL="114300" indent="0">
              <a:buNone/>
            </a:pPr>
            <a:endParaRPr lang="it-IT" sz="2000" dirty="0">
              <a:latin typeface="Calibri" panose="020F0502020204030204" pitchFamily="34" charset="0"/>
            </a:endParaRPr>
          </a:p>
          <a:p>
            <a:endParaRPr lang="it-IT" sz="1400" dirty="0">
              <a:latin typeface="Calibri" panose="020F0502020204030204" pitchFamily="34" charset="0"/>
            </a:endParaRP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40</a:t>
            </a:fld>
            <a:endParaRPr lang="en-US"/>
          </a:p>
        </p:txBody>
      </p:sp>
    </p:spTree>
    <p:extLst>
      <p:ext uri="{BB962C8B-B14F-4D97-AF65-F5344CB8AC3E}">
        <p14:creationId xmlns:p14="http://schemas.microsoft.com/office/powerpoint/2010/main" val="26342041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dirty="0">
                <a:solidFill>
                  <a:srgbClr val="C00000"/>
                </a:solidFill>
              </a:rPr>
              <a:t/>
            </a:r>
            <a:br>
              <a:rPr lang="it-IT" sz="2000" dirty="0">
                <a:solidFill>
                  <a:srgbClr val="C00000"/>
                </a:solidFill>
              </a:rPr>
            </a:br>
            <a:r>
              <a:rPr lang="it-IT" sz="2000" dirty="0">
                <a:solidFill>
                  <a:srgbClr val="C00000"/>
                </a:solidFill>
              </a:rPr>
              <a:t/>
            </a:r>
            <a:br>
              <a:rPr lang="it-IT" sz="2000" dirty="0">
                <a:solidFill>
                  <a:srgbClr val="C00000"/>
                </a:solidFill>
              </a:rPr>
            </a:br>
            <a:r>
              <a:rPr lang="it-IT" sz="2000" dirty="0">
                <a:solidFill>
                  <a:srgbClr val="C00000"/>
                </a:solidFill>
              </a:rPr>
              <a:t>OGGETTO DELL’INVESTIMENTO</a:t>
            </a:r>
            <a:r>
              <a:rPr lang="it-IT" dirty="0">
                <a:solidFill>
                  <a:srgbClr val="C00000"/>
                </a:solidFill>
              </a:rPr>
              <a:t/>
            </a:r>
            <a:br>
              <a:rPr lang="it-IT" dirty="0">
                <a:solidFill>
                  <a:srgbClr val="C00000"/>
                </a:solidFill>
              </a:rPr>
            </a:br>
            <a:endParaRPr lang="it-IT" dirty="0">
              <a:solidFill>
                <a:srgbClr val="C00000"/>
              </a:solidFill>
            </a:endParaRPr>
          </a:p>
        </p:txBody>
      </p:sp>
      <p:sp>
        <p:nvSpPr>
          <p:cNvPr id="3" name="Segnaposto contenuto 2"/>
          <p:cNvSpPr>
            <a:spLocks noGrp="1"/>
          </p:cNvSpPr>
          <p:nvPr>
            <p:ph idx="1"/>
          </p:nvPr>
        </p:nvSpPr>
        <p:spPr/>
        <p:txBody>
          <a:bodyPr>
            <a:normAutofit lnSpcReduction="10000"/>
          </a:bodyPr>
          <a:lstStyle/>
          <a:p>
            <a:pPr lvl="0"/>
            <a:endParaRPr lang="it-IT" sz="2000" dirty="0"/>
          </a:p>
          <a:p>
            <a:pPr lvl="0"/>
            <a:endParaRPr lang="it-IT" sz="2000" dirty="0"/>
          </a:p>
          <a:p>
            <a:pPr marL="114300" lvl="0" indent="0" algn="ctr">
              <a:buNone/>
            </a:pPr>
            <a:r>
              <a:rPr lang="it-IT" sz="2000" dirty="0">
                <a:latin typeface="Calibri" panose="020F0502020204030204" pitchFamily="34" charset="0"/>
              </a:rPr>
              <a:t>Le società Immobiliari si distinguono in:</a:t>
            </a:r>
          </a:p>
          <a:p>
            <a:pPr marL="114300" lvl="0" indent="0" algn="ctr">
              <a:buNone/>
            </a:pPr>
            <a:endParaRPr lang="it-IT" sz="2000" dirty="0">
              <a:latin typeface="Calibri" panose="020F0502020204030204" pitchFamily="34" charset="0"/>
            </a:endParaRPr>
          </a:p>
          <a:p>
            <a:pPr marL="114300" lvl="0" indent="0" algn="just">
              <a:buNone/>
            </a:pPr>
            <a:r>
              <a:rPr lang="it-IT" sz="2000" dirty="0">
                <a:latin typeface="Calibri" panose="020F0502020204030204" pitchFamily="34" charset="0"/>
              </a:rPr>
              <a:t>Società non attive </a:t>
            </a:r>
          </a:p>
          <a:p>
            <a:pPr marL="114300" lvl="0" indent="0" algn="just">
              <a:buNone/>
            </a:pPr>
            <a:endParaRPr lang="it-IT" sz="2000" dirty="0">
              <a:latin typeface="Calibri" panose="020F0502020204030204" pitchFamily="34" charset="0"/>
            </a:endParaRPr>
          </a:p>
          <a:p>
            <a:pPr marL="114300" lvl="0" indent="0" algn="just">
              <a:buNone/>
            </a:pPr>
            <a:r>
              <a:rPr lang="it-IT" sz="2000" dirty="0">
                <a:latin typeface="Calibri" panose="020F0502020204030204" pitchFamily="34" charset="0"/>
              </a:rPr>
              <a:t>Società attive</a:t>
            </a:r>
          </a:p>
          <a:p>
            <a:pPr marL="114300" lvl="0" indent="0" algn="just">
              <a:buNone/>
            </a:pPr>
            <a:r>
              <a:rPr lang="it-IT" sz="2000" dirty="0">
                <a:latin typeface="Calibri" panose="020F0502020204030204" pitchFamily="34" charset="0"/>
              </a:rPr>
              <a:t>	- trading</a:t>
            </a:r>
          </a:p>
          <a:p>
            <a:pPr marL="114300" lvl="0" indent="0" algn="just">
              <a:buNone/>
            </a:pPr>
            <a:r>
              <a:rPr lang="it-IT" sz="2000" dirty="0">
                <a:latin typeface="Calibri" panose="020F0502020204030204" pitchFamily="34" charset="0"/>
              </a:rPr>
              <a:t>	- gestione</a:t>
            </a:r>
          </a:p>
          <a:p>
            <a:pPr marL="114300" lvl="0" indent="0" algn="just">
              <a:buNone/>
            </a:pPr>
            <a:r>
              <a:rPr lang="it-IT" sz="2000" dirty="0">
                <a:latin typeface="Calibri" panose="020F0502020204030204" pitchFamily="34" charset="0"/>
              </a:rPr>
              <a:t>	- sviluppo</a:t>
            </a:r>
          </a:p>
          <a:p>
            <a:pPr marL="114300" lvl="0" indent="0" algn="just">
              <a:buNone/>
            </a:pPr>
            <a:r>
              <a:rPr lang="it-IT" sz="2000" dirty="0">
                <a:latin typeface="Calibri" panose="020F0502020204030204" pitchFamily="34" charset="0"/>
              </a:rPr>
              <a:t>	- mista</a:t>
            </a:r>
          </a:p>
          <a:p>
            <a:pPr marL="114300" lvl="0" indent="0" algn="just">
              <a:buNone/>
            </a:pPr>
            <a:r>
              <a:rPr lang="it-IT" sz="2000" dirty="0">
                <a:latin typeface="Calibri" panose="020F0502020204030204" pitchFamily="34" charset="0"/>
              </a:rPr>
              <a:t> </a:t>
            </a:r>
          </a:p>
          <a:p>
            <a:pPr marL="114300" lvl="0" indent="0" algn="ctr">
              <a:buNone/>
            </a:pPr>
            <a:endParaRPr lang="it-IT" sz="2000" dirty="0">
              <a:latin typeface="Calibri" panose="020F0502020204030204" pitchFamily="34" charset="0"/>
            </a:endParaRPr>
          </a:p>
          <a:p>
            <a:pPr marL="114300" indent="0">
              <a:buNone/>
            </a:pPr>
            <a:endParaRPr lang="it-IT" sz="2000" dirty="0">
              <a:latin typeface="Calibri" panose="020F0502020204030204" pitchFamily="34" charset="0"/>
            </a:endParaRPr>
          </a:p>
          <a:p>
            <a:endParaRPr lang="it-IT" sz="1400" dirty="0">
              <a:latin typeface="Calibri" panose="020F0502020204030204" pitchFamily="34" charset="0"/>
            </a:endParaRP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41</a:t>
            </a:fld>
            <a:endParaRPr lang="en-US"/>
          </a:p>
        </p:txBody>
      </p:sp>
    </p:spTree>
    <p:extLst>
      <p:ext uri="{BB962C8B-B14F-4D97-AF65-F5344CB8AC3E}">
        <p14:creationId xmlns:p14="http://schemas.microsoft.com/office/powerpoint/2010/main" val="11884565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dirty="0">
                <a:solidFill>
                  <a:srgbClr val="C00000"/>
                </a:solidFill>
              </a:rPr>
              <a:t/>
            </a:r>
            <a:br>
              <a:rPr lang="it-IT" sz="2000" dirty="0">
                <a:solidFill>
                  <a:srgbClr val="C00000"/>
                </a:solidFill>
              </a:rPr>
            </a:br>
            <a:r>
              <a:rPr lang="it-IT" sz="2000" dirty="0">
                <a:solidFill>
                  <a:srgbClr val="C00000"/>
                </a:solidFill>
              </a:rPr>
              <a:t/>
            </a:r>
            <a:br>
              <a:rPr lang="it-IT" sz="2000" dirty="0">
                <a:solidFill>
                  <a:srgbClr val="C00000"/>
                </a:solidFill>
              </a:rPr>
            </a:br>
            <a:r>
              <a:rPr lang="it-IT" sz="2000" dirty="0">
                <a:solidFill>
                  <a:srgbClr val="C00000"/>
                </a:solidFill>
              </a:rPr>
              <a:t>STRUTTURA DEL PROCEDIMENTO DI ACQUISIZIONE</a:t>
            </a:r>
            <a:r>
              <a:rPr lang="it-IT" dirty="0">
                <a:solidFill>
                  <a:srgbClr val="C00000"/>
                </a:solidFill>
              </a:rPr>
              <a:t/>
            </a:r>
            <a:br>
              <a:rPr lang="it-IT" dirty="0">
                <a:solidFill>
                  <a:srgbClr val="C00000"/>
                </a:solidFill>
              </a:rPr>
            </a:br>
            <a:endParaRPr lang="it-IT" dirty="0">
              <a:solidFill>
                <a:srgbClr val="C00000"/>
              </a:solidFill>
            </a:endParaRPr>
          </a:p>
        </p:txBody>
      </p:sp>
      <p:sp>
        <p:nvSpPr>
          <p:cNvPr id="3" name="Segnaposto contenuto 2"/>
          <p:cNvSpPr>
            <a:spLocks noGrp="1"/>
          </p:cNvSpPr>
          <p:nvPr>
            <p:ph idx="1"/>
          </p:nvPr>
        </p:nvSpPr>
        <p:spPr/>
        <p:txBody>
          <a:bodyPr>
            <a:normAutofit/>
          </a:bodyPr>
          <a:lstStyle/>
          <a:p>
            <a:pPr lvl="0"/>
            <a:endParaRPr lang="it-IT" sz="2000" dirty="0"/>
          </a:p>
          <a:p>
            <a:pPr lvl="0"/>
            <a:endParaRPr lang="it-IT" sz="2000" dirty="0"/>
          </a:p>
          <a:p>
            <a:pPr marL="114300" lvl="0" indent="0" algn="just">
              <a:buNone/>
            </a:pPr>
            <a:r>
              <a:rPr lang="it-IT" sz="2000" dirty="0">
                <a:latin typeface="Calibri" panose="020F0502020204030204" pitchFamily="34" charset="0"/>
              </a:rPr>
              <a:t>Il procedimento di acquisizione si compone di diversi momenti</a:t>
            </a:r>
          </a:p>
          <a:p>
            <a:pPr marL="114300" lvl="0" indent="0" algn="just">
              <a:buNone/>
            </a:pPr>
            <a:endParaRPr lang="it-IT" sz="2000" dirty="0">
              <a:latin typeface="Calibri" panose="020F0502020204030204" pitchFamily="34" charset="0"/>
            </a:endParaRPr>
          </a:p>
          <a:p>
            <a:pPr marL="628650" lvl="0" indent="-514350" algn="just">
              <a:buAutoNum type="romanLcParenR"/>
            </a:pPr>
            <a:r>
              <a:rPr lang="it-IT" sz="2000" i="1" dirty="0" err="1">
                <a:latin typeface="Calibri" panose="020F0502020204030204" pitchFamily="34" charset="0"/>
              </a:rPr>
              <a:t>Term</a:t>
            </a:r>
            <a:r>
              <a:rPr lang="it-IT" sz="2000" i="1" dirty="0">
                <a:latin typeface="Calibri" panose="020F0502020204030204" pitchFamily="34" charset="0"/>
              </a:rPr>
              <a:t> </a:t>
            </a:r>
            <a:r>
              <a:rPr lang="it-IT" sz="2000" i="1" dirty="0" err="1">
                <a:latin typeface="Calibri" panose="020F0502020204030204" pitchFamily="34" charset="0"/>
              </a:rPr>
              <a:t>sheet</a:t>
            </a:r>
            <a:r>
              <a:rPr lang="it-IT" sz="2000" i="1" dirty="0">
                <a:latin typeface="Calibri" panose="020F0502020204030204" pitchFamily="34" charset="0"/>
              </a:rPr>
              <a:t> </a:t>
            </a:r>
            <a:r>
              <a:rPr lang="it-IT" sz="2000" dirty="0">
                <a:latin typeface="Calibri" panose="020F0502020204030204" pitchFamily="34" charset="0"/>
              </a:rPr>
              <a:t>o enucleazione dei punti principali dell’accordo</a:t>
            </a:r>
          </a:p>
          <a:p>
            <a:pPr marL="628650" lvl="0" indent="-514350" algn="just">
              <a:buAutoNum type="romanLcParenR"/>
            </a:pPr>
            <a:r>
              <a:rPr lang="it-IT" sz="2000" i="1" dirty="0">
                <a:latin typeface="Calibri" panose="020F0502020204030204" pitchFamily="34" charset="0"/>
              </a:rPr>
              <a:t>Due </a:t>
            </a:r>
            <a:r>
              <a:rPr lang="it-IT" sz="2000" i="1" dirty="0" err="1">
                <a:latin typeface="Calibri" panose="020F0502020204030204" pitchFamily="34" charset="0"/>
              </a:rPr>
              <a:t>Diligence</a:t>
            </a:r>
            <a:endParaRPr lang="it-IT" sz="2000" i="1" dirty="0">
              <a:latin typeface="Calibri" panose="020F0502020204030204" pitchFamily="34" charset="0"/>
            </a:endParaRPr>
          </a:p>
          <a:p>
            <a:pPr marL="628650" lvl="0" indent="-514350" algn="just">
              <a:buAutoNum type="romanLcParenR"/>
            </a:pPr>
            <a:r>
              <a:rPr lang="it-IT" sz="2000" dirty="0">
                <a:latin typeface="Calibri" panose="020F0502020204030204" pitchFamily="34" charset="0"/>
              </a:rPr>
              <a:t>Preliminare di vendita o vendita sospensivamente condizionata (</a:t>
            </a:r>
            <a:r>
              <a:rPr lang="it-IT" sz="2000" dirty="0" err="1">
                <a:latin typeface="Calibri" panose="020F0502020204030204" pitchFamily="34" charset="0"/>
              </a:rPr>
              <a:t>signing</a:t>
            </a:r>
            <a:r>
              <a:rPr lang="it-IT" sz="2000" dirty="0">
                <a:latin typeface="Calibri" panose="020F0502020204030204" pitchFamily="34" charset="0"/>
              </a:rPr>
              <a:t>)</a:t>
            </a:r>
          </a:p>
          <a:p>
            <a:pPr marL="628650" lvl="0" indent="-514350" algn="just">
              <a:buAutoNum type="romanLcParenR"/>
            </a:pPr>
            <a:r>
              <a:rPr lang="it-IT" sz="2000" i="1" dirty="0" err="1">
                <a:latin typeface="Calibri" panose="020F0502020204030204" pitchFamily="34" charset="0"/>
              </a:rPr>
              <a:t>Closing</a:t>
            </a:r>
            <a:r>
              <a:rPr lang="it-IT" sz="2000" i="1" dirty="0">
                <a:latin typeface="Calibri" panose="020F0502020204030204" pitchFamily="34" charset="0"/>
              </a:rPr>
              <a:t> </a:t>
            </a:r>
            <a:r>
              <a:rPr lang="it-IT" sz="2000" dirty="0">
                <a:latin typeface="Calibri" panose="020F0502020204030204" pitchFamily="34" charset="0"/>
              </a:rPr>
              <a:t>(atto definitivo di trasferimento)</a:t>
            </a:r>
          </a:p>
          <a:p>
            <a:pPr marL="628650" lvl="0" indent="-514350" algn="just">
              <a:buAutoNum type="romanLcParenR"/>
            </a:pPr>
            <a:endParaRPr lang="it-IT" sz="2000" dirty="0">
              <a:latin typeface="Calibri" panose="020F0502020204030204" pitchFamily="34" charset="0"/>
            </a:endParaRPr>
          </a:p>
          <a:p>
            <a:pPr marL="114300" lvl="0" indent="0" algn="ctr">
              <a:buNone/>
            </a:pPr>
            <a:endParaRPr lang="it-IT" sz="2000" dirty="0">
              <a:latin typeface="Calibri" panose="020F0502020204030204" pitchFamily="34" charset="0"/>
            </a:endParaRPr>
          </a:p>
          <a:p>
            <a:pPr marL="114300" indent="0">
              <a:buNone/>
            </a:pPr>
            <a:endParaRPr lang="it-IT" sz="2000" dirty="0">
              <a:latin typeface="Calibri" panose="020F0502020204030204" pitchFamily="34" charset="0"/>
            </a:endParaRPr>
          </a:p>
          <a:p>
            <a:endParaRPr lang="it-IT" sz="1400" dirty="0">
              <a:latin typeface="Calibri" panose="020F0502020204030204" pitchFamily="34" charset="0"/>
            </a:endParaRP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42</a:t>
            </a:fld>
            <a:endParaRPr lang="en-US"/>
          </a:p>
        </p:txBody>
      </p:sp>
    </p:spTree>
    <p:extLst>
      <p:ext uri="{BB962C8B-B14F-4D97-AF65-F5344CB8AC3E}">
        <p14:creationId xmlns:p14="http://schemas.microsoft.com/office/powerpoint/2010/main" val="4601894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dirty="0">
                <a:solidFill>
                  <a:srgbClr val="C00000"/>
                </a:solidFill>
              </a:rPr>
              <a:t/>
            </a:r>
            <a:br>
              <a:rPr lang="it-IT" sz="2000" dirty="0">
                <a:solidFill>
                  <a:srgbClr val="C00000"/>
                </a:solidFill>
              </a:rPr>
            </a:br>
            <a:r>
              <a:rPr lang="it-IT" sz="2000" dirty="0">
                <a:solidFill>
                  <a:srgbClr val="C00000"/>
                </a:solidFill>
              </a:rPr>
              <a:t/>
            </a:r>
            <a:br>
              <a:rPr lang="it-IT" sz="2000" dirty="0">
                <a:solidFill>
                  <a:srgbClr val="C00000"/>
                </a:solidFill>
              </a:rPr>
            </a:br>
            <a:r>
              <a:rPr lang="it-IT" sz="2000" dirty="0">
                <a:solidFill>
                  <a:srgbClr val="C00000"/>
                </a:solidFill>
              </a:rPr>
              <a:t>STRUTTURA DEL PROCEDIMENTO DI ACQUISIZIONE</a:t>
            </a:r>
            <a:r>
              <a:rPr lang="it-IT" dirty="0">
                <a:solidFill>
                  <a:srgbClr val="C00000"/>
                </a:solidFill>
              </a:rPr>
              <a:t/>
            </a:r>
            <a:br>
              <a:rPr lang="it-IT" dirty="0">
                <a:solidFill>
                  <a:srgbClr val="C00000"/>
                </a:solidFill>
              </a:rPr>
            </a:br>
            <a:endParaRPr lang="it-IT" dirty="0">
              <a:solidFill>
                <a:srgbClr val="C00000"/>
              </a:solidFill>
            </a:endParaRPr>
          </a:p>
        </p:txBody>
      </p:sp>
      <p:sp>
        <p:nvSpPr>
          <p:cNvPr id="3" name="Segnaposto contenuto 2"/>
          <p:cNvSpPr>
            <a:spLocks noGrp="1"/>
          </p:cNvSpPr>
          <p:nvPr>
            <p:ph idx="1"/>
          </p:nvPr>
        </p:nvSpPr>
        <p:spPr/>
        <p:txBody>
          <a:bodyPr>
            <a:normAutofit/>
          </a:bodyPr>
          <a:lstStyle/>
          <a:p>
            <a:pPr lvl="0"/>
            <a:endParaRPr lang="it-IT" sz="2000" dirty="0"/>
          </a:p>
          <a:p>
            <a:pPr lvl="0"/>
            <a:endParaRPr lang="it-IT" sz="2000" dirty="0"/>
          </a:p>
          <a:p>
            <a:pPr marL="114300" lvl="0" indent="0" algn="just">
              <a:buNone/>
            </a:pPr>
            <a:r>
              <a:rPr lang="it-IT" sz="2000" dirty="0">
                <a:latin typeface="Calibri" panose="020F0502020204030204" pitchFamily="34" charset="0"/>
              </a:rPr>
              <a:t>Il procedimento di acquisizione si compone di diversi momenti</a:t>
            </a:r>
          </a:p>
          <a:p>
            <a:pPr marL="114300" lvl="0" indent="0" algn="just">
              <a:buNone/>
            </a:pPr>
            <a:endParaRPr lang="it-IT" sz="2000" dirty="0">
              <a:latin typeface="Calibri" panose="020F0502020204030204" pitchFamily="34" charset="0"/>
            </a:endParaRPr>
          </a:p>
          <a:p>
            <a:pPr marL="114300" lvl="0" indent="0" algn="just">
              <a:buNone/>
            </a:pPr>
            <a:r>
              <a:rPr lang="it-IT" sz="2000" dirty="0">
                <a:latin typeface="Calibri" panose="020F0502020204030204" pitchFamily="34" charset="0"/>
              </a:rPr>
              <a:t>Dal momento del </a:t>
            </a:r>
            <a:r>
              <a:rPr lang="it-IT" sz="2000" i="1" dirty="0" err="1">
                <a:latin typeface="Calibri" panose="020F0502020204030204" pitchFamily="34" charset="0"/>
              </a:rPr>
              <a:t>signing</a:t>
            </a:r>
            <a:r>
              <a:rPr lang="it-IT" sz="2000" dirty="0">
                <a:latin typeface="Calibri" panose="020F0502020204030204" pitchFamily="34" charset="0"/>
              </a:rPr>
              <a:t> al </a:t>
            </a:r>
            <a:r>
              <a:rPr lang="it-IT" sz="2000" i="1" dirty="0" err="1">
                <a:latin typeface="Calibri" panose="020F0502020204030204" pitchFamily="34" charset="0"/>
              </a:rPr>
              <a:t>closing</a:t>
            </a:r>
            <a:r>
              <a:rPr lang="it-IT" sz="2000" i="1" dirty="0">
                <a:latin typeface="Calibri" panose="020F0502020204030204" pitchFamily="34" charset="0"/>
              </a:rPr>
              <a:t>.</a:t>
            </a:r>
          </a:p>
          <a:p>
            <a:pPr marL="114300" lvl="0" indent="0" algn="just">
              <a:buNone/>
            </a:pPr>
            <a:endParaRPr lang="it-IT" sz="2000" dirty="0">
              <a:latin typeface="Calibri" panose="020F0502020204030204" pitchFamily="34" charset="0"/>
            </a:endParaRPr>
          </a:p>
          <a:p>
            <a:pPr marL="114300" lvl="0" indent="0" algn="just">
              <a:buNone/>
            </a:pPr>
            <a:r>
              <a:rPr lang="it-IT" sz="2000" dirty="0">
                <a:latin typeface="Calibri" panose="020F0502020204030204" pitchFamily="34" charset="0"/>
              </a:rPr>
              <a:t>Clausole dell’accordo di acquisizione</a:t>
            </a:r>
          </a:p>
          <a:p>
            <a:pPr marL="411480" lvl="1" indent="0" algn="just">
              <a:buNone/>
            </a:pPr>
            <a:r>
              <a:rPr lang="it-IT" sz="1600" i="1" dirty="0">
                <a:latin typeface="Calibri" panose="020F0502020204030204" pitchFamily="34" charset="0"/>
              </a:rPr>
              <a:t>Clausole sulla determinazione del prezzo</a:t>
            </a:r>
          </a:p>
          <a:p>
            <a:pPr marL="411480" lvl="1" indent="0" algn="just">
              <a:buNone/>
            </a:pPr>
            <a:r>
              <a:rPr lang="it-IT" sz="1600" i="1" dirty="0">
                <a:latin typeface="Calibri" panose="020F0502020204030204" pitchFamily="34" charset="0"/>
              </a:rPr>
              <a:t>Clausole sul periodo interinale</a:t>
            </a:r>
          </a:p>
          <a:p>
            <a:pPr marL="411480" lvl="1" indent="0" algn="just">
              <a:buNone/>
            </a:pPr>
            <a:r>
              <a:rPr lang="it-IT" sz="1600" i="1" dirty="0">
                <a:latin typeface="Calibri" panose="020F0502020204030204" pitchFamily="34" charset="0"/>
              </a:rPr>
              <a:t>Clausole sulla protezione dell’acquirente</a:t>
            </a:r>
          </a:p>
          <a:p>
            <a:pPr marL="114300" lvl="0" indent="0" algn="just">
              <a:buNone/>
            </a:pPr>
            <a:endParaRPr lang="it-IT" sz="2000" i="1" dirty="0">
              <a:latin typeface="Calibri" panose="020F0502020204030204" pitchFamily="34" charset="0"/>
            </a:endParaRPr>
          </a:p>
          <a:p>
            <a:pPr marL="114300" lvl="0" indent="0" algn="just">
              <a:buNone/>
            </a:pPr>
            <a:r>
              <a:rPr lang="it-IT" sz="2000" i="1" dirty="0">
                <a:latin typeface="Calibri" panose="020F0502020204030204" pitchFamily="34" charset="0"/>
              </a:rPr>
              <a:t>Identificazione del portafoglio immobiliare</a:t>
            </a:r>
          </a:p>
          <a:p>
            <a:pPr marL="114300" lvl="0" indent="0" algn="just">
              <a:buNone/>
            </a:pPr>
            <a:endParaRPr lang="it-IT" sz="2000" dirty="0">
              <a:latin typeface="Calibri" panose="020F0502020204030204" pitchFamily="34" charset="0"/>
            </a:endParaRPr>
          </a:p>
          <a:p>
            <a:pPr marL="628650" lvl="0" indent="-514350" algn="just">
              <a:buAutoNum type="romanLcParenR"/>
            </a:pPr>
            <a:endParaRPr lang="it-IT" sz="2000" dirty="0">
              <a:latin typeface="Calibri" panose="020F0502020204030204" pitchFamily="34" charset="0"/>
            </a:endParaRPr>
          </a:p>
          <a:p>
            <a:pPr marL="114300" lvl="0" indent="0" algn="ctr">
              <a:buNone/>
            </a:pPr>
            <a:endParaRPr lang="it-IT" sz="2000" dirty="0">
              <a:latin typeface="Calibri" panose="020F0502020204030204" pitchFamily="34" charset="0"/>
            </a:endParaRPr>
          </a:p>
          <a:p>
            <a:pPr marL="114300" indent="0">
              <a:buNone/>
            </a:pPr>
            <a:endParaRPr lang="it-IT" sz="2000" dirty="0">
              <a:latin typeface="Calibri" panose="020F0502020204030204" pitchFamily="34" charset="0"/>
            </a:endParaRPr>
          </a:p>
          <a:p>
            <a:endParaRPr lang="it-IT" sz="1400" dirty="0">
              <a:latin typeface="Calibri" panose="020F0502020204030204" pitchFamily="34" charset="0"/>
            </a:endParaRP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43</a:t>
            </a:fld>
            <a:endParaRPr lang="en-US"/>
          </a:p>
        </p:txBody>
      </p:sp>
    </p:spTree>
    <p:extLst>
      <p:ext uri="{BB962C8B-B14F-4D97-AF65-F5344CB8AC3E}">
        <p14:creationId xmlns:p14="http://schemas.microsoft.com/office/powerpoint/2010/main" val="11091585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dirty="0">
                <a:solidFill>
                  <a:srgbClr val="C00000"/>
                </a:solidFill>
              </a:rPr>
              <a:t/>
            </a:r>
            <a:br>
              <a:rPr lang="it-IT" sz="2000" dirty="0">
                <a:solidFill>
                  <a:srgbClr val="C00000"/>
                </a:solidFill>
              </a:rPr>
            </a:br>
            <a:r>
              <a:rPr lang="it-IT" sz="2000" dirty="0">
                <a:solidFill>
                  <a:srgbClr val="C00000"/>
                </a:solidFill>
              </a:rPr>
              <a:t/>
            </a:r>
            <a:br>
              <a:rPr lang="it-IT" sz="2000" dirty="0">
                <a:solidFill>
                  <a:srgbClr val="C00000"/>
                </a:solidFill>
              </a:rPr>
            </a:br>
            <a:r>
              <a:rPr lang="it-IT" sz="2000" dirty="0">
                <a:solidFill>
                  <a:srgbClr val="C00000"/>
                </a:solidFill>
              </a:rPr>
              <a:t>STRUTTURA DEL PROCEDIMENTO DI ACQUISIZIONE</a:t>
            </a:r>
            <a:r>
              <a:rPr lang="it-IT" dirty="0">
                <a:solidFill>
                  <a:srgbClr val="C00000"/>
                </a:solidFill>
              </a:rPr>
              <a:t/>
            </a:r>
            <a:br>
              <a:rPr lang="it-IT" dirty="0">
                <a:solidFill>
                  <a:srgbClr val="C00000"/>
                </a:solidFill>
              </a:rPr>
            </a:br>
            <a:endParaRPr lang="it-IT" dirty="0">
              <a:solidFill>
                <a:srgbClr val="C00000"/>
              </a:solidFill>
            </a:endParaRPr>
          </a:p>
        </p:txBody>
      </p:sp>
      <p:sp>
        <p:nvSpPr>
          <p:cNvPr id="3" name="Segnaposto contenuto 2"/>
          <p:cNvSpPr>
            <a:spLocks noGrp="1"/>
          </p:cNvSpPr>
          <p:nvPr>
            <p:ph idx="1"/>
          </p:nvPr>
        </p:nvSpPr>
        <p:spPr/>
        <p:txBody>
          <a:bodyPr>
            <a:normAutofit/>
          </a:bodyPr>
          <a:lstStyle/>
          <a:p>
            <a:pPr lvl="0"/>
            <a:endParaRPr lang="it-IT" sz="2000" dirty="0"/>
          </a:p>
          <a:p>
            <a:pPr lvl="0"/>
            <a:endParaRPr lang="it-IT" sz="2000" dirty="0"/>
          </a:p>
          <a:p>
            <a:pPr lvl="0"/>
            <a:endParaRPr lang="it-IT" sz="2000" dirty="0"/>
          </a:p>
          <a:p>
            <a:pPr lvl="0"/>
            <a:r>
              <a:rPr lang="it-IT" sz="2000" dirty="0">
                <a:latin typeface="Calibri" panose="020F0502020204030204" pitchFamily="34" charset="0"/>
              </a:rPr>
              <a:t>DETERMINAZIONE DEL PREZZO</a:t>
            </a:r>
          </a:p>
          <a:p>
            <a:pPr lvl="0" algn="just">
              <a:buFontTx/>
              <a:buChar char="-"/>
            </a:pPr>
            <a:endParaRPr lang="it-IT" sz="2000" dirty="0">
              <a:latin typeface="Calibri" panose="020F0502020204030204" pitchFamily="34" charset="0"/>
            </a:endParaRPr>
          </a:p>
          <a:p>
            <a:pPr lvl="0" algn="just">
              <a:buFontTx/>
              <a:buChar char="-"/>
            </a:pPr>
            <a:r>
              <a:rPr lang="it-IT" sz="2000" dirty="0">
                <a:latin typeface="Calibri" panose="020F0502020204030204" pitchFamily="34" charset="0"/>
              </a:rPr>
              <a:t>Prezzo predeterminato</a:t>
            </a:r>
          </a:p>
          <a:p>
            <a:pPr lvl="0" algn="just">
              <a:buFontTx/>
              <a:buChar char="-"/>
            </a:pPr>
            <a:r>
              <a:rPr lang="it-IT" sz="2000" dirty="0">
                <a:latin typeface="Calibri" panose="020F0502020204030204" pitchFamily="34" charset="0"/>
              </a:rPr>
              <a:t>Prezzo determinabile</a:t>
            </a:r>
          </a:p>
          <a:p>
            <a:pPr lvl="0" algn="just">
              <a:buFontTx/>
              <a:buChar char="-"/>
            </a:pPr>
            <a:r>
              <a:rPr lang="it-IT" sz="2000" dirty="0">
                <a:latin typeface="Calibri" panose="020F0502020204030204" pitchFamily="34" charset="0"/>
              </a:rPr>
              <a:t>Prezzo dipendente da circostanze esterne</a:t>
            </a:r>
          </a:p>
          <a:p>
            <a:pPr marL="114300" lvl="0" indent="0" algn="just">
              <a:buNone/>
            </a:pPr>
            <a:endParaRPr lang="it-IT" sz="2000" dirty="0">
              <a:latin typeface="Calibri" panose="020F0502020204030204" pitchFamily="34" charset="0"/>
            </a:endParaRPr>
          </a:p>
          <a:p>
            <a:pPr marL="114300" lvl="0" indent="0" algn="just">
              <a:buNone/>
            </a:pPr>
            <a:endParaRPr lang="it-IT" sz="2000" dirty="0">
              <a:latin typeface="Calibri" panose="020F0502020204030204" pitchFamily="34" charset="0"/>
            </a:endParaRPr>
          </a:p>
          <a:p>
            <a:pPr marL="114300" lvl="0" indent="0" algn="just">
              <a:buNone/>
            </a:pPr>
            <a:endParaRPr lang="it-IT" sz="2000" dirty="0">
              <a:latin typeface="Calibri" panose="020F0502020204030204" pitchFamily="34" charset="0"/>
            </a:endParaRPr>
          </a:p>
          <a:p>
            <a:pPr marL="628650" lvl="0" indent="-514350" algn="just">
              <a:buAutoNum type="romanLcParenR"/>
            </a:pPr>
            <a:endParaRPr lang="it-IT" sz="2000" dirty="0">
              <a:latin typeface="Calibri" panose="020F0502020204030204" pitchFamily="34" charset="0"/>
            </a:endParaRPr>
          </a:p>
          <a:p>
            <a:pPr marL="114300" lvl="0" indent="0" algn="ctr">
              <a:buNone/>
            </a:pPr>
            <a:endParaRPr lang="it-IT" sz="2000" dirty="0">
              <a:latin typeface="Calibri" panose="020F0502020204030204" pitchFamily="34" charset="0"/>
            </a:endParaRPr>
          </a:p>
          <a:p>
            <a:pPr marL="114300" indent="0">
              <a:buNone/>
            </a:pPr>
            <a:endParaRPr lang="it-IT" sz="2000" dirty="0">
              <a:latin typeface="Calibri" panose="020F0502020204030204" pitchFamily="34" charset="0"/>
            </a:endParaRPr>
          </a:p>
          <a:p>
            <a:endParaRPr lang="it-IT" sz="1400" dirty="0">
              <a:latin typeface="Calibri" panose="020F0502020204030204" pitchFamily="34" charset="0"/>
            </a:endParaRP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44</a:t>
            </a:fld>
            <a:endParaRPr lang="en-US"/>
          </a:p>
        </p:txBody>
      </p:sp>
    </p:spTree>
    <p:extLst>
      <p:ext uri="{BB962C8B-B14F-4D97-AF65-F5344CB8AC3E}">
        <p14:creationId xmlns:p14="http://schemas.microsoft.com/office/powerpoint/2010/main" val="12602596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dirty="0">
                <a:solidFill>
                  <a:srgbClr val="C00000"/>
                </a:solidFill>
              </a:rPr>
              <a:t/>
            </a:r>
            <a:br>
              <a:rPr lang="it-IT" sz="2000" dirty="0">
                <a:solidFill>
                  <a:srgbClr val="C00000"/>
                </a:solidFill>
              </a:rPr>
            </a:br>
            <a:r>
              <a:rPr lang="it-IT" sz="2000" dirty="0">
                <a:solidFill>
                  <a:srgbClr val="C00000"/>
                </a:solidFill>
              </a:rPr>
              <a:t/>
            </a:r>
            <a:br>
              <a:rPr lang="it-IT" sz="2000" dirty="0">
                <a:solidFill>
                  <a:srgbClr val="C00000"/>
                </a:solidFill>
              </a:rPr>
            </a:br>
            <a:r>
              <a:rPr lang="it-IT" sz="2000" dirty="0">
                <a:solidFill>
                  <a:srgbClr val="C00000"/>
                </a:solidFill>
              </a:rPr>
              <a:t>STRUTTURA DEL PROCEDIMENTO DI ACQUISIZIONE</a:t>
            </a:r>
            <a:r>
              <a:rPr lang="it-IT" dirty="0">
                <a:solidFill>
                  <a:srgbClr val="C00000"/>
                </a:solidFill>
              </a:rPr>
              <a:t/>
            </a:r>
            <a:br>
              <a:rPr lang="it-IT" dirty="0">
                <a:solidFill>
                  <a:srgbClr val="C00000"/>
                </a:solidFill>
              </a:rPr>
            </a:br>
            <a:endParaRPr lang="it-IT" dirty="0">
              <a:solidFill>
                <a:srgbClr val="C00000"/>
              </a:solidFill>
            </a:endParaRPr>
          </a:p>
        </p:txBody>
      </p:sp>
      <p:sp>
        <p:nvSpPr>
          <p:cNvPr id="3" name="Segnaposto contenuto 2"/>
          <p:cNvSpPr>
            <a:spLocks noGrp="1"/>
          </p:cNvSpPr>
          <p:nvPr>
            <p:ph idx="1"/>
          </p:nvPr>
        </p:nvSpPr>
        <p:spPr/>
        <p:txBody>
          <a:bodyPr>
            <a:normAutofit/>
          </a:bodyPr>
          <a:lstStyle/>
          <a:p>
            <a:pPr lvl="0"/>
            <a:endParaRPr lang="it-IT" sz="2000" dirty="0"/>
          </a:p>
          <a:p>
            <a:pPr lvl="0"/>
            <a:endParaRPr lang="it-IT" sz="2000" dirty="0"/>
          </a:p>
          <a:p>
            <a:pPr lvl="0"/>
            <a:r>
              <a:rPr lang="it-IT" sz="2000" dirty="0">
                <a:latin typeface="Calibri" panose="020F0502020204030204" pitchFamily="34" charset="0"/>
              </a:rPr>
              <a:t>PERIODO INTERINALE</a:t>
            </a:r>
          </a:p>
          <a:p>
            <a:pPr lvl="0" algn="just">
              <a:buFontTx/>
              <a:buChar char="-"/>
            </a:pPr>
            <a:endParaRPr lang="it-IT" sz="2000" dirty="0">
              <a:latin typeface="Calibri" panose="020F0502020204030204" pitchFamily="34" charset="0"/>
            </a:endParaRPr>
          </a:p>
          <a:p>
            <a:pPr lvl="0" algn="just">
              <a:buFontTx/>
              <a:buChar char="-"/>
            </a:pPr>
            <a:r>
              <a:rPr lang="it-IT" sz="2000" dirty="0">
                <a:latin typeface="Calibri" panose="020F0502020204030204" pitchFamily="34" charset="0"/>
              </a:rPr>
              <a:t>Disciplina dell’attività in corso</a:t>
            </a:r>
          </a:p>
          <a:p>
            <a:pPr lvl="0" algn="just">
              <a:buFontTx/>
              <a:buChar char="-"/>
            </a:pPr>
            <a:r>
              <a:rPr lang="it-IT" sz="2000" dirty="0">
                <a:latin typeface="Calibri" panose="020F0502020204030204" pitchFamily="34" charset="0"/>
              </a:rPr>
              <a:t>Gestione secondo principi di correttezza</a:t>
            </a:r>
          </a:p>
          <a:p>
            <a:pPr lvl="0" algn="just">
              <a:buFontTx/>
              <a:buChar char="-"/>
            </a:pPr>
            <a:r>
              <a:rPr lang="it-IT" sz="2000" dirty="0">
                <a:latin typeface="Calibri" panose="020F0502020204030204" pitchFamily="34" charset="0"/>
              </a:rPr>
              <a:t>Comunicazione dell’acquirente ai fini della disciplina </a:t>
            </a:r>
            <a:r>
              <a:rPr lang="it-IT" sz="2000" i="1" dirty="0">
                <a:latin typeface="Calibri" panose="020F0502020204030204" pitchFamily="34" charset="0"/>
              </a:rPr>
              <a:t>Antitrust</a:t>
            </a:r>
          </a:p>
          <a:p>
            <a:pPr lvl="0" algn="just">
              <a:buFontTx/>
              <a:buChar char="-"/>
            </a:pPr>
            <a:r>
              <a:rPr lang="it-IT" sz="2000" dirty="0">
                <a:latin typeface="Calibri" panose="020F0502020204030204" pitchFamily="34" charset="0"/>
              </a:rPr>
              <a:t>Comunicazioni del venditore per attività propedeutica: alle autorità di vigilanza, per i diritti di prelazione, gradimento (</a:t>
            </a:r>
            <a:r>
              <a:rPr lang="it-IT" sz="2000" i="1" dirty="0" err="1">
                <a:latin typeface="Calibri" panose="020F0502020204030204" pitchFamily="34" charset="0"/>
              </a:rPr>
              <a:t>tag-along</a:t>
            </a:r>
            <a:r>
              <a:rPr lang="it-IT" sz="2000" i="1" dirty="0">
                <a:latin typeface="Calibri" panose="020F0502020204030204" pitchFamily="34" charset="0"/>
              </a:rPr>
              <a:t> </a:t>
            </a:r>
            <a:r>
              <a:rPr lang="it-IT" sz="2000" dirty="0" err="1">
                <a:latin typeface="Calibri" panose="020F0502020204030204" pitchFamily="34" charset="0"/>
              </a:rPr>
              <a:t>covendita</a:t>
            </a:r>
            <a:r>
              <a:rPr lang="it-IT" sz="2000" dirty="0">
                <a:latin typeface="Calibri" panose="020F0502020204030204" pitchFamily="34" charset="0"/>
              </a:rPr>
              <a:t>; </a:t>
            </a:r>
            <a:r>
              <a:rPr lang="it-IT" sz="2000" i="1" dirty="0">
                <a:latin typeface="Calibri" panose="020F0502020204030204" pitchFamily="34" charset="0"/>
              </a:rPr>
              <a:t>drag-</a:t>
            </a:r>
            <a:r>
              <a:rPr lang="it-IT" sz="2000" i="1" dirty="0" err="1">
                <a:latin typeface="Calibri" panose="020F0502020204030204" pitchFamily="34" charset="0"/>
              </a:rPr>
              <a:t>along</a:t>
            </a:r>
            <a:r>
              <a:rPr lang="it-IT" sz="2000" i="1" dirty="0">
                <a:latin typeface="Calibri" panose="020F0502020204030204" pitchFamily="34" charset="0"/>
              </a:rPr>
              <a:t> </a:t>
            </a:r>
            <a:r>
              <a:rPr lang="it-IT" sz="2000" dirty="0">
                <a:latin typeface="Calibri" panose="020F0502020204030204" pitchFamily="34" charset="0"/>
              </a:rPr>
              <a:t>trascinamento)</a:t>
            </a:r>
          </a:p>
          <a:p>
            <a:pPr marL="114300" lvl="0" indent="0" algn="just">
              <a:buNone/>
            </a:pPr>
            <a:endParaRPr lang="it-IT" sz="2000" dirty="0">
              <a:latin typeface="Calibri" panose="020F0502020204030204" pitchFamily="34" charset="0"/>
            </a:endParaRPr>
          </a:p>
          <a:p>
            <a:pPr marL="114300" lvl="0" indent="0" algn="just">
              <a:buNone/>
            </a:pPr>
            <a:endParaRPr lang="it-IT" sz="2000" dirty="0">
              <a:latin typeface="Calibri" panose="020F0502020204030204" pitchFamily="34" charset="0"/>
            </a:endParaRPr>
          </a:p>
          <a:p>
            <a:pPr marL="114300" lvl="0" indent="0" algn="just">
              <a:buNone/>
            </a:pPr>
            <a:endParaRPr lang="it-IT" sz="2000" dirty="0">
              <a:latin typeface="Calibri" panose="020F0502020204030204" pitchFamily="34" charset="0"/>
            </a:endParaRPr>
          </a:p>
          <a:p>
            <a:pPr marL="628650" lvl="0" indent="-514350" algn="just">
              <a:buAutoNum type="romanLcParenR"/>
            </a:pPr>
            <a:endParaRPr lang="it-IT" sz="2000" dirty="0">
              <a:latin typeface="Calibri" panose="020F0502020204030204" pitchFamily="34" charset="0"/>
            </a:endParaRPr>
          </a:p>
          <a:p>
            <a:pPr marL="114300" lvl="0" indent="0" algn="ctr">
              <a:buNone/>
            </a:pPr>
            <a:endParaRPr lang="it-IT" sz="2000" dirty="0">
              <a:latin typeface="Calibri" panose="020F0502020204030204" pitchFamily="34" charset="0"/>
            </a:endParaRPr>
          </a:p>
          <a:p>
            <a:pPr marL="114300" indent="0">
              <a:buNone/>
            </a:pPr>
            <a:endParaRPr lang="it-IT" sz="2000" dirty="0">
              <a:latin typeface="Calibri" panose="020F0502020204030204" pitchFamily="34" charset="0"/>
            </a:endParaRPr>
          </a:p>
          <a:p>
            <a:endParaRPr lang="it-IT" sz="1400" dirty="0">
              <a:latin typeface="Calibri" panose="020F0502020204030204" pitchFamily="34" charset="0"/>
            </a:endParaRP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45</a:t>
            </a:fld>
            <a:endParaRPr lang="en-US"/>
          </a:p>
        </p:txBody>
      </p:sp>
    </p:spTree>
    <p:extLst>
      <p:ext uri="{BB962C8B-B14F-4D97-AF65-F5344CB8AC3E}">
        <p14:creationId xmlns:p14="http://schemas.microsoft.com/office/powerpoint/2010/main" val="14573588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dirty="0">
                <a:solidFill>
                  <a:srgbClr val="C00000"/>
                </a:solidFill>
              </a:rPr>
              <a:t/>
            </a:r>
            <a:br>
              <a:rPr lang="it-IT" sz="2000" dirty="0">
                <a:solidFill>
                  <a:srgbClr val="C00000"/>
                </a:solidFill>
              </a:rPr>
            </a:br>
            <a:r>
              <a:rPr lang="it-IT" sz="2000" dirty="0">
                <a:solidFill>
                  <a:srgbClr val="C00000"/>
                </a:solidFill>
              </a:rPr>
              <a:t/>
            </a:r>
            <a:br>
              <a:rPr lang="it-IT" sz="2000" dirty="0">
                <a:solidFill>
                  <a:srgbClr val="C00000"/>
                </a:solidFill>
              </a:rPr>
            </a:br>
            <a:r>
              <a:rPr lang="it-IT" sz="2000" dirty="0">
                <a:solidFill>
                  <a:srgbClr val="C00000"/>
                </a:solidFill>
              </a:rPr>
              <a:t>STRUTTURA DEL PROCEDIMENTO DI ACQUISIZIONE</a:t>
            </a:r>
            <a:r>
              <a:rPr lang="it-IT" dirty="0">
                <a:solidFill>
                  <a:srgbClr val="C00000"/>
                </a:solidFill>
              </a:rPr>
              <a:t/>
            </a:r>
            <a:br>
              <a:rPr lang="it-IT" dirty="0">
                <a:solidFill>
                  <a:srgbClr val="C00000"/>
                </a:solidFill>
              </a:rPr>
            </a:br>
            <a:endParaRPr lang="it-IT" dirty="0">
              <a:solidFill>
                <a:srgbClr val="C00000"/>
              </a:solidFill>
            </a:endParaRPr>
          </a:p>
        </p:txBody>
      </p:sp>
      <p:sp>
        <p:nvSpPr>
          <p:cNvPr id="3" name="Segnaposto contenuto 2"/>
          <p:cNvSpPr>
            <a:spLocks noGrp="1"/>
          </p:cNvSpPr>
          <p:nvPr>
            <p:ph idx="1"/>
          </p:nvPr>
        </p:nvSpPr>
        <p:spPr/>
        <p:txBody>
          <a:bodyPr>
            <a:normAutofit/>
          </a:bodyPr>
          <a:lstStyle/>
          <a:p>
            <a:pPr lvl="0"/>
            <a:endParaRPr lang="it-IT" sz="2000" dirty="0"/>
          </a:p>
          <a:p>
            <a:pPr marL="114300" lvl="0" indent="0" algn="just">
              <a:buNone/>
            </a:pPr>
            <a:endParaRPr lang="it-IT" sz="2000" dirty="0">
              <a:latin typeface="Calibri" panose="020F0502020204030204" pitchFamily="34" charset="0"/>
            </a:endParaRPr>
          </a:p>
          <a:p>
            <a:pPr marL="114300" lvl="0" indent="0" algn="just">
              <a:buNone/>
            </a:pPr>
            <a:r>
              <a:rPr lang="it-IT" sz="2000" dirty="0">
                <a:latin typeface="Calibri" panose="020F0502020204030204" pitchFamily="34" charset="0"/>
              </a:rPr>
              <a:t>AL CLOSING</a:t>
            </a:r>
          </a:p>
          <a:p>
            <a:pPr lvl="0" algn="just">
              <a:buFontTx/>
              <a:buChar char="-"/>
            </a:pPr>
            <a:r>
              <a:rPr lang="it-IT" sz="2000" dirty="0">
                <a:latin typeface="Calibri" panose="020F0502020204030204" pitchFamily="34" charset="0"/>
              </a:rPr>
              <a:t>Trasferimento della società</a:t>
            </a:r>
          </a:p>
          <a:p>
            <a:pPr lvl="0" algn="just">
              <a:buFontTx/>
              <a:buChar char="-"/>
            </a:pPr>
            <a:r>
              <a:rPr lang="it-IT" sz="2000" dirty="0">
                <a:latin typeface="Calibri" panose="020F0502020204030204" pitchFamily="34" charset="0"/>
              </a:rPr>
              <a:t>Impegno del venditore alla dimissione dell’organo amministrativo</a:t>
            </a:r>
          </a:p>
          <a:p>
            <a:pPr lvl="0" algn="just">
              <a:buFontTx/>
              <a:buChar char="-"/>
            </a:pPr>
            <a:r>
              <a:rPr lang="it-IT" sz="2000" dirty="0">
                <a:latin typeface="Calibri" panose="020F0502020204030204" pitchFamily="34" charset="0"/>
              </a:rPr>
              <a:t>Impegno dell’acquirente all’approvazione dell’operato dell’organo amministrativo</a:t>
            </a:r>
          </a:p>
          <a:p>
            <a:pPr lvl="0" algn="just">
              <a:buFontTx/>
              <a:buChar char="-"/>
            </a:pPr>
            <a:r>
              <a:rPr lang="it-IT" sz="2000" dirty="0">
                <a:latin typeface="Calibri" panose="020F0502020204030204" pitchFamily="34" charset="0"/>
              </a:rPr>
              <a:t>Rinuncia all’azione di responsabilità e rivalsa sull’acquirente </a:t>
            </a:r>
          </a:p>
          <a:p>
            <a:pPr marL="114300" lvl="0" indent="0" algn="just">
              <a:buNone/>
            </a:pPr>
            <a:endParaRPr lang="it-IT" sz="2000" dirty="0">
              <a:latin typeface="Calibri" panose="020F0502020204030204" pitchFamily="34" charset="0"/>
            </a:endParaRPr>
          </a:p>
          <a:p>
            <a:pPr marL="114300" lvl="0" indent="0" algn="just">
              <a:buNone/>
            </a:pPr>
            <a:endParaRPr lang="it-IT" sz="2000" dirty="0">
              <a:latin typeface="Calibri" panose="020F0502020204030204" pitchFamily="34" charset="0"/>
            </a:endParaRPr>
          </a:p>
          <a:p>
            <a:pPr marL="628650" lvl="0" indent="-514350" algn="just">
              <a:buAutoNum type="romanLcParenR"/>
            </a:pPr>
            <a:endParaRPr lang="it-IT" sz="2000" dirty="0">
              <a:latin typeface="Calibri" panose="020F0502020204030204" pitchFamily="34" charset="0"/>
            </a:endParaRPr>
          </a:p>
          <a:p>
            <a:pPr marL="114300" lvl="0" indent="0" algn="ctr">
              <a:buNone/>
            </a:pPr>
            <a:endParaRPr lang="it-IT" sz="2000" dirty="0">
              <a:latin typeface="Calibri" panose="020F0502020204030204" pitchFamily="34" charset="0"/>
            </a:endParaRPr>
          </a:p>
          <a:p>
            <a:pPr marL="114300" indent="0">
              <a:buNone/>
            </a:pPr>
            <a:endParaRPr lang="it-IT" sz="2000" dirty="0">
              <a:latin typeface="Calibri" panose="020F0502020204030204" pitchFamily="34" charset="0"/>
            </a:endParaRPr>
          </a:p>
          <a:p>
            <a:endParaRPr lang="it-IT" sz="1400" dirty="0">
              <a:latin typeface="Calibri" panose="020F0502020204030204" pitchFamily="34" charset="0"/>
            </a:endParaRP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46</a:t>
            </a:fld>
            <a:endParaRPr lang="en-US"/>
          </a:p>
        </p:txBody>
      </p:sp>
    </p:spTree>
    <p:extLst>
      <p:ext uri="{BB962C8B-B14F-4D97-AF65-F5344CB8AC3E}">
        <p14:creationId xmlns:p14="http://schemas.microsoft.com/office/powerpoint/2010/main" val="42091488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dirty="0">
                <a:solidFill>
                  <a:srgbClr val="C00000"/>
                </a:solidFill>
              </a:rPr>
              <a:t/>
            </a:r>
            <a:br>
              <a:rPr lang="it-IT" sz="2000" dirty="0">
                <a:solidFill>
                  <a:srgbClr val="C00000"/>
                </a:solidFill>
              </a:rPr>
            </a:br>
            <a:r>
              <a:rPr lang="it-IT" sz="2000" dirty="0">
                <a:solidFill>
                  <a:srgbClr val="C00000"/>
                </a:solidFill>
              </a:rPr>
              <a:t/>
            </a:r>
            <a:br>
              <a:rPr lang="it-IT" sz="2000" dirty="0">
                <a:solidFill>
                  <a:srgbClr val="C00000"/>
                </a:solidFill>
              </a:rPr>
            </a:br>
            <a:r>
              <a:rPr lang="it-IT" sz="2000" dirty="0">
                <a:solidFill>
                  <a:srgbClr val="C00000"/>
                </a:solidFill>
              </a:rPr>
              <a:t>DUE DILIGENCE</a:t>
            </a:r>
            <a:r>
              <a:rPr lang="it-IT" dirty="0">
                <a:solidFill>
                  <a:srgbClr val="C00000"/>
                </a:solidFill>
              </a:rPr>
              <a:t/>
            </a:r>
            <a:br>
              <a:rPr lang="it-IT" dirty="0">
                <a:solidFill>
                  <a:srgbClr val="C00000"/>
                </a:solidFill>
              </a:rPr>
            </a:br>
            <a:endParaRPr lang="it-IT" dirty="0">
              <a:solidFill>
                <a:srgbClr val="C00000"/>
              </a:solidFill>
            </a:endParaRPr>
          </a:p>
        </p:txBody>
      </p:sp>
      <p:sp>
        <p:nvSpPr>
          <p:cNvPr id="3" name="Segnaposto contenuto 2"/>
          <p:cNvSpPr>
            <a:spLocks noGrp="1"/>
          </p:cNvSpPr>
          <p:nvPr>
            <p:ph idx="1"/>
          </p:nvPr>
        </p:nvSpPr>
        <p:spPr/>
        <p:txBody>
          <a:bodyPr>
            <a:normAutofit/>
          </a:bodyPr>
          <a:lstStyle/>
          <a:p>
            <a:pPr lvl="0"/>
            <a:endParaRPr lang="it-IT" sz="2000" dirty="0"/>
          </a:p>
          <a:p>
            <a:pPr lvl="0"/>
            <a:endParaRPr lang="it-IT" sz="2000" dirty="0"/>
          </a:p>
          <a:p>
            <a:pPr marL="114300" lvl="0" indent="0" algn="ctr">
              <a:buNone/>
            </a:pPr>
            <a:endParaRPr lang="it-IT" sz="2000" dirty="0"/>
          </a:p>
          <a:p>
            <a:pPr marL="114300" indent="0" algn="just">
              <a:lnSpc>
                <a:spcPct val="80000"/>
              </a:lnSpc>
              <a:buClr>
                <a:srgbClr val="B60023"/>
              </a:buClr>
              <a:buNone/>
            </a:pPr>
            <a:r>
              <a:rPr lang="it-IT" sz="2000" dirty="0">
                <a:latin typeface="Calibri" panose="020F0502020204030204" pitchFamily="34" charset="0"/>
              </a:rPr>
              <a:t>Con </a:t>
            </a:r>
            <a:r>
              <a:rPr lang="it-IT" sz="2000" b="1" dirty="0">
                <a:latin typeface="Calibri" panose="020F0502020204030204" pitchFamily="34" charset="0"/>
              </a:rPr>
              <a:t>Due </a:t>
            </a:r>
            <a:r>
              <a:rPr lang="it-IT" sz="2000" b="1" dirty="0" err="1">
                <a:latin typeface="Calibri" panose="020F0502020204030204" pitchFamily="34" charset="0"/>
              </a:rPr>
              <a:t>Diligence</a:t>
            </a:r>
            <a:r>
              <a:rPr lang="it-IT" sz="2000" dirty="0">
                <a:latin typeface="Calibri" panose="020F0502020204030204" pitchFamily="34" charset="0"/>
              </a:rPr>
              <a:t> immobiliare, termine d’importazione anglosassone, abbreviazione di </a:t>
            </a:r>
            <a:r>
              <a:rPr lang="it-IT" sz="2000" b="1" dirty="0">
                <a:latin typeface="Calibri" panose="020F0502020204030204" pitchFamily="34" charset="0"/>
              </a:rPr>
              <a:t>Due </a:t>
            </a:r>
            <a:r>
              <a:rPr lang="it-IT" sz="2000" b="1" dirty="0" err="1">
                <a:latin typeface="Calibri" panose="020F0502020204030204" pitchFamily="34" charset="0"/>
              </a:rPr>
              <a:t>Diligence</a:t>
            </a:r>
            <a:r>
              <a:rPr lang="it-IT" sz="2000" b="1" dirty="0">
                <a:latin typeface="Calibri" panose="020F0502020204030204" pitchFamily="34" charset="0"/>
              </a:rPr>
              <a:t> </a:t>
            </a:r>
            <a:r>
              <a:rPr lang="it-IT" sz="2000" b="1" dirty="0" err="1">
                <a:latin typeface="Calibri" panose="020F0502020204030204" pitchFamily="34" charset="0"/>
              </a:rPr>
              <a:t>Review</a:t>
            </a:r>
            <a:r>
              <a:rPr lang="it-IT" sz="2000" b="1" dirty="0">
                <a:latin typeface="Calibri" panose="020F0502020204030204" pitchFamily="34" charset="0"/>
              </a:rPr>
              <a:t> </a:t>
            </a:r>
            <a:r>
              <a:rPr lang="it-IT" sz="2000" dirty="0">
                <a:latin typeface="Calibri" panose="020F0502020204030204" pitchFamily="34" charset="0"/>
              </a:rPr>
              <a:t>(traducibile come “diligenza dovuta” da un professionista), si intende il processo metodologico finalizzato all’accertamento e riscontro tra lo stato documentale, lo stato di fatto, ed i requisiti normativi e qualitativi di un immobile, e la quantificazione degli oneri economici e delle procedure necessari per gli eventuali adeguamenti.</a:t>
            </a:r>
          </a:p>
          <a:p>
            <a:pPr marL="114300" indent="0" algn="just">
              <a:lnSpc>
                <a:spcPct val="80000"/>
              </a:lnSpc>
              <a:buClr>
                <a:srgbClr val="B60023"/>
              </a:buClr>
              <a:buNone/>
            </a:pPr>
            <a:endParaRPr lang="it-IT" sz="2000" dirty="0">
              <a:latin typeface="Calibri" panose="020F0502020204030204" pitchFamily="34" charset="0"/>
            </a:endParaRPr>
          </a:p>
          <a:p>
            <a:pPr marL="114300" indent="0" algn="just">
              <a:lnSpc>
                <a:spcPct val="80000"/>
              </a:lnSpc>
              <a:buClr>
                <a:srgbClr val="B60023"/>
              </a:buClr>
              <a:buNone/>
            </a:pPr>
            <a:r>
              <a:rPr lang="it-IT" sz="2000" dirty="0">
                <a:latin typeface="Calibri" panose="020F0502020204030204" pitchFamily="34" charset="0"/>
              </a:rPr>
              <a:t>In caso di acquisto di una Target occorre verificare non solo la situazione immobiliare ma anche il </a:t>
            </a:r>
            <a:r>
              <a:rPr lang="it-IT" sz="2000" b="1" dirty="0">
                <a:latin typeface="Calibri" panose="020F0502020204030204" pitchFamily="34" charset="0"/>
              </a:rPr>
              <a:t>patrimonio della società </a:t>
            </a:r>
            <a:r>
              <a:rPr lang="it-IT" sz="2000" dirty="0">
                <a:latin typeface="Calibri" panose="020F0502020204030204" pitchFamily="34" charset="0"/>
              </a:rPr>
              <a:t>oggetto dell’acquisizione.</a:t>
            </a:r>
          </a:p>
          <a:p>
            <a:pPr marL="114300" indent="0">
              <a:buNone/>
            </a:pPr>
            <a:endParaRPr lang="it-IT" sz="2000" dirty="0">
              <a:latin typeface="Calibri" panose="020F0502020204030204" pitchFamily="34" charset="0"/>
            </a:endParaRPr>
          </a:p>
          <a:p>
            <a:pPr marL="114300" indent="0">
              <a:buNone/>
            </a:pPr>
            <a:endParaRPr lang="it-IT" sz="1400" dirty="0">
              <a:latin typeface="Calibri" panose="020F0502020204030204" pitchFamily="34" charset="0"/>
            </a:endParaRP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47</a:t>
            </a:fld>
            <a:endParaRPr lang="en-US"/>
          </a:p>
        </p:txBody>
      </p:sp>
    </p:spTree>
    <p:extLst>
      <p:ext uri="{BB962C8B-B14F-4D97-AF65-F5344CB8AC3E}">
        <p14:creationId xmlns:p14="http://schemas.microsoft.com/office/powerpoint/2010/main" val="4260161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dirty="0">
                <a:solidFill>
                  <a:srgbClr val="C00000"/>
                </a:solidFill>
              </a:rPr>
              <a:t/>
            </a:r>
            <a:br>
              <a:rPr lang="it-IT" sz="2000" dirty="0">
                <a:solidFill>
                  <a:srgbClr val="C00000"/>
                </a:solidFill>
              </a:rPr>
            </a:br>
            <a:r>
              <a:rPr lang="it-IT" sz="2000" dirty="0">
                <a:solidFill>
                  <a:srgbClr val="C00000"/>
                </a:solidFill>
              </a:rPr>
              <a:t/>
            </a:r>
            <a:br>
              <a:rPr lang="it-IT" sz="2000" dirty="0">
                <a:solidFill>
                  <a:srgbClr val="C00000"/>
                </a:solidFill>
              </a:rPr>
            </a:br>
            <a:r>
              <a:rPr lang="it-IT" sz="2000" dirty="0">
                <a:solidFill>
                  <a:srgbClr val="C00000"/>
                </a:solidFill>
              </a:rPr>
              <a:t>DUE DILIGENCE</a:t>
            </a:r>
            <a:r>
              <a:rPr lang="it-IT" dirty="0">
                <a:solidFill>
                  <a:srgbClr val="C00000"/>
                </a:solidFill>
              </a:rPr>
              <a:t/>
            </a:r>
            <a:br>
              <a:rPr lang="it-IT" dirty="0">
                <a:solidFill>
                  <a:srgbClr val="C00000"/>
                </a:solidFill>
              </a:rPr>
            </a:br>
            <a:endParaRPr lang="it-IT" dirty="0">
              <a:solidFill>
                <a:srgbClr val="C00000"/>
              </a:solidFill>
            </a:endParaRPr>
          </a:p>
        </p:txBody>
      </p:sp>
      <p:sp>
        <p:nvSpPr>
          <p:cNvPr id="3" name="Segnaposto contenuto 2"/>
          <p:cNvSpPr>
            <a:spLocks noGrp="1"/>
          </p:cNvSpPr>
          <p:nvPr>
            <p:ph idx="1"/>
          </p:nvPr>
        </p:nvSpPr>
        <p:spPr/>
        <p:txBody>
          <a:bodyPr>
            <a:normAutofit lnSpcReduction="10000"/>
          </a:bodyPr>
          <a:lstStyle/>
          <a:p>
            <a:pPr marL="114300" lvl="0" indent="0" algn="ctr">
              <a:buNone/>
            </a:pPr>
            <a:endParaRPr lang="it-IT" sz="2000" dirty="0">
              <a:latin typeface="Calibri" panose="020F0502020204030204" pitchFamily="34" charset="0"/>
            </a:endParaRPr>
          </a:p>
          <a:p>
            <a:pPr marL="114300" indent="0">
              <a:buNone/>
            </a:pPr>
            <a:endParaRPr lang="it-IT" sz="2000" dirty="0">
              <a:latin typeface="Calibri" panose="020F0502020204030204" pitchFamily="34" charset="0"/>
            </a:endParaRPr>
          </a:p>
          <a:p>
            <a:pPr marL="114300" indent="0">
              <a:buNone/>
            </a:pPr>
            <a:endParaRPr lang="it-IT" sz="2000" dirty="0">
              <a:latin typeface="Calibri" panose="020F0502020204030204" pitchFamily="34" charset="0"/>
            </a:endParaRPr>
          </a:p>
          <a:p>
            <a:pPr marL="114300" indent="0">
              <a:buNone/>
            </a:pPr>
            <a:r>
              <a:rPr lang="it-IT" sz="2000" dirty="0">
                <a:latin typeface="Calibri" panose="020F0502020204030204" pitchFamily="34" charset="0"/>
              </a:rPr>
              <a:t>TRE FASI di </a:t>
            </a:r>
            <a:r>
              <a:rPr lang="it-IT" sz="2000" i="1" dirty="0">
                <a:latin typeface="Calibri" panose="020F0502020204030204" pitchFamily="34" charset="0"/>
              </a:rPr>
              <a:t>due </a:t>
            </a:r>
            <a:r>
              <a:rPr lang="it-IT" sz="2000" i="1" dirty="0" err="1">
                <a:latin typeface="Calibri" panose="020F0502020204030204" pitchFamily="34" charset="0"/>
              </a:rPr>
              <a:t>diligence</a:t>
            </a:r>
            <a:endParaRPr lang="it-IT" sz="2000" i="1" dirty="0">
              <a:latin typeface="Calibri" panose="020F0502020204030204" pitchFamily="34" charset="0"/>
            </a:endParaRPr>
          </a:p>
          <a:p>
            <a:pPr marL="114300" indent="0">
              <a:buNone/>
            </a:pPr>
            <a:endParaRPr lang="it-IT" sz="2000" dirty="0">
              <a:latin typeface="Calibri" panose="020F0502020204030204" pitchFamily="34" charset="0"/>
            </a:endParaRPr>
          </a:p>
          <a:p>
            <a:pPr>
              <a:buFontTx/>
              <a:buChar char="-"/>
            </a:pPr>
            <a:r>
              <a:rPr lang="it-IT" sz="2000" dirty="0">
                <a:latin typeface="Calibri" panose="020F0502020204030204" pitchFamily="34" charset="0"/>
              </a:rPr>
              <a:t>Analisi documentale (titoli di provenienza, </a:t>
            </a:r>
            <a:r>
              <a:rPr lang="it-IT" sz="2000" i="1" dirty="0">
                <a:latin typeface="Calibri" panose="020F0502020204030204" pitchFamily="34" charset="0"/>
              </a:rPr>
              <a:t>data room</a:t>
            </a:r>
            <a:r>
              <a:rPr lang="it-IT" sz="2000" dirty="0">
                <a:latin typeface="Calibri" panose="020F0502020204030204" pitchFamily="34" charset="0"/>
              </a:rPr>
              <a:t>)</a:t>
            </a:r>
          </a:p>
          <a:p>
            <a:pPr>
              <a:buFontTx/>
              <a:buChar char="-"/>
            </a:pPr>
            <a:r>
              <a:rPr lang="it-IT" sz="2000" dirty="0">
                <a:latin typeface="Calibri" panose="020F0502020204030204" pitchFamily="34" charset="0"/>
              </a:rPr>
              <a:t>Verifiche presso pubblici uffici</a:t>
            </a:r>
          </a:p>
          <a:p>
            <a:pPr>
              <a:buFontTx/>
              <a:buChar char="-"/>
            </a:pPr>
            <a:r>
              <a:rPr lang="it-IT" sz="2000" dirty="0">
                <a:latin typeface="Calibri" panose="020F0502020204030204" pitchFamily="34" charset="0"/>
              </a:rPr>
              <a:t>Verifiche in loco </a:t>
            </a:r>
          </a:p>
          <a:p>
            <a:pPr marL="685800" lvl="2" indent="0">
              <a:buNone/>
            </a:pPr>
            <a:endParaRPr lang="it-IT" sz="1400" dirty="0">
              <a:latin typeface="Calibri" panose="020F0502020204030204" pitchFamily="34" charset="0"/>
            </a:endParaRPr>
          </a:p>
          <a:p>
            <a:pPr lvl="1">
              <a:buFontTx/>
              <a:buChar char="-"/>
            </a:pPr>
            <a:endParaRPr lang="it-IT" sz="1600" dirty="0">
              <a:latin typeface="Calibri" panose="020F0502020204030204" pitchFamily="34" charset="0"/>
            </a:endParaRPr>
          </a:p>
          <a:p>
            <a:pPr marL="685800" lvl="2" indent="0">
              <a:buNone/>
            </a:pPr>
            <a:endParaRPr lang="it-IT" sz="1400" dirty="0">
              <a:latin typeface="Calibri" panose="020F0502020204030204" pitchFamily="34" charset="0"/>
            </a:endParaRPr>
          </a:p>
          <a:p>
            <a:pPr>
              <a:buFontTx/>
              <a:buChar char="-"/>
            </a:pPr>
            <a:endParaRPr lang="it-IT" sz="2000" dirty="0">
              <a:latin typeface="Calibri" panose="020F0502020204030204" pitchFamily="34" charset="0"/>
            </a:endParaRPr>
          </a:p>
          <a:p>
            <a:pPr marL="114300" indent="0">
              <a:buNone/>
            </a:pPr>
            <a:r>
              <a:rPr lang="it-IT" sz="1400" dirty="0">
                <a:latin typeface="Calibri" panose="020F0502020204030204" pitchFamily="34" charset="0"/>
              </a:rPr>
              <a:t>                                                                     </a:t>
            </a:r>
            <a:r>
              <a:rPr lang="it-IT" dirty="0">
                <a:latin typeface="Calibri" panose="020F0502020204030204" pitchFamily="34" charset="0"/>
              </a:rPr>
              <a:t>        </a:t>
            </a:r>
            <a:r>
              <a:rPr lang="it-IT" sz="2800" dirty="0">
                <a:latin typeface="Calibri" panose="020F0502020204030204" pitchFamily="34" charset="0"/>
              </a:rPr>
              <a:t>REPORT</a:t>
            </a: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48</a:t>
            </a:fld>
            <a:endParaRPr lang="en-US"/>
          </a:p>
        </p:txBody>
      </p:sp>
      <p:sp>
        <p:nvSpPr>
          <p:cNvPr id="7" name="Freccia a destra 6"/>
          <p:cNvSpPr/>
          <p:nvPr/>
        </p:nvSpPr>
        <p:spPr>
          <a:xfrm rot="5400000">
            <a:off x="4160520" y="4901184"/>
            <a:ext cx="630936" cy="3566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3161285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dirty="0">
                <a:solidFill>
                  <a:srgbClr val="C00000"/>
                </a:solidFill>
              </a:rPr>
              <a:t/>
            </a:r>
            <a:br>
              <a:rPr lang="it-IT" sz="2000" dirty="0">
                <a:solidFill>
                  <a:srgbClr val="C00000"/>
                </a:solidFill>
              </a:rPr>
            </a:br>
            <a:r>
              <a:rPr lang="it-IT" sz="2000" dirty="0">
                <a:solidFill>
                  <a:srgbClr val="C00000"/>
                </a:solidFill>
              </a:rPr>
              <a:t/>
            </a:r>
            <a:br>
              <a:rPr lang="it-IT" sz="2000" dirty="0">
                <a:solidFill>
                  <a:srgbClr val="C00000"/>
                </a:solidFill>
              </a:rPr>
            </a:br>
            <a:r>
              <a:rPr lang="it-IT" sz="2000" dirty="0">
                <a:solidFill>
                  <a:srgbClr val="C00000"/>
                </a:solidFill>
              </a:rPr>
              <a:t>DUE DILIGENCE</a:t>
            </a:r>
            <a:r>
              <a:rPr lang="it-IT" dirty="0">
                <a:solidFill>
                  <a:srgbClr val="C00000"/>
                </a:solidFill>
              </a:rPr>
              <a:t/>
            </a:r>
            <a:br>
              <a:rPr lang="it-IT" dirty="0">
                <a:solidFill>
                  <a:srgbClr val="C00000"/>
                </a:solidFill>
              </a:rPr>
            </a:br>
            <a:endParaRPr lang="it-IT" dirty="0">
              <a:solidFill>
                <a:srgbClr val="C00000"/>
              </a:solidFill>
            </a:endParaRPr>
          </a:p>
        </p:txBody>
      </p:sp>
      <p:sp>
        <p:nvSpPr>
          <p:cNvPr id="3" name="Segnaposto contenuto 2"/>
          <p:cNvSpPr>
            <a:spLocks noGrp="1"/>
          </p:cNvSpPr>
          <p:nvPr>
            <p:ph idx="1"/>
          </p:nvPr>
        </p:nvSpPr>
        <p:spPr/>
        <p:txBody>
          <a:bodyPr>
            <a:normAutofit/>
          </a:bodyPr>
          <a:lstStyle/>
          <a:p>
            <a:pPr marL="114300" lvl="0" indent="0" algn="ctr">
              <a:buNone/>
            </a:pPr>
            <a:endParaRPr lang="it-IT" sz="2000" dirty="0">
              <a:latin typeface="Calibri" panose="020F0502020204030204" pitchFamily="34" charset="0"/>
            </a:endParaRPr>
          </a:p>
          <a:p>
            <a:pPr marL="114300" lvl="0" indent="0" algn="ctr">
              <a:buNone/>
            </a:pPr>
            <a:endParaRPr lang="it-IT" sz="2000" dirty="0">
              <a:latin typeface="Calibri" panose="020F0502020204030204" pitchFamily="34" charset="0"/>
            </a:endParaRPr>
          </a:p>
          <a:p>
            <a:pPr marL="114300" lvl="0" indent="0" algn="just">
              <a:buNone/>
            </a:pPr>
            <a:r>
              <a:rPr lang="it-IT" sz="2000" dirty="0">
                <a:latin typeface="Calibri" panose="020F0502020204030204" pitchFamily="34" charset="0"/>
              </a:rPr>
              <a:t>In caso di acquisizione di società veicolo la </a:t>
            </a:r>
            <a:r>
              <a:rPr lang="it-IT" sz="2000" i="1" dirty="0">
                <a:latin typeface="Calibri" panose="020F0502020204030204" pitchFamily="34" charset="0"/>
              </a:rPr>
              <a:t>due </a:t>
            </a:r>
            <a:r>
              <a:rPr lang="it-IT" sz="2000" i="1" dirty="0" err="1">
                <a:latin typeface="Calibri" panose="020F0502020204030204" pitchFamily="34" charset="0"/>
              </a:rPr>
              <a:t>diligence</a:t>
            </a:r>
            <a:r>
              <a:rPr lang="it-IT" sz="2000" dirty="0">
                <a:latin typeface="Calibri" panose="020F0502020204030204" pitchFamily="34" charset="0"/>
              </a:rPr>
              <a:t> dovrà tener conto di </a:t>
            </a:r>
          </a:p>
          <a:p>
            <a:pPr marL="114300" lvl="0" indent="0" algn="ctr">
              <a:buNone/>
            </a:pPr>
            <a:endParaRPr lang="it-IT" sz="2000" dirty="0">
              <a:latin typeface="Calibri" panose="020F0502020204030204" pitchFamily="34" charset="0"/>
            </a:endParaRPr>
          </a:p>
          <a:p>
            <a:pPr lvl="0" algn="just">
              <a:buFontTx/>
              <a:buChar char="-"/>
            </a:pPr>
            <a:r>
              <a:rPr lang="it-IT" sz="2000" dirty="0">
                <a:latin typeface="Calibri" panose="020F0502020204030204" pitchFamily="34" charset="0"/>
              </a:rPr>
              <a:t>Situazione contabile e finanziaria</a:t>
            </a:r>
          </a:p>
          <a:p>
            <a:pPr lvl="0" algn="just">
              <a:buFontTx/>
              <a:buChar char="-"/>
            </a:pPr>
            <a:r>
              <a:rPr lang="it-IT" sz="2000" dirty="0">
                <a:latin typeface="Calibri" panose="020F0502020204030204" pitchFamily="34" charset="0"/>
              </a:rPr>
              <a:t>Costi di gestione</a:t>
            </a:r>
          </a:p>
          <a:p>
            <a:pPr lvl="0" algn="just">
              <a:buFontTx/>
              <a:buChar char="-"/>
            </a:pPr>
            <a:r>
              <a:rPr lang="it-IT" sz="2000" dirty="0">
                <a:latin typeface="Calibri" panose="020F0502020204030204" pitchFamily="34" charset="0"/>
              </a:rPr>
              <a:t>Dipendenti</a:t>
            </a:r>
          </a:p>
          <a:p>
            <a:pPr lvl="0" algn="just">
              <a:buFontTx/>
              <a:buChar char="-"/>
            </a:pPr>
            <a:r>
              <a:rPr lang="it-IT" sz="2000" dirty="0">
                <a:latin typeface="Calibri" panose="020F0502020204030204" pitchFamily="34" charset="0"/>
              </a:rPr>
              <a:t>Diritti di terzi verso la società</a:t>
            </a:r>
          </a:p>
          <a:p>
            <a:pPr lvl="0" algn="just">
              <a:buFontTx/>
              <a:buChar char="-"/>
            </a:pPr>
            <a:r>
              <a:rPr lang="it-IT" sz="2000" dirty="0">
                <a:latin typeface="Calibri" panose="020F0502020204030204" pitchFamily="34" charset="0"/>
              </a:rPr>
              <a:t>Debiti verso l’erario (certificato di regolarità fiscale, DURC documento unico di regolarità contributiva )</a:t>
            </a:r>
          </a:p>
          <a:p>
            <a:pPr lvl="0" algn="just">
              <a:buFontTx/>
              <a:buChar char="-"/>
            </a:pPr>
            <a:endParaRPr lang="it-IT" sz="2000" dirty="0">
              <a:latin typeface="Calibri" panose="020F0502020204030204" pitchFamily="34" charset="0"/>
            </a:endParaRP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49</a:t>
            </a:fld>
            <a:endParaRPr lang="en-US"/>
          </a:p>
        </p:txBody>
      </p:sp>
    </p:spTree>
    <p:extLst>
      <p:ext uri="{BB962C8B-B14F-4D97-AF65-F5344CB8AC3E}">
        <p14:creationId xmlns:p14="http://schemas.microsoft.com/office/powerpoint/2010/main" val="660980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a:solidFill>
                  <a:srgbClr val="C00000"/>
                </a:solidFill>
              </a:rPr>
              <a:t>TRATTATIVE e FASE PRE CONTRATTUALE: dalla proposta al contratto di vendita</a:t>
            </a:r>
          </a:p>
        </p:txBody>
      </p:sp>
      <p:sp>
        <p:nvSpPr>
          <p:cNvPr id="3" name="Segnaposto contenuto 2"/>
          <p:cNvSpPr>
            <a:spLocks noGrp="1"/>
          </p:cNvSpPr>
          <p:nvPr>
            <p:ph idx="1"/>
          </p:nvPr>
        </p:nvSpPr>
        <p:spPr/>
        <p:txBody>
          <a:bodyPr>
            <a:normAutofit/>
          </a:bodyPr>
          <a:lstStyle/>
          <a:p>
            <a:endParaRPr lang="it-IT" sz="2000" dirty="0"/>
          </a:p>
          <a:p>
            <a:endParaRPr lang="it-IT" sz="2000" dirty="0"/>
          </a:p>
          <a:p>
            <a:r>
              <a:rPr lang="it-IT" sz="2000" dirty="0"/>
              <a:t>Violazione della buona fede</a:t>
            </a:r>
          </a:p>
          <a:p>
            <a:endParaRPr lang="it-IT" sz="2000" dirty="0"/>
          </a:p>
          <a:p>
            <a:pPr lvl="1"/>
            <a:r>
              <a:rPr lang="it-IT" sz="1600" dirty="0"/>
              <a:t>Trattare senza volontà di concludere il contratto (fissazione di termine impossibile da accettare</a:t>
            </a:r>
          </a:p>
          <a:p>
            <a:pPr lvl="1"/>
            <a:endParaRPr lang="it-IT" sz="1600" dirty="0"/>
          </a:p>
          <a:p>
            <a:pPr lvl="1"/>
            <a:r>
              <a:rPr lang="it-IT" sz="1600" dirty="0"/>
              <a:t>Recesso ingiustificato (c’è un legittimo affidamento al buon esito della conclusione delle trattative)</a:t>
            </a:r>
          </a:p>
          <a:p>
            <a:pPr lvl="1"/>
            <a:endParaRPr lang="it-IT" sz="1600" dirty="0"/>
          </a:p>
          <a:p>
            <a:pPr lvl="1"/>
            <a:r>
              <a:rPr lang="it-IT" sz="1600" dirty="0"/>
              <a:t>Il legittimo affidamento sorge solo in caso di trattativa avvenuta su elementi essenziali del contratto</a:t>
            </a:r>
          </a:p>
          <a:p>
            <a:pPr lvl="1"/>
            <a:endParaRPr lang="it-IT" sz="1600" dirty="0"/>
          </a:p>
          <a:p>
            <a:pPr marL="114300" indent="0">
              <a:buNone/>
            </a:pPr>
            <a:endParaRPr lang="it-IT" sz="2000" dirty="0"/>
          </a:p>
          <a:p>
            <a:endParaRPr lang="it-IT" sz="2000" dirty="0"/>
          </a:p>
          <a:p>
            <a:endParaRPr lang="it-IT" sz="2000" dirty="0"/>
          </a:p>
          <a:p>
            <a:pPr lvl="0"/>
            <a:endParaRPr lang="it-IT" sz="2200" dirty="0">
              <a:solidFill>
                <a:prstClr val="black"/>
              </a:solidFill>
              <a:latin typeface="Calibri" panose="020F0502020204030204" pitchFamily="34" charset="0"/>
            </a:endParaRPr>
          </a:p>
          <a:p>
            <a:endParaRPr lang="it-IT" dirty="0"/>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5</a:t>
            </a:fld>
            <a:endParaRPr lang="en-US"/>
          </a:p>
        </p:txBody>
      </p:sp>
    </p:spTree>
    <p:extLst>
      <p:ext uri="{BB962C8B-B14F-4D97-AF65-F5344CB8AC3E}">
        <p14:creationId xmlns:p14="http://schemas.microsoft.com/office/powerpoint/2010/main" val="380713379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dirty="0">
                <a:solidFill>
                  <a:srgbClr val="C00000"/>
                </a:solidFill>
              </a:rPr>
              <a:t/>
            </a:r>
            <a:br>
              <a:rPr lang="it-IT" sz="2000" dirty="0">
                <a:solidFill>
                  <a:srgbClr val="C00000"/>
                </a:solidFill>
              </a:rPr>
            </a:br>
            <a:r>
              <a:rPr lang="it-IT" sz="2000" dirty="0">
                <a:solidFill>
                  <a:srgbClr val="C00000"/>
                </a:solidFill>
              </a:rPr>
              <a:t/>
            </a:r>
            <a:br>
              <a:rPr lang="it-IT" sz="2000" dirty="0">
                <a:solidFill>
                  <a:srgbClr val="C00000"/>
                </a:solidFill>
              </a:rPr>
            </a:br>
            <a:r>
              <a:rPr lang="it-IT" sz="2000" dirty="0">
                <a:solidFill>
                  <a:srgbClr val="C00000"/>
                </a:solidFill>
              </a:rPr>
              <a:t>PROTEZIONE ACQUIRENTE</a:t>
            </a:r>
            <a:r>
              <a:rPr lang="it-IT" dirty="0">
                <a:solidFill>
                  <a:srgbClr val="C00000"/>
                </a:solidFill>
              </a:rPr>
              <a:t/>
            </a:r>
            <a:br>
              <a:rPr lang="it-IT" dirty="0">
                <a:solidFill>
                  <a:srgbClr val="C00000"/>
                </a:solidFill>
              </a:rPr>
            </a:br>
            <a:endParaRPr lang="it-IT" dirty="0">
              <a:solidFill>
                <a:srgbClr val="C00000"/>
              </a:solidFill>
            </a:endParaRPr>
          </a:p>
        </p:txBody>
      </p:sp>
      <p:sp>
        <p:nvSpPr>
          <p:cNvPr id="3" name="Segnaposto contenuto 2"/>
          <p:cNvSpPr>
            <a:spLocks noGrp="1"/>
          </p:cNvSpPr>
          <p:nvPr>
            <p:ph idx="1"/>
          </p:nvPr>
        </p:nvSpPr>
        <p:spPr/>
        <p:txBody>
          <a:bodyPr>
            <a:normAutofit/>
          </a:bodyPr>
          <a:lstStyle/>
          <a:p>
            <a:pPr lvl="0"/>
            <a:endParaRPr lang="it-IT" sz="2000" dirty="0"/>
          </a:p>
          <a:p>
            <a:pPr lvl="0"/>
            <a:r>
              <a:rPr lang="it-IT" sz="2000" dirty="0"/>
              <a:t>La particolarità dell’acquisto si riflette nelle garanzie che oscillano fra</a:t>
            </a:r>
          </a:p>
          <a:p>
            <a:pPr lvl="0"/>
            <a:endParaRPr lang="it-IT" sz="2000" dirty="0"/>
          </a:p>
          <a:p>
            <a:pPr lvl="1"/>
            <a:r>
              <a:rPr lang="it-IT" sz="1600" dirty="0"/>
              <a:t>Garanzia per vizi ex art. 1490</a:t>
            </a:r>
          </a:p>
          <a:p>
            <a:pPr lvl="1"/>
            <a:endParaRPr lang="it-IT" sz="1600" dirty="0"/>
          </a:p>
          <a:p>
            <a:pPr lvl="1"/>
            <a:r>
              <a:rPr lang="it-IT" sz="1600" dirty="0"/>
              <a:t>Garanzia per qualità promesse ex art. 1497</a:t>
            </a:r>
          </a:p>
          <a:p>
            <a:pPr lvl="1"/>
            <a:endParaRPr lang="it-IT" sz="1600" dirty="0"/>
          </a:p>
          <a:p>
            <a:pPr lvl="1"/>
            <a:r>
              <a:rPr lang="it-IT" sz="1600" dirty="0"/>
              <a:t>Garanzia per evizione art. 1480 e seguenti</a:t>
            </a:r>
          </a:p>
          <a:p>
            <a:pPr lvl="1"/>
            <a:endParaRPr lang="it-IT" sz="1600" dirty="0"/>
          </a:p>
          <a:p>
            <a:pPr lvl="1"/>
            <a:r>
              <a:rPr lang="it-IT" sz="1600" dirty="0"/>
              <a:t>Altro</a:t>
            </a:r>
          </a:p>
          <a:p>
            <a:pPr marL="114300" indent="0">
              <a:buNone/>
            </a:pPr>
            <a:endParaRPr lang="it-IT" sz="1400" dirty="0">
              <a:latin typeface="Calibri" panose="020F0502020204030204" pitchFamily="34" charset="0"/>
            </a:endParaRPr>
          </a:p>
          <a:p>
            <a:endParaRPr lang="it-IT" sz="1400" dirty="0">
              <a:latin typeface="Calibri" panose="020F0502020204030204" pitchFamily="34" charset="0"/>
            </a:endParaRP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50</a:t>
            </a:fld>
            <a:endParaRPr lang="en-US"/>
          </a:p>
        </p:txBody>
      </p:sp>
    </p:spTree>
    <p:extLst>
      <p:ext uri="{BB962C8B-B14F-4D97-AF65-F5344CB8AC3E}">
        <p14:creationId xmlns:p14="http://schemas.microsoft.com/office/powerpoint/2010/main" val="260675896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dirty="0">
                <a:solidFill>
                  <a:srgbClr val="C00000"/>
                </a:solidFill>
              </a:rPr>
              <a:t/>
            </a:r>
            <a:br>
              <a:rPr lang="it-IT" sz="2000" dirty="0">
                <a:solidFill>
                  <a:srgbClr val="C00000"/>
                </a:solidFill>
              </a:rPr>
            </a:br>
            <a:r>
              <a:rPr lang="it-IT" sz="2000" dirty="0">
                <a:solidFill>
                  <a:srgbClr val="C00000"/>
                </a:solidFill>
              </a:rPr>
              <a:t/>
            </a:r>
            <a:br>
              <a:rPr lang="it-IT" sz="2000" dirty="0">
                <a:solidFill>
                  <a:srgbClr val="C00000"/>
                </a:solidFill>
              </a:rPr>
            </a:br>
            <a:r>
              <a:rPr lang="it-IT" sz="2000" dirty="0">
                <a:solidFill>
                  <a:srgbClr val="C00000"/>
                </a:solidFill>
              </a:rPr>
              <a:t>GARANZIE E RAPPRESENTAZIONI</a:t>
            </a:r>
            <a:r>
              <a:rPr lang="it-IT" dirty="0">
                <a:solidFill>
                  <a:srgbClr val="C00000"/>
                </a:solidFill>
              </a:rPr>
              <a:t/>
            </a:r>
            <a:br>
              <a:rPr lang="it-IT" dirty="0">
                <a:solidFill>
                  <a:srgbClr val="C00000"/>
                </a:solidFill>
              </a:rPr>
            </a:br>
            <a:endParaRPr lang="it-IT" dirty="0">
              <a:solidFill>
                <a:srgbClr val="C00000"/>
              </a:solidFill>
            </a:endParaRPr>
          </a:p>
        </p:txBody>
      </p:sp>
      <p:sp>
        <p:nvSpPr>
          <p:cNvPr id="3" name="Segnaposto contenuto 2"/>
          <p:cNvSpPr>
            <a:spLocks noGrp="1"/>
          </p:cNvSpPr>
          <p:nvPr>
            <p:ph idx="1"/>
          </p:nvPr>
        </p:nvSpPr>
        <p:spPr/>
        <p:txBody>
          <a:bodyPr>
            <a:normAutofit/>
          </a:bodyPr>
          <a:lstStyle/>
          <a:p>
            <a:pPr marL="411480" lvl="1" indent="0">
              <a:buNone/>
            </a:pPr>
            <a:endParaRPr lang="it-IT" dirty="0"/>
          </a:p>
          <a:p>
            <a:pPr marL="411480" lvl="1" indent="0">
              <a:buNone/>
            </a:pPr>
            <a:r>
              <a:rPr lang="it-IT" dirty="0"/>
              <a:t>Il venditore assicura determinati aspetti e qualità del patrimonio sociale</a:t>
            </a:r>
          </a:p>
          <a:p>
            <a:pPr marL="411480" lvl="1" indent="0">
              <a:buNone/>
            </a:pPr>
            <a:endParaRPr lang="it-IT" sz="1600" dirty="0"/>
          </a:p>
          <a:p>
            <a:pPr marL="411480" lvl="1" indent="0">
              <a:buNone/>
            </a:pPr>
            <a:r>
              <a:rPr lang="it-IT" sz="1600" dirty="0"/>
              <a:t>Cosa accade in caso di non rispondenza fra dichiarato e reale ?</a:t>
            </a:r>
          </a:p>
          <a:p>
            <a:pPr marL="411480" lvl="1" indent="0">
              <a:buNone/>
            </a:pPr>
            <a:endParaRPr lang="it-IT" sz="1600" dirty="0"/>
          </a:p>
          <a:p>
            <a:pPr marL="411480" lvl="1" indent="0">
              <a:buNone/>
            </a:pPr>
            <a:r>
              <a:rPr lang="it-IT" sz="1600" dirty="0"/>
              <a:t>Garanzie ex art. 1490 sono insoddisfacenti</a:t>
            </a:r>
          </a:p>
          <a:p>
            <a:pPr marL="411480" lvl="1" indent="0">
              <a:buNone/>
            </a:pPr>
            <a:endParaRPr lang="it-IT" sz="1600" dirty="0"/>
          </a:p>
          <a:p>
            <a:pPr marL="411480" lvl="1" indent="0">
              <a:buNone/>
            </a:pPr>
            <a:r>
              <a:rPr lang="it-IT" sz="1600" dirty="0"/>
              <a:t>Inadempimento del venditore con risarcimento ex art. 1453</a:t>
            </a:r>
          </a:p>
          <a:p>
            <a:pPr marL="411480" lvl="1" indent="0">
              <a:buNone/>
            </a:pPr>
            <a:endParaRPr lang="it-IT" sz="1600" dirty="0"/>
          </a:p>
          <a:p>
            <a:pPr marL="411480" lvl="1" indent="0">
              <a:buNone/>
            </a:pPr>
            <a:r>
              <a:rPr lang="it-IT" sz="1600" dirty="0"/>
              <a:t>Altre garanzie (esempio garanzie personali di altri soggetti o simili)</a:t>
            </a:r>
          </a:p>
          <a:p>
            <a:pPr marL="411480" lvl="1" indent="0">
              <a:buNone/>
            </a:pPr>
            <a:endParaRPr lang="it-IT" sz="1600" dirty="0"/>
          </a:p>
          <a:p>
            <a:pPr marL="411480" lvl="1" indent="0">
              <a:buNone/>
            </a:pPr>
            <a:r>
              <a:rPr lang="it-IT" sz="1600" dirty="0"/>
              <a:t> </a:t>
            </a:r>
          </a:p>
          <a:p>
            <a:pPr lvl="8"/>
            <a:endParaRPr lang="it-IT" sz="1000" dirty="0"/>
          </a:p>
          <a:p>
            <a:pPr lvl="1"/>
            <a:endParaRPr lang="it-IT" sz="1600" dirty="0"/>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51</a:t>
            </a:fld>
            <a:endParaRPr lang="en-US"/>
          </a:p>
        </p:txBody>
      </p:sp>
    </p:spTree>
    <p:extLst>
      <p:ext uri="{BB962C8B-B14F-4D97-AF65-F5344CB8AC3E}">
        <p14:creationId xmlns:p14="http://schemas.microsoft.com/office/powerpoint/2010/main" val="268924604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lvl="0"/>
            <a:r>
              <a:rPr lang="it-IT" sz="2000" dirty="0">
                <a:solidFill>
                  <a:srgbClr val="C00000"/>
                </a:solidFill>
              </a:rPr>
              <a:t/>
            </a:r>
            <a:br>
              <a:rPr lang="it-IT" sz="2000" dirty="0">
                <a:solidFill>
                  <a:srgbClr val="C00000"/>
                </a:solidFill>
              </a:rPr>
            </a:br>
            <a:r>
              <a:rPr lang="it-IT" sz="2000" dirty="0"/>
              <a:t/>
            </a:r>
            <a:br>
              <a:rPr lang="it-IT" sz="2000" dirty="0"/>
            </a:br>
            <a:r>
              <a:rPr lang="it-IT" sz="2000" b="1" dirty="0">
                <a:solidFill>
                  <a:srgbClr val="C00000"/>
                </a:solidFill>
              </a:rPr>
              <a:t>GESTIONE COLLETTIVA DEL RISPARMIO</a:t>
            </a:r>
            <a:br>
              <a:rPr lang="it-IT" sz="2000" b="1" dirty="0">
                <a:solidFill>
                  <a:srgbClr val="C00000"/>
                </a:solidFill>
              </a:rPr>
            </a:br>
            <a:endParaRPr lang="it-IT" b="1" dirty="0">
              <a:solidFill>
                <a:srgbClr val="C00000"/>
              </a:solidFill>
            </a:endParaRPr>
          </a:p>
        </p:txBody>
      </p:sp>
      <p:sp>
        <p:nvSpPr>
          <p:cNvPr id="3" name="Segnaposto contenuto 2"/>
          <p:cNvSpPr>
            <a:spLocks noGrp="1"/>
          </p:cNvSpPr>
          <p:nvPr>
            <p:ph idx="1"/>
          </p:nvPr>
        </p:nvSpPr>
        <p:spPr/>
        <p:txBody>
          <a:bodyPr anchor="ctr">
            <a:normAutofit/>
          </a:bodyPr>
          <a:lstStyle/>
          <a:p>
            <a:pPr marL="685800" lvl="2" indent="0">
              <a:buNone/>
            </a:pPr>
            <a:endParaRPr lang="it-IT" sz="2000" dirty="0"/>
          </a:p>
          <a:p>
            <a:pPr marL="685800" lvl="2" indent="0">
              <a:buNone/>
            </a:pPr>
            <a:endParaRPr lang="it-IT" sz="2000" dirty="0"/>
          </a:p>
          <a:p>
            <a:r>
              <a:rPr lang="it-IT" sz="2800" dirty="0"/>
              <a:t>direttiva 1985/611/CEE (UCITS o OICVM)</a:t>
            </a:r>
          </a:p>
          <a:p>
            <a:endParaRPr lang="it-IT" sz="2800" dirty="0"/>
          </a:p>
          <a:p>
            <a:r>
              <a:rPr lang="it-IT" dirty="0"/>
              <a:t>direttiva 2011/61/UE (AIFM destinata ai soggetti)</a:t>
            </a:r>
          </a:p>
          <a:p>
            <a:endParaRPr lang="it-IT" dirty="0"/>
          </a:p>
          <a:p>
            <a:r>
              <a:rPr lang="it-IT" dirty="0"/>
              <a:t>Decreto legislativo 24 febbraio 1998, n. 58</a:t>
            </a:r>
            <a:endParaRPr lang="it-IT" dirty="0">
              <a:solidFill>
                <a:schemeClr val="tx1"/>
              </a:solidFill>
            </a:endParaRPr>
          </a:p>
          <a:p>
            <a:pPr marL="685800" lvl="2" indent="0">
              <a:buNone/>
            </a:pPr>
            <a:endParaRPr lang="it-IT" sz="1800" dirty="0"/>
          </a:p>
          <a:p>
            <a:pPr marL="114300" indent="0">
              <a:buNone/>
            </a:pPr>
            <a:endParaRPr lang="it-IT" sz="1400" dirty="0">
              <a:latin typeface="Calibri" panose="020F0502020204030204" pitchFamily="34" charset="0"/>
            </a:endParaRPr>
          </a:p>
          <a:p>
            <a:endParaRPr lang="it-IT" sz="1400" dirty="0">
              <a:latin typeface="Calibri" panose="020F0502020204030204" pitchFamily="34" charset="0"/>
            </a:endParaRP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52</a:t>
            </a:fld>
            <a:endParaRPr lang="en-US"/>
          </a:p>
        </p:txBody>
      </p:sp>
    </p:spTree>
    <p:extLst>
      <p:ext uri="{BB962C8B-B14F-4D97-AF65-F5344CB8AC3E}">
        <p14:creationId xmlns:p14="http://schemas.microsoft.com/office/powerpoint/2010/main" val="207497290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lvl="0"/>
            <a:r>
              <a:rPr lang="it-IT" sz="2000" dirty="0">
                <a:solidFill>
                  <a:srgbClr val="C00000"/>
                </a:solidFill>
              </a:rPr>
              <a:t/>
            </a:r>
            <a:br>
              <a:rPr lang="it-IT" sz="2000" dirty="0">
                <a:solidFill>
                  <a:srgbClr val="C00000"/>
                </a:solidFill>
              </a:rPr>
            </a:br>
            <a:r>
              <a:rPr lang="it-IT" sz="2000" dirty="0"/>
              <a:t/>
            </a:r>
            <a:br>
              <a:rPr lang="it-IT" sz="2000" dirty="0"/>
            </a:br>
            <a:r>
              <a:rPr lang="it-IT" sz="2000" b="1" dirty="0">
                <a:solidFill>
                  <a:srgbClr val="C00000"/>
                </a:solidFill>
              </a:rPr>
              <a:t>GESTIONE COLLETTIVA DEL RISPARMIO</a:t>
            </a:r>
            <a:br>
              <a:rPr lang="it-IT" sz="2000" b="1" dirty="0">
                <a:solidFill>
                  <a:srgbClr val="C00000"/>
                </a:solidFill>
              </a:rPr>
            </a:br>
            <a:endParaRPr lang="it-IT" b="1" dirty="0">
              <a:solidFill>
                <a:srgbClr val="C00000"/>
              </a:solidFill>
            </a:endParaRPr>
          </a:p>
        </p:txBody>
      </p:sp>
      <p:sp>
        <p:nvSpPr>
          <p:cNvPr id="3" name="Segnaposto contenuto 2"/>
          <p:cNvSpPr>
            <a:spLocks noGrp="1"/>
          </p:cNvSpPr>
          <p:nvPr>
            <p:ph idx="1"/>
          </p:nvPr>
        </p:nvSpPr>
        <p:spPr/>
        <p:txBody>
          <a:bodyPr anchor="ctr">
            <a:normAutofit fontScale="85000" lnSpcReduction="10000"/>
          </a:bodyPr>
          <a:lstStyle/>
          <a:p>
            <a:pPr marL="685800" lvl="2" indent="0">
              <a:buNone/>
            </a:pPr>
            <a:endParaRPr lang="it-IT" sz="2000" dirty="0"/>
          </a:p>
          <a:p>
            <a:pPr marL="685800" lvl="2" indent="0">
              <a:buNone/>
            </a:pPr>
            <a:endParaRPr lang="it-IT" sz="2000" dirty="0"/>
          </a:p>
          <a:p>
            <a:r>
              <a:rPr lang="it-IT" sz="2800" dirty="0"/>
              <a:t>"Organismo di investimento collettivo del risparmio" (</a:t>
            </a:r>
            <a:r>
              <a:rPr lang="it-IT" sz="2800" dirty="0" err="1"/>
              <a:t>Oicr</a:t>
            </a:r>
            <a:r>
              <a:rPr lang="it-IT" sz="2800" dirty="0"/>
              <a:t>): l'organismo istituito per la prestazione del servizio di gestione collettiva del risparmio</a:t>
            </a:r>
          </a:p>
          <a:p>
            <a:endParaRPr lang="it-IT" sz="2800" dirty="0"/>
          </a:p>
          <a:p>
            <a:r>
              <a:rPr lang="it-IT" sz="2800" dirty="0"/>
              <a:t>"fondo comune di investimento": l’</a:t>
            </a:r>
            <a:r>
              <a:rPr lang="it-IT" sz="2800" dirty="0" err="1"/>
              <a:t>Oicr</a:t>
            </a:r>
            <a:r>
              <a:rPr lang="it-IT" sz="2800" dirty="0"/>
              <a:t> costituito in forma di patrimonio autonomo, suddiviso in quote, istituito e gestito da un gestore</a:t>
            </a:r>
          </a:p>
          <a:p>
            <a:endParaRPr lang="it-IT" dirty="0"/>
          </a:p>
          <a:p>
            <a:r>
              <a:rPr lang="it-IT" dirty="0"/>
              <a:t>“</a:t>
            </a:r>
            <a:r>
              <a:rPr lang="it-IT" dirty="0" err="1"/>
              <a:t>Oicr</a:t>
            </a:r>
            <a:r>
              <a:rPr lang="it-IT" dirty="0"/>
              <a:t> alternativo italiano” (FIA italiano): il fondo comune di investimento, la </a:t>
            </a:r>
            <a:r>
              <a:rPr lang="it-IT" dirty="0" err="1"/>
              <a:t>Sicav</a:t>
            </a:r>
            <a:r>
              <a:rPr lang="it-IT" dirty="0"/>
              <a:t> e la </a:t>
            </a:r>
            <a:r>
              <a:rPr lang="it-IT" dirty="0" err="1"/>
              <a:t>Sicaf</a:t>
            </a:r>
            <a:r>
              <a:rPr lang="it-IT" dirty="0"/>
              <a:t> rientranti nell’ambito di applicazione della direttiva 2011/61/UE</a:t>
            </a:r>
          </a:p>
          <a:p>
            <a:endParaRPr lang="it-IT" dirty="0">
              <a:solidFill>
                <a:schemeClr val="tx1"/>
              </a:solidFill>
            </a:endParaRPr>
          </a:p>
          <a:p>
            <a:pPr marL="685800" lvl="2" indent="0">
              <a:buNone/>
            </a:pPr>
            <a:endParaRPr lang="it-IT" sz="1800" dirty="0"/>
          </a:p>
          <a:p>
            <a:pPr marL="114300" indent="0">
              <a:buNone/>
            </a:pPr>
            <a:endParaRPr lang="it-IT" sz="1400" dirty="0">
              <a:latin typeface="Calibri" panose="020F0502020204030204" pitchFamily="34" charset="0"/>
            </a:endParaRPr>
          </a:p>
          <a:p>
            <a:endParaRPr lang="it-IT" sz="1400" dirty="0">
              <a:latin typeface="Calibri" panose="020F0502020204030204" pitchFamily="34" charset="0"/>
            </a:endParaRP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53</a:t>
            </a:fld>
            <a:endParaRPr lang="en-US"/>
          </a:p>
        </p:txBody>
      </p:sp>
    </p:spTree>
    <p:extLst>
      <p:ext uri="{BB962C8B-B14F-4D97-AF65-F5344CB8AC3E}">
        <p14:creationId xmlns:p14="http://schemas.microsoft.com/office/powerpoint/2010/main" val="7872747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lvl="0"/>
            <a:r>
              <a:rPr lang="it-IT" sz="2000" dirty="0">
                <a:solidFill>
                  <a:srgbClr val="C00000"/>
                </a:solidFill>
              </a:rPr>
              <a:t/>
            </a:r>
            <a:br>
              <a:rPr lang="it-IT" sz="2000" dirty="0">
                <a:solidFill>
                  <a:srgbClr val="C00000"/>
                </a:solidFill>
              </a:rPr>
            </a:br>
            <a:r>
              <a:rPr lang="it-IT" sz="2000" dirty="0"/>
              <a:t/>
            </a:r>
            <a:br>
              <a:rPr lang="it-IT" sz="2000" dirty="0"/>
            </a:br>
            <a:r>
              <a:rPr lang="it-IT" sz="2000" b="1" dirty="0">
                <a:solidFill>
                  <a:srgbClr val="C00000"/>
                </a:solidFill>
              </a:rPr>
              <a:t>GESTIONE COLLETTIVA DEL RISPARMIO</a:t>
            </a:r>
            <a:br>
              <a:rPr lang="it-IT" sz="2000" b="1" dirty="0">
                <a:solidFill>
                  <a:srgbClr val="C00000"/>
                </a:solidFill>
              </a:rPr>
            </a:br>
            <a:endParaRPr lang="it-IT" b="1" dirty="0">
              <a:solidFill>
                <a:srgbClr val="C00000"/>
              </a:solidFill>
            </a:endParaRPr>
          </a:p>
        </p:txBody>
      </p:sp>
      <p:sp>
        <p:nvSpPr>
          <p:cNvPr id="3" name="Segnaposto contenuto 2"/>
          <p:cNvSpPr>
            <a:spLocks noGrp="1"/>
          </p:cNvSpPr>
          <p:nvPr>
            <p:ph idx="1"/>
          </p:nvPr>
        </p:nvSpPr>
        <p:spPr/>
        <p:txBody>
          <a:bodyPr anchor="ctr">
            <a:normAutofit fontScale="85000" lnSpcReduction="20000"/>
          </a:bodyPr>
          <a:lstStyle/>
          <a:p>
            <a:pPr marL="685800" lvl="2" indent="0">
              <a:buNone/>
            </a:pPr>
            <a:endParaRPr lang="it-IT" sz="2000" dirty="0"/>
          </a:p>
          <a:p>
            <a:pPr marL="685800" lvl="2" indent="0">
              <a:buNone/>
            </a:pPr>
            <a:endParaRPr lang="it-IT" sz="2000" dirty="0"/>
          </a:p>
          <a:p>
            <a:pPr marL="411480" lvl="1" indent="0">
              <a:buNone/>
            </a:pPr>
            <a:r>
              <a:rPr lang="it-IT" sz="2600" dirty="0">
                <a:solidFill>
                  <a:schemeClr val="tx1"/>
                </a:solidFill>
              </a:rPr>
              <a:t>L’art. 32-</a:t>
            </a:r>
            <a:r>
              <a:rPr lang="it-IT" sz="2600" i="1" dirty="0">
                <a:solidFill>
                  <a:schemeClr val="tx1"/>
                </a:solidFill>
              </a:rPr>
              <a:t>quater </a:t>
            </a:r>
            <a:r>
              <a:rPr lang="it-IT" sz="2600" dirty="0">
                <a:solidFill>
                  <a:schemeClr val="tx1"/>
                </a:solidFill>
              </a:rPr>
              <a:t>TUF riserva l’esercizio in via professionale del servizio di gestione collettiva del risparmio alle SGR, alle SICAV, alle SICAF</a:t>
            </a:r>
          </a:p>
          <a:p>
            <a:pPr marL="685800" lvl="2" indent="0">
              <a:buNone/>
            </a:pPr>
            <a:endParaRPr lang="it-IT" sz="2400" dirty="0">
              <a:solidFill>
                <a:schemeClr val="tx1"/>
              </a:solidFill>
            </a:endParaRPr>
          </a:p>
          <a:p>
            <a:pPr marL="411480" lvl="1" indent="0">
              <a:buNone/>
            </a:pPr>
            <a:r>
              <a:rPr lang="it-IT" dirty="0">
                <a:solidFill>
                  <a:schemeClr val="tx1"/>
                </a:solidFill>
              </a:rPr>
              <a:t>Il servizio di gestione collettiva del risparmio si realizza attraverso la gestione di OICR e dei relativi rischi (art. 1, </a:t>
            </a:r>
            <a:r>
              <a:rPr lang="it-IT" dirty="0" err="1">
                <a:solidFill>
                  <a:schemeClr val="tx1"/>
                </a:solidFill>
              </a:rPr>
              <a:t>lett</a:t>
            </a:r>
            <a:r>
              <a:rPr lang="it-IT" dirty="0">
                <a:solidFill>
                  <a:schemeClr val="tx1"/>
                </a:solidFill>
              </a:rPr>
              <a:t>. n.). </a:t>
            </a:r>
          </a:p>
          <a:p>
            <a:pPr marL="685800" lvl="2" indent="0">
              <a:buNone/>
            </a:pPr>
            <a:endParaRPr lang="it-IT" sz="1800" dirty="0">
              <a:solidFill>
                <a:schemeClr val="tx1"/>
              </a:solidFill>
            </a:endParaRPr>
          </a:p>
          <a:p>
            <a:endParaRPr lang="it-IT" dirty="0">
              <a:solidFill>
                <a:schemeClr val="tx1"/>
              </a:solidFill>
            </a:endParaRPr>
          </a:p>
          <a:p>
            <a:r>
              <a:rPr lang="it-IT" dirty="0">
                <a:solidFill>
                  <a:schemeClr val="tx1"/>
                </a:solidFill>
              </a:rPr>
              <a:t>Le SGR, le SICAV e le SICAF sono sottoposte alla vigilanza della Banca d’Italia e della CONSOB e iscritte in appositi albi tenuti dalla Banca d’Italia: l’Albo delle SGR (Sezioni Gestori di OICVM e Gestori di FIA), l’Albo delle SICAV (Sezioni OICVM e FIA) e l’Albo delle SICAF.</a:t>
            </a:r>
          </a:p>
          <a:p>
            <a:pPr marL="685800" lvl="2" indent="0">
              <a:buNone/>
            </a:pPr>
            <a:endParaRPr lang="it-IT" sz="1800" dirty="0"/>
          </a:p>
          <a:p>
            <a:pPr marL="114300" indent="0">
              <a:buNone/>
            </a:pPr>
            <a:endParaRPr lang="it-IT" sz="1400" dirty="0">
              <a:latin typeface="Calibri" panose="020F0502020204030204" pitchFamily="34" charset="0"/>
            </a:endParaRPr>
          </a:p>
          <a:p>
            <a:endParaRPr lang="it-IT" sz="1400" dirty="0">
              <a:latin typeface="Calibri" panose="020F0502020204030204" pitchFamily="34" charset="0"/>
            </a:endParaRP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54</a:t>
            </a:fld>
            <a:endParaRPr lang="en-US"/>
          </a:p>
        </p:txBody>
      </p:sp>
    </p:spTree>
    <p:extLst>
      <p:ext uri="{BB962C8B-B14F-4D97-AF65-F5344CB8AC3E}">
        <p14:creationId xmlns:p14="http://schemas.microsoft.com/office/powerpoint/2010/main" val="158791860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lvl="0"/>
            <a:r>
              <a:rPr lang="it-IT" sz="2000" dirty="0">
                <a:solidFill>
                  <a:srgbClr val="C00000"/>
                </a:solidFill>
              </a:rPr>
              <a:t/>
            </a:r>
            <a:br>
              <a:rPr lang="it-IT" sz="2000" dirty="0">
                <a:solidFill>
                  <a:srgbClr val="C00000"/>
                </a:solidFill>
              </a:rPr>
            </a:br>
            <a:r>
              <a:rPr lang="it-IT" sz="2000" dirty="0">
                <a:solidFill>
                  <a:srgbClr val="C00000"/>
                </a:solidFill>
              </a:rPr>
              <a:t>GESTIONE COLLETTIVA DEL RISPARMIO</a:t>
            </a:r>
            <a:endParaRPr lang="it-IT" dirty="0">
              <a:solidFill>
                <a:srgbClr val="C00000"/>
              </a:solidFill>
            </a:endParaRPr>
          </a:p>
        </p:txBody>
      </p:sp>
      <p:sp>
        <p:nvSpPr>
          <p:cNvPr id="3" name="Segnaposto contenuto 2"/>
          <p:cNvSpPr>
            <a:spLocks noGrp="1"/>
          </p:cNvSpPr>
          <p:nvPr>
            <p:ph idx="1"/>
          </p:nvPr>
        </p:nvSpPr>
        <p:spPr/>
        <p:txBody>
          <a:bodyPr>
            <a:normAutofit fontScale="85000" lnSpcReduction="20000"/>
          </a:bodyPr>
          <a:lstStyle/>
          <a:p>
            <a:pPr lvl="0"/>
            <a:endParaRPr lang="it-IT" sz="2000" dirty="0"/>
          </a:p>
          <a:p>
            <a:pPr lvl="0"/>
            <a:endParaRPr lang="it-IT" sz="2000" dirty="0"/>
          </a:p>
          <a:p>
            <a:pPr lvl="1"/>
            <a:endParaRPr lang="it-IT" sz="1600" dirty="0">
              <a:solidFill>
                <a:schemeClr val="tx1"/>
              </a:solidFill>
            </a:endParaRPr>
          </a:p>
          <a:p>
            <a:r>
              <a:rPr lang="it-IT" dirty="0">
                <a:solidFill>
                  <a:schemeClr val="tx1"/>
                </a:solidFill>
              </a:rPr>
              <a:t>Le </a:t>
            </a:r>
            <a:r>
              <a:rPr lang="it-IT" b="1" dirty="0">
                <a:solidFill>
                  <a:schemeClr val="tx1"/>
                </a:solidFill>
              </a:rPr>
              <a:t>SGR (Società di gestione del risparmio) </a:t>
            </a:r>
            <a:r>
              <a:rPr lang="it-IT" dirty="0">
                <a:solidFill>
                  <a:schemeClr val="tx1"/>
                </a:solidFill>
              </a:rPr>
              <a:t>sono società per azioni alle quali è riservata la possibilità di prestare congiuntamente il servizio di gestione collettiva e individuale di patrimoni.</a:t>
            </a:r>
          </a:p>
          <a:p>
            <a:r>
              <a:rPr lang="it-IT" dirty="0">
                <a:solidFill>
                  <a:schemeClr val="tx1"/>
                </a:solidFill>
              </a:rPr>
              <a:t>Le SGR sono autorizzate a:</a:t>
            </a:r>
          </a:p>
          <a:p>
            <a:r>
              <a:rPr lang="it-IT" dirty="0">
                <a:solidFill>
                  <a:schemeClr val="tx1"/>
                </a:solidFill>
              </a:rPr>
              <a:t>gestire fondi comuni di propria istituzione e patrimoni di SICAV o SICAF</a:t>
            </a:r>
          </a:p>
          <a:p>
            <a:r>
              <a:rPr lang="it-IT" dirty="0">
                <a:solidFill>
                  <a:schemeClr val="tx1"/>
                </a:solidFill>
              </a:rPr>
              <a:t>prestare il servizio di gestione di portafogli</a:t>
            </a:r>
          </a:p>
          <a:p>
            <a:r>
              <a:rPr lang="it-IT" dirty="0">
                <a:solidFill>
                  <a:schemeClr val="tx1"/>
                </a:solidFill>
              </a:rPr>
              <a:t>prestare il servizio di consulenza in materia di investimenti</a:t>
            </a:r>
          </a:p>
          <a:p>
            <a:r>
              <a:rPr lang="it-IT" dirty="0">
                <a:solidFill>
                  <a:schemeClr val="tx1"/>
                </a:solidFill>
              </a:rPr>
              <a:t>prestare il servizio di ricezione e trasmissione di ordini, qualora autorizzate a prestare il servizio di gestione di Fondi di investimento alternativi (FIA).</a:t>
            </a:r>
          </a:p>
          <a:p>
            <a:pPr marL="411480" lvl="1" indent="0">
              <a:buNone/>
            </a:pPr>
            <a:endParaRPr lang="it-IT" sz="1800" dirty="0"/>
          </a:p>
          <a:p>
            <a:pPr marL="114300" indent="0">
              <a:buNone/>
            </a:pPr>
            <a:endParaRPr lang="it-IT" sz="1400" dirty="0">
              <a:latin typeface="Calibri" panose="020F0502020204030204" pitchFamily="34" charset="0"/>
            </a:endParaRPr>
          </a:p>
          <a:p>
            <a:endParaRPr lang="it-IT" sz="1400" dirty="0">
              <a:latin typeface="Calibri" panose="020F0502020204030204" pitchFamily="34" charset="0"/>
            </a:endParaRP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55</a:t>
            </a:fld>
            <a:endParaRPr lang="en-US"/>
          </a:p>
        </p:txBody>
      </p:sp>
    </p:spTree>
    <p:extLst>
      <p:ext uri="{BB962C8B-B14F-4D97-AF65-F5344CB8AC3E}">
        <p14:creationId xmlns:p14="http://schemas.microsoft.com/office/powerpoint/2010/main" val="417759941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lvl="0"/>
            <a:r>
              <a:rPr lang="it-IT" sz="2000" dirty="0">
                <a:solidFill>
                  <a:srgbClr val="C00000"/>
                </a:solidFill>
              </a:rPr>
              <a:t/>
            </a:r>
            <a:br>
              <a:rPr lang="it-IT" sz="2000" dirty="0">
                <a:solidFill>
                  <a:srgbClr val="C00000"/>
                </a:solidFill>
              </a:rPr>
            </a:br>
            <a:r>
              <a:rPr lang="it-IT" sz="2000" dirty="0">
                <a:solidFill>
                  <a:srgbClr val="C00000"/>
                </a:solidFill>
              </a:rPr>
              <a:t>GESTIONE COLLETTIVA DEL RISPARMIO</a:t>
            </a:r>
            <a:endParaRPr lang="it-IT" dirty="0">
              <a:solidFill>
                <a:srgbClr val="C00000"/>
              </a:solidFill>
            </a:endParaRPr>
          </a:p>
        </p:txBody>
      </p:sp>
      <p:sp>
        <p:nvSpPr>
          <p:cNvPr id="3" name="Segnaposto contenuto 2"/>
          <p:cNvSpPr>
            <a:spLocks noGrp="1"/>
          </p:cNvSpPr>
          <p:nvPr>
            <p:ph idx="1"/>
          </p:nvPr>
        </p:nvSpPr>
        <p:spPr/>
        <p:txBody>
          <a:bodyPr>
            <a:normAutofit/>
          </a:bodyPr>
          <a:lstStyle/>
          <a:p>
            <a:pPr lvl="0"/>
            <a:endParaRPr lang="it-IT" sz="2000" dirty="0"/>
          </a:p>
          <a:p>
            <a:pPr lvl="0"/>
            <a:endParaRPr lang="it-IT" sz="2000" dirty="0"/>
          </a:p>
          <a:p>
            <a:pPr lvl="1"/>
            <a:endParaRPr lang="it-IT" sz="1600" dirty="0">
              <a:solidFill>
                <a:schemeClr val="tx1"/>
              </a:solidFill>
            </a:endParaRPr>
          </a:p>
          <a:p>
            <a:r>
              <a:rPr lang="it-IT" dirty="0">
                <a:solidFill>
                  <a:schemeClr val="tx1"/>
                </a:solidFill>
              </a:rPr>
              <a:t>I </a:t>
            </a:r>
            <a:r>
              <a:rPr lang="it-IT" b="1" dirty="0">
                <a:solidFill>
                  <a:schemeClr val="tx1"/>
                </a:solidFill>
              </a:rPr>
              <a:t>FIA sono fondi comuni </a:t>
            </a:r>
            <a:r>
              <a:rPr lang="it-IT" dirty="0">
                <a:solidFill>
                  <a:schemeClr val="tx1"/>
                </a:solidFill>
              </a:rPr>
              <a:t>che investono in strumenti finanziari e attività immobiliari caratterizzati da un minor grado di liquidità rispetto agli altri fondi comuni di investimento (Organismi di Investimento Collettivo in Valori Mobiliari – OICVM).</a:t>
            </a:r>
          </a:p>
          <a:p>
            <a:pPr marL="411480" lvl="1" indent="0">
              <a:buNone/>
            </a:pPr>
            <a:endParaRPr lang="it-IT" sz="1800" dirty="0"/>
          </a:p>
          <a:p>
            <a:pPr marL="114300" indent="0">
              <a:buNone/>
            </a:pPr>
            <a:endParaRPr lang="it-IT" sz="1400" dirty="0">
              <a:latin typeface="Calibri" panose="020F0502020204030204" pitchFamily="34" charset="0"/>
            </a:endParaRPr>
          </a:p>
          <a:p>
            <a:endParaRPr lang="it-IT" sz="1400" dirty="0">
              <a:latin typeface="Calibri" panose="020F0502020204030204" pitchFamily="34" charset="0"/>
            </a:endParaRP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56</a:t>
            </a:fld>
            <a:endParaRPr lang="en-US"/>
          </a:p>
        </p:txBody>
      </p:sp>
    </p:spTree>
    <p:extLst>
      <p:ext uri="{BB962C8B-B14F-4D97-AF65-F5344CB8AC3E}">
        <p14:creationId xmlns:p14="http://schemas.microsoft.com/office/powerpoint/2010/main" val="408467553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lvl="0"/>
            <a:r>
              <a:rPr lang="it-IT" sz="2000" dirty="0">
                <a:solidFill>
                  <a:srgbClr val="C00000"/>
                </a:solidFill>
              </a:rPr>
              <a:t/>
            </a:r>
            <a:br>
              <a:rPr lang="it-IT" sz="2000" dirty="0">
                <a:solidFill>
                  <a:srgbClr val="C00000"/>
                </a:solidFill>
              </a:rPr>
            </a:br>
            <a:r>
              <a:rPr lang="it-IT" sz="2000" dirty="0">
                <a:solidFill>
                  <a:srgbClr val="C00000"/>
                </a:solidFill>
              </a:rPr>
              <a:t>GESTIONE COLLETTIVA DEL RISPARMIO</a:t>
            </a:r>
            <a:endParaRPr lang="it-IT" dirty="0">
              <a:solidFill>
                <a:srgbClr val="C00000"/>
              </a:solidFill>
            </a:endParaRPr>
          </a:p>
        </p:txBody>
      </p:sp>
      <p:sp>
        <p:nvSpPr>
          <p:cNvPr id="3" name="Segnaposto contenuto 2"/>
          <p:cNvSpPr>
            <a:spLocks noGrp="1"/>
          </p:cNvSpPr>
          <p:nvPr>
            <p:ph idx="1"/>
          </p:nvPr>
        </p:nvSpPr>
        <p:spPr/>
        <p:txBody>
          <a:bodyPr>
            <a:normAutofit fontScale="92500"/>
          </a:bodyPr>
          <a:lstStyle/>
          <a:p>
            <a:pPr lvl="0"/>
            <a:endParaRPr lang="it-IT" sz="2000" dirty="0"/>
          </a:p>
          <a:p>
            <a:r>
              <a:rPr lang="it-IT" b="1" dirty="0">
                <a:solidFill>
                  <a:schemeClr val="tx1"/>
                </a:solidFill>
              </a:rPr>
              <a:t>Le SICAV (Società di investimento a capitale variabile) e le SICAF (Società di investimento a capitale fisso)</a:t>
            </a:r>
            <a:r>
              <a:rPr lang="it-IT" dirty="0">
                <a:solidFill>
                  <a:schemeClr val="tx1"/>
                </a:solidFill>
              </a:rPr>
              <a:t> sono organismi di investimento collettivo del risparmio costituiti in forma societaria, introdotti nel nostro ordinamento rispettivamente dal decreto legislativo 84/1992 e dal decreto legislativo 44/2014 e attualmente disciplinati dal (TUF). Gli investitori nel patrimonio di una SICAV possono in qualunque momento ottenere il rimborso del loro investimento; gli investitori nel patrimonio di una SICAF sono vincolati a mantenere il loro investimento per tutta la durata della società.</a:t>
            </a:r>
            <a:endParaRPr lang="it-IT" sz="1800" dirty="0"/>
          </a:p>
          <a:p>
            <a:pPr marL="114300" indent="0">
              <a:buNone/>
            </a:pPr>
            <a:endParaRPr lang="it-IT" sz="1400" dirty="0">
              <a:latin typeface="Calibri" panose="020F0502020204030204" pitchFamily="34" charset="0"/>
            </a:endParaRPr>
          </a:p>
          <a:p>
            <a:endParaRPr lang="it-IT" sz="1400" dirty="0">
              <a:latin typeface="Calibri" panose="020F0502020204030204" pitchFamily="34" charset="0"/>
            </a:endParaRP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57</a:t>
            </a:fld>
            <a:endParaRPr lang="en-US"/>
          </a:p>
        </p:txBody>
      </p:sp>
    </p:spTree>
    <p:extLst>
      <p:ext uri="{BB962C8B-B14F-4D97-AF65-F5344CB8AC3E}">
        <p14:creationId xmlns:p14="http://schemas.microsoft.com/office/powerpoint/2010/main" val="276571462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dirty="0">
                <a:solidFill>
                  <a:srgbClr val="C00000"/>
                </a:solidFill>
              </a:rPr>
              <a:t/>
            </a:r>
            <a:br>
              <a:rPr lang="it-IT" sz="2000" dirty="0">
                <a:solidFill>
                  <a:srgbClr val="C00000"/>
                </a:solidFill>
              </a:rPr>
            </a:br>
            <a:r>
              <a:rPr lang="it-IT" sz="2000" dirty="0">
                <a:solidFill>
                  <a:srgbClr val="C00000"/>
                </a:solidFill>
              </a:rPr>
              <a:t/>
            </a:r>
            <a:br>
              <a:rPr lang="it-IT" sz="2000" dirty="0">
                <a:solidFill>
                  <a:srgbClr val="C00000"/>
                </a:solidFill>
              </a:rPr>
            </a:br>
            <a:r>
              <a:rPr lang="it-IT" sz="2000" dirty="0">
                <a:solidFill>
                  <a:srgbClr val="C00000"/>
                </a:solidFill>
              </a:rPr>
              <a:t>QUADRO NORMATIVO – FONDI COMUNI</a:t>
            </a:r>
            <a:r>
              <a:rPr lang="it-IT" dirty="0">
                <a:solidFill>
                  <a:srgbClr val="C00000"/>
                </a:solidFill>
              </a:rPr>
              <a:t/>
            </a:r>
            <a:br>
              <a:rPr lang="it-IT" dirty="0">
                <a:solidFill>
                  <a:srgbClr val="C00000"/>
                </a:solidFill>
              </a:rPr>
            </a:br>
            <a:endParaRPr lang="it-IT" dirty="0">
              <a:solidFill>
                <a:srgbClr val="C00000"/>
              </a:solidFill>
            </a:endParaRPr>
          </a:p>
        </p:txBody>
      </p:sp>
      <p:sp>
        <p:nvSpPr>
          <p:cNvPr id="3" name="Segnaposto contenuto 2"/>
          <p:cNvSpPr>
            <a:spLocks noGrp="1"/>
          </p:cNvSpPr>
          <p:nvPr>
            <p:ph idx="1"/>
          </p:nvPr>
        </p:nvSpPr>
        <p:spPr/>
        <p:txBody>
          <a:bodyPr>
            <a:normAutofit/>
          </a:bodyPr>
          <a:lstStyle/>
          <a:p>
            <a:pPr lvl="0"/>
            <a:endParaRPr lang="it-IT" sz="2000" dirty="0"/>
          </a:p>
          <a:p>
            <a:pPr lvl="0"/>
            <a:endParaRPr lang="it-IT" sz="2000" dirty="0"/>
          </a:p>
          <a:p>
            <a:pPr marL="114300" lvl="0" indent="0" algn="ctr">
              <a:buNone/>
            </a:pPr>
            <a:endParaRPr lang="it-IT" sz="2000" dirty="0"/>
          </a:p>
          <a:p>
            <a:r>
              <a:rPr lang="it-IT" sz="2000" dirty="0"/>
              <a:t>L’art. 1, c. 1, </a:t>
            </a:r>
            <a:r>
              <a:rPr lang="it-IT" sz="2000" dirty="0" err="1"/>
              <a:t>lett</a:t>
            </a:r>
            <a:r>
              <a:rPr lang="it-IT" sz="2000" dirty="0"/>
              <a:t>. j, del TUF contiene la nozione giuridica di fondo comune di investimento e lo definisce come “</a:t>
            </a:r>
            <a:r>
              <a:rPr lang="it-IT" sz="2000" i="1" dirty="0"/>
              <a:t>l’</a:t>
            </a:r>
            <a:r>
              <a:rPr lang="it-IT" sz="2000" i="1" dirty="0" err="1"/>
              <a:t>Oicr</a:t>
            </a:r>
            <a:r>
              <a:rPr lang="it-IT" sz="2000" i="1" dirty="0"/>
              <a:t> costituito in forma di patrimonio autonomo, suddiviso in quote, istituito e gestito da un gestore»</a:t>
            </a:r>
          </a:p>
          <a:p>
            <a:endParaRPr lang="it-IT" sz="1400" dirty="0">
              <a:latin typeface="Calibri" panose="020F0502020204030204" pitchFamily="34" charset="0"/>
            </a:endParaRP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58</a:t>
            </a:fld>
            <a:endParaRPr lang="en-US"/>
          </a:p>
        </p:txBody>
      </p:sp>
    </p:spTree>
    <p:extLst>
      <p:ext uri="{BB962C8B-B14F-4D97-AF65-F5344CB8AC3E}">
        <p14:creationId xmlns:p14="http://schemas.microsoft.com/office/powerpoint/2010/main" val="196389591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dirty="0">
                <a:solidFill>
                  <a:srgbClr val="C00000"/>
                </a:solidFill>
              </a:rPr>
              <a:t/>
            </a:r>
            <a:br>
              <a:rPr lang="it-IT" sz="2000" dirty="0">
                <a:solidFill>
                  <a:srgbClr val="C00000"/>
                </a:solidFill>
              </a:rPr>
            </a:br>
            <a:r>
              <a:rPr lang="it-IT" sz="2000" dirty="0">
                <a:solidFill>
                  <a:srgbClr val="C00000"/>
                </a:solidFill>
              </a:rPr>
              <a:t/>
            </a:r>
            <a:br>
              <a:rPr lang="it-IT" sz="2000" dirty="0">
                <a:solidFill>
                  <a:srgbClr val="C00000"/>
                </a:solidFill>
              </a:rPr>
            </a:br>
            <a:r>
              <a:rPr lang="it-IT" sz="2000" dirty="0">
                <a:solidFill>
                  <a:srgbClr val="C00000"/>
                </a:solidFill>
              </a:rPr>
              <a:t>OICR - CARATTERISTICHE</a:t>
            </a:r>
            <a:r>
              <a:rPr lang="it-IT" sz="1800" dirty="0">
                <a:solidFill>
                  <a:srgbClr val="C00000"/>
                </a:solidFill>
              </a:rPr>
              <a:t/>
            </a:r>
            <a:br>
              <a:rPr lang="it-IT" sz="1800" dirty="0">
                <a:solidFill>
                  <a:srgbClr val="C00000"/>
                </a:solidFill>
              </a:rPr>
            </a:br>
            <a:r>
              <a:rPr lang="it-IT" dirty="0">
                <a:solidFill>
                  <a:srgbClr val="C00000"/>
                </a:solidFill>
              </a:rPr>
              <a:t/>
            </a:r>
            <a:br>
              <a:rPr lang="it-IT" dirty="0">
                <a:solidFill>
                  <a:srgbClr val="C00000"/>
                </a:solidFill>
              </a:rPr>
            </a:br>
            <a:endParaRPr lang="it-IT" dirty="0">
              <a:solidFill>
                <a:srgbClr val="C00000"/>
              </a:solidFill>
            </a:endParaRPr>
          </a:p>
        </p:txBody>
      </p:sp>
      <p:sp>
        <p:nvSpPr>
          <p:cNvPr id="3" name="Segnaposto contenuto 2"/>
          <p:cNvSpPr>
            <a:spLocks noGrp="1"/>
          </p:cNvSpPr>
          <p:nvPr>
            <p:ph idx="1"/>
          </p:nvPr>
        </p:nvSpPr>
        <p:spPr/>
        <p:txBody>
          <a:bodyPr>
            <a:normAutofit/>
          </a:bodyPr>
          <a:lstStyle/>
          <a:p>
            <a:pPr lvl="0"/>
            <a:endParaRPr lang="it-IT" sz="2000" dirty="0"/>
          </a:p>
          <a:p>
            <a:pPr lvl="0"/>
            <a:endParaRPr lang="it-IT" sz="2000" dirty="0"/>
          </a:p>
          <a:p>
            <a:r>
              <a:rPr lang="it-IT" sz="2000" dirty="0"/>
              <a:t>A sua volta l’</a:t>
            </a:r>
            <a:r>
              <a:rPr lang="it-IT" sz="2000" dirty="0" err="1"/>
              <a:t>Oicr</a:t>
            </a:r>
            <a:r>
              <a:rPr lang="it-IT" sz="2000" dirty="0"/>
              <a:t> è definito alla lettera K) come </a:t>
            </a:r>
          </a:p>
          <a:p>
            <a:r>
              <a:rPr lang="it-IT" sz="2000" i="1" dirty="0"/>
              <a:t>"Organismo di investimento collettivo del risparmio": l'organismo istituito per la prestazione del servizio di gestione collettiva del risparmio, il cui patrimonio è raccolto tra una pluralità di investitori mediante l'emissione e l'offerta di quote o azioni, </a:t>
            </a:r>
            <a:r>
              <a:rPr lang="it-IT" sz="2000" b="1" i="1" dirty="0"/>
              <a:t>gestito in monte </a:t>
            </a:r>
            <a:r>
              <a:rPr lang="it-IT" sz="2000" i="1" dirty="0"/>
              <a:t>nell'interesse degli investitori e in autonomia dai medesimi nonché investito in strumenti finanziari, crediti, inclusi quelli erogati, a favore di soggetti diversi da consumatori, a valere sul patrimonio dell'OICR, partecipazioni o altri beni mobili o immobili, in base a una politica di investimento predeterminata;</a:t>
            </a:r>
            <a:endParaRPr lang="it-IT" sz="1400" dirty="0">
              <a:latin typeface="Calibri" panose="020F0502020204030204" pitchFamily="34" charset="0"/>
            </a:endParaRP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59</a:t>
            </a:fld>
            <a:endParaRPr lang="en-US"/>
          </a:p>
        </p:txBody>
      </p:sp>
    </p:spTree>
    <p:extLst>
      <p:ext uri="{BB962C8B-B14F-4D97-AF65-F5344CB8AC3E}">
        <p14:creationId xmlns:p14="http://schemas.microsoft.com/office/powerpoint/2010/main" val="3074686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a:solidFill>
                  <a:srgbClr val="C00000"/>
                </a:solidFill>
              </a:rPr>
              <a:t>TRATTATIVE e FASE PRE CONTRATTUALE: dalla proposta al contratto di vendita</a:t>
            </a:r>
          </a:p>
        </p:txBody>
      </p:sp>
      <p:sp>
        <p:nvSpPr>
          <p:cNvPr id="3" name="Segnaposto contenuto 2"/>
          <p:cNvSpPr>
            <a:spLocks noGrp="1"/>
          </p:cNvSpPr>
          <p:nvPr>
            <p:ph idx="1"/>
          </p:nvPr>
        </p:nvSpPr>
        <p:spPr/>
        <p:txBody>
          <a:bodyPr>
            <a:normAutofit/>
          </a:bodyPr>
          <a:lstStyle/>
          <a:p>
            <a:endParaRPr lang="it-IT" sz="2000" dirty="0"/>
          </a:p>
          <a:p>
            <a:endParaRPr lang="it-IT" sz="2000" dirty="0"/>
          </a:p>
          <a:p>
            <a:r>
              <a:rPr lang="it-IT" sz="2000" dirty="0"/>
              <a:t>Quali effetti giuridici hanno le trattative ?</a:t>
            </a:r>
          </a:p>
          <a:p>
            <a:endParaRPr lang="it-IT" sz="2000" dirty="0"/>
          </a:p>
          <a:p>
            <a:r>
              <a:rPr lang="it-IT" sz="2000" dirty="0"/>
              <a:t>c.c. art. 1338. Conoscenza delle cause d'invalidità. La parte che, conoscendo o dovendo conoscere l'esistenza di una causa di invalidità del contratto [c.c. 1418], non ne ha dato notizia all'altra parte è tenuta a risarcire il danno da questa risentito per avere confidato, senza sua colpa, nella validità del contratto [c.c. 139, 1175, 1337, 1398, 1439, 1892].</a:t>
            </a:r>
          </a:p>
          <a:p>
            <a:endParaRPr lang="it-IT" sz="2000" dirty="0"/>
          </a:p>
          <a:p>
            <a:pPr marL="114300" indent="0">
              <a:buNone/>
            </a:pPr>
            <a:endParaRPr lang="it-IT" sz="2000" dirty="0"/>
          </a:p>
          <a:p>
            <a:endParaRPr lang="it-IT" sz="2000" dirty="0"/>
          </a:p>
          <a:p>
            <a:endParaRPr lang="it-IT" sz="2000" dirty="0"/>
          </a:p>
          <a:p>
            <a:pPr lvl="0"/>
            <a:endParaRPr lang="it-IT" sz="2200" dirty="0">
              <a:solidFill>
                <a:prstClr val="black"/>
              </a:solidFill>
              <a:latin typeface="Calibri" panose="020F0502020204030204" pitchFamily="34" charset="0"/>
            </a:endParaRPr>
          </a:p>
          <a:p>
            <a:endParaRPr lang="it-IT" dirty="0"/>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6</a:t>
            </a:fld>
            <a:endParaRPr lang="en-US"/>
          </a:p>
        </p:txBody>
      </p:sp>
    </p:spTree>
    <p:extLst>
      <p:ext uri="{BB962C8B-B14F-4D97-AF65-F5344CB8AC3E}">
        <p14:creationId xmlns:p14="http://schemas.microsoft.com/office/powerpoint/2010/main" val="13434086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dirty="0">
                <a:solidFill>
                  <a:srgbClr val="C00000"/>
                </a:solidFill>
              </a:rPr>
              <a:t/>
            </a:r>
            <a:br>
              <a:rPr lang="it-IT" sz="2000" dirty="0">
                <a:solidFill>
                  <a:srgbClr val="C00000"/>
                </a:solidFill>
              </a:rPr>
            </a:br>
            <a:r>
              <a:rPr lang="it-IT" sz="2000" dirty="0">
                <a:solidFill>
                  <a:srgbClr val="C00000"/>
                </a:solidFill>
              </a:rPr>
              <a:t>OICR - CARATTERISTICHE</a:t>
            </a:r>
            <a:br>
              <a:rPr lang="it-IT" sz="2000" dirty="0">
                <a:solidFill>
                  <a:srgbClr val="C00000"/>
                </a:solidFill>
              </a:rPr>
            </a:br>
            <a:endParaRPr lang="it-IT" dirty="0">
              <a:solidFill>
                <a:srgbClr val="C00000"/>
              </a:solidFill>
            </a:endParaRPr>
          </a:p>
        </p:txBody>
      </p:sp>
      <p:sp>
        <p:nvSpPr>
          <p:cNvPr id="3" name="Segnaposto contenuto 2"/>
          <p:cNvSpPr>
            <a:spLocks noGrp="1"/>
          </p:cNvSpPr>
          <p:nvPr>
            <p:ph idx="1"/>
          </p:nvPr>
        </p:nvSpPr>
        <p:spPr/>
        <p:txBody>
          <a:bodyPr>
            <a:normAutofit/>
          </a:bodyPr>
          <a:lstStyle/>
          <a:p>
            <a:r>
              <a:rPr lang="it-IT" sz="2000" b="1" dirty="0"/>
              <a:t>“in monte”</a:t>
            </a:r>
            <a:r>
              <a:rPr lang="it-IT" sz="2000" dirty="0"/>
              <a:t>, e cioè nell’interesse e per conto della collettività degli investitori. Nel fondo comune, l’investitore partecipa ad una forma collettiva di investimento acquisendo una quota di partecipazione ad un patrimonio indiviso, al quale partecipano pro-quota anche altri investitori. Diversamente dalla gestione individuale, </a:t>
            </a:r>
          </a:p>
          <a:p>
            <a:endParaRPr lang="it-IT" sz="2000" dirty="0"/>
          </a:p>
          <a:p>
            <a:r>
              <a:rPr lang="it-IT" sz="2000" b="1" dirty="0"/>
              <a:t>“gestione collettiva“</a:t>
            </a:r>
            <a:r>
              <a:rPr lang="it-IT" sz="2000" dirty="0"/>
              <a:t>, in quanto la società di gestione opera, quindi investe, disinveste, acquista e vende strumenti finanziari o altre attività, non nell’interesse del singolo investitore, come accade nella gestione individuale, ma nell’interesse collettivo dei partecipanti.</a:t>
            </a: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60</a:t>
            </a:fld>
            <a:endParaRPr lang="en-US"/>
          </a:p>
        </p:txBody>
      </p:sp>
    </p:spTree>
    <p:extLst>
      <p:ext uri="{BB962C8B-B14F-4D97-AF65-F5344CB8AC3E}">
        <p14:creationId xmlns:p14="http://schemas.microsoft.com/office/powerpoint/2010/main" val="27026957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dirty="0">
                <a:solidFill>
                  <a:srgbClr val="C00000"/>
                </a:solidFill>
              </a:rPr>
              <a:t/>
            </a:r>
            <a:br>
              <a:rPr lang="it-IT" sz="2000" dirty="0">
                <a:solidFill>
                  <a:srgbClr val="C00000"/>
                </a:solidFill>
              </a:rPr>
            </a:br>
            <a:r>
              <a:rPr lang="it-IT" sz="2000" dirty="0">
                <a:solidFill>
                  <a:srgbClr val="C00000"/>
                </a:solidFill>
              </a:rPr>
              <a:t/>
            </a:r>
            <a:br>
              <a:rPr lang="it-IT" sz="2000" dirty="0">
                <a:solidFill>
                  <a:srgbClr val="C00000"/>
                </a:solidFill>
              </a:rPr>
            </a:br>
            <a:r>
              <a:rPr lang="it-IT" sz="2000" dirty="0">
                <a:solidFill>
                  <a:srgbClr val="C00000"/>
                </a:solidFill>
              </a:rPr>
              <a:t>OICR - CARATTERISTICHE</a:t>
            </a:r>
            <a:r>
              <a:rPr lang="it-IT" sz="1800" dirty="0">
                <a:solidFill>
                  <a:srgbClr val="C00000"/>
                </a:solidFill>
              </a:rPr>
              <a:t/>
            </a:r>
            <a:br>
              <a:rPr lang="it-IT" sz="1800" dirty="0">
                <a:solidFill>
                  <a:srgbClr val="C00000"/>
                </a:solidFill>
              </a:rPr>
            </a:br>
            <a:r>
              <a:rPr lang="it-IT" dirty="0">
                <a:solidFill>
                  <a:srgbClr val="C00000"/>
                </a:solidFill>
              </a:rPr>
              <a:t/>
            </a:r>
            <a:br>
              <a:rPr lang="it-IT" dirty="0">
                <a:solidFill>
                  <a:srgbClr val="C00000"/>
                </a:solidFill>
              </a:rPr>
            </a:br>
            <a:endParaRPr lang="it-IT" dirty="0">
              <a:solidFill>
                <a:srgbClr val="C00000"/>
              </a:solidFill>
            </a:endParaRPr>
          </a:p>
        </p:txBody>
      </p:sp>
      <p:sp>
        <p:nvSpPr>
          <p:cNvPr id="3" name="Segnaposto contenuto 2"/>
          <p:cNvSpPr>
            <a:spLocks noGrp="1"/>
          </p:cNvSpPr>
          <p:nvPr>
            <p:ph idx="1"/>
          </p:nvPr>
        </p:nvSpPr>
        <p:spPr/>
        <p:txBody>
          <a:bodyPr>
            <a:normAutofit/>
          </a:bodyPr>
          <a:lstStyle/>
          <a:p>
            <a:endParaRPr lang="it-IT" sz="2000" dirty="0"/>
          </a:p>
          <a:p>
            <a:endParaRPr lang="it-IT" sz="2000" dirty="0"/>
          </a:p>
          <a:p>
            <a:r>
              <a:rPr lang="it-IT" sz="2000" dirty="0"/>
              <a:t>L’investitore che partecipa ad un fondo comune di investimento aderisce così ad un rapporto strutturato in </a:t>
            </a:r>
            <a:r>
              <a:rPr lang="it-IT" sz="2000" b="1" dirty="0"/>
              <a:t>forma standardizzata </a:t>
            </a:r>
            <a:r>
              <a:rPr lang="it-IT" sz="2000" dirty="0"/>
              <a:t>per tutti i partecipanti al fondo, senza possibilità di introdurvi elementi di personalizzazione</a:t>
            </a:r>
          </a:p>
          <a:p>
            <a:endParaRPr lang="it-IT" sz="2000" dirty="0"/>
          </a:p>
          <a:p>
            <a:r>
              <a:rPr lang="it-IT" sz="2000" dirty="0"/>
              <a:t>Differenza da forma individuale</a:t>
            </a:r>
            <a:endParaRPr lang="it-IT" sz="1400" dirty="0">
              <a:latin typeface="Calibri" panose="020F0502020204030204" pitchFamily="34" charset="0"/>
            </a:endParaRP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61</a:t>
            </a:fld>
            <a:endParaRPr lang="en-US"/>
          </a:p>
        </p:txBody>
      </p:sp>
    </p:spTree>
    <p:extLst>
      <p:ext uri="{BB962C8B-B14F-4D97-AF65-F5344CB8AC3E}">
        <p14:creationId xmlns:p14="http://schemas.microsoft.com/office/powerpoint/2010/main" val="281129671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dirty="0">
                <a:solidFill>
                  <a:srgbClr val="C00000"/>
                </a:solidFill>
              </a:rPr>
              <a:t/>
            </a:r>
            <a:br>
              <a:rPr lang="it-IT" sz="2000" dirty="0">
                <a:solidFill>
                  <a:srgbClr val="C00000"/>
                </a:solidFill>
              </a:rPr>
            </a:br>
            <a:r>
              <a:rPr lang="it-IT" sz="2000" dirty="0">
                <a:solidFill>
                  <a:srgbClr val="C00000"/>
                </a:solidFill>
              </a:rPr>
              <a:t/>
            </a:r>
            <a:br>
              <a:rPr lang="it-IT" sz="2000" dirty="0">
                <a:solidFill>
                  <a:srgbClr val="C00000"/>
                </a:solidFill>
              </a:rPr>
            </a:br>
            <a:r>
              <a:rPr lang="it-IT" sz="2000" dirty="0">
                <a:solidFill>
                  <a:srgbClr val="C00000"/>
                </a:solidFill>
              </a:rPr>
              <a:t>OICR - CARATTERISTICHE</a:t>
            </a:r>
            <a:r>
              <a:rPr lang="it-IT" dirty="0">
                <a:solidFill>
                  <a:srgbClr val="C00000"/>
                </a:solidFill>
              </a:rPr>
              <a:t/>
            </a:r>
            <a:br>
              <a:rPr lang="it-IT" dirty="0">
                <a:solidFill>
                  <a:srgbClr val="C00000"/>
                </a:solidFill>
              </a:rPr>
            </a:br>
            <a:endParaRPr lang="it-IT" dirty="0">
              <a:solidFill>
                <a:srgbClr val="C00000"/>
              </a:solidFill>
            </a:endParaRPr>
          </a:p>
        </p:txBody>
      </p:sp>
      <p:sp>
        <p:nvSpPr>
          <p:cNvPr id="3" name="Segnaposto contenuto 2"/>
          <p:cNvSpPr>
            <a:spLocks noGrp="1"/>
          </p:cNvSpPr>
          <p:nvPr>
            <p:ph idx="1"/>
          </p:nvPr>
        </p:nvSpPr>
        <p:spPr/>
        <p:txBody>
          <a:bodyPr>
            <a:normAutofit fontScale="85000" lnSpcReduction="20000"/>
          </a:bodyPr>
          <a:lstStyle/>
          <a:p>
            <a:pPr lvl="0"/>
            <a:endParaRPr lang="it-IT" sz="2000" dirty="0"/>
          </a:p>
          <a:p>
            <a:r>
              <a:rPr lang="it-IT" sz="2000" b="1" dirty="0"/>
              <a:t>Raccolta del Patrimonio</a:t>
            </a:r>
            <a:r>
              <a:rPr lang="it-IT" sz="2000" dirty="0"/>
              <a:t> di azioni o quote dell’organismo, da chiunque sia effettuata; non assume rilievo la circostanza che la raccolta avvenga in più soluzioni, o che la sottoscrizione da parte degli investitori avvenga mediante conferimento di denaro o in natura </a:t>
            </a:r>
          </a:p>
          <a:p>
            <a:pPr marL="114300" indent="0">
              <a:buNone/>
            </a:pPr>
            <a:r>
              <a:rPr lang="it-IT" sz="2000" dirty="0"/>
              <a:t>	</a:t>
            </a:r>
          </a:p>
          <a:p>
            <a:r>
              <a:rPr lang="it-IT" sz="2000" b="1" dirty="0"/>
              <a:t>Pluralità di investitori </a:t>
            </a:r>
            <a:r>
              <a:rPr lang="it-IT" sz="2000" dirty="0"/>
              <a:t>	L’OICR è partecipato da una pluralità di investitori. </a:t>
            </a:r>
          </a:p>
          <a:p>
            <a:r>
              <a:rPr lang="it-IT" sz="2000" dirty="0"/>
              <a:t>Tale requisito è soddisfatto anche in presenza di un solo investitore, qualora l’investimento sia da questi effettuato nell’interesse di una pluralità di investitori (ad es., strutture master-</a:t>
            </a:r>
            <a:r>
              <a:rPr lang="it-IT" sz="2000" dirty="0" err="1"/>
              <a:t>feeder</a:t>
            </a:r>
            <a:r>
              <a:rPr lang="it-IT" sz="2000" dirty="0"/>
              <a:t>, fondi di fondi, possibilità di partecipare ad un OICR mediante un intermediario abilitato alla prestazione dei servizi di investimento ex art. 21, comma 2, TUF). 	</a:t>
            </a:r>
          </a:p>
          <a:p>
            <a:r>
              <a:rPr lang="it-IT" sz="2000" b="1" dirty="0"/>
              <a:t>Politica di investimento </a:t>
            </a:r>
            <a:r>
              <a:rPr lang="it-IT" sz="2000" dirty="0"/>
              <a:t>	La politica d’investimento riguarda gli indirizzi e i limiti seguiti nella scelta delle attività oggetto di investimento. Ferme restando le norme prudenziali in materia di attività di investimento (cfr. Titolo V, Capitolo III), la politica di investimento si basa sul principio del frazionamento del rischio. 	</a:t>
            </a: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62</a:t>
            </a:fld>
            <a:endParaRPr lang="en-US"/>
          </a:p>
        </p:txBody>
      </p:sp>
    </p:spTree>
    <p:extLst>
      <p:ext uri="{BB962C8B-B14F-4D97-AF65-F5344CB8AC3E}">
        <p14:creationId xmlns:p14="http://schemas.microsoft.com/office/powerpoint/2010/main" val="279672037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000" dirty="0">
                <a:solidFill>
                  <a:srgbClr val="C00000"/>
                </a:solidFill>
              </a:rPr>
              <a:t/>
            </a:r>
            <a:br>
              <a:rPr lang="it-IT" sz="2000" dirty="0">
                <a:solidFill>
                  <a:srgbClr val="C00000"/>
                </a:solidFill>
              </a:rPr>
            </a:br>
            <a:r>
              <a:rPr lang="it-IT" sz="2000" dirty="0">
                <a:solidFill>
                  <a:srgbClr val="C00000"/>
                </a:solidFill>
              </a:rPr>
              <a:t/>
            </a:r>
            <a:br>
              <a:rPr lang="it-IT" sz="2000" dirty="0">
                <a:solidFill>
                  <a:srgbClr val="C00000"/>
                </a:solidFill>
              </a:rPr>
            </a:br>
            <a:r>
              <a:rPr lang="it-IT" sz="2000" dirty="0">
                <a:solidFill>
                  <a:srgbClr val="C00000"/>
                </a:solidFill>
              </a:rPr>
              <a:t>FONDO COMUNE DI INVESTIMENTO</a:t>
            </a:r>
            <a:endParaRPr lang="it-IT" dirty="0">
              <a:solidFill>
                <a:srgbClr val="C00000"/>
              </a:solidFill>
            </a:endParaRPr>
          </a:p>
        </p:txBody>
      </p:sp>
      <p:sp>
        <p:nvSpPr>
          <p:cNvPr id="3" name="Segnaposto contenuto 2"/>
          <p:cNvSpPr>
            <a:spLocks noGrp="1"/>
          </p:cNvSpPr>
          <p:nvPr>
            <p:ph idx="1"/>
          </p:nvPr>
        </p:nvSpPr>
        <p:spPr/>
        <p:txBody>
          <a:bodyPr>
            <a:normAutofit/>
          </a:bodyPr>
          <a:lstStyle/>
          <a:p>
            <a:pPr lvl="0"/>
            <a:endParaRPr lang="it-IT" sz="2000" dirty="0"/>
          </a:p>
          <a:p>
            <a:pPr lvl="0"/>
            <a:endParaRPr lang="it-IT" sz="2000" dirty="0"/>
          </a:p>
          <a:p>
            <a:pPr marL="114300" lvl="0" indent="0" algn="ctr">
              <a:buNone/>
            </a:pPr>
            <a:endParaRPr lang="it-IT" sz="2000" dirty="0"/>
          </a:p>
          <a:p>
            <a:r>
              <a:rPr lang="it-IT" sz="2000" dirty="0"/>
              <a:t>Sentenza n. 16605/2010 della Corte di cassazione, i fondi comuni di investimento immobiliare sono privi di autonoma soggettività giuridica e costituiscono patrimoni separati, pertanto, “in caso di acquisto nell’interesse del fondo, l’immobile deve essere intestato alla società promotrice o di gestione la quale ne ha la titolarità formale ed è legittimata ad agire in giudizio per far accertare i diritti di pertinenza del patrimonio separato in cui il fondo si sostanzia” (così la Corte di cassazione nella sentenza citata).</a:t>
            </a: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63</a:t>
            </a:fld>
            <a:endParaRPr lang="en-US"/>
          </a:p>
        </p:txBody>
      </p:sp>
    </p:spTree>
    <p:extLst>
      <p:ext uri="{BB962C8B-B14F-4D97-AF65-F5344CB8AC3E}">
        <p14:creationId xmlns:p14="http://schemas.microsoft.com/office/powerpoint/2010/main" val="179954269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dirty="0">
                <a:solidFill>
                  <a:srgbClr val="C00000"/>
                </a:solidFill>
              </a:rPr>
              <a:t/>
            </a:r>
            <a:br>
              <a:rPr lang="it-IT" sz="2000" dirty="0">
                <a:solidFill>
                  <a:srgbClr val="C00000"/>
                </a:solidFill>
              </a:rPr>
            </a:br>
            <a:r>
              <a:rPr lang="it-IT" sz="2000" dirty="0">
                <a:solidFill>
                  <a:srgbClr val="C00000"/>
                </a:solidFill>
              </a:rPr>
              <a:t/>
            </a:r>
            <a:br>
              <a:rPr lang="it-IT" sz="2000" dirty="0">
                <a:solidFill>
                  <a:srgbClr val="C00000"/>
                </a:solidFill>
              </a:rPr>
            </a:br>
            <a:r>
              <a:rPr lang="it-IT" sz="2000" dirty="0">
                <a:solidFill>
                  <a:srgbClr val="C00000"/>
                </a:solidFill>
              </a:rPr>
              <a:t>QUADRO NORMATIVO – FIA STRUTTURA</a:t>
            </a:r>
            <a:r>
              <a:rPr lang="it-IT" dirty="0">
                <a:solidFill>
                  <a:srgbClr val="C00000"/>
                </a:solidFill>
              </a:rPr>
              <a:t/>
            </a:r>
            <a:br>
              <a:rPr lang="it-IT" dirty="0">
                <a:solidFill>
                  <a:srgbClr val="C00000"/>
                </a:solidFill>
              </a:rPr>
            </a:br>
            <a:endParaRPr lang="it-IT" dirty="0">
              <a:solidFill>
                <a:srgbClr val="C00000"/>
              </a:solidFill>
            </a:endParaRPr>
          </a:p>
        </p:txBody>
      </p:sp>
      <p:sp>
        <p:nvSpPr>
          <p:cNvPr id="3" name="Segnaposto contenuto 2"/>
          <p:cNvSpPr>
            <a:spLocks noGrp="1"/>
          </p:cNvSpPr>
          <p:nvPr>
            <p:ph idx="1"/>
          </p:nvPr>
        </p:nvSpPr>
        <p:spPr/>
        <p:txBody>
          <a:bodyPr>
            <a:normAutofit fontScale="92500" lnSpcReduction="20000"/>
          </a:bodyPr>
          <a:lstStyle/>
          <a:p>
            <a:pPr lvl="0"/>
            <a:endParaRPr lang="it-IT" sz="2000" dirty="0"/>
          </a:p>
          <a:p>
            <a:endParaRPr lang="it-IT" sz="2000" dirty="0"/>
          </a:p>
          <a:p>
            <a:r>
              <a:rPr lang="it-IT" sz="2000" dirty="0"/>
              <a:t>Art. 39 TUF</a:t>
            </a:r>
          </a:p>
          <a:p>
            <a:r>
              <a:rPr lang="it-IT" sz="2000" dirty="0"/>
              <a:t>Ciascun fondo comune di investimento, o ciascun comparto di uno stesso fondo, costituisce patrimonio autonomo, distinto a tutti gli effetti dal patrimonio della società di gestione del risparmio e da quello di ciascun partecipante, nonché da ogni altro patrimonio gestito dalla medesima società; delle obbligazioni contratte per conto del fondo, la </a:t>
            </a:r>
            <a:r>
              <a:rPr lang="it-IT" sz="2000" dirty="0" err="1"/>
              <a:t>Sgr</a:t>
            </a:r>
            <a:r>
              <a:rPr lang="it-IT" sz="2000" dirty="0"/>
              <a:t> risponde esclusivamente con il patrimonio del fondo medesimo. Su tale patrimonio non sono ammesse azioni dei creditori della società di gestione del risparmio o nell'interesse della stessa, né quelle dei creditori del depositario o del sub depositario o nell'interesse degli stessi. Le azioni dei creditori dei singoli investitori sono ammesse soltanto sulle quote di partecipazione dei medesimi. La società di gestione del risparmio non può in alcun caso utilizzare, nell'interesse proprio o di terzi, i beni di pertinenza dei fondi gestiti. </a:t>
            </a: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64</a:t>
            </a:fld>
            <a:endParaRPr lang="en-US"/>
          </a:p>
        </p:txBody>
      </p:sp>
    </p:spTree>
    <p:extLst>
      <p:ext uri="{BB962C8B-B14F-4D97-AF65-F5344CB8AC3E}">
        <p14:creationId xmlns:p14="http://schemas.microsoft.com/office/powerpoint/2010/main" val="392989196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dirty="0">
                <a:solidFill>
                  <a:srgbClr val="C00000"/>
                </a:solidFill>
              </a:rPr>
              <a:t/>
            </a:r>
            <a:br>
              <a:rPr lang="it-IT" sz="2000" dirty="0">
                <a:solidFill>
                  <a:srgbClr val="C00000"/>
                </a:solidFill>
              </a:rPr>
            </a:br>
            <a:r>
              <a:rPr lang="it-IT" sz="2000" dirty="0">
                <a:solidFill>
                  <a:srgbClr val="C00000"/>
                </a:solidFill>
              </a:rPr>
              <a:t/>
            </a:r>
            <a:br>
              <a:rPr lang="it-IT" sz="2000" dirty="0">
                <a:solidFill>
                  <a:srgbClr val="C00000"/>
                </a:solidFill>
              </a:rPr>
            </a:br>
            <a:r>
              <a:rPr lang="it-IT" sz="2000" dirty="0">
                <a:solidFill>
                  <a:srgbClr val="C00000"/>
                </a:solidFill>
              </a:rPr>
              <a:t>QUADRO NORMATIVO – FIA STRUTTURA</a:t>
            </a:r>
            <a:r>
              <a:rPr lang="it-IT" dirty="0">
                <a:solidFill>
                  <a:srgbClr val="C00000"/>
                </a:solidFill>
              </a:rPr>
              <a:t/>
            </a:r>
            <a:br>
              <a:rPr lang="it-IT" dirty="0">
                <a:solidFill>
                  <a:srgbClr val="C00000"/>
                </a:solidFill>
              </a:rPr>
            </a:br>
            <a:endParaRPr lang="it-IT" dirty="0">
              <a:solidFill>
                <a:srgbClr val="C00000"/>
              </a:solidFill>
            </a:endParaRPr>
          </a:p>
        </p:txBody>
      </p:sp>
      <p:sp>
        <p:nvSpPr>
          <p:cNvPr id="3" name="Segnaposto contenuto 2"/>
          <p:cNvSpPr>
            <a:spLocks noGrp="1"/>
          </p:cNvSpPr>
          <p:nvPr>
            <p:ph idx="1"/>
          </p:nvPr>
        </p:nvSpPr>
        <p:spPr/>
        <p:txBody>
          <a:bodyPr>
            <a:normAutofit/>
          </a:bodyPr>
          <a:lstStyle/>
          <a:p>
            <a:pPr lvl="0"/>
            <a:endParaRPr lang="it-IT" sz="2000" dirty="0"/>
          </a:p>
          <a:p>
            <a:endParaRPr lang="it-IT" sz="2000" dirty="0"/>
          </a:p>
          <a:p>
            <a:r>
              <a:rPr lang="it-IT" sz="2000" dirty="0"/>
              <a:t>Art. 39 TUF</a:t>
            </a:r>
          </a:p>
          <a:p>
            <a:r>
              <a:rPr lang="it-IT" sz="2000" dirty="0"/>
              <a:t>Il fondo comune di investimento è gestito dalla società di gestione del risparmio che lo ha istituito o dalla società di gestione subentrata nella gestione, in conformità alla legge e al regolamento. </a:t>
            </a:r>
          </a:p>
          <a:p>
            <a:r>
              <a:rPr lang="it-IT" sz="2000" dirty="0"/>
              <a:t>Il rapporto di partecipazione al fondo comune di investimento è disciplinato dal regolamento del fondo.</a:t>
            </a:r>
          </a:p>
          <a:p>
            <a:pPr marL="114300" indent="0">
              <a:buNone/>
            </a:pPr>
            <a:endParaRPr lang="it-IT" sz="2000" dirty="0"/>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65</a:t>
            </a:fld>
            <a:endParaRPr lang="en-US"/>
          </a:p>
        </p:txBody>
      </p:sp>
    </p:spTree>
    <p:extLst>
      <p:ext uri="{BB962C8B-B14F-4D97-AF65-F5344CB8AC3E}">
        <p14:creationId xmlns:p14="http://schemas.microsoft.com/office/powerpoint/2010/main" val="227334062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dirty="0">
                <a:solidFill>
                  <a:srgbClr val="C00000"/>
                </a:solidFill>
              </a:rPr>
              <a:t/>
            </a:r>
            <a:br>
              <a:rPr lang="it-IT" sz="2000" dirty="0">
                <a:solidFill>
                  <a:srgbClr val="C00000"/>
                </a:solidFill>
              </a:rPr>
            </a:br>
            <a:r>
              <a:rPr lang="it-IT" sz="2000" dirty="0">
                <a:solidFill>
                  <a:srgbClr val="C00000"/>
                </a:solidFill>
              </a:rPr>
              <a:t/>
            </a:r>
            <a:br>
              <a:rPr lang="it-IT" sz="2000" dirty="0">
                <a:solidFill>
                  <a:srgbClr val="C00000"/>
                </a:solidFill>
              </a:rPr>
            </a:br>
            <a:r>
              <a:rPr lang="it-IT" sz="2000" dirty="0">
                <a:solidFill>
                  <a:srgbClr val="C00000"/>
                </a:solidFill>
              </a:rPr>
              <a:t>QUADRO NORMATIVO - REGOLAMENTO</a:t>
            </a:r>
            <a:r>
              <a:rPr lang="it-IT" dirty="0">
                <a:solidFill>
                  <a:srgbClr val="C00000"/>
                </a:solidFill>
              </a:rPr>
              <a:t/>
            </a:r>
            <a:br>
              <a:rPr lang="it-IT" dirty="0">
                <a:solidFill>
                  <a:srgbClr val="C00000"/>
                </a:solidFill>
              </a:rPr>
            </a:br>
            <a:endParaRPr lang="it-IT" dirty="0">
              <a:solidFill>
                <a:srgbClr val="C00000"/>
              </a:solidFill>
            </a:endParaRPr>
          </a:p>
        </p:txBody>
      </p:sp>
      <p:sp>
        <p:nvSpPr>
          <p:cNvPr id="3" name="Segnaposto contenuto 2"/>
          <p:cNvSpPr>
            <a:spLocks noGrp="1"/>
          </p:cNvSpPr>
          <p:nvPr>
            <p:ph idx="1"/>
          </p:nvPr>
        </p:nvSpPr>
        <p:spPr/>
        <p:txBody>
          <a:bodyPr>
            <a:normAutofit fontScale="85000" lnSpcReduction="10000"/>
          </a:bodyPr>
          <a:lstStyle/>
          <a:p>
            <a:pPr lvl="0"/>
            <a:endParaRPr lang="it-IT" sz="2000" dirty="0"/>
          </a:p>
          <a:p>
            <a:r>
              <a:rPr lang="it-IT" sz="2000" dirty="0"/>
              <a:t>Il regolamento di gestione (di seguito “regolamento”) disciplina il rapporto di partecipazione al fondo comune. Esso definisce le caratteristiche del fondo, ne disciplina il funzionamento, indica la SGR, il depositario, definisce la ripartizione dei compiti tra tali soggetti, regola i rapporti intercorrenti tra questi ultimi e i partecipanti al fondo. </a:t>
            </a:r>
          </a:p>
          <a:p>
            <a:r>
              <a:rPr lang="it-IT" sz="2000" b="1" dirty="0"/>
              <a:t>Struttura del regolamento </a:t>
            </a:r>
            <a:endParaRPr lang="it-IT" sz="2000" dirty="0"/>
          </a:p>
          <a:p>
            <a:r>
              <a:rPr lang="it-IT" sz="2000" dirty="0"/>
              <a:t>Il regolamento si compone di tre parti: </a:t>
            </a:r>
          </a:p>
          <a:p>
            <a:r>
              <a:rPr lang="it-IT" sz="2000" dirty="0"/>
              <a:t>(</a:t>
            </a:r>
            <a:r>
              <a:rPr lang="it-IT" sz="2000" b="1" i="1" dirty="0"/>
              <a:t>A</a:t>
            </a:r>
            <a:r>
              <a:rPr lang="it-IT" sz="2000" dirty="0"/>
              <a:t>) </a:t>
            </a:r>
            <a:r>
              <a:rPr lang="it-IT" sz="2000" i="1" dirty="0"/>
              <a:t>Scheda identificativa</a:t>
            </a:r>
            <a:r>
              <a:rPr lang="it-IT" sz="2000" dirty="0"/>
              <a:t>: contiene gli elementi essenziali di identificazione del fondo e fornisce al sottoscrittore i riferimenti principali in ordine al fondo, alla società che lo gestisce e al depositario; </a:t>
            </a:r>
          </a:p>
          <a:p>
            <a:r>
              <a:rPr lang="it-IT" sz="2000" dirty="0"/>
              <a:t>(</a:t>
            </a:r>
            <a:r>
              <a:rPr lang="it-IT" sz="2000" b="1" i="1" dirty="0"/>
              <a:t>B</a:t>
            </a:r>
            <a:r>
              <a:rPr lang="it-IT" sz="2000" dirty="0"/>
              <a:t>) </a:t>
            </a:r>
            <a:r>
              <a:rPr lang="it-IT" sz="2000" i="1" dirty="0"/>
              <a:t>Caratteristiche del prodotto</a:t>
            </a:r>
            <a:r>
              <a:rPr lang="it-IT" sz="2000" dirty="0"/>
              <a:t>: sono descritte le caratteristiche fondamentali del fondo, con particolare riferimento all’oggetto, alla politica di investimento e al regime dei proventi e delle spese; </a:t>
            </a:r>
          </a:p>
          <a:p>
            <a:r>
              <a:rPr lang="it-IT" sz="2000" dirty="0"/>
              <a:t>(</a:t>
            </a:r>
            <a:r>
              <a:rPr lang="it-IT" sz="2000" b="1" i="1" dirty="0"/>
              <a:t>C</a:t>
            </a:r>
            <a:r>
              <a:rPr lang="it-IT" sz="2000" dirty="0"/>
              <a:t>) </a:t>
            </a:r>
            <a:r>
              <a:rPr lang="it-IT" sz="2000" i="1" dirty="0"/>
              <a:t>Modalità di funzionamento</a:t>
            </a:r>
            <a:r>
              <a:rPr lang="it-IT" sz="2000" dirty="0"/>
              <a:t>: contiene le regole di funzionamento del fondo. </a:t>
            </a: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66</a:t>
            </a:fld>
            <a:endParaRPr lang="en-US"/>
          </a:p>
        </p:txBody>
      </p:sp>
    </p:spTree>
    <p:extLst>
      <p:ext uri="{BB962C8B-B14F-4D97-AF65-F5344CB8AC3E}">
        <p14:creationId xmlns:p14="http://schemas.microsoft.com/office/powerpoint/2010/main" val="270173052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dirty="0">
                <a:solidFill>
                  <a:srgbClr val="C00000"/>
                </a:solidFill>
              </a:rPr>
              <a:t/>
            </a:r>
            <a:br>
              <a:rPr lang="it-IT" sz="2000" dirty="0">
                <a:solidFill>
                  <a:srgbClr val="C00000"/>
                </a:solidFill>
              </a:rPr>
            </a:br>
            <a:r>
              <a:rPr lang="it-IT" sz="2000" dirty="0">
                <a:solidFill>
                  <a:srgbClr val="C00000"/>
                </a:solidFill>
              </a:rPr>
              <a:t/>
            </a:r>
            <a:br>
              <a:rPr lang="it-IT" sz="2000" dirty="0">
                <a:solidFill>
                  <a:srgbClr val="C00000"/>
                </a:solidFill>
              </a:rPr>
            </a:br>
            <a:r>
              <a:rPr lang="it-IT" sz="2000" dirty="0">
                <a:solidFill>
                  <a:srgbClr val="C00000"/>
                </a:solidFill>
              </a:rPr>
              <a:t>QUADRO NORMATIVO - REGOLAMENTO</a:t>
            </a:r>
            <a:r>
              <a:rPr lang="it-IT" dirty="0">
                <a:solidFill>
                  <a:srgbClr val="C00000"/>
                </a:solidFill>
              </a:rPr>
              <a:t/>
            </a:r>
            <a:br>
              <a:rPr lang="it-IT" dirty="0">
                <a:solidFill>
                  <a:srgbClr val="C00000"/>
                </a:solidFill>
              </a:rPr>
            </a:br>
            <a:endParaRPr lang="it-IT" dirty="0">
              <a:solidFill>
                <a:srgbClr val="C00000"/>
              </a:solidFill>
            </a:endParaRPr>
          </a:p>
        </p:txBody>
      </p:sp>
      <p:sp>
        <p:nvSpPr>
          <p:cNvPr id="3" name="Segnaposto contenuto 2"/>
          <p:cNvSpPr>
            <a:spLocks noGrp="1"/>
          </p:cNvSpPr>
          <p:nvPr>
            <p:ph idx="1"/>
          </p:nvPr>
        </p:nvSpPr>
        <p:spPr/>
        <p:txBody>
          <a:bodyPr>
            <a:normAutofit/>
          </a:bodyPr>
          <a:lstStyle/>
          <a:p>
            <a:pPr lvl="0"/>
            <a:endParaRPr lang="it-IT" sz="2000" dirty="0"/>
          </a:p>
          <a:p>
            <a:r>
              <a:rPr lang="it-IT" sz="1800" b="1" i="1" dirty="0"/>
              <a:t>Sostituzione del gestore </a:t>
            </a:r>
            <a:endParaRPr lang="it-IT" sz="1800" b="1" dirty="0"/>
          </a:p>
          <a:p>
            <a:r>
              <a:rPr lang="it-IT" sz="1800" dirty="0"/>
              <a:t>Il regolamento definisce le ipotesi di sostituzione del gestore e le procedure da seguire, in modo da evitare soluzioni di continuità nello svolgimento dei compiti agli stessi attribuiti. </a:t>
            </a:r>
          </a:p>
          <a:p>
            <a:endParaRPr lang="it-IT" sz="1800" dirty="0"/>
          </a:p>
          <a:p>
            <a:r>
              <a:rPr lang="it-IT" sz="1800" b="1" i="1" dirty="0"/>
              <a:t>Depositario </a:t>
            </a:r>
            <a:endParaRPr lang="it-IT" sz="1800" b="1" dirty="0"/>
          </a:p>
          <a:p>
            <a:r>
              <a:rPr lang="it-IT" sz="1800" dirty="0"/>
              <a:t>La custodia degli strumenti finanziari e, se non affidate a soggetti diversi a norma dell’art. 48, comma 2, TUF, delle disponibilità liquide dell’OICR è affidata a un depositario. Esigenze di certezza e garanzia dei partecipanti richiedono che la custodia dei beni di ciascun fondo comune o comparto sia affidata a un unico depositario. </a:t>
            </a: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67</a:t>
            </a:fld>
            <a:endParaRPr lang="en-US"/>
          </a:p>
        </p:txBody>
      </p:sp>
    </p:spTree>
    <p:extLst>
      <p:ext uri="{BB962C8B-B14F-4D97-AF65-F5344CB8AC3E}">
        <p14:creationId xmlns:p14="http://schemas.microsoft.com/office/powerpoint/2010/main" val="134763591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dirty="0">
                <a:solidFill>
                  <a:srgbClr val="C00000"/>
                </a:solidFill>
              </a:rPr>
              <a:t/>
            </a:r>
            <a:br>
              <a:rPr lang="it-IT" sz="2000" dirty="0">
                <a:solidFill>
                  <a:srgbClr val="C00000"/>
                </a:solidFill>
              </a:rPr>
            </a:br>
            <a:r>
              <a:rPr lang="it-IT" sz="2000" dirty="0">
                <a:solidFill>
                  <a:srgbClr val="C00000"/>
                </a:solidFill>
              </a:rPr>
              <a:t/>
            </a:r>
            <a:br>
              <a:rPr lang="it-IT" sz="2000" dirty="0">
                <a:solidFill>
                  <a:srgbClr val="C00000"/>
                </a:solidFill>
              </a:rPr>
            </a:br>
            <a:r>
              <a:rPr lang="it-IT" sz="2000" dirty="0">
                <a:solidFill>
                  <a:srgbClr val="C00000"/>
                </a:solidFill>
              </a:rPr>
              <a:t>QUADRO NORMATIVO - REGOLAMENTO</a:t>
            </a:r>
            <a:r>
              <a:rPr lang="it-IT" dirty="0">
                <a:solidFill>
                  <a:srgbClr val="C00000"/>
                </a:solidFill>
              </a:rPr>
              <a:t/>
            </a:r>
            <a:br>
              <a:rPr lang="it-IT" dirty="0">
                <a:solidFill>
                  <a:srgbClr val="C00000"/>
                </a:solidFill>
              </a:rPr>
            </a:br>
            <a:endParaRPr lang="it-IT" dirty="0">
              <a:solidFill>
                <a:srgbClr val="C00000"/>
              </a:solidFill>
            </a:endParaRPr>
          </a:p>
        </p:txBody>
      </p:sp>
      <p:sp>
        <p:nvSpPr>
          <p:cNvPr id="3" name="Segnaposto contenuto 2"/>
          <p:cNvSpPr>
            <a:spLocks noGrp="1"/>
          </p:cNvSpPr>
          <p:nvPr>
            <p:ph idx="1"/>
          </p:nvPr>
        </p:nvSpPr>
        <p:spPr/>
        <p:txBody>
          <a:bodyPr>
            <a:normAutofit/>
          </a:bodyPr>
          <a:lstStyle/>
          <a:p>
            <a:pPr lvl="0"/>
            <a:endParaRPr lang="it-IT" sz="2000" dirty="0"/>
          </a:p>
          <a:p>
            <a:r>
              <a:rPr lang="it-IT" sz="1800" b="1" dirty="0"/>
              <a:t>Procedure e termini di approvazione </a:t>
            </a:r>
            <a:endParaRPr lang="it-IT" sz="1800" dirty="0"/>
          </a:p>
          <a:p>
            <a:r>
              <a:rPr lang="it-IT" sz="1800" dirty="0"/>
              <a:t>La Banca d'Italia valuta la rispondenza del testo regolamentare alle disposizioni vigenti nonché la sua completezza e rispondenza ai criteri generali ed al contenuto minimo stabiliti dalla Banca d'Italia medesima. La valutazione non riguarda la misura delle spese previste, la cui fissazione rientra tra i compiti di esclusiva competenza degli organi aziendali della SGR. </a:t>
            </a:r>
          </a:p>
          <a:p>
            <a:r>
              <a:rPr lang="it-IT" sz="1800" dirty="0"/>
              <a:t>Il regolamento si intende approvato decorsi 60 giorni dalla data di ricezione della domanda completa della necessaria documentazione da parte della Banca d'Italia. </a:t>
            </a:r>
            <a:endParaRPr lang="it-IT" sz="2000" dirty="0"/>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68</a:t>
            </a:fld>
            <a:endParaRPr lang="en-US"/>
          </a:p>
        </p:txBody>
      </p:sp>
    </p:spTree>
    <p:extLst>
      <p:ext uri="{BB962C8B-B14F-4D97-AF65-F5344CB8AC3E}">
        <p14:creationId xmlns:p14="http://schemas.microsoft.com/office/powerpoint/2010/main" val="11039247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dirty="0">
                <a:solidFill>
                  <a:srgbClr val="C00000"/>
                </a:solidFill>
              </a:rPr>
              <a:t/>
            </a:r>
            <a:br>
              <a:rPr lang="it-IT" sz="2000" dirty="0">
                <a:solidFill>
                  <a:srgbClr val="C00000"/>
                </a:solidFill>
              </a:rPr>
            </a:br>
            <a:r>
              <a:rPr lang="it-IT" sz="2000" dirty="0">
                <a:solidFill>
                  <a:srgbClr val="C00000"/>
                </a:solidFill>
              </a:rPr>
              <a:t/>
            </a:r>
            <a:br>
              <a:rPr lang="it-IT" sz="2000" dirty="0">
                <a:solidFill>
                  <a:srgbClr val="C00000"/>
                </a:solidFill>
              </a:rPr>
            </a:br>
            <a:r>
              <a:rPr lang="it-IT" sz="2000" dirty="0">
                <a:solidFill>
                  <a:srgbClr val="C00000"/>
                </a:solidFill>
              </a:rPr>
              <a:t>QUADRO NORMATIVO – PUBBLICITA’ IMMOBILIARE</a:t>
            </a:r>
            <a:r>
              <a:rPr lang="it-IT" dirty="0">
                <a:solidFill>
                  <a:srgbClr val="C00000"/>
                </a:solidFill>
              </a:rPr>
              <a:t/>
            </a:r>
            <a:br>
              <a:rPr lang="it-IT" dirty="0">
                <a:solidFill>
                  <a:srgbClr val="C00000"/>
                </a:solidFill>
              </a:rPr>
            </a:br>
            <a:endParaRPr lang="it-IT" dirty="0">
              <a:solidFill>
                <a:srgbClr val="C00000"/>
              </a:solidFill>
            </a:endParaRPr>
          </a:p>
        </p:txBody>
      </p:sp>
      <p:sp>
        <p:nvSpPr>
          <p:cNvPr id="3" name="Segnaposto contenuto 2"/>
          <p:cNvSpPr>
            <a:spLocks noGrp="1"/>
          </p:cNvSpPr>
          <p:nvPr>
            <p:ph idx="1"/>
          </p:nvPr>
        </p:nvSpPr>
        <p:spPr/>
        <p:txBody>
          <a:bodyPr>
            <a:normAutofit fontScale="92500" lnSpcReduction="20000"/>
          </a:bodyPr>
          <a:lstStyle/>
          <a:p>
            <a:pPr lvl="0"/>
            <a:endParaRPr lang="it-IT" sz="2000" dirty="0"/>
          </a:p>
          <a:p>
            <a:r>
              <a:rPr lang="it-IT" sz="1800" b="1" dirty="0"/>
              <a:t>Pubblicità Immobiliare del fondo</a:t>
            </a:r>
          </a:p>
          <a:p>
            <a:endParaRPr lang="it-IT" sz="1800" b="1" dirty="0"/>
          </a:p>
          <a:p>
            <a:r>
              <a:rPr lang="it-IT" sz="2000" dirty="0"/>
              <a:t>La soggettività del fondo ha un immediato impatto sulle modalità di esecuzione della trascrizione; in generale si profilano due opposte soluzioni: </a:t>
            </a:r>
          </a:p>
          <a:p>
            <a:r>
              <a:rPr lang="it-IT" sz="2000" dirty="0"/>
              <a:t>1. la trascrizione viene effettuata a nome della società di gestione, con indicazione (nel quadro “D” della nota di trascrizione) che l’acquisto è da essa operato in nome proprio, ma per conto del fondo immobiliare dalla medesima gestito; </a:t>
            </a:r>
          </a:p>
          <a:p>
            <a:r>
              <a:rPr lang="it-IT" sz="2000" dirty="0"/>
              <a:t>2. la trascrizione ha luogo direttamente a favore del fondo immobiliare, con annotazione del vincolo </a:t>
            </a:r>
            <a:r>
              <a:rPr lang="it-IT" sz="2000" dirty="0" err="1"/>
              <a:t>gestorio</a:t>
            </a:r>
            <a:r>
              <a:rPr lang="it-IT" sz="2000" dirty="0"/>
              <a:t>.</a:t>
            </a:r>
          </a:p>
          <a:p>
            <a:r>
              <a:rPr lang="it-IT" sz="2000" dirty="0"/>
              <a:t>La prima soluzione, conforme all’impostazione della Corte di cassazione, è stata contestata da una parte degli Autori che hanno commentato la sentenza, sia per questioni di carattere sistematico, sia per questioni di ordine pratico, oltre che in considerazione dei numerosi indici normativi.</a:t>
            </a:r>
          </a:p>
          <a:p>
            <a:endParaRPr lang="it-IT" sz="2000" dirty="0"/>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69</a:t>
            </a:fld>
            <a:endParaRPr lang="en-US"/>
          </a:p>
        </p:txBody>
      </p:sp>
    </p:spTree>
    <p:extLst>
      <p:ext uri="{BB962C8B-B14F-4D97-AF65-F5344CB8AC3E}">
        <p14:creationId xmlns:p14="http://schemas.microsoft.com/office/powerpoint/2010/main" val="4049482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a:solidFill>
                  <a:srgbClr val="C00000"/>
                </a:solidFill>
              </a:rPr>
              <a:t>TRATTATIVE e FASE PRE CONTRATTUALE: dalla proposta al contratto di vendita</a:t>
            </a:r>
          </a:p>
        </p:txBody>
      </p:sp>
      <p:sp>
        <p:nvSpPr>
          <p:cNvPr id="3" name="Segnaposto contenuto 2"/>
          <p:cNvSpPr>
            <a:spLocks noGrp="1"/>
          </p:cNvSpPr>
          <p:nvPr>
            <p:ph idx="1"/>
          </p:nvPr>
        </p:nvSpPr>
        <p:spPr/>
        <p:txBody>
          <a:bodyPr>
            <a:normAutofit/>
          </a:bodyPr>
          <a:lstStyle/>
          <a:p>
            <a:endParaRPr lang="it-IT" sz="2000" dirty="0"/>
          </a:p>
          <a:p>
            <a:endParaRPr lang="it-IT" sz="2000" dirty="0"/>
          </a:p>
          <a:p>
            <a:r>
              <a:rPr lang="it-IT" sz="2000" dirty="0"/>
              <a:t>Buona fede è posta a presidio dell’aspettativa della correttezza e lealtà delle trattative</a:t>
            </a:r>
          </a:p>
          <a:p>
            <a:endParaRPr lang="it-IT" sz="2000" dirty="0"/>
          </a:p>
          <a:p>
            <a:r>
              <a:rPr lang="it-IT" sz="2000" dirty="0"/>
              <a:t>In caso di conclusione del contratto può esserci comunque obbligo di risarcimento del danno</a:t>
            </a:r>
          </a:p>
          <a:p>
            <a:endParaRPr lang="it-IT" sz="2000" dirty="0"/>
          </a:p>
          <a:p>
            <a:r>
              <a:rPr lang="it-IT" sz="2000" dirty="0"/>
              <a:t>Trattasi di danno emergente (spese sostenute) e lucro cessante (provata perdita di occasioni di concludere con altri soggetti) a tutela dell’interesse negativo (limite quanto sarebbe corrisposto in caso di conclusione del contratto)</a:t>
            </a:r>
          </a:p>
          <a:p>
            <a:endParaRPr lang="it-IT" sz="2000" dirty="0"/>
          </a:p>
          <a:p>
            <a:endParaRPr lang="it-IT" sz="2000" dirty="0"/>
          </a:p>
          <a:p>
            <a:endParaRPr lang="it-IT" sz="2000" dirty="0"/>
          </a:p>
          <a:p>
            <a:endParaRPr lang="it-IT" sz="2000" dirty="0"/>
          </a:p>
          <a:p>
            <a:pPr marL="114300" indent="0">
              <a:buNone/>
            </a:pPr>
            <a:endParaRPr lang="it-IT" sz="2000" dirty="0"/>
          </a:p>
          <a:p>
            <a:endParaRPr lang="it-IT" sz="2000" dirty="0"/>
          </a:p>
          <a:p>
            <a:endParaRPr lang="it-IT" sz="2000" dirty="0"/>
          </a:p>
          <a:p>
            <a:pPr lvl="0"/>
            <a:endParaRPr lang="it-IT" sz="2200" dirty="0">
              <a:solidFill>
                <a:prstClr val="black"/>
              </a:solidFill>
              <a:latin typeface="Calibri" panose="020F0502020204030204" pitchFamily="34" charset="0"/>
            </a:endParaRPr>
          </a:p>
          <a:p>
            <a:endParaRPr lang="it-IT" dirty="0"/>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7</a:t>
            </a:fld>
            <a:endParaRPr lang="en-US"/>
          </a:p>
        </p:txBody>
      </p:sp>
    </p:spTree>
    <p:extLst>
      <p:ext uri="{BB962C8B-B14F-4D97-AF65-F5344CB8AC3E}">
        <p14:creationId xmlns:p14="http://schemas.microsoft.com/office/powerpoint/2010/main" val="130712410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dirty="0">
                <a:solidFill>
                  <a:srgbClr val="C00000"/>
                </a:solidFill>
              </a:rPr>
              <a:t/>
            </a:r>
            <a:br>
              <a:rPr lang="it-IT" sz="2000" dirty="0">
                <a:solidFill>
                  <a:srgbClr val="C00000"/>
                </a:solidFill>
              </a:rPr>
            </a:br>
            <a:r>
              <a:rPr lang="it-IT" sz="2000" dirty="0">
                <a:solidFill>
                  <a:srgbClr val="C00000"/>
                </a:solidFill>
              </a:rPr>
              <a:t/>
            </a:r>
            <a:br>
              <a:rPr lang="it-IT" sz="2000" dirty="0">
                <a:solidFill>
                  <a:srgbClr val="C00000"/>
                </a:solidFill>
              </a:rPr>
            </a:br>
            <a:r>
              <a:rPr lang="it-IT" sz="2000" dirty="0">
                <a:solidFill>
                  <a:srgbClr val="C00000"/>
                </a:solidFill>
              </a:rPr>
              <a:t>fondi immobiliari agevolazioni fiscali</a:t>
            </a:r>
            <a:r>
              <a:rPr lang="it-IT" dirty="0">
                <a:solidFill>
                  <a:srgbClr val="C00000"/>
                </a:solidFill>
              </a:rPr>
              <a:t/>
            </a:r>
            <a:br>
              <a:rPr lang="it-IT" dirty="0">
                <a:solidFill>
                  <a:srgbClr val="C00000"/>
                </a:solidFill>
              </a:rPr>
            </a:br>
            <a:endParaRPr lang="it-IT" dirty="0">
              <a:solidFill>
                <a:srgbClr val="C00000"/>
              </a:solidFill>
            </a:endParaRPr>
          </a:p>
        </p:txBody>
      </p:sp>
      <p:sp>
        <p:nvSpPr>
          <p:cNvPr id="3" name="Segnaposto contenuto 2"/>
          <p:cNvSpPr>
            <a:spLocks noGrp="1"/>
          </p:cNvSpPr>
          <p:nvPr>
            <p:ph idx="1"/>
          </p:nvPr>
        </p:nvSpPr>
        <p:spPr/>
        <p:txBody>
          <a:bodyPr>
            <a:normAutofit/>
          </a:bodyPr>
          <a:lstStyle/>
          <a:p>
            <a:pPr lvl="0"/>
            <a:endParaRPr lang="it-IT" sz="2000" dirty="0"/>
          </a:p>
          <a:p>
            <a:pPr lvl="0"/>
            <a:endParaRPr lang="it-IT" sz="2000" dirty="0"/>
          </a:p>
          <a:p>
            <a:r>
              <a:rPr lang="it-IT" sz="2000" dirty="0"/>
              <a:t>norma agevolativa di cui all'art. 9, comma 2 del </a:t>
            </a:r>
            <a:r>
              <a:rPr lang="it-IT" sz="2000" dirty="0" err="1"/>
              <a:t>d.l.</a:t>
            </a:r>
            <a:r>
              <a:rPr lang="it-IT" sz="2000" dirty="0"/>
              <a:t> 25 settembre 2001, n. 351, convertito in legge n. 410/2001, (statuente che " </a:t>
            </a:r>
            <a:r>
              <a:rPr lang="it-IT" sz="2000" i="1" dirty="0"/>
              <a:t>Gli atti comportanti l'alienazione di immobili dello Stato, di enti previdenziali pubblici, di regioni, di enti locali o loro consorzi, nei quali i fondi intervengono come parte acquirente, sono soggetti alle imposte di registro, ipotecarie e catastali nella misura fissa di un milione di lire per ciascuna imposta" </a:t>
            </a:r>
            <a:r>
              <a:rPr lang="it-IT" sz="2000" dirty="0"/>
              <a:t>) nell’ambito in una delle operazione di cartolarizzazione, di valorizzazione o di dismissione del patrimonio pubblico</a:t>
            </a:r>
            <a:endParaRPr lang="it-IT" sz="1400" dirty="0">
              <a:latin typeface="Calibri" panose="020F0502020204030204" pitchFamily="34" charset="0"/>
            </a:endParaRP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70</a:t>
            </a:fld>
            <a:endParaRPr lang="en-US"/>
          </a:p>
        </p:txBody>
      </p:sp>
    </p:spTree>
    <p:extLst>
      <p:ext uri="{BB962C8B-B14F-4D97-AF65-F5344CB8AC3E}">
        <p14:creationId xmlns:p14="http://schemas.microsoft.com/office/powerpoint/2010/main" val="260024124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dirty="0">
                <a:solidFill>
                  <a:srgbClr val="C00000"/>
                </a:solidFill>
              </a:rPr>
              <a:t/>
            </a:r>
            <a:br>
              <a:rPr lang="it-IT" sz="2000" dirty="0">
                <a:solidFill>
                  <a:srgbClr val="C00000"/>
                </a:solidFill>
              </a:rPr>
            </a:br>
            <a:r>
              <a:rPr lang="it-IT" sz="2000" dirty="0">
                <a:solidFill>
                  <a:srgbClr val="C00000"/>
                </a:solidFill>
              </a:rPr>
              <a:t/>
            </a:r>
            <a:br>
              <a:rPr lang="it-IT" sz="2000" dirty="0">
                <a:solidFill>
                  <a:srgbClr val="C00000"/>
                </a:solidFill>
              </a:rPr>
            </a:br>
            <a:r>
              <a:rPr lang="it-IT" sz="2000" dirty="0">
                <a:solidFill>
                  <a:srgbClr val="C00000"/>
                </a:solidFill>
              </a:rPr>
              <a:t>fondi immobiliari agevolazioni fiscali</a:t>
            </a:r>
            <a:r>
              <a:rPr lang="it-IT" dirty="0">
                <a:solidFill>
                  <a:srgbClr val="C00000"/>
                </a:solidFill>
              </a:rPr>
              <a:t/>
            </a:r>
            <a:br>
              <a:rPr lang="it-IT" dirty="0">
                <a:solidFill>
                  <a:srgbClr val="C00000"/>
                </a:solidFill>
              </a:rPr>
            </a:br>
            <a:endParaRPr lang="it-IT" dirty="0">
              <a:solidFill>
                <a:srgbClr val="C00000"/>
              </a:solidFill>
            </a:endParaRPr>
          </a:p>
        </p:txBody>
      </p:sp>
      <p:sp>
        <p:nvSpPr>
          <p:cNvPr id="3" name="Segnaposto contenuto 2"/>
          <p:cNvSpPr>
            <a:spLocks noGrp="1"/>
          </p:cNvSpPr>
          <p:nvPr>
            <p:ph idx="1"/>
          </p:nvPr>
        </p:nvSpPr>
        <p:spPr/>
        <p:txBody>
          <a:bodyPr>
            <a:normAutofit/>
          </a:bodyPr>
          <a:lstStyle/>
          <a:p>
            <a:pPr lvl="0"/>
            <a:endParaRPr lang="it-IT" sz="2000" dirty="0"/>
          </a:p>
          <a:p>
            <a:r>
              <a:rPr lang="it-IT" sz="2000" b="1" dirty="0"/>
              <a:t>gli apporti ai fondi immobiliari </a:t>
            </a:r>
            <a:r>
              <a:rPr lang="it-IT" sz="2000" dirty="0"/>
              <a:t>chiusi costituiti da una pluralità di immobili prevalentemente locati al momento dell'apporto, </a:t>
            </a:r>
            <a:r>
              <a:rPr lang="it-IT" sz="2000" b="1" dirty="0"/>
              <a:t>si considerano assimilati, </a:t>
            </a:r>
            <a:r>
              <a:rPr lang="it-IT" sz="2000" dirty="0"/>
              <a:t>agli effetti dell'imposta sul valore aggiunto e delle imposte di registro, ipotecaria e catastale, </a:t>
            </a:r>
            <a:r>
              <a:rPr lang="it-IT" sz="2000" b="1" dirty="0"/>
              <a:t>ai conferimenti di aziende </a:t>
            </a:r>
            <a:r>
              <a:rPr lang="it-IT" sz="2000" dirty="0"/>
              <a:t>o di rami di azienda con il correlativo trattamento fiscale</a:t>
            </a:r>
          </a:p>
          <a:p>
            <a:endParaRPr lang="it-IT" sz="1400" dirty="0"/>
          </a:p>
          <a:p>
            <a:r>
              <a:rPr lang="it-IT" sz="1400" dirty="0"/>
              <a:t>Operazione esclusa dal campo IVA e trovano applicazione le imposte in misure fissa di registro ed </a:t>
            </a:r>
            <a:r>
              <a:rPr lang="it-IT" sz="1400" dirty="0" err="1"/>
              <a:t>ipocatastale</a:t>
            </a:r>
            <a:r>
              <a:rPr lang="it-IT" sz="1400" dirty="0"/>
              <a:t>: ovviamente a condizione che l'apporto abbia ad oggetto, come si diceva, una pluralità di immobili prevalentemente locati al momento dell'apporto stesso. Con tale ultima espressione (come chiarito nella circolare n. 22/E del 2006) ci si riferisce all'ipotesi in cui, avuto riguardo al valore effettivo delle unità immobiliari locate rispetto al valore complessivo delle unità immobiliari oggetto del singolo apporto, risulti verificato che il loro rapporto (in termini percentuali) sia superiore al 50 per cento</a:t>
            </a:r>
            <a:endParaRPr lang="it-IT" sz="1400" dirty="0">
              <a:latin typeface="Calibri" panose="020F0502020204030204" pitchFamily="34" charset="0"/>
            </a:endParaRP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71</a:t>
            </a:fld>
            <a:endParaRPr lang="en-US"/>
          </a:p>
        </p:txBody>
      </p:sp>
    </p:spTree>
    <p:extLst>
      <p:ext uri="{BB962C8B-B14F-4D97-AF65-F5344CB8AC3E}">
        <p14:creationId xmlns:p14="http://schemas.microsoft.com/office/powerpoint/2010/main" val="279814369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dirty="0">
                <a:solidFill>
                  <a:srgbClr val="C00000"/>
                </a:solidFill>
              </a:rPr>
              <a:t/>
            </a:r>
            <a:br>
              <a:rPr lang="it-IT" sz="2000" dirty="0">
                <a:solidFill>
                  <a:srgbClr val="C00000"/>
                </a:solidFill>
              </a:rPr>
            </a:br>
            <a:r>
              <a:rPr lang="it-IT" sz="2000" dirty="0">
                <a:solidFill>
                  <a:srgbClr val="C00000"/>
                </a:solidFill>
              </a:rPr>
              <a:t/>
            </a:r>
            <a:br>
              <a:rPr lang="it-IT" sz="2000" dirty="0">
                <a:solidFill>
                  <a:srgbClr val="C00000"/>
                </a:solidFill>
              </a:rPr>
            </a:br>
            <a:r>
              <a:rPr lang="it-IT" sz="2000" dirty="0">
                <a:solidFill>
                  <a:srgbClr val="C00000"/>
                </a:solidFill>
              </a:rPr>
              <a:t>SICAF - SICAV</a:t>
            </a:r>
            <a:r>
              <a:rPr lang="it-IT" dirty="0">
                <a:solidFill>
                  <a:srgbClr val="C00000"/>
                </a:solidFill>
              </a:rPr>
              <a:t/>
            </a:r>
            <a:br>
              <a:rPr lang="it-IT" dirty="0">
                <a:solidFill>
                  <a:srgbClr val="C00000"/>
                </a:solidFill>
              </a:rPr>
            </a:br>
            <a:endParaRPr lang="it-IT" dirty="0">
              <a:solidFill>
                <a:srgbClr val="C00000"/>
              </a:solidFill>
            </a:endParaRPr>
          </a:p>
        </p:txBody>
      </p:sp>
      <p:sp>
        <p:nvSpPr>
          <p:cNvPr id="3" name="Segnaposto contenuto 2"/>
          <p:cNvSpPr>
            <a:spLocks noGrp="1"/>
          </p:cNvSpPr>
          <p:nvPr>
            <p:ph idx="1"/>
          </p:nvPr>
        </p:nvSpPr>
        <p:spPr/>
        <p:txBody>
          <a:bodyPr>
            <a:normAutofit/>
          </a:bodyPr>
          <a:lstStyle/>
          <a:p>
            <a:pPr lvl="0"/>
            <a:endParaRPr lang="it-IT" sz="2000" dirty="0"/>
          </a:p>
          <a:p>
            <a:r>
              <a:rPr lang="it-IT" sz="2000" i="1" dirty="0"/>
              <a:t>AUTORIZZAZIONE DELLE SICAV E DELLE SICAF </a:t>
            </a:r>
            <a:endParaRPr lang="it-IT" sz="2000" dirty="0"/>
          </a:p>
          <a:p>
            <a:r>
              <a:rPr lang="it-IT" sz="2000" b="1" dirty="0"/>
              <a:t>Capitale sociale minimo iniziale </a:t>
            </a:r>
            <a:endParaRPr lang="it-IT" sz="2000" dirty="0"/>
          </a:p>
          <a:p>
            <a:r>
              <a:rPr lang="it-IT" sz="2000" dirty="0"/>
              <a:t>Ai fini del rilascio dell’autorizzazione l’ammontare del capitale sociale minimo iniziale, interamente versato, deve essere pari ad almeno 1 milione di euro. Tale capitale minimo iniziale è ridotto a cinquecento mila euro in caso di SICAF riservata a investitori professionali. </a:t>
            </a:r>
          </a:p>
          <a:p>
            <a:r>
              <a:rPr lang="it-IT" sz="2000" dirty="0"/>
              <a:t>Per le SICAV non sono ammessi conferimenti in natura diversi dal conferimento di strumenti finanziari oggetto di investimento della SICAV. </a:t>
            </a:r>
            <a:endParaRPr lang="it-IT" sz="1400" dirty="0">
              <a:latin typeface="Calibri" panose="020F0502020204030204" pitchFamily="34" charset="0"/>
            </a:endParaRP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72</a:t>
            </a:fld>
            <a:endParaRPr lang="en-US"/>
          </a:p>
        </p:txBody>
      </p:sp>
    </p:spTree>
    <p:extLst>
      <p:ext uri="{BB962C8B-B14F-4D97-AF65-F5344CB8AC3E}">
        <p14:creationId xmlns:p14="http://schemas.microsoft.com/office/powerpoint/2010/main" val="211692873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dirty="0">
                <a:solidFill>
                  <a:srgbClr val="C00000"/>
                </a:solidFill>
              </a:rPr>
              <a:t/>
            </a:r>
            <a:br>
              <a:rPr lang="it-IT" sz="2000" dirty="0">
                <a:solidFill>
                  <a:srgbClr val="C00000"/>
                </a:solidFill>
              </a:rPr>
            </a:br>
            <a:r>
              <a:rPr lang="it-IT" sz="2000" dirty="0">
                <a:solidFill>
                  <a:srgbClr val="C00000"/>
                </a:solidFill>
              </a:rPr>
              <a:t/>
            </a:r>
            <a:br>
              <a:rPr lang="it-IT" sz="2000" dirty="0">
                <a:solidFill>
                  <a:srgbClr val="C00000"/>
                </a:solidFill>
              </a:rPr>
            </a:br>
            <a:r>
              <a:rPr lang="it-IT" sz="2000" dirty="0">
                <a:solidFill>
                  <a:srgbClr val="C00000"/>
                </a:solidFill>
              </a:rPr>
              <a:t>SICAF - SICAV</a:t>
            </a:r>
            <a:r>
              <a:rPr lang="it-IT" dirty="0">
                <a:solidFill>
                  <a:srgbClr val="C00000"/>
                </a:solidFill>
              </a:rPr>
              <a:t/>
            </a:r>
            <a:br>
              <a:rPr lang="it-IT" dirty="0">
                <a:solidFill>
                  <a:srgbClr val="C00000"/>
                </a:solidFill>
              </a:rPr>
            </a:br>
            <a:endParaRPr lang="it-IT" dirty="0">
              <a:solidFill>
                <a:srgbClr val="C00000"/>
              </a:solidFill>
            </a:endParaRPr>
          </a:p>
        </p:txBody>
      </p:sp>
      <p:sp>
        <p:nvSpPr>
          <p:cNvPr id="3" name="Segnaposto contenuto 2"/>
          <p:cNvSpPr>
            <a:spLocks noGrp="1"/>
          </p:cNvSpPr>
          <p:nvPr>
            <p:ph idx="1"/>
          </p:nvPr>
        </p:nvSpPr>
        <p:spPr/>
        <p:txBody>
          <a:bodyPr>
            <a:normAutofit/>
          </a:bodyPr>
          <a:lstStyle/>
          <a:p>
            <a:pPr lvl="0"/>
            <a:endParaRPr lang="it-IT" sz="2000" dirty="0"/>
          </a:p>
          <a:p>
            <a:r>
              <a:rPr lang="it-IT" sz="2000" b="1" dirty="0"/>
              <a:t>Programma di attività e relazione sulla struttura organizzativa </a:t>
            </a:r>
            <a:endParaRPr lang="it-IT" sz="2000" dirty="0"/>
          </a:p>
          <a:p>
            <a:r>
              <a:rPr lang="it-IT" sz="2000" dirty="0"/>
              <a:t>È predisposto un programma che illustra l’attività iniziale della SICAV e della SICAF, le sue linee di sviluppo, gli obiettivi perseguiti, le strategie che la società intende seguire per la loro realizzazione nonché ogni altro elemento che consente di valutare la qualità dell’iniziativa. </a:t>
            </a:r>
            <a:endParaRPr lang="it-IT" sz="1400" dirty="0">
              <a:latin typeface="Calibri" panose="020F0502020204030204" pitchFamily="34" charset="0"/>
            </a:endParaRP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73</a:t>
            </a:fld>
            <a:endParaRPr lang="en-US"/>
          </a:p>
        </p:txBody>
      </p:sp>
    </p:spTree>
    <p:extLst>
      <p:ext uri="{BB962C8B-B14F-4D97-AF65-F5344CB8AC3E}">
        <p14:creationId xmlns:p14="http://schemas.microsoft.com/office/powerpoint/2010/main" val="329903405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dirty="0">
                <a:solidFill>
                  <a:srgbClr val="C00000"/>
                </a:solidFill>
              </a:rPr>
              <a:t/>
            </a:r>
            <a:br>
              <a:rPr lang="it-IT" sz="2000" dirty="0">
                <a:solidFill>
                  <a:srgbClr val="C00000"/>
                </a:solidFill>
              </a:rPr>
            </a:br>
            <a:r>
              <a:rPr lang="it-IT" sz="2000" dirty="0">
                <a:solidFill>
                  <a:srgbClr val="C00000"/>
                </a:solidFill>
              </a:rPr>
              <a:t/>
            </a:r>
            <a:br>
              <a:rPr lang="it-IT" sz="2000" dirty="0">
                <a:solidFill>
                  <a:srgbClr val="C00000"/>
                </a:solidFill>
              </a:rPr>
            </a:br>
            <a:r>
              <a:rPr lang="it-IT" sz="2000" dirty="0">
                <a:solidFill>
                  <a:srgbClr val="C00000"/>
                </a:solidFill>
              </a:rPr>
              <a:t>SICAF - SICAV</a:t>
            </a:r>
            <a:r>
              <a:rPr lang="it-IT" dirty="0">
                <a:solidFill>
                  <a:srgbClr val="C00000"/>
                </a:solidFill>
              </a:rPr>
              <a:t/>
            </a:r>
            <a:br>
              <a:rPr lang="it-IT" dirty="0">
                <a:solidFill>
                  <a:srgbClr val="C00000"/>
                </a:solidFill>
              </a:rPr>
            </a:br>
            <a:endParaRPr lang="it-IT" dirty="0">
              <a:solidFill>
                <a:srgbClr val="C00000"/>
              </a:solidFill>
            </a:endParaRPr>
          </a:p>
        </p:txBody>
      </p:sp>
      <p:sp>
        <p:nvSpPr>
          <p:cNvPr id="3" name="Segnaposto contenuto 2"/>
          <p:cNvSpPr>
            <a:spLocks noGrp="1"/>
          </p:cNvSpPr>
          <p:nvPr>
            <p:ph idx="1"/>
          </p:nvPr>
        </p:nvSpPr>
        <p:spPr/>
        <p:txBody>
          <a:bodyPr>
            <a:normAutofit/>
          </a:bodyPr>
          <a:lstStyle/>
          <a:p>
            <a:pPr lvl="0"/>
            <a:endParaRPr lang="it-IT" sz="2000" dirty="0"/>
          </a:p>
          <a:p>
            <a:r>
              <a:rPr lang="it-IT" sz="2000" b="1" dirty="0"/>
              <a:t>Requisiti degli esponenti aziendali </a:t>
            </a:r>
            <a:endParaRPr lang="it-IT" sz="2000" dirty="0"/>
          </a:p>
          <a:p>
            <a:r>
              <a:rPr lang="it-IT" sz="2000" dirty="0"/>
              <a:t>Gli esponenti aziendali devono possedere i requisiti di professionalità, onorabilità e indipendenza stabiliti, ai sensi dell’art. 13 TUF, dal Ministro dell'Economia e delle finanze. </a:t>
            </a:r>
          </a:p>
          <a:p>
            <a:r>
              <a:rPr lang="it-IT" sz="2000" dirty="0"/>
              <a:t>Ai fini della comprova dei requisiti, i soci fondatori inviano alla Banca d'Italia la documentazione indicata nel Titolo IV, Capitolo II. </a:t>
            </a:r>
            <a:endParaRPr lang="it-IT" sz="1400" dirty="0">
              <a:latin typeface="Calibri" panose="020F0502020204030204" pitchFamily="34" charset="0"/>
            </a:endParaRP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74</a:t>
            </a:fld>
            <a:endParaRPr lang="en-US"/>
          </a:p>
        </p:txBody>
      </p:sp>
    </p:spTree>
    <p:extLst>
      <p:ext uri="{BB962C8B-B14F-4D97-AF65-F5344CB8AC3E}">
        <p14:creationId xmlns:p14="http://schemas.microsoft.com/office/powerpoint/2010/main" val="83752798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dirty="0">
                <a:solidFill>
                  <a:srgbClr val="C00000"/>
                </a:solidFill>
              </a:rPr>
              <a:t/>
            </a:r>
            <a:br>
              <a:rPr lang="it-IT" sz="2000" dirty="0">
                <a:solidFill>
                  <a:srgbClr val="C00000"/>
                </a:solidFill>
              </a:rPr>
            </a:br>
            <a:r>
              <a:rPr lang="it-IT" sz="2000" dirty="0">
                <a:solidFill>
                  <a:srgbClr val="C00000"/>
                </a:solidFill>
              </a:rPr>
              <a:t/>
            </a:r>
            <a:br>
              <a:rPr lang="it-IT" sz="2000" dirty="0">
                <a:solidFill>
                  <a:srgbClr val="C00000"/>
                </a:solidFill>
              </a:rPr>
            </a:br>
            <a:r>
              <a:rPr lang="it-IT" sz="2000" dirty="0">
                <a:solidFill>
                  <a:srgbClr val="C00000"/>
                </a:solidFill>
              </a:rPr>
              <a:t>SICAF - SICAV</a:t>
            </a:r>
            <a:r>
              <a:rPr lang="it-IT" dirty="0">
                <a:solidFill>
                  <a:srgbClr val="C00000"/>
                </a:solidFill>
              </a:rPr>
              <a:t/>
            </a:r>
            <a:br>
              <a:rPr lang="it-IT" dirty="0">
                <a:solidFill>
                  <a:srgbClr val="C00000"/>
                </a:solidFill>
              </a:rPr>
            </a:br>
            <a:endParaRPr lang="it-IT" dirty="0">
              <a:solidFill>
                <a:srgbClr val="C00000"/>
              </a:solidFill>
            </a:endParaRPr>
          </a:p>
        </p:txBody>
      </p:sp>
      <p:sp>
        <p:nvSpPr>
          <p:cNvPr id="3" name="Segnaposto contenuto 2"/>
          <p:cNvSpPr>
            <a:spLocks noGrp="1"/>
          </p:cNvSpPr>
          <p:nvPr>
            <p:ph idx="1"/>
          </p:nvPr>
        </p:nvSpPr>
        <p:spPr/>
        <p:txBody>
          <a:bodyPr>
            <a:normAutofit/>
          </a:bodyPr>
          <a:lstStyle/>
          <a:p>
            <a:pPr lvl="0"/>
            <a:endParaRPr lang="it-IT" sz="2000" dirty="0"/>
          </a:p>
          <a:p>
            <a:r>
              <a:rPr lang="it-IT" sz="2000" b="1" dirty="0"/>
              <a:t>Controlli sull’assetto proprietario della SICAV e della SICAF </a:t>
            </a:r>
            <a:endParaRPr lang="it-IT" sz="2000" dirty="0"/>
          </a:p>
          <a:p>
            <a:r>
              <a:rPr lang="it-IT" sz="2000" dirty="0"/>
              <a:t>La Banca d’Italia valuta l’idoneità dei partecipanti al capitale ad assicurare una gestione sana e prudente dell’intermediario e a non pregiudicare l’effettivo esercizio della vigilanza. A tal fine, oltre ai requisiti di onorabilità, rilevano la correttezza nelle relazioni di affari, la loro situazione finanziaria, nonché l’esistenza di legami di qualsiasi natura – anche familiari o associativi – con altri soggetti capaci di influire sulla sana e prudente gestione dell’intermediario. </a:t>
            </a:r>
            <a:endParaRPr lang="it-IT" sz="1400" dirty="0">
              <a:latin typeface="Calibri" panose="020F0502020204030204" pitchFamily="34" charset="0"/>
            </a:endParaRP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75</a:t>
            </a:fld>
            <a:endParaRPr lang="en-US"/>
          </a:p>
        </p:txBody>
      </p:sp>
    </p:spTree>
    <p:extLst>
      <p:ext uri="{BB962C8B-B14F-4D97-AF65-F5344CB8AC3E}">
        <p14:creationId xmlns:p14="http://schemas.microsoft.com/office/powerpoint/2010/main" val="17630934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dirty="0">
                <a:solidFill>
                  <a:srgbClr val="C00000"/>
                </a:solidFill>
              </a:rPr>
              <a:t/>
            </a:r>
            <a:br>
              <a:rPr lang="it-IT" sz="2000" dirty="0">
                <a:solidFill>
                  <a:srgbClr val="C00000"/>
                </a:solidFill>
              </a:rPr>
            </a:br>
            <a:r>
              <a:rPr lang="it-IT" sz="2000" dirty="0">
                <a:solidFill>
                  <a:srgbClr val="C00000"/>
                </a:solidFill>
              </a:rPr>
              <a:t/>
            </a:r>
            <a:br>
              <a:rPr lang="it-IT" sz="2000" dirty="0">
                <a:solidFill>
                  <a:srgbClr val="C00000"/>
                </a:solidFill>
              </a:rPr>
            </a:br>
            <a:r>
              <a:rPr lang="it-IT" sz="2000" dirty="0">
                <a:solidFill>
                  <a:srgbClr val="C00000"/>
                </a:solidFill>
              </a:rPr>
              <a:t>SICAF - SICAV</a:t>
            </a:r>
            <a:r>
              <a:rPr lang="it-IT" dirty="0">
                <a:solidFill>
                  <a:srgbClr val="C00000"/>
                </a:solidFill>
              </a:rPr>
              <a:t/>
            </a:r>
            <a:br>
              <a:rPr lang="it-IT" dirty="0">
                <a:solidFill>
                  <a:srgbClr val="C00000"/>
                </a:solidFill>
              </a:rPr>
            </a:br>
            <a:endParaRPr lang="it-IT" dirty="0">
              <a:solidFill>
                <a:srgbClr val="C00000"/>
              </a:solidFill>
            </a:endParaRPr>
          </a:p>
        </p:txBody>
      </p:sp>
      <p:sp>
        <p:nvSpPr>
          <p:cNvPr id="3" name="Segnaposto contenuto 2"/>
          <p:cNvSpPr>
            <a:spLocks noGrp="1"/>
          </p:cNvSpPr>
          <p:nvPr>
            <p:ph idx="1"/>
          </p:nvPr>
        </p:nvSpPr>
        <p:spPr/>
        <p:txBody>
          <a:bodyPr>
            <a:normAutofit fontScale="85000" lnSpcReduction="20000"/>
          </a:bodyPr>
          <a:lstStyle/>
          <a:p>
            <a:pPr lvl="0"/>
            <a:endParaRPr lang="it-IT" sz="2000" dirty="0"/>
          </a:p>
          <a:p>
            <a:r>
              <a:rPr lang="it-IT" sz="2000" i="1" dirty="0"/>
              <a:t>PARTECIPAZIONI QUALIFICATE </a:t>
            </a:r>
            <a:endParaRPr lang="it-IT" sz="2000" dirty="0"/>
          </a:p>
          <a:p>
            <a:r>
              <a:rPr lang="it-IT" sz="2000" b="1" dirty="0"/>
              <a:t>Definizione e calcolo delle partecipazioni qualificate </a:t>
            </a:r>
            <a:endParaRPr lang="it-IT" sz="2000" dirty="0"/>
          </a:p>
          <a:p>
            <a:r>
              <a:rPr lang="it-IT" sz="2000" i="1" dirty="0"/>
              <a:t>Acquisto di partecipazioni qualificate in SGR, SICAV e SICAF </a:t>
            </a:r>
            <a:endParaRPr lang="it-IT" sz="2000" dirty="0"/>
          </a:p>
          <a:p>
            <a:r>
              <a:rPr lang="it-IT" sz="2000" dirty="0"/>
              <a:t>Sono tenuti a effettuare alla Banca d'Italia le comunicazioni previste dal presente Capitolo coloro che, direttamente o indirettamente, da soli o di concerto, intendono acquisire, a qualsiasi titolo, partecipazioni al capitale di una SGR, SICAV o SICAF che, tenuto conto di quelle già possedute, danno luogo: </a:t>
            </a:r>
          </a:p>
          <a:p>
            <a:r>
              <a:rPr lang="it-IT" sz="2000" dirty="0"/>
              <a:t>a) a una partecipazione almeno pari al 10% del capitale sociale o dei diritti di voto della SGR, SICAV o SICAF; </a:t>
            </a:r>
          </a:p>
          <a:p>
            <a:r>
              <a:rPr lang="it-IT" sz="2000" dirty="0"/>
              <a:t>b) a una variazione della partecipazione che comporti il raggiungimento o superamento delle soglie del 20%, 30%, 50% del capitale sociale o dei diritti di voto della SGR, SICAV o SICAF; </a:t>
            </a:r>
          </a:p>
          <a:p>
            <a:r>
              <a:rPr lang="it-IT" sz="2000" dirty="0"/>
              <a:t>c) alla possibilità di esercitare un’influenza notevole sulla SGR, SICAV o SICAF; </a:t>
            </a:r>
          </a:p>
          <a:p>
            <a:r>
              <a:rPr lang="it-IT" sz="2000" dirty="0"/>
              <a:t>d) al controllo della SGR, SICAV o SICAF, indipendentemente dall'entità della partecipazione. </a:t>
            </a: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76</a:t>
            </a:fld>
            <a:endParaRPr lang="en-US"/>
          </a:p>
        </p:txBody>
      </p:sp>
    </p:spTree>
    <p:extLst>
      <p:ext uri="{BB962C8B-B14F-4D97-AF65-F5344CB8AC3E}">
        <p14:creationId xmlns:p14="http://schemas.microsoft.com/office/powerpoint/2010/main" val="296355111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dirty="0">
                <a:solidFill>
                  <a:srgbClr val="C00000"/>
                </a:solidFill>
              </a:rPr>
              <a:t/>
            </a:r>
            <a:br>
              <a:rPr lang="it-IT" sz="2000" dirty="0">
                <a:solidFill>
                  <a:srgbClr val="C00000"/>
                </a:solidFill>
              </a:rPr>
            </a:br>
            <a:r>
              <a:rPr lang="it-IT" sz="2000" dirty="0">
                <a:solidFill>
                  <a:srgbClr val="C00000"/>
                </a:solidFill>
              </a:rPr>
              <a:t/>
            </a:r>
            <a:br>
              <a:rPr lang="it-IT" sz="2000" dirty="0">
                <a:solidFill>
                  <a:srgbClr val="C00000"/>
                </a:solidFill>
              </a:rPr>
            </a:br>
            <a:r>
              <a:rPr lang="it-IT" sz="2000" dirty="0">
                <a:solidFill>
                  <a:srgbClr val="C00000"/>
                </a:solidFill>
              </a:rPr>
              <a:t>SICAF - SICAV</a:t>
            </a:r>
            <a:r>
              <a:rPr lang="it-IT" dirty="0">
                <a:solidFill>
                  <a:srgbClr val="C00000"/>
                </a:solidFill>
              </a:rPr>
              <a:t/>
            </a:r>
            <a:br>
              <a:rPr lang="it-IT" dirty="0">
                <a:solidFill>
                  <a:srgbClr val="C00000"/>
                </a:solidFill>
              </a:rPr>
            </a:br>
            <a:endParaRPr lang="it-IT" dirty="0">
              <a:solidFill>
                <a:srgbClr val="C00000"/>
              </a:solidFill>
            </a:endParaRPr>
          </a:p>
        </p:txBody>
      </p:sp>
      <p:sp>
        <p:nvSpPr>
          <p:cNvPr id="3" name="Segnaposto contenuto 2"/>
          <p:cNvSpPr>
            <a:spLocks noGrp="1"/>
          </p:cNvSpPr>
          <p:nvPr>
            <p:ph idx="1"/>
          </p:nvPr>
        </p:nvSpPr>
        <p:spPr/>
        <p:txBody>
          <a:bodyPr>
            <a:normAutofit/>
          </a:bodyPr>
          <a:lstStyle/>
          <a:p>
            <a:pPr lvl="0"/>
            <a:endParaRPr lang="it-IT" sz="2000" dirty="0"/>
          </a:p>
          <a:p>
            <a:r>
              <a:rPr lang="it-IT" sz="1800" b="1" dirty="0"/>
              <a:t>Accordi di voto </a:t>
            </a:r>
            <a:endParaRPr lang="it-IT" sz="1800" dirty="0"/>
          </a:p>
          <a:p>
            <a:r>
              <a:rPr lang="it-IT" sz="1800" dirty="0"/>
              <a:t>Deve formare oggetto di comunicazione alla Banca d’Italia ogni accordo che regoli o da cui possa derivare l’esercizio concertato del voto nell’assemblea di una SGR, SICAV o SICAF. </a:t>
            </a:r>
          </a:p>
          <a:p>
            <a:r>
              <a:rPr lang="it-IT" sz="1800" dirty="0"/>
              <a:t>La Banca d’Italia, al fine di verificare l’osservanza dell’obbligo di comunicazione, può richiedere informazioni ai soggetti comunque interessati. </a:t>
            </a:r>
          </a:p>
          <a:p>
            <a:r>
              <a:rPr lang="it-IT" sz="1800" dirty="0"/>
              <a:t>L’obbligo di comunicazione riguarda qualsiasi tipo </a:t>
            </a:r>
            <a:endParaRPr lang="it-IT" sz="2000" dirty="0"/>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77</a:t>
            </a:fld>
            <a:endParaRPr lang="en-US"/>
          </a:p>
        </p:txBody>
      </p:sp>
    </p:spTree>
    <p:extLst>
      <p:ext uri="{BB962C8B-B14F-4D97-AF65-F5344CB8AC3E}">
        <p14:creationId xmlns:p14="http://schemas.microsoft.com/office/powerpoint/2010/main" val="164381102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000" dirty="0">
                <a:solidFill>
                  <a:srgbClr val="C00000"/>
                </a:solidFill>
              </a:rPr>
              <a:t/>
            </a:r>
            <a:br>
              <a:rPr lang="it-IT" sz="2000" dirty="0">
                <a:solidFill>
                  <a:srgbClr val="C00000"/>
                </a:solidFill>
              </a:rPr>
            </a:br>
            <a:r>
              <a:rPr lang="it-IT" sz="2000" dirty="0">
                <a:solidFill>
                  <a:srgbClr val="C00000"/>
                </a:solidFill>
              </a:rPr>
              <a:t>SIIQ</a:t>
            </a:r>
            <a:endParaRPr lang="it-IT" dirty="0">
              <a:solidFill>
                <a:srgbClr val="C00000"/>
              </a:solidFill>
            </a:endParaRPr>
          </a:p>
        </p:txBody>
      </p:sp>
      <p:sp>
        <p:nvSpPr>
          <p:cNvPr id="3" name="Segnaposto contenuto 2"/>
          <p:cNvSpPr>
            <a:spLocks noGrp="1"/>
          </p:cNvSpPr>
          <p:nvPr>
            <p:ph idx="1"/>
          </p:nvPr>
        </p:nvSpPr>
        <p:spPr/>
        <p:txBody>
          <a:bodyPr>
            <a:normAutofit fontScale="55000" lnSpcReduction="20000"/>
          </a:bodyPr>
          <a:lstStyle/>
          <a:p>
            <a:endParaRPr lang="it-IT" dirty="0"/>
          </a:p>
          <a:p>
            <a:r>
              <a:rPr lang="it-IT" dirty="0"/>
              <a:t>i cui titoli di partecipazione sono negoziati in mercati regolamentati degli Stati membri dell’Unione europea e degli Stati aderenti all’Accordo sullo spazio economico europeo.</a:t>
            </a:r>
          </a:p>
          <a:p>
            <a:endParaRPr lang="it-IT" dirty="0"/>
          </a:p>
          <a:p>
            <a:r>
              <a:rPr lang="it-IT" dirty="0"/>
              <a:t>E’ necessario, inoltre, che:</a:t>
            </a:r>
          </a:p>
          <a:p>
            <a:r>
              <a:rPr lang="it-IT" dirty="0"/>
              <a:t>nessuno dei soci possieda, direttamente o indirettamente </a:t>
            </a:r>
          </a:p>
          <a:p>
            <a:endParaRPr lang="it-IT" dirty="0"/>
          </a:p>
          <a:p>
            <a:pPr lvl="1"/>
            <a:r>
              <a:rPr lang="it-IT" dirty="0"/>
              <a:t>più del 60% (dei diritti di voto nell’assemblea ordinaria e dei diritti di partecipazione agli utili.</a:t>
            </a:r>
          </a:p>
          <a:p>
            <a:pPr lvl="1"/>
            <a:endParaRPr lang="it-IT" dirty="0"/>
          </a:p>
          <a:p>
            <a:pPr lvl="1"/>
            <a:r>
              <a:rPr lang="it-IT" dirty="0"/>
              <a:t>almeno il 25% (35% fino all'entrata in vigore delle modifiche introdotte con il Dl 133/2014) delle azioni deve essere detenuto da soci che non possiedono, al momento dell’opzione, direttamente o indirettamente, più del 2% dei diritti di voto nell’assemblea ordinaria e più del 2% dei diritti di partecipazione agli utili.</a:t>
            </a:r>
          </a:p>
          <a:p>
            <a:endParaRPr lang="it-IT" dirty="0"/>
          </a:p>
          <a:p>
            <a:r>
              <a:rPr lang="it-IT" dirty="0"/>
              <a:t>Il requisito partecipativo del 25% non si applica in ogni caso per le società il cui capitale sia già quotato. Se il requisito del 60% venisse superato a seguito di operazioni societarie straordinarie o sul mercato dei capitali, il regime speciale è sospeso sino al ripristino dello stesso (Dl 133/2014).</a:t>
            </a:r>
          </a:p>
          <a:p>
            <a:r>
              <a:rPr lang="it-IT" dirty="0"/>
              <a:t>L’attività di locazione immobiliare si considera svolta in via prevalente quando gli immobili posseduti a titolo di proprietà o di altro diritto reale ad essa destinati rappresentano almeno l’80% dell’attivo patrimoniale e se, in ciascun esercizio, i ricavi da essa provenienti rappresentano almeno l’80% dei componenti positivi del conto economico.</a:t>
            </a: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78</a:t>
            </a:fld>
            <a:endParaRPr lang="en-US"/>
          </a:p>
        </p:txBody>
      </p:sp>
    </p:spTree>
    <p:extLst>
      <p:ext uri="{BB962C8B-B14F-4D97-AF65-F5344CB8AC3E}">
        <p14:creationId xmlns:p14="http://schemas.microsoft.com/office/powerpoint/2010/main" val="10742880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dirty="0">
                <a:solidFill>
                  <a:srgbClr val="C00000"/>
                </a:solidFill>
              </a:rPr>
              <a:t/>
            </a:r>
            <a:br>
              <a:rPr lang="it-IT" sz="2000" dirty="0">
                <a:solidFill>
                  <a:srgbClr val="C00000"/>
                </a:solidFill>
              </a:rPr>
            </a:br>
            <a:r>
              <a:rPr lang="it-IT" sz="2000" dirty="0">
                <a:solidFill>
                  <a:srgbClr val="C00000"/>
                </a:solidFill>
              </a:rPr>
              <a:t/>
            </a:r>
            <a:br>
              <a:rPr lang="it-IT" sz="2000" dirty="0">
                <a:solidFill>
                  <a:srgbClr val="C00000"/>
                </a:solidFill>
              </a:rPr>
            </a:br>
            <a:r>
              <a:rPr lang="it-IT" sz="2000" dirty="0">
                <a:solidFill>
                  <a:srgbClr val="C00000"/>
                </a:solidFill>
              </a:rPr>
              <a:t>SIINQ</a:t>
            </a:r>
            <a:r>
              <a:rPr lang="it-IT" dirty="0">
                <a:solidFill>
                  <a:srgbClr val="C00000"/>
                </a:solidFill>
              </a:rPr>
              <a:t/>
            </a:r>
            <a:br>
              <a:rPr lang="it-IT" dirty="0">
                <a:solidFill>
                  <a:srgbClr val="C00000"/>
                </a:solidFill>
              </a:rPr>
            </a:br>
            <a:endParaRPr lang="it-IT" dirty="0">
              <a:solidFill>
                <a:srgbClr val="C00000"/>
              </a:solidFill>
            </a:endParaRPr>
          </a:p>
        </p:txBody>
      </p:sp>
      <p:sp>
        <p:nvSpPr>
          <p:cNvPr id="3" name="Segnaposto contenuto 2"/>
          <p:cNvSpPr>
            <a:spLocks noGrp="1"/>
          </p:cNvSpPr>
          <p:nvPr>
            <p:ph idx="1"/>
          </p:nvPr>
        </p:nvSpPr>
        <p:spPr>
          <a:xfrm>
            <a:off x="274320" y="1816608"/>
            <a:ext cx="8229600" cy="4373563"/>
          </a:xfrm>
        </p:spPr>
        <p:txBody>
          <a:bodyPr>
            <a:normAutofit lnSpcReduction="10000"/>
          </a:bodyPr>
          <a:lstStyle/>
          <a:p>
            <a:pPr marL="114300" indent="0" algn="ctr">
              <a:buNone/>
            </a:pPr>
            <a:r>
              <a:rPr lang="it-IT" b="1" dirty="0"/>
              <a:t>Società di investimento immobiliare NON quotata</a:t>
            </a:r>
          </a:p>
          <a:p>
            <a:endParaRPr lang="it-IT" dirty="0"/>
          </a:p>
          <a:p>
            <a:endParaRPr lang="it-IT" dirty="0"/>
          </a:p>
          <a:p>
            <a:r>
              <a:rPr lang="it-IT" dirty="0"/>
              <a:t>Anche una Spa “non quotata” in mercati regolamentati può richiedere il regime speciale se:</a:t>
            </a:r>
          </a:p>
          <a:p>
            <a:pPr lvl="1"/>
            <a:r>
              <a:rPr lang="it-IT" dirty="0"/>
              <a:t>risiede nel territorio dello Stato</a:t>
            </a:r>
          </a:p>
          <a:p>
            <a:pPr lvl="1"/>
            <a:r>
              <a:rPr lang="it-IT" dirty="0"/>
              <a:t>svolge in via prevalente attività di locazione immobiliare</a:t>
            </a:r>
          </a:p>
          <a:p>
            <a:pPr lvl="1"/>
            <a:r>
              <a:rPr lang="it-IT" dirty="0"/>
              <a:t>è controllata, per almeno il 95% dei diritti di voto nell’assemblea ordinaria e il 95% dei diritti di partecipazione agli utili, da una “</a:t>
            </a:r>
            <a:r>
              <a:rPr lang="it-IT" dirty="0" err="1"/>
              <a:t>Siiq</a:t>
            </a:r>
            <a:r>
              <a:rPr lang="it-IT" dirty="0"/>
              <a:t>”, anche congiuntamente ad altre </a:t>
            </a:r>
            <a:r>
              <a:rPr lang="it-IT" dirty="0" err="1"/>
              <a:t>Siiq</a:t>
            </a:r>
            <a:endParaRPr lang="it-IT" dirty="0"/>
          </a:p>
          <a:p>
            <a:pPr lvl="1"/>
            <a:r>
              <a:rPr lang="it-IT" dirty="0"/>
              <a:t>comunica l’opzione congiuntamente alla </a:t>
            </a:r>
            <a:r>
              <a:rPr lang="it-IT" dirty="0" err="1"/>
              <a:t>Siiq</a:t>
            </a:r>
            <a:r>
              <a:rPr lang="it-IT" dirty="0"/>
              <a:t> che la controlla.</a:t>
            </a:r>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79</a:t>
            </a:fld>
            <a:endParaRPr lang="en-US"/>
          </a:p>
        </p:txBody>
      </p:sp>
    </p:spTree>
    <p:extLst>
      <p:ext uri="{BB962C8B-B14F-4D97-AF65-F5344CB8AC3E}">
        <p14:creationId xmlns:p14="http://schemas.microsoft.com/office/powerpoint/2010/main" val="3266401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a:solidFill>
                  <a:srgbClr val="C00000"/>
                </a:solidFill>
              </a:rPr>
              <a:t>TRATTATIVE e FASE PRE CONTRATTUALE: dalla proposta al contratto di vendita</a:t>
            </a:r>
          </a:p>
        </p:txBody>
      </p:sp>
      <p:sp>
        <p:nvSpPr>
          <p:cNvPr id="3" name="Segnaposto contenuto 2"/>
          <p:cNvSpPr>
            <a:spLocks noGrp="1"/>
          </p:cNvSpPr>
          <p:nvPr>
            <p:ph idx="1"/>
          </p:nvPr>
        </p:nvSpPr>
        <p:spPr/>
        <p:txBody>
          <a:bodyPr>
            <a:normAutofit/>
          </a:bodyPr>
          <a:lstStyle/>
          <a:p>
            <a:endParaRPr lang="it-IT" sz="2000" dirty="0"/>
          </a:p>
          <a:p>
            <a:r>
              <a:rPr lang="it-IT" sz="2000" dirty="0"/>
              <a:t>La conclusione del contratto è data dall’incontro fra proposta e accettazione</a:t>
            </a:r>
          </a:p>
          <a:p>
            <a:endParaRPr lang="it-IT" sz="2000" dirty="0"/>
          </a:p>
          <a:p>
            <a:r>
              <a:rPr lang="it-IT" sz="2000" dirty="0"/>
              <a:t>Formazione progressiva del consenso</a:t>
            </a:r>
          </a:p>
          <a:p>
            <a:endParaRPr lang="it-IT" sz="2000" dirty="0"/>
          </a:p>
          <a:p>
            <a:r>
              <a:rPr lang="it-IT" sz="2000" dirty="0"/>
              <a:t>Puntuazione delle trattative o lettera di intenti </a:t>
            </a:r>
          </a:p>
          <a:p>
            <a:endParaRPr lang="it-IT" sz="2000" dirty="0"/>
          </a:p>
          <a:p>
            <a:r>
              <a:rPr lang="it-IT" sz="2000" dirty="0"/>
              <a:t>Sono enunciati gli elementi del contratto (anche tutti quelli essenziali) senza carattere di definitività</a:t>
            </a:r>
          </a:p>
          <a:p>
            <a:endParaRPr lang="it-IT" sz="2000" dirty="0"/>
          </a:p>
          <a:p>
            <a:r>
              <a:rPr lang="it-IT" sz="2000" dirty="0"/>
              <a:t>Il contratto è concluso ?</a:t>
            </a:r>
          </a:p>
          <a:p>
            <a:endParaRPr lang="it-IT" sz="2000" dirty="0"/>
          </a:p>
          <a:p>
            <a:pPr marL="114300" indent="0">
              <a:buNone/>
            </a:pPr>
            <a:endParaRPr lang="it-IT" sz="2000" dirty="0"/>
          </a:p>
          <a:p>
            <a:endParaRPr lang="it-IT" sz="2000" dirty="0"/>
          </a:p>
          <a:p>
            <a:endParaRPr lang="it-IT" sz="2000" dirty="0"/>
          </a:p>
          <a:p>
            <a:pPr lvl="0"/>
            <a:endParaRPr lang="it-IT" sz="2200" dirty="0">
              <a:solidFill>
                <a:prstClr val="black"/>
              </a:solidFill>
              <a:latin typeface="Calibri" panose="020F0502020204030204" pitchFamily="34" charset="0"/>
            </a:endParaRPr>
          </a:p>
          <a:p>
            <a:endParaRPr lang="it-IT" dirty="0"/>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8</a:t>
            </a:fld>
            <a:endParaRPr lang="en-US"/>
          </a:p>
        </p:txBody>
      </p:sp>
    </p:spTree>
    <p:extLst>
      <p:ext uri="{BB962C8B-B14F-4D97-AF65-F5344CB8AC3E}">
        <p14:creationId xmlns:p14="http://schemas.microsoft.com/office/powerpoint/2010/main" val="349159244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000" dirty="0">
                <a:solidFill>
                  <a:srgbClr val="C00000"/>
                </a:solidFill>
              </a:rPr>
              <a:t/>
            </a:r>
            <a:br>
              <a:rPr lang="it-IT" sz="2000" dirty="0">
                <a:solidFill>
                  <a:srgbClr val="C00000"/>
                </a:solidFill>
              </a:rPr>
            </a:br>
            <a:r>
              <a:rPr lang="it-IT" sz="2000" dirty="0">
                <a:solidFill>
                  <a:srgbClr val="C00000"/>
                </a:solidFill>
              </a:rPr>
              <a:t/>
            </a:r>
            <a:br>
              <a:rPr lang="it-IT" sz="2000" dirty="0">
                <a:solidFill>
                  <a:srgbClr val="C00000"/>
                </a:solidFill>
              </a:rPr>
            </a:br>
            <a:r>
              <a:rPr lang="it-IT" sz="2000" dirty="0">
                <a:solidFill>
                  <a:srgbClr val="C00000"/>
                </a:solidFill>
              </a:rPr>
              <a:t>SIIQ - SIINQ</a:t>
            </a:r>
            <a:r>
              <a:rPr lang="it-IT" dirty="0">
                <a:solidFill>
                  <a:srgbClr val="C00000"/>
                </a:solidFill>
              </a:rPr>
              <a:t/>
            </a:r>
            <a:br>
              <a:rPr lang="it-IT" dirty="0">
                <a:solidFill>
                  <a:srgbClr val="C00000"/>
                </a:solidFill>
              </a:rPr>
            </a:br>
            <a:endParaRPr lang="it-IT" dirty="0">
              <a:solidFill>
                <a:srgbClr val="C00000"/>
              </a:solidFill>
            </a:endParaRPr>
          </a:p>
        </p:txBody>
      </p:sp>
      <p:sp>
        <p:nvSpPr>
          <p:cNvPr id="3" name="Segnaposto contenuto 2"/>
          <p:cNvSpPr>
            <a:spLocks noGrp="1"/>
          </p:cNvSpPr>
          <p:nvPr>
            <p:ph idx="1"/>
          </p:nvPr>
        </p:nvSpPr>
        <p:spPr>
          <a:xfrm>
            <a:off x="274320" y="1816608"/>
            <a:ext cx="8229600" cy="4373563"/>
          </a:xfrm>
        </p:spPr>
        <p:txBody>
          <a:bodyPr>
            <a:normAutofit/>
          </a:bodyPr>
          <a:lstStyle/>
          <a:p>
            <a:pPr algn="ctr"/>
            <a:r>
              <a:rPr lang="it-IT" dirty="0"/>
              <a:t>AGEVOLAZIONI FISCALI</a:t>
            </a:r>
          </a:p>
          <a:p>
            <a:r>
              <a:rPr lang="it-IT" dirty="0"/>
              <a:t>Il regime speciale prevede </a:t>
            </a:r>
          </a:p>
          <a:p>
            <a:pPr lvl="1"/>
            <a:r>
              <a:rPr lang="it-IT" dirty="0"/>
              <a:t>l’esenzione dall’</a:t>
            </a:r>
            <a:r>
              <a:rPr lang="it-IT" dirty="0" err="1"/>
              <a:t>Ires</a:t>
            </a:r>
            <a:r>
              <a:rPr lang="it-IT" dirty="0"/>
              <a:t> e dall’Irap del reddito d’impresa derivante dall’attività di locazione e l’applicazione di una ritenuta del 26% sugli utili distribuiti ai partecipanti</a:t>
            </a:r>
          </a:p>
          <a:p>
            <a:pPr lvl="1"/>
            <a:endParaRPr lang="it-IT" dirty="0"/>
          </a:p>
          <a:p>
            <a:pPr lvl="1"/>
            <a:r>
              <a:rPr lang="it-IT" dirty="0"/>
              <a:t>Imposta sostitutiva sulle plusvalenze realizzate sul valore normale degli immobili detenuti al momento dell’opzione</a:t>
            </a:r>
          </a:p>
          <a:p>
            <a:pPr lvl="1"/>
            <a:endParaRPr lang="it-IT" dirty="0"/>
          </a:p>
          <a:p>
            <a:pPr lvl="1"/>
            <a:r>
              <a:rPr lang="it-IT" dirty="0"/>
              <a:t>Disciplina fiscale indiretta dei conferimenti analoga a quella dei </a:t>
            </a:r>
            <a:r>
              <a:rPr lang="it-IT"/>
              <a:t>fondi immobiliari</a:t>
            </a:r>
            <a:endParaRPr lang="it-IT" dirty="0"/>
          </a:p>
          <a:p>
            <a:endParaRPr lang="it-IT" dirty="0"/>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80</a:t>
            </a:fld>
            <a:endParaRPr lang="en-US"/>
          </a:p>
        </p:txBody>
      </p:sp>
    </p:spTree>
    <p:extLst>
      <p:ext uri="{BB962C8B-B14F-4D97-AF65-F5344CB8AC3E}">
        <p14:creationId xmlns:p14="http://schemas.microsoft.com/office/powerpoint/2010/main" val="1009606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a:solidFill>
                  <a:srgbClr val="C00000"/>
                </a:solidFill>
              </a:rPr>
              <a:t>TRATTATIVE e FASE PRE CONTRATTUALE: dalla proposta al contratto di vendita</a:t>
            </a:r>
          </a:p>
        </p:txBody>
      </p:sp>
      <p:sp>
        <p:nvSpPr>
          <p:cNvPr id="3" name="Segnaposto contenuto 2"/>
          <p:cNvSpPr>
            <a:spLocks noGrp="1"/>
          </p:cNvSpPr>
          <p:nvPr>
            <p:ph idx="1"/>
          </p:nvPr>
        </p:nvSpPr>
        <p:spPr/>
        <p:txBody>
          <a:bodyPr>
            <a:normAutofit/>
          </a:bodyPr>
          <a:lstStyle/>
          <a:p>
            <a:endParaRPr lang="it-IT" sz="2000" dirty="0"/>
          </a:p>
          <a:p>
            <a:r>
              <a:rPr lang="it-IT" sz="2000" dirty="0"/>
              <a:t>La </a:t>
            </a:r>
            <a:r>
              <a:rPr lang="it-IT" sz="2000" i="1" dirty="0"/>
              <a:t>due </a:t>
            </a:r>
            <a:r>
              <a:rPr lang="it-IT" sz="2000" i="1" dirty="0" err="1"/>
              <a:t>diligence</a:t>
            </a:r>
            <a:r>
              <a:rPr lang="it-IT" sz="2000" i="1" dirty="0"/>
              <a:t> (si vedano le slide successive in tema di acquisto di società)</a:t>
            </a:r>
          </a:p>
          <a:p>
            <a:endParaRPr lang="it-IT" sz="2000" dirty="0"/>
          </a:p>
          <a:p>
            <a:r>
              <a:rPr lang="it-IT" sz="2000" dirty="0"/>
              <a:t>Si tratta di indagini che vengono svolte nella fase precontrattuale al fine di valutare la convenienza dell’affare</a:t>
            </a:r>
          </a:p>
          <a:p>
            <a:endParaRPr lang="it-IT" sz="2000" dirty="0"/>
          </a:p>
          <a:p>
            <a:r>
              <a:rPr lang="it-IT" sz="2000" dirty="0"/>
              <a:t>La </a:t>
            </a:r>
            <a:r>
              <a:rPr lang="it-IT" sz="2000" i="1" dirty="0"/>
              <a:t>data room</a:t>
            </a:r>
          </a:p>
          <a:p>
            <a:endParaRPr lang="it-IT" sz="2000" i="1" dirty="0"/>
          </a:p>
          <a:p>
            <a:r>
              <a:rPr lang="it-IT" sz="2000" dirty="0"/>
              <a:t>Fra tutela anticipata e risarcimento successivo</a:t>
            </a:r>
          </a:p>
          <a:p>
            <a:endParaRPr lang="it-IT" sz="2000" dirty="0"/>
          </a:p>
          <a:p>
            <a:r>
              <a:rPr lang="it-IT" sz="2000" i="1" dirty="0" err="1"/>
              <a:t>Representations</a:t>
            </a:r>
            <a:r>
              <a:rPr lang="it-IT" sz="2000" i="1" dirty="0"/>
              <a:t> and </a:t>
            </a:r>
            <a:r>
              <a:rPr lang="it-IT" sz="2000" i="1" dirty="0" err="1"/>
              <a:t>Warranties</a:t>
            </a:r>
            <a:endParaRPr lang="it-IT" sz="2000" i="1" dirty="0"/>
          </a:p>
          <a:p>
            <a:endParaRPr lang="it-IT" sz="2000" dirty="0"/>
          </a:p>
          <a:p>
            <a:endParaRPr lang="it-IT" sz="2000" dirty="0"/>
          </a:p>
          <a:p>
            <a:pPr marL="114300" indent="0">
              <a:buNone/>
            </a:pPr>
            <a:endParaRPr lang="it-IT" sz="2000" dirty="0"/>
          </a:p>
          <a:p>
            <a:endParaRPr lang="it-IT" sz="2000" dirty="0"/>
          </a:p>
          <a:p>
            <a:endParaRPr lang="it-IT" sz="2000" dirty="0"/>
          </a:p>
          <a:p>
            <a:pPr lvl="0"/>
            <a:endParaRPr lang="it-IT" sz="2200" dirty="0">
              <a:solidFill>
                <a:prstClr val="black"/>
              </a:solidFill>
              <a:latin typeface="Calibri" panose="020F0502020204030204" pitchFamily="34" charset="0"/>
            </a:endParaRPr>
          </a:p>
          <a:p>
            <a:endParaRPr lang="it-IT" dirty="0"/>
          </a:p>
        </p:txBody>
      </p:sp>
      <p:sp>
        <p:nvSpPr>
          <p:cNvPr id="4" name="Segnaposto piè di pagina 3"/>
          <p:cNvSpPr>
            <a:spLocks noGrp="1"/>
          </p:cNvSpPr>
          <p:nvPr>
            <p:ph type="ftr" sz="quarter" idx="11"/>
          </p:nvPr>
        </p:nvSpPr>
        <p:spPr/>
        <p:txBody>
          <a:bodyPr/>
          <a:lstStyle/>
          <a:p>
            <a:r>
              <a:rPr lang="en-US"/>
              <a:t>EDOARDO RINALDI NOTAIO</a:t>
            </a:r>
          </a:p>
        </p:txBody>
      </p:sp>
      <p:sp>
        <p:nvSpPr>
          <p:cNvPr id="5" name="Segnaposto numero diapositiva 4"/>
          <p:cNvSpPr>
            <a:spLocks noGrp="1"/>
          </p:cNvSpPr>
          <p:nvPr>
            <p:ph type="sldNum" sz="quarter" idx="12"/>
          </p:nvPr>
        </p:nvSpPr>
        <p:spPr/>
        <p:txBody>
          <a:bodyPr/>
          <a:lstStyle/>
          <a:p>
            <a:fld id="{F38DF745-7D3F-47F4-83A3-874385CFAA69}" type="slidenum">
              <a:rPr lang="en-US" smtClean="0"/>
              <a:pPr/>
              <a:t>9</a:t>
            </a:fld>
            <a:endParaRPr lang="en-US"/>
          </a:p>
        </p:txBody>
      </p:sp>
    </p:spTree>
    <p:extLst>
      <p:ext uri="{BB962C8B-B14F-4D97-AF65-F5344CB8AC3E}">
        <p14:creationId xmlns:p14="http://schemas.microsoft.com/office/powerpoint/2010/main" val="14815691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1684</TotalTime>
  <Words>5475</Words>
  <Application>Microsoft Office PowerPoint</Application>
  <PresentationFormat>Presentazione su schermo (4:3)</PresentationFormat>
  <Paragraphs>1055</Paragraphs>
  <Slides>80</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80</vt:i4>
      </vt:variant>
    </vt:vector>
  </HeadingPairs>
  <TitlesOfParts>
    <vt:vector size="85" baseType="lpstr">
      <vt:lpstr>Arial</vt:lpstr>
      <vt:lpstr>Book Antiqua</vt:lpstr>
      <vt:lpstr>Calibri</vt:lpstr>
      <vt:lpstr>Century Gothic</vt:lpstr>
      <vt:lpstr>Apothecary</vt:lpstr>
      <vt:lpstr>REAL ESTATE LAW</vt:lpstr>
      <vt:lpstr>TRATTATIVE e FASE PRE CONTRATTUALE: dalla proposta al contratto di vendita:</vt:lpstr>
      <vt:lpstr>TRATTATIVE e FASE PRE CONTRATTUALE: dalla proposta al contratto di vendita:</vt:lpstr>
      <vt:lpstr>TRATTATIVE e FASE PRE CONTRATTUALE: dalla proposta al contratto di vendita</vt:lpstr>
      <vt:lpstr>TRATTATIVE e FASE PRE CONTRATTUALE: dalla proposta al contratto di vendita</vt:lpstr>
      <vt:lpstr>TRATTATIVE e FASE PRE CONTRATTUALE: dalla proposta al contratto di vendita</vt:lpstr>
      <vt:lpstr>TRATTATIVE e FASE PRE CONTRATTUALE: dalla proposta al contratto di vendita</vt:lpstr>
      <vt:lpstr>TRATTATIVE e FASE PRE CONTRATTUALE: dalla proposta al contratto di vendita</vt:lpstr>
      <vt:lpstr>TRATTATIVE e FASE PRE CONTRATTUALE: dalla proposta al contratto di vendita</vt:lpstr>
      <vt:lpstr>TRATTATIVE e FASE PRE CONTRATTUALE: dalla proposta al contratto di vendita</vt:lpstr>
      <vt:lpstr>TRATTATIVE e FASE PRE CONTRATTUALE: dalla proposta al contratto di vendita</vt:lpstr>
      <vt:lpstr>TRATTATIVE e FASE PRE CONTRATTUALE: dalla proposta al contratto di vendita</vt:lpstr>
      <vt:lpstr>TRATTATIVE e FASE PRE CONTRATTUALE: dalla proposta al contratto di vendita</vt:lpstr>
      <vt:lpstr>TRATTATIVE e FASE PRE CONTRATTUALE: dalla proposta al contratto di vendita</vt:lpstr>
      <vt:lpstr>TRATTATIVE e FASE PRE CONTRATTUALE: dalla proposta al contratto di vendita</vt:lpstr>
      <vt:lpstr>TRATTATIVE e FASE PRE CONTRATTUALE: dalla proposta al contratto di vendita</vt:lpstr>
      <vt:lpstr>TRATTATIVE e FASE PRE CONTRATTUALE: dalla proposta al contratto di vendita</vt:lpstr>
      <vt:lpstr>TRATTATIVE e FASE PRE CONTRATTUALE: dalla proposta al contratto di vendita</vt:lpstr>
      <vt:lpstr>TRATTATIVE e FASE PRE CONTRATTUALE: dalla proposta al contratto di vendita</vt:lpstr>
      <vt:lpstr>  LA VENDITA </vt:lpstr>
      <vt:lpstr>  LA VENDITA </vt:lpstr>
      <vt:lpstr>  LA VENDITA </vt:lpstr>
      <vt:lpstr>  LA VENDITA </vt:lpstr>
      <vt:lpstr>  LA VENDITA </vt:lpstr>
      <vt:lpstr>  LA VENDITA </vt:lpstr>
      <vt:lpstr>  LA VENDITA </vt:lpstr>
      <vt:lpstr>  LA VENDITA </vt:lpstr>
      <vt:lpstr>  LA VENDITA </vt:lpstr>
      <vt:lpstr>  LA VENDITA </vt:lpstr>
      <vt:lpstr>  LA VENDITA </vt:lpstr>
      <vt:lpstr>  LA VENDITA </vt:lpstr>
      <vt:lpstr>  LA VENDITA </vt:lpstr>
      <vt:lpstr>  LA VENDITA </vt:lpstr>
      <vt:lpstr>  ASTE IMMOBILIARI: PRESUPPOSTO LA RESPONSABILITA’ </vt:lpstr>
      <vt:lpstr>  ASTE IMMOBILIARI: ESECUZIONE FORZATA </vt:lpstr>
      <vt:lpstr>  ASTE IMMOBILIARI: ESPROPRIAZIONE</vt:lpstr>
      <vt:lpstr>  ASTE IMMOBILIARI: ESPROPRIAZIONE</vt:lpstr>
      <vt:lpstr>  ASTE IMMOBILIARI: ESPROPRIAZIONE </vt:lpstr>
      <vt:lpstr>  INVESTIMENTO TRAMITE ACQUISIZIONE DI SOCIETA’ IMMOBILIARE </vt:lpstr>
      <vt:lpstr>  OGGETTO DELL’INVESTIMENTO </vt:lpstr>
      <vt:lpstr>  OGGETTO DELL’INVESTIMENTO </vt:lpstr>
      <vt:lpstr>  STRUTTURA DEL PROCEDIMENTO DI ACQUISIZIONE </vt:lpstr>
      <vt:lpstr>  STRUTTURA DEL PROCEDIMENTO DI ACQUISIZIONE </vt:lpstr>
      <vt:lpstr>  STRUTTURA DEL PROCEDIMENTO DI ACQUISIZIONE </vt:lpstr>
      <vt:lpstr>  STRUTTURA DEL PROCEDIMENTO DI ACQUISIZIONE </vt:lpstr>
      <vt:lpstr>  STRUTTURA DEL PROCEDIMENTO DI ACQUISIZIONE </vt:lpstr>
      <vt:lpstr>  DUE DILIGENCE </vt:lpstr>
      <vt:lpstr>  DUE DILIGENCE </vt:lpstr>
      <vt:lpstr>  DUE DILIGENCE </vt:lpstr>
      <vt:lpstr>  PROTEZIONE ACQUIRENTE </vt:lpstr>
      <vt:lpstr>  GARANZIE E RAPPRESENTAZIONI </vt:lpstr>
      <vt:lpstr>  GESTIONE COLLETTIVA DEL RISPARMIO </vt:lpstr>
      <vt:lpstr>  GESTIONE COLLETTIVA DEL RISPARMIO </vt:lpstr>
      <vt:lpstr>  GESTIONE COLLETTIVA DEL RISPARMIO </vt:lpstr>
      <vt:lpstr> GESTIONE COLLETTIVA DEL RISPARMIO</vt:lpstr>
      <vt:lpstr> GESTIONE COLLETTIVA DEL RISPARMIO</vt:lpstr>
      <vt:lpstr> GESTIONE COLLETTIVA DEL RISPARMIO</vt:lpstr>
      <vt:lpstr>  QUADRO NORMATIVO – FONDI COMUNI </vt:lpstr>
      <vt:lpstr>  OICR - CARATTERISTICHE  </vt:lpstr>
      <vt:lpstr> OICR - CARATTERISTICHE </vt:lpstr>
      <vt:lpstr>  OICR - CARATTERISTICHE  </vt:lpstr>
      <vt:lpstr>  OICR - CARATTERISTICHE </vt:lpstr>
      <vt:lpstr>  FONDO COMUNE DI INVESTIMENTO</vt:lpstr>
      <vt:lpstr>  QUADRO NORMATIVO – FIA STRUTTURA </vt:lpstr>
      <vt:lpstr>  QUADRO NORMATIVO – FIA STRUTTURA </vt:lpstr>
      <vt:lpstr>  QUADRO NORMATIVO - REGOLAMENTO </vt:lpstr>
      <vt:lpstr>  QUADRO NORMATIVO - REGOLAMENTO </vt:lpstr>
      <vt:lpstr>  QUADRO NORMATIVO - REGOLAMENTO </vt:lpstr>
      <vt:lpstr>  QUADRO NORMATIVO – PUBBLICITA’ IMMOBILIARE </vt:lpstr>
      <vt:lpstr>  fondi immobiliari agevolazioni fiscali </vt:lpstr>
      <vt:lpstr>  fondi immobiliari agevolazioni fiscali </vt:lpstr>
      <vt:lpstr>  SICAF - SICAV </vt:lpstr>
      <vt:lpstr>  SICAF - SICAV </vt:lpstr>
      <vt:lpstr>  SICAF - SICAV </vt:lpstr>
      <vt:lpstr>  SICAF - SICAV </vt:lpstr>
      <vt:lpstr>  SICAF - SICAV </vt:lpstr>
      <vt:lpstr>  SICAF - SICAV </vt:lpstr>
      <vt:lpstr> SIIQ</vt:lpstr>
      <vt:lpstr>  SIINQ </vt:lpstr>
      <vt:lpstr>  SIIQ - SIINQ </vt:lpstr>
    </vt:vector>
  </TitlesOfParts>
  <Company>IRNOTAI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 IUIC</dc:title>
  <dc:creator>Edoardo Rinaldi</dc:creator>
  <cp:lastModifiedBy>Stipula</cp:lastModifiedBy>
  <cp:revision>199</cp:revision>
  <cp:lastPrinted>2015-09-23T14:02:35Z</cp:lastPrinted>
  <dcterms:created xsi:type="dcterms:W3CDTF">2014-01-21T16:04:19Z</dcterms:created>
  <dcterms:modified xsi:type="dcterms:W3CDTF">2019-06-19T17:05:17Z</dcterms:modified>
</cp:coreProperties>
</file>