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64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A68A5-21F7-4B4A-BC62-4A006BCD9355}" type="datetimeFigureOut">
              <a:rPr lang="it-IT" smtClean="0"/>
              <a:t>28/02/2018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1B06A-031F-47CF-B991-0570B14B85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8712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13F251-D2F3-4D49-A7D7-EE011785DBD3}" type="slidenum">
              <a:rPr lang="it-IT" altLang="it-IT" sz="1000" smtClean="0"/>
              <a:pPr>
                <a:spcBef>
                  <a:spcPct val="0"/>
                </a:spcBef>
              </a:pPr>
              <a:t>1</a:t>
            </a:fld>
            <a:endParaRPr lang="it-IT" altLang="it-IT" sz="10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it-IT"/>
          </a:p>
        </p:txBody>
      </p:sp>
    </p:spTree>
    <p:extLst>
      <p:ext uri="{BB962C8B-B14F-4D97-AF65-F5344CB8AC3E}">
        <p14:creationId xmlns:p14="http://schemas.microsoft.com/office/powerpoint/2010/main" val="154311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5682F-302D-4CC4-B8D5-B137B5C010B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6428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23D94-0D1C-4BE2-AF1A-13E211550FC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6957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A89A6-409B-4F80-BF98-A0B85C6BFC0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352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a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>
            <a:spLocks noGrp="1"/>
          </p:cNvSpPr>
          <p:nvPr>
            <p:ph type="title" hasCustomPrompt="1"/>
          </p:nvPr>
        </p:nvSpPr>
        <p:spPr>
          <a:xfrm>
            <a:off x="1" y="2780928"/>
            <a:ext cx="12192000" cy="790260"/>
          </a:xfrm>
        </p:spPr>
        <p:txBody>
          <a:bodyPr/>
          <a:lstStyle>
            <a:lvl1pPr>
              <a:defRPr sz="4400" b="0">
                <a:solidFill>
                  <a:srgbClr val="CE1126"/>
                </a:solidFill>
                <a:latin typeface="+mn-lt"/>
              </a:defRPr>
            </a:lvl1pPr>
          </a:lstStyle>
          <a:p>
            <a:r>
              <a:rPr lang="it-IT" dirty="0"/>
              <a:t>Titolo Corso</a:t>
            </a:r>
          </a:p>
        </p:txBody>
      </p:sp>
      <p:sp>
        <p:nvSpPr>
          <p:cNvPr id="9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815413" y="5445224"/>
            <a:ext cx="10369152" cy="913656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Nome/Cognome e qualifica del Docente</a:t>
            </a:r>
          </a:p>
        </p:txBody>
      </p:sp>
    </p:spTree>
    <p:extLst>
      <p:ext uri="{BB962C8B-B14F-4D97-AF65-F5344CB8AC3E}">
        <p14:creationId xmlns:p14="http://schemas.microsoft.com/office/powerpoint/2010/main" val="3817107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456373" y="6448252"/>
            <a:ext cx="28448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6E7A32-B00B-404E-ACA8-04681BA3667C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title" hasCustomPrompt="1"/>
          </p:nvPr>
        </p:nvSpPr>
        <p:spPr>
          <a:xfrm>
            <a:off x="1" y="1124744"/>
            <a:ext cx="12192000" cy="790260"/>
          </a:xfrm>
        </p:spPr>
        <p:txBody>
          <a:bodyPr/>
          <a:lstStyle>
            <a:lvl1pPr>
              <a:defRPr sz="3200" b="0">
                <a:solidFill>
                  <a:srgbClr val="37517B"/>
                </a:solidFill>
                <a:latin typeface="+mn-lt"/>
              </a:defRPr>
            </a:lvl1pPr>
          </a:lstStyle>
          <a:p>
            <a:r>
              <a:rPr lang="it-IT" dirty="0"/>
              <a:t>Titolo </a:t>
            </a:r>
            <a:r>
              <a:rPr lang="it-IT" dirty="0" err="1"/>
              <a:t>slides</a:t>
            </a:r>
            <a:endParaRPr lang="it-IT" dirty="0"/>
          </a:p>
        </p:txBody>
      </p:sp>
      <p:sp>
        <p:nvSpPr>
          <p:cNvPr id="14" name="Segnaposto contenuto 2"/>
          <p:cNvSpPr>
            <a:spLocks noGrp="1"/>
          </p:cNvSpPr>
          <p:nvPr>
            <p:ph sz="half" idx="1"/>
          </p:nvPr>
        </p:nvSpPr>
        <p:spPr>
          <a:xfrm>
            <a:off x="623392" y="2420889"/>
            <a:ext cx="10945216" cy="3705275"/>
          </a:xfrm>
        </p:spPr>
        <p:txBody>
          <a:bodyPr/>
          <a:lstStyle>
            <a:lvl1pPr marL="0" indent="0">
              <a:buNone/>
              <a:defRPr sz="2400"/>
            </a:lvl1pPr>
            <a:lvl2pPr marL="742950" indent="-285750">
              <a:buFont typeface="Wingdings" pitchFamily="2" charset="2"/>
              <a:buChar char="Ø"/>
              <a:defRPr sz="2000"/>
            </a:lvl2pPr>
            <a:lvl3pPr marL="1143000" indent="-228600">
              <a:buFont typeface="Wingdings" pitchFamily="2" charset="2"/>
              <a:buChar char="ü"/>
              <a:defRPr sz="1800"/>
            </a:lvl3pPr>
            <a:lvl4pPr>
              <a:defRPr sz="1600"/>
            </a:lvl4pPr>
            <a:lvl5pPr marL="2057400" indent="-228600">
              <a:buFont typeface="Arial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563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9361C-02BD-4AAB-8855-FBF6DEE3ACB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3235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77D48-3376-48B9-A249-793B54E200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8936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B3D41-F3DB-46D7-ACF5-D20000FE53C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1537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EF91A-E1F7-477B-9202-DB520276C0C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246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B7AD3-DCFD-4A7B-A185-7460DE950EC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9344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9CA5A-E808-4761-AB75-8257786E5EA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46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B0D19-ACEB-4324-914D-7B8B8A685A8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361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6FD36-3A44-4E39-91C0-6B38028F5B9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6935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76800" y="6550025"/>
            <a:ext cx="2540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A477DD0-8E94-43B1-A320-1D5235283CD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27" name="Line 5"/>
          <p:cNvSpPr>
            <a:spLocks noChangeShapeType="1"/>
          </p:cNvSpPr>
          <p:nvPr/>
        </p:nvSpPr>
        <p:spPr bwMode="auto">
          <a:xfrm flipH="1">
            <a:off x="927101" y="377825"/>
            <a:ext cx="11163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800"/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 flipH="1">
            <a:off x="114301" y="6550025"/>
            <a:ext cx="1187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80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" name="Text Box 10"/>
          <p:cNvSpPr txBox="1">
            <a:spLocks noChangeArrowheads="1"/>
          </p:cNvSpPr>
          <p:nvPr userDrawn="1"/>
        </p:nvSpPr>
        <p:spPr bwMode="auto">
          <a:xfrm>
            <a:off x="10426335" y="6524625"/>
            <a:ext cx="146969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33660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>
                <a:latin typeface="Arial" charset="0"/>
              </a:rPr>
              <a:t>Sessione 1 Topic 1</a:t>
            </a:r>
          </a:p>
        </p:txBody>
      </p:sp>
      <p:pic>
        <p:nvPicPr>
          <p:cNvPr id="3" name="Immagin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85" y="7939"/>
            <a:ext cx="1426633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14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F75B67-05CE-4705-A155-7C9313DD81B2}" type="slidenum">
              <a:rPr lang="it-IT" altLang="it-IT" sz="1200">
                <a:latin typeface="Arial" panose="020B0604020202020204" pitchFamily="34" charset="0"/>
              </a:rPr>
              <a:pPr/>
              <a:t>1</a:t>
            </a:fld>
            <a:endParaRPr lang="it-IT" altLang="it-IT" sz="1200">
              <a:latin typeface="Arial" panose="020B0604020202020204" pitchFamily="34" charset="0"/>
            </a:endParaRP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1676401" y="6102351"/>
            <a:ext cx="229076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it-IT" altLang="it-IT" sz="1200" b="1">
                <a:solidFill>
                  <a:srgbClr val="00339A"/>
                </a:solidFill>
                <a:latin typeface="Arial" panose="020B0604020202020204" pitchFamily="34" charset="0"/>
              </a:rPr>
              <a:t>Programmazione e Controllo</a:t>
            </a:r>
          </a:p>
        </p:txBody>
      </p:sp>
      <p:sp>
        <p:nvSpPr>
          <p:cNvPr id="5124" name="AutoShape 1029"/>
          <p:cNvSpPr>
            <a:spLocks noChangeArrowheads="1"/>
          </p:cNvSpPr>
          <p:nvPr/>
        </p:nvSpPr>
        <p:spPr bwMode="auto">
          <a:xfrm>
            <a:off x="2711451" y="2151064"/>
            <a:ext cx="6804025" cy="1133475"/>
          </a:xfrm>
          <a:prstGeom prst="roundRect">
            <a:avLst>
              <a:gd name="adj" fmla="val 12431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it-IT" altLang="it-IT" sz="2400">
              <a:solidFill>
                <a:srgbClr val="FF0000"/>
              </a:solidFill>
            </a:endParaRPr>
          </a:p>
        </p:txBody>
      </p:sp>
      <p:sp>
        <p:nvSpPr>
          <p:cNvPr id="5125" name="Rectangle 1030"/>
          <p:cNvSpPr>
            <a:spLocks noChangeArrowheads="1"/>
          </p:cNvSpPr>
          <p:nvPr/>
        </p:nvSpPr>
        <p:spPr bwMode="auto">
          <a:xfrm>
            <a:off x="3045799" y="2205038"/>
            <a:ext cx="5963878" cy="12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it-IT" altLang="it-IT" sz="2000" b="1" i="1" dirty="0">
                <a:solidFill>
                  <a:srgbClr val="00339A"/>
                </a:solidFill>
                <a:latin typeface="Arial" panose="020B0604020202020204" pitchFamily="34" charset="0"/>
              </a:rPr>
              <a:t>DOVE SIAMO ?</a:t>
            </a:r>
          </a:p>
          <a:p>
            <a:pPr algn="ctr" eaLnBrk="1" hangingPunct="1">
              <a:lnSpc>
                <a:spcPct val="130000"/>
              </a:lnSpc>
            </a:pPr>
            <a:r>
              <a:rPr lang="it-IT" altLang="it-IT" sz="1600" b="1" dirty="0">
                <a:solidFill>
                  <a:srgbClr val="00339A"/>
                </a:solidFill>
                <a:latin typeface="Arial" panose="020B0604020202020204" pitchFamily="34" charset="0"/>
              </a:rPr>
              <a:t>L’ANALISI DELLE PERFORMANCE AZIENDALI:</a:t>
            </a:r>
          </a:p>
          <a:p>
            <a:pPr algn="ctr" eaLnBrk="1" hangingPunct="1">
              <a:lnSpc>
                <a:spcPct val="130000"/>
              </a:lnSpc>
            </a:pPr>
            <a:r>
              <a:rPr lang="it-IT" altLang="it-IT" sz="2000" b="1" i="1" dirty="0">
                <a:solidFill>
                  <a:srgbClr val="00339A"/>
                </a:solidFill>
                <a:latin typeface="Arial" panose="020B0604020202020204" pitchFamily="34" charset="0"/>
              </a:rPr>
              <a:t>LE DETERMINANTI LA REDDITIVITA’ D’IMPREA</a:t>
            </a:r>
          </a:p>
        </p:txBody>
      </p:sp>
    </p:spTree>
    <p:extLst>
      <p:ext uri="{BB962C8B-B14F-4D97-AF65-F5344CB8AC3E}">
        <p14:creationId xmlns:p14="http://schemas.microsoft.com/office/powerpoint/2010/main" val="54796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7FFFE2-FA17-42D5-A1E2-933652BF4CAE}" type="slidenum">
              <a:rPr lang="it-IT" altLang="it-IT" sz="1200">
                <a:latin typeface="Arial" panose="020B0604020202020204" pitchFamily="34" charset="0"/>
              </a:rPr>
              <a:pPr/>
              <a:t>2</a:t>
            </a:fld>
            <a:endParaRPr lang="it-IT" altLang="it-IT" sz="1200">
              <a:latin typeface="Arial" panose="020B0604020202020204" pitchFamily="34" charset="0"/>
            </a:endParaRPr>
          </a:p>
        </p:txBody>
      </p:sp>
      <p:sp>
        <p:nvSpPr>
          <p:cNvPr id="4" name="Rectangle 1030"/>
          <p:cNvSpPr>
            <a:spLocks noChangeArrowheads="1"/>
          </p:cNvSpPr>
          <p:nvPr/>
        </p:nvSpPr>
        <p:spPr bwMode="auto">
          <a:xfrm>
            <a:off x="1802296" y="236170"/>
            <a:ext cx="8327543" cy="6091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30000"/>
              </a:lnSpc>
              <a:defRPr/>
            </a:pPr>
            <a:r>
              <a:rPr lang="it-IT" altLang="it-IT" sz="2800" b="1" i="1" dirty="0">
                <a:solidFill>
                  <a:srgbClr val="00339A"/>
                </a:solidFill>
                <a:latin typeface="Arial" charset="0"/>
              </a:rPr>
              <a:t>DOVE SIAMO ?</a:t>
            </a:r>
            <a:endParaRPr lang="it-IT" altLang="it-IT" sz="1600" dirty="0">
              <a:solidFill>
                <a:srgbClr val="00339A"/>
              </a:solidFill>
              <a:latin typeface="Arial" charset="0"/>
            </a:endParaRPr>
          </a:p>
          <a:p>
            <a:pPr algn="just">
              <a:lnSpc>
                <a:spcPct val="130000"/>
              </a:lnSpc>
              <a:defRPr/>
            </a:pPr>
            <a:endParaRPr lang="it-IT" altLang="it-IT" sz="1600" dirty="0">
              <a:solidFill>
                <a:srgbClr val="00339A"/>
              </a:solidFill>
              <a:latin typeface="Arial" charset="0"/>
            </a:endParaRPr>
          </a:p>
          <a:p>
            <a:pPr algn="just">
              <a:lnSpc>
                <a:spcPct val="130000"/>
              </a:lnSpc>
              <a:defRPr/>
            </a:pPr>
            <a:r>
              <a:rPr lang="it-IT" altLang="it-IT" sz="1600" dirty="0">
                <a:solidFill>
                  <a:srgbClr val="00339A"/>
                </a:solidFill>
                <a:latin typeface="Arial" charset="0"/>
              </a:rPr>
              <a:t>PER L’APPREZZAMENTO DI UNA SITUAZIONE AZIENDALE</a:t>
            </a:r>
          </a:p>
          <a:p>
            <a:pPr algn="just">
              <a:lnSpc>
                <a:spcPct val="130000"/>
              </a:lnSpc>
              <a:defRPr/>
            </a:pPr>
            <a:r>
              <a:rPr lang="it-IT" altLang="it-IT" sz="1600" dirty="0">
                <a:solidFill>
                  <a:srgbClr val="00339A"/>
                </a:solidFill>
                <a:latin typeface="Arial" charset="0"/>
              </a:rPr>
              <a:t>NON E’ SUFFICIENTE ANALIZZARE:</a:t>
            </a:r>
          </a:p>
          <a:p>
            <a:pPr algn="just">
              <a:lnSpc>
                <a:spcPct val="130000"/>
              </a:lnSpc>
              <a:defRPr/>
            </a:pPr>
            <a:endParaRPr lang="it-IT" altLang="it-IT" sz="1600" dirty="0">
              <a:solidFill>
                <a:srgbClr val="00339A"/>
              </a:solidFill>
              <a:latin typeface="Arial" charset="0"/>
            </a:endParaRP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it-IT" altLang="it-IT" sz="1600" dirty="0">
                <a:solidFill>
                  <a:srgbClr val="00339A"/>
                </a:solidFill>
                <a:latin typeface="Arial" charset="0"/>
              </a:rPr>
              <a:t> LA SITUAZIONE ECONOMICO-FINANZIARIA DELL’AZIENDA E LA SUA EVOLUZIONE  NEL TEMPO,  ATTRAVERSO I PRINCIPALI INDICI DI BILANCIO </a:t>
            </a:r>
          </a:p>
          <a:p>
            <a:pPr algn="just">
              <a:lnSpc>
                <a:spcPct val="130000"/>
              </a:lnSpc>
              <a:defRPr/>
            </a:pPr>
            <a:r>
              <a:rPr lang="it-IT" altLang="it-IT" sz="1600" dirty="0">
                <a:solidFill>
                  <a:srgbClr val="00339A"/>
                </a:solidFill>
                <a:latin typeface="Arial" charset="0"/>
              </a:rPr>
              <a:t>      (PROFILO ECO-FIN), attraverso alcuni </a:t>
            </a:r>
            <a:r>
              <a:rPr lang="it-IT" altLang="it-IT" sz="1600">
                <a:solidFill>
                  <a:srgbClr val="00339A"/>
                </a:solidFill>
                <a:latin typeface="Arial" charset="0"/>
              </a:rPr>
              <a:t>indicatori come Roe e Roi,</a:t>
            </a:r>
            <a:endParaRPr lang="it-IT" altLang="it-IT" sz="1600" dirty="0">
              <a:solidFill>
                <a:srgbClr val="00339A"/>
              </a:solidFill>
              <a:latin typeface="Arial" charset="0"/>
            </a:endParaRPr>
          </a:p>
          <a:p>
            <a:pPr algn="just">
              <a:lnSpc>
                <a:spcPct val="130000"/>
              </a:lnSpc>
              <a:defRPr/>
            </a:pPr>
            <a:endParaRPr lang="it-IT" altLang="it-IT" sz="1600" dirty="0">
              <a:solidFill>
                <a:srgbClr val="00339A"/>
              </a:solidFill>
              <a:latin typeface="Arial" charset="0"/>
            </a:endParaRPr>
          </a:p>
          <a:p>
            <a:pPr algn="just">
              <a:lnSpc>
                <a:spcPct val="130000"/>
              </a:lnSpc>
              <a:defRPr/>
            </a:pPr>
            <a:r>
              <a:rPr lang="it-IT" altLang="it-IT" sz="1600" dirty="0">
                <a:solidFill>
                  <a:srgbClr val="00339A"/>
                </a:solidFill>
                <a:latin typeface="Arial" charset="0"/>
              </a:rPr>
              <a:t>MA  E’  ANCHE OPPORTUNO INTERROGARSI SULLE 4 FORZE DETERMINANTI  LA REDDITIVITA’:</a:t>
            </a:r>
          </a:p>
          <a:p>
            <a:pPr algn="just">
              <a:lnSpc>
                <a:spcPct val="130000"/>
              </a:lnSpc>
              <a:defRPr/>
            </a:pPr>
            <a:endParaRPr lang="it-IT" altLang="it-IT" sz="1600" dirty="0">
              <a:solidFill>
                <a:srgbClr val="00339A"/>
              </a:solidFill>
              <a:latin typeface="Arial" charset="0"/>
            </a:endParaRP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it-IT" altLang="it-IT" sz="1600" dirty="0">
                <a:solidFill>
                  <a:srgbClr val="00339A"/>
                </a:solidFill>
                <a:latin typeface="Arial" charset="0"/>
              </a:rPr>
              <a:t>CARATTERISTICHE DELL’AMBIENTE ESTERNO</a:t>
            </a: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it-IT" altLang="it-IT" sz="1600" dirty="0">
                <a:solidFill>
                  <a:srgbClr val="00339A"/>
                </a:solidFill>
                <a:latin typeface="Arial" charset="0"/>
              </a:rPr>
              <a:t>FASE DEL CICLO DI VITA DEL BUSINESS E CONFIGURARSI DELLE 5 FORZE COMPETITIVE (M. Porter)</a:t>
            </a: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it-IT" altLang="it-IT" sz="1600" dirty="0">
                <a:solidFill>
                  <a:srgbClr val="00339A"/>
                </a:solidFill>
                <a:latin typeface="Arial" charset="0"/>
              </a:rPr>
              <a:t>STRATEGIA  AZIENDALE E CONSEGUENTE PROFILO STRATEGICO</a:t>
            </a: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  <a:defRPr/>
            </a:pPr>
            <a:r>
              <a:rPr lang="it-IT" altLang="it-IT" sz="1600" dirty="0">
                <a:solidFill>
                  <a:srgbClr val="00339A"/>
                </a:solidFill>
                <a:latin typeface="Arial" charset="0"/>
              </a:rPr>
              <a:t>PROFILO ORGANIZZATIVO: SISTEMA DI DIREZIONE E QUALITA’ DEL MANAGEMENT</a:t>
            </a:r>
          </a:p>
        </p:txBody>
      </p:sp>
    </p:spTree>
    <p:extLst>
      <p:ext uri="{BB962C8B-B14F-4D97-AF65-F5344CB8AC3E}">
        <p14:creationId xmlns:p14="http://schemas.microsoft.com/office/powerpoint/2010/main" val="125044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e 5"/>
          <p:cNvSpPr/>
          <p:nvPr/>
        </p:nvSpPr>
        <p:spPr bwMode="auto">
          <a:xfrm>
            <a:off x="4151784" y="2778584"/>
            <a:ext cx="3816424" cy="2808312"/>
          </a:xfrm>
          <a:prstGeom prst="ellipse">
            <a:avLst/>
          </a:prstGeom>
          <a:ln>
            <a:solidFill>
              <a:schemeClr val="bg2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1003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6038" tIns="46038" rIns="46038" bIns="46038"/>
          <a:lstStyle/>
          <a:p>
            <a:pPr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59496" y="776593"/>
            <a:ext cx="9129712" cy="151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6038" tIns="46038" rIns="46038" bIns="46038"/>
          <a:lstStyle/>
          <a:p>
            <a:pPr marL="287338" indent="-287338" algn="ctr">
              <a:lnSpc>
                <a:spcPct val="150000"/>
              </a:lnSpc>
              <a:buClr>
                <a:srgbClr val="009999"/>
              </a:buClr>
              <a:defRPr/>
            </a:pPr>
            <a:r>
              <a:rPr lang="it-IT" b="1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Le 4 forze che </a:t>
            </a:r>
          </a:p>
          <a:p>
            <a:pPr marL="287338" indent="-287338" algn="ctr">
              <a:lnSpc>
                <a:spcPct val="150000"/>
              </a:lnSpc>
              <a:buClr>
                <a:srgbClr val="009999"/>
              </a:buClr>
              <a:defRPr/>
            </a:pPr>
            <a:r>
              <a:rPr lang="it-IT" b="1" kern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condizionano la redditività</a:t>
            </a:r>
          </a:p>
          <a:p>
            <a:pPr marL="287338" indent="-287338" algn="ctr">
              <a:lnSpc>
                <a:spcPct val="150000"/>
              </a:lnSpc>
              <a:buClr>
                <a:srgbClr val="009999"/>
              </a:buClr>
              <a:defRPr/>
            </a:pPr>
            <a:endParaRPr lang="it-IT" b="1" kern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287338" indent="-287338" algn="ctr">
              <a:lnSpc>
                <a:spcPct val="150000"/>
              </a:lnSpc>
              <a:buClr>
                <a:srgbClr val="009999"/>
              </a:buClr>
              <a:defRPr/>
            </a:pPr>
            <a:endParaRPr lang="it-IT" b="1" i="1" u="sng" kern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287338" indent="-287338" algn="ctr">
              <a:lnSpc>
                <a:spcPct val="150000"/>
              </a:lnSpc>
              <a:buClr>
                <a:srgbClr val="009999"/>
              </a:buClr>
              <a:defRPr/>
            </a:pPr>
            <a:endParaRPr lang="it-IT" b="1" i="1" u="sng" kern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70" name="Segnaposto numero diapositiva 5"/>
          <p:cNvSpPr>
            <a:spLocks noGrp="1"/>
          </p:cNvSpPr>
          <p:nvPr>
            <p:ph type="sldNum" sz="quarter" idx="10"/>
          </p:nvPr>
        </p:nvSpPr>
        <p:spPr>
          <a:xfrm>
            <a:off x="838200" y="6137982"/>
            <a:ext cx="27432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3C8EDD-A092-45D2-BF0A-6062AF8E620E}" type="slidenum">
              <a:rPr lang="it-IT" altLang="it-IT" sz="1000">
                <a:latin typeface="Verdana" panose="020B0604030504040204" pitchFamily="34" charset="0"/>
              </a:rPr>
              <a:pPr/>
              <a:t>3</a:t>
            </a:fld>
            <a:endParaRPr lang="it-IT" altLang="it-IT" sz="1000">
              <a:latin typeface="Verdana" panose="020B0604030504040204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832" y="3344780"/>
            <a:ext cx="3024336" cy="16660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Ovale 7"/>
          <p:cNvSpPr/>
          <p:nvPr/>
        </p:nvSpPr>
        <p:spPr bwMode="auto">
          <a:xfrm>
            <a:off x="1487488" y="2058504"/>
            <a:ext cx="2000672" cy="144016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1003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6038" tIns="46038" rIns="46038" bIns="46038" anchor="ctr"/>
          <a:lstStyle/>
          <a:p>
            <a:pPr algn="ctr">
              <a:defRPr/>
            </a:pPr>
            <a:r>
              <a: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AMBIENTE ESTERNO</a:t>
            </a:r>
          </a:p>
        </p:txBody>
      </p:sp>
      <p:sp>
        <p:nvSpPr>
          <p:cNvPr id="9" name="Ovale 8"/>
          <p:cNvSpPr/>
          <p:nvPr/>
        </p:nvSpPr>
        <p:spPr bwMode="auto">
          <a:xfrm>
            <a:off x="1559496" y="4722800"/>
            <a:ext cx="2000672" cy="144016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1003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6038" tIns="46038" rIns="46038" bIns="46038" anchor="ctr"/>
          <a:lstStyle/>
          <a:p>
            <a:pPr algn="ctr">
              <a:defRPr/>
            </a:pPr>
            <a:r>
              <a:rPr lang="it-IT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STRATEGIA AZIENDALE</a:t>
            </a:r>
          </a:p>
        </p:txBody>
      </p:sp>
      <p:sp>
        <p:nvSpPr>
          <p:cNvPr id="10" name="Ovale 9"/>
          <p:cNvSpPr/>
          <p:nvPr/>
        </p:nvSpPr>
        <p:spPr bwMode="auto">
          <a:xfrm>
            <a:off x="8487816" y="2058504"/>
            <a:ext cx="2000672" cy="144016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1003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6038" tIns="46038" rIns="46038" bIns="46038" anchor="ctr"/>
          <a:lstStyle/>
          <a:p>
            <a:pPr algn="ctr">
              <a:defRPr/>
            </a:pPr>
            <a:r>
              <a:rPr lang="it-IT" sz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CARATTERISTICHE DEL BUSINESS</a:t>
            </a:r>
          </a:p>
        </p:txBody>
      </p:sp>
      <p:sp>
        <p:nvSpPr>
          <p:cNvPr id="11" name="Ovale 10"/>
          <p:cNvSpPr/>
          <p:nvPr/>
        </p:nvSpPr>
        <p:spPr bwMode="auto">
          <a:xfrm>
            <a:off x="8544271" y="4650792"/>
            <a:ext cx="2125364" cy="144016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1003">
            <a:schemeClr val="lt1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6038" tIns="46038" rIns="46038" bIns="46038" anchor="ctr"/>
          <a:lstStyle/>
          <a:p>
            <a:pPr algn="ctr">
              <a:defRPr/>
            </a:pPr>
            <a:r>
              <a:rPr lang="it-IT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STRUTTURA (QUALITA’ DEL MANAGEMENT)</a:t>
            </a:r>
          </a:p>
        </p:txBody>
      </p:sp>
      <p:sp>
        <p:nvSpPr>
          <p:cNvPr id="12" name="Freccia in giù 11"/>
          <p:cNvSpPr/>
          <p:nvPr/>
        </p:nvSpPr>
        <p:spPr bwMode="auto">
          <a:xfrm rot="18291285">
            <a:off x="3526693" y="2967352"/>
            <a:ext cx="568165" cy="879190"/>
          </a:xfrm>
          <a:prstGeom prst="downArrow">
            <a:avLst>
              <a:gd name="adj1" fmla="val 42019"/>
              <a:gd name="adj2" fmla="val 54053"/>
            </a:avLst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none" w="med" len="med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6038" tIns="46038" rIns="46038" bIns="46038"/>
          <a:lstStyle/>
          <a:p>
            <a:pPr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3" name="Freccia in giù 12"/>
          <p:cNvSpPr/>
          <p:nvPr/>
        </p:nvSpPr>
        <p:spPr bwMode="auto">
          <a:xfrm rot="3115834">
            <a:off x="7917342" y="2977714"/>
            <a:ext cx="568165" cy="879190"/>
          </a:xfrm>
          <a:prstGeom prst="downArrow">
            <a:avLst>
              <a:gd name="adj1" fmla="val 42019"/>
              <a:gd name="adj2" fmla="val 54053"/>
            </a:avLst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none" w="med" len="med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6038" tIns="46038" rIns="46038" bIns="46038"/>
          <a:lstStyle/>
          <a:p>
            <a:pPr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Freccia in giù 13"/>
          <p:cNvSpPr/>
          <p:nvPr/>
        </p:nvSpPr>
        <p:spPr bwMode="auto">
          <a:xfrm rot="14709676">
            <a:off x="3709479" y="4653659"/>
            <a:ext cx="568165" cy="879190"/>
          </a:xfrm>
          <a:prstGeom prst="downArrow">
            <a:avLst>
              <a:gd name="adj1" fmla="val 42019"/>
              <a:gd name="adj2" fmla="val 54053"/>
            </a:avLst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none" w="med" len="med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6038" tIns="46038" rIns="46038" bIns="46038"/>
          <a:lstStyle/>
          <a:p>
            <a:pPr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Freccia in giù 14"/>
          <p:cNvSpPr/>
          <p:nvPr/>
        </p:nvSpPr>
        <p:spPr bwMode="auto">
          <a:xfrm rot="7078885">
            <a:off x="7810704" y="4690176"/>
            <a:ext cx="568165" cy="879190"/>
          </a:xfrm>
          <a:prstGeom prst="downArrow">
            <a:avLst>
              <a:gd name="adj1" fmla="val 42019"/>
              <a:gd name="adj2" fmla="val 54053"/>
            </a:avLst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none" w="med" len="med"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46038" tIns="46038" rIns="46038" bIns="46038"/>
          <a:lstStyle/>
          <a:p>
            <a:pPr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358776" y="6351493"/>
            <a:ext cx="9129712" cy="287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6038" tIns="46038" rIns="46038" bIns="46038"/>
          <a:lstStyle/>
          <a:p>
            <a:pPr marL="287338" indent="-287338">
              <a:lnSpc>
                <a:spcPct val="150000"/>
              </a:lnSpc>
              <a:buClr>
                <a:srgbClr val="009999"/>
              </a:buClr>
              <a:defRPr/>
            </a:pPr>
            <a:r>
              <a:rPr lang="it-IT" sz="900" b="1" i="1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Per approfondimento:  A. </a:t>
            </a:r>
            <a:r>
              <a:rPr lang="it-IT" sz="900" b="1" i="1" kern="0" dirty="0" err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Bubbio</a:t>
            </a:r>
            <a:r>
              <a:rPr lang="it-IT" sz="900" b="1" i="1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,“Strategia aziendale e redditività d’impresa”, </a:t>
            </a:r>
            <a:r>
              <a:rPr lang="it-IT" sz="900" b="1" i="1" kern="0" dirty="0" err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Academia</a:t>
            </a:r>
            <a:r>
              <a:rPr lang="it-IT" sz="900" b="1" i="1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sz="900" b="1" i="1" kern="0" dirty="0" err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Universa</a:t>
            </a:r>
            <a:r>
              <a:rPr lang="it-IT" sz="900" b="1" i="1" kern="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Press, Firenze 2010 </a:t>
            </a:r>
          </a:p>
          <a:p>
            <a:pPr marL="287338" indent="-287338">
              <a:lnSpc>
                <a:spcPct val="150000"/>
              </a:lnSpc>
              <a:buClr>
                <a:srgbClr val="009999"/>
              </a:buClr>
              <a:defRPr/>
            </a:pPr>
            <a:endParaRPr lang="it-IT" sz="900" b="1" i="1" kern="0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  <a:p>
            <a:pPr marL="287338" indent="-287338">
              <a:lnSpc>
                <a:spcPct val="150000"/>
              </a:lnSpc>
              <a:buClr>
                <a:srgbClr val="009999"/>
              </a:buClr>
              <a:defRPr/>
            </a:pPr>
            <a:endParaRPr lang="it-IT" sz="900" b="1" i="1" u="sng" kern="0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  <a:p>
            <a:pPr marL="287338" indent="-287338">
              <a:lnSpc>
                <a:spcPct val="150000"/>
              </a:lnSpc>
              <a:buClr>
                <a:srgbClr val="009999"/>
              </a:buClr>
              <a:defRPr/>
            </a:pPr>
            <a:endParaRPr lang="it-IT" sz="900" b="1" i="1" u="sng" kern="0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62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theme/theme1.xml><?xml version="1.0" encoding="utf-8"?>
<a:theme xmlns:a="http://schemas.openxmlformats.org/drawingml/2006/main" name="Struttura predefinit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FF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33"/>
        </a:solidFill>
        <a:ln>
          <a:noFill/>
        </a:ln>
        <a:effectLst>
          <a:outerShdw dist="107763" dir="2700000" algn="ctr" rotWithShape="0">
            <a:srgbClr val="336600"/>
          </a:outer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FF33"/>
        </a:solidFill>
        <a:ln>
          <a:noFill/>
        </a:ln>
        <a:effectLst>
          <a:outerShdw dist="107763" dir="2700000" algn="ctr" rotWithShape="0">
            <a:srgbClr val="336600"/>
          </a:outerShdw>
        </a:effectLst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158</Words>
  <Application>Microsoft Office PowerPoint</Application>
  <PresentationFormat>Widescreen</PresentationFormat>
  <Paragraphs>31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Verdana</vt:lpstr>
      <vt:lpstr>Wingdings</vt:lpstr>
      <vt:lpstr>Struttura predefinita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Alberto Bubbio</dc:creator>
  <cp:lastModifiedBy>alberto Bubbio</cp:lastModifiedBy>
  <cp:revision>7</cp:revision>
  <dcterms:created xsi:type="dcterms:W3CDTF">2016-02-22T15:25:14Z</dcterms:created>
  <dcterms:modified xsi:type="dcterms:W3CDTF">2018-02-28T18:59:13Z</dcterms:modified>
</cp:coreProperties>
</file>