
<file path=[Content_Types].xml><?xml version="1.0" encoding="utf-8"?>
<Types xmlns="http://schemas.openxmlformats.org/package/2006/content-types">
  <Default Extension="bin" ContentType="image/jp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544" r:id="rId3"/>
    <p:sldId id="545" r:id="rId4"/>
    <p:sldId id="261" r:id="rId5"/>
    <p:sldId id="273" r:id="rId6"/>
    <p:sldId id="280" r:id="rId7"/>
    <p:sldId id="285" r:id="rId8"/>
    <p:sldId id="290" r:id="rId9"/>
    <p:sldId id="295" r:id="rId10"/>
    <p:sldId id="301" r:id="rId11"/>
    <p:sldId id="318" r:id="rId12"/>
    <p:sldId id="323" r:id="rId13"/>
    <p:sldId id="329" r:id="rId14"/>
    <p:sldId id="336" r:id="rId15"/>
    <p:sldId id="343" r:id="rId16"/>
    <p:sldId id="348" r:id="rId17"/>
    <p:sldId id="359" r:id="rId18"/>
    <p:sldId id="368" r:id="rId19"/>
    <p:sldId id="373" r:id="rId20"/>
    <p:sldId id="385" r:id="rId21"/>
    <p:sldId id="390" r:id="rId22"/>
    <p:sldId id="401" r:id="rId23"/>
    <p:sldId id="406" r:id="rId24"/>
    <p:sldId id="411" r:id="rId25"/>
    <p:sldId id="416" r:id="rId26"/>
    <p:sldId id="421" r:id="rId27"/>
    <p:sldId id="439" r:id="rId28"/>
    <p:sldId id="444" r:id="rId29"/>
    <p:sldId id="450" r:id="rId30"/>
    <p:sldId id="457" r:id="rId31"/>
    <p:sldId id="463" r:id="rId32"/>
    <p:sldId id="469" r:id="rId33"/>
    <p:sldId id="474" r:id="rId34"/>
    <p:sldId id="483" r:id="rId35"/>
    <p:sldId id="489" r:id="rId36"/>
    <p:sldId id="495" r:id="rId37"/>
    <p:sldId id="501" r:id="rId38"/>
    <p:sldId id="507" r:id="rId39"/>
    <p:sldId id="512" r:id="rId40"/>
    <p:sldId id="519" r:id="rId41"/>
    <p:sldId id="526" r:id="rId42"/>
    <p:sldId id="533" r:id="rId43"/>
    <p:sldId id="543" r:id="rId44"/>
  </p:sldIdLst>
  <p:sldSz cx="10153650" cy="5715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D4D4D"/>
    <a:srgbClr val="292929"/>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2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Europe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Foglio1!$A$2</c:f>
              <c:strCache>
                <c:ptCount val="1"/>
                <c:pt idx="0">
                  <c:v>Categoria 1</c:v>
                </c:pt>
              </c:strCache>
            </c:strRef>
          </c:cat>
          <c:val>
            <c:numRef>
              <c:f>Foglio1!$B$2</c:f>
              <c:numCache>
                <c:formatCode>0%</c:formatCode>
                <c:ptCount val="1"/>
                <c:pt idx="0">
                  <c:v>0.01</c:v>
                </c:pt>
              </c:numCache>
            </c:numRef>
          </c:val>
          <c:extLst>
            <c:ext xmlns:c16="http://schemas.microsoft.com/office/drawing/2014/chart" uri="{C3380CC4-5D6E-409C-BE32-E72D297353CC}">
              <c16:uniqueId val="{00000000-967E-497D-B971-D41471828FF2}"/>
            </c:ext>
          </c:extLst>
        </c:ser>
        <c:ser>
          <c:idx val="1"/>
          <c:order val="1"/>
          <c:tx>
            <c:strRef>
              <c:f>Foglio1!$C$1</c:f>
              <c:strCache>
                <c:ptCount val="1"/>
                <c:pt idx="0">
                  <c:v>USA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Foglio1!$A$2</c:f>
              <c:strCache>
                <c:ptCount val="1"/>
                <c:pt idx="0">
                  <c:v>Categoria 1</c:v>
                </c:pt>
              </c:strCache>
            </c:strRef>
          </c:cat>
          <c:val>
            <c:numRef>
              <c:f>Foglio1!$C$2</c:f>
              <c:numCache>
                <c:formatCode>0%</c:formatCode>
                <c:ptCount val="1"/>
                <c:pt idx="0">
                  <c:v>0.21</c:v>
                </c:pt>
              </c:numCache>
            </c:numRef>
          </c:val>
          <c:extLst>
            <c:ext xmlns:c16="http://schemas.microsoft.com/office/drawing/2014/chart" uri="{C3380CC4-5D6E-409C-BE32-E72D297353CC}">
              <c16:uniqueId val="{00000001-967E-497D-B971-D41471828FF2}"/>
            </c:ext>
          </c:extLst>
        </c:ser>
        <c:dLbls>
          <c:dLblPos val="outEnd"/>
          <c:showLegendKey val="0"/>
          <c:showVal val="1"/>
          <c:showCatName val="0"/>
          <c:showSerName val="0"/>
          <c:showPercent val="0"/>
          <c:showBubbleSize val="0"/>
        </c:dLbls>
        <c:gapWidth val="267"/>
        <c:overlap val="-43"/>
        <c:axId val="281621008"/>
        <c:axId val="426941448"/>
      </c:barChart>
      <c:catAx>
        <c:axId val="28162100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426941448"/>
        <c:crosses val="autoZero"/>
        <c:auto val="1"/>
        <c:lblAlgn val="ctr"/>
        <c:lblOffset val="100"/>
        <c:noMultiLvlLbl val="0"/>
      </c:catAx>
      <c:valAx>
        <c:axId val="42694144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crossAx val="28162100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E2F4F5BD-4088-429E-ADC6-D2370D991416}" type="datetimeFigureOut">
              <a:rPr lang="it-IT" smtClean="0"/>
              <a:t>18/04/2019</a:t>
            </a:fld>
            <a:endParaRPr lang="it-IT"/>
          </a:p>
        </p:txBody>
      </p:sp>
      <p:sp>
        <p:nvSpPr>
          <p:cNvPr id="4" name="Segnaposto piè di pagina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CA3FAA5C-8ACC-469D-8875-DA69622B32BB}" type="slidenum">
              <a:rPr lang="it-IT" smtClean="0"/>
              <a:t>‹N›</a:t>
            </a:fld>
            <a:endParaRPr lang="it-IT"/>
          </a:p>
        </p:txBody>
      </p:sp>
    </p:spTree>
    <p:extLst>
      <p:ext uri="{BB962C8B-B14F-4D97-AF65-F5344CB8AC3E}">
        <p14:creationId xmlns:p14="http://schemas.microsoft.com/office/powerpoint/2010/main" val="1449726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5F26838-C226-4CC6-932F-2504862AD24C}" type="datetimeFigureOut">
              <a:rPr lang="it-IT" smtClean="0"/>
              <a:t>18/04/2019</a:t>
            </a:fld>
            <a:endParaRPr lang="it-IT"/>
          </a:p>
        </p:txBody>
      </p:sp>
      <p:sp>
        <p:nvSpPr>
          <p:cNvPr id="4" name="Segnaposto immagine diapositiva 3"/>
          <p:cNvSpPr>
            <a:spLocks noGrp="1" noRot="1" noChangeAspect="1"/>
          </p:cNvSpPr>
          <p:nvPr>
            <p:ph type="sldImg" idx="2"/>
          </p:nvPr>
        </p:nvSpPr>
        <p:spPr>
          <a:xfrm>
            <a:off x="481013" y="1279525"/>
            <a:ext cx="6137275"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EA19D84-A9B7-4FEA-A774-29B965C29DD6}" type="slidenum">
              <a:rPr lang="it-IT" smtClean="0"/>
              <a:t>‹N›</a:t>
            </a:fld>
            <a:endParaRPr lang="it-IT"/>
          </a:p>
        </p:txBody>
      </p:sp>
    </p:spTree>
    <p:extLst>
      <p:ext uri="{BB962C8B-B14F-4D97-AF65-F5344CB8AC3E}">
        <p14:creationId xmlns:p14="http://schemas.microsoft.com/office/powerpoint/2010/main" val="15356932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5645B8-E0E8-4832-9173-DB8A5E616615}"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76F39-7383-4CA2-A6DA-5A0ABA9D3CDC}"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E0C00-351B-4472-A663-F1389583DC1F}"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1CADD-6EC0-49B8-90DB-A66E63A9943A}"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A28E15-5606-4C33-89F3-63AA40DB16D2}"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882CB8-255C-4F59-AF7D-F707FEF90ECE}"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D76A88-69F8-4AAE-A319-F839343C4E20}" type="datetime1">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5537A5-D641-4333-ACE6-99933AB9F841}" type="datetime1">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7246-D75E-4010-A266-3FB7727EA4B7}" type="datetime1">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E75FF5-4499-4960-BB78-0F44B9961CCC}"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72A5D1-9C24-4516-881F-F0ADA85B5AF0}"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52A77-E143-429D-945B-04BCAAF4AD68}" type="datetime1">
              <a:rPr lang="en-US" smtClean="0"/>
              <a:t>4/18/2019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BC6D1-944B-43E0-8A0C-9CBA9329B313}"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2.bin"/><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europa.eu/" TargetMode="External"/><Relationship Id="rId2" Type="http://schemas.openxmlformats.org/officeDocument/2006/relationships/hyperlink" Target="http://www.usgovernmentspending.com/" TargetMode="Externa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 name="TextBox 1"/>
          <p:cNvSpPr txBox="1"/>
          <p:nvPr/>
        </p:nvSpPr>
        <p:spPr>
          <a:xfrm>
            <a:off x="809625" y="2324100"/>
            <a:ext cx="8296275" cy="1590500"/>
          </a:xfrm>
          <a:prstGeom prst="rect">
            <a:avLst/>
          </a:prstGeom>
          <a:effectLst/>
        </p:spPr>
        <p:txBody>
          <a:bodyPr wrap="square" rtlCol="0" anchor="t">
            <a:spAutoFit/>
          </a:bodyPr>
          <a:lstStyle/>
          <a:p>
            <a:pPr algn="ctr">
              <a:lnSpc>
                <a:spcPts val="4000"/>
              </a:lnSpc>
            </a:pPr>
            <a:r>
              <a:rPr lang="en-US" sz="3000" b="1" i="0" u="none" spc="0" dirty="0">
                <a:solidFill>
                  <a:schemeClr val="tx1">
                    <a:lumMod val="50000"/>
                    <a:lumOff val="50000"/>
                  </a:schemeClr>
                </a:solidFill>
                <a:latin typeface="Amasis"/>
              </a:rPr>
              <a:t>THE INTERNATIONAL MONETARY </a:t>
            </a:r>
          </a:p>
          <a:p>
            <a:pPr algn="ctr">
              <a:lnSpc>
                <a:spcPts val="4000"/>
              </a:lnSpc>
            </a:pPr>
            <a:r>
              <a:rPr lang="en-US" sz="3000" b="1" i="0" u="none" spc="0" dirty="0">
                <a:solidFill>
                  <a:schemeClr val="tx1">
                    <a:lumMod val="50000"/>
                    <a:lumOff val="50000"/>
                  </a:schemeClr>
                </a:solidFill>
                <a:latin typeface="Amasis"/>
              </a:rPr>
              <a:t>&amp; FINANCIAL SYSTEM </a:t>
            </a:r>
          </a:p>
          <a:p>
            <a:pPr algn="ctr">
              <a:lnSpc>
                <a:spcPts val="4000"/>
              </a:lnSpc>
            </a:pPr>
            <a:r>
              <a:rPr lang="en-US" sz="3000" b="1" i="0" u="none" spc="0" dirty="0">
                <a:solidFill>
                  <a:schemeClr val="tx1">
                    <a:lumMod val="50000"/>
                    <a:lumOff val="50000"/>
                  </a:schemeClr>
                </a:solidFill>
                <a:latin typeface="Amasis"/>
              </a:rPr>
              <a:t>IN HISTORICAL PERSPECTIVE</a:t>
            </a:r>
          </a:p>
        </p:txBody>
      </p:sp>
      <p:sp>
        <p:nvSpPr>
          <p:cNvPr id="260" name="TextBox 3"/>
          <p:cNvSpPr txBox="1"/>
          <p:nvPr/>
        </p:nvSpPr>
        <p:spPr>
          <a:xfrm>
            <a:off x="6648450" y="333375"/>
            <a:ext cx="3057525" cy="600164"/>
          </a:xfrm>
          <a:prstGeom prst="rect">
            <a:avLst/>
          </a:prstGeom>
          <a:effectLst/>
        </p:spPr>
        <p:txBody>
          <a:bodyPr wrap="square" rtlCol="0" anchor="t">
            <a:spAutoFit/>
          </a:bodyPr>
          <a:lstStyle/>
          <a:p>
            <a:pPr algn="ctr"/>
            <a:r>
              <a:rPr lang="en-US" sz="1650" b="1" i="1" u="none" spc="0" dirty="0">
                <a:solidFill>
                  <a:schemeClr val="tx1">
                    <a:lumMod val="50000"/>
                    <a:lumOff val="50000"/>
                  </a:schemeClr>
                </a:solidFill>
                <a:latin typeface="Amasis"/>
              </a:rPr>
              <a:t>Lecture of April 17, 2019</a:t>
            </a:r>
          </a:p>
          <a:p>
            <a:pPr algn="ctr"/>
            <a:r>
              <a:rPr lang="en-US" sz="1650" b="1" i="1" u="none" spc="0" dirty="0">
                <a:solidFill>
                  <a:schemeClr val="tx1">
                    <a:lumMod val="50000"/>
                    <a:lumOff val="50000"/>
                  </a:schemeClr>
                </a:solidFill>
                <a:latin typeface="Amasis"/>
              </a:rPr>
              <a:t>Prof. Giuseppe Schlitzer</a:t>
            </a:r>
          </a:p>
        </p:txBody>
      </p:sp>
      <p:pic>
        <p:nvPicPr>
          <p:cNvPr id="1026" name="Picture 2" descr="http://www.arsambiente.it/wp/wp-content/uploads/2013/06/Logo_LIU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0500"/>
            <a:ext cx="2414004" cy="1214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 name="Body"/>
          <p:cNvSpPr txBox="1"/>
          <p:nvPr/>
        </p:nvSpPr>
        <p:spPr>
          <a:xfrm>
            <a:off x="352425" y="647700"/>
            <a:ext cx="9220200" cy="5678478"/>
          </a:xfrm>
          <a:prstGeom prst="rect">
            <a:avLst/>
          </a:prstGeom>
          <a:effectLst/>
        </p:spPr>
        <p:txBody>
          <a:bodyPr wrap="square" rtlCol="0" anchor="t">
            <a:spAutoFit/>
          </a:bodyPr>
          <a:lstStyle/>
          <a:p>
            <a:pPr algn="l"/>
            <a:r>
              <a:rPr lang="en-US" sz="1650" b="0" i="0" u="none" spc="0" dirty="0">
                <a:solidFill>
                  <a:schemeClr val="tx1">
                    <a:lumMod val="50000"/>
                    <a:lumOff val="50000"/>
                  </a:schemeClr>
                </a:solidFill>
                <a:latin typeface="Amasis"/>
              </a:rPr>
              <a:t>The three concepts of stability interact with each other.</a:t>
            </a:r>
          </a:p>
          <a:p>
            <a:pPr algn="l"/>
            <a:endParaRPr lang="en-US" sz="1650" b="0" i="0" u="none" spc="0" dirty="0">
              <a:solidFill>
                <a:schemeClr val="tx1">
                  <a:lumMod val="50000"/>
                  <a:lumOff val="50000"/>
                </a:schemeClr>
              </a:solidFill>
              <a:latin typeface="Amasis"/>
            </a:endParaRPr>
          </a:p>
          <a:p>
            <a:pPr algn="l">
              <a:lnSpc>
                <a:spcPct val="150000"/>
              </a:lnSpc>
            </a:pPr>
            <a:endParaRPr lang="en-US" sz="1650" b="0" i="0" u="none" spc="0" dirty="0">
              <a:solidFill>
                <a:schemeClr val="tx1">
                  <a:lumMod val="50000"/>
                  <a:lumOff val="50000"/>
                </a:schemeClr>
              </a:solidFill>
              <a:latin typeface="Amasis"/>
            </a:endParaRPr>
          </a:p>
          <a:p>
            <a:pPr algn="l">
              <a:lnSpc>
                <a:spcPct val="150000"/>
              </a:lnSpc>
            </a:pPr>
            <a:r>
              <a:rPr lang="en-US" sz="1650" b="0" i="0" u="none" spc="0" dirty="0">
                <a:solidFill>
                  <a:schemeClr val="tx1">
                    <a:lumMod val="50000"/>
                    <a:lumOff val="50000"/>
                  </a:schemeClr>
                </a:solidFill>
                <a:latin typeface="Amasis"/>
              </a:rPr>
              <a:t>Inflation is relevant for financial transaction. For instance it is important to value a debt in "real" terms. In fact inflation reduces the real value of a debt, hence helping debtors. It is also relevant to determine nominal/real interest rates.</a:t>
            </a:r>
          </a:p>
          <a:p>
            <a:pPr algn="l"/>
            <a:endParaRPr lang="en-US" sz="1650" b="0" i="0" u="none" spc="0" dirty="0">
              <a:solidFill>
                <a:schemeClr val="tx1">
                  <a:lumMod val="50000"/>
                  <a:lumOff val="50000"/>
                </a:schemeClr>
              </a:solidFill>
              <a:latin typeface="Amasis"/>
            </a:endParaRPr>
          </a:p>
          <a:p>
            <a:pPr algn="l">
              <a:lnSpc>
                <a:spcPct val="150000"/>
              </a:lnSpc>
            </a:pPr>
            <a:endParaRPr lang="en-US" sz="1650" b="0" i="0" u="none" spc="0" dirty="0">
              <a:solidFill>
                <a:schemeClr val="tx1">
                  <a:lumMod val="50000"/>
                  <a:lumOff val="50000"/>
                </a:schemeClr>
              </a:solidFill>
              <a:latin typeface="Amasis"/>
            </a:endParaRPr>
          </a:p>
          <a:p>
            <a:pPr algn="l">
              <a:lnSpc>
                <a:spcPct val="150000"/>
              </a:lnSpc>
            </a:pPr>
            <a:r>
              <a:rPr lang="en-US" sz="1650" b="0" i="0" u="none" spc="0" dirty="0">
                <a:solidFill>
                  <a:schemeClr val="tx1">
                    <a:lumMod val="50000"/>
                    <a:lumOff val="50000"/>
                  </a:schemeClr>
                </a:solidFill>
                <a:latin typeface="Amasis"/>
              </a:rPr>
              <a:t>Domestic prices &amp; the exchange rate interact in several guises. Devaluations may be inflationary, but also inflation spirals may cause devaluations.</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lnSpc>
                <a:spcPct val="150000"/>
              </a:lnSpc>
            </a:pPr>
            <a:r>
              <a:rPr lang="en-US" sz="1650" b="0" i="0" u="none" spc="0" dirty="0">
                <a:solidFill>
                  <a:schemeClr val="tx1">
                    <a:lumMod val="50000"/>
                    <a:lumOff val="50000"/>
                  </a:schemeClr>
                </a:solidFill>
                <a:latin typeface="Amasis"/>
              </a:rPr>
              <a:t>It is relevant to know whether a debt is denominated in domestic or foreign currency. In many financial crisis, there was lot of debt denominated in a foreign currency (L£ &amp; the US$). When the country devalues the nominal value of the debt may become unsustainable.</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sp>
        <p:nvSpPr>
          <p:cNvPr id="303" name="Title"/>
          <p:cNvSpPr txBox="1"/>
          <p:nvPr/>
        </p:nvSpPr>
        <p:spPr>
          <a:xfrm>
            <a:off x="276225" y="127084"/>
            <a:ext cx="8305800" cy="507831"/>
          </a:xfrm>
          <a:prstGeom prst="rect">
            <a:avLst/>
          </a:prstGeom>
          <a:effectLst/>
        </p:spPr>
        <p:txBody>
          <a:bodyPr wrap="square" rtlCol="0" anchor="ctr">
            <a:spAutoFit/>
          </a:bodyPr>
          <a:lstStyle/>
          <a:p>
            <a:r>
              <a:rPr lang="en-US" sz="2700" b="1" i="0" u="none" spc="0" dirty="0">
                <a:solidFill>
                  <a:schemeClr val="tx1">
                    <a:lumMod val="50000"/>
                    <a:lumOff val="50000"/>
                  </a:schemeClr>
                </a:solidFill>
                <a:latin typeface="Amasis"/>
              </a:rPr>
              <a:t>The concept of stability - A digression</a:t>
            </a:r>
          </a:p>
        </p:txBody>
      </p:sp>
      <p:sp>
        <p:nvSpPr>
          <p:cNvPr id="305" name="Ellipse2 3"/>
          <p:cNvSpPr/>
          <p:nvPr/>
        </p:nvSpPr>
        <p:spPr>
          <a:xfrm>
            <a:off x="495300" y="1181100"/>
            <a:ext cx="390525" cy="333375"/>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650" b="1" i="0" u="none" spc="0" dirty="0">
                <a:solidFill>
                  <a:srgbClr val="FFFFFF"/>
                </a:solidFill>
                <a:latin typeface="Nina Compressed"/>
              </a:rPr>
              <a:t>1</a:t>
            </a:r>
          </a:p>
        </p:txBody>
      </p:sp>
      <p:sp>
        <p:nvSpPr>
          <p:cNvPr id="306" name="Ellipse2 4"/>
          <p:cNvSpPr/>
          <p:nvPr/>
        </p:nvSpPr>
        <p:spPr>
          <a:xfrm>
            <a:off x="1621660" y="1209674"/>
            <a:ext cx="390525" cy="333375"/>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650" b="1" i="0" u="none" spc="0" dirty="0">
                <a:solidFill>
                  <a:srgbClr val="FFFFFF"/>
                </a:solidFill>
                <a:latin typeface="Nina Compressed"/>
              </a:rPr>
              <a:t>3</a:t>
            </a:r>
          </a:p>
        </p:txBody>
      </p:sp>
      <p:sp>
        <p:nvSpPr>
          <p:cNvPr id="308" name="Ellipse2 5"/>
          <p:cNvSpPr/>
          <p:nvPr/>
        </p:nvSpPr>
        <p:spPr>
          <a:xfrm>
            <a:off x="495300" y="2857500"/>
            <a:ext cx="390525" cy="333375"/>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650" b="1" i="0" u="none" spc="0" dirty="0">
                <a:solidFill>
                  <a:srgbClr val="FFFFFF"/>
                </a:solidFill>
                <a:latin typeface="Nina Compressed"/>
              </a:rPr>
              <a:t>1</a:t>
            </a:r>
          </a:p>
        </p:txBody>
      </p:sp>
      <p:sp>
        <p:nvSpPr>
          <p:cNvPr id="311" name="Ellipse2 6"/>
          <p:cNvSpPr/>
          <p:nvPr/>
        </p:nvSpPr>
        <p:spPr>
          <a:xfrm>
            <a:off x="1628775" y="2857500"/>
            <a:ext cx="390525" cy="333375"/>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650" b="1" i="0" u="none" spc="0" dirty="0">
                <a:solidFill>
                  <a:srgbClr val="FFFFFF"/>
                </a:solidFill>
                <a:latin typeface="Nina Compressed"/>
              </a:rPr>
              <a:t>2</a:t>
            </a:r>
          </a:p>
        </p:txBody>
      </p:sp>
      <p:sp>
        <p:nvSpPr>
          <p:cNvPr id="312" name="Ellipse2 7"/>
          <p:cNvSpPr/>
          <p:nvPr/>
        </p:nvSpPr>
        <p:spPr>
          <a:xfrm>
            <a:off x="495300" y="4152900"/>
            <a:ext cx="390525" cy="333375"/>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650" b="1" i="0" u="none" spc="0" dirty="0">
                <a:solidFill>
                  <a:srgbClr val="FFFFFF"/>
                </a:solidFill>
                <a:latin typeface="Nina Compressed"/>
              </a:rPr>
              <a:t>2</a:t>
            </a:r>
          </a:p>
        </p:txBody>
      </p:sp>
      <p:sp>
        <p:nvSpPr>
          <p:cNvPr id="315" name="Ellipse2 8"/>
          <p:cNvSpPr/>
          <p:nvPr/>
        </p:nvSpPr>
        <p:spPr>
          <a:xfrm>
            <a:off x="1628775" y="4152900"/>
            <a:ext cx="390525" cy="333375"/>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650" b="1" i="0" u="none" spc="0" dirty="0">
                <a:solidFill>
                  <a:srgbClr val="FFFFFF"/>
                </a:solidFill>
                <a:latin typeface="Nina Compressed"/>
              </a:rPr>
              <a:t>3</a:t>
            </a:r>
          </a:p>
        </p:txBody>
      </p:sp>
      <p:sp>
        <p:nvSpPr>
          <p:cNvPr id="2" name="Freccia bidirezionale orizzontale 1"/>
          <p:cNvSpPr/>
          <p:nvPr/>
        </p:nvSpPr>
        <p:spPr>
          <a:xfrm>
            <a:off x="904875" y="1243010"/>
            <a:ext cx="685800" cy="266701"/>
          </a:xfrm>
          <a:prstGeom prst="lef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dirty="0"/>
          </a:p>
        </p:txBody>
      </p:sp>
      <p:sp>
        <p:nvSpPr>
          <p:cNvPr id="19" name="Freccia bidirezionale orizzontale 18"/>
          <p:cNvSpPr/>
          <p:nvPr/>
        </p:nvSpPr>
        <p:spPr>
          <a:xfrm>
            <a:off x="904875" y="2879876"/>
            <a:ext cx="685800" cy="266701"/>
          </a:xfrm>
          <a:prstGeom prst="lef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dirty="0"/>
          </a:p>
        </p:txBody>
      </p:sp>
      <p:sp>
        <p:nvSpPr>
          <p:cNvPr id="20" name="Freccia bidirezionale orizzontale 19"/>
          <p:cNvSpPr/>
          <p:nvPr/>
        </p:nvSpPr>
        <p:spPr>
          <a:xfrm>
            <a:off x="914400" y="4186236"/>
            <a:ext cx="685800" cy="266701"/>
          </a:xfrm>
          <a:prstGeom prst="lef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dirty="0"/>
          </a:p>
        </p:txBody>
      </p:sp>
      <p:sp>
        <p:nvSpPr>
          <p:cNvPr id="23" name="CasellaDiTesto 22"/>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 name="Title"/>
          <p:cNvSpPr txBox="1"/>
          <p:nvPr/>
        </p:nvSpPr>
        <p:spPr>
          <a:xfrm>
            <a:off x="381000" y="127084"/>
            <a:ext cx="83058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Bretton Woods and its legacy</a:t>
            </a:r>
          </a:p>
        </p:txBody>
      </p:sp>
      <p:sp>
        <p:nvSpPr>
          <p:cNvPr id="322" name="Body"/>
          <p:cNvSpPr txBox="1"/>
          <p:nvPr/>
        </p:nvSpPr>
        <p:spPr>
          <a:xfrm>
            <a:off x="371475" y="828675"/>
            <a:ext cx="9220200" cy="4535857"/>
          </a:xfrm>
          <a:prstGeom prst="rect">
            <a:avLst/>
          </a:prstGeom>
          <a:effectLst/>
        </p:spPr>
        <p:txBody>
          <a:bodyPr wrap="square" rtlCol="0" anchor="t">
            <a:spAutoFit/>
          </a:bodyPr>
          <a:lstStyle/>
          <a:p>
            <a:pPr algn="l">
              <a:lnSpc>
                <a:spcPct val="150000"/>
              </a:lnSpc>
            </a:pPr>
            <a:r>
              <a:rPr lang="en-US" sz="1650" b="0" i="0" u="none" spc="0" dirty="0">
                <a:solidFill>
                  <a:schemeClr val="tx1">
                    <a:lumMod val="50000"/>
                    <a:lumOff val="50000"/>
                  </a:schemeClr>
                </a:solidFill>
                <a:latin typeface="Amasis"/>
              </a:rPr>
              <a:t>When 45 nations gathered in 1944 in Bretton Woods (New Hampshire, USA) their aim was to establish the foundations for a new economic order.</a:t>
            </a:r>
          </a:p>
          <a:p>
            <a:pPr algn="l">
              <a:lnSpc>
                <a:spcPct val="150000"/>
              </a:lnSpc>
            </a:pPr>
            <a:r>
              <a:rPr lang="en-US" sz="1650" b="0" i="0" u="none" spc="0" dirty="0">
                <a:solidFill>
                  <a:schemeClr val="tx1">
                    <a:lumMod val="50000"/>
                    <a:lumOff val="50000"/>
                  </a:schemeClr>
                </a:solidFill>
                <a:latin typeface="Amasis"/>
              </a:rPr>
              <a:t>1) To re-activate the process of (global) growth and employment creation, they were convinced that trade &amp; financial integration was essential.</a:t>
            </a:r>
          </a:p>
          <a:p>
            <a:pPr algn="l">
              <a:lnSpc>
                <a:spcPct val="150000"/>
              </a:lnSpc>
            </a:pPr>
            <a:r>
              <a:rPr lang="en-US" sz="1650" b="0" i="0" u="none" spc="0" dirty="0">
                <a:solidFill>
                  <a:schemeClr val="tx1">
                    <a:lumMod val="50000"/>
                    <a:lumOff val="50000"/>
                  </a:schemeClr>
                </a:solidFill>
                <a:latin typeface="Amasis"/>
              </a:rPr>
              <a:t>Bretton Woods can be read as the start of the re-globalization process, the so called II phase of globalization.</a:t>
            </a:r>
          </a:p>
          <a:p>
            <a:pPr algn="l">
              <a:lnSpc>
                <a:spcPct val="150000"/>
              </a:lnSpc>
            </a:pPr>
            <a:r>
              <a:rPr lang="en-US" sz="1650" b="0" i="0" u="none" spc="0" dirty="0">
                <a:solidFill>
                  <a:schemeClr val="tx1">
                    <a:lumMod val="50000"/>
                    <a:lumOff val="50000"/>
                  </a:schemeClr>
                </a:solidFill>
                <a:latin typeface="Amasis"/>
              </a:rPr>
              <a:t>The IMF, WB and GATT/WTO can be seen as all having the same objective: global integration!</a:t>
            </a:r>
          </a:p>
          <a:p>
            <a:pPr algn="l">
              <a:lnSpc>
                <a:spcPct val="150000"/>
              </a:lnSpc>
            </a:pPr>
            <a:r>
              <a:rPr lang="en-US" sz="1650" b="0" i="0" u="none" spc="0" dirty="0">
                <a:solidFill>
                  <a:schemeClr val="tx1">
                    <a:lumMod val="50000"/>
                    <a:lumOff val="50000"/>
                  </a:schemeClr>
                </a:solidFill>
                <a:latin typeface="Amasis"/>
              </a:rPr>
              <a:t>2) Founding fathers had in mind the gold standard era, when exchange rates were fixed and full convertibility was assured.</a:t>
            </a:r>
          </a:p>
          <a:p>
            <a:pPr algn="l">
              <a:lnSpc>
                <a:spcPct val="150000"/>
              </a:lnSpc>
            </a:pPr>
            <a:r>
              <a:rPr lang="en-US" sz="1650" b="0" i="0" u="none" spc="0" dirty="0">
                <a:solidFill>
                  <a:schemeClr val="tx1">
                    <a:lumMod val="50000"/>
                    <a:lumOff val="50000"/>
                  </a:schemeClr>
                </a:solidFill>
                <a:latin typeface="Amasis"/>
              </a:rPr>
              <a:t>Hence they tried to replicate the gold standard mechanism with the BW system of Exchange rates.</a:t>
            </a:r>
          </a:p>
          <a:p>
            <a:pPr algn="l"/>
            <a:endParaRPr lang="en-US" sz="1650" b="0" i="0" u="none" spc="0" dirty="0">
              <a:solidFill>
                <a:schemeClr val="tx1">
                  <a:lumMod val="50000"/>
                  <a:lumOff val="50000"/>
                </a:schemeClr>
              </a:solidFill>
              <a:latin typeface="Amasis"/>
            </a:endParaRP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 name="Body"/>
          <p:cNvSpPr txBox="1"/>
          <p:nvPr/>
        </p:nvSpPr>
        <p:spPr>
          <a:xfrm>
            <a:off x="371475" y="785485"/>
            <a:ext cx="9220200" cy="4662815"/>
          </a:xfrm>
          <a:prstGeom prst="rect">
            <a:avLst/>
          </a:prstGeom>
          <a:effectLst/>
        </p:spPr>
        <p:txBody>
          <a:bodyPr wrap="square" rtlCol="0" anchor="t">
            <a:spAutoFit/>
          </a:bodyPr>
          <a:lstStyle/>
          <a:p>
            <a:pPr marL="285750" indent="-285750" algn="l">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Par values with the US $</a:t>
            </a:r>
          </a:p>
          <a:p>
            <a:pPr marL="285750" indent="-285750" algn="l">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35 US$ = 1 ounce of gold</a:t>
            </a:r>
          </a:p>
          <a:p>
            <a:pPr marL="285750" indent="-285750" algn="l">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Full convertibility of the US $ in gold              hence a </a:t>
            </a:r>
            <a:r>
              <a:rPr lang="en-US" sz="1650" b="1" i="1" u="none" spc="0" dirty="0">
                <a:solidFill>
                  <a:schemeClr val="tx1">
                    <a:lumMod val="50000"/>
                    <a:lumOff val="50000"/>
                  </a:schemeClr>
                </a:solidFill>
                <a:latin typeface="Amasis"/>
              </a:rPr>
              <a:t>gold-dollar standard</a:t>
            </a:r>
            <a:r>
              <a:rPr lang="en-US" sz="1650" b="0" i="0" u="none" spc="0" dirty="0">
                <a:solidFill>
                  <a:schemeClr val="tx1">
                    <a:lumMod val="50000"/>
                    <a:lumOff val="50000"/>
                  </a:schemeClr>
                </a:solidFill>
                <a:latin typeface="Amasis"/>
              </a:rPr>
              <a:t>                  </a:t>
            </a:r>
          </a:p>
          <a:p>
            <a:pPr marL="285750" indent="-285750" algn="l">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Grid system of ±1% around par value</a:t>
            </a:r>
          </a:p>
          <a:p>
            <a:pPr algn="l"/>
            <a:endParaRPr lang="en-US" sz="1650" dirty="0">
              <a:solidFill>
                <a:schemeClr val="tx1">
                  <a:lumMod val="50000"/>
                  <a:lumOff val="50000"/>
                </a:schemeClr>
              </a:solidFill>
              <a:latin typeface="Amasis"/>
            </a:endParaRPr>
          </a:p>
          <a:p>
            <a:pPr algn="l"/>
            <a:r>
              <a:rPr lang="en-US" sz="1650" b="0" i="0" u="none" spc="0" dirty="0">
                <a:solidFill>
                  <a:schemeClr val="tx1">
                    <a:lumMod val="50000"/>
                    <a:lumOff val="50000"/>
                  </a:schemeClr>
                </a:solidFill>
                <a:latin typeface="Amasis"/>
              </a:rPr>
              <a:t>Two devices were added which made the system more "flexible" than the pure gold standard</a:t>
            </a:r>
          </a:p>
          <a:p>
            <a:pPr algn="l"/>
            <a:endParaRPr lang="en-US" sz="1650" b="0" i="0" u="none" spc="0" dirty="0">
              <a:solidFill>
                <a:schemeClr val="tx1">
                  <a:lumMod val="50000"/>
                  <a:lumOff val="50000"/>
                </a:schemeClr>
              </a:solidFill>
              <a:latin typeface="Amasis"/>
            </a:endParaRPr>
          </a:p>
          <a:p>
            <a:pPr algn="just">
              <a:lnSpc>
                <a:spcPct val="150000"/>
              </a:lnSpc>
            </a:pPr>
            <a:r>
              <a:rPr lang="en-US" sz="1650" b="0" i="0" u="none" spc="0" dirty="0">
                <a:solidFill>
                  <a:schemeClr val="tx1">
                    <a:lumMod val="50000"/>
                    <a:lumOff val="50000"/>
                  </a:schemeClr>
                </a:solidFill>
                <a:latin typeface="Amasis"/>
              </a:rPr>
              <a:t>Par values were "adjustable" in case of a fundamental disequilibrium in the BoP (but the Statute of the IMF gave no definition of this). To change the par value, the member would consult the IMF. If the   Δɛ&lt;10% the IMF could not oppose, otherwise the IMF advice was more binding and sanctions were imposed in case the member would not abide.</a:t>
            </a:r>
          </a:p>
          <a:p>
            <a:pPr algn="just">
              <a:lnSpc>
                <a:spcPct val="150000"/>
              </a:lnSpc>
            </a:pPr>
            <a:r>
              <a:rPr lang="en-US" sz="1650" b="0" i="0" u="none" spc="0" dirty="0">
                <a:solidFill>
                  <a:schemeClr val="tx1">
                    <a:lumMod val="50000"/>
                    <a:lumOff val="50000"/>
                  </a:schemeClr>
                </a:solidFill>
                <a:latin typeface="Amasis"/>
              </a:rPr>
              <a:t>Capital restrictions were allowed (J.M.Keynes was in favor of capital restrictions that he tought could limit speculative flows, so called "hot money")</a:t>
            </a:r>
          </a:p>
        </p:txBody>
      </p:sp>
      <p:sp>
        <p:nvSpPr>
          <p:cNvPr id="325" name="Title"/>
          <p:cNvSpPr txBox="1"/>
          <p:nvPr/>
        </p:nvSpPr>
        <p:spPr>
          <a:xfrm>
            <a:off x="381000" y="127084"/>
            <a:ext cx="83058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Bretton Woods system of exchange rates</a:t>
            </a:r>
          </a:p>
        </p:txBody>
      </p:sp>
      <p:cxnSp>
        <p:nvCxnSpPr>
          <p:cNvPr id="3" name="Connettore 2 2"/>
          <p:cNvCxnSpPr/>
          <p:nvPr/>
        </p:nvCxnSpPr>
        <p:spPr>
          <a:xfrm>
            <a:off x="3781425" y="1790700"/>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 name="Body"/>
          <p:cNvSpPr txBox="1"/>
          <p:nvPr/>
        </p:nvSpPr>
        <p:spPr>
          <a:xfrm>
            <a:off x="371475" y="828675"/>
            <a:ext cx="9220200" cy="4204421"/>
          </a:xfrm>
          <a:prstGeom prst="rect">
            <a:avLst/>
          </a:prstGeom>
          <a:effectLst/>
        </p:spPr>
        <p:txBody>
          <a:bodyPr wrap="square" rtlCol="0" anchor="t">
            <a:spAutoFit/>
          </a:bodyPr>
          <a:lstStyle/>
          <a:p>
            <a:pPr algn="l"/>
            <a:r>
              <a:rPr lang="en-US" sz="1650" b="0" i="0" u="none" spc="0" dirty="0">
                <a:solidFill>
                  <a:schemeClr val="tx1">
                    <a:lumMod val="50000"/>
                    <a:lumOff val="50000"/>
                  </a:schemeClr>
                </a:solidFill>
                <a:latin typeface="Amasis"/>
              </a:rPr>
              <a:t>You cannot have at the same time:</a:t>
            </a:r>
          </a:p>
          <a:p>
            <a:pPr marL="285750" indent="-285750" algn="l">
              <a:lnSpc>
                <a:spcPts val="2300"/>
              </a:lnSpc>
              <a:buFont typeface="Arial" panose="020B0604020202020204" pitchFamily="34" charset="0"/>
              <a:buChar char="•"/>
            </a:pPr>
            <a:r>
              <a:rPr lang="en-US" sz="1650" b="0" i="0" u="none" spc="0" dirty="0">
                <a:solidFill>
                  <a:schemeClr val="tx1">
                    <a:lumMod val="50000"/>
                    <a:lumOff val="50000"/>
                  </a:schemeClr>
                </a:solidFill>
                <a:latin typeface="Amasis"/>
              </a:rPr>
              <a:t>free capital movements (cross-border flows)</a:t>
            </a:r>
          </a:p>
          <a:p>
            <a:pPr marL="285750" indent="-285750" algn="l">
              <a:lnSpc>
                <a:spcPts val="2300"/>
              </a:lnSpc>
              <a:buFont typeface="Arial" panose="020B0604020202020204" pitchFamily="34" charset="0"/>
              <a:buChar char="•"/>
            </a:pPr>
            <a:r>
              <a:rPr lang="en-US" sz="1650" b="0" i="0" u="none" spc="0" dirty="0">
                <a:solidFill>
                  <a:schemeClr val="tx1">
                    <a:lumMod val="50000"/>
                    <a:lumOff val="50000"/>
                  </a:schemeClr>
                </a:solidFill>
                <a:latin typeface="Amasis"/>
              </a:rPr>
              <a:t>an autonomous monetary policy</a:t>
            </a:r>
          </a:p>
          <a:p>
            <a:pPr marL="285750" indent="-285750" algn="l">
              <a:lnSpc>
                <a:spcPts val="2300"/>
              </a:lnSpc>
              <a:buFont typeface="Arial" panose="020B0604020202020204" pitchFamily="34" charset="0"/>
              <a:buChar char="•"/>
            </a:pPr>
            <a:r>
              <a:rPr lang="en-US" sz="1650" b="0" i="0" u="none" spc="0" dirty="0">
                <a:solidFill>
                  <a:schemeClr val="tx1">
                    <a:lumMod val="50000"/>
                    <a:lumOff val="50000"/>
                  </a:schemeClr>
                </a:solidFill>
                <a:latin typeface="Amasis"/>
              </a:rPr>
              <a:t>a fixed exchange rate</a:t>
            </a:r>
          </a:p>
          <a:p>
            <a:pPr algn="l">
              <a:lnSpc>
                <a:spcPts val="2600"/>
              </a:lnSpc>
            </a:pPr>
            <a:r>
              <a:rPr lang="en-US" sz="1650" b="0" i="0" u="none" spc="0" dirty="0">
                <a:solidFill>
                  <a:schemeClr val="tx1">
                    <a:lumMod val="50000"/>
                    <a:lumOff val="50000"/>
                  </a:schemeClr>
                </a:solidFill>
                <a:latin typeface="Amasis"/>
              </a:rPr>
              <a:t>We know that monetary policy is not autonomous in fine tuning the cycle when there is a peg and capital flows are free to move in and out of the country. In fact monetary policy is "targeted" to the peg.</a:t>
            </a:r>
          </a:p>
          <a:p>
            <a:pPr algn="l">
              <a:lnSpc>
                <a:spcPts val="2600"/>
              </a:lnSpc>
            </a:pPr>
            <a:r>
              <a:rPr lang="en-US" sz="1650" b="0" i="0" u="none" spc="0" dirty="0">
                <a:solidFill>
                  <a:schemeClr val="tx1">
                    <a:lumMod val="50000"/>
                    <a:lumOff val="50000"/>
                  </a:schemeClr>
                </a:solidFill>
                <a:latin typeface="Amasis"/>
              </a:rPr>
              <a:t>Therefore, if you want both (i) a fixed exchange rate and (ii) an autonomous m.p. you have to introduce</a:t>
            </a:r>
          </a:p>
          <a:p>
            <a:pPr algn="l">
              <a:lnSpc>
                <a:spcPts val="2600"/>
              </a:lnSpc>
            </a:pPr>
            <a:endParaRPr lang="en-US" sz="1650" b="0" i="0" u="none" spc="0" dirty="0">
              <a:solidFill>
                <a:schemeClr val="tx1">
                  <a:lumMod val="50000"/>
                  <a:lumOff val="50000"/>
                </a:schemeClr>
              </a:solidFill>
              <a:latin typeface="Amasis"/>
            </a:endParaRPr>
          </a:p>
          <a:p>
            <a:pPr algn="l">
              <a:lnSpc>
                <a:spcPts val="2600"/>
              </a:lnSpc>
            </a:pPr>
            <a:endParaRPr lang="en-US" sz="1650" b="0" i="0" u="none" spc="0" dirty="0">
              <a:solidFill>
                <a:schemeClr val="tx1">
                  <a:lumMod val="50000"/>
                  <a:lumOff val="50000"/>
                </a:schemeClr>
              </a:solidFill>
              <a:latin typeface="Amasis"/>
            </a:endParaRPr>
          </a:p>
          <a:p>
            <a:pPr algn="l">
              <a:lnSpc>
                <a:spcPts val="2600"/>
              </a:lnSpc>
            </a:pPr>
            <a:endParaRPr lang="en-US" sz="1650" b="0" i="0" u="none" spc="0" dirty="0">
              <a:solidFill>
                <a:schemeClr val="tx1">
                  <a:lumMod val="50000"/>
                  <a:lumOff val="50000"/>
                </a:schemeClr>
              </a:solidFill>
              <a:latin typeface="Amasis"/>
            </a:endParaRPr>
          </a:p>
          <a:p>
            <a:pPr algn="l">
              <a:lnSpc>
                <a:spcPts val="2600"/>
              </a:lnSpc>
            </a:pPr>
            <a:r>
              <a:rPr lang="en-US" sz="1650" b="0" i="0" u="none" spc="0" dirty="0">
                <a:solidFill>
                  <a:schemeClr val="tx1">
                    <a:lumMod val="50000"/>
                    <a:lumOff val="50000"/>
                  </a:schemeClr>
                </a:solidFill>
                <a:latin typeface="Amasis"/>
              </a:rPr>
              <a:t>This is what was done in BW: capital restrictions were allowed (although not recommended) in order to allow members to adjust more freely m.p. to support the economic cycle.</a:t>
            </a:r>
          </a:p>
          <a:p>
            <a:pPr algn="l">
              <a:lnSpc>
                <a:spcPts val="2600"/>
              </a:lnSpc>
            </a:pPr>
            <a:endParaRPr lang="en-US" sz="1650" b="0" i="0" u="none" spc="0" dirty="0">
              <a:solidFill>
                <a:schemeClr val="tx1">
                  <a:lumMod val="50000"/>
                  <a:lumOff val="50000"/>
                </a:schemeClr>
              </a:solidFill>
              <a:latin typeface="Amasis"/>
            </a:endParaRPr>
          </a:p>
        </p:txBody>
      </p:sp>
      <p:sp>
        <p:nvSpPr>
          <p:cNvPr id="332" name="Title"/>
          <p:cNvSpPr txBox="1"/>
          <p:nvPr/>
        </p:nvSpPr>
        <p:spPr>
          <a:xfrm>
            <a:off x="390525" y="88984"/>
            <a:ext cx="83058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Impossible trinity</a:t>
            </a:r>
          </a:p>
        </p:txBody>
      </p:sp>
      <p:sp>
        <p:nvSpPr>
          <p:cNvPr id="333" name="RoundedRect2 1"/>
          <p:cNvSpPr/>
          <p:nvPr/>
        </p:nvSpPr>
        <p:spPr>
          <a:xfrm>
            <a:off x="2867025" y="3273276"/>
            <a:ext cx="2762250" cy="438150"/>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500" b="1" i="0" u="none" spc="0" dirty="0">
                <a:solidFill>
                  <a:srgbClr val="FFFFFF"/>
                </a:solidFill>
                <a:latin typeface="Amasis"/>
              </a:rPr>
              <a:t>CAPITAL RESTRICTIONS</a:t>
            </a:r>
          </a:p>
        </p:txBody>
      </p:sp>
      <p:cxnSp>
        <p:nvCxnSpPr>
          <p:cNvPr id="3" name="Connettore 2 2"/>
          <p:cNvCxnSpPr/>
          <p:nvPr/>
        </p:nvCxnSpPr>
        <p:spPr>
          <a:xfrm>
            <a:off x="1266825" y="3111351"/>
            <a:ext cx="137160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asellaDiTesto 11"/>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Body"/>
          <p:cNvSpPr txBox="1"/>
          <p:nvPr/>
        </p:nvSpPr>
        <p:spPr>
          <a:xfrm>
            <a:off x="352425" y="800100"/>
            <a:ext cx="9220200" cy="3426579"/>
          </a:xfrm>
          <a:prstGeom prst="rect">
            <a:avLst/>
          </a:prstGeom>
          <a:effectLst/>
        </p:spPr>
        <p:txBody>
          <a:bodyPr wrap="square" rtlCol="0" anchor="t">
            <a:spAutoFit/>
          </a:bodyPr>
          <a:lstStyle/>
          <a:p>
            <a:pPr algn="just">
              <a:lnSpc>
                <a:spcPts val="2600"/>
              </a:lnSpc>
            </a:pPr>
            <a:r>
              <a:rPr lang="en-US" sz="1650" b="0" i="0" u="none" spc="0" dirty="0">
                <a:solidFill>
                  <a:srgbClr val="4D4D4D"/>
                </a:solidFill>
                <a:latin typeface="Amasis"/>
              </a:rPr>
              <a:t>By the end of the 50s and  throughout the 60s the system was characterized by wide BoPs disequilibria.</a:t>
            </a:r>
          </a:p>
          <a:p>
            <a:pPr algn="just">
              <a:lnSpc>
                <a:spcPts val="2600"/>
              </a:lnSpc>
            </a:pPr>
            <a:r>
              <a:rPr lang="en-US" sz="1650" b="0" i="0" u="none" spc="0" dirty="0">
                <a:solidFill>
                  <a:srgbClr val="4D4D4D"/>
                </a:solidFill>
                <a:latin typeface="Amasis"/>
              </a:rPr>
              <a:t>The US, also due to the Vietnam war, had a large BoP deficit, whereas Germany and Japan had BoP surpluses. As a consequence a huge amount of US$ began accumulating outside the US:</a:t>
            </a:r>
          </a:p>
          <a:p>
            <a:pPr algn="just">
              <a:lnSpc>
                <a:spcPts val="2600"/>
              </a:lnSpc>
            </a:pPr>
            <a:endParaRPr lang="en-US" sz="1650" b="0" i="0" u="none" spc="0" dirty="0">
              <a:solidFill>
                <a:srgbClr val="4D4D4D"/>
              </a:solidFill>
              <a:latin typeface="Amasis"/>
            </a:endParaRPr>
          </a:p>
          <a:p>
            <a:pPr algn="just">
              <a:lnSpc>
                <a:spcPts val="2600"/>
              </a:lnSpc>
            </a:pPr>
            <a:endParaRPr lang="en-US" sz="1650" b="0" i="0" u="none" spc="0" dirty="0">
              <a:solidFill>
                <a:srgbClr val="4D4D4D"/>
              </a:solidFill>
              <a:latin typeface="Amasis"/>
            </a:endParaRPr>
          </a:p>
          <a:p>
            <a:pPr algn="just">
              <a:lnSpc>
                <a:spcPts val="2600"/>
              </a:lnSpc>
            </a:pPr>
            <a:endParaRPr lang="en-US" sz="1650" b="0" i="0" u="none" spc="0" dirty="0">
              <a:solidFill>
                <a:srgbClr val="4D4D4D"/>
              </a:solidFill>
              <a:latin typeface="Amasis"/>
            </a:endParaRPr>
          </a:p>
          <a:p>
            <a:pPr algn="just">
              <a:lnSpc>
                <a:spcPts val="2600"/>
              </a:lnSpc>
            </a:pPr>
            <a:endParaRPr lang="en-US" sz="1650" b="0" i="0" u="none" spc="0" dirty="0">
              <a:solidFill>
                <a:srgbClr val="4D4D4D"/>
              </a:solidFill>
              <a:latin typeface="Amasis"/>
            </a:endParaRPr>
          </a:p>
          <a:p>
            <a:pPr algn="just">
              <a:lnSpc>
                <a:spcPts val="2600"/>
              </a:lnSpc>
            </a:pPr>
            <a:r>
              <a:rPr lang="en-US" sz="1650" b="0" i="0" u="none" spc="0" dirty="0">
                <a:solidFill>
                  <a:srgbClr val="4D4D4D"/>
                </a:solidFill>
                <a:latin typeface="Amasis"/>
              </a:rPr>
              <a:t>In 1971 US President Nixon declares the unconvertibility of the US$.</a:t>
            </a:r>
          </a:p>
          <a:p>
            <a:pPr algn="just">
              <a:lnSpc>
                <a:spcPts val="2600"/>
              </a:lnSpc>
            </a:pPr>
            <a:r>
              <a:rPr lang="en-US" sz="1650" b="0" i="0" u="none" spc="0" dirty="0">
                <a:solidFill>
                  <a:srgbClr val="4D4D4D"/>
                </a:solidFill>
                <a:latin typeface="Amasis"/>
              </a:rPr>
              <a:t>The dollar was initially devalued by 8% (38$ per 1 gold ounce).</a:t>
            </a:r>
          </a:p>
          <a:p>
            <a:pPr algn="just">
              <a:lnSpc>
                <a:spcPts val="2600"/>
              </a:lnSpc>
            </a:pPr>
            <a:r>
              <a:rPr lang="en-US" sz="1650" b="0" i="0" u="none" spc="0" dirty="0">
                <a:solidFill>
                  <a:srgbClr val="4D4D4D"/>
                </a:solidFill>
                <a:latin typeface="Amasis"/>
              </a:rPr>
              <a:t>By the spring of 1973 the system is definitely over.</a:t>
            </a:r>
          </a:p>
        </p:txBody>
      </p:sp>
      <p:sp>
        <p:nvSpPr>
          <p:cNvPr id="338" name="Title"/>
          <p:cNvSpPr txBox="1"/>
          <p:nvPr/>
        </p:nvSpPr>
        <p:spPr>
          <a:xfrm>
            <a:off x="381000" y="127084"/>
            <a:ext cx="83058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Fall of the Bretton Woods System 1971-73</a:t>
            </a:r>
          </a:p>
        </p:txBody>
      </p:sp>
      <p:sp>
        <p:nvSpPr>
          <p:cNvPr id="339" name="RoundedRect2 2"/>
          <p:cNvSpPr/>
          <p:nvPr/>
        </p:nvSpPr>
        <p:spPr>
          <a:xfrm>
            <a:off x="1771650" y="2095500"/>
            <a:ext cx="6610350" cy="619125"/>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l"/>
            <a:r>
              <a:rPr lang="en-US" sz="1350" b="1" i="0" u="none" spc="0" dirty="0">
                <a:solidFill>
                  <a:srgbClr val="FFFFFF"/>
                </a:solidFill>
                <a:latin typeface="Amasis"/>
              </a:rPr>
              <a:t>In 1970 official reserves in $ (held by non US central banks) had reached $40 billions whereas US gold reserves were only $11 billions</a:t>
            </a:r>
          </a:p>
        </p:txBody>
      </p:sp>
      <p:sp>
        <p:nvSpPr>
          <p:cNvPr id="340" name="RoundedRect2 3"/>
          <p:cNvSpPr/>
          <p:nvPr/>
        </p:nvSpPr>
        <p:spPr>
          <a:xfrm>
            <a:off x="1765198" y="4533900"/>
            <a:ext cx="6610350" cy="619125"/>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l"/>
            <a:r>
              <a:rPr lang="en-US" sz="1350" b="1" i="0" u="none" spc="0" dirty="0">
                <a:solidFill>
                  <a:srgbClr val="FFFFFF"/>
                </a:solidFill>
                <a:latin typeface="Amasis"/>
              </a:rPr>
              <a:t>CAUSES: adjustments of par values were rare and thus insufficient to cope with the large and persistent BoP imbalances</a:t>
            </a:r>
          </a:p>
        </p:txBody>
      </p:sp>
      <p:sp>
        <p:nvSpPr>
          <p:cNvPr id="10" name="CasellaDiTesto 9"/>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 name="Title"/>
          <p:cNvSpPr txBox="1"/>
          <p:nvPr/>
        </p:nvSpPr>
        <p:spPr>
          <a:xfrm>
            <a:off x="3810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Differences between "Gold Std" and "Dollar Std"</a:t>
            </a:r>
          </a:p>
        </p:txBody>
      </p:sp>
      <p:sp>
        <p:nvSpPr>
          <p:cNvPr id="346" name="Body"/>
          <p:cNvSpPr txBox="1"/>
          <p:nvPr/>
        </p:nvSpPr>
        <p:spPr>
          <a:xfrm>
            <a:off x="409575" y="895350"/>
            <a:ext cx="9220200" cy="3521477"/>
          </a:xfrm>
          <a:prstGeom prst="rect">
            <a:avLst/>
          </a:prstGeom>
          <a:effectLst/>
        </p:spPr>
        <p:txBody>
          <a:bodyPr wrap="square" rtlCol="0" anchor="t">
            <a:spAutoFit/>
          </a:bodyPr>
          <a:lstStyle/>
          <a:p>
            <a:pPr marL="285750" indent="-285750" algn="just">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In the GS you have </a:t>
            </a:r>
            <a:r>
              <a:rPr lang="en-US" sz="1650" b="1" i="1" u="none" spc="0" dirty="0">
                <a:solidFill>
                  <a:schemeClr val="tx1">
                    <a:lumMod val="50000"/>
                    <a:lumOff val="50000"/>
                  </a:schemeClr>
                </a:solidFill>
                <a:latin typeface="Amasis"/>
              </a:rPr>
              <a:t>n</a:t>
            </a:r>
            <a:r>
              <a:rPr lang="en-US" sz="1650" b="0" i="0" u="none" spc="0" dirty="0">
                <a:solidFill>
                  <a:schemeClr val="tx1">
                    <a:lumMod val="50000"/>
                    <a:lumOff val="50000"/>
                  </a:schemeClr>
                </a:solidFill>
                <a:latin typeface="Amasis"/>
              </a:rPr>
              <a:t> countries &amp; </a:t>
            </a:r>
            <a:r>
              <a:rPr lang="en-US" sz="1650" b="1" i="1" u="none" spc="0" dirty="0">
                <a:solidFill>
                  <a:schemeClr val="tx1">
                    <a:lumMod val="50000"/>
                    <a:lumOff val="50000"/>
                  </a:schemeClr>
                </a:solidFill>
                <a:latin typeface="Amasis"/>
              </a:rPr>
              <a:t>n</a:t>
            </a:r>
            <a:r>
              <a:rPr lang="en-US" sz="1650" b="0" i="0" u="none" spc="0" dirty="0">
                <a:solidFill>
                  <a:schemeClr val="tx1">
                    <a:lumMod val="50000"/>
                    <a:lumOff val="50000"/>
                  </a:schemeClr>
                </a:solidFill>
                <a:latin typeface="Amasis"/>
              </a:rPr>
              <a:t> exchange rates vis-à-vis gold. No country has a privileged position, hence the system is perfectly symmetric.</a:t>
            </a:r>
          </a:p>
          <a:p>
            <a:pPr algn="just">
              <a:lnSpc>
                <a:spcPts val="2600"/>
              </a:lnSpc>
            </a:pPr>
            <a:endParaRPr lang="en-US" sz="1650" b="0" i="0" u="none" spc="0" dirty="0">
              <a:solidFill>
                <a:schemeClr val="tx1">
                  <a:lumMod val="50000"/>
                  <a:lumOff val="50000"/>
                </a:schemeClr>
              </a:solidFill>
              <a:latin typeface="Amasis"/>
            </a:endParaRPr>
          </a:p>
          <a:p>
            <a:pPr marL="285750" indent="-285750" algn="just">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In the DS you have </a:t>
            </a:r>
            <a:r>
              <a:rPr lang="en-US" sz="1650" b="1" i="1" u="none" spc="0" dirty="0">
                <a:solidFill>
                  <a:schemeClr val="tx1">
                    <a:lumMod val="50000"/>
                    <a:lumOff val="50000"/>
                  </a:schemeClr>
                </a:solidFill>
                <a:latin typeface="Amasis"/>
              </a:rPr>
              <a:t>n-1</a:t>
            </a:r>
            <a:r>
              <a:rPr lang="en-US" sz="1650" b="0" i="0" u="none" spc="0" dirty="0">
                <a:solidFill>
                  <a:schemeClr val="tx1">
                    <a:lumMod val="50000"/>
                    <a:lumOff val="50000"/>
                  </a:schemeClr>
                </a:solidFill>
                <a:latin typeface="Amasis"/>
              </a:rPr>
              <a:t> exchange rates via-à-vis the reference currency and the pivot country has no need to intervene. The US have seignorage  and a privileged position since their monetaty policy is more autonomous.</a:t>
            </a:r>
          </a:p>
          <a:p>
            <a:pPr algn="just">
              <a:lnSpc>
                <a:spcPts val="2600"/>
              </a:lnSpc>
            </a:pPr>
            <a:endParaRPr lang="en-US" sz="1650" b="0" i="0" u="none" spc="0" dirty="0">
              <a:solidFill>
                <a:schemeClr val="tx1">
                  <a:lumMod val="50000"/>
                  <a:lumOff val="50000"/>
                </a:schemeClr>
              </a:solidFill>
              <a:latin typeface="Amasis"/>
            </a:endParaRPr>
          </a:p>
          <a:p>
            <a:pPr marL="285750" indent="-285750" algn="just">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The Gold-Dollar Std established with BW lies in-between the pure GS and the $Std System</a:t>
            </a:r>
          </a:p>
          <a:p>
            <a:pPr algn="l"/>
            <a:endParaRPr lang="en-US" sz="1650" b="0" i="0" u="none" spc="0" dirty="0">
              <a:solidFill>
                <a:srgbClr val="4D4D4D"/>
              </a:solidFill>
              <a:latin typeface="Amasis"/>
            </a:endParaRPr>
          </a:p>
          <a:p>
            <a:pPr algn="l"/>
            <a:endParaRPr lang="en-US" sz="1650" b="0" i="0" u="none" spc="0" dirty="0">
              <a:solidFill>
                <a:srgbClr val="4D4D4D"/>
              </a:solidFill>
              <a:latin typeface="Amasis"/>
            </a:endParaRPr>
          </a:p>
          <a:p>
            <a:pPr algn="l"/>
            <a:endParaRPr lang="en-US" sz="1650" b="0" i="0" u="none" spc="0" dirty="0">
              <a:solidFill>
                <a:srgbClr val="4D4D4D"/>
              </a:solidFill>
              <a:latin typeface="Amasis"/>
            </a:endParaRP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 name="Body"/>
          <p:cNvSpPr txBox="1"/>
          <p:nvPr/>
        </p:nvSpPr>
        <p:spPr>
          <a:xfrm>
            <a:off x="342900" y="800100"/>
            <a:ext cx="9220200" cy="3760004"/>
          </a:xfrm>
          <a:prstGeom prst="rect">
            <a:avLst/>
          </a:prstGeom>
          <a:effectLst/>
        </p:spPr>
        <p:txBody>
          <a:bodyPr wrap="square" rtlCol="0" anchor="t">
            <a:spAutoFit/>
          </a:bodyPr>
          <a:lstStyle/>
          <a:p>
            <a:pPr algn="just">
              <a:lnSpc>
                <a:spcPts val="2600"/>
              </a:lnSpc>
            </a:pPr>
            <a:r>
              <a:rPr lang="en-US" sz="1650" b="1" i="1" u="sng" spc="0" dirty="0">
                <a:solidFill>
                  <a:schemeClr val="tx1">
                    <a:lumMod val="50000"/>
                    <a:lumOff val="50000"/>
                  </a:schemeClr>
                </a:solidFill>
                <a:latin typeface="Amasis"/>
              </a:rPr>
              <a:t>Who determines global monetary conditions?</a:t>
            </a:r>
          </a:p>
          <a:p>
            <a:pPr algn="just">
              <a:lnSpc>
                <a:spcPts val="2600"/>
              </a:lnSpc>
            </a:pPr>
            <a:r>
              <a:rPr lang="en-US" sz="1650" b="0" i="0" u="none" spc="0" dirty="0">
                <a:solidFill>
                  <a:schemeClr val="tx1">
                    <a:lumMod val="50000"/>
                    <a:lumOff val="50000"/>
                  </a:schemeClr>
                </a:solidFill>
                <a:latin typeface="Amasis"/>
              </a:rPr>
              <a:t>In the GS this hinges on gold stocks of reserves  owned by the central banks</a:t>
            </a:r>
          </a:p>
          <a:p>
            <a:pPr algn="just">
              <a:lnSpc>
                <a:spcPts val="2600"/>
              </a:lnSpc>
            </a:pPr>
            <a:endParaRPr lang="en-US" sz="1650" b="0" i="0" u="none" spc="0" dirty="0">
              <a:solidFill>
                <a:schemeClr val="tx1">
                  <a:lumMod val="50000"/>
                  <a:lumOff val="50000"/>
                </a:schemeClr>
              </a:solidFill>
              <a:latin typeface="Amasis"/>
            </a:endParaRPr>
          </a:p>
          <a:p>
            <a:pPr algn="just">
              <a:lnSpc>
                <a:spcPts val="2600"/>
              </a:lnSpc>
            </a:pPr>
            <a:endParaRPr lang="en-US" sz="1650" b="0" i="0" u="none" spc="0" dirty="0">
              <a:solidFill>
                <a:schemeClr val="tx1">
                  <a:lumMod val="50000"/>
                  <a:lumOff val="50000"/>
                </a:schemeClr>
              </a:solidFill>
              <a:latin typeface="Amasis"/>
            </a:endParaRPr>
          </a:p>
          <a:p>
            <a:pPr algn="just">
              <a:lnSpc>
                <a:spcPts val="2600"/>
              </a:lnSpc>
            </a:pPr>
            <a:endParaRPr lang="en-US" sz="1650" dirty="0">
              <a:solidFill>
                <a:schemeClr val="tx1">
                  <a:lumMod val="50000"/>
                  <a:lumOff val="50000"/>
                </a:schemeClr>
              </a:solidFill>
              <a:latin typeface="Amasis"/>
            </a:endParaRPr>
          </a:p>
          <a:p>
            <a:pPr algn="just">
              <a:lnSpc>
                <a:spcPts val="2600"/>
              </a:lnSpc>
            </a:pPr>
            <a:endParaRPr lang="en-US" sz="1650" b="0" i="0" u="none" spc="0" dirty="0">
              <a:solidFill>
                <a:schemeClr val="tx1">
                  <a:lumMod val="50000"/>
                  <a:lumOff val="50000"/>
                </a:schemeClr>
              </a:solidFill>
              <a:latin typeface="Amasis"/>
            </a:endParaRPr>
          </a:p>
          <a:p>
            <a:pPr marL="285750" indent="-285750" algn="just">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Monetary policy is not autonomous</a:t>
            </a:r>
          </a:p>
          <a:p>
            <a:pPr marL="285750" indent="-285750" algn="just">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The global stock of gold varies depending on the discovery of gold mines</a:t>
            </a:r>
          </a:p>
          <a:p>
            <a:pPr marL="285750" indent="-285750" algn="just">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There can be disparities among countries depending on their natural endowment of gold</a:t>
            </a:r>
          </a:p>
          <a:p>
            <a:pPr marL="285750" indent="-285750" algn="just">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In the $ Std it is the US that determine global monetary conditions</a:t>
            </a:r>
          </a:p>
          <a:p>
            <a:pPr marL="285750" indent="-285750" algn="just">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There will be downward pressures on the US$ thereby pushing US exports. </a:t>
            </a:r>
          </a:p>
        </p:txBody>
      </p:sp>
      <p:sp>
        <p:nvSpPr>
          <p:cNvPr id="351" name="Title"/>
          <p:cNvSpPr txBox="1"/>
          <p:nvPr/>
        </p:nvSpPr>
        <p:spPr>
          <a:xfrm>
            <a:off x="3810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Differences between "Gold Std" and "Dollar Std"</a:t>
            </a:r>
          </a:p>
        </p:txBody>
      </p:sp>
      <p:sp>
        <p:nvSpPr>
          <p:cNvPr id="352" name="RoundedRect2 2"/>
          <p:cNvSpPr/>
          <p:nvPr/>
        </p:nvSpPr>
        <p:spPr>
          <a:xfrm>
            <a:off x="504825" y="1943100"/>
            <a:ext cx="1743075" cy="371475"/>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275" b="1" i="0" u="none" spc="0" dirty="0">
                <a:solidFill>
                  <a:srgbClr val="FFFFFF"/>
                </a:solidFill>
                <a:latin typeface="Amasis"/>
              </a:rPr>
              <a:t>DISADVANTAGES</a:t>
            </a:r>
          </a:p>
        </p:txBody>
      </p:sp>
      <p:sp>
        <p:nvSpPr>
          <p:cNvPr id="354" name="Path2 1"/>
          <p:cNvSpPr/>
          <p:nvPr/>
        </p:nvSpPr>
        <p:spPr>
          <a:xfrm>
            <a:off x="3886200" y="3819525"/>
            <a:ext cx="9525" cy="209550"/>
          </a:xfrm>
          <a:prstGeom prst="rect">
            <a:avLst/>
          </a:prstGeom>
          <a:solidFill>
            <a:srgbClr val="FFAA00"/>
          </a:solidFill>
          <a:ln w="9525">
            <a:solidFill>
              <a:srgbClr val="FFFFFF"/>
            </a:solidFill>
          </a:ln>
          <a:effectLst/>
        </p:spPr>
      </p:sp>
      <p:sp>
        <p:nvSpPr>
          <p:cNvPr id="355" name="Path2 3"/>
          <p:cNvSpPr/>
          <p:nvPr/>
        </p:nvSpPr>
        <p:spPr>
          <a:xfrm>
            <a:off x="5543550" y="4076700"/>
            <a:ext cx="9525" cy="209550"/>
          </a:xfrm>
          <a:prstGeom prst="rect">
            <a:avLst/>
          </a:prstGeom>
          <a:solidFill>
            <a:srgbClr val="FFAA00"/>
          </a:solidFill>
          <a:ln w="9525">
            <a:solidFill>
              <a:srgbClr val="FFFFFF"/>
            </a:solidFill>
          </a:ln>
          <a:effectLst/>
        </p:spPr>
      </p:sp>
      <p:sp>
        <p:nvSpPr>
          <p:cNvPr id="356" name="Path2 4"/>
          <p:cNvSpPr/>
          <p:nvPr/>
        </p:nvSpPr>
        <p:spPr>
          <a:xfrm>
            <a:off x="4572000" y="4057650"/>
            <a:ext cx="9525" cy="190500"/>
          </a:xfrm>
          <a:prstGeom prst="rect">
            <a:avLst/>
          </a:prstGeom>
          <a:solidFill>
            <a:srgbClr val="FFAA00"/>
          </a:solidFill>
          <a:ln w="9525">
            <a:solidFill>
              <a:srgbClr val="FFFFFF"/>
            </a:solidFill>
          </a:ln>
          <a:effectLst/>
        </p:spPr>
      </p:sp>
      <p:sp>
        <p:nvSpPr>
          <p:cNvPr id="357" name="Path2 5"/>
          <p:cNvSpPr/>
          <p:nvPr/>
        </p:nvSpPr>
        <p:spPr>
          <a:xfrm>
            <a:off x="4705350" y="4191000"/>
            <a:ext cx="219075" cy="9525"/>
          </a:xfrm>
          <a:prstGeom prst="rect">
            <a:avLst/>
          </a:prstGeom>
          <a:solidFill>
            <a:srgbClr val="FFAA00"/>
          </a:solidFill>
          <a:ln w="9525">
            <a:solidFill>
              <a:srgbClr val="FFFFFF"/>
            </a:solidFill>
          </a:ln>
          <a:effectLst/>
        </p:spPr>
      </p:sp>
      <p:sp>
        <p:nvSpPr>
          <p:cNvPr id="27" name="CasellaDiTesto 26"/>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 name="Path2 1"/>
          <p:cNvSpPr/>
          <p:nvPr/>
        </p:nvSpPr>
        <p:spPr>
          <a:xfrm>
            <a:off x="5105400" y="1219200"/>
            <a:ext cx="9525" cy="3552825"/>
          </a:xfrm>
          <a:prstGeom prst="rect">
            <a:avLst/>
          </a:prstGeom>
          <a:solidFill>
            <a:srgbClr val="FFAA00"/>
          </a:solidFill>
          <a:ln w="28575">
            <a:solidFill>
              <a:srgbClr val="4D4E4E">
                <a:alpha val="54320"/>
              </a:srgbClr>
            </a:solidFill>
          </a:ln>
          <a:effectLst/>
        </p:spPr>
      </p:sp>
      <p:sp>
        <p:nvSpPr>
          <p:cNvPr id="362" name="Rectangle2 2"/>
          <p:cNvSpPr/>
          <p:nvPr/>
        </p:nvSpPr>
        <p:spPr>
          <a:xfrm>
            <a:off x="5610225" y="1219200"/>
            <a:ext cx="2219325" cy="3533775"/>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endParaRPr/>
          </a:p>
        </p:txBody>
      </p:sp>
      <p:sp>
        <p:nvSpPr>
          <p:cNvPr id="363" name="Title"/>
          <p:cNvSpPr txBox="1"/>
          <p:nvPr/>
        </p:nvSpPr>
        <p:spPr>
          <a:xfrm>
            <a:off x="304800" y="127084"/>
            <a:ext cx="9372600" cy="507831"/>
          </a:xfrm>
          <a:prstGeom prst="rect">
            <a:avLst/>
          </a:prstGeom>
          <a:effectLst/>
        </p:spPr>
        <p:txBody>
          <a:bodyPr wrap="square" rtlCol="0" anchor="ctr">
            <a:spAutoFit/>
          </a:bodyPr>
          <a:lstStyle/>
          <a:p>
            <a:pPr algn="ctr"/>
            <a:r>
              <a:rPr lang="en-US" sz="2700" b="1" i="0" u="none" spc="0" dirty="0">
                <a:solidFill>
                  <a:schemeClr val="tx1">
                    <a:lumMod val="50000"/>
                    <a:lumOff val="50000"/>
                  </a:schemeClr>
                </a:solidFill>
                <a:latin typeface="Amasis"/>
              </a:rPr>
              <a:t>Fixed Exchange Rates</a:t>
            </a:r>
          </a:p>
        </p:txBody>
      </p:sp>
      <p:sp>
        <p:nvSpPr>
          <p:cNvPr id="364" name="Rectangle2 1"/>
          <p:cNvSpPr/>
          <p:nvPr/>
        </p:nvSpPr>
        <p:spPr>
          <a:xfrm>
            <a:off x="2390775" y="1219200"/>
            <a:ext cx="2219325" cy="353377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a:p>
        </p:txBody>
      </p:sp>
      <p:sp>
        <p:nvSpPr>
          <p:cNvPr id="365" name="TextBox 1"/>
          <p:cNvSpPr txBox="1"/>
          <p:nvPr/>
        </p:nvSpPr>
        <p:spPr>
          <a:xfrm>
            <a:off x="2390775" y="1362075"/>
            <a:ext cx="2219325" cy="3162300"/>
          </a:xfrm>
          <a:prstGeom prst="rect">
            <a:avLst/>
          </a:prstGeom>
          <a:effectLst/>
        </p:spPr>
        <p:txBody>
          <a:bodyPr wrap="square" rtlCol="0" anchor="t">
            <a:spAutoFit/>
          </a:bodyPr>
          <a:lstStyle/>
          <a:p>
            <a:pPr algn="ctr"/>
            <a:r>
              <a:rPr lang="en-US" sz="1650" b="1" i="1" u="sng" spc="0" dirty="0">
                <a:solidFill>
                  <a:schemeClr val="bg1"/>
                </a:solidFill>
                <a:latin typeface="Amasis"/>
              </a:rPr>
              <a:t>GOLD STD</a:t>
            </a:r>
            <a:r>
              <a:rPr lang="en-US" sz="1650" b="1" i="1" u="none" spc="0" dirty="0">
                <a:solidFill>
                  <a:schemeClr val="bg1"/>
                </a:solidFill>
                <a:latin typeface="Amasis"/>
              </a:rPr>
              <a:t>.</a:t>
            </a:r>
          </a:p>
          <a:p>
            <a:pPr algn="ctr"/>
            <a:endParaRPr lang="en-US" sz="1650" b="1" i="1" u="none" spc="0" dirty="0">
              <a:solidFill>
                <a:schemeClr val="bg1"/>
              </a:solidFill>
              <a:latin typeface="Amasis"/>
            </a:endParaRPr>
          </a:p>
          <a:p>
            <a:pPr algn="ctr"/>
            <a:r>
              <a:rPr lang="en-US" sz="1350" b="1" i="1" u="none" spc="0" dirty="0">
                <a:solidFill>
                  <a:schemeClr val="bg1"/>
                </a:solidFill>
                <a:latin typeface="Amasis"/>
              </a:rPr>
              <a:t>Symmetric</a:t>
            </a:r>
          </a:p>
          <a:p>
            <a:pPr algn="ctr"/>
            <a:endParaRPr lang="en-US" sz="1350" b="1" i="1" u="none" spc="0" dirty="0">
              <a:solidFill>
                <a:schemeClr val="bg1"/>
              </a:solidFill>
              <a:latin typeface="Amasis"/>
            </a:endParaRPr>
          </a:p>
          <a:p>
            <a:pPr algn="ctr"/>
            <a:r>
              <a:rPr lang="en-US" sz="1350" b="1" i="1" u="none" spc="0" dirty="0">
                <a:solidFill>
                  <a:schemeClr val="bg1"/>
                </a:solidFill>
                <a:latin typeface="Amasis"/>
              </a:rPr>
              <a:t>There can be differences in the endowments of gold which can change through the BoP</a:t>
            </a:r>
          </a:p>
          <a:p>
            <a:pPr algn="ctr"/>
            <a:endParaRPr lang="en-US" sz="1350" b="1" i="1" u="none" spc="0" dirty="0">
              <a:solidFill>
                <a:schemeClr val="bg1"/>
              </a:solidFill>
              <a:latin typeface="Amasis"/>
            </a:endParaRPr>
          </a:p>
          <a:p>
            <a:pPr algn="ctr"/>
            <a:r>
              <a:rPr lang="en-US" sz="1350" b="1" i="1" u="none" spc="0" dirty="0">
                <a:solidFill>
                  <a:schemeClr val="bg1"/>
                </a:solidFill>
                <a:latin typeface="Amasis"/>
              </a:rPr>
              <a:t>Money supply is given and changes with new discoveries of gold</a:t>
            </a:r>
          </a:p>
          <a:p>
            <a:pPr algn="ctr"/>
            <a:endParaRPr lang="en-US" sz="1350" b="1" i="1" u="none" spc="0" dirty="0">
              <a:solidFill>
                <a:schemeClr val="bg1"/>
              </a:solidFill>
              <a:latin typeface="Amasis"/>
            </a:endParaRPr>
          </a:p>
          <a:p>
            <a:pPr algn="ctr"/>
            <a:r>
              <a:rPr lang="en-US" sz="1350" b="1" i="1" u="none" spc="0" dirty="0">
                <a:solidFill>
                  <a:schemeClr val="bg1"/>
                </a:solidFill>
                <a:latin typeface="Amasis"/>
              </a:rPr>
              <a:t>Can be deflationary</a:t>
            </a:r>
          </a:p>
        </p:txBody>
      </p:sp>
      <p:sp>
        <p:nvSpPr>
          <p:cNvPr id="366" name="TextBox 2"/>
          <p:cNvSpPr txBox="1"/>
          <p:nvPr/>
        </p:nvSpPr>
        <p:spPr>
          <a:xfrm>
            <a:off x="5610225" y="1343025"/>
            <a:ext cx="2219325" cy="3093154"/>
          </a:xfrm>
          <a:prstGeom prst="rect">
            <a:avLst/>
          </a:prstGeom>
          <a:effectLst/>
        </p:spPr>
        <p:txBody>
          <a:bodyPr wrap="square" rtlCol="0" anchor="t">
            <a:spAutoFit/>
          </a:bodyPr>
          <a:lstStyle/>
          <a:p>
            <a:pPr algn="ctr"/>
            <a:r>
              <a:rPr lang="en-US" sz="1650" b="1" i="1" u="sng" spc="0" dirty="0">
                <a:solidFill>
                  <a:schemeClr val="bg1"/>
                </a:solidFill>
                <a:latin typeface="Amasis"/>
              </a:rPr>
              <a:t>DOLLAR STD</a:t>
            </a:r>
            <a:r>
              <a:rPr lang="en-US" sz="1650" b="1" i="1" spc="0" dirty="0">
                <a:solidFill>
                  <a:schemeClr val="bg1"/>
                </a:solidFill>
                <a:latin typeface="Amasis"/>
              </a:rPr>
              <a:t>.</a:t>
            </a:r>
          </a:p>
          <a:p>
            <a:pPr algn="ctr"/>
            <a:endParaRPr lang="en-US" sz="1650" b="1" i="1" u="none" spc="0" dirty="0">
              <a:solidFill>
                <a:schemeClr val="bg1"/>
              </a:solidFill>
              <a:latin typeface="Amasis"/>
            </a:endParaRPr>
          </a:p>
          <a:p>
            <a:pPr algn="ctr"/>
            <a:r>
              <a:rPr lang="en-US" sz="1350" b="1" i="1" u="none" spc="0" dirty="0">
                <a:solidFill>
                  <a:schemeClr val="bg1"/>
                </a:solidFill>
                <a:latin typeface="Amasis"/>
              </a:rPr>
              <a:t>Asymmetric since one country has a privileged position (seigniorage) and determines monetary conditions</a:t>
            </a:r>
          </a:p>
          <a:p>
            <a:pPr algn="ctr"/>
            <a:endParaRPr lang="en-US" sz="1350" b="1" i="1" u="none" spc="0" dirty="0">
              <a:solidFill>
                <a:schemeClr val="bg1"/>
              </a:solidFill>
              <a:latin typeface="Amasis"/>
            </a:endParaRPr>
          </a:p>
          <a:p>
            <a:pPr algn="ctr"/>
            <a:r>
              <a:rPr lang="en-US" sz="1350" b="1" i="1" u="none" spc="0" dirty="0">
                <a:solidFill>
                  <a:schemeClr val="bg1"/>
                </a:solidFill>
                <a:latin typeface="Amasis"/>
              </a:rPr>
              <a:t>Differences in the stock of reserve currencies  that can change through BoP</a:t>
            </a:r>
          </a:p>
          <a:p>
            <a:pPr algn="ctr"/>
            <a:endParaRPr lang="en-US" sz="1350" b="1" i="1" u="none" spc="0" dirty="0">
              <a:solidFill>
                <a:schemeClr val="bg1"/>
              </a:solidFill>
              <a:latin typeface="Amasis"/>
            </a:endParaRPr>
          </a:p>
          <a:p>
            <a:pPr algn="ctr"/>
            <a:r>
              <a:rPr lang="en-US" sz="1350" b="1" i="1" u="none" spc="0" dirty="0">
                <a:solidFill>
                  <a:schemeClr val="bg1"/>
                </a:solidFill>
                <a:latin typeface="Amasis"/>
              </a:rPr>
              <a:t>Can be inflationary</a:t>
            </a:r>
          </a:p>
        </p:txBody>
      </p:sp>
      <p:sp>
        <p:nvSpPr>
          <p:cNvPr id="12" name="CasellaDiTesto 11"/>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 name="Title"/>
          <p:cNvSpPr txBox="1"/>
          <p:nvPr/>
        </p:nvSpPr>
        <p:spPr>
          <a:xfrm>
            <a:off x="3810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Differences between "Gold Std" and "Dollar Std"</a:t>
            </a:r>
          </a:p>
        </p:txBody>
      </p:sp>
      <p:sp>
        <p:nvSpPr>
          <p:cNvPr id="371" name="Body"/>
          <p:cNvSpPr txBox="1"/>
          <p:nvPr/>
        </p:nvSpPr>
        <p:spPr>
          <a:xfrm>
            <a:off x="419100" y="1085850"/>
            <a:ext cx="9220200" cy="3775393"/>
          </a:xfrm>
          <a:prstGeom prst="rect">
            <a:avLst/>
          </a:prstGeom>
          <a:effectLst/>
        </p:spPr>
        <p:txBody>
          <a:bodyPr wrap="square" rtlCol="0" anchor="t">
            <a:spAutoFit/>
          </a:bodyPr>
          <a:lstStyle/>
          <a:p>
            <a:pPr algn="l">
              <a:lnSpc>
                <a:spcPts val="2600"/>
              </a:lnSpc>
            </a:pPr>
            <a:r>
              <a:rPr lang="en-US" sz="1650" b="0" i="0" u="none" spc="0" dirty="0">
                <a:solidFill>
                  <a:schemeClr val="tx1">
                    <a:lumMod val="50000"/>
                    <a:lumOff val="50000"/>
                  </a:schemeClr>
                </a:solidFill>
                <a:latin typeface="Amasis"/>
              </a:rPr>
              <a:t>When the US was providing the international liquidity through its BoP deficits, at the end of the '60s, they were accused of "exporting inflation" abroad (especially by the Germans).</a:t>
            </a:r>
          </a:p>
          <a:p>
            <a:pPr algn="l">
              <a:lnSpc>
                <a:spcPts val="2600"/>
              </a:lnSpc>
            </a:pPr>
            <a:r>
              <a:rPr lang="en-US" sz="1650" b="0" i="0" u="none" spc="0" dirty="0">
                <a:solidFill>
                  <a:schemeClr val="tx1">
                    <a:lumMod val="50000"/>
                    <a:lumOff val="50000"/>
                  </a:schemeClr>
                </a:solidFill>
                <a:latin typeface="Amasis"/>
              </a:rPr>
              <a:t>France was also very critical of US policies and accused the US of an "exorbitant privilege" (Charles de Gaulle).</a:t>
            </a:r>
          </a:p>
          <a:p>
            <a:pPr algn="l"/>
            <a:endParaRPr lang="en-US" sz="1650" b="0" i="0" u="none" spc="0" dirty="0">
              <a:solidFill>
                <a:schemeClr val="tx1">
                  <a:lumMod val="50000"/>
                  <a:lumOff val="50000"/>
                </a:schemeClr>
              </a:solidFill>
              <a:latin typeface="Amasis"/>
            </a:endParaRPr>
          </a:p>
          <a:p>
            <a:pPr algn="l">
              <a:lnSpc>
                <a:spcPts val="2600"/>
              </a:lnSpc>
            </a:pPr>
            <a:endParaRPr lang="en-US" sz="1650" b="1" i="0" u="none" spc="0" dirty="0">
              <a:solidFill>
                <a:schemeClr val="tx1">
                  <a:lumMod val="50000"/>
                  <a:lumOff val="50000"/>
                </a:schemeClr>
              </a:solidFill>
              <a:latin typeface="Amasis"/>
            </a:endParaRPr>
          </a:p>
          <a:p>
            <a:pPr algn="l">
              <a:lnSpc>
                <a:spcPts val="2600"/>
              </a:lnSpc>
            </a:pPr>
            <a:r>
              <a:rPr lang="en-US" sz="1650" b="1" i="0" u="none" spc="0" dirty="0">
                <a:solidFill>
                  <a:schemeClr val="tx1">
                    <a:lumMod val="50000"/>
                    <a:lumOff val="50000"/>
                  </a:schemeClr>
                </a:solidFill>
                <a:latin typeface="Amasis"/>
              </a:rPr>
              <a:t>Role of anchor in monetary policy</a:t>
            </a:r>
          </a:p>
          <a:p>
            <a:pPr algn="l">
              <a:lnSpc>
                <a:spcPts val="2600"/>
              </a:lnSpc>
            </a:pPr>
            <a:r>
              <a:rPr lang="en-US" sz="1650" b="0" i="0" u="none" spc="0" dirty="0">
                <a:solidFill>
                  <a:schemeClr val="tx1">
                    <a:lumMod val="50000"/>
                    <a:lumOff val="50000"/>
                  </a:schemeClr>
                </a:solidFill>
                <a:latin typeface="Amasis"/>
              </a:rPr>
              <a:t>1) A rule on the growth of monetary aggregates</a:t>
            </a:r>
          </a:p>
          <a:p>
            <a:pPr algn="l">
              <a:lnSpc>
                <a:spcPts val="2600"/>
              </a:lnSpc>
            </a:pPr>
            <a:r>
              <a:rPr lang="en-US" sz="1650" b="0" i="0" u="none" spc="0" dirty="0">
                <a:solidFill>
                  <a:schemeClr val="tx1">
                    <a:lumMod val="50000"/>
                    <a:lumOff val="50000"/>
                  </a:schemeClr>
                </a:solidFill>
                <a:latin typeface="Amasis"/>
              </a:rPr>
              <a:t>2) Inflation targeting</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 name="Title"/>
          <p:cNvSpPr txBox="1"/>
          <p:nvPr/>
        </p:nvSpPr>
        <p:spPr>
          <a:xfrm>
            <a:off x="3810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Architecture of the Bretton Woods System</a:t>
            </a:r>
          </a:p>
        </p:txBody>
      </p:sp>
      <p:sp>
        <p:nvSpPr>
          <p:cNvPr id="376" name="Body"/>
          <p:cNvSpPr txBox="1"/>
          <p:nvPr/>
        </p:nvSpPr>
        <p:spPr>
          <a:xfrm>
            <a:off x="352425" y="742950"/>
            <a:ext cx="9220200" cy="4601260"/>
          </a:xfrm>
          <a:prstGeom prst="rect">
            <a:avLst/>
          </a:prstGeom>
          <a:effectLst/>
        </p:spPr>
        <p:txBody>
          <a:bodyPr wrap="square" rtlCol="0" anchor="t">
            <a:spAutoFit/>
          </a:bodyPr>
          <a:lstStyle/>
          <a:p>
            <a:pPr algn="l">
              <a:lnSpc>
                <a:spcPts val="2600"/>
              </a:lnSpc>
            </a:pPr>
            <a:r>
              <a:rPr lang="en-US" sz="1650" b="1" i="0" u="none" spc="0" dirty="0">
                <a:solidFill>
                  <a:schemeClr val="tx1">
                    <a:lumMod val="50000"/>
                    <a:lumOff val="50000"/>
                  </a:schemeClr>
                </a:solidFill>
                <a:latin typeface="Amasis"/>
              </a:rPr>
              <a:t>INTERNATIONAL MONETARY FUND</a:t>
            </a:r>
          </a:p>
          <a:p>
            <a:pPr algn="l">
              <a:lnSpc>
                <a:spcPts val="2600"/>
              </a:lnSpc>
            </a:pPr>
            <a:r>
              <a:rPr lang="en-US" sz="1650" b="0" i="0" u="none" spc="0" dirty="0">
                <a:solidFill>
                  <a:schemeClr val="tx1">
                    <a:lumMod val="50000"/>
                    <a:lumOff val="50000"/>
                  </a:schemeClr>
                </a:solidFill>
                <a:latin typeface="Amasis"/>
              </a:rPr>
              <a:t>Coordination of economic policies</a:t>
            </a:r>
          </a:p>
          <a:p>
            <a:pPr algn="l">
              <a:lnSpc>
                <a:spcPts val="2600"/>
              </a:lnSpc>
            </a:pPr>
            <a:r>
              <a:rPr lang="en-US" sz="1650" b="0" i="0" u="none" spc="0" dirty="0">
                <a:solidFill>
                  <a:schemeClr val="tx1">
                    <a:lumMod val="50000"/>
                    <a:lumOff val="50000"/>
                  </a:schemeClr>
                </a:solidFill>
                <a:latin typeface="Amasis"/>
              </a:rPr>
              <a:t>Financing of BoP for short term</a:t>
            </a:r>
          </a:p>
          <a:p>
            <a:pPr algn="l">
              <a:lnSpc>
                <a:spcPts val="2600"/>
              </a:lnSpc>
            </a:pPr>
            <a:r>
              <a:rPr lang="en-US" sz="1650" b="0" i="0" u="none" spc="0" dirty="0">
                <a:solidFill>
                  <a:schemeClr val="tx1">
                    <a:lumMod val="50000"/>
                    <a:lumOff val="50000"/>
                  </a:schemeClr>
                </a:solidFill>
                <a:latin typeface="Amasis"/>
              </a:rPr>
              <a:t>BW System of Exchange Rates till 1973</a:t>
            </a:r>
          </a:p>
          <a:p>
            <a:pPr algn="l">
              <a:lnSpc>
                <a:spcPts val="2600"/>
              </a:lnSpc>
            </a:pPr>
            <a:r>
              <a:rPr lang="en-US" sz="1650" b="0" i="0" u="none" spc="0" dirty="0">
                <a:solidFill>
                  <a:schemeClr val="tx1">
                    <a:lumMod val="50000"/>
                    <a:lumOff val="50000"/>
                  </a:schemeClr>
                </a:solidFill>
                <a:latin typeface="Amasis"/>
              </a:rPr>
              <a:t>Remove exchange rate restrictions on trade </a:t>
            </a:r>
          </a:p>
          <a:p>
            <a:pPr algn="l">
              <a:lnSpc>
                <a:spcPts val="2600"/>
              </a:lnSpc>
            </a:pPr>
            <a:endParaRPr lang="en-US" sz="1650" b="0" i="0" u="none" spc="0" dirty="0">
              <a:solidFill>
                <a:schemeClr val="tx1">
                  <a:lumMod val="50000"/>
                  <a:lumOff val="50000"/>
                </a:schemeClr>
              </a:solidFill>
              <a:latin typeface="Amasis"/>
            </a:endParaRPr>
          </a:p>
          <a:p>
            <a:pPr algn="l">
              <a:lnSpc>
                <a:spcPts val="2600"/>
              </a:lnSpc>
            </a:pPr>
            <a:r>
              <a:rPr lang="en-US" sz="1650" b="1" i="0" u="none" spc="0" dirty="0">
                <a:solidFill>
                  <a:schemeClr val="tx1">
                    <a:lumMod val="50000"/>
                    <a:lumOff val="50000"/>
                  </a:schemeClr>
                </a:solidFill>
                <a:latin typeface="Amasis"/>
              </a:rPr>
              <a:t>WORLD BANK</a:t>
            </a:r>
          </a:p>
          <a:p>
            <a:pPr algn="l">
              <a:lnSpc>
                <a:spcPts val="2600"/>
              </a:lnSpc>
            </a:pPr>
            <a:r>
              <a:rPr lang="en-US" sz="1650" b="0" i="0" u="none" spc="0" dirty="0">
                <a:solidFill>
                  <a:schemeClr val="tx1">
                    <a:lumMod val="50000"/>
                    <a:lumOff val="50000"/>
                  </a:schemeClr>
                </a:solidFill>
                <a:latin typeface="Amasis"/>
              </a:rPr>
              <a:t>Financing the process of reconstruction after the war</a:t>
            </a:r>
          </a:p>
          <a:p>
            <a:pPr algn="l">
              <a:lnSpc>
                <a:spcPts val="2600"/>
              </a:lnSpc>
            </a:pPr>
            <a:r>
              <a:rPr lang="en-US" sz="1650" b="0" i="0" u="none" spc="0" dirty="0">
                <a:solidFill>
                  <a:schemeClr val="tx1">
                    <a:lumMod val="50000"/>
                    <a:lumOff val="50000"/>
                  </a:schemeClr>
                </a:solidFill>
                <a:latin typeface="Amasis"/>
              </a:rPr>
              <a:t>Financing (long term) for developing economies</a:t>
            </a:r>
          </a:p>
          <a:p>
            <a:pPr algn="l">
              <a:lnSpc>
                <a:spcPts val="2600"/>
              </a:lnSpc>
            </a:pPr>
            <a:endParaRPr lang="en-US" sz="1650" b="0" i="0" u="none" spc="0" dirty="0">
              <a:solidFill>
                <a:schemeClr val="tx1">
                  <a:lumMod val="50000"/>
                  <a:lumOff val="50000"/>
                </a:schemeClr>
              </a:solidFill>
              <a:latin typeface="Amasis"/>
            </a:endParaRPr>
          </a:p>
          <a:p>
            <a:pPr algn="l">
              <a:lnSpc>
                <a:spcPts val="2600"/>
              </a:lnSpc>
            </a:pPr>
            <a:r>
              <a:rPr lang="en-US" sz="1650" b="1" i="0" u="none" spc="0" dirty="0">
                <a:solidFill>
                  <a:schemeClr val="tx1">
                    <a:lumMod val="50000"/>
                    <a:lumOff val="50000"/>
                  </a:schemeClr>
                </a:solidFill>
                <a:latin typeface="Amasis"/>
              </a:rPr>
              <a:t>GATT/WTO (1995)</a:t>
            </a:r>
          </a:p>
          <a:p>
            <a:pPr algn="l">
              <a:lnSpc>
                <a:spcPts val="2600"/>
              </a:lnSpc>
            </a:pPr>
            <a:r>
              <a:rPr lang="en-US" sz="1650" b="0" i="0" u="none" spc="0" dirty="0">
                <a:solidFill>
                  <a:schemeClr val="tx1">
                    <a:lumMod val="50000"/>
                    <a:lumOff val="50000"/>
                  </a:schemeClr>
                </a:solidFill>
                <a:latin typeface="Amasis"/>
              </a:rPr>
              <a:t>Remove barriers to trade (no financing)</a:t>
            </a:r>
          </a:p>
          <a:p>
            <a:pPr algn="l"/>
            <a:endParaRPr lang="en-US" sz="1650" b="0" i="0" u="none" spc="0" dirty="0">
              <a:solidFill>
                <a:srgbClr val="4D4D4D"/>
              </a:solidFill>
              <a:latin typeface="Amasis"/>
            </a:endParaRPr>
          </a:p>
          <a:p>
            <a:pPr algn="l"/>
            <a:endParaRPr lang="en-US" sz="1650" b="0" i="0" u="none" spc="0" dirty="0">
              <a:solidFill>
                <a:srgbClr val="4D4D4D"/>
              </a:solidFill>
              <a:latin typeface="Amasis"/>
            </a:endParaRPr>
          </a:p>
        </p:txBody>
      </p:sp>
      <p:sp>
        <p:nvSpPr>
          <p:cNvPr id="377" name="ArrowRight2 1"/>
          <p:cNvSpPr/>
          <p:nvPr/>
        </p:nvSpPr>
        <p:spPr>
          <a:xfrm>
            <a:off x="5915025" y="1695494"/>
            <a:ext cx="923925" cy="333375"/>
          </a:xfrm>
          <a:prstGeom prst="rightArrow">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a:p>
        </p:txBody>
      </p:sp>
      <p:sp>
        <p:nvSpPr>
          <p:cNvPr id="378" name="Ellipse2 1"/>
          <p:cNvSpPr/>
          <p:nvPr/>
        </p:nvSpPr>
        <p:spPr>
          <a:xfrm>
            <a:off x="7038975" y="1262107"/>
            <a:ext cx="1724025" cy="1200150"/>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500" b="1" i="0" u="none" spc="0" dirty="0">
                <a:solidFill>
                  <a:srgbClr val="FFFFFF"/>
                </a:solidFill>
                <a:latin typeface="Amasis"/>
              </a:rPr>
              <a:t>Based on a "quota" system</a:t>
            </a:r>
          </a:p>
        </p:txBody>
      </p:sp>
      <p:sp>
        <p:nvSpPr>
          <p:cNvPr id="380" name="TextBox 1"/>
          <p:cNvSpPr txBox="1"/>
          <p:nvPr/>
        </p:nvSpPr>
        <p:spPr>
          <a:xfrm>
            <a:off x="6405562" y="2871013"/>
            <a:ext cx="3181350" cy="276999"/>
          </a:xfrm>
          <a:prstGeom prst="rect">
            <a:avLst/>
          </a:prstGeom>
          <a:effectLst/>
        </p:spPr>
        <p:txBody>
          <a:bodyPr wrap="square" rtlCol="0" anchor="t">
            <a:spAutoFit/>
          </a:bodyPr>
          <a:lstStyle/>
          <a:p>
            <a:pPr algn="ctr"/>
            <a:r>
              <a:rPr lang="en-US" sz="1200" b="1" i="1" u="none" spc="0" dirty="0">
                <a:solidFill>
                  <a:srgbClr val="7F7F7F"/>
                </a:solidFill>
                <a:latin typeface="Nina Compressed"/>
              </a:rPr>
              <a:t>Can issue bonds but has never done this</a:t>
            </a:r>
          </a:p>
        </p:txBody>
      </p:sp>
      <p:sp>
        <p:nvSpPr>
          <p:cNvPr id="381" name="ArrowRight2 3"/>
          <p:cNvSpPr/>
          <p:nvPr/>
        </p:nvSpPr>
        <p:spPr>
          <a:xfrm>
            <a:off x="5915024" y="3767136"/>
            <a:ext cx="923925" cy="333375"/>
          </a:xfrm>
          <a:prstGeom prst="rightArrow">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a:p>
        </p:txBody>
      </p:sp>
      <p:sp>
        <p:nvSpPr>
          <p:cNvPr id="382" name="Ellipse2 2"/>
          <p:cNvSpPr/>
          <p:nvPr/>
        </p:nvSpPr>
        <p:spPr>
          <a:xfrm>
            <a:off x="7134225" y="3333749"/>
            <a:ext cx="1724025" cy="1200150"/>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350" b="1" i="0" u="none" spc="0" dirty="0">
                <a:solidFill>
                  <a:srgbClr val="FFFFFF"/>
                </a:solidFill>
                <a:latin typeface="Amasis"/>
              </a:rPr>
              <a:t>Draws money from the market issuing bonds</a:t>
            </a:r>
          </a:p>
        </p:txBody>
      </p:sp>
      <p:sp>
        <p:nvSpPr>
          <p:cNvPr id="383" name="TextBox 2"/>
          <p:cNvSpPr txBox="1"/>
          <p:nvPr/>
        </p:nvSpPr>
        <p:spPr>
          <a:xfrm>
            <a:off x="6648450" y="4600575"/>
            <a:ext cx="2857500" cy="461665"/>
          </a:xfrm>
          <a:prstGeom prst="rect">
            <a:avLst/>
          </a:prstGeom>
          <a:effectLst/>
        </p:spPr>
        <p:txBody>
          <a:bodyPr wrap="square" rtlCol="0" anchor="t">
            <a:spAutoFit/>
          </a:bodyPr>
          <a:lstStyle/>
          <a:p>
            <a:pPr algn="ctr"/>
            <a:r>
              <a:rPr lang="en-US" sz="1200" b="1" i="1" u="none" spc="0" dirty="0">
                <a:solidFill>
                  <a:srgbClr val="7F7F7F"/>
                </a:solidFill>
                <a:latin typeface="Nina Compressed"/>
              </a:rPr>
              <a:t>+</a:t>
            </a:r>
          </a:p>
          <a:p>
            <a:pPr algn="ctr"/>
            <a:r>
              <a:rPr lang="en-US" sz="1200" b="1" i="1" u="none" spc="0" dirty="0">
                <a:solidFill>
                  <a:srgbClr val="7F7F7F"/>
                </a:solidFill>
                <a:latin typeface="Nina Compressed"/>
              </a:rPr>
              <a:t>"quotas"</a:t>
            </a:r>
          </a:p>
        </p:txBody>
      </p:sp>
      <p:cxnSp>
        <p:nvCxnSpPr>
          <p:cNvPr id="3" name="Connettore 2 2"/>
          <p:cNvCxnSpPr/>
          <p:nvPr/>
        </p:nvCxnSpPr>
        <p:spPr>
          <a:xfrm>
            <a:off x="7909135" y="2566213"/>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txBox="1"/>
          <p:nvPr/>
        </p:nvSpPr>
        <p:spPr>
          <a:xfrm>
            <a:off x="390525" y="127084"/>
            <a:ext cx="6810375"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Three phases of globalization</a:t>
            </a:r>
          </a:p>
        </p:txBody>
      </p:sp>
      <p:sp>
        <p:nvSpPr>
          <p:cNvPr id="3" name="CasellaDiTesto 2"/>
          <p:cNvSpPr txBox="1"/>
          <p:nvPr/>
        </p:nvSpPr>
        <p:spPr>
          <a:xfrm>
            <a:off x="428625" y="1333500"/>
            <a:ext cx="8077200" cy="2123658"/>
          </a:xfrm>
          <a:prstGeom prst="rect">
            <a:avLst/>
          </a:prstGeom>
          <a:noFill/>
        </p:spPr>
        <p:txBody>
          <a:bodyPr wrap="square" rtlCol="0">
            <a:spAutoFit/>
          </a:bodyPr>
          <a:lstStyle/>
          <a:p>
            <a:pPr marL="342900" indent="-342900">
              <a:lnSpc>
                <a:spcPct val="200000"/>
              </a:lnSpc>
              <a:buAutoNum type="arabicParenR"/>
            </a:pPr>
            <a:r>
              <a:rPr lang="it-IT" sz="2200" dirty="0">
                <a:solidFill>
                  <a:schemeClr val="tx1">
                    <a:lumMod val="50000"/>
                    <a:lumOff val="50000"/>
                  </a:schemeClr>
                </a:solidFill>
                <a:latin typeface="Amasis"/>
              </a:rPr>
              <a:t>1820-1913</a:t>
            </a:r>
          </a:p>
          <a:p>
            <a:pPr marL="342900" indent="-342900">
              <a:lnSpc>
                <a:spcPct val="200000"/>
              </a:lnSpc>
              <a:buAutoNum type="arabicParenR"/>
            </a:pPr>
            <a:r>
              <a:rPr lang="it-IT" sz="2200" dirty="0">
                <a:solidFill>
                  <a:schemeClr val="tx1">
                    <a:lumMod val="50000"/>
                    <a:lumOff val="50000"/>
                  </a:schemeClr>
                </a:solidFill>
                <a:latin typeface="Amasis"/>
              </a:rPr>
              <a:t>1944-1973</a:t>
            </a:r>
          </a:p>
          <a:p>
            <a:pPr marL="342900" indent="-342900">
              <a:lnSpc>
                <a:spcPct val="200000"/>
              </a:lnSpc>
              <a:buAutoNum type="arabicParenR"/>
            </a:pPr>
            <a:r>
              <a:rPr lang="it-IT" sz="2200" dirty="0">
                <a:solidFill>
                  <a:schemeClr val="tx1">
                    <a:lumMod val="50000"/>
                    <a:lumOff val="50000"/>
                  </a:schemeClr>
                </a:solidFill>
                <a:latin typeface="Amasis"/>
              </a:rPr>
              <a:t>1973 </a:t>
            </a:r>
            <a:r>
              <a:rPr lang="it-IT" sz="2200" dirty="0" err="1">
                <a:solidFill>
                  <a:schemeClr val="tx1">
                    <a:lumMod val="50000"/>
                    <a:lumOff val="50000"/>
                  </a:schemeClr>
                </a:solidFill>
                <a:latin typeface="Amasis"/>
              </a:rPr>
              <a:t>onwards</a:t>
            </a:r>
            <a:endParaRPr lang="it-IT" sz="2200" dirty="0">
              <a:solidFill>
                <a:schemeClr val="tx1">
                  <a:lumMod val="50000"/>
                  <a:lumOff val="50000"/>
                </a:schemeClr>
              </a:solidFill>
              <a:latin typeface="Amasis"/>
            </a:endParaRPr>
          </a:p>
        </p:txBody>
      </p:sp>
      <p:sp>
        <p:nvSpPr>
          <p:cNvPr id="7" name="CasellaDiTesto 6"/>
          <p:cNvSpPr txBox="1"/>
          <p:nvPr/>
        </p:nvSpPr>
        <p:spPr>
          <a:xfrm>
            <a:off x="9553575" y="5295900"/>
            <a:ext cx="304800" cy="276999"/>
          </a:xfrm>
          <a:prstGeom prst="rect">
            <a:avLst/>
          </a:prstGeom>
          <a:noFill/>
        </p:spPr>
        <p:txBody>
          <a:bodyPr wrap="square" rtlCol="0">
            <a:spAutoFit/>
          </a:bodyPr>
          <a:lstStyle/>
          <a:p>
            <a:r>
              <a:rPr lang="it-IT" sz="1200" dirty="0">
                <a:solidFill>
                  <a:srgbClr val="7F7F7F"/>
                </a:solidFill>
                <a:latin typeface="Amasis"/>
              </a:rPr>
              <a:t>2</a:t>
            </a:r>
          </a:p>
        </p:txBody>
      </p:sp>
    </p:spTree>
    <p:extLst>
      <p:ext uri="{BB962C8B-B14F-4D97-AF65-F5344CB8AC3E}">
        <p14:creationId xmlns:p14="http://schemas.microsoft.com/office/powerpoint/2010/main" val="395662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 name="Title"/>
          <p:cNvSpPr txBox="1"/>
          <p:nvPr/>
        </p:nvSpPr>
        <p:spPr>
          <a:xfrm>
            <a:off x="3810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Architecture of the Bretton Woods System</a:t>
            </a:r>
          </a:p>
        </p:txBody>
      </p:sp>
      <p:sp>
        <p:nvSpPr>
          <p:cNvPr id="388" name="Body"/>
          <p:cNvSpPr txBox="1"/>
          <p:nvPr/>
        </p:nvSpPr>
        <p:spPr>
          <a:xfrm>
            <a:off x="409575" y="1047750"/>
            <a:ext cx="9220200" cy="2504532"/>
          </a:xfrm>
          <a:prstGeom prst="rect">
            <a:avLst/>
          </a:prstGeom>
          <a:effectLst/>
        </p:spPr>
        <p:txBody>
          <a:bodyPr wrap="square" rtlCol="0" anchor="t">
            <a:spAutoFit/>
          </a:bodyPr>
          <a:lstStyle/>
          <a:p>
            <a:pPr algn="l">
              <a:lnSpc>
                <a:spcPct val="150000"/>
              </a:lnSpc>
            </a:pPr>
            <a:r>
              <a:rPr lang="en-US" sz="1650" b="0" i="0" u="none" spc="0" dirty="0">
                <a:solidFill>
                  <a:schemeClr val="tx1">
                    <a:lumMod val="50000"/>
                    <a:lumOff val="50000"/>
                  </a:schemeClr>
                </a:solidFill>
                <a:latin typeface="Amasis"/>
              </a:rPr>
              <a:t>The difference in the resource mechanism between International Monetary Fund and World Bank was used to justify the fact that the President of the WB had to be an American (and the head of the IMF an European).</a:t>
            </a:r>
          </a:p>
          <a:p>
            <a:pPr algn="l">
              <a:lnSpc>
                <a:spcPct val="150000"/>
              </a:lnSpc>
            </a:pPr>
            <a:r>
              <a:rPr lang="en-US" sz="1650" b="0" i="0" u="none" spc="0" dirty="0">
                <a:solidFill>
                  <a:schemeClr val="tx1">
                    <a:lumMod val="50000"/>
                    <a:lumOff val="50000"/>
                  </a:schemeClr>
                </a:solidFill>
                <a:latin typeface="Amasis"/>
              </a:rPr>
              <a:t>Since the WB had to tap financial market, it was said that an American banker would reassure the markets. Indeed the story is much more complex.</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 name="Title"/>
          <p:cNvSpPr txBox="1"/>
          <p:nvPr/>
        </p:nvSpPr>
        <p:spPr>
          <a:xfrm>
            <a:off x="3810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International Monetary Fund</a:t>
            </a:r>
          </a:p>
        </p:txBody>
      </p:sp>
      <p:sp>
        <p:nvSpPr>
          <p:cNvPr id="393" name="Body"/>
          <p:cNvSpPr txBox="1"/>
          <p:nvPr/>
        </p:nvSpPr>
        <p:spPr>
          <a:xfrm>
            <a:off x="428625" y="847725"/>
            <a:ext cx="9220200" cy="4391651"/>
          </a:xfrm>
          <a:prstGeom prst="rect">
            <a:avLst/>
          </a:prstGeom>
          <a:effectLst/>
        </p:spPr>
        <p:txBody>
          <a:bodyPr wrap="square" rtlCol="0" anchor="t">
            <a:spAutoFit/>
          </a:bodyPr>
          <a:lstStyle/>
          <a:p>
            <a:pPr algn="just">
              <a:lnSpc>
                <a:spcPts val="2600"/>
              </a:lnSpc>
            </a:pPr>
            <a:r>
              <a:rPr lang="en-US" sz="1650" b="0" i="0" u="none" spc="0" dirty="0">
                <a:solidFill>
                  <a:schemeClr val="tx1">
                    <a:lumMod val="50000"/>
                    <a:lumOff val="50000"/>
                  </a:schemeClr>
                </a:solidFill>
                <a:latin typeface="Amasis"/>
              </a:rPr>
              <a:t>A universal organization of 189 members whose main functions are:</a:t>
            </a:r>
          </a:p>
          <a:p>
            <a:pPr algn="just">
              <a:lnSpc>
                <a:spcPts val="2600"/>
              </a:lnSpc>
            </a:pPr>
            <a:endParaRPr lang="en-US" sz="1650" b="0" i="0" u="none" spc="0" dirty="0">
              <a:solidFill>
                <a:schemeClr val="tx1">
                  <a:lumMod val="50000"/>
                  <a:lumOff val="50000"/>
                </a:schemeClr>
              </a:solidFill>
              <a:latin typeface="Amasis"/>
            </a:endParaRPr>
          </a:p>
          <a:p>
            <a:pPr algn="just">
              <a:lnSpc>
                <a:spcPts val="2600"/>
              </a:lnSpc>
            </a:pPr>
            <a:r>
              <a:rPr lang="en-US" sz="1650" b="1" i="0" u="none" spc="0" dirty="0">
                <a:solidFill>
                  <a:schemeClr val="tx1">
                    <a:lumMod val="50000"/>
                    <a:lumOff val="50000"/>
                  </a:schemeClr>
                </a:solidFill>
                <a:latin typeface="Amasis"/>
              </a:rPr>
              <a:t>Coordination of economic policies and surveillance (the primary function of the IMF)</a:t>
            </a:r>
          </a:p>
          <a:p>
            <a:pPr algn="just">
              <a:lnSpc>
                <a:spcPts val="2600"/>
              </a:lnSpc>
            </a:pPr>
            <a:endParaRPr lang="en-US" sz="1650" b="1" i="0" u="none" spc="0" dirty="0">
              <a:solidFill>
                <a:schemeClr val="tx1">
                  <a:lumMod val="50000"/>
                  <a:lumOff val="50000"/>
                </a:schemeClr>
              </a:solidFill>
              <a:latin typeface="Amasis"/>
            </a:endParaRPr>
          </a:p>
          <a:p>
            <a:pPr algn="just">
              <a:lnSpc>
                <a:spcPts val="2600"/>
              </a:lnSpc>
            </a:pPr>
            <a:endParaRPr lang="en-US" sz="1650" b="1" i="0" u="none" spc="0" dirty="0">
              <a:solidFill>
                <a:schemeClr val="tx1">
                  <a:lumMod val="50000"/>
                  <a:lumOff val="50000"/>
                </a:schemeClr>
              </a:solidFill>
              <a:latin typeface="Amasis"/>
            </a:endParaRPr>
          </a:p>
          <a:p>
            <a:pPr algn="just">
              <a:lnSpc>
                <a:spcPts val="2600"/>
              </a:lnSpc>
            </a:pPr>
            <a:endParaRPr lang="en-US" sz="1650" b="1" i="0" u="none" spc="0" dirty="0">
              <a:solidFill>
                <a:schemeClr val="tx1">
                  <a:lumMod val="50000"/>
                  <a:lumOff val="50000"/>
                </a:schemeClr>
              </a:solidFill>
              <a:latin typeface="Amasis"/>
            </a:endParaRPr>
          </a:p>
          <a:p>
            <a:pPr algn="just">
              <a:lnSpc>
                <a:spcPts val="2600"/>
              </a:lnSpc>
            </a:pPr>
            <a:endParaRPr lang="en-US" sz="1650" b="1" i="0" u="none" spc="0" dirty="0">
              <a:solidFill>
                <a:schemeClr val="tx1">
                  <a:lumMod val="50000"/>
                  <a:lumOff val="50000"/>
                </a:schemeClr>
              </a:solidFill>
              <a:latin typeface="Amasis"/>
            </a:endParaRPr>
          </a:p>
          <a:p>
            <a:pPr algn="just">
              <a:lnSpc>
                <a:spcPts val="2600"/>
              </a:lnSpc>
            </a:pPr>
            <a:endParaRPr lang="en-US" sz="1650" b="1" i="0" u="none" spc="0" dirty="0">
              <a:solidFill>
                <a:schemeClr val="tx1">
                  <a:lumMod val="50000"/>
                  <a:lumOff val="50000"/>
                </a:schemeClr>
              </a:solidFill>
              <a:latin typeface="Amasis"/>
            </a:endParaRPr>
          </a:p>
          <a:p>
            <a:pPr algn="just">
              <a:lnSpc>
                <a:spcPts val="2600"/>
              </a:lnSpc>
            </a:pPr>
            <a:r>
              <a:rPr lang="en-US" sz="1650" b="1" i="0" u="none" spc="0" dirty="0">
                <a:solidFill>
                  <a:schemeClr val="tx1">
                    <a:lumMod val="50000"/>
                    <a:lumOff val="50000"/>
                  </a:schemeClr>
                </a:solidFill>
                <a:latin typeface="Amasis"/>
              </a:rPr>
              <a:t>Short term financing</a:t>
            </a:r>
          </a:p>
          <a:p>
            <a:pPr algn="just">
              <a:lnSpc>
                <a:spcPts val="2600"/>
              </a:lnSpc>
            </a:pPr>
            <a:r>
              <a:rPr lang="en-US" sz="1650" b="0" i="0" u="none" spc="0" dirty="0">
                <a:solidFill>
                  <a:schemeClr val="tx1">
                    <a:lumMod val="50000"/>
                    <a:lumOff val="50000"/>
                  </a:schemeClr>
                </a:solidFill>
                <a:latin typeface="Amasis"/>
              </a:rPr>
              <a:t>IMF financing is aimed at corretting policies that have led to a disequilibrium in the BoP or level of reserve/exchange rate.</a:t>
            </a:r>
          </a:p>
          <a:p>
            <a:pPr algn="just">
              <a:lnSpc>
                <a:spcPts val="2600"/>
              </a:lnSpc>
            </a:pPr>
            <a:r>
              <a:rPr lang="en-US" sz="1650" b="0" i="0" u="none" spc="0" dirty="0">
                <a:solidFill>
                  <a:schemeClr val="tx1">
                    <a:lumMod val="50000"/>
                    <a:lumOff val="50000"/>
                  </a:schemeClr>
                </a:solidFill>
                <a:latin typeface="Amasis"/>
              </a:rPr>
              <a:t>They are provided under "conditionality" that is under the condition that the adjustment program agreed with the authorities is implemented.</a:t>
            </a:r>
          </a:p>
        </p:txBody>
      </p:sp>
      <p:sp>
        <p:nvSpPr>
          <p:cNvPr id="397" name="Rectangle2 1"/>
          <p:cNvSpPr/>
          <p:nvPr/>
        </p:nvSpPr>
        <p:spPr>
          <a:xfrm>
            <a:off x="1295400" y="2497693"/>
            <a:ext cx="2105025" cy="738664"/>
          </a:xfrm>
          <a:prstGeom prst="rect">
            <a:avLst/>
          </a:prstGeom>
          <a:gradFill>
            <a:gsLst>
              <a:gs pos="0">
                <a:schemeClr val="accent6">
                  <a:shade val="51000"/>
                  <a:satMod val="130000"/>
                </a:schemeClr>
              </a:gs>
              <a:gs pos="83000">
                <a:schemeClr val="accent6">
                  <a:shade val="93000"/>
                  <a:satMod val="130000"/>
                </a:schemeClr>
              </a:gs>
              <a:gs pos="100000">
                <a:schemeClr val="accent6">
                  <a:shade val="94000"/>
                  <a:satMod val="135000"/>
                </a:schemeClr>
              </a:gs>
            </a:gsLst>
          </a:gradFill>
          <a:ln/>
          <a:effectLst>
            <a:outerShdw blurRad="40000" dist="23000" dir="5400000" rotWithShape="0">
              <a:srgbClr val="000000">
                <a:alpha val="46000"/>
              </a:srgbClr>
            </a:outerShdw>
            <a:reflection endPos="0" dir="5400000" sy="-100000" algn="bl" rotWithShape="0"/>
          </a:effectLst>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400" b="1" i="1" u="none" spc="0" dirty="0">
                <a:solidFill>
                  <a:srgbClr val="FFFFFF"/>
                </a:solidFill>
                <a:latin typeface="Amasis"/>
              </a:rPr>
              <a:t>Multilateral surveillance (WEO, GFSR, etc)</a:t>
            </a:r>
          </a:p>
        </p:txBody>
      </p:sp>
      <p:sp>
        <p:nvSpPr>
          <p:cNvPr id="398" name="Rectangle2 3"/>
          <p:cNvSpPr/>
          <p:nvPr/>
        </p:nvSpPr>
        <p:spPr>
          <a:xfrm>
            <a:off x="3914775" y="2497693"/>
            <a:ext cx="2105025" cy="73866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lang="en-US" sz="1400" b="1" i="1" u="none" spc="0" dirty="0">
              <a:solidFill>
                <a:srgbClr val="FFFFFF"/>
              </a:solidFill>
              <a:latin typeface="Amasis"/>
            </a:endParaRPr>
          </a:p>
          <a:p>
            <a:pPr algn="ctr"/>
            <a:r>
              <a:rPr lang="en-US" sz="1400" b="1" i="1" u="none" spc="0" dirty="0">
                <a:solidFill>
                  <a:srgbClr val="FFFFFF"/>
                </a:solidFill>
                <a:latin typeface="Amasis"/>
              </a:rPr>
              <a:t>Regional surveillance</a:t>
            </a:r>
            <a:endParaRPr lang="en-US" sz="1400" b="1" i="1" dirty="0">
              <a:solidFill>
                <a:srgbClr val="FFFFFF"/>
              </a:solidFill>
              <a:latin typeface="Amasis"/>
            </a:endParaRPr>
          </a:p>
          <a:p>
            <a:pPr algn="ctr"/>
            <a:endParaRPr lang="en-US" sz="1400" b="1" i="1" u="none" spc="0" dirty="0">
              <a:solidFill>
                <a:srgbClr val="FFFFFF"/>
              </a:solidFill>
              <a:latin typeface="Amasis"/>
            </a:endParaRPr>
          </a:p>
        </p:txBody>
      </p:sp>
      <p:sp>
        <p:nvSpPr>
          <p:cNvPr id="399" name="Rectangle2 4"/>
          <p:cNvSpPr/>
          <p:nvPr/>
        </p:nvSpPr>
        <p:spPr>
          <a:xfrm>
            <a:off x="6543675" y="2488168"/>
            <a:ext cx="2105025" cy="73866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400" b="1" i="1" u="none" spc="0" dirty="0">
                <a:solidFill>
                  <a:srgbClr val="FFFFFF"/>
                </a:solidFill>
                <a:latin typeface="Amasis"/>
              </a:rPr>
              <a:t>Surveillance on members' economic policies (Art.IV)</a:t>
            </a:r>
          </a:p>
        </p:txBody>
      </p:sp>
      <p:sp>
        <p:nvSpPr>
          <p:cNvPr id="16" name="CasellaDiTesto 15"/>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 name="Title"/>
          <p:cNvSpPr txBox="1"/>
          <p:nvPr/>
        </p:nvSpPr>
        <p:spPr>
          <a:xfrm>
            <a:off x="3810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International Monetary Fund</a:t>
            </a:r>
          </a:p>
        </p:txBody>
      </p:sp>
      <p:sp>
        <p:nvSpPr>
          <p:cNvPr id="404" name="Body"/>
          <p:cNvSpPr txBox="1"/>
          <p:nvPr/>
        </p:nvSpPr>
        <p:spPr>
          <a:xfrm>
            <a:off x="390525" y="914400"/>
            <a:ext cx="9220200" cy="1949636"/>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Financing is normally devolved in "tranches" so that the IMF can verifiy each time whether there has been progress in the economic program. If not, financing can be post-poned or even interrupted.</a:t>
            </a:r>
          </a:p>
          <a:p>
            <a:pPr algn="just">
              <a:lnSpc>
                <a:spcPct val="150000"/>
              </a:lnSpc>
            </a:pPr>
            <a:r>
              <a:rPr lang="en-US" sz="1650" b="0" i="0" u="none" spc="0" dirty="0">
                <a:solidFill>
                  <a:schemeClr val="tx1">
                    <a:lumMod val="50000"/>
                    <a:lumOff val="50000"/>
                  </a:schemeClr>
                </a:solidFill>
                <a:latin typeface="Amasis"/>
              </a:rPr>
              <a:t>Conditionality is quantified through "performance criteria" (for instance: reduce budget deficit to 3% by end year) that may concern macroeconomic policies as well as structural policies.</a:t>
            </a: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 name="Title"/>
          <p:cNvSpPr txBox="1"/>
          <p:nvPr/>
        </p:nvSpPr>
        <p:spPr>
          <a:xfrm>
            <a:off x="276225"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International Monetary Fund</a:t>
            </a:r>
          </a:p>
        </p:txBody>
      </p:sp>
      <p:sp>
        <p:nvSpPr>
          <p:cNvPr id="409" name="Body"/>
          <p:cNvSpPr txBox="1"/>
          <p:nvPr/>
        </p:nvSpPr>
        <p:spPr>
          <a:xfrm>
            <a:off x="342900" y="876300"/>
            <a:ext cx="9220200" cy="3760004"/>
          </a:xfrm>
          <a:prstGeom prst="rect">
            <a:avLst/>
          </a:prstGeom>
          <a:effectLst/>
        </p:spPr>
        <p:txBody>
          <a:bodyPr wrap="square" rtlCol="0" anchor="t">
            <a:spAutoFit/>
          </a:bodyPr>
          <a:lstStyle/>
          <a:p>
            <a:pPr algn="just">
              <a:lnSpc>
                <a:spcPts val="2600"/>
              </a:lnSpc>
            </a:pPr>
            <a:r>
              <a:rPr lang="en-US" sz="2325" b="1" i="0" u="sng" spc="0" dirty="0">
                <a:solidFill>
                  <a:schemeClr val="tx1">
                    <a:lumMod val="50000"/>
                    <a:lumOff val="50000"/>
                  </a:schemeClr>
                </a:solidFill>
                <a:latin typeface="Amasis"/>
              </a:rPr>
              <a:t>Things to keep in mind</a:t>
            </a:r>
          </a:p>
          <a:p>
            <a:pPr algn="just">
              <a:lnSpc>
                <a:spcPts val="2600"/>
              </a:lnSpc>
            </a:pPr>
            <a:endParaRPr lang="en-US" sz="2325" b="1" i="0" u="sng" spc="0" dirty="0">
              <a:solidFill>
                <a:schemeClr val="tx1">
                  <a:lumMod val="50000"/>
                  <a:lumOff val="50000"/>
                </a:schemeClr>
              </a:solidFill>
              <a:latin typeface="Amasis"/>
            </a:endParaRPr>
          </a:p>
          <a:p>
            <a:pPr algn="just">
              <a:lnSpc>
                <a:spcPts val="2600"/>
              </a:lnSpc>
            </a:pPr>
            <a:r>
              <a:rPr lang="en-US" sz="1650" b="0" i="0" u="none" spc="0" dirty="0">
                <a:solidFill>
                  <a:schemeClr val="tx1">
                    <a:lumMod val="50000"/>
                    <a:lumOff val="50000"/>
                  </a:schemeClr>
                </a:solidFill>
                <a:latin typeface="Amasis"/>
              </a:rPr>
              <a:t>1) The resources of the Fund are limited (total quotas amount at $360 billions) thus, although the Fund can rely on extra resources (GAB &amp; NAB, also limited at $34 billions) it must be used on a "rotative basis" as in a cooperative system.</a:t>
            </a:r>
          </a:p>
          <a:p>
            <a:pPr algn="just">
              <a:lnSpc>
                <a:spcPts val="2600"/>
              </a:lnSpc>
            </a:pPr>
            <a:endParaRPr lang="en-US" sz="1650" b="0" i="0" u="none" spc="0" dirty="0">
              <a:solidFill>
                <a:schemeClr val="tx1">
                  <a:lumMod val="50000"/>
                  <a:lumOff val="50000"/>
                </a:schemeClr>
              </a:solidFill>
              <a:latin typeface="Amasis"/>
            </a:endParaRPr>
          </a:p>
          <a:p>
            <a:pPr algn="just">
              <a:lnSpc>
                <a:spcPts val="2600"/>
              </a:lnSpc>
            </a:pPr>
            <a:r>
              <a:rPr lang="en-US" sz="1650" b="0" i="0" u="none" spc="0" dirty="0">
                <a:solidFill>
                  <a:schemeClr val="tx1">
                    <a:lumMod val="50000"/>
                    <a:lumOff val="50000"/>
                  </a:schemeClr>
                </a:solidFill>
                <a:latin typeface="Amasis"/>
              </a:rPr>
              <a:t>2) The interest rate payed on IMF loans is an average of market rates but it is normally lower than the rate that the country would pay on the market (given the situation of difficulty).</a:t>
            </a:r>
          </a:p>
          <a:p>
            <a:pPr algn="just">
              <a:lnSpc>
                <a:spcPts val="2600"/>
              </a:lnSpc>
            </a:pPr>
            <a:endParaRPr lang="en-US" sz="1650" b="0" i="0" u="none" spc="0" dirty="0">
              <a:solidFill>
                <a:schemeClr val="tx1">
                  <a:lumMod val="50000"/>
                  <a:lumOff val="50000"/>
                </a:schemeClr>
              </a:solidFill>
              <a:latin typeface="Amasis"/>
            </a:endParaRPr>
          </a:p>
          <a:p>
            <a:pPr algn="just">
              <a:lnSpc>
                <a:spcPts val="2600"/>
              </a:lnSpc>
            </a:pPr>
            <a:r>
              <a:rPr lang="en-US" sz="1650" b="0" i="0" u="none" spc="0" dirty="0">
                <a:solidFill>
                  <a:schemeClr val="tx1">
                    <a:lumMod val="50000"/>
                    <a:lumOff val="50000"/>
                  </a:schemeClr>
                </a:solidFill>
                <a:latin typeface="Amasis"/>
              </a:rPr>
              <a:t>3) IMf financing normally covers only 9-15% of a country's financing need. Its role is more in terms of a "catalyst" for additional public and private financing.</a:t>
            </a: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3" name="Title"/>
          <p:cNvSpPr txBox="1"/>
          <p:nvPr/>
        </p:nvSpPr>
        <p:spPr>
          <a:xfrm>
            <a:off x="3810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International Monetary Fund</a:t>
            </a:r>
          </a:p>
        </p:txBody>
      </p:sp>
      <p:sp>
        <p:nvSpPr>
          <p:cNvPr id="414" name="Body"/>
          <p:cNvSpPr txBox="1"/>
          <p:nvPr/>
        </p:nvSpPr>
        <p:spPr>
          <a:xfrm>
            <a:off x="428625" y="904875"/>
            <a:ext cx="9220200" cy="4680127"/>
          </a:xfrm>
          <a:prstGeom prst="rect">
            <a:avLst/>
          </a:prstGeom>
          <a:effectLst/>
        </p:spPr>
        <p:txBody>
          <a:bodyPr wrap="square" rtlCol="0" anchor="t">
            <a:spAutoFit/>
          </a:bodyPr>
          <a:lstStyle/>
          <a:p>
            <a:pPr algn="l">
              <a:lnSpc>
                <a:spcPct val="150000"/>
              </a:lnSpc>
            </a:pPr>
            <a:r>
              <a:rPr lang="en-US" sz="2325" b="1" i="0" u="none" spc="0" dirty="0">
                <a:solidFill>
                  <a:schemeClr val="tx1">
                    <a:lumMod val="50000"/>
                    <a:lumOff val="50000"/>
                  </a:schemeClr>
                </a:solidFill>
                <a:latin typeface="Amasis"/>
              </a:rPr>
              <a:t>Main financing facilities - </a:t>
            </a:r>
            <a:r>
              <a:rPr lang="en-US" sz="2325" b="1" i="1" u="none" spc="0" dirty="0">
                <a:solidFill>
                  <a:schemeClr val="tx1">
                    <a:lumMod val="50000"/>
                    <a:lumOff val="50000"/>
                  </a:schemeClr>
                </a:solidFill>
                <a:latin typeface="Amasis"/>
              </a:rPr>
              <a:t>A</a:t>
            </a:r>
          </a:p>
          <a:p>
            <a:pPr algn="l">
              <a:lnSpc>
                <a:spcPct val="150000"/>
              </a:lnSpc>
            </a:pPr>
            <a:r>
              <a:rPr lang="en-US" sz="1650" b="1" i="0" u="none" spc="0" dirty="0">
                <a:solidFill>
                  <a:schemeClr val="tx1">
                    <a:lumMod val="50000"/>
                    <a:lumOff val="50000"/>
                  </a:schemeClr>
                </a:solidFill>
                <a:latin typeface="Amasis"/>
              </a:rPr>
              <a:t>1) Stand-by Arrangement (SBA)</a:t>
            </a:r>
          </a:p>
          <a:p>
            <a:pPr algn="l">
              <a:lnSpc>
                <a:spcPct val="150000"/>
              </a:lnSpc>
            </a:pPr>
            <a:r>
              <a:rPr lang="en-US" sz="1650" b="0" i="0" u="none" spc="0" dirty="0">
                <a:solidFill>
                  <a:schemeClr val="tx1">
                    <a:lumMod val="50000"/>
                    <a:lumOff val="50000"/>
                  </a:schemeClr>
                </a:solidFill>
                <a:latin typeface="Amasis"/>
              </a:rPr>
              <a:t>The traditional IMF financing tool for temporary problems that lasts normally 1-2 years (repayments within 5 years). </a:t>
            </a:r>
          </a:p>
          <a:p>
            <a:pPr algn="l">
              <a:lnSpc>
                <a:spcPct val="150000"/>
              </a:lnSpc>
            </a:pPr>
            <a:r>
              <a:rPr lang="en-US" sz="1350" b="0" i="1" u="none" spc="0" dirty="0">
                <a:solidFill>
                  <a:schemeClr val="tx1">
                    <a:lumMod val="50000"/>
                    <a:lumOff val="50000"/>
                  </a:schemeClr>
                </a:solidFill>
                <a:latin typeface="Amasis"/>
              </a:rPr>
              <a:t>*Normally up to 200% of a member quote and not more than 600% cumulatively.</a:t>
            </a:r>
          </a:p>
          <a:p>
            <a:pPr algn="l">
              <a:lnSpc>
                <a:spcPct val="150000"/>
              </a:lnSpc>
            </a:pPr>
            <a:endParaRPr lang="en-US" sz="1350" b="0" i="1" u="none" spc="0" dirty="0">
              <a:solidFill>
                <a:schemeClr val="tx1">
                  <a:lumMod val="50000"/>
                  <a:lumOff val="50000"/>
                </a:schemeClr>
              </a:solidFill>
              <a:latin typeface="Amasis"/>
            </a:endParaRPr>
          </a:p>
          <a:p>
            <a:pPr algn="l">
              <a:lnSpc>
                <a:spcPct val="150000"/>
              </a:lnSpc>
            </a:pPr>
            <a:r>
              <a:rPr lang="en-US" sz="1650" b="1" i="0" u="none" spc="0" dirty="0">
                <a:solidFill>
                  <a:schemeClr val="tx1">
                    <a:lumMod val="50000"/>
                    <a:lumOff val="50000"/>
                  </a:schemeClr>
                </a:solidFill>
                <a:latin typeface="Amasis"/>
              </a:rPr>
              <a:t>2) Extended facility/arrangement</a:t>
            </a:r>
          </a:p>
          <a:p>
            <a:pPr algn="l">
              <a:lnSpc>
                <a:spcPct val="150000"/>
              </a:lnSpc>
            </a:pPr>
            <a:r>
              <a:rPr lang="en-US" sz="1650" b="0" i="0" u="none" spc="0" dirty="0">
                <a:solidFill>
                  <a:schemeClr val="tx1">
                    <a:lumMod val="50000"/>
                    <a:lumOff val="50000"/>
                  </a:schemeClr>
                </a:solidFill>
                <a:latin typeface="Amasis"/>
              </a:rPr>
              <a:t>Aimed at supporting programs to solve longer term, structural problems (repayments within 10 years).</a:t>
            </a:r>
          </a:p>
          <a:p>
            <a:pPr algn="l">
              <a:lnSpc>
                <a:spcPct val="150000"/>
              </a:lnSpc>
            </a:pPr>
            <a:r>
              <a:rPr lang="en-US" sz="1350" b="0" i="1" u="none" spc="0" dirty="0">
                <a:solidFill>
                  <a:schemeClr val="tx1">
                    <a:lumMod val="50000"/>
                    <a:lumOff val="50000"/>
                  </a:schemeClr>
                </a:solidFill>
                <a:latin typeface="Amasis"/>
              </a:rPr>
              <a:t>*Same as SBA</a:t>
            </a:r>
          </a:p>
          <a:p>
            <a:pPr algn="l"/>
            <a:endParaRPr lang="en-US" sz="1350" b="0" i="1" u="none" spc="0" dirty="0">
              <a:solidFill>
                <a:schemeClr val="tx1">
                  <a:lumMod val="50000"/>
                  <a:lumOff val="50000"/>
                </a:schemeClr>
              </a:solidFill>
              <a:latin typeface="Amasis"/>
            </a:endParaRPr>
          </a:p>
          <a:p>
            <a:pPr algn="l"/>
            <a:endParaRPr lang="en-US" sz="1350" b="0" i="1" u="none" spc="0" dirty="0">
              <a:solidFill>
                <a:schemeClr val="tx1">
                  <a:lumMod val="50000"/>
                  <a:lumOff val="50000"/>
                </a:schemeClr>
              </a:solidFill>
              <a:latin typeface="Amasis"/>
            </a:endParaRPr>
          </a:p>
          <a:p>
            <a:pPr algn="l"/>
            <a:endParaRPr lang="en-US" sz="1350" b="0" i="1" u="none" spc="0" dirty="0">
              <a:solidFill>
                <a:schemeClr val="tx1">
                  <a:lumMod val="50000"/>
                  <a:lumOff val="50000"/>
                </a:schemeClr>
              </a:solidFill>
              <a:latin typeface="Amasis"/>
            </a:endParaRPr>
          </a:p>
          <a:p>
            <a:pPr algn="l"/>
            <a:endParaRPr lang="en-US" sz="1350" b="0" i="1" u="none" spc="0" dirty="0">
              <a:solidFill>
                <a:schemeClr val="tx1">
                  <a:lumMod val="50000"/>
                  <a:lumOff val="50000"/>
                </a:schemeClr>
              </a:solidFill>
              <a:latin typeface="Amasis"/>
            </a:endParaRP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 name="Body"/>
          <p:cNvSpPr txBox="1"/>
          <p:nvPr/>
        </p:nvSpPr>
        <p:spPr>
          <a:xfrm>
            <a:off x="352425" y="904875"/>
            <a:ext cx="9220200" cy="4680127"/>
          </a:xfrm>
          <a:prstGeom prst="rect">
            <a:avLst/>
          </a:prstGeom>
          <a:effectLst/>
        </p:spPr>
        <p:txBody>
          <a:bodyPr wrap="square" rtlCol="0" anchor="t">
            <a:spAutoFit/>
          </a:bodyPr>
          <a:lstStyle/>
          <a:p>
            <a:pPr algn="l">
              <a:lnSpc>
                <a:spcPct val="150000"/>
              </a:lnSpc>
            </a:pPr>
            <a:r>
              <a:rPr lang="en-US" sz="2325" b="1" i="0" u="none" spc="0" dirty="0">
                <a:solidFill>
                  <a:schemeClr val="tx1">
                    <a:lumMod val="50000"/>
                    <a:lumOff val="50000"/>
                  </a:schemeClr>
                </a:solidFill>
                <a:latin typeface="Amasis"/>
              </a:rPr>
              <a:t>Main financing facilities - </a:t>
            </a:r>
            <a:r>
              <a:rPr lang="en-US" sz="2325" b="1" i="1" u="none" spc="0" dirty="0">
                <a:solidFill>
                  <a:schemeClr val="tx1">
                    <a:lumMod val="50000"/>
                    <a:lumOff val="50000"/>
                  </a:schemeClr>
                </a:solidFill>
                <a:latin typeface="Amasis"/>
              </a:rPr>
              <a:t>B</a:t>
            </a:r>
          </a:p>
          <a:p>
            <a:pPr algn="l">
              <a:lnSpc>
                <a:spcPct val="150000"/>
              </a:lnSpc>
            </a:pPr>
            <a:r>
              <a:rPr lang="en-US" sz="1650" b="1" i="0" u="none" spc="0" dirty="0">
                <a:solidFill>
                  <a:schemeClr val="tx1">
                    <a:lumMod val="50000"/>
                    <a:lumOff val="50000"/>
                  </a:schemeClr>
                </a:solidFill>
                <a:latin typeface="Amasis"/>
              </a:rPr>
              <a:t>3) Flexible Credit Line &amp; Precautionary Credit Line</a:t>
            </a:r>
          </a:p>
          <a:p>
            <a:pPr algn="l">
              <a:lnSpc>
                <a:spcPct val="150000"/>
              </a:lnSpc>
            </a:pPr>
            <a:r>
              <a:rPr lang="en-US" sz="1650" b="0" i="0" u="none" spc="0" dirty="0">
                <a:solidFill>
                  <a:schemeClr val="tx1">
                    <a:lumMod val="50000"/>
                    <a:lumOff val="50000"/>
                  </a:schemeClr>
                </a:solidFill>
                <a:latin typeface="Amasis"/>
              </a:rPr>
              <a:t>Used on a precautionary basis to avoid "domino" effects.</a:t>
            </a:r>
          </a:p>
          <a:p>
            <a:pPr algn="l">
              <a:lnSpc>
                <a:spcPct val="150000"/>
              </a:lnSpc>
            </a:pPr>
            <a:r>
              <a:rPr lang="en-US" sz="1350" b="0" i="1" u="none" spc="0" dirty="0">
                <a:solidFill>
                  <a:schemeClr val="tx1">
                    <a:lumMod val="50000"/>
                    <a:lumOff val="50000"/>
                  </a:schemeClr>
                </a:solidFill>
                <a:latin typeface="Amasis"/>
              </a:rPr>
              <a:t>*No formal limits and no conditionality</a:t>
            </a:r>
          </a:p>
          <a:p>
            <a:pPr algn="l">
              <a:lnSpc>
                <a:spcPct val="150000"/>
              </a:lnSpc>
            </a:pPr>
            <a:endParaRPr lang="en-US" sz="1350" b="0" i="1" u="none" spc="0" dirty="0">
              <a:solidFill>
                <a:schemeClr val="tx1">
                  <a:lumMod val="50000"/>
                  <a:lumOff val="50000"/>
                </a:schemeClr>
              </a:solidFill>
              <a:latin typeface="Amasis"/>
            </a:endParaRPr>
          </a:p>
          <a:p>
            <a:pPr algn="l">
              <a:lnSpc>
                <a:spcPct val="150000"/>
              </a:lnSpc>
            </a:pPr>
            <a:r>
              <a:rPr lang="en-US" sz="1650" b="1" i="0" u="none" spc="0" dirty="0">
                <a:solidFill>
                  <a:schemeClr val="tx1">
                    <a:lumMod val="50000"/>
                    <a:lumOff val="50000"/>
                  </a:schemeClr>
                </a:solidFill>
                <a:latin typeface="Amasis"/>
              </a:rPr>
              <a:t>4) Special  facility (ad hoc)</a:t>
            </a:r>
            <a:r>
              <a:rPr lang="en-US" sz="1650" b="0" i="0" u="none" spc="0" dirty="0">
                <a:solidFill>
                  <a:schemeClr val="tx1">
                    <a:lumMod val="50000"/>
                    <a:lumOff val="50000"/>
                  </a:schemeClr>
                </a:solidFill>
                <a:latin typeface="Amasis"/>
              </a:rPr>
              <a:t>: oil facility, Y2K facility</a:t>
            </a:r>
          </a:p>
          <a:p>
            <a:pPr algn="l">
              <a:lnSpc>
                <a:spcPct val="150000"/>
              </a:lnSpc>
            </a:pPr>
            <a:endParaRPr lang="en-US" sz="1650" b="0" i="0" u="none" spc="0" dirty="0">
              <a:solidFill>
                <a:schemeClr val="tx1">
                  <a:lumMod val="50000"/>
                  <a:lumOff val="50000"/>
                </a:schemeClr>
              </a:solidFill>
              <a:latin typeface="Amasis"/>
            </a:endParaRPr>
          </a:p>
          <a:p>
            <a:pPr algn="l">
              <a:lnSpc>
                <a:spcPct val="150000"/>
              </a:lnSpc>
            </a:pPr>
            <a:r>
              <a:rPr lang="en-US" sz="1650" b="1" i="0" u="none" spc="0" dirty="0">
                <a:solidFill>
                  <a:schemeClr val="tx1">
                    <a:lumMod val="50000"/>
                    <a:lumOff val="50000"/>
                  </a:schemeClr>
                </a:solidFill>
                <a:latin typeface="Amasis"/>
              </a:rPr>
              <a:t>SPECIAL DRAWING RIGHTS (SDR)</a:t>
            </a:r>
          </a:p>
          <a:p>
            <a:pPr algn="l">
              <a:lnSpc>
                <a:spcPct val="150000"/>
              </a:lnSpc>
            </a:pPr>
            <a:r>
              <a:rPr lang="en-US" sz="1650" b="0" i="0" u="none" spc="0" dirty="0">
                <a:solidFill>
                  <a:schemeClr val="tx1">
                    <a:lumMod val="50000"/>
                    <a:lumOff val="50000"/>
                  </a:schemeClr>
                </a:solidFill>
                <a:latin typeface="Amasis"/>
              </a:rPr>
              <a:t>New liquidity that the Fund can "allocate" to its members in case of global liquidity needs. But it's only 3% of global reserves.</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sp>
        <p:nvSpPr>
          <p:cNvPr id="419" name="Title"/>
          <p:cNvSpPr txBox="1"/>
          <p:nvPr/>
        </p:nvSpPr>
        <p:spPr>
          <a:xfrm>
            <a:off x="3048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International Monetary Fund</a:t>
            </a: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 name="Title"/>
          <p:cNvSpPr txBox="1"/>
          <p:nvPr/>
        </p:nvSpPr>
        <p:spPr>
          <a:xfrm>
            <a:off x="3048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Governance of the IMF</a:t>
            </a:r>
          </a:p>
        </p:txBody>
      </p:sp>
      <p:sp>
        <p:nvSpPr>
          <p:cNvPr id="424" name="RoundedRect2 1"/>
          <p:cNvSpPr/>
          <p:nvPr/>
        </p:nvSpPr>
        <p:spPr>
          <a:xfrm>
            <a:off x="3748087" y="946792"/>
            <a:ext cx="2619375" cy="332006"/>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350" b="1" i="0" u="none" spc="0" dirty="0">
                <a:solidFill>
                  <a:srgbClr val="FFFFFF"/>
                </a:solidFill>
                <a:latin typeface="Amasis"/>
              </a:rPr>
              <a:t>Board of Governors (189)</a:t>
            </a:r>
          </a:p>
        </p:txBody>
      </p:sp>
      <p:sp>
        <p:nvSpPr>
          <p:cNvPr id="427" name="RoundedRect2 2"/>
          <p:cNvSpPr/>
          <p:nvPr/>
        </p:nvSpPr>
        <p:spPr>
          <a:xfrm>
            <a:off x="3571875" y="2124075"/>
            <a:ext cx="3009900" cy="638175"/>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500" b="1" i="0" u="none" spc="0" dirty="0">
                <a:solidFill>
                  <a:srgbClr val="FFFFFF"/>
                </a:solidFill>
                <a:latin typeface="Amasis"/>
              </a:rPr>
              <a:t>International Monetary &amp; Financial Commitee (24)</a:t>
            </a:r>
          </a:p>
        </p:txBody>
      </p:sp>
      <p:sp>
        <p:nvSpPr>
          <p:cNvPr id="428" name="TextBox 1"/>
          <p:cNvSpPr txBox="1"/>
          <p:nvPr/>
        </p:nvSpPr>
        <p:spPr>
          <a:xfrm>
            <a:off x="1809750" y="1495425"/>
            <a:ext cx="3162300" cy="523220"/>
          </a:xfrm>
          <a:prstGeom prst="rect">
            <a:avLst/>
          </a:prstGeom>
          <a:effectLst/>
        </p:spPr>
        <p:txBody>
          <a:bodyPr wrap="square" rtlCol="0" anchor="t">
            <a:spAutoFit/>
          </a:bodyPr>
          <a:lstStyle/>
          <a:p>
            <a:pPr algn="r"/>
            <a:r>
              <a:rPr lang="en-US" sz="1400" b="1" u="none" spc="0" dirty="0">
                <a:solidFill>
                  <a:schemeClr val="tx1">
                    <a:lumMod val="50000"/>
                    <a:lumOff val="50000"/>
                  </a:schemeClr>
                </a:solidFill>
                <a:latin typeface="Times New Roman" panose="02020603050405020304" pitchFamily="18" charset="0"/>
                <a:cs typeface="Times New Roman" panose="02020603050405020304" pitchFamily="18" charset="0"/>
              </a:rPr>
              <a:t>Approve decisions concerning membership quotas, SDR allocations</a:t>
            </a:r>
          </a:p>
        </p:txBody>
      </p:sp>
      <p:sp>
        <p:nvSpPr>
          <p:cNvPr id="429" name="RoundedRect2 3"/>
          <p:cNvSpPr/>
          <p:nvPr/>
        </p:nvSpPr>
        <p:spPr>
          <a:xfrm>
            <a:off x="3552825" y="3362325"/>
            <a:ext cx="3028950" cy="381000"/>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500" b="1" i="0" u="none" spc="0" dirty="0">
                <a:solidFill>
                  <a:srgbClr val="FFFFFF"/>
                </a:solidFill>
                <a:latin typeface="Amasis"/>
              </a:rPr>
              <a:t>Board of Directors (24)</a:t>
            </a:r>
          </a:p>
        </p:txBody>
      </p:sp>
      <p:sp>
        <p:nvSpPr>
          <p:cNvPr id="430" name="TextBox 2"/>
          <p:cNvSpPr txBox="1"/>
          <p:nvPr/>
        </p:nvSpPr>
        <p:spPr>
          <a:xfrm>
            <a:off x="1495425" y="2962275"/>
            <a:ext cx="3476625" cy="307777"/>
          </a:xfrm>
          <a:prstGeom prst="rect">
            <a:avLst/>
          </a:prstGeom>
          <a:effectLst/>
        </p:spPr>
        <p:txBody>
          <a:bodyPr wrap="square" rtlCol="0" anchor="t">
            <a:spAutoFit/>
          </a:bodyPr>
          <a:lstStyle/>
          <a:p>
            <a:pPr algn="r"/>
            <a:r>
              <a:rPr lang="en-US" sz="1400" b="1" u="none" spc="0" dirty="0">
                <a:solidFill>
                  <a:schemeClr val="tx1">
                    <a:lumMod val="50000"/>
                    <a:lumOff val="50000"/>
                  </a:schemeClr>
                </a:solidFill>
                <a:latin typeface="Times New Roman" panose="02020603050405020304" pitchFamily="18" charset="0"/>
                <a:cs typeface="Times New Roman" panose="02020603050405020304" pitchFamily="18" charset="0"/>
              </a:rPr>
              <a:t>"Strategic" decisional body of the Fund</a:t>
            </a:r>
          </a:p>
        </p:txBody>
      </p:sp>
      <p:sp>
        <p:nvSpPr>
          <p:cNvPr id="431" name="TextBox 3"/>
          <p:cNvSpPr txBox="1"/>
          <p:nvPr/>
        </p:nvSpPr>
        <p:spPr>
          <a:xfrm>
            <a:off x="5153025" y="2952750"/>
            <a:ext cx="3162300" cy="307777"/>
          </a:xfrm>
          <a:prstGeom prst="rect">
            <a:avLst/>
          </a:prstGeom>
          <a:effectLst/>
        </p:spPr>
        <p:txBody>
          <a:bodyPr wrap="square" rtlCol="0" anchor="t">
            <a:spAutoFit/>
          </a:bodyPr>
          <a:lstStyle/>
          <a:p>
            <a:pPr algn="l"/>
            <a:r>
              <a:rPr lang="en-US" sz="1400" b="1" dirty="0">
                <a:solidFill>
                  <a:schemeClr val="tx1">
                    <a:lumMod val="50000"/>
                    <a:lumOff val="50000"/>
                  </a:schemeClr>
                </a:solidFill>
                <a:latin typeface="Times New Roman" panose="02020603050405020304" pitchFamily="18" charset="0"/>
                <a:cs typeface="Times New Roman" panose="02020603050405020304" pitchFamily="18" charset="0"/>
              </a:rPr>
              <a:t>Organised around 24 constituencies </a:t>
            </a:r>
          </a:p>
        </p:txBody>
      </p:sp>
      <p:sp>
        <p:nvSpPr>
          <p:cNvPr id="432" name="TextBox 4"/>
          <p:cNvSpPr txBox="1"/>
          <p:nvPr/>
        </p:nvSpPr>
        <p:spPr>
          <a:xfrm>
            <a:off x="1809750" y="3914775"/>
            <a:ext cx="3162300" cy="523220"/>
          </a:xfrm>
          <a:prstGeom prst="rect">
            <a:avLst/>
          </a:prstGeom>
          <a:effectLst/>
        </p:spPr>
        <p:txBody>
          <a:bodyPr wrap="square" rtlCol="0" anchor="t">
            <a:spAutoFit/>
          </a:bodyPr>
          <a:lstStyle/>
          <a:p>
            <a:pPr algn="r"/>
            <a:r>
              <a:rPr lang="en-US" sz="1400" b="1" dirty="0">
                <a:solidFill>
                  <a:schemeClr val="tx1">
                    <a:lumMod val="50000"/>
                    <a:lumOff val="50000"/>
                  </a:schemeClr>
                </a:solidFill>
                <a:latin typeface="Times New Roman" panose="02020603050405020304" pitchFamily="18" charset="0"/>
                <a:cs typeface="Times New Roman" panose="02020603050405020304" pitchFamily="18" charset="0"/>
              </a:rPr>
              <a:t>Discharges the daily business meeting 2-3 times x week</a:t>
            </a:r>
          </a:p>
        </p:txBody>
      </p:sp>
      <p:sp>
        <p:nvSpPr>
          <p:cNvPr id="434" name="TextBox 5"/>
          <p:cNvSpPr txBox="1"/>
          <p:nvPr/>
        </p:nvSpPr>
        <p:spPr>
          <a:xfrm>
            <a:off x="5162549" y="3914775"/>
            <a:ext cx="3571875" cy="523220"/>
          </a:xfrm>
          <a:prstGeom prst="rect">
            <a:avLst/>
          </a:prstGeom>
          <a:effectLst/>
        </p:spPr>
        <p:txBody>
          <a:bodyPr wrap="square" rtlCol="0" anchor="t">
            <a:spAutoFit/>
          </a:bodyPr>
          <a:lstStyle/>
          <a:p>
            <a:pPr algn="l"/>
            <a:r>
              <a:rPr lang="en-US" sz="1400" b="1" dirty="0">
                <a:solidFill>
                  <a:schemeClr val="tx1">
                    <a:lumMod val="50000"/>
                    <a:lumOff val="50000"/>
                  </a:schemeClr>
                </a:solidFill>
                <a:latin typeface="Times New Roman" panose="02020603050405020304" pitchFamily="18" charset="0"/>
                <a:cs typeface="Times New Roman" panose="02020603050405020304" pitchFamily="18" charset="0"/>
              </a:rPr>
              <a:t>Ex Directors are employees of the Fund &amp; reside in Washington D.C.</a:t>
            </a:r>
          </a:p>
        </p:txBody>
      </p:sp>
      <p:sp>
        <p:nvSpPr>
          <p:cNvPr id="435" name="RoundedRect2 4"/>
          <p:cNvSpPr/>
          <p:nvPr/>
        </p:nvSpPr>
        <p:spPr>
          <a:xfrm>
            <a:off x="3543300" y="4543425"/>
            <a:ext cx="3038475" cy="285750"/>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500" b="1" i="0" u="none" spc="0" dirty="0">
                <a:solidFill>
                  <a:srgbClr val="FFFFFF"/>
                </a:solidFill>
                <a:latin typeface="Amasis"/>
              </a:rPr>
              <a:t>Managing Director</a:t>
            </a:r>
            <a:r>
              <a:rPr lang="en-US" sz="1650" b="1" i="0" u="none" spc="0" dirty="0">
                <a:solidFill>
                  <a:srgbClr val="FFFFFF"/>
                </a:solidFill>
                <a:latin typeface="Amasis"/>
              </a:rPr>
              <a:t> </a:t>
            </a:r>
            <a:r>
              <a:rPr lang="en-US" sz="975" b="1" i="1" u="none" spc="0" dirty="0">
                <a:solidFill>
                  <a:srgbClr val="FFFFFF"/>
                </a:solidFill>
                <a:latin typeface="Amasis"/>
              </a:rPr>
              <a:t>(C.Lagarde)</a:t>
            </a:r>
          </a:p>
        </p:txBody>
      </p:sp>
      <p:sp>
        <p:nvSpPr>
          <p:cNvPr id="436" name="TextBox 6"/>
          <p:cNvSpPr txBox="1"/>
          <p:nvPr/>
        </p:nvSpPr>
        <p:spPr>
          <a:xfrm>
            <a:off x="1752600" y="5154753"/>
            <a:ext cx="6477000" cy="523220"/>
          </a:xfrm>
          <a:prstGeom prst="rect">
            <a:avLst/>
          </a:prstGeom>
          <a:effectLst/>
        </p:spPr>
        <p:txBody>
          <a:bodyPr wrap="square" rtlCol="0" anchor="t">
            <a:spAutoFit/>
          </a:bodyPr>
          <a:lstStyle/>
          <a:p>
            <a:pPr algn="ctr"/>
            <a:r>
              <a:rPr lang="en-US" sz="1400" b="1" dirty="0">
                <a:solidFill>
                  <a:schemeClr val="tx1">
                    <a:lumMod val="50000"/>
                    <a:lumOff val="50000"/>
                  </a:schemeClr>
                </a:solidFill>
                <a:latin typeface="Times New Roman" panose="02020603050405020304" pitchFamily="18" charset="0"/>
                <a:cs typeface="Times New Roman" panose="02020603050405020304" pitchFamily="18" charset="0"/>
              </a:rPr>
              <a:t>The MD is the most important role in IMF governance and the one who sets the "direction" of IMF policies</a:t>
            </a:r>
          </a:p>
        </p:txBody>
      </p:sp>
      <p:cxnSp>
        <p:nvCxnSpPr>
          <p:cNvPr id="4" name="Connettore 2 3"/>
          <p:cNvCxnSpPr/>
          <p:nvPr/>
        </p:nvCxnSpPr>
        <p:spPr>
          <a:xfrm flipH="1">
            <a:off x="5057774" y="1389020"/>
            <a:ext cx="1" cy="6302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Connettore 2 25"/>
          <p:cNvCxnSpPr/>
          <p:nvPr/>
        </p:nvCxnSpPr>
        <p:spPr>
          <a:xfrm>
            <a:off x="5076825" y="2838450"/>
            <a:ext cx="0" cy="4000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Connettore 2 27"/>
          <p:cNvCxnSpPr/>
          <p:nvPr/>
        </p:nvCxnSpPr>
        <p:spPr>
          <a:xfrm flipH="1">
            <a:off x="5076825" y="3827420"/>
            <a:ext cx="1" cy="6302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Connettore 2 28"/>
          <p:cNvCxnSpPr/>
          <p:nvPr/>
        </p:nvCxnSpPr>
        <p:spPr>
          <a:xfrm>
            <a:off x="5076825" y="4914900"/>
            <a:ext cx="0" cy="3048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4" name="CasellaDiTesto 33"/>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1" name="Body"/>
          <p:cNvSpPr txBox="1"/>
          <p:nvPr/>
        </p:nvSpPr>
        <p:spPr>
          <a:xfrm>
            <a:off x="333375" y="723900"/>
            <a:ext cx="9391650" cy="4922501"/>
          </a:xfrm>
          <a:prstGeom prst="rect">
            <a:avLst/>
          </a:prstGeom>
          <a:effectLst/>
        </p:spPr>
        <p:txBody>
          <a:bodyPr wrap="square" rtlCol="0" anchor="t">
            <a:spAutoFit/>
          </a:bodyPr>
          <a:lstStyle/>
          <a:p>
            <a:pPr algn="just">
              <a:lnSpc>
                <a:spcPct val="150000"/>
              </a:lnSpc>
            </a:pPr>
            <a:r>
              <a:rPr lang="en-US" sz="2325" b="1" i="0" u="none" spc="0" dirty="0">
                <a:solidFill>
                  <a:schemeClr val="tx1">
                    <a:lumMod val="50000"/>
                    <a:lumOff val="50000"/>
                  </a:schemeClr>
                </a:solidFill>
                <a:latin typeface="Amasis"/>
              </a:rPr>
              <a:t>Quotas &amp; Fund resources</a:t>
            </a:r>
          </a:p>
          <a:p>
            <a:pPr algn="just">
              <a:lnSpc>
                <a:spcPct val="150000"/>
              </a:lnSpc>
            </a:pPr>
            <a:r>
              <a:rPr lang="en-US" sz="1650" b="0" i="0" u="none" spc="0" dirty="0">
                <a:solidFill>
                  <a:schemeClr val="tx1">
                    <a:lumMod val="50000"/>
                    <a:lumOff val="50000"/>
                  </a:schemeClr>
                </a:solidFill>
                <a:latin typeface="Amasis"/>
              </a:rPr>
              <a:t>The liquidity available to the IMF is made of the "quotas" that the members pay to the Fund. Quotas are proportional to each member economic size (GDP, export-import flows, stock of international reserves...). They are revisited every 5 years. The last quota revision (January 2016) brought the "Fund" to $652 billions. </a:t>
            </a:r>
            <a:r>
              <a:rPr lang="en-US" sz="1650" dirty="0">
                <a:solidFill>
                  <a:schemeClr val="tx1">
                    <a:lumMod val="50000"/>
                    <a:lumOff val="50000"/>
                  </a:schemeClr>
                </a:solidFill>
                <a:latin typeface="Amasis"/>
              </a:rPr>
              <a:t>The largest member of the IMF is the United States, with a current quota (as of March 2017) of SDR82.99 billion (about US$113 billion), and the smallest member is Tuvalu, with a quota of SDR2.5 million (about US$3.4 million).</a:t>
            </a:r>
          </a:p>
          <a:p>
            <a:pPr algn="just">
              <a:lnSpc>
                <a:spcPct val="150000"/>
              </a:lnSpc>
            </a:pPr>
            <a:r>
              <a:rPr lang="en-US" sz="1650" b="0" i="0" u="none" spc="0" dirty="0">
                <a:solidFill>
                  <a:schemeClr val="tx1">
                    <a:lumMod val="50000"/>
                    <a:lumOff val="50000"/>
                  </a:schemeClr>
                </a:solidFill>
                <a:latin typeface="Amasis"/>
              </a:rPr>
              <a:t>The Fund can count on extra resources made available by members on a voluntary basis. Through the NAB &amp; GAB it can draw another $588 billions (up to). Other liquidity can be made available by countries on a bilateral basis (Japan).</a:t>
            </a: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p:txBody>
      </p:sp>
      <p:sp>
        <p:nvSpPr>
          <p:cNvPr id="442" name="Title"/>
          <p:cNvSpPr txBox="1"/>
          <p:nvPr/>
        </p:nvSpPr>
        <p:spPr>
          <a:xfrm>
            <a:off x="3048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International Monetary Fund</a:t>
            </a: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6" name="Body"/>
          <p:cNvSpPr txBox="1"/>
          <p:nvPr/>
        </p:nvSpPr>
        <p:spPr>
          <a:xfrm>
            <a:off x="285750" y="904875"/>
            <a:ext cx="9220200" cy="4093428"/>
          </a:xfrm>
          <a:prstGeom prst="rect">
            <a:avLst/>
          </a:prstGeom>
          <a:effectLst/>
        </p:spPr>
        <p:txBody>
          <a:bodyPr wrap="square" rtlCol="0" anchor="t">
            <a:spAutoFit/>
          </a:bodyPr>
          <a:lstStyle/>
          <a:p>
            <a:pPr algn="l">
              <a:lnSpc>
                <a:spcPts val="2600"/>
              </a:lnSpc>
            </a:pPr>
            <a:r>
              <a:rPr lang="en-US" sz="2325" b="1" i="0" u="none" spc="0" dirty="0">
                <a:solidFill>
                  <a:schemeClr val="tx1">
                    <a:lumMod val="50000"/>
                    <a:lumOff val="50000"/>
                  </a:schemeClr>
                </a:solidFill>
                <a:latin typeface="Amasis"/>
              </a:rPr>
              <a:t>Quotas &amp; Fund resources - 2</a:t>
            </a:r>
          </a:p>
          <a:p>
            <a:pPr algn="l">
              <a:lnSpc>
                <a:spcPts val="2600"/>
              </a:lnSpc>
            </a:pPr>
            <a:r>
              <a:rPr lang="en-US" sz="1650" b="0" i="0" u="none" spc="0" dirty="0">
                <a:solidFill>
                  <a:schemeClr val="tx1">
                    <a:lumMod val="50000"/>
                    <a:lumOff val="50000"/>
                  </a:schemeClr>
                </a:solidFill>
                <a:latin typeface="Amasis"/>
              </a:rPr>
              <a:t>Not all the "Fund" is really available for financial purposes since:</a:t>
            </a:r>
          </a:p>
          <a:p>
            <a:pPr marL="285750" indent="-285750" algn="l">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it serves also to cover the costs for the ordinary functioning of the organization;</a:t>
            </a:r>
          </a:p>
          <a:p>
            <a:pPr marL="285750" indent="-285750" algn="l">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not all currencies are usable for financing.</a:t>
            </a:r>
          </a:p>
          <a:p>
            <a:pPr algn="l">
              <a:lnSpc>
                <a:spcPts val="2600"/>
              </a:lnSpc>
            </a:pPr>
            <a:r>
              <a:rPr lang="en-US" sz="1650" b="0" i="0" u="none" spc="0" dirty="0">
                <a:solidFill>
                  <a:schemeClr val="tx1">
                    <a:lumMod val="50000"/>
                    <a:lumOff val="50000"/>
                  </a:schemeClr>
                </a:solidFill>
                <a:latin typeface="Amasis"/>
              </a:rPr>
              <a:t>Quotas determine also the relative (voting) power of each member. The formula is:</a:t>
            </a:r>
          </a:p>
          <a:p>
            <a:pPr algn="l">
              <a:lnSpc>
                <a:spcPts val="2600"/>
              </a:lnSpc>
            </a:pPr>
            <a:endParaRPr lang="en-US" sz="1650" b="0" i="0" u="none" spc="0" dirty="0">
              <a:solidFill>
                <a:schemeClr val="tx1">
                  <a:lumMod val="50000"/>
                  <a:lumOff val="50000"/>
                </a:schemeClr>
              </a:solidFill>
              <a:latin typeface="Amasis"/>
            </a:endParaRPr>
          </a:p>
          <a:p>
            <a:pPr algn="l">
              <a:lnSpc>
                <a:spcPts val="2600"/>
              </a:lnSpc>
            </a:pPr>
            <a:endParaRPr lang="en-US" sz="1650" b="0" i="0" u="none" spc="0" dirty="0">
              <a:solidFill>
                <a:schemeClr val="tx1">
                  <a:lumMod val="50000"/>
                  <a:lumOff val="50000"/>
                </a:schemeClr>
              </a:solidFill>
              <a:latin typeface="Amasis"/>
            </a:endParaRPr>
          </a:p>
          <a:p>
            <a:pPr algn="l">
              <a:lnSpc>
                <a:spcPts val="2600"/>
              </a:lnSpc>
            </a:pPr>
            <a:endParaRPr lang="en-US" sz="1650" b="0" i="0" u="none" spc="0" dirty="0">
              <a:solidFill>
                <a:schemeClr val="tx1">
                  <a:lumMod val="50000"/>
                  <a:lumOff val="50000"/>
                </a:schemeClr>
              </a:solidFill>
              <a:latin typeface="Amasis"/>
            </a:endParaRPr>
          </a:p>
          <a:p>
            <a:pPr algn="l">
              <a:lnSpc>
                <a:spcPts val="2600"/>
              </a:lnSpc>
            </a:pPr>
            <a:endParaRPr lang="en-US" sz="1650" b="0" i="0" u="none" spc="0" dirty="0">
              <a:solidFill>
                <a:schemeClr val="tx1">
                  <a:lumMod val="50000"/>
                  <a:lumOff val="50000"/>
                </a:schemeClr>
              </a:solidFill>
              <a:latin typeface="Amasis"/>
            </a:endParaRPr>
          </a:p>
          <a:p>
            <a:pPr algn="l">
              <a:lnSpc>
                <a:spcPts val="2600"/>
              </a:lnSpc>
            </a:pPr>
            <a:endParaRPr lang="en-US" sz="1650" dirty="0">
              <a:solidFill>
                <a:schemeClr val="tx1">
                  <a:lumMod val="50000"/>
                  <a:lumOff val="50000"/>
                </a:schemeClr>
              </a:solidFill>
              <a:latin typeface="Amasis"/>
            </a:endParaRPr>
          </a:p>
          <a:p>
            <a:pPr algn="l">
              <a:lnSpc>
                <a:spcPts val="2600"/>
              </a:lnSpc>
            </a:pPr>
            <a:endParaRPr lang="en-US" sz="1650" b="0" i="0" u="none" spc="0" dirty="0">
              <a:solidFill>
                <a:schemeClr val="tx1">
                  <a:lumMod val="50000"/>
                  <a:lumOff val="50000"/>
                </a:schemeClr>
              </a:solidFill>
              <a:latin typeface="Amasis"/>
            </a:endParaRPr>
          </a:p>
          <a:p>
            <a:pPr algn="l">
              <a:lnSpc>
                <a:spcPts val="2600"/>
              </a:lnSpc>
            </a:pPr>
            <a:r>
              <a:rPr lang="en-US" sz="1650" b="0" i="0" u="none" spc="0" dirty="0">
                <a:solidFill>
                  <a:schemeClr val="tx1">
                    <a:lumMod val="50000"/>
                    <a:lumOff val="50000"/>
                  </a:schemeClr>
                </a:solidFill>
                <a:latin typeface="Amasis"/>
              </a:rPr>
              <a:t>Under the last reform basic votes will rise to 750, in order to give more voice to small countries.</a:t>
            </a:r>
          </a:p>
        </p:txBody>
      </p:sp>
      <p:sp>
        <p:nvSpPr>
          <p:cNvPr id="447" name="Title"/>
          <p:cNvSpPr txBox="1"/>
          <p:nvPr/>
        </p:nvSpPr>
        <p:spPr>
          <a:xfrm>
            <a:off x="3048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International Monetary Fund</a:t>
            </a:r>
          </a:p>
        </p:txBody>
      </p:sp>
      <p:sp>
        <p:nvSpPr>
          <p:cNvPr id="448" name="RoundedRect2 1"/>
          <p:cNvSpPr/>
          <p:nvPr/>
        </p:nvSpPr>
        <p:spPr>
          <a:xfrm>
            <a:off x="2590800" y="3086100"/>
            <a:ext cx="4800600" cy="790575"/>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650" b="1" i="0" u="none" spc="0" dirty="0">
                <a:solidFill>
                  <a:srgbClr val="FFFFFF"/>
                </a:solidFill>
                <a:latin typeface="Amasis"/>
              </a:rPr>
              <a:t>250 BASIC VOTES </a:t>
            </a:r>
          </a:p>
          <a:p>
            <a:pPr algn="ctr"/>
            <a:r>
              <a:rPr lang="en-US" sz="1650" b="1" i="0" u="none" spc="0" dirty="0">
                <a:solidFill>
                  <a:srgbClr val="FFFFFF"/>
                </a:solidFill>
                <a:latin typeface="Amasis"/>
              </a:rPr>
              <a:t>+</a:t>
            </a:r>
          </a:p>
          <a:p>
            <a:pPr algn="ctr"/>
            <a:r>
              <a:rPr lang="en-US" sz="1650" b="1" i="0" u="none" spc="0" dirty="0">
                <a:solidFill>
                  <a:srgbClr val="FFFFFF"/>
                </a:solidFill>
                <a:latin typeface="Amasis"/>
              </a:rPr>
              <a:t> 1 VOTE FOR EACH 100.000 SDR</a:t>
            </a:r>
          </a:p>
        </p:txBody>
      </p:sp>
      <p:sp>
        <p:nvSpPr>
          <p:cNvPr id="9" name="CasellaDiTesto 8"/>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2" name="Title"/>
          <p:cNvSpPr txBox="1"/>
          <p:nvPr/>
        </p:nvSpPr>
        <p:spPr>
          <a:xfrm>
            <a:off x="304800" y="127084"/>
            <a:ext cx="9372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International Monetary Fund</a:t>
            </a:r>
          </a:p>
        </p:txBody>
      </p:sp>
      <p:sp>
        <p:nvSpPr>
          <p:cNvPr id="453" name="Body"/>
          <p:cNvSpPr txBox="1"/>
          <p:nvPr/>
        </p:nvSpPr>
        <p:spPr>
          <a:xfrm>
            <a:off x="828675" y="1027479"/>
            <a:ext cx="2895600" cy="807913"/>
          </a:xfrm>
          <a:prstGeom prst="rect">
            <a:avLst/>
          </a:prstGeom>
          <a:effectLst/>
        </p:spPr>
        <p:txBody>
          <a:bodyPr wrap="square" rtlCol="0" anchor="t">
            <a:spAutoFit/>
          </a:bodyPr>
          <a:lstStyle/>
          <a:p>
            <a:pPr algn="l"/>
            <a:r>
              <a:rPr lang="en-US" sz="2325" b="1" i="0" u="none" spc="0" dirty="0">
                <a:solidFill>
                  <a:schemeClr val="tx1">
                    <a:lumMod val="50000"/>
                    <a:lumOff val="50000"/>
                  </a:schemeClr>
                </a:solidFill>
                <a:latin typeface="Amasis"/>
              </a:rPr>
              <a:t>Main quotas*:</a:t>
            </a:r>
          </a:p>
          <a:p>
            <a:pPr algn="l"/>
            <a:endParaRPr lang="en-US" sz="2325" b="1" i="0" u="none" spc="0" dirty="0">
              <a:solidFill>
                <a:schemeClr val="tx1">
                  <a:lumMod val="50000"/>
                  <a:lumOff val="50000"/>
                </a:schemeClr>
              </a:solidFill>
              <a:latin typeface="Amasis"/>
            </a:endParaRPr>
          </a:p>
        </p:txBody>
      </p:sp>
      <p:sp>
        <p:nvSpPr>
          <p:cNvPr id="455" name="TextBox 1"/>
          <p:cNvSpPr txBox="1"/>
          <p:nvPr/>
        </p:nvSpPr>
        <p:spPr>
          <a:xfrm>
            <a:off x="828675" y="5180826"/>
            <a:ext cx="2152650" cy="276999"/>
          </a:xfrm>
          <a:prstGeom prst="rect">
            <a:avLst/>
          </a:prstGeom>
          <a:effectLst/>
        </p:spPr>
        <p:txBody>
          <a:bodyPr wrap="square" rtlCol="0" anchor="t">
            <a:spAutoFit/>
          </a:bodyPr>
          <a:lstStyle/>
          <a:p>
            <a:pPr algn="l"/>
            <a:r>
              <a:rPr lang="en-US" sz="1200" b="1" i="1" u="none" spc="0" dirty="0">
                <a:solidFill>
                  <a:schemeClr val="tx1">
                    <a:lumMod val="50000"/>
                    <a:lumOff val="50000"/>
                  </a:schemeClr>
                </a:solidFill>
                <a:latin typeface="Nina Compressed"/>
              </a:rPr>
              <a:t>*Last Update: April </a:t>
            </a:r>
            <a:r>
              <a:rPr lang="en-US" sz="1200" b="1" i="1" dirty="0">
                <a:solidFill>
                  <a:schemeClr val="tx1">
                    <a:lumMod val="50000"/>
                    <a:lumOff val="50000"/>
                  </a:schemeClr>
                </a:solidFill>
                <a:latin typeface="Nina Compressed"/>
              </a:rPr>
              <a:t>11</a:t>
            </a:r>
            <a:r>
              <a:rPr lang="en-US" sz="1200" b="1" i="1" u="none" spc="0" dirty="0">
                <a:solidFill>
                  <a:schemeClr val="tx1">
                    <a:lumMod val="50000"/>
                    <a:lumOff val="50000"/>
                  </a:schemeClr>
                </a:solidFill>
                <a:latin typeface="Nina Compressed"/>
              </a:rPr>
              <a:t>, 2019</a:t>
            </a:r>
          </a:p>
        </p:txBody>
      </p:sp>
      <p:graphicFrame>
        <p:nvGraphicFramePr>
          <p:cNvPr id="3" name="Tabella 2"/>
          <p:cNvGraphicFramePr>
            <a:graphicFrameLocks noGrp="1"/>
          </p:cNvGraphicFramePr>
          <p:nvPr>
            <p:extLst>
              <p:ext uri="{D42A27DB-BD31-4B8C-83A1-F6EECF244321}">
                <p14:modId xmlns:p14="http://schemas.microsoft.com/office/powerpoint/2010/main" val="1602607114"/>
              </p:ext>
            </p:extLst>
          </p:nvPr>
        </p:nvGraphicFramePr>
        <p:xfrm>
          <a:off x="962025" y="1563010"/>
          <a:ext cx="3657600" cy="3337560"/>
        </p:xfrm>
        <a:graphic>
          <a:graphicData uri="http://schemas.openxmlformats.org/drawingml/2006/table">
            <a:tbl>
              <a:tblPr firstRow="1" bandRow="1">
                <a:effectLst>
                  <a:outerShdw blurRad="50800" dist="50800" dir="5400000" algn="ctr" rotWithShape="0">
                    <a:srgbClr val="000000">
                      <a:alpha val="0"/>
                    </a:srgbClr>
                  </a:outerShdw>
                </a:effectLst>
                <a:tableStyleId>{16D9F66E-5EB9-4882-86FB-DCBF35E3C3E4}</a:tableStyleId>
              </a:tblPr>
              <a:tblGrid>
                <a:gridCol w="1932317">
                  <a:extLst>
                    <a:ext uri="{9D8B030D-6E8A-4147-A177-3AD203B41FA5}">
                      <a16:colId xmlns:a16="http://schemas.microsoft.com/office/drawing/2014/main" val="3741419139"/>
                    </a:ext>
                  </a:extLst>
                </a:gridCol>
                <a:gridCol w="1725283">
                  <a:extLst>
                    <a:ext uri="{9D8B030D-6E8A-4147-A177-3AD203B41FA5}">
                      <a16:colId xmlns:a16="http://schemas.microsoft.com/office/drawing/2014/main" val="1345158299"/>
                    </a:ext>
                  </a:extLst>
                </a:gridCol>
              </a:tblGrid>
              <a:tr h="370840">
                <a:tc>
                  <a:txBody>
                    <a:bodyPr/>
                    <a:lstStyle/>
                    <a:p>
                      <a:r>
                        <a:rPr lang="it-IT" b="0" dirty="0">
                          <a:solidFill>
                            <a:schemeClr val="tx1">
                              <a:lumMod val="50000"/>
                              <a:lumOff val="50000"/>
                            </a:schemeClr>
                          </a:solidFill>
                        </a:rPr>
                        <a:t>USA</a:t>
                      </a:r>
                    </a:p>
                  </a:txBody>
                  <a:tcPr/>
                </a:tc>
                <a:tc>
                  <a:txBody>
                    <a:bodyPr/>
                    <a:lstStyle/>
                    <a:p>
                      <a:pPr algn="ctr"/>
                      <a:r>
                        <a:rPr lang="it-IT" b="0" dirty="0">
                          <a:solidFill>
                            <a:schemeClr val="tx1">
                              <a:lumMod val="50000"/>
                              <a:lumOff val="50000"/>
                            </a:schemeClr>
                          </a:solidFill>
                        </a:rPr>
                        <a:t>17,46%</a:t>
                      </a:r>
                    </a:p>
                  </a:txBody>
                  <a:tcPr/>
                </a:tc>
                <a:extLst>
                  <a:ext uri="{0D108BD9-81ED-4DB2-BD59-A6C34878D82A}">
                    <a16:rowId xmlns:a16="http://schemas.microsoft.com/office/drawing/2014/main" val="3072218876"/>
                  </a:ext>
                </a:extLst>
              </a:tr>
              <a:tr h="370840">
                <a:tc>
                  <a:txBody>
                    <a:bodyPr/>
                    <a:lstStyle/>
                    <a:p>
                      <a:r>
                        <a:rPr lang="it-IT" b="0" dirty="0">
                          <a:solidFill>
                            <a:schemeClr val="tx1">
                              <a:lumMod val="50000"/>
                              <a:lumOff val="50000"/>
                            </a:schemeClr>
                          </a:solidFill>
                        </a:rPr>
                        <a:t>JAPAN</a:t>
                      </a:r>
                    </a:p>
                  </a:txBody>
                  <a:tcPr/>
                </a:tc>
                <a:tc>
                  <a:txBody>
                    <a:bodyPr/>
                    <a:lstStyle/>
                    <a:p>
                      <a:pPr algn="ctr"/>
                      <a:r>
                        <a:rPr lang="it-IT" b="0" dirty="0">
                          <a:solidFill>
                            <a:schemeClr val="tx1">
                              <a:lumMod val="50000"/>
                              <a:lumOff val="50000"/>
                            </a:schemeClr>
                          </a:solidFill>
                        </a:rPr>
                        <a:t>6,48%</a:t>
                      </a:r>
                    </a:p>
                  </a:txBody>
                  <a:tcPr/>
                </a:tc>
                <a:extLst>
                  <a:ext uri="{0D108BD9-81ED-4DB2-BD59-A6C34878D82A}">
                    <a16:rowId xmlns:a16="http://schemas.microsoft.com/office/drawing/2014/main" val="1685269376"/>
                  </a:ext>
                </a:extLst>
              </a:tr>
              <a:tr h="370840">
                <a:tc>
                  <a:txBody>
                    <a:bodyPr/>
                    <a:lstStyle/>
                    <a:p>
                      <a:r>
                        <a:rPr lang="it-IT" b="0" dirty="0">
                          <a:solidFill>
                            <a:schemeClr val="tx1">
                              <a:lumMod val="50000"/>
                              <a:lumOff val="50000"/>
                            </a:schemeClr>
                          </a:solidFill>
                        </a:rPr>
                        <a:t>CHINA</a:t>
                      </a:r>
                    </a:p>
                  </a:txBody>
                  <a:tcPr/>
                </a:tc>
                <a:tc>
                  <a:txBody>
                    <a:bodyPr/>
                    <a:lstStyle/>
                    <a:p>
                      <a:pPr algn="ctr"/>
                      <a:r>
                        <a:rPr lang="it-IT" b="0" dirty="0">
                          <a:solidFill>
                            <a:schemeClr val="tx1">
                              <a:lumMod val="50000"/>
                              <a:lumOff val="50000"/>
                            </a:schemeClr>
                          </a:solidFill>
                        </a:rPr>
                        <a:t>6,41%</a:t>
                      </a:r>
                    </a:p>
                  </a:txBody>
                  <a:tcPr/>
                </a:tc>
                <a:extLst>
                  <a:ext uri="{0D108BD9-81ED-4DB2-BD59-A6C34878D82A}">
                    <a16:rowId xmlns:a16="http://schemas.microsoft.com/office/drawing/2014/main" val="1503243893"/>
                  </a:ext>
                </a:extLst>
              </a:tr>
              <a:tr h="370840">
                <a:tc>
                  <a:txBody>
                    <a:bodyPr/>
                    <a:lstStyle/>
                    <a:p>
                      <a:r>
                        <a:rPr lang="it-IT" b="0" dirty="0">
                          <a:solidFill>
                            <a:schemeClr val="tx1">
                              <a:lumMod val="50000"/>
                              <a:lumOff val="50000"/>
                            </a:schemeClr>
                          </a:solidFill>
                        </a:rPr>
                        <a:t>GERMANY</a:t>
                      </a:r>
                    </a:p>
                  </a:txBody>
                  <a:tcPr/>
                </a:tc>
                <a:tc>
                  <a:txBody>
                    <a:bodyPr/>
                    <a:lstStyle/>
                    <a:p>
                      <a:pPr algn="ctr"/>
                      <a:r>
                        <a:rPr lang="it-IT" b="0" dirty="0">
                          <a:solidFill>
                            <a:schemeClr val="tx1">
                              <a:lumMod val="50000"/>
                              <a:lumOff val="50000"/>
                            </a:schemeClr>
                          </a:solidFill>
                        </a:rPr>
                        <a:t>5,60%</a:t>
                      </a:r>
                    </a:p>
                  </a:txBody>
                  <a:tcPr/>
                </a:tc>
                <a:extLst>
                  <a:ext uri="{0D108BD9-81ED-4DB2-BD59-A6C34878D82A}">
                    <a16:rowId xmlns:a16="http://schemas.microsoft.com/office/drawing/2014/main" val="701017772"/>
                  </a:ext>
                </a:extLst>
              </a:tr>
              <a:tr h="370840">
                <a:tc>
                  <a:txBody>
                    <a:bodyPr/>
                    <a:lstStyle/>
                    <a:p>
                      <a:r>
                        <a:rPr lang="it-IT" b="0" dirty="0">
                          <a:solidFill>
                            <a:schemeClr val="tx1">
                              <a:lumMod val="50000"/>
                              <a:lumOff val="50000"/>
                            </a:schemeClr>
                          </a:solidFill>
                        </a:rPr>
                        <a:t>FRANCE</a:t>
                      </a:r>
                    </a:p>
                  </a:txBody>
                  <a:tcPr/>
                </a:tc>
                <a:tc>
                  <a:txBody>
                    <a:bodyPr/>
                    <a:lstStyle/>
                    <a:p>
                      <a:pPr algn="ctr"/>
                      <a:r>
                        <a:rPr lang="it-IT" b="0" dirty="0">
                          <a:solidFill>
                            <a:schemeClr val="tx1">
                              <a:lumMod val="50000"/>
                              <a:lumOff val="50000"/>
                            </a:schemeClr>
                          </a:solidFill>
                        </a:rPr>
                        <a:t>4,24%</a:t>
                      </a:r>
                    </a:p>
                  </a:txBody>
                  <a:tcPr/>
                </a:tc>
                <a:extLst>
                  <a:ext uri="{0D108BD9-81ED-4DB2-BD59-A6C34878D82A}">
                    <a16:rowId xmlns:a16="http://schemas.microsoft.com/office/drawing/2014/main" val="932664184"/>
                  </a:ext>
                </a:extLst>
              </a:tr>
              <a:tr h="370840">
                <a:tc>
                  <a:txBody>
                    <a:bodyPr/>
                    <a:lstStyle/>
                    <a:p>
                      <a:r>
                        <a:rPr lang="it-IT" b="0" dirty="0">
                          <a:solidFill>
                            <a:schemeClr val="tx1">
                              <a:lumMod val="50000"/>
                              <a:lumOff val="50000"/>
                            </a:schemeClr>
                          </a:solidFill>
                        </a:rPr>
                        <a:t>UNITED KINGDOM</a:t>
                      </a:r>
                    </a:p>
                  </a:txBody>
                  <a:tcPr/>
                </a:tc>
                <a:tc>
                  <a:txBody>
                    <a:bodyPr/>
                    <a:lstStyle/>
                    <a:p>
                      <a:pPr algn="ctr"/>
                      <a:r>
                        <a:rPr lang="it-IT" b="0" dirty="0">
                          <a:solidFill>
                            <a:schemeClr val="tx1">
                              <a:lumMod val="50000"/>
                              <a:lumOff val="50000"/>
                            </a:schemeClr>
                          </a:solidFill>
                        </a:rPr>
                        <a:t>4,24%</a:t>
                      </a:r>
                    </a:p>
                  </a:txBody>
                  <a:tcPr/>
                </a:tc>
                <a:extLst>
                  <a:ext uri="{0D108BD9-81ED-4DB2-BD59-A6C34878D82A}">
                    <a16:rowId xmlns:a16="http://schemas.microsoft.com/office/drawing/2014/main" val="4280184772"/>
                  </a:ext>
                </a:extLst>
              </a:tr>
              <a:tr h="370840">
                <a:tc>
                  <a:txBody>
                    <a:bodyPr/>
                    <a:lstStyle/>
                    <a:p>
                      <a:r>
                        <a:rPr lang="it-IT" b="0" dirty="0">
                          <a:solidFill>
                            <a:schemeClr val="tx1">
                              <a:lumMod val="50000"/>
                              <a:lumOff val="50000"/>
                            </a:schemeClr>
                          </a:solidFill>
                        </a:rPr>
                        <a:t>ITALY</a:t>
                      </a:r>
                    </a:p>
                  </a:txBody>
                  <a:tcPr/>
                </a:tc>
                <a:tc>
                  <a:txBody>
                    <a:bodyPr/>
                    <a:lstStyle/>
                    <a:p>
                      <a:pPr algn="ctr"/>
                      <a:r>
                        <a:rPr lang="it-IT" b="0" dirty="0">
                          <a:solidFill>
                            <a:schemeClr val="tx1">
                              <a:lumMod val="50000"/>
                              <a:lumOff val="50000"/>
                            </a:schemeClr>
                          </a:solidFill>
                        </a:rPr>
                        <a:t>3,17%</a:t>
                      </a:r>
                    </a:p>
                  </a:txBody>
                  <a:tcPr/>
                </a:tc>
                <a:extLst>
                  <a:ext uri="{0D108BD9-81ED-4DB2-BD59-A6C34878D82A}">
                    <a16:rowId xmlns:a16="http://schemas.microsoft.com/office/drawing/2014/main" val="3894704947"/>
                  </a:ext>
                </a:extLst>
              </a:tr>
              <a:tr h="370840">
                <a:tc>
                  <a:txBody>
                    <a:bodyPr/>
                    <a:lstStyle/>
                    <a:p>
                      <a:r>
                        <a:rPr lang="it-IT" b="0" dirty="0">
                          <a:solidFill>
                            <a:schemeClr val="tx1">
                              <a:lumMod val="50000"/>
                              <a:lumOff val="50000"/>
                            </a:schemeClr>
                          </a:solidFill>
                        </a:rPr>
                        <a:t>INDIA</a:t>
                      </a:r>
                    </a:p>
                  </a:txBody>
                  <a:tcPr/>
                </a:tc>
                <a:tc>
                  <a:txBody>
                    <a:bodyPr/>
                    <a:lstStyle/>
                    <a:p>
                      <a:pPr algn="ctr"/>
                      <a:r>
                        <a:rPr lang="it-IT" b="0" dirty="0">
                          <a:solidFill>
                            <a:schemeClr val="tx1">
                              <a:lumMod val="50000"/>
                              <a:lumOff val="50000"/>
                            </a:schemeClr>
                          </a:solidFill>
                        </a:rPr>
                        <a:t>2,76%</a:t>
                      </a:r>
                    </a:p>
                  </a:txBody>
                  <a:tcPr/>
                </a:tc>
                <a:extLst>
                  <a:ext uri="{0D108BD9-81ED-4DB2-BD59-A6C34878D82A}">
                    <a16:rowId xmlns:a16="http://schemas.microsoft.com/office/drawing/2014/main" val="4197662316"/>
                  </a:ext>
                </a:extLst>
              </a:tr>
              <a:tr h="370840">
                <a:tc>
                  <a:txBody>
                    <a:bodyPr/>
                    <a:lstStyle/>
                    <a:p>
                      <a:r>
                        <a:rPr lang="it-IT" b="0" dirty="0">
                          <a:solidFill>
                            <a:schemeClr val="tx1">
                              <a:lumMod val="50000"/>
                              <a:lumOff val="50000"/>
                            </a:schemeClr>
                          </a:solidFill>
                        </a:rPr>
                        <a:t>RUSSIA</a:t>
                      </a:r>
                    </a:p>
                  </a:txBody>
                  <a:tcPr/>
                </a:tc>
                <a:tc>
                  <a:txBody>
                    <a:bodyPr/>
                    <a:lstStyle/>
                    <a:p>
                      <a:pPr algn="ctr"/>
                      <a:r>
                        <a:rPr lang="it-IT" b="0" dirty="0">
                          <a:solidFill>
                            <a:schemeClr val="tx1">
                              <a:lumMod val="50000"/>
                              <a:lumOff val="50000"/>
                            </a:schemeClr>
                          </a:solidFill>
                        </a:rPr>
                        <a:t>2,71%</a:t>
                      </a:r>
                    </a:p>
                  </a:txBody>
                  <a:tcPr/>
                </a:tc>
                <a:extLst>
                  <a:ext uri="{0D108BD9-81ED-4DB2-BD59-A6C34878D82A}">
                    <a16:rowId xmlns:a16="http://schemas.microsoft.com/office/drawing/2014/main" val="1989547102"/>
                  </a:ext>
                </a:extLst>
              </a:tr>
            </a:tbl>
          </a:graphicData>
        </a:graphic>
      </p:graphicFrame>
      <p:sp>
        <p:nvSpPr>
          <p:cNvPr id="4" name="CasellaDiTesto 3"/>
          <p:cNvSpPr txBox="1"/>
          <p:nvPr/>
        </p:nvSpPr>
        <p:spPr>
          <a:xfrm>
            <a:off x="3552825" y="4949994"/>
            <a:ext cx="1219200" cy="230832"/>
          </a:xfrm>
          <a:prstGeom prst="rect">
            <a:avLst/>
          </a:prstGeom>
          <a:noFill/>
        </p:spPr>
        <p:txBody>
          <a:bodyPr wrap="square" rtlCol="0">
            <a:spAutoFit/>
          </a:bodyPr>
          <a:lstStyle/>
          <a:p>
            <a:r>
              <a:rPr lang="it-IT" sz="900" i="1" dirty="0">
                <a:solidFill>
                  <a:schemeClr val="tx1">
                    <a:lumMod val="50000"/>
                    <a:lumOff val="50000"/>
                  </a:schemeClr>
                </a:solidFill>
                <a:latin typeface="Amasis"/>
              </a:rPr>
              <a:t>Source: IMF, 2019</a:t>
            </a:r>
          </a:p>
        </p:txBody>
      </p:sp>
      <p:sp>
        <p:nvSpPr>
          <p:cNvPr id="13" name="CasellaDiTesto 12"/>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txBox="1"/>
          <p:nvPr/>
        </p:nvSpPr>
        <p:spPr>
          <a:xfrm>
            <a:off x="390525" y="127084"/>
            <a:ext cx="6810375"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Three phases of globalization</a:t>
            </a:r>
          </a:p>
        </p:txBody>
      </p:sp>
      <p:sp>
        <p:nvSpPr>
          <p:cNvPr id="3" name="CasellaDiTesto 2"/>
          <p:cNvSpPr txBox="1"/>
          <p:nvPr/>
        </p:nvSpPr>
        <p:spPr>
          <a:xfrm>
            <a:off x="504825" y="1212890"/>
            <a:ext cx="8229601" cy="3016210"/>
          </a:xfrm>
          <a:prstGeom prst="rect">
            <a:avLst/>
          </a:prstGeom>
          <a:noFill/>
        </p:spPr>
        <p:txBody>
          <a:bodyPr wrap="square" rtlCol="0">
            <a:spAutoFit/>
          </a:bodyPr>
          <a:lstStyle/>
          <a:p>
            <a:pPr marL="342900" indent="-342900">
              <a:buAutoNum type="arabicParenR"/>
            </a:pPr>
            <a:r>
              <a:rPr lang="it-IT" sz="2200" b="1" dirty="0">
                <a:solidFill>
                  <a:schemeClr val="tx1">
                    <a:lumMod val="50000"/>
                    <a:lumOff val="50000"/>
                  </a:schemeClr>
                </a:solidFill>
                <a:latin typeface="Amasis"/>
              </a:rPr>
              <a:t>1820-1913     First </a:t>
            </a:r>
            <a:r>
              <a:rPr lang="it-IT" sz="2200" b="1" dirty="0" err="1">
                <a:solidFill>
                  <a:schemeClr val="tx1">
                    <a:lumMod val="50000"/>
                    <a:lumOff val="50000"/>
                  </a:schemeClr>
                </a:solidFill>
                <a:latin typeface="Amasis"/>
              </a:rPr>
              <a:t>phase</a:t>
            </a:r>
            <a:r>
              <a:rPr lang="it-IT" sz="2200" b="1" dirty="0">
                <a:solidFill>
                  <a:schemeClr val="tx1">
                    <a:lumMod val="50000"/>
                    <a:lumOff val="50000"/>
                  </a:schemeClr>
                </a:solidFill>
                <a:latin typeface="Amasis"/>
              </a:rPr>
              <a:t> of </a:t>
            </a:r>
            <a:r>
              <a:rPr lang="it-IT" sz="2200" b="1" dirty="0" err="1">
                <a:solidFill>
                  <a:schemeClr val="tx1">
                    <a:lumMod val="50000"/>
                    <a:lumOff val="50000"/>
                  </a:schemeClr>
                </a:solidFill>
                <a:latin typeface="Amasis"/>
              </a:rPr>
              <a:t>globalization</a:t>
            </a:r>
            <a:r>
              <a:rPr lang="it-IT" sz="2200" b="1" dirty="0">
                <a:solidFill>
                  <a:schemeClr val="tx1">
                    <a:lumMod val="50000"/>
                    <a:lumOff val="50000"/>
                  </a:schemeClr>
                </a:solidFill>
                <a:latin typeface="Amasis"/>
              </a:rPr>
              <a:t> (Prof. </a:t>
            </a:r>
            <a:r>
              <a:rPr lang="it-IT" sz="2200" b="1" dirty="0" err="1">
                <a:solidFill>
                  <a:schemeClr val="tx1">
                    <a:lumMod val="50000"/>
                    <a:lumOff val="50000"/>
                  </a:schemeClr>
                </a:solidFill>
                <a:latin typeface="Amasis"/>
              </a:rPr>
              <a:t>Helg</a:t>
            </a:r>
            <a:r>
              <a:rPr lang="it-IT" sz="2200" b="1" dirty="0">
                <a:solidFill>
                  <a:schemeClr val="tx1">
                    <a:lumMod val="50000"/>
                    <a:lumOff val="50000"/>
                  </a:schemeClr>
                </a:solidFill>
                <a:latin typeface="Amasis"/>
              </a:rPr>
              <a:t>, RPE)</a:t>
            </a:r>
          </a:p>
          <a:p>
            <a:endParaRPr lang="it-IT" dirty="0">
              <a:solidFill>
                <a:schemeClr val="tx1">
                  <a:lumMod val="50000"/>
                  <a:lumOff val="50000"/>
                </a:schemeClr>
              </a:solidFill>
              <a:latin typeface="Amasis"/>
            </a:endParaRPr>
          </a:p>
          <a:p>
            <a:pPr marL="285750" indent="-285750">
              <a:lnSpc>
                <a:spcPct val="200000"/>
              </a:lnSpc>
              <a:buFont typeface="Arial" panose="020B0604020202020204" pitchFamily="34" charset="0"/>
              <a:buChar char="•"/>
            </a:pPr>
            <a:r>
              <a:rPr lang="it-IT" sz="1650" dirty="0">
                <a:solidFill>
                  <a:schemeClr val="tx1">
                    <a:lumMod val="50000"/>
                    <a:lumOff val="50000"/>
                  </a:schemeClr>
                </a:solidFill>
                <a:latin typeface="Amasis"/>
              </a:rPr>
              <a:t>Starts with the industrial </a:t>
            </a:r>
            <a:r>
              <a:rPr lang="it-IT" sz="1650" dirty="0" err="1">
                <a:solidFill>
                  <a:schemeClr val="tx1">
                    <a:lumMod val="50000"/>
                    <a:lumOff val="50000"/>
                  </a:schemeClr>
                </a:solidFill>
                <a:latin typeface="Amasis"/>
              </a:rPr>
              <a:t>revolution</a:t>
            </a:r>
            <a:r>
              <a:rPr lang="it-IT" sz="1650" dirty="0">
                <a:solidFill>
                  <a:schemeClr val="tx1">
                    <a:lumMod val="50000"/>
                    <a:lumOff val="50000"/>
                  </a:schemeClr>
                </a:solidFill>
                <a:latin typeface="Amasis"/>
              </a:rPr>
              <a:t> in the UK </a:t>
            </a:r>
            <a:r>
              <a:rPr lang="it-IT" sz="1650" dirty="0" err="1">
                <a:solidFill>
                  <a:schemeClr val="tx1">
                    <a:lumMod val="50000"/>
                    <a:lumOff val="50000"/>
                  </a:schemeClr>
                </a:solidFill>
                <a:latin typeface="Amasis"/>
              </a:rPr>
              <a:t>which</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spreads</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all</a:t>
            </a:r>
            <a:r>
              <a:rPr lang="it-IT" sz="1650" dirty="0">
                <a:solidFill>
                  <a:schemeClr val="tx1">
                    <a:lumMod val="50000"/>
                    <a:lumOff val="50000"/>
                  </a:schemeClr>
                </a:solidFill>
                <a:latin typeface="Amasis"/>
              </a:rPr>
              <a:t> over the world</a:t>
            </a:r>
          </a:p>
          <a:p>
            <a:pPr marL="285750" indent="-285750">
              <a:lnSpc>
                <a:spcPct val="200000"/>
              </a:lnSpc>
              <a:buFont typeface="Arial" panose="020B0604020202020204" pitchFamily="34" charset="0"/>
              <a:buChar char="•"/>
            </a:pPr>
            <a:r>
              <a:rPr lang="it-IT" sz="1650" dirty="0" err="1">
                <a:solidFill>
                  <a:schemeClr val="tx1">
                    <a:lumMod val="50000"/>
                    <a:lumOff val="50000"/>
                  </a:schemeClr>
                </a:solidFill>
                <a:latin typeface="Amasis"/>
              </a:rPr>
              <a:t>London</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was</a:t>
            </a:r>
            <a:r>
              <a:rPr lang="it-IT" sz="1650" dirty="0">
                <a:solidFill>
                  <a:schemeClr val="tx1">
                    <a:lumMod val="50000"/>
                    <a:lumOff val="50000"/>
                  </a:schemeClr>
                </a:solidFill>
                <a:latin typeface="Amasis"/>
              </a:rPr>
              <a:t> the </a:t>
            </a:r>
            <a:r>
              <a:rPr lang="it-IT" sz="1650" dirty="0" err="1">
                <a:solidFill>
                  <a:schemeClr val="tx1">
                    <a:lumMod val="50000"/>
                    <a:lumOff val="50000"/>
                  </a:schemeClr>
                </a:solidFill>
                <a:latin typeface="Amasis"/>
              </a:rPr>
              <a:t>financial</a:t>
            </a:r>
            <a:r>
              <a:rPr lang="it-IT" sz="1650" dirty="0">
                <a:solidFill>
                  <a:schemeClr val="tx1">
                    <a:lumMod val="50000"/>
                    <a:lumOff val="50000"/>
                  </a:schemeClr>
                </a:solidFill>
                <a:latin typeface="Amasis"/>
              </a:rPr>
              <a:t> center of the world and the UK</a:t>
            </a:r>
          </a:p>
          <a:p>
            <a:pPr marL="285750" indent="-285750">
              <a:lnSpc>
                <a:spcPct val="200000"/>
              </a:lnSpc>
              <a:buFont typeface="Arial" panose="020B0604020202020204" pitchFamily="34" charset="0"/>
              <a:buChar char="•"/>
            </a:pPr>
            <a:r>
              <a:rPr lang="it-IT" sz="1650" dirty="0" err="1">
                <a:solidFill>
                  <a:schemeClr val="tx1">
                    <a:lumMod val="50000"/>
                    <a:lumOff val="50000"/>
                  </a:schemeClr>
                </a:solidFill>
                <a:latin typeface="Amasis"/>
              </a:rPr>
              <a:t>Innovations</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like</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steam</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power</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sea</a:t>
            </a:r>
            <a:r>
              <a:rPr lang="it-IT" sz="1650" dirty="0">
                <a:solidFill>
                  <a:schemeClr val="tx1">
                    <a:lumMod val="50000"/>
                    <a:lumOff val="50000"/>
                  </a:schemeClr>
                </a:solidFill>
                <a:latin typeface="Amasis"/>
              </a:rPr>
              <a:t> and </a:t>
            </a:r>
            <a:r>
              <a:rPr lang="it-IT" sz="1650" dirty="0" err="1">
                <a:solidFill>
                  <a:schemeClr val="tx1">
                    <a:lumMod val="50000"/>
                    <a:lumOff val="50000"/>
                  </a:schemeClr>
                </a:solidFill>
                <a:latin typeface="Amasis"/>
              </a:rPr>
              <a:t>rail</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transports</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contributed</a:t>
            </a:r>
            <a:r>
              <a:rPr lang="it-IT" sz="1650" dirty="0">
                <a:solidFill>
                  <a:schemeClr val="tx1">
                    <a:lumMod val="50000"/>
                    <a:lumOff val="50000"/>
                  </a:schemeClr>
                </a:solidFill>
                <a:latin typeface="Amasis"/>
              </a:rPr>
              <a:t> to </a:t>
            </a:r>
            <a:r>
              <a:rPr lang="it-IT" sz="1650" dirty="0" err="1">
                <a:solidFill>
                  <a:schemeClr val="tx1">
                    <a:lumMod val="50000"/>
                    <a:lumOff val="50000"/>
                  </a:schemeClr>
                </a:solidFill>
                <a:latin typeface="Amasis"/>
              </a:rPr>
              <a:t>economic</a:t>
            </a:r>
            <a:r>
              <a:rPr lang="it-IT" sz="1650" dirty="0">
                <a:solidFill>
                  <a:schemeClr val="tx1">
                    <a:lumMod val="50000"/>
                    <a:lumOff val="50000"/>
                  </a:schemeClr>
                </a:solidFill>
                <a:latin typeface="Amasis"/>
              </a:rPr>
              <a:t> &amp; </a:t>
            </a:r>
            <a:r>
              <a:rPr lang="it-IT" sz="1650" dirty="0" err="1">
                <a:solidFill>
                  <a:schemeClr val="tx1">
                    <a:lumMod val="50000"/>
                    <a:lumOff val="50000"/>
                  </a:schemeClr>
                </a:solidFill>
                <a:latin typeface="Amasis"/>
              </a:rPr>
              <a:t>financial</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integration</a:t>
            </a:r>
            <a:r>
              <a:rPr lang="it-IT" sz="1650" dirty="0">
                <a:solidFill>
                  <a:schemeClr val="tx1">
                    <a:lumMod val="50000"/>
                    <a:lumOff val="50000"/>
                  </a:schemeClr>
                </a:solidFill>
                <a:latin typeface="Amasis"/>
              </a:rPr>
              <a:t> and to </a:t>
            </a:r>
            <a:r>
              <a:rPr lang="it-IT" sz="1650" dirty="0" err="1">
                <a:solidFill>
                  <a:schemeClr val="tx1">
                    <a:lumMod val="50000"/>
                    <a:lumOff val="50000"/>
                  </a:schemeClr>
                </a:solidFill>
                <a:latin typeface="Amasis"/>
              </a:rPr>
              <a:t>economic</a:t>
            </a:r>
            <a:r>
              <a:rPr lang="it-IT" sz="1650" dirty="0">
                <a:solidFill>
                  <a:schemeClr val="tx1">
                    <a:lumMod val="50000"/>
                    <a:lumOff val="50000"/>
                  </a:schemeClr>
                </a:solidFill>
                <a:latin typeface="Amasis"/>
              </a:rPr>
              <a:t> </a:t>
            </a:r>
            <a:r>
              <a:rPr lang="it-IT" sz="1650" dirty="0" err="1">
                <a:solidFill>
                  <a:schemeClr val="tx1">
                    <a:lumMod val="50000"/>
                    <a:lumOff val="50000"/>
                  </a:schemeClr>
                </a:solidFill>
                <a:latin typeface="Amasis"/>
              </a:rPr>
              <a:t>growth</a:t>
            </a:r>
            <a:endParaRPr lang="it-IT" sz="1650" dirty="0">
              <a:solidFill>
                <a:schemeClr val="tx1">
                  <a:lumMod val="50000"/>
                  <a:lumOff val="50000"/>
                </a:schemeClr>
              </a:solidFill>
              <a:latin typeface="Amasis"/>
            </a:endParaRPr>
          </a:p>
          <a:p>
            <a:endParaRPr lang="it-IT" dirty="0">
              <a:solidFill>
                <a:schemeClr val="tx1">
                  <a:lumMod val="50000"/>
                  <a:lumOff val="50000"/>
                </a:schemeClr>
              </a:solidFill>
              <a:latin typeface="Amasis"/>
            </a:endParaRPr>
          </a:p>
        </p:txBody>
      </p:sp>
      <p:sp>
        <p:nvSpPr>
          <p:cNvPr id="7" name="CasellaDiTesto 6"/>
          <p:cNvSpPr txBox="1"/>
          <p:nvPr/>
        </p:nvSpPr>
        <p:spPr>
          <a:xfrm>
            <a:off x="9553575" y="5295900"/>
            <a:ext cx="304800" cy="276999"/>
          </a:xfrm>
          <a:prstGeom prst="rect">
            <a:avLst/>
          </a:prstGeom>
          <a:noFill/>
        </p:spPr>
        <p:txBody>
          <a:bodyPr wrap="square" rtlCol="0">
            <a:spAutoFit/>
          </a:bodyPr>
          <a:lstStyle/>
          <a:p>
            <a:r>
              <a:rPr lang="it-IT" sz="1200" dirty="0">
                <a:solidFill>
                  <a:srgbClr val="7F7F7F"/>
                </a:solidFill>
                <a:latin typeface="Amasis"/>
              </a:rPr>
              <a:t>3</a:t>
            </a:r>
          </a:p>
        </p:txBody>
      </p:sp>
    </p:spTree>
    <p:extLst>
      <p:ext uri="{BB962C8B-B14F-4D97-AF65-F5344CB8AC3E}">
        <p14:creationId xmlns:p14="http://schemas.microsoft.com/office/powerpoint/2010/main" val="2379974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9" name="Body"/>
          <p:cNvSpPr txBox="1"/>
          <p:nvPr/>
        </p:nvSpPr>
        <p:spPr>
          <a:xfrm>
            <a:off x="466725" y="1847850"/>
            <a:ext cx="9220200" cy="4281941"/>
          </a:xfrm>
          <a:prstGeom prst="rect">
            <a:avLst/>
          </a:prstGeom>
          <a:effectLst/>
        </p:spPr>
        <p:txBody>
          <a:bodyPr wrap="square" rtlCol="0" anchor="t">
            <a:spAutoFit/>
          </a:bodyPr>
          <a:lstStyle/>
          <a:p>
            <a:pPr algn="just"/>
            <a:r>
              <a:rPr lang="en-US" sz="1650" b="0" i="0" u="none" spc="0" dirty="0">
                <a:solidFill>
                  <a:schemeClr val="tx1">
                    <a:lumMod val="50000"/>
                    <a:lumOff val="50000"/>
                  </a:schemeClr>
                </a:solidFill>
                <a:latin typeface="Amasis"/>
              </a:rPr>
              <a:t>It is a region where it is best (optimal) to have a single currency.</a:t>
            </a:r>
          </a:p>
          <a:p>
            <a:pPr algn="just"/>
            <a:endParaRPr lang="en-US" sz="1650" b="0" i="0" u="none" spc="0" dirty="0">
              <a:solidFill>
                <a:schemeClr val="tx1">
                  <a:lumMod val="50000"/>
                  <a:lumOff val="50000"/>
                </a:schemeClr>
              </a:solidFill>
              <a:latin typeface="Amasis"/>
            </a:endParaRPr>
          </a:p>
          <a:p>
            <a:pPr algn="just">
              <a:lnSpc>
                <a:spcPct val="150000"/>
              </a:lnSpc>
            </a:pPr>
            <a:r>
              <a:rPr lang="en-US" sz="1650" b="0" i="0" u="none" spc="0" dirty="0">
                <a:solidFill>
                  <a:schemeClr val="tx1">
                    <a:lumMod val="50000"/>
                    <a:lumOff val="50000"/>
                  </a:schemeClr>
                </a:solidFill>
                <a:latin typeface="Amasis"/>
              </a:rPr>
              <a:t>Optimality depends on degree of economic integration:       </a:t>
            </a:r>
          </a:p>
          <a:p>
            <a:pPr marL="285750" indent="-285750" algn="just">
              <a:lnSpc>
                <a:spcPct val="150000"/>
              </a:lnSpc>
              <a:buFont typeface="Arial" panose="020B0604020202020204" pitchFamily="34" charset="0"/>
              <a:buChar char="•"/>
            </a:pPr>
            <a:r>
              <a:rPr lang="en-US" sz="1650" b="0" i="1" u="none" spc="0" dirty="0">
                <a:solidFill>
                  <a:schemeClr val="tx1">
                    <a:lumMod val="50000"/>
                    <a:lumOff val="50000"/>
                  </a:schemeClr>
                </a:solidFill>
                <a:latin typeface="Amasis"/>
              </a:rPr>
              <a:t>Trade in goods and services </a:t>
            </a:r>
          </a:p>
          <a:p>
            <a:pPr marL="285750" indent="-285750" algn="just">
              <a:lnSpc>
                <a:spcPct val="150000"/>
              </a:lnSpc>
              <a:buFont typeface="Arial" panose="020B0604020202020204" pitchFamily="34" charset="0"/>
              <a:buChar char="•"/>
            </a:pPr>
            <a:r>
              <a:rPr lang="en-US" sz="1650" b="0" i="1" u="none" spc="0" dirty="0">
                <a:solidFill>
                  <a:schemeClr val="tx1">
                    <a:lumMod val="50000"/>
                    <a:lumOff val="50000"/>
                  </a:schemeClr>
                </a:solidFill>
                <a:latin typeface="Amasis"/>
              </a:rPr>
              <a:t>Factor mobility</a:t>
            </a:r>
          </a:p>
          <a:p>
            <a:pPr algn="just"/>
            <a:endParaRPr lang="en-US" sz="1650" b="0" i="1" u="none" spc="0" dirty="0">
              <a:solidFill>
                <a:schemeClr val="tx1">
                  <a:lumMod val="50000"/>
                  <a:lumOff val="50000"/>
                </a:schemeClr>
              </a:solidFill>
              <a:latin typeface="Amasis"/>
            </a:endParaRPr>
          </a:p>
          <a:p>
            <a:pPr algn="just">
              <a:lnSpc>
                <a:spcPct val="150000"/>
              </a:lnSpc>
            </a:pPr>
            <a:r>
              <a:rPr lang="en-US" sz="1650" b="0" i="0" u="none" spc="0" dirty="0">
                <a:solidFill>
                  <a:schemeClr val="tx1">
                    <a:lumMod val="50000"/>
                    <a:lumOff val="50000"/>
                  </a:schemeClr>
                </a:solidFill>
                <a:latin typeface="Amasis"/>
              </a:rPr>
              <a:t>A fixed exchange rate area will best serve the economic interests of each of its members if the degree of output and factor trade among them is high.</a:t>
            </a: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p:txBody>
      </p:sp>
      <p:sp>
        <p:nvSpPr>
          <p:cNvPr id="461" name="Title"/>
          <p:cNvSpPr txBox="1"/>
          <p:nvPr/>
        </p:nvSpPr>
        <p:spPr>
          <a:xfrm>
            <a:off x="457200" y="1223360"/>
            <a:ext cx="7515225" cy="715581"/>
          </a:xfrm>
          <a:prstGeom prst="rect">
            <a:avLst/>
          </a:prstGeom>
          <a:effectLst/>
        </p:spPr>
        <p:txBody>
          <a:bodyPr wrap="square" rtlCol="0" anchor="ctr">
            <a:spAutoFit/>
          </a:bodyPr>
          <a:lstStyle/>
          <a:p>
            <a:pPr algn="l"/>
            <a:r>
              <a:rPr lang="en-US" sz="2025" b="1" i="0" u="none" spc="0" dirty="0">
                <a:solidFill>
                  <a:schemeClr val="tx1">
                    <a:lumMod val="50000"/>
                    <a:lumOff val="50000"/>
                  </a:schemeClr>
                </a:solidFill>
                <a:latin typeface="Amasis"/>
              </a:rPr>
              <a:t>What Is an Optimum Currency Area?</a:t>
            </a:r>
          </a:p>
          <a:p>
            <a:pPr algn="l"/>
            <a:endParaRPr lang="en-US" sz="2025" b="1" i="0" u="none" spc="0" dirty="0">
              <a:solidFill>
                <a:schemeClr val="tx1">
                  <a:lumMod val="50000"/>
                  <a:lumOff val="50000"/>
                </a:schemeClr>
              </a:solidFill>
              <a:latin typeface="Amasis"/>
            </a:endParaRPr>
          </a:p>
        </p:txBody>
      </p:sp>
      <p:sp>
        <p:nvSpPr>
          <p:cNvPr id="462" name="TextBox 10"/>
          <p:cNvSpPr txBox="1"/>
          <p:nvPr/>
        </p:nvSpPr>
        <p:spPr>
          <a:xfrm>
            <a:off x="438150" y="133350"/>
            <a:ext cx="9277350" cy="1238250"/>
          </a:xfrm>
          <a:prstGeom prst="rect">
            <a:avLst/>
          </a:prstGeom>
          <a:effectLst/>
        </p:spPr>
        <p:txBody>
          <a:bodyPr wrap="square" rtlCol="0" anchor="t">
            <a:spAutoFit/>
          </a:bodyPr>
          <a:lstStyle/>
          <a:p>
            <a:pPr algn="l"/>
            <a:r>
              <a:rPr lang="en-US" sz="2700" b="1" i="0" u="none" spc="0" dirty="0">
                <a:solidFill>
                  <a:schemeClr val="tx1">
                    <a:lumMod val="50000"/>
                    <a:lumOff val="50000"/>
                  </a:schemeClr>
                </a:solidFill>
                <a:latin typeface="Amasis"/>
              </a:rPr>
              <a:t>The Theory of Optimum Currency Areas</a:t>
            </a:r>
          </a:p>
          <a:p>
            <a:pPr algn="l"/>
            <a:r>
              <a:rPr lang="en-US" sz="2325" b="1" i="0" u="none" spc="0" dirty="0">
                <a:solidFill>
                  <a:schemeClr val="tx1">
                    <a:lumMod val="50000"/>
                    <a:lumOff val="50000"/>
                  </a:schemeClr>
                </a:solidFill>
                <a:latin typeface="Amasis"/>
              </a:rPr>
              <a:t>(Levi, ch. 11, pp. 254-6)</a:t>
            </a:r>
          </a:p>
          <a:p>
            <a:pPr algn="l"/>
            <a:endParaRPr lang="en-US" sz="2325" b="1" i="0" u="none" spc="0" dirty="0">
              <a:solidFill>
                <a:schemeClr val="tx1">
                  <a:lumMod val="50000"/>
                  <a:lumOff val="50000"/>
                </a:schemeClr>
              </a:solidFill>
              <a:latin typeface="Amasis"/>
            </a:endParaRPr>
          </a:p>
        </p:txBody>
      </p:sp>
      <p:sp>
        <p:nvSpPr>
          <p:cNvPr id="9" name="CasellaDiTesto 8"/>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5" name="Body"/>
          <p:cNvSpPr txBox="1"/>
          <p:nvPr/>
        </p:nvSpPr>
        <p:spPr>
          <a:xfrm>
            <a:off x="466725" y="400050"/>
            <a:ext cx="9305925" cy="4662815"/>
          </a:xfrm>
          <a:prstGeom prst="rect">
            <a:avLst/>
          </a:prstGeom>
          <a:effectLst/>
        </p:spPr>
        <p:txBody>
          <a:bodyPr wrap="square" rtlCol="0" anchor="t">
            <a:spAutoFit/>
          </a:bodyPr>
          <a:lstStyle/>
          <a:p>
            <a:pPr algn="l"/>
            <a:r>
              <a:rPr lang="en-US" sz="2700" b="1" i="0" u="none" spc="0" dirty="0">
                <a:solidFill>
                  <a:schemeClr val="tx1">
                    <a:lumMod val="50000"/>
                    <a:lumOff val="50000"/>
                  </a:schemeClr>
                </a:solidFill>
                <a:latin typeface="Amasis"/>
              </a:rPr>
              <a:t>The Euro (€) - a single currency for Europeans </a:t>
            </a: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a:p>
            <a:pPr algn="l"/>
            <a:endParaRPr lang="en-US" sz="2700" b="1" i="0" u="none" spc="0" dirty="0">
              <a:solidFill>
                <a:srgbClr val="4D4D4D"/>
              </a:solidFill>
              <a:latin typeface="Amasis"/>
            </a:endParaRPr>
          </a:p>
        </p:txBody>
      </p:sp>
      <p:sp>
        <p:nvSpPr>
          <p:cNvPr id="466" name="TextBox 10"/>
          <p:cNvSpPr txBox="1"/>
          <p:nvPr/>
        </p:nvSpPr>
        <p:spPr>
          <a:xfrm>
            <a:off x="381000" y="1676400"/>
            <a:ext cx="3781425" cy="3013646"/>
          </a:xfrm>
          <a:prstGeom prst="rect">
            <a:avLst/>
          </a:prstGeom>
          <a:effectLst/>
        </p:spPr>
        <p:txBody>
          <a:bodyPr wrap="square" rtlCol="0" anchor="t">
            <a:spAutoFit/>
          </a:bodyPr>
          <a:lstStyle/>
          <a:p>
            <a:pPr marL="285750" indent="-285750" algn="l">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No fluctuation risk and foreign exchange cost</a:t>
            </a:r>
          </a:p>
          <a:p>
            <a:pPr marL="285750" indent="-285750" algn="l">
              <a:lnSpc>
                <a:spcPts val="2600"/>
              </a:lnSpc>
              <a:buFont typeface="Arial" panose="020B0604020202020204" pitchFamily="34" charset="0"/>
              <a:buChar char="•"/>
            </a:pPr>
            <a:endParaRPr lang="en-US" sz="1650" b="0" i="0" u="none" spc="0" dirty="0">
              <a:solidFill>
                <a:schemeClr val="tx1">
                  <a:lumMod val="50000"/>
                  <a:lumOff val="50000"/>
                </a:schemeClr>
              </a:solidFill>
              <a:latin typeface="Amasis"/>
            </a:endParaRPr>
          </a:p>
          <a:p>
            <a:pPr marL="285750" indent="-285750" algn="l">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More choice and stable prices for consumers</a:t>
            </a:r>
          </a:p>
          <a:p>
            <a:pPr marL="285750" indent="-285750" algn="l">
              <a:lnSpc>
                <a:spcPts val="2600"/>
              </a:lnSpc>
              <a:buFont typeface="Arial" panose="020B0604020202020204" pitchFamily="34" charset="0"/>
              <a:buChar char="•"/>
            </a:pPr>
            <a:endParaRPr lang="en-US" sz="1650" b="0" i="0" u="none" spc="0" dirty="0">
              <a:solidFill>
                <a:schemeClr val="tx1">
                  <a:lumMod val="50000"/>
                  <a:lumOff val="50000"/>
                </a:schemeClr>
              </a:solidFill>
              <a:latin typeface="Amasis"/>
            </a:endParaRPr>
          </a:p>
          <a:p>
            <a:pPr marL="285750" indent="-285750" algn="l">
              <a:lnSpc>
                <a:spcPts val="2600"/>
              </a:lnSpc>
              <a:buFont typeface="Arial" panose="020B0604020202020204" pitchFamily="34" charset="0"/>
              <a:buChar char="•"/>
            </a:pPr>
            <a:r>
              <a:rPr lang="en-US" sz="1650" b="0" i="0" u="none" spc="0" dirty="0">
                <a:solidFill>
                  <a:schemeClr val="tx1">
                    <a:lumMod val="50000"/>
                    <a:lumOff val="50000"/>
                  </a:schemeClr>
                </a:solidFill>
                <a:latin typeface="Amasis"/>
              </a:rPr>
              <a:t>Closer economic cooperation between EU countries</a:t>
            </a:r>
          </a:p>
          <a:p>
            <a:pPr algn="l"/>
            <a:endParaRPr lang="en-US" sz="1650" b="0" i="0" u="none" spc="0" dirty="0">
              <a:solidFill>
                <a:srgbClr val="4D4D4D"/>
              </a:solidFill>
              <a:latin typeface="Amasis"/>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1003300"/>
            <a:ext cx="51117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4619625" y="4824413"/>
            <a:ext cx="25685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dirty="0">
                <a:solidFill>
                  <a:srgbClr val="595959"/>
                </a:solidFill>
              </a:rPr>
              <a:t>EU countries using the euro</a:t>
            </a:r>
          </a:p>
        </p:txBody>
      </p:sp>
      <p:sp>
        <p:nvSpPr>
          <p:cNvPr id="9" name="Rectangle 4"/>
          <p:cNvSpPr>
            <a:spLocks noChangeArrowheads="1"/>
          </p:cNvSpPr>
          <p:nvPr/>
        </p:nvSpPr>
        <p:spPr bwMode="auto">
          <a:xfrm>
            <a:off x="4619625" y="5080000"/>
            <a:ext cx="2568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dirty="0">
                <a:solidFill>
                  <a:srgbClr val="595959"/>
                </a:solidFill>
              </a:rPr>
              <a:t>EU countries not using the euro</a:t>
            </a:r>
          </a:p>
        </p:txBody>
      </p:sp>
      <p:sp>
        <p:nvSpPr>
          <p:cNvPr id="12" name="CasellaDiTesto 11"/>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 name="Title"/>
          <p:cNvSpPr txBox="1"/>
          <p:nvPr/>
        </p:nvSpPr>
        <p:spPr>
          <a:xfrm>
            <a:off x="390525" y="127084"/>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Road to the European Monetary Union - EMU</a:t>
            </a:r>
          </a:p>
        </p:txBody>
      </p:sp>
      <p:sp>
        <p:nvSpPr>
          <p:cNvPr id="472" name="Body"/>
          <p:cNvSpPr txBox="1"/>
          <p:nvPr/>
        </p:nvSpPr>
        <p:spPr>
          <a:xfrm>
            <a:off x="466725" y="723900"/>
            <a:ext cx="9305925" cy="6748001"/>
          </a:xfrm>
          <a:prstGeom prst="rect">
            <a:avLst/>
          </a:prstGeom>
          <a:effectLst/>
        </p:spPr>
        <p:txBody>
          <a:bodyPr wrap="square" rtlCol="0" anchor="t">
            <a:spAutoFit/>
          </a:bodyPr>
          <a:lstStyle/>
          <a:p>
            <a:r>
              <a:rPr lang="en-US" sz="2025" b="1" i="0" u="none" spc="0" dirty="0">
                <a:solidFill>
                  <a:schemeClr val="tx1">
                    <a:lumMod val="50000"/>
                    <a:lumOff val="50000"/>
                  </a:schemeClr>
                </a:solidFill>
                <a:latin typeface="Amasis"/>
              </a:rPr>
              <a:t>The three stages of monetary union</a:t>
            </a:r>
          </a:p>
          <a:p>
            <a:endParaRPr lang="en-US" sz="2025" b="1" i="0" u="none" spc="0" dirty="0">
              <a:solidFill>
                <a:schemeClr val="tx1">
                  <a:lumMod val="50000"/>
                  <a:lumOff val="50000"/>
                </a:schemeClr>
              </a:solidFill>
              <a:latin typeface="Amasis"/>
            </a:endParaRPr>
          </a:p>
          <a:p>
            <a:pPr>
              <a:lnSpc>
                <a:spcPts val="2600"/>
              </a:lnSpc>
            </a:pPr>
            <a:r>
              <a:rPr lang="en-US" sz="1650" b="1" i="0" u="sng" spc="0" dirty="0">
                <a:solidFill>
                  <a:schemeClr val="tx1">
                    <a:lumMod val="50000"/>
                    <a:lumOff val="50000"/>
                  </a:schemeClr>
                </a:solidFill>
                <a:latin typeface="Amasis"/>
              </a:rPr>
              <a:t>Stage One: July 1, 1990</a:t>
            </a:r>
            <a:r>
              <a:rPr lang="en-US" sz="1650" b="0" i="0" u="none" spc="0" dirty="0">
                <a:solidFill>
                  <a:schemeClr val="tx1">
                    <a:lumMod val="50000"/>
                    <a:lumOff val="50000"/>
                  </a:schemeClr>
                </a:solidFill>
                <a:latin typeface="Amasis"/>
              </a:rPr>
              <a:t>                                                                                                              The complete elimination of capital controls among the Member States and increased cooperation between their central banks.</a:t>
            </a:r>
          </a:p>
          <a:p>
            <a:pPr>
              <a:lnSpc>
                <a:spcPts val="2600"/>
              </a:lnSpc>
            </a:pPr>
            <a:r>
              <a:rPr lang="en-US" sz="1650" b="1" i="0" u="sng" spc="0" dirty="0">
                <a:solidFill>
                  <a:schemeClr val="tx1">
                    <a:lumMod val="50000"/>
                    <a:lumOff val="50000"/>
                  </a:schemeClr>
                </a:solidFill>
                <a:latin typeface="Amasis"/>
              </a:rPr>
              <a:t>Stage Two: January 1, 1994</a:t>
            </a:r>
          </a:p>
          <a:p>
            <a:pPr>
              <a:lnSpc>
                <a:spcPts val="2600"/>
              </a:lnSpc>
            </a:pPr>
            <a:r>
              <a:rPr lang="en-US" sz="1650" b="0" i="0" u="none" spc="0" dirty="0">
                <a:solidFill>
                  <a:schemeClr val="tx1">
                    <a:lumMod val="50000"/>
                    <a:lumOff val="50000"/>
                  </a:schemeClr>
                </a:solidFill>
                <a:latin typeface="Amasis"/>
              </a:rPr>
              <a:t>The real beginning of the transition to EMU with the establishment of the European Monetary Institute (EMI).</a:t>
            </a:r>
          </a:p>
          <a:p>
            <a:pPr>
              <a:lnSpc>
                <a:spcPts val="2600"/>
              </a:lnSpc>
            </a:pPr>
            <a:r>
              <a:rPr lang="en-US" sz="1650" b="0" i="0" u="none" spc="0" dirty="0">
                <a:solidFill>
                  <a:schemeClr val="tx1">
                    <a:lumMod val="50000"/>
                    <a:lumOff val="50000"/>
                  </a:schemeClr>
                </a:solidFill>
                <a:latin typeface="Amasis"/>
              </a:rPr>
              <a:t>EMI = precursor of the European Central Bank, charged with co-ordinating monetary policy and preparation for the single currency.</a:t>
            </a:r>
          </a:p>
          <a:p>
            <a:pPr>
              <a:lnSpc>
                <a:spcPts val="2600"/>
              </a:lnSpc>
            </a:pPr>
            <a:r>
              <a:rPr lang="en-US" sz="1650" b="1" i="0" u="sng" spc="0" dirty="0">
                <a:solidFill>
                  <a:schemeClr val="tx1">
                    <a:lumMod val="50000"/>
                    <a:lumOff val="50000"/>
                  </a:schemeClr>
                </a:solidFill>
                <a:latin typeface="Amasis"/>
              </a:rPr>
              <a:t>Stage Three: January 1, 1999</a:t>
            </a:r>
          </a:p>
          <a:p>
            <a:pPr>
              <a:lnSpc>
                <a:spcPts val="2600"/>
              </a:lnSpc>
            </a:pPr>
            <a:r>
              <a:rPr lang="en-US" sz="1650" b="0" i="0" u="none" spc="0" dirty="0">
                <a:solidFill>
                  <a:schemeClr val="tx1">
                    <a:lumMod val="50000"/>
                    <a:lumOff val="50000"/>
                  </a:schemeClr>
                </a:solidFill>
                <a:latin typeface="Amasis"/>
              </a:rPr>
              <a:t>Eleven countries fixed their exchange rates.</a:t>
            </a:r>
          </a:p>
          <a:p>
            <a:pPr>
              <a:lnSpc>
                <a:spcPts val="2600"/>
              </a:lnSpc>
            </a:pPr>
            <a:r>
              <a:rPr lang="en-US" sz="1650" b="0" i="0" u="none" spc="0" dirty="0">
                <a:solidFill>
                  <a:schemeClr val="tx1">
                    <a:lumMod val="50000"/>
                    <a:lumOff val="50000"/>
                  </a:schemeClr>
                </a:solidFill>
                <a:latin typeface="Amasis"/>
              </a:rPr>
              <a:t>The national currencies of the eleven were replaced by the euro.</a:t>
            </a:r>
          </a:p>
          <a:p>
            <a:pPr>
              <a:lnSpc>
                <a:spcPts val="2600"/>
              </a:lnSpc>
            </a:pPr>
            <a:r>
              <a:rPr lang="en-US" sz="1650" b="0" i="0" u="none" spc="0" dirty="0">
                <a:solidFill>
                  <a:schemeClr val="tx1">
                    <a:lumMod val="50000"/>
                    <a:lumOff val="50000"/>
                  </a:schemeClr>
                </a:solidFill>
                <a:latin typeface="Amasis"/>
              </a:rPr>
              <a:t>The ECB took over responsibility for monetary policy in the euro area.</a:t>
            </a:r>
          </a:p>
          <a:p>
            <a:endParaRPr lang="en-US" sz="1650" b="0" i="0" u="none" spc="0" dirty="0">
              <a:solidFill>
                <a:schemeClr val="tx1">
                  <a:lumMod val="50000"/>
                  <a:lumOff val="50000"/>
                </a:schemeClr>
              </a:solidFill>
              <a:latin typeface="Amasis"/>
            </a:endParaRPr>
          </a:p>
          <a:p>
            <a:endParaRPr lang="en-US" sz="1650" b="0" i="0" u="none" spc="0" dirty="0">
              <a:solidFill>
                <a:schemeClr val="tx1">
                  <a:lumMod val="50000"/>
                  <a:lumOff val="50000"/>
                </a:schemeClr>
              </a:solidFill>
              <a:latin typeface="Amasis"/>
            </a:endParaRPr>
          </a:p>
          <a:p>
            <a:endParaRPr lang="en-US" sz="1650" b="0" i="0" u="none" spc="0" dirty="0">
              <a:solidFill>
                <a:schemeClr val="tx1">
                  <a:lumMod val="50000"/>
                  <a:lumOff val="50000"/>
                </a:schemeClr>
              </a:solidFill>
              <a:latin typeface="Amasis"/>
            </a:endParaRPr>
          </a:p>
          <a:p>
            <a:endParaRPr lang="en-US" sz="1650" b="0" i="0" u="none" spc="0" dirty="0">
              <a:solidFill>
                <a:schemeClr val="tx1">
                  <a:lumMod val="50000"/>
                  <a:lumOff val="50000"/>
                </a:schemeClr>
              </a:solidFill>
              <a:latin typeface="Amasis"/>
            </a:endParaRPr>
          </a:p>
          <a:p>
            <a:endParaRPr lang="en-US" sz="1650" b="0" i="0" u="none" spc="0" dirty="0">
              <a:solidFill>
                <a:schemeClr val="tx1">
                  <a:lumMod val="50000"/>
                  <a:lumOff val="50000"/>
                </a:schemeClr>
              </a:solidFill>
              <a:latin typeface="Amasis"/>
            </a:endParaRPr>
          </a:p>
          <a:p>
            <a:endParaRPr lang="en-US" sz="1650" b="0" i="0" u="none" spc="0" dirty="0">
              <a:solidFill>
                <a:schemeClr val="tx1">
                  <a:lumMod val="50000"/>
                  <a:lumOff val="50000"/>
                </a:schemeClr>
              </a:solidFill>
              <a:latin typeface="Amasis"/>
            </a:endParaRPr>
          </a:p>
          <a:p>
            <a:endParaRPr lang="en-US" sz="1650" b="0" i="0" u="none" spc="0" dirty="0">
              <a:solidFill>
                <a:schemeClr val="tx1">
                  <a:lumMod val="50000"/>
                  <a:lumOff val="50000"/>
                </a:schemeClr>
              </a:solidFill>
              <a:latin typeface="Amasis"/>
            </a:endParaRPr>
          </a:p>
          <a:p>
            <a:endParaRPr lang="en-US" sz="1650" b="0" i="0" u="none" spc="0" dirty="0">
              <a:solidFill>
                <a:schemeClr val="tx1">
                  <a:lumMod val="50000"/>
                  <a:lumOff val="50000"/>
                </a:schemeClr>
              </a:solidFill>
              <a:latin typeface="Amasis"/>
            </a:endParaRP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6" name="Title"/>
          <p:cNvSpPr txBox="1"/>
          <p:nvPr/>
        </p:nvSpPr>
        <p:spPr>
          <a:xfrm>
            <a:off x="390525" y="127084"/>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Road to the European Monetary Union - EMU</a:t>
            </a:r>
          </a:p>
        </p:txBody>
      </p:sp>
      <p:sp>
        <p:nvSpPr>
          <p:cNvPr id="477" name="Body"/>
          <p:cNvSpPr txBox="1"/>
          <p:nvPr/>
        </p:nvSpPr>
        <p:spPr>
          <a:xfrm>
            <a:off x="419100" y="847725"/>
            <a:ext cx="9305925" cy="4524315"/>
          </a:xfrm>
          <a:prstGeom prst="rect">
            <a:avLst/>
          </a:prstGeom>
          <a:effectLst/>
        </p:spPr>
        <p:txBody>
          <a:bodyPr wrap="square" rtlCol="0" anchor="t">
            <a:spAutoFit/>
          </a:bodyPr>
          <a:lstStyle/>
          <a:p>
            <a:pPr algn="l"/>
            <a:r>
              <a:rPr lang="en-US" sz="2025" b="1" i="0" u="none" spc="0" dirty="0">
                <a:solidFill>
                  <a:schemeClr val="tx1">
                    <a:lumMod val="50000"/>
                    <a:lumOff val="50000"/>
                  </a:schemeClr>
                </a:solidFill>
                <a:latin typeface="Amasis"/>
              </a:rPr>
              <a:t>The eurozone </a:t>
            </a:r>
          </a:p>
          <a:p>
            <a:pPr algn="l"/>
            <a:r>
              <a:rPr lang="en-US" sz="1650" b="0" i="0" u="none" spc="0" dirty="0">
                <a:solidFill>
                  <a:schemeClr val="tx1">
                    <a:lumMod val="50000"/>
                    <a:lumOff val="50000"/>
                  </a:schemeClr>
                </a:solidFill>
                <a:latin typeface="Amasis"/>
              </a:rPr>
              <a:t>Today</a:t>
            </a:r>
            <a:r>
              <a:rPr lang="en-US" sz="2025" b="1" i="0" u="none" spc="0" dirty="0">
                <a:solidFill>
                  <a:schemeClr val="tx1">
                    <a:lumMod val="50000"/>
                    <a:lumOff val="50000"/>
                  </a:schemeClr>
                </a:solidFill>
                <a:latin typeface="Amasis"/>
              </a:rPr>
              <a:t> </a:t>
            </a:r>
            <a:r>
              <a:rPr lang="en-US" sz="1650" b="0" i="0" u="none" spc="0" dirty="0">
                <a:solidFill>
                  <a:schemeClr val="tx1">
                    <a:lumMod val="50000"/>
                    <a:lumOff val="50000"/>
                  </a:schemeClr>
                </a:solidFill>
                <a:latin typeface="Amasis"/>
              </a:rPr>
              <a:t>19 countries are part of EMU and an even larger number of nations adopted the euro as their official currency.</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1" u="none" spc="0" dirty="0">
              <a:solidFill>
                <a:schemeClr val="tx1">
                  <a:lumMod val="50000"/>
                  <a:lumOff val="50000"/>
                </a:schemeClr>
              </a:solidFill>
              <a:latin typeface="Amasis"/>
            </a:endParaRPr>
          </a:p>
          <a:p>
            <a:pPr algn="l"/>
            <a:endParaRPr lang="en-US" sz="1650" i="1" dirty="0">
              <a:solidFill>
                <a:schemeClr val="tx1">
                  <a:lumMod val="50000"/>
                  <a:lumOff val="50000"/>
                </a:schemeClr>
              </a:solidFill>
              <a:latin typeface="Amasis"/>
            </a:endParaRPr>
          </a:p>
          <a:p>
            <a:pPr algn="l"/>
            <a:r>
              <a:rPr lang="en-US" sz="1650" b="0" i="1" u="none" spc="0" dirty="0">
                <a:solidFill>
                  <a:schemeClr val="tx1">
                    <a:lumMod val="50000"/>
                    <a:lumOff val="50000"/>
                  </a:schemeClr>
                </a:solidFill>
                <a:latin typeface="Amasis"/>
              </a:rPr>
              <a:t>* Liechtenstein uses the Swiss franc</a:t>
            </a:r>
            <a:r>
              <a:rPr lang="en-US" sz="1650" b="0" i="0" u="none" spc="0" dirty="0">
                <a:solidFill>
                  <a:schemeClr val="tx1">
                    <a:lumMod val="50000"/>
                    <a:lumOff val="50000"/>
                  </a:schemeClr>
                </a:solidFill>
                <a:latin typeface="Amasis"/>
              </a:rPr>
              <a:t> </a:t>
            </a:r>
          </a:p>
        </p:txBody>
      </p:sp>
      <p:sp>
        <p:nvSpPr>
          <p:cNvPr id="478" name="RoundedRect2 1"/>
          <p:cNvSpPr/>
          <p:nvPr/>
        </p:nvSpPr>
        <p:spPr>
          <a:xfrm>
            <a:off x="619125" y="1904584"/>
            <a:ext cx="1943100" cy="2982158"/>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350" b="1" i="0" u="sng" spc="0" dirty="0">
                <a:solidFill>
                  <a:srgbClr val="FFFFFF"/>
                </a:solidFill>
                <a:latin typeface="Amasis"/>
              </a:rPr>
              <a:t>EMU Members</a:t>
            </a:r>
          </a:p>
          <a:p>
            <a:pPr algn="ctr"/>
            <a:endParaRPr lang="en-US" sz="1350" b="1" i="0" u="sng" spc="0" dirty="0">
              <a:solidFill>
                <a:srgbClr val="FFFFFF"/>
              </a:solidFill>
              <a:latin typeface="Amasis"/>
            </a:endParaRPr>
          </a:p>
          <a:p>
            <a:pPr algn="l"/>
            <a:r>
              <a:rPr lang="en-US" sz="1350" b="1" i="0" u="none" spc="0" dirty="0">
                <a:solidFill>
                  <a:srgbClr val="FFFFFF"/>
                </a:solidFill>
                <a:latin typeface="Nina Compressed"/>
              </a:rPr>
              <a:t>Belgium, Germany, Ireland, Greece, Spain, France, Italy, Cyprus, Luxembourg, Malta, The Netherlands, Austria, Portugal, Slovenia, Slovakia, Finland, Estonia, Latvia, Lithuania</a:t>
            </a:r>
          </a:p>
        </p:txBody>
      </p:sp>
      <p:sp>
        <p:nvSpPr>
          <p:cNvPr id="479" name="RoundedRect2 2"/>
          <p:cNvSpPr/>
          <p:nvPr/>
        </p:nvSpPr>
        <p:spPr>
          <a:xfrm>
            <a:off x="2794810" y="1901933"/>
            <a:ext cx="1943100" cy="1711107"/>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350" b="1" i="0" u="sng" spc="0" dirty="0">
                <a:solidFill>
                  <a:srgbClr val="FFFFFF"/>
                </a:solidFill>
                <a:latin typeface="Amasis"/>
              </a:rPr>
              <a:t>Non-euro area Member States</a:t>
            </a:r>
          </a:p>
          <a:p>
            <a:pPr algn="ctr"/>
            <a:endParaRPr lang="en-US" sz="1350" b="1" i="0" u="sng" spc="0" dirty="0">
              <a:solidFill>
                <a:srgbClr val="FFFFFF"/>
              </a:solidFill>
              <a:latin typeface="Amasis"/>
            </a:endParaRPr>
          </a:p>
          <a:p>
            <a:pPr algn="l"/>
            <a:r>
              <a:rPr lang="en-US" sz="1350" b="1" i="0" u="none" spc="0" dirty="0">
                <a:solidFill>
                  <a:srgbClr val="FFFFFF"/>
                </a:solidFill>
                <a:latin typeface="Nina Compressed"/>
              </a:rPr>
              <a:t>Bulgaria, Czech Republic, Hungary, Poland, Romania, Sweden, Croatia</a:t>
            </a:r>
          </a:p>
        </p:txBody>
      </p:sp>
      <p:sp>
        <p:nvSpPr>
          <p:cNvPr id="480" name="RoundedRect2 3"/>
          <p:cNvSpPr/>
          <p:nvPr/>
        </p:nvSpPr>
        <p:spPr>
          <a:xfrm>
            <a:off x="4975257" y="1901933"/>
            <a:ext cx="2190750" cy="1251406"/>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350" b="1" i="0" u="sng" spc="0" dirty="0">
                <a:solidFill>
                  <a:srgbClr val="FFFFFF"/>
                </a:solidFill>
                <a:latin typeface="Amasis"/>
              </a:rPr>
              <a:t>Member States with an opt-out</a:t>
            </a:r>
          </a:p>
          <a:p>
            <a:pPr algn="ctr"/>
            <a:endParaRPr lang="en-US" sz="1350" b="1" i="0" u="sng" spc="0" dirty="0">
              <a:solidFill>
                <a:srgbClr val="FFFFFF"/>
              </a:solidFill>
              <a:latin typeface="Amasis"/>
            </a:endParaRPr>
          </a:p>
          <a:p>
            <a:pPr algn="l"/>
            <a:r>
              <a:rPr lang="en-US" sz="1350" b="1" i="0" u="none" spc="0" dirty="0">
                <a:solidFill>
                  <a:srgbClr val="FFFFFF"/>
                </a:solidFill>
                <a:latin typeface="Nina Compressed"/>
              </a:rPr>
              <a:t>United Kingdom,</a:t>
            </a:r>
          </a:p>
          <a:p>
            <a:pPr algn="l"/>
            <a:r>
              <a:rPr lang="en-US" sz="1350" b="1" i="0" u="none" spc="0" dirty="0">
                <a:solidFill>
                  <a:srgbClr val="FFFFFF"/>
                </a:solidFill>
                <a:latin typeface="Nina Compressed"/>
              </a:rPr>
              <a:t>Denmark</a:t>
            </a:r>
          </a:p>
        </p:txBody>
      </p:sp>
      <p:sp>
        <p:nvSpPr>
          <p:cNvPr id="481" name="RoundedRect2 4"/>
          <p:cNvSpPr/>
          <p:nvPr/>
        </p:nvSpPr>
        <p:spPr>
          <a:xfrm>
            <a:off x="7403354" y="1901933"/>
            <a:ext cx="2190750" cy="1251406"/>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350" b="1" i="0" u="sng" spc="0" dirty="0">
                <a:solidFill>
                  <a:srgbClr val="FFFFFF"/>
                </a:solidFill>
                <a:latin typeface="Amasis"/>
              </a:rPr>
              <a:t>Non EU Member States adopting the euro*</a:t>
            </a:r>
          </a:p>
          <a:p>
            <a:pPr algn="ctr"/>
            <a:endParaRPr lang="en-US" sz="1350" b="1" i="0" u="sng" spc="0" dirty="0">
              <a:solidFill>
                <a:srgbClr val="FFFFFF"/>
              </a:solidFill>
              <a:latin typeface="Amasis"/>
            </a:endParaRPr>
          </a:p>
          <a:p>
            <a:pPr algn="l"/>
            <a:r>
              <a:rPr lang="en-US" sz="1350" b="1" i="0" u="none" spc="0" dirty="0">
                <a:solidFill>
                  <a:srgbClr val="FFFFFF"/>
                </a:solidFill>
                <a:latin typeface="Nina Compressed"/>
              </a:rPr>
              <a:t>Andorra, Monaco, </a:t>
            </a:r>
          </a:p>
          <a:p>
            <a:pPr algn="l"/>
            <a:r>
              <a:rPr lang="en-US" sz="1350" b="1" i="0" u="none" spc="0" dirty="0">
                <a:solidFill>
                  <a:srgbClr val="FFFFFF"/>
                </a:solidFill>
                <a:latin typeface="Nina Compressed"/>
              </a:rPr>
              <a:t>San Marino, Vatican City</a:t>
            </a:r>
          </a:p>
        </p:txBody>
      </p:sp>
      <p:sp>
        <p:nvSpPr>
          <p:cNvPr id="12" name="CasellaDiTesto 11"/>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5" name="Title"/>
          <p:cNvSpPr txBox="1"/>
          <p:nvPr/>
        </p:nvSpPr>
        <p:spPr>
          <a:xfrm>
            <a:off x="390525" y="127084"/>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Road to the European Monetary Union - EMU</a:t>
            </a:r>
          </a:p>
        </p:txBody>
      </p:sp>
      <p:sp>
        <p:nvSpPr>
          <p:cNvPr id="486" name="Body"/>
          <p:cNvSpPr txBox="1"/>
          <p:nvPr/>
        </p:nvSpPr>
        <p:spPr>
          <a:xfrm>
            <a:off x="419100" y="1039274"/>
            <a:ext cx="9305925" cy="4028026"/>
          </a:xfrm>
          <a:prstGeom prst="rect">
            <a:avLst/>
          </a:prstGeom>
          <a:effectLst/>
        </p:spPr>
        <p:txBody>
          <a:bodyPr wrap="square" rtlCol="0" anchor="t">
            <a:spAutoFit/>
          </a:bodyPr>
          <a:lstStyle/>
          <a:p>
            <a:pPr algn="l"/>
            <a:r>
              <a:rPr lang="en-US" sz="2025" b="1" i="0" u="none" spc="0" dirty="0">
                <a:solidFill>
                  <a:schemeClr val="tx1">
                    <a:lumMod val="50000"/>
                    <a:lumOff val="50000"/>
                  </a:schemeClr>
                </a:solidFill>
                <a:latin typeface="Amasis"/>
              </a:rPr>
              <a:t>The Maastricht criteria</a:t>
            </a:r>
            <a:r>
              <a:rPr lang="en-US" sz="2325" b="1" i="0" u="none" spc="0" dirty="0">
                <a:solidFill>
                  <a:schemeClr val="tx1">
                    <a:lumMod val="50000"/>
                    <a:lumOff val="50000"/>
                  </a:schemeClr>
                </a:solidFill>
                <a:latin typeface="Amasis"/>
              </a:rPr>
              <a:t> </a:t>
            </a: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p:txBody>
      </p:sp>
      <p:sp>
        <p:nvSpPr>
          <p:cNvPr id="487" name="TextBox 10"/>
          <p:cNvSpPr txBox="1"/>
          <p:nvPr/>
        </p:nvSpPr>
        <p:spPr>
          <a:xfrm>
            <a:off x="409575" y="1466850"/>
            <a:ext cx="9096375" cy="3234219"/>
          </a:xfrm>
          <a:prstGeom prst="rect">
            <a:avLst/>
          </a:prstGeom>
          <a:effectLst/>
        </p:spPr>
        <p:txBody>
          <a:bodyPr wrap="square" rtlCol="0" anchor="t">
            <a:spAutoFit/>
          </a:bodyPr>
          <a:lstStyle/>
          <a:p>
            <a:pPr algn="l">
              <a:lnSpc>
                <a:spcPts val="3500"/>
              </a:lnSpc>
            </a:pPr>
            <a:r>
              <a:rPr lang="en-US" sz="1650" b="0" i="0" u="none" spc="0" dirty="0">
                <a:solidFill>
                  <a:schemeClr val="tx1">
                    <a:lumMod val="50000"/>
                    <a:lumOff val="50000"/>
                  </a:schemeClr>
                </a:solidFill>
                <a:latin typeface="Amasis"/>
              </a:rPr>
              <a:t>The euro "convergence" criteria (also known as the Maastricht criteria) are the criteria which European Union member states are required to meet to enter the third stage of the Economic and Monetary Union (EMU) and adopt the euro as their currency. </a:t>
            </a:r>
          </a:p>
          <a:p>
            <a:pPr algn="l">
              <a:lnSpc>
                <a:spcPts val="3500"/>
              </a:lnSpc>
            </a:pPr>
            <a:r>
              <a:rPr lang="en-US" sz="1650" b="0" i="0" u="none" spc="0" dirty="0">
                <a:solidFill>
                  <a:schemeClr val="tx1">
                    <a:lumMod val="50000"/>
                    <a:lumOff val="50000"/>
                  </a:schemeClr>
                </a:solidFill>
                <a:latin typeface="Amasis"/>
              </a:rPr>
              <a:t>Convergence concerns "fundamental" economic variables such as inflation, debt/deficit and interest rates.</a:t>
            </a:r>
          </a:p>
          <a:p>
            <a:pPr algn="l">
              <a:lnSpc>
                <a:spcPts val="3500"/>
              </a:lnSpc>
            </a:pPr>
            <a:r>
              <a:rPr lang="en-US" sz="1650" b="0" i="0" u="none" spc="0" dirty="0">
                <a:solidFill>
                  <a:schemeClr val="tx1">
                    <a:lumMod val="50000"/>
                    <a:lumOff val="50000"/>
                  </a:schemeClr>
                </a:solidFill>
                <a:latin typeface="Amasis"/>
              </a:rPr>
              <a:t>The idea is that the more "homogeneous" are the members of EMU, the greater will be the sustainability of the euro.</a:t>
            </a:r>
          </a:p>
        </p:txBody>
      </p:sp>
      <p:sp>
        <p:nvSpPr>
          <p:cNvPr id="9" name="CasellaDiTesto 8"/>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 name="Title"/>
          <p:cNvSpPr txBox="1"/>
          <p:nvPr/>
        </p:nvSpPr>
        <p:spPr>
          <a:xfrm>
            <a:off x="342900" y="190500"/>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The Road to the European Monetary Union - EMU</a:t>
            </a:r>
          </a:p>
        </p:txBody>
      </p:sp>
      <p:sp>
        <p:nvSpPr>
          <p:cNvPr id="492" name="Body"/>
          <p:cNvSpPr txBox="1"/>
          <p:nvPr/>
        </p:nvSpPr>
        <p:spPr>
          <a:xfrm>
            <a:off x="276225" y="771525"/>
            <a:ext cx="9305925" cy="4028026"/>
          </a:xfrm>
          <a:prstGeom prst="rect">
            <a:avLst/>
          </a:prstGeom>
          <a:effectLst/>
        </p:spPr>
        <p:txBody>
          <a:bodyPr wrap="square" rtlCol="0" anchor="t">
            <a:spAutoFit/>
          </a:bodyPr>
          <a:lstStyle/>
          <a:p>
            <a:pPr algn="l"/>
            <a:r>
              <a:rPr lang="en-US" sz="2025" b="1" i="0" u="none" spc="0" dirty="0">
                <a:solidFill>
                  <a:schemeClr val="tx1">
                    <a:lumMod val="50000"/>
                    <a:lumOff val="50000"/>
                  </a:schemeClr>
                </a:solidFill>
                <a:latin typeface="Amasis"/>
              </a:rPr>
              <a:t>The Maastricht criteria</a:t>
            </a:r>
            <a:r>
              <a:rPr lang="en-US" sz="2325" b="1" i="0" u="none" spc="0" dirty="0">
                <a:solidFill>
                  <a:schemeClr val="tx1">
                    <a:lumMod val="50000"/>
                    <a:lumOff val="50000"/>
                  </a:schemeClr>
                </a:solidFill>
                <a:latin typeface="Amasis"/>
              </a:rPr>
              <a:t> </a:t>
            </a: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a:p>
            <a:pPr algn="l"/>
            <a:endParaRPr lang="en-US" sz="2325" b="1" i="0" u="none" spc="0" dirty="0">
              <a:solidFill>
                <a:schemeClr val="tx1">
                  <a:lumMod val="50000"/>
                  <a:lumOff val="50000"/>
                </a:schemeClr>
              </a:solidFill>
              <a:latin typeface="Amasis"/>
            </a:endParaRPr>
          </a:p>
        </p:txBody>
      </p:sp>
      <p:sp>
        <p:nvSpPr>
          <p:cNvPr id="493" name="TextBox 11"/>
          <p:cNvSpPr txBox="1"/>
          <p:nvPr/>
        </p:nvSpPr>
        <p:spPr>
          <a:xfrm>
            <a:off x="342900" y="1276350"/>
            <a:ext cx="9296400" cy="3647152"/>
          </a:xfrm>
          <a:prstGeom prst="rect">
            <a:avLst/>
          </a:prstGeom>
          <a:effectLst/>
        </p:spPr>
        <p:txBody>
          <a:bodyPr wrap="square" rtlCol="0" anchor="t">
            <a:spAutoFit/>
          </a:bodyPr>
          <a:lstStyle/>
          <a:p>
            <a:pPr algn="just"/>
            <a:r>
              <a:rPr lang="en-US" sz="1650" b="1" i="0" u="none" spc="0" dirty="0">
                <a:solidFill>
                  <a:schemeClr val="tx1">
                    <a:lumMod val="50000"/>
                    <a:lumOff val="50000"/>
                  </a:schemeClr>
                </a:solidFill>
                <a:latin typeface="Amasis"/>
              </a:rPr>
              <a:t>1.</a:t>
            </a:r>
            <a:r>
              <a:rPr lang="en-US" sz="1650" b="0" i="0" u="none" spc="0" dirty="0">
                <a:solidFill>
                  <a:schemeClr val="tx1">
                    <a:lumMod val="50000"/>
                    <a:lumOff val="50000"/>
                  </a:schemeClr>
                </a:solidFill>
                <a:latin typeface="Amasis"/>
              </a:rPr>
              <a:t> </a:t>
            </a:r>
            <a:r>
              <a:rPr lang="en-US" sz="1650" b="1" i="0" u="none" spc="0" dirty="0">
                <a:solidFill>
                  <a:schemeClr val="tx1">
                    <a:lumMod val="50000"/>
                    <a:lumOff val="50000"/>
                  </a:schemeClr>
                </a:solidFill>
                <a:latin typeface="Amasis"/>
              </a:rPr>
              <a:t>HICP inflation</a:t>
            </a:r>
            <a:r>
              <a:rPr lang="en-US" sz="1650" b="0" i="0" u="none" spc="0" dirty="0">
                <a:solidFill>
                  <a:schemeClr val="tx1">
                    <a:lumMod val="50000"/>
                    <a:lumOff val="50000"/>
                  </a:schemeClr>
                </a:solidFill>
                <a:latin typeface="Amasis"/>
              </a:rPr>
              <a:t> </a:t>
            </a:r>
            <a:r>
              <a:rPr lang="en-US" sz="1350" b="0" i="0" u="none" spc="0" dirty="0">
                <a:solidFill>
                  <a:schemeClr val="tx1">
                    <a:lumMod val="50000"/>
                    <a:lumOff val="50000"/>
                  </a:schemeClr>
                </a:solidFill>
                <a:latin typeface="Amasis"/>
              </a:rPr>
              <a:t>(12-months average of yearly rates): Shall not exceed the HICP reference value which is calculated by the end of the last month with available data as the unweighted arithmetic average of the similar HICP inflation rates in the 3 EU member states with the lowest HICP inflation plus 1.5 percentage points</a:t>
            </a:r>
          </a:p>
          <a:p>
            <a:pPr algn="just"/>
            <a:endParaRPr lang="en-US" sz="1350" b="0" i="0" u="none" spc="0" dirty="0">
              <a:solidFill>
                <a:schemeClr val="tx1">
                  <a:lumMod val="50000"/>
                  <a:lumOff val="50000"/>
                </a:schemeClr>
              </a:solidFill>
              <a:latin typeface="Amasis"/>
            </a:endParaRPr>
          </a:p>
          <a:p>
            <a:pPr algn="just"/>
            <a:r>
              <a:rPr lang="en-US" sz="1650" b="1" i="0" u="none" spc="0" dirty="0">
                <a:solidFill>
                  <a:schemeClr val="tx1">
                    <a:lumMod val="50000"/>
                    <a:lumOff val="50000"/>
                  </a:schemeClr>
                </a:solidFill>
                <a:latin typeface="Amasis"/>
              </a:rPr>
              <a:t>2. Government budget deficit:</a:t>
            </a:r>
            <a:r>
              <a:rPr lang="en-US" sz="1350" b="0" i="0" u="none" spc="0" dirty="0">
                <a:solidFill>
                  <a:schemeClr val="tx1">
                    <a:lumMod val="50000"/>
                    <a:lumOff val="50000"/>
                  </a:schemeClr>
                </a:solidFill>
                <a:latin typeface="Amasis"/>
              </a:rPr>
              <a:t> &lt; 3%</a:t>
            </a:r>
          </a:p>
          <a:p>
            <a:pPr algn="just"/>
            <a:endParaRPr lang="en-US" sz="1350" b="0" i="0" u="none" spc="0" dirty="0">
              <a:solidFill>
                <a:schemeClr val="tx1">
                  <a:lumMod val="50000"/>
                  <a:lumOff val="50000"/>
                </a:schemeClr>
              </a:solidFill>
              <a:latin typeface="Amasis"/>
            </a:endParaRPr>
          </a:p>
          <a:p>
            <a:pPr algn="just"/>
            <a:r>
              <a:rPr lang="en-US" sz="1650" b="1" i="0" u="none" spc="0" dirty="0">
                <a:solidFill>
                  <a:schemeClr val="tx1">
                    <a:lumMod val="50000"/>
                    <a:lumOff val="50000"/>
                  </a:schemeClr>
                </a:solidFill>
                <a:latin typeface="Amasis"/>
              </a:rPr>
              <a:t>3. Government debt-to-GDP ratio</a:t>
            </a:r>
            <a:r>
              <a:rPr lang="en-US" sz="1350" b="0" i="0" u="none" spc="0" dirty="0">
                <a:solidFill>
                  <a:schemeClr val="tx1">
                    <a:lumMod val="50000"/>
                    <a:lumOff val="50000"/>
                  </a:schemeClr>
                </a:solidFill>
                <a:latin typeface="Amasis"/>
              </a:rPr>
              <a:t> must not exceed 60% at the end of the preceding fiscal year or if the debt-to-GDP ratio exceeds the 60% limit, the ratio shall at least be found to have "sufficiently diminished and must be approaching the reference value at a satisfactory pace</a:t>
            </a:r>
          </a:p>
          <a:p>
            <a:pPr algn="just"/>
            <a:endParaRPr lang="en-US" sz="1350" b="0" i="0" u="none" spc="0" dirty="0">
              <a:solidFill>
                <a:schemeClr val="tx1">
                  <a:lumMod val="50000"/>
                  <a:lumOff val="50000"/>
                </a:schemeClr>
              </a:solidFill>
              <a:latin typeface="Amasis"/>
            </a:endParaRPr>
          </a:p>
          <a:p>
            <a:pPr algn="just"/>
            <a:r>
              <a:rPr lang="en-US" sz="1650" b="1" i="0" u="none" spc="0" dirty="0">
                <a:solidFill>
                  <a:schemeClr val="tx1">
                    <a:lumMod val="50000"/>
                    <a:lumOff val="50000"/>
                  </a:schemeClr>
                </a:solidFill>
                <a:latin typeface="Amasis"/>
              </a:rPr>
              <a:t>4. Exchange rate stability</a:t>
            </a:r>
            <a:r>
              <a:rPr lang="en-US" sz="1350" b="0" i="0" u="none" spc="0" dirty="0">
                <a:solidFill>
                  <a:schemeClr val="tx1">
                    <a:lumMod val="50000"/>
                    <a:lumOff val="50000"/>
                  </a:schemeClr>
                </a:solidFill>
                <a:latin typeface="Amasis"/>
              </a:rPr>
              <a:t>: Applicant countries should not have devalued the central rate of their euro pegged currency during the previous two years, and for the same period the currency stability shall be deemed to have been stable without "severe tensions"</a:t>
            </a:r>
          </a:p>
          <a:p>
            <a:pPr algn="just"/>
            <a:endParaRPr lang="en-US" sz="1350" b="0" i="0" u="none" spc="0" dirty="0">
              <a:solidFill>
                <a:schemeClr val="tx1">
                  <a:lumMod val="50000"/>
                  <a:lumOff val="50000"/>
                </a:schemeClr>
              </a:solidFill>
              <a:latin typeface="Amasis"/>
            </a:endParaRPr>
          </a:p>
          <a:p>
            <a:pPr algn="just"/>
            <a:r>
              <a:rPr lang="en-US" sz="1650" b="1" i="0" u="none" spc="0" dirty="0">
                <a:solidFill>
                  <a:schemeClr val="tx1">
                    <a:lumMod val="50000"/>
                    <a:lumOff val="50000"/>
                  </a:schemeClr>
                </a:solidFill>
                <a:latin typeface="Amasis"/>
              </a:rPr>
              <a:t>5. Long-term interest rates</a:t>
            </a:r>
            <a:r>
              <a:rPr lang="en-US" sz="1350" b="0" i="0" u="none" spc="0" dirty="0">
                <a:solidFill>
                  <a:schemeClr val="tx1">
                    <a:lumMod val="50000"/>
                    <a:lumOff val="50000"/>
                  </a:schemeClr>
                </a:solidFill>
                <a:latin typeface="Amasis"/>
              </a:rPr>
              <a:t> Shall be no more than 2.0 percentage points higher, than the unweighted arithmetic average of the similar 10-year government bond yields in the 3 EU member states with the lowest HICP inflation</a:t>
            </a:r>
          </a:p>
        </p:txBody>
      </p:sp>
      <p:sp>
        <p:nvSpPr>
          <p:cNvPr id="9" name="CasellaDiTesto 8"/>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7" name="Title"/>
          <p:cNvSpPr txBox="1"/>
          <p:nvPr/>
        </p:nvSpPr>
        <p:spPr>
          <a:xfrm>
            <a:off x="390525" y="127084"/>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Was EMU a bad idea from the start?</a:t>
            </a:r>
          </a:p>
        </p:txBody>
      </p:sp>
      <p:sp>
        <p:nvSpPr>
          <p:cNvPr id="498" name="RoundedRect2 1"/>
          <p:cNvSpPr/>
          <p:nvPr/>
        </p:nvSpPr>
        <p:spPr>
          <a:xfrm>
            <a:off x="733425" y="1539482"/>
            <a:ext cx="3771900" cy="2946906"/>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325" b="1" i="0" u="none" spc="0" dirty="0">
                <a:solidFill>
                  <a:srgbClr val="FFFFFF"/>
                </a:solidFill>
                <a:latin typeface="Amasis"/>
              </a:rPr>
              <a:t>PROS</a:t>
            </a:r>
          </a:p>
          <a:p>
            <a:pPr marL="285750" indent="-285750" algn="l">
              <a:lnSpc>
                <a:spcPts val="2700"/>
              </a:lnSpc>
              <a:buFont typeface="Arial" panose="020B0604020202020204" pitchFamily="34" charset="0"/>
              <a:buChar char="•"/>
            </a:pPr>
            <a:r>
              <a:rPr lang="en-US" sz="1650" b="1" i="0" u="sng" spc="0" dirty="0">
                <a:solidFill>
                  <a:srgbClr val="FFFFFF"/>
                </a:solidFill>
                <a:latin typeface="Amasis"/>
              </a:rPr>
              <a:t>Monetary</a:t>
            </a:r>
            <a:r>
              <a:rPr lang="en-US" sz="1650" b="0" i="0" u="none" spc="0" dirty="0">
                <a:solidFill>
                  <a:srgbClr val="FFFFFF"/>
                </a:solidFill>
                <a:latin typeface="Amasis"/>
              </a:rPr>
              <a:t>: A firm nominal anchor to end inflation among Mediterranean countries.</a:t>
            </a:r>
          </a:p>
          <a:p>
            <a:pPr marL="285750" indent="-285750" algn="l">
              <a:lnSpc>
                <a:spcPts val="2600"/>
              </a:lnSpc>
              <a:buFont typeface="Arial" panose="020B0604020202020204" pitchFamily="34" charset="0"/>
              <a:buChar char="•"/>
            </a:pPr>
            <a:r>
              <a:rPr lang="en-US" sz="1650" b="1" i="0" u="sng" spc="0" dirty="0">
                <a:solidFill>
                  <a:srgbClr val="FFFFFF"/>
                </a:solidFill>
                <a:latin typeface="Amasis"/>
              </a:rPr>
              <a:t>Trade</a:t>
            </a:r>
            <a:r>
              <a:rPr lang="en-US" sz="1650" b="0" i="0" u="none" spc="0" dirty="0">
                <a:solidFill>
                  <a:srgbClr val="FFFFFF"/>
                </a:solidFill>
                <a:latin typeface="Amasis"/>
              </a:rPr>
              <a:t>: To promote EU economic integration.</a:t>
            </a:r>
          </a:p>
          <a:p>
            <a:pPr marL="285750" indent="-285750" algn="l">
              <a:buFont typeface="Arial" panose="020B0604020202020204" pitchFamily="34" charset="0"/>
              <a:buChar char="•"/>
            </a:pPr>
            <a:r>
              <a:rPr lang="en-US" sz="1650" b="1" i="0" u="sng" spc="0" dirty="0">
                <a:solidFill>
                  <a:srgbClr val="FFFFFF"/>
                </a:solidFill>
                <a:latin typeface="Amasis"/>
              </a:rPr>
              <a:t>Political</a:t>
            </a:r>
            <a:r>
              <a:rPr lang="en-US" sz="1650" b="0" i="0" u="none" spc="0" dirty="0">
                <a:solidFill>
                  <a:srgbClr val="FFFFFF"/>
                </a:solidFill>
                <a:latin typeface="Amasis"/>
              </a:rPr>
              <a:t>: To improve cohesion.</a:t>
            </a:r>
          </a:p>
          <a:p>
            <a:pPr algn="ctr"/>
            <a:endParaRPr lang="en-US" sz="1650" b="0" i="0" u="none" spc="0" dirty="0">
              <a:solidFill>
                <a:srgbClr val="FFFFFF"/>
              </a:solidFill>
              <a:latin typeface="Amasis"/>
            </a:endParaRPr>
          </a:p>
        </p:txBody>
      </p:sp>
      <p:sp>
        <p:nvSpPr>
          <p:cNvPr id="499" name="RoundedRect2 2"/>
          <p:cNvSpPr/>
          <p:nvPr/>
        </p:nvSpPr>
        <p:spPr>
          <a:xfrm>
            <a:off x="5381625" y="1499755"/>
            <a:ext cx="3838575" cy="3026360"/>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325" b="1" i="0" u="none" spc="0" dirty="0">
                <a:solidFill>
                  <a:srgbClr val="FFFFFF"/>
                </a:solidFill>
                <a:latin typeface="Amasis"/>
              </a:rPr>
              <a:t>CONS</a:t>
            </a:r>
          </a:p>
          <a:p>
            <a:pPr marL="285750" indent="-285750" algn="l">
              <a:buFont typeface="Arial" panose="020B0604020202020204" pitchFamily="34" charset="0"/>
              <a:buChar char="•"/>
            </a:pPr>
            <a:r>
              <a:rPr lang="en-US" sz="1650" b="1" i="0" u="sng" spc="0" dirty="0">
                <a:solidFill>
                  <a:srgbClr val="FFFFFF"/>
                </a:solidFill>
                <a:latin typeface="Amasis"/>
              </a:rPr>
              <a:t>Monetary</a:t>
            </a:r>
            <a:r>
              <a:rPr lang="en-US" sz="1650" b="0" i="0" u="none" spc="0" dirty="0">
                <a:solidFill>
                  <a:srgbClr val="FFFFFF"/>
                </a:solidFill>
                <a:latin typeface="Amasis"/>
              </a:rPr>
              <a:t>: Loss of ability by each to respond to local conditions by adjusting money supply, interest rate, or exchange rate</a:t>
            </a:r>
          </a:p>
          <a:p>
            <a:pPr marL="285750" indent="-285750" algn="l">
              <a:buFont typeface="Arial" panose="020B0604020202020204" pitchFamily="34" charset="0"/>
              <a:buChar char="•"/>
            </a:pPr>
            <a:r>
              <a:rPr lang="en-US" sz="1650" b="1" i="0" u="sng" spc="0" dirty="0">
                <a:solidFill>
                  <a:srgbClr val="FFFFFF"/>
                </a:solidFill>
                <a:latin typeface="Amasis"/>
              </a:rPr>
              <a:t>Political</a:t>
            </a:r>
            <a:r>
              <a:rPr lang="en-US" sz="1650" b="0" i="0" u="none" spc="0" dirty="0">
                <a:solidFill>
                  <a:srgbClr val="FFFFFF"/>
                </a:solidFill>
                <a:latin typeface="Amasis"/>
              </a:rPr>
              <a:t>: (according to M.Friedman):  Could lead to conflict.</a:t>
            </a:r>
          </a:p>
          <a:p>
            <a:pPr algn="ctr"/>
            <a:endParaRPr lang="en-US" sz="1650" b="0" i="0" u="none" spc="0" dirty="0">
              <a:solidFill>
                <a:srgbClr val="FFFFFF"/>
              </a:solidFill>
              <a:latin typeface="Amasis"/>
            </a:endParaRPr>
          </a:p>
        </p:txBody>
      </p:sp>
      <p:sp>
        <p:nvSpPr>
          <p:cNvPr id="9" name="CasellaDiTesto 8"/>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3" name="Title"/>
          <p:cNvSpPr txBox="1"/>
          <p:nvPr/>
        </p:nvSpPr>
        <p:spPr>
          <a:xfrm>
            <a:off x="390525" y="127084"/>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Was EMU a bad idea from the start?</a:t>
            </a:r>
          </a:p>
        </p:txBody>
      </p:sp>
      <p:sp>
        <p:nvSpPr>
          <p:cNvPr id="505" name="TextBox 11"/>
          <p:cNvSpPr txBox="1"/>
          <p:nvPr/>
        </p:nvSpPr>
        <p:spPr>
          <a:xfrm>
            <a:off x="428625" y="1152525"/>
            <a:ext cx="3200400" cy="3647152"/>
          </a:xfrm>
          <a:prstGeom prst="rect">
            <a:avLst/>
          </a:prstGeom>
          <a:effectLst/>
        </p:spPr>
        <p:txBody>
          <a:bodyPr wrap="square" rtlCol="0" anchor="t">
            <a:spAutoFit/>
          </a:bodyPr>
          <a:lstStyle/>
          <a:p>
            <a:pPr algn="l"/>
            <a:r>
              <a:rPr lang="en-US" sz="1650" b="1" u="none" spc="0" dirty="0">
                <a:solidFill>
                  <a:schemeClr val="tx1">
                    <a:lumMod val="50000"/>
                    <a:lumOff val="50000"/>
                  </a:schemeClr>
                </a:solidFill>
                <a:latin typeface="Amasis"/>
              </a:rPr>
              <a:t>Milton Friedman:</a:t>
            </a:r>
          </a:p>
          <a:p>
            <a:pPr algn="l"/>
            <a:r>
              <a:rPr lang="en-US" sz="1650" b="0" i="1" u="none" spc="0" dirty="0">
                <a:solidFill>
                  <a:schemeClr val="tx1">
                    <a:lumMod val="50000"/>
                    <a:lumOff val="50000"/>
                  </a:schemeClr>
                </a:solidFill>
                <a:latin typeface="Amasis"/>
              </a:rPr>
              <a:t>"...Europe's common market exemplifies a situation that is unfavorable to a common currency. It is composed of separate nations, whose residents speak different languages, have different customs......</a:t>
            </a:r>
          </a:p>
          <a:p>
            <a:pPr algn="l"/>
            <a:r>
              <a:rPr lang="en-US" sz="1650" b="0" i="1" u="none" spc="0" dirty="0">
                <a:solidFill>
                  <a:schemeClr val="tx1">
                    <a:lumMod val="50000"/>
                    <a:lumOff val="50000"/>
                  </a:schemeClr>
                </a:solidFill>
                <a:latin typeface="Amasis"/>
              </a:rPr>
              <a:t>                  ........</a:t>
            </a:r>
          </a:p>
          <a:p>
            <a:pPr algn="l"/>
            <a:r>
              <a:rPr lang="en-US" sz="1650" b="0" i="1" u="none" spc="0" dirty="0">
                <a:solidFill>
                  <a:schemeClr val="tx1">
                    <a:lumMod val="50000"/>
                    <a:lumOff val="50000"/>
                  </a:schemeClr>
                </a:solidFill>
                <a:latin typeface="Amasis"/>
              </a:rPr>
              <a:t>"....Despite being a free trade area, goods move less freely than in the United States, and so does capital"...</a:t>
            </a:r>
          </a:p>
        </p:txBody>
      </p:sp>
      <p:pic>
        <p:nvPicPr>
          <p:cNvPr id="7" name="Immagine 6"/>
          <p:cNvPicPr>
            <a:picLocks noChangeAspect="1"/>
          </p:cNvPicPr>
          <p:nvPr/>
        </p:nvPicPr>
        <p:blipFill>
          <a:blip r:embed="rId2"/>
          <a:stretch>
            <a:fillRect/>
          </a:stretch>
        </p:blipFill>
        <p:spPr>
          <a:xfrm>
            <a:off x="3448050" y="1104899"/>
            <a:ext cx="6425547" cy="3694777"/>
          </a:xfrm>
          <a:prstGeom prst="rect">
            <a:avLst/>
          </a:prstGeom>
        </p:spPr>
      </p:pic>
      <p:sp>
        <p:nvSpPr>
          <p:cNvPr id="10" name="CasellaDiTesto 9"/>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9" name="Title"/>
          <p:cNvSpPr txBox="1"/>
          <p:nvPr/>
        </p:nvSpPr>
        <p:spPr>
          <a:xfrm>
            <a:off x="352425" y="180975"/>
            <a:ext cx="9753600" cy="914400"/>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Optimum Currency Areas: Europe Vs USA</a:t>
            </a:r>
          </a:p>
          <a:p>
            <a:pPr algn="ctr"/>
            <a:endParaRPr lang="en-US" sz="2700" b="1" i="0" u="none" spc="0" dirty="0">
              <a:solidFill>
                <a:schemeClr val="tx1">
                  <a:lumMod val="50000"/>
                  <a:lumOff val="50000"/>
                </a:schemeClr>
              </a:solidFill>
              <a:latin typeface="Amasis"/>
            </a:endParaRPr>
          </a:p>
        </p:txBody>
      </p:sp>
      <p:sp>
        <p:nvSpPr>
          <p:cNvPr id="510" name="TextBox 10"/>
          <p:cNvSpPr txBox="1"/>
          <p:nvPr/>
        </p:nvSpPr>
        <p:spPr>
          <a:xfrm>
            <a:off x="409575" y="981075"/>
            <a:ext cx="9239250" cy="4297330"/>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We can use comparative analysis to see if Europe performs as well as or better than the United States (viewed as a common currency zone) on each of the OCA criteria, which would lend indirect support to the economic logic of the euro:</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marL="285750" indent="-285750" algn="l">
              <a:lnSpc>
                <a:spcPts val="4000"/>
              </a:lnSpc>
              <a:buSzPct val="110000"/>
              <a:buFont typeface="Arial" panose="020B0604020202020204" pitchFamily="34" charset="0"/>
              <a:buChar char="•"/>
            </a:pPr>
            <a:r>
              <a:rPr lang="en-US" sz="1650" b="1" i="0" u="none" spc="0" dirty="0">
                <a:solidFill>
                  <a:schemeClr val="tx1">
                    <a:lumMod val="50000"/>
                    <a:lumOff val="50000"/>
                  </a:schemeClr>
                </a:solidFill>
                <a:latin typeface="Amasis"/>
              </a:rPr>
              <a:t>Trade integration</a:t>
            </a:r>
          </a:p>
          <a:p>
            <a:pPr marL="285750" indent="-285750" algn="l">
              <a:lnSpc>
                <a:spcPts val="4000"/>
              </a:lnSpc>
              <a:buSzPct val="110000"/>
              <a:buFont typeface="Arial" panose="020B0604020202020204" pitchFamily="34" charset="0"/>
              <a:buChar char="•"/>
            </a:pPr>
            <a:r>
              <a:rPr lang="en-US" sz="1650" b="1" i="0" u="none" spc="0" dirty="0">
                <a:solidFill>
                  <a:schemeClr val="tx1">
                    <a:lumMod val="50000"/>
                    <a:lumOff val="50000"/>
                  </a:schemeClr>
                </a:solidFill>
                <a:latin typeface="Amasis"/>
              </a:rPr>
              <a:t>Labor mobility</a:t>
            </a:r>
          </a:p>
          <a:p>
            <a:pPr marL="285750" indent="-285750" algn="l">
              <a:lnSpc>
                <a:spcPts val="4000"/>
              </a:lnSpc>
              <a:buSzPct val="110000"/>
              <a:buFont typeface="Arial" panose="020B0604020202020204" pitchFamily="34" charset="0"/>
              <a:buChar char="•"/>
            </a:pPr>
            <a:r>
              <a:rPr lang="en-US" sz="1650" b="1" i="0" u="none" spc="0" dirty="0">
                <a:solidFill>
                  <a:schemeClr val="tx1">
                    <a:lumMod val="50000"/>
                    <a:lumOff val="50000"/>
                  </a:schemeClr>
                </a:solidFill>
                <a:latin typeface="Amasis"/>
              </a:rPr>
              <a:t>Fiscal transfers</a:t>
            </a:r>
          </a:p>
          <a:p>
            <a:pPr algn="l"/>
            <a:endParaRPr lang="en-US" sz="1650" b="1" i="0" u="none" spc="0" dirty="0">
              <a:solidFill>
                <a:schemeClr val="tx1">
                  <a:lumMod val="50000"/>
                  <a:lumOff val="50000"/>
                </a:schemeClr>
              </a:solidFill>
              <a:latin typeface="Amasis"/>
            </a:endParaRPr>
          </a:p>
          <a:p>
            <a:pPr algn="l"/>
            <a:endParaRPr lang="en-US" sz="1650" b="1" i="0" u="none" spc="0" dirty="0">
              <a:solidFill>
                <a:schemeClr val="tx1">
                  <a:lumMod val="50000"/>
                  <a:lumOff val="50000"/>
                </a:schemeClr>
              </a:solidFill>
              <a:latin typeface="Amasis"/>
            </a:endParaRPr>
          </a:p>
          <a:p>
            <a:pPr algn="l"/>
            <a:endParaRPr lang="en-US" sz="1650" b="1" i="0" u="none" spc="0" dirty="0">
              <a:solidFill>
                <a:schemeClr val="tx1">
                  <a:lumMod val="50000"/>
                  <a:lumOff val="50000"/>
                </a:schemeClr>
              </a:solidFill>
              <a:latin typeface="Amasis"/>
            </a:endParaRPr>
          </a:p>
          <a:p>
            <a:pPr algn="l"/>
            <a:endParaRPr lang="en-US" sz="1650" b="1" i="0" u="none" spc="0" dirty="0">
              <a:solidFill>
                <a:schemeClr val="tx1">
                  <a:lumMod val="50000"/>
                  <a:lumOff val="50000"/>
                </a:schemeClr>
              </a:solidFill>
              <a:latin typeface="Amasis"/>
            </a:endParaRP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4" name="Title"/>
          <p:cNvSpPr txBox="1"/>
          <p:nvPr/>
        </p:nvSpPr>
        <p:spPr>
          <a:xfrm>
            <a:off x="390525" y="-76200"/>
            <a:ext cx="9753600" cy="914400"/>
          </a:xfrm>
          <a:prstGeom prst="rect">
            <a:avLst/>
          </a:prstGeom>
          <a:effectLst/>
        </p:spPr>
        <p:txBody>
          <a:bodyPr wrap="square" rtlCol="0" anchor="ctr">
            <a:spAutoFit/>
          </a:bodyPr>
          <a:lstStyle/>
          <a:p>
            <a:pPr algn="l"/>
            <a:r>
              <a:rPr lang="en-US" sz="2700" b="1" i="0" u="none" spc="0" dirty="0">
                <a:solidFill>
                  <a:srgbClr val="4D4D4D"/>
                </a:solidFill>
                <a:latin typeface="Amasis"/>
              </a:rPr>
              <a:t>Europe Vs. the United States - Trade flows</a:t>
            </a:r>
          </a:p>
        </p:txBody>
      </p:sp>
      <p:sp>
        <p:nvSpPr>
          <p:cNvPr id="515" name="TextBox 10"/>
          <p:cNvSpPr txBox="1"/>
          <p:nvPr/>
        </p:nvSpPr>
        <p:spPr>
          <a:xfrm>
            <a:off x="304800" y="800100"/>
            <a:ext cx="8953500" cy="854080"/>
          </a:xfrm>
          <a:prstGeom prst="rect">
            <a:avLst/>
          </a:prstGeom>
          <a:effectLst/>
        </p:spPr>
        <p:txBody>
          <a:bodyPr wrap="square" rtlCol="0" anchor="t">
            <a:spAutoFit/>
          </a:bodyPr>
          <a:lstStyle/>
          <a:p>
            <a:pPr algn="just"/>
            <a:r>
              <a:rPr lang="en-US" sz="1650" b="0" i="0" u="none" spc="0" dirty="0">
                <a:solidFill>
                  <a:schemeClr val="tx1">
                    <a:lumMod val="50000"/>
                    <a:lumOff val="50000"/>
                  </a:schemeClr>
                </a:solidFill>
                <a:latin typeface="Amasis"/>
              </a:rPr>
              <a:t>Most economists believe that the United States is much more likely to satisfy the OCA criteria than the EU. Why?</a:t>
            </a:r>
          </a:p>
          <a:p>
            <a:pPr algn="just"/>
            <a:endParaRPr lang="en-US" sz="1650" b="0" i="0" u="none" spc="0" dirty="0">
              <a:solidFill>
                <a:schemeClr val="tx1">
                  <a:lumMod val="50000"/>
                  <a:lumOff val="50000"/>
                </a:schemeClr>
              </a:solidFill>
              <a:latin typeface="Amasis"/>
            </a:endParaRPr>
          </a:p>
        </p:txBody>
      </p:sp>
      <p:sp>
        <p:nvSpPr>
          <p:cNvPr id="516" name="TextBox 11"/>
          <p:cNvSpPr txBox="1"/>
          <p:nvPr/>
        </p:nvSpPr>
        <p:spPr>
          <a:xfrm>
            <a:off x="361950" y="2381250"/>
            <a:ext cx="3190875" cy="2250616"/>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Data in panel (a) show that interregional trade in the United States rises to levels much higher than those seen among EU countries.</a:t>
            </a:r>
          </a:p>
          <a:p>
            <a:pPr algn="just"/>
            <a:endParaRPr lang="en-US" sz="1650" b="0" i="0" u="none" spc="0" dirty="0">
              <a:solidFill>
                <a:schemeClr val="tx1">
                  <a:lumMod val="50000"/>
                  <a:lumOff val="50000"/>
                </a:schemeClr>
              </a:solidFill>
              <a:latin typeface="Amasis"/>
            </a:endParaRPr>
          </a:p>
        </p:txBody>
      </p:sp>
      <p:pic>
        <p:nvPicPr>
          <p:cNvPr id="8" name="Picture 2"/>
          <p:cNvPicPr>
            <a:picLocks noChangeAspect="1"/>
          </p:cNvPicPr>
          <p:nvPr/>
        </p:nvPicPr>
        <p:blipFill>
          <a:blip r:embed="rId2"/>
          <a:srcRect/>
          <a:stretch>
            <a:fillRect/>
          </a:stretch>
        </p:blipFill>
        <p:spPr bwMode="auto">
          <a:xfrm>
            <a:off x="4467225" y="1310311"/>
            <a:ext cx="3276600" cy="4313987"/>
          </a:xfrm>
          <a:prstGeom prst="rect">
            <a:avLst/>
          </a:prstGeom>
          <a:noFill/>
          <a:ln w="9525">
            <a:noFill/>
            <a:miter lim="800000"/>
            <a:headEnd/>
            <a:tailEnd/>
          </a:ln>
        </p:spPr>
      </p:pic>
      <p:sp>
        <p:nvSpPr>
          <p:cNvPr id="9" name="CasellaDiTesto 8"/>
          <p:cNvSpPr txBox="1"/>
          <p:nvPr/>
        </p:nvSpPr>
        <p:spPr>
          <a:xfrm>
            <a:off x="7887769" y="5372472"/>
            <a:ext cx="1219200" cy="230832"/>
          </a:xfrm>
          <a:prstGeom prst="rect">
            <a:avLst/>
          </a:prstGeom>
          <a:noFill/>
        </p:spPr>
        <p:txBody>
          <a:bodyPr wrap="square" rtlCol="0">
            <a:spAutoFit/>
          </a:bodyPr>
          <a:lstStyle/>
          <a:p>
            <a:r>
              <a:rPr lang="it-IT" sz="900" i="1" dirty="0">
                <a:solidFill>
                  <a:schemeClr val="tx1">
                    <a:lumMod val="50000"/>
                    <a:lumOff val="50000"/>
                  </a:schemeClr>
                </a:solidFill>
                <a:latin typeface="Amasis"/>
              </a:rPr>
              <a:t>Source: HBS</a:t>
            </a:r>
          </a:p>
        </p:txBody>
      </p:sp>
      <p:sp>
        <p:nvSpPr>
          <p:cNvPr id="12" name="CasellaDiTesto 11"/>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Body"/>
          <p:cNvSpPr txBox="1"/>
          <p:nvPr/>
        </p:nvSpPr>
        <p:spPr>
          <a:xfrm>
            <a:off x="409575" y="600075"/>
            <a:ext cx="9220200" cy="5060360"/>
          </a:xfrm>
          <a:prstGeom prst="rect">
            <a:avLst/>
          </a:prstGeom>
          <a:effectLst/>
          <a:scene3d>
            <a:camera prst="orthographicFront"/>
            <a:lightRig rig="threePt" dir="t"/>
          </a:scene3d>
          <a:sp3d>
            <a:bevelT/>
          </a:sp3d>
        </p:spPr>
        <p:txBody>
          <a:bodyPr wrap="square" rtlCol="0" anchor="t">
            <a:spAutoFit/>
          </a:bodyPr>
          <a:lstStyle/>
          <a:p>
            <a:pPr algn="l">
              <a:lnSpc>
                <a:spcPts val="2600"/>
              </a:lnSpc>
            </a:pPr>
            <a:r>
              <a:rPr lang="en-US" sz="2200" b="1" i="0" u="none" spc="0" dirty="0">
                <a:solidFill>
                  <a:schemeClr val="tx1">
                    <a:lumMod val="50000"/>
                    <a:lumOff val="50000"/>
                  </a:schemeClr>
                </a:solidFill>
                <a:latin typeface="Amasis"/>
              </a:rPr>
              <a:t>Apex in 1870-1913 (Gold standard)</a:t>
            </a:r>
            <a:endParaRPr lang="en-US" sz="1650" b="0" i="0" u="none" spc="0" dirty="0">
              <a:solidFill>
                <a:schemeClr val="tx1">
                  <a:lumMod val="50000"/>
                  <a:lumOff val="50000"/>
                </a:schemeClr>
              </a:solidFill>
              <a:latin typeface="Amasis"/>
            </a:endParaRPr>
          </a:p>
          <a:p>
            <a:pPr algn="just">
              <a:lnSpc>
                <a:spcPts val="2600"/>
              </a:lnSpc>
            </a:pPr>
            <a:r>
              <a:rPr lang="en-US" sz="1650" b="0" i="0" u="none" spc="0" dirty="0">
                <a:solidFill>
                  <a:schemeClr val="tx1">
                    <a:lumMod val="50000"/>
                    <a:lumOff val="50000"/>
                  </a:schemeClr>
                </a:solidFill>
                <a:latin typeface="Amasis"/>
              </a:rPr>
              <a:t>In 1870-71, when Germany adopts gold as the reference metal, historians place the start of the "gold standard".</a:t>
            </a:r>
          </a:p>
          <a:p>
            <a:pPr algn="just">
              <a:lnSpc>
                <a:spcPts val="2600"/>
              </a:lnSpc>
            </a:pPr>
            <a:r>
              <a:rPr lang="en-US" sz="1650" b="0" i="0" u="none" spc="0" dirty="0">
                <a:solidFill>
                  <a:schemeClr val="tx1">
                    <a:lumMod val="50000"/>
                    <a:lumOff val="50000"/>
                  </a:schemeClr>
                </a:solidFill>
                <a:latin typeface="Amasis"/>
              </a:rPr>
              <a:t>Monetary regimes were based on precious metals, typically silver and gold.</a:t>
            </a:r>
          </a:p>
          <a:p>
            <a:pPr algn="just">
              <a:lnSpc>
                <a:spcPts val="2600"/>
              </a:lnSpc>
            </a:pPr>
            <a:r>
              <a:rPr lang="en-US" sz="1650" b="0" i="0" u="none" spc="0" dirty="0">
                <a:solidFill>
                  <a:schemeClr val="tx1">
                    <a:lumMod val="50000"/>
                    <a:lumOff val="50000"/>
                  </a:schemeClr>
                </a:solidFill>
                <a:latin typeface="Amasis"/>
              </a:rPr>
              <a:t>The value of money was given by the content of precious metal</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r>
              <a:rPr lang="en-US" sz="1650" b="0" i="1" u="none" spc="0" dirty="0">
                <a:solidFill>
                  <a:schemeClr val="tx1">
                    <a:lumMod val="50000"/>
                    <a:lumOff val="50000"/>
                  </a:schemeClr>
                </a:solidFill>
                <a:latin typeface="Amasis"/>
              </a:rPr>
              <a:t>* Hence needed 4.87 US dollars to obtain 1 pound</a:t>
            </a:r>
          </a:p>
        </p:txBody>
      </p:sp>
      <p:sp>
        <p:nvSpPr>
          <p:cNvPr id="264" name="Title"/>
          <p:cNvSpPr txBox="1"/>
          <p:nvPr/>
        </p:nvSpPr>
        <p:spPr>
          <a:xfrm>
            <a:off x="390525" y="127084"/>
            <a:ext cx="6810375"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Three phases of globalization</a:t>
            </a:r>
          </a:p>
        </p:txBody>
      </p:sp>
      <p:pic>
        <p:nvPicPr>
          <p:cNvPr id="265" name="Union Jack"/>
          <p:cNvPicPr>
            <a:picLocks noChangeAspect="1"/>
          </p:cNvPicPr>
          <p:nvPr/>
        </p:nvPicPr>
        <p:blipFill>
          <a:blip r:embed="rId2"/>
          <a:stretch>
            <a:fillRect/>
          </a:stretch>
        </p:blipFill>
        <p:spPr>
          <a:xfrm rot="5400000">
            <a:off x="6872288" y="2087605"/>
            <a:ext cx="1257300" cy="2247900"/>
          </a:xfrm>
          <a:prstGeom prst="rect">
            <a:avLst/>
          </a:prstGeom>
          <a:effectLst>
            <a:glow rad="228600">
              <a:schemeClr val="accent2">
                <a:satMod val="175000"/>
                <a:alpha val="40000"/>
              </a:schemeClr>
            </a:glow>
          </a:effectLst>
          <a:scene3d>
            <a:camera prst="orthographicFront"/>
            <a:lightRig rig="chilly" dir="t"/>
          </a:scene3d>
          <a:sp3d>
            <a:bevelT/>
          </a:sp3d>
        </p:spPr>
      </p:pic>
      <p:sp>
        <p:nvSpPr>
          <p:cNvPr id="266" name="TextBox 1"/>
          <p:cNvSpPr txBox="1"/>
          <p:nvPr/>
        </p:nvSpPr>
        <p:spPr>
          <a:xfrm>
            <a:off x="6067425" y="4067175"/>
            <a:ext cx="2867026" cy="346249"/>
          </a:xfrm>
          <a:prstGeom prst="rect">
            <a:avLst/>
          </a:prstGeom>
          <a:effectLst/>
        </p:spPr>
        <p:txBody>
          <a:bodyPr wrap="square" rtlCol="0" anchor="t">
            <a:spAutoFit/>
          </a:bodyPr>
          <a:lstStyle/>
          <a:p>
            <a:pPr algn="ctr"/>
            <a:r>
              <a:rPr lang="en-US" sz="1650" b="1" i="0" u="none" spc="0" dirty="0">
                <a:solidFill>
                  <a:schemeClr val="tx1">
                    <a:lumMod val="50000"/>
                    <a:lumOff val="50000"/>
                  </a:schemeClr>
                </a:solidFill>
                <a:latin typeface="Nina Compressed"/>
              </a:rPr>
              <a:t>UK£=113 grains of gold</a:t>
            </a:r>
          </a:p>
        </p:txBody>
      </p:sp>
      <p:sp>
        <p:nvSpPr>
          <p:cNvPr id="267" name="TextBox 2"/>
          <p:cNvSpPr txBox="1"/>
          <p:nvPr/>
        </p:nvSpPr>
        <p:spPr>
          <a:xfrm>
            <a:off x="1504950" y="4076700"/>
            <a:ext cx="2209800" cy="346249"/>
          </a:xfrm>
          <a:prstGeom prst="rect">
            <a:avLst/>
          </a:prstGeom>
          <a:effectLst/>
        </p:spPr>
        <p:txBody>
          <a:bodyPr wrap="square" rtlCol="0" anchor="t">
            <a:spAutoFit/>
          </a:bodyPr>
          <a:lstStyle/>
          <a:p>
            <a:pPr algn="ctr"/>
            <a:r>
              <a:rPr lang="en-US" sz="1650" b="1" i="0" u="none" spc="0" dirty="0">
                <a:solidFill>
                  <a:schemeClr val="tx1">
                    <a:lumMod val="50000"/>
                    <a:lumOff val="50000"/>
                  </a:schemeClr>
                </a:solidFill>
                <a:latin typeface="Nina Compressed"/>
              </a:rPr>
              <a:t>US$=23.22</a:t>
            </a:r>
          </a:p>
        </p:txBody>
      </p:sp>
      <p:sp>
        <p:nvSpPr>
          <p:cNvPr id="268" name="ArrowRight2 1"/>
          <p:cNvSpPr/>
          <p:nvPr/>
        </p:nvSpPr>
        <p:spPr>
          <a:xfrm>
            <a:off x="2200275" y="4410075"/>
            <a:ext cx="666750" cy="209550"/>
          </a:xfrm>
          <a:prstGeom prst="rightArrow">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a:p>
        </p:txBody>
      </p:sp>
      <p:sp>
        <p:nvSpPr>
          <p:cNvPr id="269" name="ArrowRight2 2"/>
          <p:cNvSpPr/>
          <p:nvPr/>
        </p:nvSpPr>
        <p:spPr>
          <a:xfrm rot="10800000">
            <a:off x="7134225" y="4410075"/>
            <a:ext cx="666750" cy="209550"/>
          </a:xfrm>
          <a:prstGeom prst="rightArrow">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a:p>
        </p:txBody>
      </p:sp>
      <p:sp>
        <p:nvSpPr>
          <p:cNvPr id="270" name="RoundedRect2 1"/>
          <p:cNvSpPr/>
          <p:nvPr/>
        </p:nvSpPr>
        <p:spPr>
          <a:xfrm>
            <a:off x="3867150" y="4219575"/>
            <a:ext cx="2133600" cy="552450"/>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1650" b="1" i="0" u="none" spc="0" dirty="0">
                <a:solidFill>
                  <a:srgbClr val="FFFFFF"/>
                </a:solidFill>
                <a:latin typeface="Nina Compressed"/>
              </a:rPr>
              <a:t>Exchange rate </a:t>
            </a:r>
          </a:p>
          <a:p>
            <a:pPr algn="ctr"/>
            <a:r>
              <a:rPr lang="en-US" sz="1650" b="1" i="0" u="none" spc="0" dirty="0">
                <a:solidFill>
                  <a:srgbClr val="FFFFFF"/>
                </a:solidFill>
                <a:latin typeface="Nina Compressed"/>
              </a:rPr>
              <a:t>113/23.22= 4.87*</a:t>
            </a:r>
          </a:p>
        </p:txBody>
      </p:sp>
      <p:pic>
        <p:nvPicPr>
          <p:cNvPr id="271" name="us-flag-stars-top-r2"/>
          <p:cNvPicPr>
            <a:picLocks noChangeAspect="1"/>
          </p:cNvPicPr>
          <p:nvPr/>
        </p:nvPicPr>
        <p:blipFill>
          <a:blip r:embed="rId3"/>
          <a:stretch>
            <a:fillRect/>
          </a:stretch>
        </p:blipFill>
        <p:spPr>
          <a:xfrm>
            <a:off x="1619250" y="2582905"/>
            <a:ext cx="2095500" cy="1257300"/>
          </a:xfrm>
          <a:prstGeom prst="rect">
            <a:avLst/>
          </a:prstGeom>
          <a:effectLst>
            <a:glow rad="228600">
              <a:schemeClr val="accent1">
                <a:satMod val="175000"/>
                <a:alpha val="40000"/>
              </a:schemeClr>
            </a:glow>
            <a:outerShdw blurRad="50800" dist="50800" dir="5400000" sx="50000" sy="50000" algn="ctr" rotWithShape="0">
              <a:srgbClr val="000000"/>
            </a:outerShdw>
          </a:effectLst>
          <a:scene3d>
            <a:camera prst="orthographicFront"/>
            <a:lightRig rig="threePt" dir="t"/>
          </a:scene3d>
          <a:sp3d>
            <a:bevelT/>
          </a:sp3d>
        </p:spPr>
      </p:pic>
      <p:sp>
        <p:nvSpPr>
          <p:cNvPr id="15" name="CasellaDiTesto 14"/>
          <p:cNvSpPr txBox="1"/>
          <p:nvPr/>
        </p:nvSpPr>
        <p:spPr>
          <a:xfrm>
            <a:off x="9553575" y="5295900"/>
            <a:ext cx="304800" cy="276999"/>
          </a:xfrm>
          <a:prstGeom prst="rect">
            <a:avLst/>
          </a:prstGeom>
          <a:noFill/>
        </p:spPr>
        <p:txBody>
          <a:bodyPr wrap="square" rtlCol="0">
            <a:spAutoFit/>
          </a:bodyPr>
          <a:lstStyle/>
          <a:p>
            <a:r>
              <a:rPr lang="it-IT" sz="1200" dirty="0">
                <a:solidFill>
                  <a:srgbClr val="7F7F7F"/>
                </a:solidFill>
                <a:latin typeface="Amasis"/>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 name="TextBox 12"/>
          <p:cNvSpPr txBox="1"/>
          <p:nvPr/>
        </p:nvSpPr>
        <p:spPr>
          <a:xfrm>
            <a:off x="5887033" y="4281858"/>
            <a:ext cx="4266617" cy="1615827"/>
          </a:xfrm>
          <a:prstGeom prst="rect">
            <a:avLst/>
          </a:prstGeom>
          <a:effectLst/>
        </p:spPr>
        <p:txBody>
          <a:bodyPr wrap="square" rtlCol="0" anchor="t">
            <a:spAutoFit/>
          </a:bodyPr>
          <a:lstStyle/>
          <a:p>
            <a:pPr algn="just"/>
            <a:r>
              <a:rPr lang="en-US" sz="1650" b="0" i="1" u="none" spc="0" dirty="0">
                <a:solidFill>
                  <a:schemeClr val="tx1">
                    <a:lumMod val="50000"/>
                    <a:lumOff val="50000"/>
                  </a:schemeClr>
                </a:solidFill>
                <a:latin typeface="Amasis"/>
              </a:rPr>
              <a:t>Data in panel (b) show that U.S. labor markets are highly integrated compared with those of the EU.</a:t>
            </a:r>
          </a:p>
          <a:p>
            <a:pPr algn="just"/>
            <a:endParaRPr lang="en-US" sz="1650" b="0" i="1" u="none" spc="0" dirty="0">
              <a:solidFill>
                <a:schemeClr val="tx1">
                  <a:lumMod val="50000"/>
                  <a:lumOff val="50000"/>
                </a:schemeClr>
              </a:solidFill>
              <a:latin typeface="Amasis"/>
            </a:endParaRPr>
          </a:p>
          <a:p>
            <a:pPr algn="just"/>
            <a:endParaRPr lang="en-US" sz="1650" b="0" i="1" u="none" spc="0" dirty="0">
              <a:solidFill>
                <a:schemeClr val="tx1">
                  <a:lumMod val="50000"/>
                  <a:lumOff val="50000"/>
                </a:schemeClr>
              </a:solidFill>
              <a:latin typeface="Amasis"/>
            </a:endParaRPr>
          </a:p>
          <a:p>
            <a:pPr algn="just"/>
            <a:endParaRPr lang="en-US" sz="1650" b="0" i="1" u="none" spc="0" dirty="0">
              <a:solidFill>
                <a:schemeClr val="tx1">
                  <a:lumMod val="50000"/>
                  <a:lumOff val="50000"/>
                </a:schemeClr>
              </a:solidFill>
              <a:latin typeface="Amasis"/>
            </a:endParaRPr>
          </a:p>
        </p:txBody>
      </p:sp>
      <p:sp>
        <p:nvSpPr>
          <p:cNvPr id="523" name="TextBox 14"/>
          <p:cNvSpPr txBox="1"/>
          <p:nvPr/>
        </p:nvSpPr>
        <p:spPr>
          <a:xfrm>
            <a:off x="352426" y="885825"/>
            <a:ext cx="3809999" cy="5014193"/>
          </a:xfrm>
          <a:prstGeom prst="rect">
            <a:avLst/>
          </a:prstGeom>
          <a:effectLst/>
        </p:spPr>
        <p:txBody>
          <a:bodyPr wrap="square" rtlCol="0" anchor="t">
            <a:spAutoFit/>
          </a:bodyPr>
          <a:lstStyle/>
          <a:p>
            <a:pPr algn="just">
              <a:lnSpc>
                <a:spcPts val="2600"/>
              </a:lnSpc>
            </a:pPr>
            <a:r>
              <a:rPr lang="en-US" sz="1650" b="0" i="0" u="none" spc="0" dirty="0">
                <a:solidFill>
                  <a:schemeClr val="tx1">
                    <a:lumMod val="50000"/>
                    <a:lumOff val="50000"/>
                  </a:schemeClr>
                </a:solidFill>
                <a:latin typeface="Amasis"/>
              </a:rPr>
              <a:t>Labor in Europe is much less mobile between states than it is in the United States. The flow of people between regions is also larger in the United States than in the EU.</a:t>
            </a:r>
          </a:p>
          <a:p>
            <a:pPr algn="just">
              <a:lnSpc>
                <a:spcPts val="2600"/>
              </a:lnSpc>
            </a:pPr>
            <a:r>
              <a:rPr lang="en-US" sz="1650" b="0" i="0" u="none" spc="0" dirty="0">
                <a:solidFill>
                  <a:schemeClr val="tx1">
                    <a:lumMod val="50000"/>
                    <a:lumOff val="50000"/>
                  </a:schemeClr>
                </a:solidFill>
                <a:latin typeface="Amasis"/>
              </a:rPr>
              <a:t>Labor markets in Europe are generally less flexible, and differences in unemployment across EU regions tend to be larger and more persistent than they are across the individual states of the United States. In short, the labor market adjustment mechanism is weaker in Europe. On this test, Europe is far behind the United States.</a:t>
            </a:r>
          </a:p>
          <a:p>
            <a:pPr algn="just"/>
            <a:endParaRPr lang="en-US" sz="1650" b="0" i="0" u="none" spc="0" dirty="0">
              <a:solidFill>
                <a:schemeClr val="tx1">
                  <a:lumMod val="50000"/>
                  <a:lumOff val="50000"/>
                </a:schemeClr>
              </a:solidFill>
              <a:latin typeface="Amasis"/>
            </a:endParaRPr>
          </a:p>
        </p:txBody>
      </p:sp>
      <p:sp>
        <p:nvSpPr>
          <p:cNvPr id="524" name="Title 1"/>
          <p:cNvSpPr txBox="1"/>
          <p:nvPr/>
        </p:nvSpPr>
        <p:spPr>
          <a:xfrm>
            <a:off x="400050" y="174709"/>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Europe Vs. the United States - Labor mobility</a:t>
            </a:r>
          </a:p>
        </p:txBody>
      </p:sp>
      <p:pic>
        <p:nvPicPr>
          <p:cNvPr id="8" name="Picture 2"/>
          <p:cNvPicPr>
            <a:picLocks noChangeAspect="1"/>
          </p:cNvPicPr>
          <p:nvPr/>
        </p:nvPicPr>
        <p:blipFill>
          <a:blip r:embed="rId2"/>
          <a:srcRect/>
          <a:stretch>
            <a:fillRect/>
          </a:stretch>
        </p:blipFill>
        <p:spPr bwMode="auto">
          <a:xfrm>
            <a:off x="4619625" y="723899"/>
            <a:ext cx="2304833" cy="4747143"/>
          </a:xfrm>
          <a:prstGeom prst="rect">
            <a:avLst/>
          </a:prstGeom>
          <a:noFill/>
          <a:ln w="9525">
            <a:noFill/>
            <a:miter lim="800000"/>
            <a:headEnd/>
            <a:tailEnd/>
          </a:ln>
        </p:spPr>
      </p:pic>
      <p:pic>
        <p:nvPicPr>
          <p:cNvPr id="9" name="Picture 4"/>
          <p:cNvPicPr>
            <a:picLocks noChangeAspect="1"/>
          </p:cNvPicPr>
          <p:nvPr/>
        </p:nvPicPr>
        <p:blipFill>
          <a:blip r:embed="rId3"/>
          <a:srcRect/>
          <a:stretch>
            <a:fillRect/>
          </a:stretch>
        </p:blipFill>
        <p:spPr bwMode="auto">
          <a:xfrm>
            <a:off x="7160547" y="1104900"/>
            <a:ext cx="2488277" cy="2745684"/>
          </a:xfrm>
          <a:prstGeom prst="rect">
            <a:avLst/>
          </a:prstGeom>
          <a:noFill/>
          <a:ln w="9525">
            <a:noFill/>
            <a:miter lim="800000"/>
            <a:headEnd/>
            <a:tailEnd/>
          </a:ln>
        </p:spPr>
      </p:pic>
      <p:sp>
        <p:nvSpPr>
          <p:cNvPr id="3" name="Rettangolo arrotondato 2"/>
          <p:cNvSpPr/>
          <p:nvPr/>
        </p:nvSpPr>
        <p:spPr>
          <a:xfrm>
            <a:off x="4772025" y="687554"/>
            <a:ext cx="197452" cy="1982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endParaRPr>
          </a:p>
        </p:txBody>
      </p:sp>
      <p:sp>
        <p:nvSpPr>
          <p:cNvPr id="2" name="CasellaDiTesto 1"/>
          <p:cNvSpPr txBox="1"/>
          <p:nvPr/>
        </p:nvSpPr>
        <p:spPr>
          <a:xfrm>
            <a:off x="4543425" y="647700"/>
            <a:ext cx="535973" cy="246221"/>
          </a:xfrm>
          <a:prstGeom prst="rect">
            <a:avLst/>
          </a:prstGeom>
          <a:noFill/>
        </p:spPr>
        <p:txBody>
          <a:bodyPr wrap="square" rtlCol="0">
            <a:spAutoFit/>
          </a:bodyPr>
          <a:lstStyle/>
          <a:p>
            <a:r>
              <a:rPr lang="it-IT" sz="1000" b="1" dirty="0"/>
              <a:t>       (b)</a:t>
            </a:r>
          </a:p>
        </p:txBody>
      </p:sp>
      <p:sp>
        <p:nvSpPr>
          <p:cNvPr id="12" name="CasellaDiTesto 11"/>
          <p:cNvSpPr txBox="1"/>
          <p:nvPr/>
        </p:nvSpPr>
        <p:spPr>
          <a:xfrm>
            <a:off x="7963083" y="3948472"/>
            <a:ext cx="1219200" cy="230832"/>
          </a:xfrm>
          <a:prstGeom prst="rect">
            <a:avLst/>
          </a:prstGeom>
          <a:noFill/>
        </p:spPr>
        <p:txBody>
          <a:bodyPr wrap="square" rtlCol="0">
            <a:spAutoFit/>
          </a:bodyPr>
          <a:lstStyle/>
          <a:p>
            <a:r>
              <a:rPr lang="it-IT" sz="900" i="1" dirty="0">
                <a:solidFill>
                  <a:schemeClr val="tx1">
                    <a:lumMod val="50000"/>
                    <a:lumOff val="50000"/>
                  </a:schemeClr>
                </a:solidFill>
                <a:latin typeface="Amasis"/>
              </a:rPr>
              <a:t>Source: HBS</a:t>
            </a:r>
          </a:p>
        </p:txBody>
      </p:sp>
      <p:sp>
        <p:nvSpPr>
          <p:cNvPr id="15" name="CasellaDiTesto 14"/>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8" name="Title 1"/>
          <p:cNvSpPr txBox="1"/>
          <p:nvPr/>
        </p:nvSpPr>
        <p:spPr>
          <a:xfrm>
            <a:off x="400050" y="174709"/>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Europe Vs. the United States - Fiscal transfers</a:t>
            </a:r>
          </a:p>
        </p:txBody>
      </p:sp>
      <p:sp>
        <p:nvSpPr>
          <p:cNvPr id="529" name="TextBox 12"/>
          <p:cNvSpPr txBox="1"/>
          <p:nvPr/>
        </p:nvSpPr>
        <p:spPr>
          <a:xfrm>
            <a:off x="348409" y="3128790"/>
            <a:ext cx="4447428" cy="854080"/>
          </a:xfrm>
          <a:prstGeom prst="rect">
            <a:avLst/>
          </a:prstGeom>
          <a:effectLst/>
        </p:spPr>
        <p:txBody>
          <a:bodyPr wrap="square" rtlCol="0" anchor="t">
            <a:spAutoFit/>
          </a:bodyPr>
          <a:lstStyle/>
          <a:p>
            <a:pPr algn="just"/>
            <a:r>
              <a:rPr lang="en-US" sz="1650" b="0" i="1" u="none" spc="0" dirty="0">
                <a:solidFill>
                  <a:schemeClr val="tx1">
                    <a:lumMod val="50000"/>
                    <a:lumOff val="50000"/>
                  </a:schemeClr>
                </a:solidFill>
                <a:latin typeface="Amasis"/>
              </a:rPr>
              <a:t>Data in panel (c) show that interstate fiscal stabilizers are large in the United States, but essentially nonexistent in the EZ.</a:t>
            </a:r>
          </a:p>
        </p:txBody>
      </p:sp>
      <p:sp>
        <p:nvSpPr>
          <p:cNvPr id="531" name="TextBox 14"/>
          <p:cNvSpPr txBox="1"/>
          <p:nvPr/>
        </p:nvSpPr>
        <p:spPr>
          <a:xfrm>
            <a:off x="376237" y="1181100"/>
            <a:ext cx="4419600" cy="1361911"/>
          </a:xfrm>
          <a:prstGeom prst="rect">
            <a:avLst/>
          </a:prstGeom>
          <a:effectLst/>
        </p:spPr>
        <p:txBody>
          <a:bodyPr wrap="square" rtlCol="0" anchor="t">
            <a:spAutoFit/>
          </a:bodyPr>
          <a:lstStyle/>
          <a:p>
            <a:pPr algn="just"/>
            <a:r>
              <a:rPr lang="en-US" sz="1650" b="0" i="0" u="none" spc="0" dirty="0">
                <a:solidFill>
                  <a:schemeClr val="tx1">
                    <a:lumMod val="50000"/>
                    <a:lumOff val="50000"/>
                  </a:schemeClr>
                </a:solidFill>
                <a:latin typeface="Amasis"/>
              </a:rPr>
              <a:t>Fiscal Transfers Stabilizing transfers, whereby substantial taxing and spending authority are given to the central authority, exist in the United but not in the EU.</a:t>
            </a:r>
          </a:p>
          <a:p>
            <a:pPr algn="just"/>
            <a:endParaRPr lang="en-US" sz="1650" b="0" i="0" u="none" spc="0" dirty="0">
              <a:solidFill>
                <a:schemeClr val="tx1">
                  <a:lumMod val="50000"/>
                  <a:lumOff val="50000"/>
                </a:schemeClr>
              </a:solidFill>
              <a:latin typeface="Amasis"/>
            </a:endParaRPr>
          </a:p>
        </p:txBody>
      </p:sp>
      <p:pic>
        <p:nvPicPr>
          <p:cNvPr id="8" name="Picture 2" descr="feenstra_int_econ_3e_high_res_macro_ch10_econ_ch21_fig_21_04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0743" y="842790"/>
            <a:ext cx="4465320" cy="4572000"/>
          </a:xfrm>
          <a:prstGeom prst="rect">
            <a:avLst/>
          </a:prstGeom>
        </p:spPr>
      </p:pic>
      <p:sp>
        <p:nvSpPr>
          <p:cNvPr id="3" name="Rettangolo arrotondato 2"/>
          <p:cNvSpPr/>
          <p:nvPr/>
        </p:nvSpPr>
        <p:spPr>
          <a:xfrm>
            <a:off x="7074803" y="815247"/>
            <a:ext cx="457200" cy="2815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7134225" y="747154"/>
            <a:ext cx="533400" cy="369332"/>
          </a:xfrm>
          <a:prstGeom prst="rect">
            <a:avLst/>
          </a:prstGeom>
          <a:noFill/>
        </p:spPr>
        <p:txBody>
          <a:bodyPr wrap="square" rtlCol="0">
            <a:spAutoFit/>
          </a:bodyPr>
          <a:lstStyle/>
          <a:p>
            <a:r>
              <a:rPr lang="it-IT" b="1" dirty="0"/>
              <a:t>  (c)</a:t>
            </a:r>
          </a:p>
        </p:txBody>
      </p:sp>
      <p:sp>
        <p:nvSpPr>
          <p:cNvPr id="12" name="CasellaDiTesto 11"/>
          <p:cNvSpPr txBox="1"/>
          <p:nvPr/>
        </p:nvSpPr>
        <p:spPr>
          <a:xfrm>
            <a:off x="8810625" y="5211501"/>
            <a:ext cx="1219200" cy="230832"/>
          </a:xfrm>
          <a:prstGeom prst="rect">
            <a:avLst/>
          </a:prstGeom>
          <a:noFill/>
        </p:spPr>
        <p:txBody>
          <a:bodyPr wrap="square" rtlCol="0">
            <a:spAutoFit/>
          </a:bodyPr>
          <a:lstStyle/>
          <a:p>
            <a:r>
              <a:rPr lang="it-IT" sz="900" i="1" dirty="0">
                <a:solidFill>
                  <a:schemeClr val="tx1">
                    <a:lumMod val="50000"/>
                    <a:lumOff val="50000"/>
                  </a:schemeClr>
                </a:solidFill>
                <a:latin typeface="Amasis"/>
              </a:rPr>
              <a:t>Source: HBS</a:t>
            </a:r>
          </a:p>
        </p:txBody>
      </p:sp>
      <p:sp>
        <p:nvSpPr>
          <p:cNvPr id="15" name="CasellaDiTesto 14"/>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 name="Title 1"/>
          <p:cNvSpPr txBox="1"/>
          <p:nvPr/>
        </p:nvSpPr>
        <p:spPr>
          <a:xfrm>
            <a:off x="400050" y="174709"/>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Europe Vs. the United States - Federal budget</a:t>
            </a:r>
          </a:p>
        </p:txBody>
      </p:sp>
      <p:sp>
        <p:nvSpPr>
          <p:cNvPr id="536" name="TextBox 14"/>
          <p:cNvSpPr txBox="1"/>
          <p:nvPr/>
        </p:nvSpPr>
        <p:spPr>
          <a:xfrm>
            <a:off x="214636" y="912696"/>
            <a:ext cx="9134475" cy="854080"/>
          </a:xfrm>
          <a:prstGeom prst="rect">
            <a:avLst/>
          </a:prstGeom>
          <a:effectLst/>
        </p:spPr>
        <p:txBody>
          <a:bodyPr wrap="square" rtlCol="0" anchor="t">
            <a:spAutoFit/>
          </a:bodyPr>
          <a:lstStyle/>
          <a:p>
            <a:pPr algn="l"/>
            <a:r>
              <a:rPr lang="en-US" sz="1650" b="0" i="0" u="none" spc="0" dirty="0">
                <a:solidFill>
                  <a:schemeClr val="tx1">
                    <a:lumMod val="50000"/>
                    <a:lumOff val="50000"/>
                  </a:schemeClr>
                </a:solidFill>
                <a:latin typeface="Amasis"/>
              </a:rPr>
              <a:t>The annual EU budget is €157 bn (2017 figures) – a large sum in absolute terms, but only about 1% of the EU GDP. In 2017 Us federal spending averaged 21% GDP</a:t>
            </a:r>
          </a:p>
          <a:p>
            <a:pPr algn="l"/>
            <a:endParaRPr lang="en-US" sz="1650" b="0" i="0" u="none" spc="0" dirty="0">
              <a:solidFill>
                <a:schemeClr val="tx1">
                  <a:lumMod val="50000"/>
                  <a:lumOff val="50000"/>
                </a:schemeClr>
              </a:solidFill>
              <a:latin typeface="Amasis"/>
            </a:endParaRPr>
          </a:p>
        </p:txBody>
      </p:sp>
      <p:sp>
        <p:nvSpPr>
          <p:cNvPr id="539" name="TextBox 16"/>
          <p:cNvSpPr txBox="1"/>
          <p:nvPr/>
        </p:nvSpPr>
        <p:spPr>
          <a:xfrm>
            <a:off x="2971800" y="1666101"/>
            <a:ext cx="4610100" cy="276999"/>
          </a:xfrm>
          <a:prstGeom prst="rect">
            <a:avLst/>
          </a:prstGeom>
          <a:effectLst/>
        </p:spPr>
        <p:txBody>
          <a:bodyPr wrap="square" rtlCol="0" anchor="t">
            <a:spAutoFit/>
          </a:bodyPr>
          <a:lstStyle/>
          <a:p>
            <a:pPr algn="l"/>
            <a:r>
              <a:rPr lang="en-US" sz="1200" b="1" i="0" u="none" spc="0" dirty="0">
                <a:solidFill>
                  <a:schemeClr val="tx1">
                    <a:lumMod val="50000"/>
                    <a:lumOff val="50000"/>
                  </a:schemeClr>
                </a:solidFill>
                <a:latin typeface="Amasis"/>
              </a:rPr>
              <a:t>EU vs. USA - Federal budget as a percentage of </a:t>
            </a:r>
            <a:r>
              <a:rPr lang="en-US" sz="1200" b="1" i="0" u="none" spc="0" dirty="0" err="1">
                <a:solidFill>
                  <a:schemeClr val="tx1">
                    <a:lumMod val="50000"/>
                    <a:lumOff val="50000"/>
                  </a:schemeClr>
                </a:solidFill>
                <a:latin typeface="Amasis"/>
              </a:rPr>
              <a:t>gdp</a:t>
            </a:r>
            <a:r>
              <a:rPr lang="en-US" sz="1200" b="1" i="0" u="none" spc="0" dirty="0">
                <a:solidFill>
                  <a:schemeClr val="tx1">
                    <a:lumMod val="50000"/>
                    <a:lumOff val="50000"/>
                  </a:schemeClr>
                </a:solidFill>
                <a:latin typeface="Amasis"/>
              </a:rPr>
              <a:t> - 2017</a:t>
            </a:r>
          </a:p>
        </p:txBody>
      </p:sp>
      <p:sp>
        <p:nvSpPr>
          <p:cNvPr id="540" name="TextBox 17"/>
          <p:cNvSpPr txBox="1"/>
          <p:nvPr/>
        </p:nvSpPr>
        <p:spPr>
          <a:xfrm>
            <a:off x="7888171" y="4802304"/>
            <a:ext cx="3086813" cy="542456"/>
          </a:xfrm>
          <a:prstGeom prst="rect">
            <a:avLst/>
          </a:prstGeom>
          <a:effectLst/>
        </p:spPr>
        <p:txBody>
          <a:bodyPr wrap="square" rtlCol="0" anchor="t">
            <a:spAutoFit/>
          </a:bodyPr>
          <a:lstStyle/>
          <a:p>
            <a:r>
              <a:rPr lang="en-US" sz="975" b="0" i="1" u="none" spc="0" dirty="0">
                <a:solidFill>
                  <a:schemeClr val="tx1">
                    <a:lumMod val="50000"/>
                    <a:lumOff val="50000"/>
                  </a:schemeClr>
                </a:solidFill>
                <a:latin typeface="Amasis"/>
              </a:rPr>
              <a:t>Source: </a:t>
            </a:r>
          </a:p>
          <a:p>
            <a:r>
              <a:rPr lang="en-US" sz="975" i="1" dirty="0">
                <a:solidFill>
                  <a:schemeClr val="tx1">
                    <a:lumMod val="50000"/>
                    <a:lumOff val="50000"/>
                  </a:schemeClr>
                </a:solidFill>
                <a:latin typeface="Amasis"/>
                <a:hlinkClick r:id="rId2"/>
              </a:rPr>
              <a:t>www.usgovernmentspending.com</a:t>
            </a:r>
            <a:r>
              <a:rPr lang="en-US" sz="975" i="1" dirty="0">
                <a:solidFill>
                  <a:schemeClr val="tx1">
                    <a:lumMod val="50000"/>
                    <a:lumOff val="50000"/>
                  </a:schemeClr>
                </a:solidFill>
                <a:latin typeface="Amasis"/>
              </a:rPr>
              <a:t>, 2018</a:t>
            </a:r>
          </a:p>
          <a:p>
            <a:r>
              <a:rPr lang="en-US" sz="975" i="1" dirty="0">
                <a:solidFill>
                  <a:schemeClr val="tx1">
                    <a:lumMod val="50000"/>
                    <a:lumOff val="50000"/>
                  </a:schemeClr>
                </a:solidFill>
                <a:latin typeface="Amasis"/>
                <a:hlinkClick r:id="rId3"/>
              </a:rPr>
              <a:t>https://europa.eu</a:t>
            </a:r>
            <a:r>
              <a:rPr lang="en-US" sz="975" i="1" dirty="0">
                <a:solidFill>
                  <a:schemeClr val="tx1">
                    <a:lumMod val="50000"/>
                    <a:lumOff val="50000"/>
                  </a:schemeClr>
                </a:solidFill>
                <a:latin typeface="Amasis"/>
              </a:rPr>
              <a:t> 2018 </a:t>
            </a:r>
            <a:endParaRPr lang="en-US" sz="975" b="0" i="1" u="none" spc="0" dirty="0">
              <a:solidFill>
                <a:schemeClr val="tx1">
                  <a:lumMod val="50000"/>
                  <a:lumOff val="50000"/>
                </a:schemeClr>
              </a:solidFill>
              <a:latin typeface="Amasis"/>
            </a:endParaRPr>
          </a:p>
        </p:txBody>
      </p:sp>
      <p:graphicFrame>
        <p:nvGraphicFramePr>
          <p:cNvPr id="4" name="Grafico 3"/>
          <p:cNvGraphicFramePr/>
          <p:nvPr>
            <p:extLst>
              <p:ext uri="{D42A27DB-BD31-4B8C-83A1-F6EECF244321}">
                <p14:modId xmlns:p14="http://schemas.microsoft.com/office/powerpoint/2010/main" val="2655675950"/>
              </p:ext>
            </p:extLst>
          </p:nvPr>
        </p:nvGraphicFramePr>
        <p:xfrm>
          <a:off x="2333625" y="1929093"/>
          <a:ext cx="5518150" cy="3627966"/>
        </p:xfrm>
        <a:graphic>
          <a:graphicData uri="http://schemas.openxmlformats.org/drawingml/2006/chart">
            <c:chart xmlns:c="http://schemas.openxmlformats.org/drawingml/2006/chart" xmlns:r="http://schemas.openxmlformats.org/officeDocument/2006/relationships" r:id="rId4"/>
          </a:graphicData>
        </a:graphic>
      </p:graphicFrame>
      <p:sp>
        <p:nvSpPr>
          <p:cNvPr id="16" name="CasellaDiTesto 15"/>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 name="Title 1"/>
          <p:cNvSpPr txBox="1"/>
          <p:nvPr/>
        </p:nvSpPr>
        <p:spPr>
          <a:xfrm>
            <a:off x="400050" y="174709"/>
            <a:ext cx="9753600" cy="507831"/>
          </a:xfrm>
          <a:prstGeom prst="rect">
            <a:avLst/>
          </a:prstGeom>
          <a:effectLst/>
        </p:spPr>
        <p:txBody>
          <a:bodyPr wrap="square" rtlCol="0" anchor="ctr">
            <a:spAutoFit/>
          </a:bodyPr>
          <a:lstStyle/>
          <a:p>
            <a:pPr algn="l"/>
            <a:r>
              <a:rPr lang="en-US" sz="2700" b="1" i="0" u="none" spc="0" dirty="0">
                <a:solidFill>
                  <a:schemeClr val="tx1">
                    <a:lumMod val="50000"/>
                    <a:lumOff val="50000"/>
                  </a:schemeClr>
                </a:solidFill>
                <a:latin typeface="Amasis"/>
              </a:rPr>
              <a:t>Europe Vs. the United States</a:t>
            </a:r>
          </a:p>
        </p:txBody>
      </p:sp>
      <p:sp>
        <p:nvSpPr>
          <p:cNvPr id="546" name="TextBox 10"/>
          <p:cNvSpPr txBox="1"/>
          <p:nvPr/>
        </p:nvSpPr>
        <p:spPr>
          <a:xfrm>
            <a:off x="428625" y="647700"/>
            <a:ext cx="8543925" cy="5058501"/>
          </a:xfrm>
          <a:prstGeom prst="rect">
            <a:avLst/>
          </a:prstGeom>
          <a:effectLst/>
        </p:spPr>
        <p:txBody>
          <a:bodyPr wrap="square" rtlCol="0" anchor="t">
            <a:spAutoFit/>
          </a:bodyPr>
          <a:lstStyle/>
          <a:p>
            <a:pPr algn="l">
              <a:lnSpc>
                <a:spcPts val="2600"/>
              </a:lnSpc>
            </a:pPr>
            <a:r>
              <a:rPr lang="en-US" sz="1650" b="1" i="0" u="none" spc="0" dirty="0">
                <a:solidFill>
                  <a:schemeClr val="tx1">
                    <a:lumMod val="50000"/>
                    <a:lumOff val="50000"/>
                  </a:schemeClr>
                </a:solidFill>
                <a:latin typeface="Amasis"/>
              </a:rPr>
              <a:t>Summary</a:t>
            </a:r>
            <a:r>
              <a:rPr lang="en-US" sz="1650" b="0" i="0" u="none" spc="0" dirty="0">
                <a:solidFill>
                  <a:schemeClr val="tx1">
                    <a:lumMod val="50000"/>
                    <a:lumOff val="50000"/>
                  </a:schemeClr>
                </a:solidFill>
                <a:latin typeface="Amasis"/>
              </a:rPr>
              <a:t> </a:t>
            </a:r>
          </a:p>
          <a:p>
            <a:pPr marL="285750" indent="-285750" algn="just">
              <a:lnSpc>
                <a:spcPts val="2600"/>
              </a:lnSpc>
              <a:buSzPct val="123000"/>
              <a:buFont typeface="Arial" panose="020B0604020202020204" pitchFamily="34" charset="0"/>
              <a:buChar char="•"/>
            </a:pPr>
            <a:r>
              <a:rPr lang="en-US" sz="1650" b="0" i="0" u="none" spc="0" dirty="0">
                <a:solidFill>
                  <a:schemeClr val="tx1">
                    <a:lumMod val="50000"/>
                    <a:lumOff val="50000"/>
                  </a:schemeClr>
                </a:solidFill>
                <a:latin typeface="Amasis"/>
              </a:rPr>
              <a:t>On the simple OCA criteria, the EU falls short of the United States as a successful optimum currency area.</a:t>
            </a:r>
          </a:p>
          <a:p>
            <a:pPr marL="285750" indent="-285750" algn="just">
              <a:lnSpc>
                <a:spcPts val="2600"/>
              </a:lnSpc>
              <a:buSzPct val="123000"/>
              <a:buFont typeface="Arial" panose="020B0604020202020204" pitchFamily="34" charset="0"/>
              <a:buChar char="•"/>
            </a:pPr>
            <a:endParaRPr lang="en-US" sz="1650" b="0" i="0" u="none" spc="0" dirty="0">
              <a:solidFill>
                <a:schemeClr val="tx1">
                  <a:lumMod val="50000"/>
                  <a:lumOff val="50000"/>
                </a:schemeClr>
              </a:solidFill>
              <a:latin typeface="Amasis"/>
            </a:endParaRPr>
          </a:p>
          <a:p>
            <a:pPr marL="285750" indent="-285750" algn="just">
              <a:lnSpc>
                <a:spcPts val="2600"/>
              </a:lnSpc>
              <a:buSzPct val="123000"/>
              <a:buFont typeface="Arial" panose="020B0604020202020204" pitchFamily="34" charset="0"/>
              <a:buChar char="•"/>
            </a:pPr>
            <a:r>
              <a:rPr lang="en-US" sz="1650" b="0" i="0" u="none" spc="0" dirty="0">
                <a:solidFill>
                  <a:schemeClr val="tx1">
                    <a:lumMod val="50000"/>
                    <a:lumOff val="50000"/>
                  </a:schemeClr>
                </a:solidFill>
                <a:latin typeface="Amasis"/>
              </a:rPr>
              <a:t>Goods market integration is a little bit weaker, fiscal transfers are negligible, and labor mobility is very low. At best, economic shocks in the EU are fairly symmetric, but this fact alone gives only limited support for a currency union given the shortcomings in other areas.</a:t>
            </a:r>
          </a:p>
          <a:p>
            <a:pPr marL="285750" indent="-285750" algn="just">
              <a:lnSpc>
                <a:spcPts val="2600"/>
              </a:lnSpc>
              <a:buSzPct val="123000"/>
              <a:buFont typeface="Arial" panose="020B0604020202020204" pitchFamily="34" charset="0"/>
              <a:buChar char="•"/>
            </a:pPr>
            <a:endParaRPr lang="en-US" sz="1650" b="0" i="0" u="none" spc="0" dirty="0">
              <a:solidFill>
                <a:schemeClr val="tx1">
                  <a:lumMod val="50000"/>
                  <a:lumOff val="50000"/>
                </a:schemeClr>
              </a:solidFill>
              <a:latin typeface="Amasis"/>
            </a:endParaRPr>
          </a:p>
          <a:p>
            <a:pPr marL="285750" indent="-285750" algn="just">
              <a:lnSpc>
                <a:spcPts val="2600"/>
              </a:lnSpc>
              <a:buSzPct val="123000"/>
              <a:buFont typeface="Arial" panose="020B0604020202020204" pitchFamily="34" charset="0"/>
              <a:buChar char="•"/>
            </a:pPr>
            <a:r>
              <a:rPr lang="en-US" sz="1650" b="0" i="0" u="none" spc="0" dirty="0">
                <a:solidFill>
                  <a:schemeClr val="tx1">
                    <a:lumMod val="50000"/>
                    <a:lumOff val="50000"/>
                  </a:schemeClr>
                </a:solidFill>
                <a:latin typeface="Amasis"/>
              </a:rPr>
              <a:t>Most economists think there are still costs involved when a country sacrifices monetary autonomy. </a:t>
            </a:r>
          </a:p>
          <a:p>
            <a:pPr marL="285750" indent="-285750" algn="just">
              <a:lnSpc>
                <a:spcPts val="2600"/>
              </a:lnSpc>
              <a:buSzPct val="123000"/>
              <a:buFont typeface="Arial" panose="020B0604020202020204" pitchFamily="34" charset="0"/>
              <a:buChar char="•"/>
            </a:pPr>
            <a:endParaRPr lang="en-US" sz="1650" b="0" i="0" u="none" spc="0" dirty="0">
              <a:solidFill>
                <a:schemeClr val="tx1">
                  <a:lumMod val="50000"/>
                  <a:lumOff val="50000"/>
                </a:schemeClr>
              </a:solidFill>
              <a:latin typeface="Amasis"/>
            </a:endParaRPr>
          </a:p>
          <a:p>
            <a:pPr marL="285750" indent="-285750" algn="just">
              <a:lnSpc>
                <a:spcPts val="2600"/>
              </a:lnSpc>
              <a:buSzPct val="123000"/>
              <a:buFont typeface="Arial" panose="020B0604020202020204" pitchFamily="34" charset="0"/>
              <a:buChar char="•"/>
            </a:pPr>
            <a:r>
              <a:rPr lang="en-US" sz="1650" b="0" i="0" u="none" spc="0" dirty="0">
                <a:solidFill>
                  <a:schemeClr val="tx1">
                    <a:lumMod val="50000"/>
                    <a:lumOff val="50000"/>
                  </a:schemeClr>
                </a:solidFill>
                <a:latin typeface="Amasis"/>
              </a:rPr>
              <a:t>On balance, economists tend to believe that the EU, and the current Eurozone within it, were not an optimum currency area in the 1990s and that nothing much has happened yet to alter that judgment.</a:t>
            </a:r>
          </a:p>
        </p:txBody>
      </p:sp>
      <p:sp>
        <p:nvSpPr>
          <p:cNvPr id="8" name="CasellaDiTesto 7"/>
          <p:cNvSpPr txBox="1"/>
          <p:nvPr/>
        </p:nvSpPr>
        <p:spPr>
          <a:xfrm>
            <a:off x="9553575" y="5295900"/>
            <a:ext cx="400050" cy="276999"/>
          </a:xfrm>
          <a:prstGeom prst="rect">
            <a:avLst/>
          </a:prstGeom>
          <a:noFill/>
        </p:spPr>
        <p:txBody>
          <a:bodyPr wrap="square" rtlCol="0">
            <a:spAutoFit/>
          </a:bodyPr>
          <a:lstStyle/>
          <a:p>
            <a:r>
              <a:rPr lang="it-IT" sz="1200" dirty="0">
                <a:solidFill>
                  <a:srgbClr val="7F7F7F"/>
                </a:solidFill>
                <a:latin typeface="Amasis"/>
              </a:rPr>
              <a:t>43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 name="Body"/>
          <p:cNvSpPr txBox="1"/>
          <p:nvPr/>
        </p:nvSpPr>
        <p:spPr>
          <a:xfrm>
            <a:off x="342900" y="666750"/>
            <a:ext cx="9220200" cy="4466607"/>
          </a:xfrm>
          <a:prstGeom prst="rect">
            <a:avLst/>
          </a:prstGeom>
          <a:effectLst/>
        </p:spPr>
        <p:txBody>
          <a:bodyPr wrap="square" rtlCol="0" anchor="t">
            <a:spAutoFit/>
          </a:bodyPr>
          <a:lstStyle/>
          <a:p>
            <a:pPr algn="l"/>
            <a:r>
              <a:rPr lang="en-US" sz="1650" b="0" i="0" u="none" spc="0" dirty="0">
                <a:solidFill>
                  <a:srgbClr val="7F7F7F"/>
                </a:solidFill>
                <a:latin typeface="Amasis"/>
              </a:rPr>
              <a:t>Before 1870 there was no clear-cut rule. </a:t>
            </a:r>
          </a:p>
          <a:p>
            <a:pPr algn="l"/>
            <a:r>
              <a:rPr lang="en-US" sz="1650" b="0" i="0" u="none" spc="0" dirty="0">
                <a:solidFill>
                  <a:srgbClr val="7F7F7F"/>
                </a:solidFill>
                <a:latin typeface="Amasis"/>
              </a:rPr>
              <a:t>Some countries were on the gold std (UK, Portugal), others on the silver std (Germany, Austria, Netherlands, Russia, Sweden); other adopted bimetallism, (e.g. USA, France, Italy, Belgium).</a:t>
            </a:r>
          </a:p>
          <a:p>
            <a:pPr algn="l"/>
            <a:endParaRPr lang="en-US" sz="1650" b="0" i="0" u="none" spc="0" dirty="0">
              <a:solidFill>
                <a:srgbClr val="7F7F7F"/>
              </a:solidFill>
              <a:latin typeface="Amasis"/>
            </a:endParaRPr>
          </a:p>
          <a:p>
            <a:pPr algn="l"/>
            <a:endParaRPr lang="en-US" sz="1650" b="0" i="0" u="none" spc="0" dirty="0">
              <a:solidFill>
                <a:srgbClr val="7F7F7F"/>
              </a:solidFill>
              <a:latin typeface="Amasis"/>
            </a:endParaRPr>
          </a:p>
          <a:p>
            <a:pPr algn="l"/>
            <a:endParaRPr lang="en-US" sz="1650" b="0" i="0" u="none" spc="0" dirty="0">
              <a:solidFill>
                <a:srgbClr val="7F7F7F"/>
              </a:solidFill>
              <a:latin typeface="Amasis"/>
            </a:endParaRPr>
          </a:p>
          <a:p>
            <a:pPr algn="l"/>
            <a:endParaRPr lang="en-US" sz="1650" b="0" i="0" u="none" spc="0" dirty="0">
              <a:solidFill>
                <a:srgbClr val="7F7F7F"/>
              </a:solidFill>
              <a:latin typeface="Amasis"/>
            </a:endParaRPr>
          </a:p>
          <a:p>
            <a:pPr algn="l"/>
            <a:endParaRPr lang="en-US" sz="1650" b="0" i="0" u="none" spc="0" dirty="0">
              <a:solidFill>
                <a:srgbClr val="7F7F7F"/>
              </a:solidFill>
              <a:latin typeface="Amasis"/>
            </a:endParaRPr>
          </a:p>
          <a:p>
            <a:pPr algn="l"/>
            <a:endParaRPr lang="en-US" sz="1650" dirty="0">
              <a:solidFill>
                <a:srgbClr val="7F7F7F"/>
              </a:solidFill>
              <a:latin typeface="Amasis"/>
            </a:endParaRPr>
          </a:p>
          <a:p>
            <a:pPr algn="l"/>
            <a:endParaRPr lang="en-US" sz="1650" b="0" i="0" u="none" spc="0" dirty="0">
              <a:solidFill>
                <a:srgbClr val="7F7F7F"/>
              </a:solidFill>
              <a:latin typeface="Amasis"/>
            </a:endParaRPr>
          </a:p>
          <a:p>
            <a:pPr algn="l"/>
            <a:endParaRPr lang="en-US" sz="1650" dirty="0">
              <a:solidFill>
                <a:srgbClr val="7F7F7F"/>
              </a:solidFill>
              <a:latin typeface="Amasis"/>
            </a:endParaRPr>
          </a:p>
          <a:p>
            <a:pPr algn="l"/>
            <a:r>
              <a:rPr lang="en-US" sz="1650" b="0" i="0" u="none" spc="0" dirty="0">
                <a:solidFill>
                  <a:srgbClr val="7F7F7F"/>
                </a:solidFill>
                <a:latin typeface="Amasis"/>
              </a:rPr>
              <a:t>Under the gold std (basically, a system of fixed exchange rates) there was a period of exceptional growth &amp; financial stability (historians are re-visiting this)</a:t>
            </a:r>
          </a:p>
          <a:p>
            <a:pPr algn="l"/>
            <a:endParaRPr lang="en-US" sz="1650" b="0" i="0" u="none" spc="0" dirty="0">
              <a:solidFill>
                <a:srgbClr val="7F7F7F"/>
              </a:solidFill>
              <a:latin typeface="Amasis"/>
            </a:endParaRPr>
          </a:p>
          <a:p>
            <a:pPr algn="l"/>
            <a:endParaRPr lang="en-US" sz="1650" b="0" i="0" u="none" spc="0" dirty="0">
              <a:solidFill>
                <a:srgbClr val="7F7F7F"/>
              </a:solidFill>
              <a:latin typeface="Amasis"/>
            </a:endParaRPr>
          </a:p>
          <a:p>
            <a:pPr algn="l"/>
            <a:endParaRPr lang="en-US" sz="1650" b="0" i="0" u="none" spc="0" dirty="0">
              <a:solidFill>
                <a:srgbClr val="7F7F7F"/>
              </a:solidFill>
              <a:latin typeface="Amasis"/>
            </a:endParaRPr>
          </a:p>
          <a:p>
            <a:pPr algn="ctr"/>
            <a:r>
              <a:rPr lang="en-US" sz="2025" b="1" i="0" u="none" spc="0" dirty="0">
                <a:solidFill>
                  <a:srgbClr val="7F7F7F"/>
                </a:solidFill>
                <a:latin typeface="Amasis"/>
              </a:rPr>
              <a:t>The 1913 peak in world export equalled only in 1970</a:t>
            </a:r>
          </a:p>
        </p:txBody>
      </p:sp>
      <p:sp>
        <p:nvSpPr>
          <p:cNvPr id="276" name="Title"/>
          <p:cNvSpPr txBox="1"/>
          <p:nvPr/>
        </p:nvSpPr>
        <p:spPr>
          <a:xfrm>
            <a:off x="276225" y="127084"/>
            <a:ext cx="6810375" cy="507831"/>
          </a:xfrm>
          <a:prstGeom prst="rect">
            <a:avLst/>
          </a:prstGeom>
          <a:effectLst/>
        </p:spPr>
        <p:txBody>
          <a:bodyPr wrap="square" rtlCol="0" anchor="ctr">
            <a:spAutoFit/>
          </a:bodyPr>
          <a:lstStyle/>
          <a:p>
            <a:pPr algn="l"/>
            <a:r>
              <a:rPr lang="en-US" sz="2700" b="1" i="0" u="none" spc="0" dirty="0">
                <a:solidFill>
                  <a:srgbClr val="7F7F7F"/>
                </a:solidFill>
                <a:latin typeface="Amasis"/>
              </a:rPr>
              <a:t>Three phases of globalization</a:t>
            </a:r>
          </a:p>
        </p:txBody>
      </p:sp>
      <p:sp>
        <p:nvSpPr>
          <p:cNvPr id="277" name="RoundedRect2 1"/>
          <p:cNvSpPr/>
          <p:nvPr/>
        </p:nvSpPr>
        <p:spPr>
          <a:xfrm>
            <a:off x="390525" y="1739119"/>
            <a:ext cx="3962400" cy="1340793"/>
          </a:xfrm>
          <a:prstGeom prst="round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l"/>
            <a:r>
              <a:rPr lang="en-US" sz="2325" b="0" i="1" u="sng" spc="0" dirty="0">
                <a:solidFill>
                  <a:schemeClr val="bg1"/>
                </a:solidFill>
                <a:latin typeface="Nina Compressed"/>
              </a:rPr>
              <a:t>!!Banknotes!!</a:t>
            </a:r>
            <a:r>
              <a:rPr lang="en-US" sz="1650" b="0" i="0" u="none" spc="0" dirty="0">
                <a:solidFill>
                  <a:schemeClr val="bg1"/>
                </a:solidFill>
                <a:latin typeface="Nina Compressed"/>
              </a:rPr>
              <a:t> </a:t>
            </a:r>
          </a:p>
          <a:p>
            <a:pPr algn="l"/>
            <a:r>
              <a:rPr lang="en-US" sz="1650" b="0" i="0" u="none" spc="0" dirty="0">
                <a:solidFill>
                  <a:schemeClr val="bg1"/>
                </a:solidFill>
                <a:latin typeface="Nina Compressed"/>
              </a:rPr>
              <a:t>countries were committed to assure "</a:t>
            </a:r>
            <a:r>
              <a:rPr lang="en-US" sz="1650" b="1" i="0" u="none" spc="0" dirty="0">
                <a:solidFill>
                  <a:schemeClr val="bg1"/>
                </a:solidFill>
                <a:latin typeface="Nina Compressed"/>
              </a:rPr>
              <a:t>full convertibility</a:t>
            </a:r>
            <a:r>
              <a:rPr lang="en-US" sz="1650" b="0" i="0" u="none" spc="0" dirty="0">
                <a:solidFill>
                  <a:schemeClr val="bg1"/>
                </a:solidFill>
                <a:latin typeface="Nina Compressed"/>
              </a:rPr>
              <a:t>" of </a:t>
            </a:r>
            <a:r>
              <a:rPr lang="en-US" sz="1650" b="0" i="1" u="none" spc="0" dirty="0">
                <a:solidFill>
                  <a:schemeClr val="bg1"/>
                </a:solidFill>
                <a:latin typeface="Nina Compressed"/>
              </a:rPr>
              <a:t>fiat money </a:t>
            </a:r>
            <a:r>
              <a:rPr lang="en-US" sz="1650" b="0" i="0" u="none" spc="0" dirty="0">
                <a:solidFill>
                  <a:schemeClr val="bg1"/>
                </a:solidFill>
                <a:latin typeface="Nina Compressed"/>
              </a:rPr>
              <a:t>at any moment</a:t>
            </a:r>
          </a:p>
        </p:txBody>
      </p:sp>
      <p:sp>
        <p:nvSpPr>
          <p:cNvPr id="278" name="ArrowRight2 1"/>
          <p:cNvSpPr/>
          <p:nvPr/>
        </p:nvSpPr>
        <p:spPr>
          <a:xfrm rot="5400000">
            <a:off x="4672013" y="4214813"/>
            <a:ext cx="561975" cy="285750"/>
          </a:xfrm>
          <a:prstGeom prst="rightArrow">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a:p>
        </p:txBody>
      </p:sp>
      <p:sp>
        <p:nvSpPr>
          <p:cNvPr id="10" name="CasellaDiTesto 9"/>
          <p:cNvSpPr txBox="1"/>
          <p:nvPr/>
        </p:nvSpPr>
        <p:spPr>
          <a:xfrm>
            <a:off x="9553575" y="5295900"/>
            <a:ext cx="304800" cy="276999"/>
          </a:xfrm>
          <a:prstGeom prst="rect">
            <a:avLst/>
          </a:prstGeom>
          <a:noFill/>
        </p:spPr>
        <p:txBody>
          <a:bodyPr wrap="square" rtlCol="0">
            <a:spAutoFit/>
          </a:bodyPr>
          <a:lstStyle/>
          <a:p>
            <a:r>
              <a:rPr lang="it-IT" sz="1200" dirty="0">
                <a:solidFill>
                  <a:srgbClr val="7F7F7F"/>
                </a:solidFill>
                <a:latin typeface="Amasis"/>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 name="Title"/>
          <p:cNvSpPr txBox="1"/>
          <p:nvPr/>
        </p:nvSpPr>
        <p:spPr>
          <a:xfrm>
            <a:off x="400050" y="127084"/>
            <a:ext cx="6810375" cy="507831"/>
          </a:xfrm>
          <a:prstGeom prst="rect">
            <a:avLst/>
          </a:prstGeom>
          <a:effectLst/>
        </p:spPr>
        <p:txBody>
          <a:bodyPr wrap="square" rtlCol="0" anchor="ctr">
            <a:spAutoFit/>
          </a:bodyPr>
          <a:lstStyle/>
          <a:p>
            <a:r>
              <a:rPr lang="en-US" sz="2700" b="1" i="0" u="none" spc="0" dirty="0">
                <a:solidFill>
                  <a:srgbClr val="7F7F7F"/>
                </a:solidFill>
                <a:latin typeface="Amasis"/>
              </a:rPr>
              <a:t>Three phases of globalization</a:t>
            </a:r>
          </a:p>
        </p:txBody>
      </p:sp>
      <p:sp>
        <p:nvSpPr>
          <p:cNvPr id="284" name="Body"/>
          <p:cNvSpPr txBox="1"/>
          <p:nvPr/>
        </p:nvSpPr>
        <p:spPr>
          <a:xfrm>
            <a:off x="466725" y="904875"/>
            <a:ext cx="9220200" cy="4870564"/>
          </a:xfrm>
          <a:prstGeom prst="rect">
            <a:avLst/>
          </a:prstGeom>
          <a:effectLst/>
        </p:spPr>
        <p:txBody>
          <a:bodyPr wrap="square" rtlCol="0" anchor="t">
            <a:spAutoFit/>
          </a:bodyPr>
          <a:lstStyle/>
          <a:p>
            <a:pPr algn="l"/>
            <a:r>
              <a:rPr lang="en-US" sz="2200" b="1" i="0" u="none" spc="0" dirty="0">
                <a:solidFill>
                  <a:srgbClr val="7F7F7F"/>
                </a:solidFill>
                <a:latin typeface="Amasis"/>
              </a:rPr>
              <a:t>1914-1944 -  Interwar period</a:t>
            </a:r>
          </a:p>
          <a:p>
            <a:pPr algn="l"/>
            <a:endParaRPr lang="en-US" sz="2325" b="1" i="0" u="none" spc="0" dirty="0">
              <a:solidFill>
                <a:srgbClr val="7F7F7F"/>
              </a:solidFill>
              <a:latin typeface="Amasis"/>
            </a:endParaRPr>
          </a:p>
          <a:p>
            <a:pPr marL="285750" indent="-285750" algn="just">
              <a:lnSpc>
                <a:spcPct val="200000"/>
              </a:lnSpc>
              <a:buFont typeface="Arial" panose="020B0604020202020204" pitchFamily="34" charset="0"/>
              <a:buChar char="•"/>
            </a:pPr>
            <a:r>
              <a:rPr lang="en-US" sz="1650" b="0" i="0" u="none" spc="0" dirty="0">
                <a:solidFill>
                  <a:srgbClr val="7F7F7F"/>
                </a:solidFill>
                <a:latin typeface="Amasis"/>
              </a:rPr>
              <a:t>WWI puts an end to the golden era of the gold std</a:t>
            </a:r>
          </a:p>
          <a:p>
            <a:pPr marL="285750" indent="-285750" algn="just">
              <a:lnSpc>
                <a:spcPct val="200000"/>
              </a:lnSpc>
              <a:buFont typeface="Arial" panose="020B0604020202020204" pitchFamily="34" charset="0"/>
              <a:buChar char="•"/>
            </a:pPr>
            <a:r>
              <a:rPr lang="en-US" sz="1650" b="0" i="0" u="none" spc="0" dirty="0">
                <a:solidFill>
                  <a:srgbClr val="7F7F7F"/>
                </a:solidFill>
                <a:latin typeface="Amasis"/>
              </a:rPr>
              <a:t>Countries start to rely on beggar-thy- neighbour policies to gain a competitive advantage</a:t>
            </a:r>
          </a:p>
          <a:p>
            <a:pPr marL="285750" indent="-285750" algn="just">
              <a:lnSpc>
                <a:spcPct val="200000"/>
              </a:lnSpc>
              <a:buFont typeface="Arial" panose="020B0604020202020204" pitchFamily="34" charset="0"/>
              <a:buChar char="•"/>
            </a:pPr>
            <a:r>
              <a:rPr lang="en-US" sz="1650" b="0" i="0" u="none" spc="0" dirty="0">
                <a:solidFill>
                  <a:srgbClr val="7F7F7F"/>
                </a:solidFill>
                <a:latin typeface="Amasis"/>
              </a:rPr>
              <a:t>Competitive devaluations become the norm</a:t>
            </a:r>
          </a:p>
          <a:p>
            <a:pPr marL="285750" indent="-285750" algn="just">
              <a:lnSpc>
                <a:spcPct val="200000"/>
              </a:lnSpc>
              <a:buFont typeface="Arial" panose="020B0604020202020204" pitchFamily="34" charset="0"/>
              <a:buChar char="•"/>
            </a:pPr>
            <a:r>
              <a:rPr lang="en-US" sz="1650" b="0" i="0" u="none" spc="0" dirty="0">
                <a:solidFill>
                  <a:srgbClr val="7F7F7F"/>
                </a:solidFill>
                <a:latin typeface="Amasis"/>
              </a:rPr>
              <a:t>Bilateral agreements prevail on multilateral/regional agreements</a:t>
            </a:r>
          </a:p>
          <a:p>
            <a:pPr marL="285750" indent="-285750" algn="just">
              <a:lnSpc>
                <a:spcPct val="200000"/>
              </a:lnSpc>
              <a:buFont typeface="Arial" panose="020B0604020202020204" pitchFamily="34" charset="0"/>
              <a:buChar char="•"/>
            </a:pPr>
            <a:r>
              <a:rPr lang="en-US" sz="1650" b="0" i="0" u="none" spc="0" dirty="0">
                <a:solidFill>
                  <a:srgbClr val="7F7F7F"/>
                </a:solidFill>
                <a:latin typeface="Amasis"/>
              </a:rPr>
              <a:t>Some countries impose banknotes circulation by law without committing to full convertibility</a:t>
            </a:r>
          </a:p>
          <a:p>
            <a:pPr marL="285750" indent="-285750" algn="just">
              <a:lnSpc>
                <a:spcPct val="200000"/>
              </a:lnSpc>
              <a:buFont typeface="Arial" panose="020B0604020202020204" pitchFamily="34" charset="0"/>
              <a:buChar char="•"/>
            </a:pPr>
            <a:r>
              <a:rPr lang="en-US" sz="1650" b="0" i="0" u="none" spc="0" dirty="0">
                <a:solidFill>
                  <a:srgbClr val="7F7F7F"/>
                </a:solidFill>
                <a:latin typeface="Amasis"/>
              </a:rPr>
              <a:t>Widespread use of restrictions on commercial &amp; financial cross-border flows</a:t>
            </a:r>
          </a:p>
          <a:p>
            <a:pPr marL="285750" indent="-285750" algn="just">
              <a:lnSpc>
                <a:spcPct val="200000"/>
              </a:lnSpc>
              <a:buFont typeface="Arial" panose="020B0604020202020204" pitchFamily="34" charset="0"/>
              <a:buChar char="•"/>
            </a:pPr>
            <a:r>
              <a:rPr lang="en-US" sz="1650" b="0" i="0" u="none" spc="0" dirty="0">
                <a:solidFill>
                  <a:srgbClr val="7F7F7F"/>
                </a:solidFill>
                <a:latin typeface="Amasis"/>
              </a:rPr>
              <a:t>Hyperinflation in some countries</a:t>
            </a:r>
          </a:p>
          <a:p>
            <a:pPr algn="l"/>
            <a:endParaRPr lang="en-US" sz="1650" b="0" i="0" u="none" spc="0" dirty="0">
              <a:solidFill>
                <a:srgbClr val="7F7F7F"/>
              </a:solidFill>
              <a:latin typeface="Amasis"/>
            </a:endParaRPr>
          </a:p>
          <a:p>
            <a:pPr algn="l"/>
            <a:endParaRPr lang="en-US" sz="1650" b="0" i="0" u="none" spc="0" dirty="0">
              <a:solidFill>
                <a:srgbClr val="7F7F7F"/>
              </a:solidFill>
              <a:latin typeface="Amasis"/>
            </a:endParaRPr>
          </a:p>
        </p:txBody>
      </p:sp>
      <p:sp>
        <p:nvSpPr>
          <p:cNvPr id="8" name="CasellaDiTesto 7"/>
          <p:cNvSpPr txBox="1"/>
          <p:nvPr/>
        </p:nvSpPr>
        <p:spPr>
          <a:xfrm>
            <a:off x="9553575" y="5295900"/>
            <a:ext cx="304800" cy="276999"/>
          </a:xfrm>
          <a:prstGeom prst="rect">
            <a:avLst/>
          </a:prstGeom>
          <a:noFill/>
        </p:spPr>
        <p:txBody>
          <a:bodyPr wrap="square" rtlCol="0">
            <a:spAutoFit/>
          </a:bodyPr>
          <a:lstStyle/>
          <a:p>
            <a:r>
              <a:rPr lang="it-IT" sz="1200" dirty="0">
                <a:solidFill>
                  <a:srgbClr val="7F7F7F"/>
                </a:solidFill>
                <a:latin typeface="Amasis"/>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 name="20120916 67 Mt. Washington Hotel, Bretton Woods, N"/>
          <p:cNvPicPr>
            <a:picLocks noChangeAspect="1"/>
          </p:cNvPicPr>
          <p:nvPr/>
        </p:nvPicPr>
        <p:blipFill>
          <a:blip r:embed="rId2">
            <a:extLst>
              <a:ext uri="{BEBA8EAE-BF5A-486C-A8C5-ECC9F3942E4B}">
                <a14:imgProps xmlns:a14="http://schemas.microsoft.com/office/drawing/2010/main">
                  <a14:imgLayer r:embed="rId3">
                    <a14:imgEffect>
                      <a14:artisticPaintBrush trans="18000"/>
                    </a14:imgEffect>
                  </a14:imgLayer>
                </a14:imgProps>
              </a:ext>
            </a:extLst>
          </a:blip>
          <a:stretch>
            <a:fillRect/>
          </a:stretch>
        </p:blipFill>
        <p:spPr>
          <a:xfrm>
            <a:off x="5610225" y="1181100"/>
            <a:ext cx="4362450" cy="3352800"/>
          </a:xfrm>
          <a:prstGeom prst="rect">
            <a:avLst/>
          </a:prstGeom>
          <a:effectLst>
            <a:glow rad="228600">
              <a:schemeClr val="tx2">
                <a:lumMod val="60000"/>
                <a:lumOff val="40000"/>
                <a:alpha val="40000"/>
              </a:schemeClr>
            </a:glow>
            <a:softEdge rad="127000"/>
          </a:effectLst>
        </p:spPr>
      </p:pic>
      <p:sp>
        <p:nvSpPr>
          <p:cNvPr id="287" name="Title"/>
          <p:cNvSpPr txBox="1"/>
          <p:nvPr/>
        </p:nvSpPr>
        <p:spPr>
          <a:xfrm>
            <a:off x="352425" y="139869"/>
            <a:ext cx="6810375" cy="507831"/>
          </a:xfrm>
          <a:prstGeom prst="rect">
            <a:avLst/>
          </a:prstGeom>
          <a:effectLst/>
        </p:spPr>
        <p:txBody>
          <a:bodyPr wrap="square" rtlCol="0" anchor="ctr">
            <a:spAutoFit/>
          </a:bodyPr>
          <a:lstStyle/>
          <a:p>
            <a:r>
              <a:rPr lang="en-US" sz="2700" b="1" i="0" u="none" spc="0" dirty="0">
                <a:solidFill>
                  <a:schemeClr val="tx1">
                    <a:lumMod val="50000"/>
                    <a:lumOff val="50000"/>
                  </a:schemeClr>
                </a:solidFill>
                <a:latin typeface="Amasis"/>
              </a:rPr>
              <a:t>Three phases of globalization</a:t>
            </a:r>
          </a:p>
        </p:txBody>
      </p:sp>
      <p:sp>
        <p:nvSpPr>
          <p:cNvPr id="288" name="Body"/>
          <p:cNvSpPr txBox="1"/>
          <p:nvPr/>
        </p:nvSpPr>
        <p:spPr>
          <a:xfrm>
            <a:off x="447676" y="952500"/>
            <a:ext cx="4933949" cy="5072542"/>
          </a:xfrm>
          <a:prstGeom prst="rect">
            <a:avLst/>
          </a:prstGeom>
          <a:effectLst/>
        </p:spPr>
        <p:txBody>
          <a:bodyPr wrap="square" rtlCol="0" anchor="t">
            <a:spAutoFit/>
          </a:bodyPr>
          <a:lstStyle/>
          <a:p>
            <a:pPr algn="just">
              <a:lnSpc>
                <a:spcPct val="150000"/>
              </a:lnSpc>
            </a:pPr>
            <a:r>
              <a:rPr lang="en-US" sz="2200" b="1" i="0" u="none" spc="0" dirty="0">
                <a:solidFill>
                  <a:schemeClr val="tx1">
                    <a:lumMod val="50000"/>
                    <a:lumOff val="50000"/>
                  </a:schemeClr>
                </a:solidFill>
                <a:latin typeface="Amasis"/>
              </a:rPr>
              <a:t>1944 - Bretton Woods Conference</a:t>
            </a:r>
          </a:p>
          <a:p>
            <a:pPr algn="just">
              <a:lnSpc>
                <a:spcPct val="150000"/>
              </a:lnSpc>
            </a:pPr>
            <a:r>
              <a:rPr lang="en-US" sz="1650" b="0" i="0" u="none" spc="0" dirty="0">
                <a:solidFill>
                  <a:schemeClr val="tx1">
                    <a:lumMod val="50000"/>
                    <a:lumOff val="50000"/>
                  </a:schemeClr>
                </a:solidFill>
                <a:latin typeface="Amasis"/>
              </a:rPr>
              <a:t>In May 1944 the US invite 44 other countries to a conference with the aim to establish a "</a:t>
            </a:r>
            <a:r>
              <a:rPr lang="en-US" sz="1650" b="1" i="0" u="none" spc="0" dirty="0">
                <a:solidFill>
                  <a:schemeClr val="tx1">
                    <a:lumMod val="50000"/>
                    <a:lumOff val="50000"/>
                  </a:schemeClr>
                </a:solidFill>
                <a:latin typeface="Amasis"/>
              </a:rPr>
              <a:t>new economic order</a:t>
            </a:r>
            <a:r>
              <a:rPr lang="en-US" sz="1650" b="0" i="0" u="none" spc="0" dirty="0">
                <a:solidFill>
                  <a:schemeClr val="tx1">
                    <a:lumMod val="50000"/>
                    <a:lumOff val="50000"/>
                  </a:schemeClr>
                </a:solidFill>
                <a:latin typeface="Amasis"/>
              </a:rPr>
              <a:t>" (Germany, Italy &amp; Japan not invited).</a:t>
            </a:r>
          </a:p>
          <a:p>
            <a:pPr algn="just">
              <a:lnSpc>
                <a:spcPct val="150000"/>
              </a:lnSpc>
            </a:pPr>
            <a:r>
              <a:rPr lang="en-US" sz="1650" b="0" i="0" u="none" spc="0" dirty="0">
                <a:solidFill>
                  <a:schemeClr val="tx1">
                    <a:lumMod val="50000"/>
                    <a:lumOff val="50000"/>
                  </a:schemeClr>
                </a:solidFill>
                <a:latin typeface="Amasis"/>
              </a:rPr>
              <a:t>The </a:t>
            </a:r>
            <a:r>
              <a:rPr lang="en-US" sz="1650" b="1" i="0" u="none" spc="0" dirty="0">
                <a:solidFill>
                  <a:schemeClr val="tx1">
                    <a:lumMod val="50000"/>
                    <a:lumOff val="50000"/>
                  </a:schemeClr>
                </a:solidFill>
                <a:latin typeface="Amasis"/>
              </a:rPr>
              <a:t>IMF</a:t>
            </a:r>
            <a:r>
              <a:rPr lang="en-US" sz="1650" b="0" i="0" u="none" spc="0" dirty="0">
                <a:solidFill>
                  <a:schemeClr val="tx1">
                    <a:lumMod val="50000"/>
                    <a:lumOff val="50000"/>
                  </a:schemeClr>
                </a:solidFill>
                <a:latin typeface="Amasis"/>
              </a:rPr>
              <a:t>, </a:t>
            </a:r>
            <a:r>
              <a:rPr lang="en-US" sz="1650" b="1" i="0" u="none" spc="0" dirty="0">
                <a:solidFill>
                  <a:schemeClr val="tx1">
                    <a:lumMod val="50000"/>
                    <a:lumOff val="50000"/>
                  </a:schemeClr>
                </a:solidFill>
                <a:latin typeface="Amasis"/>
              </a:rPr>
              <a:t>WB</a:t>
            </a:r>
            <a:r>
              <a:rPr lang="en-US" sz="1650" b="0" i="0" u="none" spc="0" dirty="0">
                <a:solidFill>
                  <a:schemeClr val="tx1">
                    <a:lumMod val="50000"/>
                    <a:lumOff val="50000"/>
                  </a:schemeClr>
                </a:solidFill>
                <a:latin typeface="Amasis"/>
              </a:rPr>
              <a:t> and (later on) the </a:t>
            </a:r>
            <a:r>
              <a:rPr lang="en-US" sz="1650" b="1" i="0" u="none" spc="0" dirty="0">
                <a:solidFill>
                  <a:schemeClr val="tx1">
                    <a:lumMod val="50000"/>
                    <a:lumOff val="50000"/>
                  </a:schemeClr>
                </a:solidFill>
                <a:latin typeface="Amasis"/>
              </a:rPr>
              <a:t>WTO</a:t>
            </a:r>
            <a:r>
              <a:rPr lang="en-US" sz="1650" b="0" i="0" u="none" spc="0" dirty="0">
                <a:solidFill>
                  <a:schemeClr val="tx1">
                    <a:lumMod val="50000"/>
                    <a:lumOff val="50000"/>
                  </a:schemeClr>
                </a:solidFill>
                <a:latin typeface="Amasis"/>
              </a:rPr>
              <a:t> are established.</a:t>
            </a:r>
          </a:p>
          <a:p>
            <a:pPr algn="just">
              <a:lnSpc>
                <a:spcPct val="150000"/>
              </a:lnSpc>
            </a:pPr>
            <a:r>
              <a:rPr lang="en-US" sz="1650" b="0" i="0" u="none" spc="0" dirty="0">
                <a:solidFill>
                  <a:schemeClr val="tx1">
                    <a:lumMod val="50000"/>
                    <a:lumOff val="50000"/>
                  </a:schemeClr>
                </a:solidFill>
                <a:latin typeface="Amasis"/>
              </a:rPr>
              <a:t>Currencies are placed on a "</a:t>
            </a:r>
            <a:r>
              <a:rPr lang="en-US" sz="1650" b="0" i="1" u="none" spc="0" dirty="0">
                <a:solidFill>
                  <a:schemeClr val="tx1">
                    <a:lumMod val="50000"/>
                    <a:lumOff val="50000"/>
                  </a:schemeClr>
                </a:solidFill>
                <a:latin typeface="Amasis"/>
              </a:rPr>
              <a:t>dollar std</a:t>
            </a:r>
            <a:r>
              <a:rPr lang="en-US" sz="1650" b="0" i="0" u="none" spc="0" dirty="0">
                <a:solidFill>
                  <a:schemeClr val="tx1">
                    <a:lumMod val="50000"/>
                    <a:lumOff val="50000"/>
                  </a:schemeClr>
                </a:solidFill>
                <a:latin typeface="Amasis"/>
              </a:rPr>
              <a:t>" so called "</a:t>
            </a:r>
            <a:r>
              <a:rPr lang="en-US" sz="1650" b="1" i="0" u="none" spc="0" dirty="0">
                <a:solidFill>
                  <a:schemeClr val="tx1">
                    <a:lumMod val="50000"/>
                    <a:lumOff val="50000"/>
                  </a:schemeClr>
                </a:solidFill>
                <a:latin typeface="Amasis"/>
              </a:rPr>
              <a:t>Bretton Woods System</a:t>
            </a:r>
            <a:r>
              <a:rPr lang="en-US" sz="1650" b="0" i="0" u="none" spc="0" dirty="0">
                <a:solidFill>
                  <a:schemeClr val="tx1">
                    <a:lumMod val="50000"/>
                    <a:lumOff val="50000"/>
                  </a:schemeClr>
                </a:solidFill>
                <a:latin typeface="Amasis"/>
              </a:rPr>
              <a:t>" of "</a:t>
            </a:r>
            <a:r>
              <a:rPr lang="en-US" sz="1650" b="1" i="1" u="none" spc="0" dirty="0">
                <a:solidFill>
                  <a:schemeClr val="tx1">
                    <a:lumMod val="50000"/>
                    <a:lumOff val="50000"/>
                  </a:schemeClr>
                </a:solidFill>
                <a:latin typeface="Amasis"/>
              </a:rPr>
              <a:t>fixed but adjustable</a:t>
            </a:r>
            <a:r>
              <a:rPr lang="en-US" sz="1650" b="0" i="0" u="none" spc="0" dirty="0">
                <a:solidFill>
                  <a:schemeClr val="tx1">
                    <a:lumMod val="50000"/>
                    <a:lumOff val="50000"/>
                  </a:schemeClr>
                </a:solidFill>
                <a:latin typeface="Amasis"/>
              </a:rPr>
              <a:t>" exchange rates.</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sp>
        <p:nvSpPr>
          <p:cNvPr id="8" name="CasellaDiTesto 7"/>
          <p:cNvSpPr txBox="1"/>
          <p:nvPr/>
        </p:nvSpPr>
        <p:spPr>
          <a:xfrm>
            <a:off x="9553575" y="5295900"/>
            <a:ext cx="304800" cy="276999"/>
          </a:xfrm>
          <a:prstGeom prst="rect">
            <a:avLst/>
          </a:prstGeom>
          <a:noFill/>
        </p:spPr>
        <p:txBody>
          <a:bodyPr wrap="square" rtlCol="0">
            <a:spAutoFit/>
          </a:bodyPr>
          <a:lstStyle/>
          <a:p>
            <a:r>
              <a:rPr lang="it-IT" sz="1200" dirty="0">
                <a:solidFill>
                  <a:srgbClr val="7F7F7F"/>
                </a:solidFill>
                <a:latin typeface="Amasis"/>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 name="Title"/>
          <p:cNvSpPr txBox="1"/>
          <p:nvPr/>
        </p:nvSpPr>
        <p:spPr>
          <a:xfrm>
            <a:off x="476250" y="139869"/>
            <a:ext cx="6810375" cy="507831"/>
          </a:xfrm>
          <a:prstGeom prst="rect">
            <a:avLst/>
          </a:prstGeom>
          <a:effectLst/>
        </p:spPr>
        <p:txBody>
          <a:bodyPr wrap="square" rtlCol="0" anchor="ctr">
            <a:spAutoFit/>
          </a:bodyPr>
          <a:lstStyle/>
          <a:p>
            <a:r>
              <a:rPr lang="en-US" sz="2700" b="1" i="0" u="none" spc="0" dirty="0">
                <a:solidFill>
                  <a:schemeClr val="tx1">
                    <a:lumMod val="50000"/>
                    <a:lumOff val="50000"/>
                  </a:schemeClr>
                </a:solidFill>
                <a:latin typeface="Amasis"/>
              </a:rPr>
              <a:t>Three phases of globalization</a:t>
            </a:r>
          </a:p>
        </p:txBody>
      </p:sp>
      <p:sp>
        <p:nvSpPr>
          <p:cNvPr id="293" name="Body"/>
          <p:cNvSpPr txBox="1"/>
          <p:nvPr/>
        </p:nvSpPr>
        <p:spPr>
          <a:xfrm>
            <a:off x="466725" y="895350"/>
            <a:ext cx="9220200" cy="4616648"/>
          </a:xfrm>
          <a:prstGeom prst="rect">
            <a:avLst/>
          </a:prstGeom>
          <a:effectLst/>
        </p:spPr>
        <p:txBody>
          <a:bodyPr wrap="square" rtlCol="0" anchor="t">
            <a:spAutoFit/>
          </a:bodyPr>
          <a:lstStyle/>
          <a:p>
            <a:pPr algn="l"/>
            <a:r>
              <a:rPr lang="en-US" sz="2200" b="1" i="0" u="none" spc="0" dirty="0">
                <a:solidFill>
                  <a:schemeClr val="tx1">
                    <a:lumMod val="50000"/>
                    <a:lumOff val="50000"/>
                  </a:schemeClr>
                </a:solidFill>
                <a:latin typeface="Amasis"/>
              </a:rPr>
              <a:t>2) 1944-1973 - II Phase of </a:t>
            </a:r>
            <a:r>
              <a:rPr lang="en-US" sz="2200" b="1" i="0" u="none" spc="0" dirty="0" err="1">
                <a:solidFill>
                  <a:schemeClr val="tx1">
                    <a:lumMod val="50000"/>
                    <a:lumOff val="50000"/>
                  </a:schemeClr>
                </a:solidFill>
                <a:latin typeface="Amasis"/>
              </a:rPr>
              <a:t>globalisation</a:t>
            </a:r>
            <a:endParaRPr lang="en-US" sz="2200" b="1" i="0" u="none" spc="0" dirty="0">
              <a:solidFill>
                <a:schemeClr val="tx1">
                  <a:lumMod val="50000"/>
                  <a:lumOff val="50000"/>
                </a:schemeClr>
              </a:solidFill>
              <a:latin typeface="Amasis"/>
            </a:endParaRPr>
          </a:p>
          <a:p>
            <a:pPr marL="285750" indent="-285750" algn="l">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The reconstruction after the war and the BW economic order foster a new era of growth and financial stability.</a:t>
            </a:r>
          </a:p>
          <a:p>
            <a:pPr marL="285750" indent="-285750" algn="l">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Inflation is low and is not yet an objective of monetary policies (at least not for all CBs)</a:t>
            </a:r>
          </a:p>
          <a:p>
            <a:pPr marL="285750" indent="-285750" algn="l">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Trade and financial flows become more open (back to globalisation)</a:t>
            </a:r>
          </a:p>
          <a:p>
            <a:pPr marL="285750" indent="-285750" algn="l">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The US $ becomes the world reference currency</a:t>
            </a:r>
          </a:p>
          <a:p>
            <a:pPr algn="l"/>
            <a:endParaRPr lang="en-US" sz="1650" b="0" i="0" u="none" spc="0" dirty="0">
              <a:solidFill>
                <a:schemeClr val="tx1">
                  <a:lumMod val="50000"/>
                  <a:lumOff val="50000"/>
                </a:schemeClr>
              </a:solidFill>
              <a:latin typeface="Amasis"/>
            </a:endParaRPr>
          </a:p>
          <a:p>
            <a:pPr algn="l"/>
            <a:r>
              <a:rPr lang="en-US" sz="2200" b="1" i="0" u="none" spc="0" dirty="0">
                <a:solidFill>
                  <a:schemeClr val="tx1">
                    <a:lumMod val="50000"/>
                    <a:lumOff val="50000"/>
                  </a:schemeClr>
                </a:solidFill>
                <a:latin typeface="Amasis"/>
              </a:rPr>
              <a:t>3) 1973-nowaday - III Phase of globalisation</a:t>
            </a:r>
          </a:p>
          <a:p>
            <a:pPr algn="l">
              <a:lnSpc>
                <a:spcPct val="150000"/>
              </a:lnSpc>
            </a:pPr>
            <a:r>
              <a:rPr lang="en-US" sz="1650" b="0" i="0" u="none" spc="0" dirty="0">
                <a:solidFill>
                  <a:schemeClr val="tx1">
                    <a:lumMod val="50000"/>
                    <a:lumOff val="50000"/>
                  </a:schemeClr>
                </a:solidFill>
                <a:latin typeface="Amasis"/>
              </a:rPr>
              <a:t>This is a very extended period that can in principle be subdivided in more subperiods.                       </a:t>
            </a:r>
          </a:p>
          <a:p>
            <a:pPr algn="l">
              <a:lnSpc>
                <a:spcPct val="150000"/>
              </a:lnSpc>
            </a:pPr>
            <a:r>
              <a:rPr lang="en-US" sz="1650" b="0" i="0" u="none" spc="0" dirty="0">
                <a:solidFill>
                  <a:schemeClr val="tx1">
                    <a:lumMod val="50000"/>
                    <a:lumOff val="50000"/>
                  </a:schemeClr>
                </a:solidFill>
                <a:latin typeface="Amasis"/>
              </a:rPr>
              <a:t>For instance, there is evidence that after 1989 (break of Berlin wall) world integration has accelerated.</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sp>
        <p:nvSpPr>
          <p:cNvPr id="8" name="CasellaDiTesto 7"/>
          <p:cNvSpPr txBox="1"/>
          <p:nvPr/>
        </p:nvSpPr>
        <p:spPr>
          <a:xfrm>
            <a:off x="9553575" y="5295900"/>
            <a:ext cx="304800" cy="276999"/>
          </a:xfrm>
          <a:prstGeom prst="rect">
            <a:avLst/>
          </a:prstGeom>
          <a:noFill/>
        </p:spPr>
        <p:txBody>
          <a:bodyPr wrap="square" rtlCol="0">
            <a:spAutoFit/>
          </a:bodyPr>
          <a:lstStyle/>
          <a:p>
            <a:r>
              <a:rPr lang="it-IT" sz="1200" dirty="0">
                <a:solidFill>
                  <a:srgbClr val="7F7F7F"/>
                </a:solidFill>
                <a:latin typeface="Amasis"/>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 name="Body"/>
          <p:cNvSpPr txBox="1"/>
          <p:nvPr/>
        </p:nvSpPr>
        <p:spPr>
          <a:xfrm>
            <a:off x="466725" y="647700"/>
            <a:ext cx="9220200" cy="5170646"/>
          </a:xfrm>
          <a:prstGeom prst="rect">
            <a:avLst/>
          </a:prstGeom>
          <a:effectLst/>
        </p:spPr>
        <p:txBody>
          <a:bodyPr wrap="square" rtlCol="0" anchor="t">
            <a:spAutoFit/>
          </a:bodyPr>
          <a:lstStyle/>
          <a:p>
            <a:pPr algn="l">
              <a:lnSpc>
                <a:spcPct val="150000"/>
              </a:lnSpc>
            </a:pPr>
            <a:r>
              <a:rPr lang="en-US" sz="1650" b="0" i="0" u="none" spc="0" dirty="0">
                <a:solidFill>
                  <a:schemeClr val="tx1">
                    <a:lumMod val="50000"/>
                    <a:lumOff val="50000"/>
                  </a:schemeClr>
                </a:solidFill>
                <a:latin typeface="Amasis"/>
              </a:rPr>
              <a:t>When we classify historical periods we use the concept of "stability" to determine whether that period was economically good or bad.</a:t>
            </a:r>
          </a:p>
          <a:p>
            <a:pPr algn="l">
              <a:lnSpc>
                <a:spcPct val="150000"/>
              </a:lnSpc>
            </a:pPr>
            <a:r>
              <a:rPr lang="en-US" sz="1650" b="0" i="0" u="none" spc="0" dirty="0">
                <a:solidFill>
                  <a:schemeClr val="tx1">
                    <a:lumMod val="50000"/>
                    <a:lumOff val="50000"/>
                  </a:schemeClr>
                </a:solidFill>
                <a:latin typeface="Amasis"/>
              </a:rPr>
              <a:t>But what do we mean by "</a:t>
            </a:r>
            <a:r>
              <a:rPr lang="en-US" sz="1650" b="1" i="0" u="none" spc="0" dirty="0">
                <a:solidFill>
                  <a:schemeClr val="tx1">
                    <a:lumMod val="50000"/>
                    <a:lumOff val="50000"/>
                  </a:schemeClr>
                </a:solidFill>
                <a:latin typeface="Amasis"/>
              </a:rPr>
              <a:t>stability</a:t>
            </a:r>
            <a:r>
              <a:rPr lang="en-US" sz="1650" b="0" i="0" u="none" spc="0" dirty="0">
                <a:solidFill>
                  <a:schemeClr val="tx1">
                    <a:lumMod val="50000"/>
                    <a:lumOff val="50000"/>
                  </a:schemeClr>
                </a:solidFill>
                <a:latin typeface="Amasis"/>
              </a:rPr>
              <a:t>"?</a:t>
            </a:r>
          </a:p>
          <a:p>
            <a:pPr algn="l"/>
            <a:endParaRPr lang="en-US" sz="1650" b="0" i="0" u="none" spc="0" dirty="0">
              <a:solidFill>
                <a:schemeClr val="tx1">
                  <a:lumMod val="50000"/>
                  <a:lumOff val="50000"/>
                </a:schemeClr>
              </a:solidFill>
              <a:latin typeface="Amasis"/>
            </a:endParaRPr>
          </a:p>
          <a:p>
            <a:pPr algn="l">
              <a:lnSpc>
                <a:spcPct val="150000"/>
              </a:lnSpc>
            </a:pPr>
            <a:r>
              <a:rPr lang="en-US" sz="1650" b="0" i="0" u="none" spc="0" dirty="0">
                <a:solidFill>
                  <a:schemeClr val="tx1">
                    <a:lumMod val="50000"/>
                    <a:lumOff val="50000"/>
                  </a:schemeClr>
                </a:solidFill>
                <a:latin typeface="Amasis"/>
              </a:rPr>
              <a:t>There are basically 3 definitions of "stability":</a:t>
            </a:r>
          </a:p>
          <a:p>
            <a:pPr algn="l">
              <a:lnSpc>
                <a:spcPct val="150000"/>
              </a:lnSpc>
            </a:pPr>
            <a:r>
              <a:rPr lang="en-US" sz="1650" b="1" i="0" u="none" spc="0" dirty="0">
                <a:solidFill>
                  <a:schemeClr val="tx1">
                    <a:lumMod val="50000"/>
                    <a:lumOff val="50000"/>
                  </a:schemeClr>
                </a:solidFill>
                <a:latin typeface="Amasis"/>
              </a:rPr>
              <a:t>1) Stability in (domestic) prices</a:t>
            </a:r>
            <a:r>
              <a:rPr lang="en-US" sz="1650" b="0" i="0" u="none" spc="0" dirty="0">
                <a:solidFill>
                  <a:schemeClr val="tx1">
                    <a:lumMod val="50000"/>
                    <a:lumOff val="50000"/>
                  </a:schemeClr>
                </a:solidFill>
                <a:latin typeface="Amasis"/>
              </a:rPr>
              <a:t>                      hence </a:t>
            </a:r>
            <a:r>
              <a:rPr lang="en-US" sz="1650" b="1" i="1" u="none" spc="0" dirty="0">
                <a:solidFill>
                  <a:schemeClr val="tx1">
                    <a:lumMod val="50000"/>
                    <a:lumOff val="50000"/>
                  </a:schemeClr>
                </a:solidFill>
                <a:latin typeface="Amasis"/>
              </a:rPr>
              <a:t>inflation</a:t>
            </a:r>
            <a:r>
              <a:rPr lang="en-US" sz="1650" b="0" i="0" u="none" spc="0" dirty="0">
                <a:solidFill>
                  <a:schemeClr val="tx1">
                    <a:lumMod val="50000"/>
                    <a:lumOff val="50000"/>
                  </a:schemeClr>
                </a:solidFill>
                <a:latin typeface="Amasis"/>
              </a:rPr>
              <a:t> </a:t>
            </a:r>
          </a:p>
          <a:p>
            <a:pPr algn="l">
              <a:lnSpc>
                <a:spcPct val="150000"/>
              </a:lnSpc>
            </a:pPr>
            <a:r>
              <a:rPr lang="en-US" sz="1650" b="0" i="0" u="none" spc="0" dirty="0">
                <a:solidFill>
                  <a:schemeClr val="tx1">
                    <a:lumMod val="50000"/>
                    <a:lumOff val="50000"/>
                  </a:schemeClr>
                </a:solidFill>
                <a:latin typeface="Amasis"/>
              </a:rPr>
              <a:t>You want prices to be as stable as possible since this helps domestic transactions</a:t>
            </a:r>
          </a:p>
          <a:p>
            <a:pPr algn="l">
              <a:lnSpc>
                <a:spcPct val="150000"/>
              </a:lnSpc>
            </a:pPr>
            <a:r>
              <a:rPr lang="en-US" sz="1650" b="1" i="0" u="none" spc="0" dirty="0">
                <a:solidFill>
                  <a:schemeClr val="tx1">
                    <a:lumMod val="50000"/>
                    <a:lumOff val="50000"/>
                  </a:schemeClr>
                </a:solidFill>
                <a:latin typeface="Amasis"/>
              </a:rPr>
              <a:t>2) Stability in exchange rates</a:t>
            </a:r>
          </a:p>
          <a:p>
            <a:pPr algn="l">
              <a:lnSpc>
                <a:spcPct val="150000"/>
              </a:lnSpc>
            </a:pPr>
            <a:r>
              <a:rPr lang="en-US" sz="1650" b="0" i="0" u="none" spc="0" dirty="0">
                <a:solidFill>
                  <a:schemeClr val="tx1">
                    <a:lumMod val="50000"/>
                    <a:lumOff val="50000"/>
                  </a:schemeClr>
                </a:solidFill>
                <a:latin typeface="Amasis"/>
              </a:rPr>
              <a:t>You want ex-rates to be stable or even fixed since they also are prices and stability facilitates international transactions.</a:t>
            </a:r>
          </a:p>
          <a:p>
            <a:pPr algn="l">
              <a:lnSpc>
                <a:spcPct val="150000"/>
              </a:lnSpc>
            </a:pPr>
            <a:r>
              <a:rPr lang="en-US" sz="1650" b="1" i="0" u="none" spc="0" dirty="0">
                <a:solidFill>
                  <a:schemeClr val="tx1">
                    <a:lumMod val="50000"/>
                    <a:lumOff val="50000"/>
                  </a:schemeClr>
                </a:solidFill>
                <a:latin typeface="Amasis"/>
              </a:rPr>
              <a:t>3) Financial stability</a:t>
            </a:r>
          </a:p>
          <a:p>
            <a:pPr algn="l">
              <a:lnSpc>
                <a:spcPct val="150000"/>
              </a:lnSpc>
            </a:pPr>
            <a:r>
              <a:rPr lang="en-US" sz="1650" b="0" i="0" u="none" spc="0" dirty="0">
                <a:solidFill>
                  <a:schemeClr val="tx1">
                    <a:lumMod val="50000"/>
                    <a:lumOff val="50000"/>
                  </a:schemeClr>
                </a:solidFill>
                <a:latin typeface="Amasis"/>
              </a:rPr>
              <a:t>Stability in financial markets, mostly the banking system. A "stable" banking system is one that is not prone to crisis, defaults, deposit runs...</a:t>
            </a:r>
          </a:p>
          <a:p>
            <a:pPr algn="l"/>
            <a:endParaRPr lang="en-US" sz="1650" b="0" i="0" u="none" spc="0" dirty="0">
              <a:solidFill>
                <a:schemeClr val="tx1">
                  <a:lumMod val="50000"/>
                  <a:lumOff val="50000"/>
                </a:schemeClr>
              </a:solidFill>
              <a:latin typeface="Amasis"/>
            </a:endParaRPr>
          </a:p>
        </p:txBody>
      </p:sp>
      <p:sp>
        <p:nvSpPr>
          <p:cNvPr id="297" name="Title"/>
          <p:cNvSpPr txBox="1"/>
          <p:nvPr/>
        </p:nvSpPr>
        <p:spPr>
          <a:xfrm>
            <a:off x="428625" y="127084"/>
            <a:ext cx="8305800" cy="507831"/>
          </a:xfrm>
          <a:prstGeom prst="rect">
            <a:avLst/>
          </a:prstGeom>
          <a:effectLst/>
        </p:spPr>
        <p:txBody>
          <a:bodyPr wrap="square" rtlCol="0" anchor="ctr">
            <a:spAutoFit/>
          </a:bodyPr>
          <a:lstStyle/>
          <a:p>
            <a:r>
              <a:rPr lang="en-US" sz="2700" b="1" i="0" u="none" spc="0" dirty="0">
                <a:solidFill>
                  <a:schemeClr val="tx1">
                    <a:lumMod val="50000"/>
                    <a:lumOff val="50000"/>
                  </a:schemeClr>
                </a:solidFill>
                <a:latin typeface="Amasis"/>
              </a:rPr>
              <a:t>The concept of stability - A digression</a:t>
            </a:r>
          </a:p>
        </p:txBody>
      </p:sp>
      <p:cxnSp>
        <p:nvCxnSpPr>
          <p:cNvPr id="3" name="Connettore 2 2"/>
          <p:cNvCxnSpPr/>
          <p:nvPr/>
        </p:nvCxnSpPr>
        <p:spPr>
          <a:xfrm>
            <a:off x="3400425" y="27051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9553575" y="5295900"/>
            <a:ext cx="304800" cy="276999"/>
          </a:xfrm>
          <a:prstGeom prst="rect">
            <a:avLst/>
          </a:prstGeom>
          <a:noFill/>
        </p:spPr>
        <p:txBody>
          <a:bodyPr wrap="square" rtlCol="0">
            <a:spAutoFit/>
          </a:bodyPr>
          <a:lstStyle/>
          <a:p>
            <a:r>
              <a:rPr lang="it-IT" sz="1200" dirty="0">
                <a:solidFill>
                  <a:srgbClr val="7F7F7F"/>
                </a:solidFill>
                <a:latin typeface="Amasis"/>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4160</Words>
  <Application>Microsoft Office PowerPoint</Application>
  <PresentationFormat>Personalizzato</PresentationFormat>
  <Paragraphs>526</Paragraphs>
  <Slides>43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43</vt:i4>
      </vt:variant>
    </vt:vector>
  </HeadingPairs>
  <TitlesOfParts>
    <vt:vector size="50" baseType="lpstr">
      <vt:lpstr>Amasis</vt:lpstr>
      <vt:lpstr>Arial</vt:lpstr>
      <vt:lpstr>Calibri</vt:lpstr>
      <vt:lpstr>Nina Compressed</vt:lpstr>
      <vt:lpstr>Times New Roman</vt:lpstr>
      <vt:lpstr>Verdana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sliderocket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sliderocket</dc:creator>
  <cp:lastModifiedBy>Giuseppe</cp:lastModifiedBy>
  <cp:revision>32</cp:revision>
  <cp:lastPrinted>2019-04-11T14:04:25Z</cp:lastPrinted>
  <dcterms:created xsi:type="dcterms:W3CDTF">2011-03-14T23:12:30Z</dcterms:created>
  <dcterms:modified xsi:type="dcterms:W3CDTF">2019-04-18T04:57:54Z</dcterms:modified>
</cp:coreProperties>
</file>